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9"/>
  </p:notesMasterIdLst>
  <p:sldIdLst>
    <p:sldId id="299" r:id="rId3"/>
    <p:sldId id="277" r:id="rId4"/>
    <p:sldId id="278" r:id="rId5"/>
    <p:sldId id="318" r:id="rId6"/>
    <p:sldId id="317" r:id="rId7"/>
    <p:sldId id="313" r:id="rId8"/>
    <p:sldId id="302" r:id="rId9"/>
    <p:sldId id="308" r:id="rId10"/>
    <p:sldId id="309" r:id="rId11"/>
    <p:sldId id="319" r:id="rId12"/>
    <p:sldId id="320" r:id="rId13"/>
    <p:sldId id="321" r:id="rId14"/>
    <p:sldId id="322" r:id="rId15"/>
    <p:sldId id="323" r:id="rId16"/>
    <p:sldId id="324" r:id="rId17"/>
    <p:sldId id="284"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4660"/>
  </p:normalViewPr>
  <p:slideViewPr>
    <p:cSldViewPr snapToGrid="0">
      <p:cViewPr varScale="1">
        <p:scale>
          <a:sx n="73" d="100"/>
          <a:sy n="73" d="100"/>
        </p:scale>
        <p:origin x="-65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B89807-93AF-4308-9E88-97EB69629FF6}" type="datetimeFigureOut">
              <a:rPr lang="en-ZA" smtClean="0"/>
              <a:pPr/>
              <a:t>2022/10/19</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F77B6B6-E95A-43CE-B300-D85D323C2A1A}" type="slidenum">
              <a:rPr lang="en-ZA" smtClean="0"/>
              <a:pPr/>
              <a:t>‹#›</a:t>
            </a:fld>
            <a:endParaRPr lang="en-ZA"/>
          </a:p>
        </p:txBody>
      </p:sp>
    </p:spTree>
    <p:extLst>
      <p:ext uri="{BB962C8B-B14F-4D97-AF65-F5344CB8AC3E}">
        <p14:creationId xmlns:p14="http://schemas.microsoft.com/office/powerpoint/2010/main" xmlns="" val="299551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515BD4D8-07B4-47D4-9CA0-3E3E8CF96796}" type="slidenum">
              <a:rPr lang="en-ZA" smtClean="0">
                <a:solidFill>
                  <a:prstClr val="black"/>
                </a:solidFill>
              </a:rPr>
              <a:pPr/>
              <a:t>2</a:t>
            </a:fld>
            <a:endParaRPr lang="en-ZA">
              <a:solidFill>
                <a:prstClr val="black"/>
              </a:solidFill>
            </a:endParaRPr>
          </a:p>
        </p:txBody>
      </p:sp>
    </p:spTree>
    <p:extLst>
      <p:ext uri="{BB962C8B-B14F-4D97-AF65-F5344CB8AC3E}">
        <p14:creationId xmlns:p14="http://schemas.microsoft.com/office/powerpoint/2010/main" xmlns="" val="399539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3FDF7-4FE1-4EBB-AB5B-21F7C2FD7197}"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6720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51A1E-7AA9-456C-8927-2AA1F2CB5DD1}"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1451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AD2BF-AAF3-46E4-84A7-A9E4CBBF0F55}"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07354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3FDF7-4FE1-4EBB-AB5B-21F7C2FD7197}"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8743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97F89-DF9A-4BDB-AFE5-0B7AA2761D2C}"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76812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ADEDE-8E59-477A-8F40-596B7682F8C5}"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93421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318C-2A43-49EA-A465-522418EA16C8}"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11985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4EBEC7-CBF7-4414-8626-803FA1ECF03D}" type="datetime1">
              <a:rPr lang="en-US" smtClean="0">
                <a:solidFill>
                  <a:prstClr val="black">
                    <a:tint val="75000"/>
                  </a:prstClr>
                </a:solidFill>
              </a:rPr>
              <a:pPr/>
              <a:t>10/19/2022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4386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3A92A-E208-4F0F-9671-0D443F1CFA1E}" type="datetime1">
              <a:rPr lang="en-US" smtClean="0">
                <a:solidFill>
                  <a:prstClr val="black">
                    <a:tint val="75000"/>
                  </a:prstClr>
                </a:solidFill>
              </a:rPr>
              <a:pPr/>
              <a:t>10/19/2022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38344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6A399-9DDE-4C1C-A424-588F5F2F043D}" type="datetime1">
              <a:rPr lang="en-US" smtClean="0">
                <a:solidFill>
                  <a:prstClr val="black">
                    <a:tint val="75000"/>
                  </a:prstClr>
                </a:solidFill>
              </a:rPr>
              <a:pPr/>
              <a:t>10/19/2022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98734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7E182-E829-4D4F-94A3-66F3FE5824DE}"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8669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97F89-DF9A-4BDB-AFE5-0B7AA2761D2C}"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48198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B8B5B-244A-4B68-89A6-F490761E1031}"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4861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51A1E-7AA9-456C-8927-2AA1F2CB5DD1}"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59155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AD2BF-AAF3-46E4-84A7-A9E4CBBF0F55}"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3865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ADEDE-8E59-477A-8F40-596B7682F8C5}" type="datetime1">
              <a:rPr lang="en-US" smtClean="0">
                <a:solidFill>
                  <a:prstClr val="black">
                    <a:tint val="75000"/>
                  </a:prstClr>
                </a:solidFill>
              </a:rPr>
              <a:pPr/>
              <a:t>10/19/2022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8141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318C-2A43-49EA-A465-522418EA16C8}"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7807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4EBEC7-CBF7-4414-8626-803FA1ECF03D}" type="datetime1">
              <a:rPr lang="en-US" smtClean="0">
                <a:solidFill>
                  <a:prstClr val="black">
                    <a:tint val="75000"/>
                  </a:prstClr>
                </a:solidFill>
              </a:rPr>
              <a:pPr/>
              <a:t>10/19/2022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6870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3A92A-E208-4F0F-9671-0D443F1CFA1E}" type="datetime1">
              <a:rPr lang="en-US" smtClean="0">
                <a:solidFill>
                  <a:prstClr val="black">
                    <a:tint val="75000"/>
                  </a:prstClr>
                </a:solidFill>
              </a:rPr>
              <a:pPr/>
              <a:t>10/19/2022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5634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6A399-9DDE-4C1C-A424-588F5F2F043D}" type="datetime1">
              <a:rPr lang="en-US" smtClean="0">
                <a:solidFill>
                  <a:prstClr val="black">
                    <a:tint val="75000"/>
                  </a:prstClr>
                </a:solidFill>
              </a:rPr>
              <a:pPr/>
              <a:t>10/19/2022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913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7E182-E829-4D4F-94A3-66F3FE5824DE}"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32038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B8B5B-244A-4B68-89A6-F490761E1031}" type="datetime1">
              <a:rPr lang="en-US" smtClean="0">
                <a:solidFill>
                  <a:prstClr val="black">
                    <a:tint val="75000"/>
                  </a:prstClr>
                </a:solidFill>
              </a:rPr>
              <a:pPr/>
              <a:t>10/19/2022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5416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8E071181-80C9-4945-B9FC-A83EA0958E52}" type="datetime1">
              <a:rPr lang="en-US" smtClean="0">
                <a:solidFill>
                  <a:prstClr val="black">
                    <a:tint val="75000"/>
                  </a:prstClr>
                </a:solidFill>
              </a:rPr>
              <a:pPr defTabSz="457200"/>
              <a:t>10/19/2022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xmlns="" val="538880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8E071181-80C9-4945-B9FC-A83EA0958E52}" type="datetime1">
              <a:rPr lang="en-US" smtClean="0">
                <a:solidFill>
                  <a:prstClr val="black">
                    <a:tint val="75000"/>
                  </a:prstClr>
                </a:solidFill>
              </a:rPr>
              <a:pPr defTabSz="457200"/>
              <a:t>10/19/2022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xmlns="" val="592181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endParaRPr lang="en-US" sz="3400" b="1" dirty="0">
              <a:solidFill>
                <a:srgbClr val="00B050"/>
              </a:solidFill>
            </a:endParaRPr>
          </a:p>
        </p:txBody>
      </p:sp>
      <p:sp>
        <p:nvSpPr>
          <p:cNvPr id="5" name="Content Placeholder 2"/>
          <p:cNvSpPr>
            <a:spLocks noGrp="1"/>
          </p:cNvSpPr>
          <p:nvPr>
            <p:ph idx="1"/>
          </p:nvPr>
        </p:nvSpPr>
        <p:spPr>
          <a:xfrm>
            <a:off x="1756936" y="1520367"/>
            <a:ext cx="8538856" cy="3529584"/>
          </a:xfrm>
          <a:ln>
            <a:noFill/>
          </a:ln>
        </p:spPr>
        <p:style>
          <a:lnRef idx="2">
            <a:schemeClr val="accent3"/>
          </a:lnRef>
          <a:fillRef idx="1">
            <a:schemeClr val="lt1"/>
          </a:fillRef>
          <a:effectRef idx="0">
            <a:schemeClr val="accent3"/>
          </a:effectRef>
          <a:fontRef idx="minor">
            <a:schemeClr val="dk1"/>
          </a:fontRef>
        </p:style>
        <p:txBody>
          <a:bodyPr>
            <a:normAutofit/>
          </a:bodyPr>
          <a:lstStyle/>
          <a:p>
            <a:pPr>
              <a:lnSpc>
                <a:spcPct val="90000"/>
              </a:lnSpc>
              <a:defRPr/>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1</a:t>
            </a:fld>
            <a:endParaRPr lang="en-US"/>
          </a:p>
        </p:txBody>
      </p:sp>
      <p:pic>
        <p:nvPicPr>
          <p:cNvPr id="1026" name="Picture 1"/>
          <p:cNvPicPr>
            <a:picLocks noChangeAspect="1" noChangeArrowheads="1"/>
          </p:cNvPicPr>
          <p:nvPr/>
        </p:nvPicPr>
        <p:blipFill>
          <a:blip r:embed="rId2" cstate="print">
            <a:lum contrast="20000"/>
            <a:extLst>
              <a:ext uri="{28A0092B-C50C-407E-A947-70E740481C1C}">
                <a14:useLocalDpi xmlns:a14="http://schemas.microsoft.com/office/drawing/2010/main" xmlns="" val="0"/>
              </a:ext>
            </a:extLst>
          </a:blip>
          <a:srcRect/>
          <a:stretch>
            <a:fillRect/>
          </a:stretch>
        </p:blipFill>
        <p:spPr bwMode="auto">
          <a:xfrm>
            <a:off x="726140" y="0"/>
            <a:ext cx="10421471"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60242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870" y="0"/>
            <a:ext cx="8963130" cy="642938"/>
          </a:xfrm>
        </p:spPr>
        <p:txBody>
          <a:bodyPr>
            <a:noAutofit/>
          </a:bodyPr>
          <a:lstStyle/>
          <a:p>
            <a:r>
              <a:rPr lang="en-US" sz="2400" b="1" dirty="0"/>
              <a:t>OVERALL INTERVENTIONS FOR 2022/23 FINANCIAL YEAR</a:t>
            </a:r>
            <a:endParaRPr lang="en-ZA" sz="2400" b="1" dirty="0"/>
          </a:p>
        </p:txBody>
      </p:sp>
      <p:sp>
        <p:nvSpPr>
          <p:cNvPr id="3" name="Content Placeholder 2"/>
          <p:cNvSpPr>
            <a:spLocks noGrp="1"/>
          </p:cNvSpPr>
          <p:nvPr>
            <p:ph idx="1"/>
          </p:nvPr>
        </p:nvSpPr>
        <p:spPr>
          <a:xfrm>
            <a:off x="1524001" y="1145513"/>
            <a:ext cx="9122229" cy="4940694"/>
          </a:xfrm>
        </p:spPr>
        <p:txBody>
          <a:bodyPr>
            <a:normAutofit fontScale="92500" lnSpcReduction="10000"/>
          </a:bodyPr>
          <a:lstStyle/>
          <a:p>
            <a:pPr algn="just">
              <a:lnSpc>
                <a:spcPct val="150000"/>
              </a:lnSpc>
              <a:spcBef>
                <a:spcPts val="0"/>
              </a:spcBef>
            </a:pPr>
            <a:r>
              <a:rPr lang="en-US" sz="2200" dirty="0"/>
              <a:t>Critical posts have been advertised with the plan to fill them as soon as possible</a:t>
            </a:r>
          </a:p>
          <a:p>
            <a:pPr algn="just">
              <a:lnSpc>
                <a:spcPct val="150000"/>
              </a:lnSpc>
              <a:spcBef>
                <a:spcPts val="0"/>
              </a:spcBef>
            </a:pPr>
            <a:endParaRPr lang="en-US" sz="2200" dirty="0"/>
          </a:p>
          <a:p>
            <a:pPr algn="just">
              <a:lnSpc>
                <a:spcPct val="150000"/>
              </a:lnSpc>
              <a:spcBef>
                <a:spcPts val="0"/>
              </a:spcBef>
            </a:pPr>
            <a:r>
              <a:rPr lang="en-US" sz="2200" dirty="0"/>
              <a:t>The position of the Senior Supply Chain Officer: </a:t>
            </a:r>
            <a:r>
              <a:rPr lang="en-US" sz="2200" dirty="0" err="1"/>
              <a:t>Logis</a:t>
            </a:r>
            <a:r>
              <a:rPr lang="en-US" sz="2200" dirty="0"/>
              <a:t> System Controller was advertised to assist with the implementation of </a:t>
            </a:r>
            <a:r>
              <a:rPr lang="en-US" sz="2200" dirty="0" err="1"/>
              <a:t>Logis</a:t>
            </a:r>
            <a:endParaRPr lang="en-US" sz="2200" dirty="0"/>
          </a:p>
          <a:p>
            <a:pPr algn="just">
              <a:lnSpc>
                <a:spcPct val="150000"/>
              </a:lnSpc>
              <a:spcBef>
                <a:spcPts val="0"/>
              </a:spcBef>
            </a:pPr>
            <a:endParaRPr lang="en-US" sz="2200" dirty="0"/>
          </a:p>
          <a:p>
            <a:pPr algn="just">
              <a:lnSpc>
                <a:spcPct val="150000"/>
              </a:lnSpc>
              <a:spcBef>
                <a:spcPts val="0"/>
              </a:spcBef>
            </a:pPr>
            <a:r>
              <a:rPr lang="en-US" sz="2200" dirty="0"/>
              <a:t>The department is forging partnerships with relevant partners to improve service delivery</a:t>
            </a:r>
          </a:p>
          <a:p>
            <a:pPr algn="just">
              <a:lnSpc>
                <a:spcPct val="150000"/>
              </a:lnSpc>
              <a:spcBef>
                <a:spcPts val="0"/>
              </a:spcBef>
            </a:pPr>
            <a:endParaRPr lang="en-US" sz="2200" dirty="0"/>
          </a:p>
          <a:p>
            <a:pPr algn="just">
              <a:lnSpc>
                <a:spcPct val="150000"/>
              </a:lnSpc>
              <a:spcBef>
                <a:spcPts val="0"/>
              </a:spcBef>
            </a:pPr>
            <a:r>
              <a:rPr lang="en-US" sz="2200" dirty="0"/>
              <a:t>The Department is providing financial aid, in the form of bursaries and short term training interventions, to staff members </a:t>
            </a:r>
          </a:p>
          <a:p>
            <a:pPr algn="just">
              <a:lnSpc>
                <a:spcPct val="150000"/>
              </a:lnSpc>
              <a:spcBef>
                <a:spcPts val="0"/>
              </a:spcBef>
            </a:pPr>
            <a:endParaRPr lang="en-US" sz="2200" dirty="0"/>
          </a:p>
          <a:p>
            <a:endParaRPr lang="en-US" dirty="0" smtClean="0"/>
          </a:p>
          <a:p>
            <a:endParaRPr lang="en-US" dirty="0" smtClean="0"/>
          </a:p>
          <a:p>
            <a:endParaRPr lang="en-ZA" dirty="0"/>
          </a:p>
        </p:txBody>
      </p:sp>
      <p:sp>
        <p:nvSpPr>
          <p:cNvPr id="5" name="Slide Number Placeholder 4"/>
          <p:cNvSpPr>
            <a:spLocks noGrp="1"/>
          </p:cNvSpPr>
          <p:nvPr>
            <p:ph type="sldNum" sz="quarter" idx="12"/>
          </p:nvPr>
        </p:nvSpPr>
        <p:spPr/>
        <p:txBody>
          <a:bodyPr/>
          <a:lstStyle/>
          <a:p>
            <a:fld id="{7B1C6805-EAF3-CC4B-883D-0BA841DD8C88}" type="slidenum">
              <a:rPr lang="en-US" smtClean="0"/>
              <a:pPr/>
              <a:t>10</a:t>
            </a:fld>
            <a:endParaRPr lang="en-US" dirty="0"/>
          </a:p>
        </p:txBody>
      </p:sp>
    </p:spTree>
    <p:extLst>
      <p:ext uri="{BB962C8B-B14F-4D97-AF65-F5344CB8AC3E}">
        <p14:creationId xmlns:p14="http://schemas.microsoft.com/office/powerpoint/2010/main" xmlns="" val="553922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731" y="1075174"/>
            <a:ext cx="8229600" cy="2069804"/>
          </a:xfrm>
        </p:spPr>
        <p:txBody>
          <a:bodyPr>
            <a:noAutofit/>
          </a:bodyPr>
          <a:lstStyle/>
          <a:p>
            <a:r>
              <a:rPr lang="en-US" sz="2400" dirty="0"/>
              <a:t>INTERVENTIONS COMMITTED IN Q1 AND Q2 FOR THE 2022/23 FINANCIAL YEAR APP TARGETS</a:t>
            </a:r>
            <a:br>
              <a:rPr lang="en-US" sz="2400" dirty="0"/>
            </a:br>
            <a:endParaRPr lang="en-ZA" sz="2400" b="1" dirty="0"/>
          </a:p>
        </p:txBody>
      </p:sp>
      <p:sp>
        <p:nvSpPr>
          <p:cNvPr id="3" name="Content Placeholder 2"/>
          <p:cNvSpPr>
            <a:spLocks noGrp="1"/>
          </p:cNvSpPr>
          <p:nvPr>
            <p:ph idx="1"/>
          </p:nvPr>
        </p:nvSpPr>
        <p:spPr>
          <a:xfrm>
            <a:off x="1524001" y="1145513"/>
            <a:ext cx="9122229" cy="4940694"/>
          </a:xfrm>
        </p:spPr>
        <p:txBody>
          <a:bodyPr>
            <a:normAutofit/>
          </a:bodyPr>
          <a:lstStyle/>
          <a:p>
            <a:pPr algn="just">
              <a:lnSpc>
                <a:spcPct val="150000"/>
              </a:lnSpc>
              <a:spcBef>
                <a:spcPts val="0"/>
              </a:spcBef>
            </a:pPr>
            <a:endParaRPr lang="en-US" sz="2200" dirty="0"/>
          </a:p>
          <a:p>
            <a:endParaRPr lang="en-US" dirty="0" smtClean="0"/>
          </a:p>
          <a:p>
            <a:endParaRPr lang="en-US" dirty="0" smtClean="0"/>
          </a:p>
          <a:p>
            <a:endParaRPr lang="en-ZA" dirty="0"/>
          </a:p>
        </p:txBody>
      </p:sp>
      <p:sp>
        <p:nvSpPr>
          <p:cNvPr id="5" name="Slide Number Placeholder 4"/>
          <p:cNvSpPr>
            <a:spLocks noGrp="1"/>
          </p:cNvSpPr>
          <p:nvPr>
            <p:ph type="sldNum" sz="quarter" idx="12"/>
          </p:nvPr>
        </p:nvSpPr>
        <p:spPr/>
        <p:txBody>
          <a:bodyPr/>
          <a:lstStyle/>
          <a:p>
            <a:fld id="{7B1C6805-EAF3-CC4B-883D-0BA841DD8C88}" type="slidenum">
              <a:rPr lang="en-US" smtClean="0"/>
              <a:pPr/>
              <a:t>11</a:t>
            </a:fld>
            <a:endParaRPr lang="en-US" dirty="0"/>
          </a:p>
        </p:txBody>
      </p:sp>
    </p:spTree>
    <p:extLst>
      <p:ext uri="{BB962C8B-B14F-4D97-AF65-F5344CB8AC3E}">
        <p14:creationId xmlns:p14="http://schemas.microsoft.com/office/powerpoint/2010/main" xmlns="" val="1504217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451" y="5132"/>
            <a:ext cx="8229600" cy="426948"/>
          </a:xfrm>
        </p:spPr>
        <p:txBody>
          <a:bodyPr>
            <a:noAutofit/>
          </a:bodyPr>
          <a:lstStyle/>
          <a:p>
            <a:r>
              <a:rPr lang="en-US" sz="3600" b="1" dirty="0"/>
              <a:t>PROGRAMME 1</a:t>
            </a:r>
            <a:endParaRPr lang="en-ZA" sz="3600" b="1" dirty="0"/>
          </a:p>
        </p:txBody>
      </p:sp>
      <p:sp>
        <p:nvSpPr>
          <p:cNvPr id="3" name="Content Placeholder 2"/>
          <p:cNvSpPr>
            <a:spLocks noGrp="1"/>
          </p:cNvSpPr>
          <p:nvPr>
            <p:ph sz="half" idx="1"/>
          </p:nvPr>
        </p:nvSpPr>
        <p:spPr>
          <a:xfrm>
            <a:off x="1838851" y="964643"/>
            <a:ext cx="8191851" cy="4899519"/>
          </a:xfrm>
        </p:spPr>
        <p:txBody>
          <a:bodyPr>
            <a:normAutofit/>
          </a:bodyPr>
          <a:lstStyle/>
          <a:p>
            <a:pPr algn="just">
              <a:buFont typeface="Wingdings" panose="05000000000000000000" pitchFamily="2" charset="2"/>
              <a:buChar char="§"/>
            </a:pPr>
            <a:endParaRPr lang="en-US" sz="2000" dirty="0"/>
          </a:p>
          <a:p>
            <a:pPr marL="0" indent="0" algn="just">
              <a:buNone/>
            </a:pPr>
            <a:endParaRPr lang="en-US" sz="2000" dirty="0"/>
          </a:p>
        </p:txBody>
      </p:sp>
      <p:sp>
        <p:nvSpPr>
          <p:cNvPr id="5" name="Slide Number Placeholder 4"/>
          <p:cNvSpPr>
            <a:spLocks noGrp="1"/>
          </p:cNvSpPr>
          <p:nvPr>
            <p:ph type="sldNum" sz="quarter" idx="12"/>
          </p:nvPr>
        </p:nvSpPr>
        <p:spPr/>
        <p:txBody>
          <a:bodyPr/>
          <a:lstStyle/>
          <a:p>
            <a:fld id="{7B1C6805-EAF3-CC4B-883D-0BA841DD8C88}" type="slidenum">
              <a:rPr lang="en-US" smtClean="0"/>
              <a:pPr/>
              <a:t>12</a:t>
            </a:fld>
            <a:endParaRPr lang="en-US" dirty="0"/>
          </a:p>
        </p:txBody>
      </p:sp>
      <p:graphicFrame>
        <p:nvGraphicFramePr>
          <p:cNvPr id="8" name="Table 7"/>
          <p:cNvGraphicFramePr>
            <a:graphicFrameLocks noGrp="1"/>
          </p:cNvGraphicFramePr>
          <p:nvPr>
            <p:extLst/>
          </p:nvPr>
        </p:nvGraphicFramePr>
        <p:xfrm>
          <a:off x="1838851" y="595658"/>
          <a:ext cx="8762165" cy="6035040"/>
        </p:xfrm>
        <a:graphic>
          <a:graphicData uri="http://schemas.openxmlformats.org/drawingml/2006/table">
            <a:tbl>
              <a:tblPr firstRow="1" bandRow="1">
                <a:tableStyleId>{5C22544A-7EE6-4342-B048-85BDC9FD1C3A}</a:tableStyleId>
              </a:tblPr>
              <a:tblGrid>
                <a:gridCol w="519654">
                  <a:extLst>
                    <a:ext uri="{9D8B030D-6E8A-4147-A177-3AD203B41FA5}">
                      <a16:colId xmlns:a16="http://schemas.microsoft.com/office/drawing/2014/main" xmlns="" val="20000"/>
                    </a:ext>
                  </a:extLst>
                </a:gridCol>
                <a:gridCol w="1669607">
                  <a:extLst>
                    <a:ext uri="{9D8B030D-6E8A-4147-A177-3AD203B41FA5}">
                      <a16:colId xmlns:a16="http://schemas.microsoft.com/office/drawing/2014/main" xmlns="" val="20001"/>
                    </a:ext>
                  </a:extLst>
                </a:gridCol>
                <a:gridCol w="2190968">
                  <a:extLst>
                    <a:ext uri="{9D8B030D-6E8A-4147-A177-3AD203B41FA5}">
                      <a16:colId xmlns:a16="http://schemas.microsoft.com/office/drawing/2014/main" xmlns="" val="20002"/>
                    </a:ext>
                  </a:extLst>
                </a:gridCol>
                <a:gridCol w="2190968">
                  <a:extLst>
                    <a:ext uri="{9D8B030D-6E8A-4147-A177-3AD203B41FA5}">
                      <a16:colId xmlns:a16="http://schemas.microsoft.com/office/drawing/2014/main" xmlns="" val="20003"/>
                    </a:ext>
                  </a:extLst>
                </a:gridCol>
                <a:gridCol w="2190968">
                  <a:extLst>
                    <a:ext uri="{9D8B030D-6E8A-4147-A177-3AD203B41FA5}">
                      <a16:colId xmlns:a16="http://schemas.microsoft.com/office/drawing/2014/main" xmlns="" val="20004"/>
                    </a:ext>
                  </a:extLst>
                </a:gridCol>
              </a:tblGrid>
              <a:tr h="370840">
                <a:tc>
                  <a:txBody>
                    <a:bodyPr/>
                    <a:lstStyle/>
                    <a:p>
                      <a:r>
                        <a:rPr lang="en-US" dirty="0" smtClean="0"/>
                        <a:t>S/N</a:t>
                      </a:r>
                      <a:endParaRPr lang="en-US" dirty="0"/>
                    </a:p>
                  </a:txBody>
                  <a:tcPr/>
                </a:tc>
                <a:tc>
                  <a:txBody>
                    <a:bodyPr/>
                    <a:lstStyle/>
                    <a:p>
                      <a:r>
                        <a:rPr lang="en-US" dirty="0" smtClean="0"/>
                        <a:t>INDICATOR ID</a:t>
                      </a:r>
                      <a:endParaRPr lang="en-US" dirty="0"/>
                    </a:p>
                  </a:txBody>
                  <a:tcPr/>
                </a:tc>
                <a:tc>
                  <a:txBody>
                    <a:bodyPr/>
                    <a:lstStyle/>
                    <a:p>
                      <a:r>
                        <a:rPr lang="en-US" dirty="0" smtClean="0"/>
                        <a:t>OUTPUT INDICATOR</a:t>
                      </a:r>
                      <a:endParaRPr lang="en-US" dirty="0"/>
                    </a:p>
                  </a:txBody>
                  <a:tcPr/>
                </a:tc>
                <a:tc>
                  <a:txBody>
                    <a:bodyPr/>
                    <a:lstStyle/>
                    <a:p>
                      <a:r>
                        <a:rPr lang="en-US" dirty="0" smtClean="0"/>
                        <a:t>PROPOSED</a:t>
                      </a:r>
                      <a:r>
                        <a:rPr lang="en-US" baseline="0" dirty="0" smtClean="0"/>
                        <a:t> INTERVENTION</a:t>
                      </a:r>
                      <a:endParaRPr lang="en-US" dirty="0"/>
                    </a:p>
                  </a:txBody>
                  <a:tcPr/>
                </a:tc>
                <a:tc>
                  <a:txBody>
                    <a:bodyPr/>
                    <a:lstStyle/>
                    <a:p>
                      <a:r>
                        <a:rPr lang="en-US" dirty="0" smtClean="0"/>
                        <a:t>PROGRESS</a:t>
                      </a:r>
                      <a:endParaRPr lang="en-US" dirty="0"/>
                    </a:p>
                  </a:txBody>
                  <a:tcPr/>
                </a:tc>
                <a:extLst>
                  <a:ext uri="{0D108BD9-81ED-4DB2-BD59-A6C34878D82A}">
                    <a16:rowId xmlns:a16="http://schemas.microsoft.com/office/drawing/2014/main" xmlns="" val="10000"/>
                  </a:ext>
                </a:extLst>
              </a:tr>
              <a:tr h="370840">
                <a:tc>
                  <a:txBody>
                    <a:bodyPr/>
                    <a:lstStyle/>
                    <a:p>
                      <a:r>
                        <a:rPr lang="en-US" dirty="0" smtClean="0"/>
                        <a:t>1</a:t>
                      </a:r>
                      <a:endParaRPr lang="en-US" dirty="0"/>
                    </a:p>
                  </a:txBody>
                  <a:tcPr/>
                </a:tc>
                <a:tc>
                  <a:txBody>
                    <a:bodyPr/>
                    <a:lstStyle/>
                    <a:p>
                      <a:r>
                        <a:rPr lang="en-US" dirty="0" smtClean="0"/>
                        <a:t>PPI 103</a:t>
                      </a:r>
                      <a:endParaRPr lang="en-US" dirty="0"/>
                    </a:p>
                  </a:txBody>
                  <a:tcPr/>
                </a:tc>
                <a:tc>
                  <a:txBody>
                    <a:bodyPr/>
                    <a:lstStyle/>
                    <a:p>
                      <a:r>
                        <a:rPr lang="en-US" dirty="0" smtClean="0"/>
                        <a:t>Number of IDMS modules implemented </a:t>
                      </a:r>
                      <a:endParaRPr lang="en-US" dirty="0"/>
                    </a:p>
                  </a:txBody>
                  <a:tcPr/>
                </a:tc>
                <a:tc>
                  <a:txBody>
                    <a:bodyPr/>
                    <a:lstStyle/>
                    <a:p>
                      <a:r>
                        <a:rPr lang="en-US" dirty="0" smtClean="0"/>
                        <a:t>Escalate the delays in procurement of SITA Resources for Development to DMV and SITA management</a:t>
                      </a:r>
                      <a:endParaRPr lang="en-US" dirty="0"/>
                    </a:p>
                  </a:txBody>
                  <a:tcPr/>
                </a:tc>
                <a:tc>
                  <a:txBody>
                    <a:bodyPr/>
                    <a:lstStyle/>
                    <a:p>
                      <a:r>
                        <a:rPr lang="en-US" dirty="0" smtClean="0"/>
                        <a:t>Formal</a:t>
                      </a:r>
                      <a:r>
                        <a:rPr lang="en-US" baseline="0" dirty="0" smtClean="0"/>
                        <a:t> complaint was registered and acknowledged by SITA. Commitments by SITA will be monitored closely</a:t>
                      </a:r>
                    </a:p>
                    <a:p>
                      <a:r>
                        <a:rPr lang="en-US" baseline="0" dirty="0" smtClean="0"/>
                        <a:t> </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PPI 106</a:t>
                      </a:r>
                      <a:endParaRPr lang="en-US" dirty="0"/>
                    </a:p>
                  </a:txBody>
                  <a:tcPr/>
                </a:tc>
                <a:tc>
                  <a:txBody>
                    <a:bodyPr/>
                    <a:lstStyle/>
                    <a:p>
                      <a:r>
                        <a:rPr lang="en-US" dirty="0" smtClean="0"/>
                        <a:t>Number of liberation struggle history research outputs</a:t>
                      </a:r>
                      <a:endParaRPr lang="en-US" dirty="0"/>
                    </a:p>
                  </a:txBody>
                  <a:tcPr/>
                </a:tc>
                <a:tc>
                  <a:txBody>
                    <a:bodyPr/>
                    <a:lstStyle/>
                    <a:p>
                      <a:r>
                        <a:rPr lang="en-US" dirty="0" smtClean="0"/>
                        <a:t>Enhance resources to work on this</a:t>
                      </a:r>
                      <a:r>
                        <a:rPr lang="en-US" baseline="0" dirty="0" smtClean="0"/>
                        <a:t> initiative and improve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Workshop</a:t>
                      </a:r>
                      <a:r>
                        <a:rPr lang="en-US" baseline="0" dirty="0" smtClean="0"/>
                        <a:t> held in September 2022</a:t>
                      </a:r>
                      <a:endParaRPr lang="en-US" dirty="0" smtClean="0"/>
                    </a:p>
                    <a:p>
                      <a:r>
                        <a:rPr lang="en-US" baseline="0" dirty="0" smtClean="0"/>
                        <a:t>with authors and the relevant stakeholders critical to the project. Expectations for the rest of the financial year were highlighted and agreed upon</a:t>
                      </a:r>
                      <a:endParaRPr lang="en-US"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802104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451" y="5132"/>
            <a:ext cx="8229600" cy="426948"/>
          </a:xfrm>
        </p:spPr>
        <p:txBody>
          <a:bodyPr>
            <a:noAutofit/>
          </a:bodyPr>
          <a:lstStyle/>
          <a:p>
            <a:r>
              <a:rPr lang="en-US" sz="3600" b="1" dirty="0"/>
              <a:t>PROGRAMME 2</a:t>
            </a:r>
            <a:endParaRPr lang="en-ZA" sz="3600" b="1" dirty="0"/>
          </a:p>
        </p:txBody>
      </p:sp>
      <p:sp>
        <p:nvSpPr>
          <p:cNvPr id="3" name="Content Placeholder 2"/>
          <p:cNvSpPr>
            <a:spLocks noGrp="1"/>
          </p:cNvSpPr>
          <p:nvPr>
            <p:ph sz="half" idx="1"/>
          </p:nvPr>
        </p:nvSpPr>
        <p:spPr>
          <a:xfrm>
            <a:off x="1838851" y="964643"/>
            <a:ext cx="8191851" cy="4899519"/>
          </a:xfrm>
        </p:spPr>
        <p:txBody>
          <a:bodyPr>
            <a:normAutofit/>
          </a:bodyPr>
          <a:lstStyle/>
          <a:p>
            <a:pPr algn="just">
              <a:buFont typeface="Wingdings" panose="05000000000000000000" pitchFamily="2" charset="2"/>
              <a:buChar char="§"/>
            </a:pPr>
            <a:endParaRPr lang="en-US" sz="2000" dirty="0"/>
          </a:p>
          <a:p>
            <a:pPr marL="0" indent="0" algn="just">
              <a:buNone/>
            </a:pPr>
            <a:endParaRPr lang="en-US" sz="2000" dirty="0"/>
          </a:p>
        </p:txBody>
      </p:sp>
      <p:sp>
        <p:nvSpPr>
          <p:cNvPr id="5" name="Slide Number Placeholder 4"/>
          <p:cNvSpPr>
            <a:spLocks noGrp="1"/>
          </p:cNvSpPr>
          <p:nvPr>
            <p:ph type="sldNum" sz="quarter" idx="12"/>
          </p:nvPr>
        </p:nvSpPr>
        <p:spPr/>
        <p:txBody>
          <a:bodyPr/>
          <a:lstStyle/>
          <a:p>
            <a:fld id="{7B1C6805-EAF3-CC4B-883D-0BA841DD8C88}" type="slidenum">
              <a:rPr lang="en-US" smtClean="0"/>
              <a:pPr/>
              <a:t>13</a:t>
            </a:fld>
            <a:endParaRPr lang="en-US" dirty="0"/>
          </a:p>
        </p:txBody>
      </p:sp>
      <p:graphicFrame>
        <p:nvGraphicFramePr>
          <p:cNvPr id="8" name="Table 7"/>
          <p:cNvGraphicFramePr>
            <a:graphicFrameLocks noGrp="1"/>
          </p:cNvGraphicFramePr>
          <p:nvPr>
            <p:extLst/>
          </p:nvPr>
        </p:nvGraphicFramePr>
        <p:xfrm>
          <a:off x="1694823" y="525320"/>
          <a:ext cx="8906193" cy="6248400"/>
        </p:xfrm>
        <a:graphic>
          <a:graphicData uri="http://schemas.openxmlformats.org/drawingml/2006/table">
            <a:tbl>
              <a:tblPr firstRow="1" bandRow="1">
                <a:tableStyleId>{5C22544A-7EE6-4342-B048-85BDC9FD1C3A}</a:tableStyleId>
              </a:tblPr>
              <a:tblGrid>
                <a:gridCol w="650259">
                  <a:extLst>
                    <a:ext uri="{9D8B030D-6E8A-4147-A177-3AD203B41FA5}">
                      <a16:colId xmlns:a16="http://schemas.microsoft.com/office/drawing/2014/main" xmlns="" val="20000"/>
                    </a:ext>
                  </a:extLst>
                </a:gridCol>
                <a:gridCol w="1574988">
                  <a:extLst>
                    <a:ext uri="{9D8B030D-6E8A-4147-A177-3AD203B41FA5}">
                      <a16:colId xmlns:a16="http://schemas.microsoft.com/office/drawing/2014/main" xmlns="" val="20001"/>
                    </a:ext>
                  </a:extLst>
                </a:gridCol>
                <a:gridCol w="2226982">
                  <a:extLst>
                    <a:ext uri="{9D8B030D-6E8A-4147-A177-3AD203B41FA5}">
                      <a16:colId xmlns:a16="http://schemas.microsoft.com/office/drawing/2014/main" xmlns="" val="20002"/>
                    </a:ext>
                  </a:extLst>
                </a:gridCol>
                <a:gridCol w="2226982">
                  <a:extLst>
                    <a:ext uri="{9D8B030D-6E8A-4147-A177-3AD203B41FA5}">
                      <a16:colId xmlns:a16="http://schemas.microsoft.com/office/drawing/2014/main" xmlns="" val="20003"/>
                    </a:ext>
                  </a:extLst>
                </a:gridCol>
                <a:gridCol w="2226982">
                  <a:extLst>
                    <a:ext uri="{9D8B030D-6E8A-4147-A177-3AD203B41FA5}">
                      <a16:colId xmlns:a16="http://schemas.microsoft.com/office/drawing/2014/main" xmlns="" val="20004"/>
                    </a:ext>
                  </a:extLst>
                </a:gridCol>
              </a:tblGrid>
              <a:tr h="370840">
                <a:tc>
                  <a:txBody>
                    <a:bodyPr/>
                    <a:lstStyle/>
                    <a:p>
                      <a:r>
                        <a:rPr lang="en-US" dirty="0" smtClean="0"/>
                        <a:t>S/N</a:t>
                      </a:r>
                      <a:endParaRPr lang="en-US" dirty="0"/>
                    </a:p>
                  </a:txBody>
                  <a:tcPr/>
                </a:tc>
                <a:tc>
                  <a:txBody>
                    <a:bodyPr/>
                    <a:lstStyle/>
                    <a:p>
                      <a:r>
                        <a:rPr lang="en-US" dirty="0" smtClean="0"/>
                        <a:t>INDICATOR ID</a:t>
                      </a:r>
                      <a:endParaRPr lang="en-US" dirty="0"/>
                    </a:p>
                  </a:txBody>
                  <a:tcPr/>
                </a:tc>
                <a:tc>
                  <a:txBody>
                    <a:bodyPr/>
                    <a:lstStyle/>
                    <a:p>
                      <a:r>
                        <a:rPr lang="en-US" dirty="0" smtClean="0"/>
                        <a:t>OUTPUT INDICATOR</a:t>
                      </a:r>
                      <a:endParaRPr lang="en-US" dirty="0"/>
                    </a:p>
                  </a:txBody>
                  <a:tcPr/>
                </a:tc>
                <a:tc>
                  <a:txBody>
                    <a:bodyPr/>
                    <a:lstStyle/>
                    <a:p>
                      <a:r>
                        <a:rPr lang="en-US" dirty="0" smtClean="0"/>
                        <a:t>PROPOSED</a:t>
                      </a:r>
                      <a:r>
                        <a:rPr lang="en-US" baseline="0" dirty="0" smtClean="0"/>
                        <a:t> INTERVENTION</a:t>
                      </a:r>
                      <a:endParaRPr lang="en-US" dirty="0"/>
                    </a:p>
                  </a:txBody>
                  <a:tcPr/>
                </a:tc>
                <a:tc>
                  <a:txBody>
                    <a:bodyPr/>
                    <a:lstStyle/>
                    <a:p>
                      <a:r>
                        <a:rPr lang="en-US" dirty="0" smtClean="0"/>
                        <a:t>PROGRESS</a:t>
                      </a:r>
                      <a:endParaRPr lang="en-US" dirty="0"/>
                    </a:p>
                  </a:txBody>
                  <a:tcPr/>
                </a:tc>
                <a:extLst>
                  <a:ext uri="{0D108BD9-81ED-4DB2-BD59-A6C34878D82A}">
                    <a16:rowId xmlns:a16="http://schemas.microsoft.com/office/drawing/2014/main" xmlns="" val="10000"/>
                  </a:ext>
                </a:extLst>
              </a:tr>
              <a:tr h="370840">
                <a:tc>
                  <a:txBody>
                    <a:bodyPr/>
                    <a:lstStyle/>
                    <a:p>
                      <a:r>
                        <a:rPr lang="en-US" sz="1400" dirty="0" smtClean="0"/>
                        <a:t>1</a:t>
                      </a:r>
                      <a:endParaRPr lang="en-US" sz="1400" dirty="0"/>
                    </a:p>
                  </a:txBody>
                  <a:tcPr/>
                </a:tc>
                <a:tc>
                  <a:txBody>
                    <a:bodyPr/>
                    <a:lstStyle/>
                    <a:p>
                      <a:r>
                        <a:rPr lang="en-US" sz="1400" dirty="0" smtClean="0"/>
                        <a:t>PPI 201 (B)</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Number of files processed by verification panel per year</a:t>
                      </a:r>
                    </a:p>
                    <a:p>
                      <a:endParaRPr lang="en-US" sz="1400" dirty="0"/>
                    </a:p>
                  </a:txBody>
                  <a:tcPr/>
                </a:tc>
                <a:tc>
                  <a:txBody>
                    <a:bodyPr/>
                    <a:lstStyle/>
                    <a:p>
                      <a:r>
                        <a:rPr lang="en-US" sz="1400" baseline="0" dirty="0" smtClean="0"/>
                        <a:t>The activities of the Verification Panel is not in DMV’s control</a:t>
                      </a:r>
                      <a:endParaRPr lang="en-US" sz="1400" dirty="0"/>
                    </a:p>
                  </a:txBody>
                  <a:tcPr/>
                </a:tc>
                <a:tc>
                  <a:txBody>
                    <a:bodyPr/>
                    <a:lstStyle/>
                    <a:p>
                      <a:r>
                        <a:rPr lang="en-US" sz="1400" dirty="0" smtClean="0"/>
                        <a:t>Panel sitting have not been taking place</a:t>
                      </a:r>
                      <a:r>
                        <a:rPr lang="en-US" sz="1400" baseline="0" dirty="0" smtClean="0"/>
                        <a:t> </a:t>
                      </a:r>
                      <a:endParaRPr lang="en-US" sz="1400" dirty="0"/>
                    </a:p>
                  </a:txBody>
                  <a:tcPr/>
                </a:tc>
                <a:extLst>
                  <a:ext uri="{0D108BD9-81ED-4DB2-BD59-A6C34878D82A}">
                    <a16:rowId xmlns:a16="http://schemas.microsoft.com/office/drawing/2014/main" xmlns="" val="10001"/>
                  </a:ext>
                </a:extLst>
              </a:tr>
              <a:tr h="370840">
                <a:tc>
                  <a:txBody>
                    <a:bodyPr/>
                    <a:lstStyle/>
                    <a:p>
                      <a:r>
                        <a:rPr lang="en-US" sz="1400" dirty="0" smtClean="0"/>
                        <a:t>2</a:t>
                      </a:r>
                      <a:endParaRPr lang="en-US" sz="1400" dirty="0"/>
                    </a:p>
                  </a:txBody>
                  <a:tcPr/>
                </a:tc>
                <a:tc>
                  <a:txBody>
                    <a:bodyPr/>
                    <a:lstStyle/>
                    <a:p>
                      <a:r>
                        <a:rPr lang="en-US" sz="1400" dirty="0" smtClean="0"/>
                        <a:t>PPI 202</a:t>
                      </a:r>
                      <a:endParaRPr lang="en-US" sz="1400" dirty="0"/>
                    </a:p>
                  </a:txBody>
                  <a:tcPr/>
                </a:tc>
                <a:tc>
                  <a:txBody>
                    <a:bodyPr/>
                    <a:lstStyle/>
                    <a:p>
                      <a:r>
                        <a:rPr lang="en-US" sz="1400" dirty="0" smtClean="0"/>
                        <a:t>Number of Military Veterans approved to access newly built houses per year</a:t>
                      </a:r>
                    </a:p>
                    <a:p>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Proposed intervention is to improve joint monitoring of the delivery of the houses together with DHS. Some non-approvals delivery of houses arise due to some policy gaps. The department must review the housing policy to address some of challenges that impede the delivery of houses for MVs</a:t>
                      </a:r>
                    </a:p>
                    <a:p>
                      <a:endParaRPr lang="en-US" sz="1400" dirty="0"/>
                    </a:p>
                  </a:txBody>
                  <a:tcPr/>
                </a:tc>
                <a:tc>
                  <a:txBody>
                    <a:bodyPr/>
                    <a:lstStyle/>
                    <a:p>
                      <a:r>
                        <a:rPr lang="en-US" sz="1400" dirty="0" smtClean="0"/>
                        <a:t>The department continues to work with DHS to approve and build houses for Military Veterans.</a:t>
                      </a:r>
                      <a:r>
                        <a:rPr lang="en-US" sz="1400" baseline="0" dirty="0" smtClean="0"/>
                        <a:t> The department has started the review process having identified the challenges </a:t>
                      </a:r>
                      <a:endParaRPr lang="en-US" sz="1400" dirty="0"/>
                    </a:p>
                  </a:txBody>
                  <a:tcPr/>
                </a:tc>
                <a:extLst>
                  <a:ext uri="{0D108BD9-81ED-4DB2-BD59-A6C34878D82A}">
                    <a16:rowId xmlns:a16="http://schemas.microsoft.com/office/drawing/2014/main" xmlns="" val="10002"/>
                  </a:ext>
                </a:extLst>
              </a:tr>
              <a:tr h="370840">
                <a:tc>
                  <a:txBody>
                    <a:bodyPr/>
                    <a:lstStyle/>
                    <a:p>
                      <a:r>
                        <a:rPr lang="en-US" sz="1400" dirty="0" smtClean="0"/>
                        <a:t>3</a:t>
                      </a:r>
                      <a:endParaRPr lang="en-US" sz="1400" dirty="0"/>
                    </a:p>
                  </a:txBody>
                  <a:tcPr/>
                </a:tc>
                <a:tc>
                  <a:txBody>
                    <a:bodyPr/>
                    <a:lstStyle/>
                    <a:p>
                      <a:r>
                        <a:rPr lang="en-US" sz="1400" dirty="0" smtClean="0"/>
                        <a:t>PPI 204</a:t>
                      </a:r>
                      <a:endParaRPr lang="en-US" sz="1400" dirty="0"/>
                    </a:p>
                  </a:txBody>
                  <a:tcPr/>
                </a:tc>
                <a:tc>
                  <a:txBody>
                    <a:bodyPr/>
                    <a:lstStyle/>
                    <a:p>
                      <a:r>
                        <a:rPr lang="en-US" sz="1400" dirty="0" smtClean="0"/>
                        <a:t>Number of Military </a:t>
                      </a:r>
                    </a:p>
                    <a:p>
                      <a:r>
                        <a:rPr lang="en-US" sz="1400" dirty="0" smtClean="0"/>
                        <a:t>Veterans approved for Pension benefit per year</a:t>
                      </a:r>
                    </a:p>
                  </a:txBody>
                  <a:tcPr/>
                </a:tc>
                <a:tc>
                  <a:txBody>
                    <a:bodyPr/>
                    <a:lstStyle/>
                    <a:p>
                      <a:r>
                        <a:rPr lang="en-US" sz="1400" dirty="0" smtClean="0"/>
                        <a:t>Continue stakeholder engagement on for the approval of the Pension regulations towards benefit implementation</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Draft regulations have been developed and must be consulted with the Ministry before the Cabinet and Parliamentary</a:t>
                      </a:r>
                      <a:r>
                        <a:rPr lang="en-US" sz="1400" baseline="0" dirty="0" smtClean="0"/>
                        <a:t> process</a:t>
                      </a:r>
                      <a:r>
                        <a:rPr lang="en-US" sz="1400" dirty="0" smtClean="0"/>
                        <a:t> </a:t>
                      </a:r>
                      <a:endParaRPr lang="en-US" sz="14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089882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451" y="5132"/>
            <a:ext cx="8229600" cy="426948"/>
          </a:xfrm>
        </p:spPr>
        <p:txBody>
          <a:bodyPr>
            <a:noAutofit/>
          </a:bodyPr>
          <a:lstStyle/>
          <a:p>
            <a:r>
              <a:rPr lang="en-US" sz="3600" b="1" dirty="0"/>
              <a:t>PROGRAMME 2</a:t>
            </a:r>
            <a:endParaRPr lang="en-ZA" sz="3600" b="1" dirty="0"/>
          </a:p>
        </p:txBody>
      </p:sp>
      <p:sp>
        <p:nvSpPr>
          <p:cNvPr id="3" name="Content Placeholder 2"/>
          <p:cNvSpPr>
            <a:spLocks noGrp="1"/>
          </p:cNvSpPr>
          <p:nvPr>
            <p:ph sz="half" idx="1"/>
          </p:nvPr>
        </p:nvSpPr>
        <p:spPr>
          <a:xfrm>
            <a:off x="1838851" y="964643"/>
            <a:ext cx="8191851" cy="4899519"/>
          </a:xfrm>
        </p:spPr>
        <p:txBody>
          <a:bodyPr>
            <a:normAutofit/>
          </a:bodyPr>
          <a:lstStyle/>
          <a:p>
            <a:pPr algn="just">
              <a:buFont typeface="Wingdings" panose="05000000000000000000" pitchFamily="2" charset="2"/>
              <a:buChar char="§"/>
            </a:pPr>
            <a:endParaRPr lang="en-US" sz="2000" dirty="0"/>
          </a:p>
          <a:p>
            <a:pPr marL="0" indent="0" algn="just">
              <a:buNone/>
            </a:pPr>
            <a:endParaRPr lang="en-US" sz="2000" dirty="0"/>
          </a:p>
        </p:txBody>
      </p:sp>
      <p:sp>
        <p:nvSpPr>
          <p:cNvPr id="5" name="Slide Number Placeholder 4"/>
          <p:cNvSpPr>
            <a:spLocks noGrp="1"/>
          </p:cNvSpPr>
          <p:nvPr>
            <p:ph type="sldNum" sz="quarter" idx="12"/>
          </p:nvPr>
        </p:nvSpPr>
        <p:spPr/>
        <p:txBody>
          <a:bodyPr/>
          <a:lstStyle/>
          <a:p>
            <a:fld id="{7B1C6805-EAF3-CC4B-883D-0BA841DD8C88}" type="slidenum">
              <a:rPr lang="en-US" smtClean="0"/>
              <a:pPr/>
              <a:t>14</a:t>
            </a:fld>
            <a:endParaRPr lang="en-US" dirty="0"/>
          </a:p>
        </p:txBody>
      </p:sp>
      <p:graphicFrame>
        <p:nvGraphicFramePr>
          <p:cNvPr id="8" name="Table 7"/>
          <p:cNvGraphicFramePr>
            <a:graphicFrameLocks noGrp="1"/>
          </p:cNvGraphicFramePr>
          <p:nvPr>
            <p:extLst/>
          </p:nvPr>
        </p:nvGraphicFramePr>
        <p:xfrm>
          <a:off x="1694823" y="876007"/>
          <a:ext cx="8906193" cy="5251835"/>
        </p:xfrm>
        <a:graphic>
          <a:graphicData uri="http://schemas.openxmlformats.org/drawingml/2006/table">
            <a:tbl>
              <a:tblPr firstRow="1" bandRow="1">
                <a:tableStyleId>{5C22544A-7EE6-4342-B048-85BDC9FD1C3A}</a:tableStyleId>
              </a:tblPr>
              <a:tblGrid>
                <a:gridCol w="650259">
                  <a:extLst>
                    <a:ext uri="{9D8B030D-6E8A-4147-A177-3AD203B41FA5}">
                      <a16:colId xmlns:a16="http://schemas.microsoft.com/office/drawing/2014/main" xmlns="" val="20000"/>
                    </a:ext>
                  </a:extLst>
                </a:gridCol>
                <a:gridCol w="1574988">
                  <a:extLst>
                    <a:ext uri="{9D8B030D-6E8A-4147-A177-3AD203B41FA5}">
                      <a16:colId xmlns:a16="http://schemas.microsoft.com/office/drawing/2014/main" xmlns="" val="20001"/>
                    </a:ext>
                  </a:extLst>
                </a:gridCol>
                <a:gridCol w="2226982">
                  <a:extLst>
                    <a:ext uri="{9D8B030D-6E8A-4147-A177-3AD203B41FA5}">
                      <a16:colId xmlns:a16="http://schemas.microsoft.com/office/drawing/2014/main" xmlns="" val="20002"/>
                    </a:ext>
                  </a:extLst>
                </a:gridCol>
                <a:gridCol w="2226982">
                  <a:extLst>
                    <a:ext uri="{9D8B030D-6E8A-4147-A177-3AD203B41FA5}">
                      <a16:colId xmlns:a16="http://schemas.microsoft.com/office/drawing/2014/main" xmlns="" val="20003"/>
                    </a:ext>
                  </a:extLst>
                </a:gridCol>
                <a:gridCol w="2226982">
                  <a:extLst>
                    <a:ext uri="{9D8B030D-6E8A-4147-A177-3AD203B41FA5}">
                      <a16:colId xmlns:a16="http://schemas.microsoft.com/office/drawing/2014/main" xmlns="" val="20004"/>
                    </a:ext>
                  </a:extLst>
                </a:gridCol>
              </a:tblGrid>
              <a:tr h="679835">
                <a:tc>
                  <a:txBody>
                    <a:bodyPr/>
                    <a:lstStyle/>
                    <a:p>
                      <a:r>
                        <a:rPr lang="en-US" dirty="0" smtClean="0"/>
                        <a:t>S/N</a:t>
                      </a:r>
                      <a:endParaRPr lang="en-US" dirty="0"/>
                    </a:p>
                  </a:txBody>
                  <a:tcPr/>
                </a:tc>
                <a:tc>
                  <a:txBody>
                    <a:bodyPr/>
                    <a:lstStyle/>
                    <a:p>
                      <a:r>
                        <a:rPr lang="en-US" dirty="0" smtClean="0"/>
                        <a:t>INDICATOR ID</a:t>
                      </a:r>
                      <a:endParaRPr lang="en-US" dirty="0"/>
                    </a:p>
                  </a:txBody>
                  <a:tcPr/>
                </a:tc>
                <a:tc>
                  <a:txBody>
                    <a:bodyPr/>
                    <a:lstStyle/>
                    <a:p>
                      <a:r>
                        <a:rPr lang="en-US" dirty="0" smtClean="0"/>
                        <a:t>OUTPUT INDICATOR</a:t>
                      </a:r>
                      <a:endParaRPr lang="en-US" dirty="0"/>
                    </a:p>
                  </a:txBody>
                  <a:tcPr/>
                </a:tc>
                <a:tc>
                  <a:txBody>
                    <a:bodyPr/>
                    <a:lstStyle/>
                    <a:p>
                      <a:r>
                        <a:rPr lang="en-US" dirty="0" smtClean="0"/>
                        <a:t>PROPOSED</a:t>
                      </a:r>
                      <a:r>
                        <a:rPr lang="en-US" baseline="0" dirty="0" smtClean="0"/>
                        <a:t> INTERVENTION</a:t>
                      </a:r>
                      <a:endParaRPr lang="en-US" dirty="0"/>
                    </a:p>
                  </a:txBody>
                  <a:tcPr/>
                </a:tc>
                <a:tc>
                  <a:txBody>
                    <a:bodyPr/>
                    <a:lstStyle/>
                    <a:p>
                      <a:r>
                        <a:rPr lang="en-US" dirty="0" smtClean="0"/>
                        <a:t>PROGRESS</a:t>
                      </a:r>
                      <a:endParaRPr lang="en-US" dirty="0"/>
                    </a:p>
                  </a:txBody>
                  <a:tcPr/>
                </a:tc>
                <a:extLst>
                  <a:ext uri="{0D108BD9-81ED-4DB2-BD59-A6C34878D82A}">
                    <a16:rowId xmlns:a16="http://schemas.microsoft.com/office/drawing/2014/main" xmlns="" val="10000"/>
                  </a:ext>
                </a:extLst>
              </a:tr>
              <a:tr h="1910013">
                <a:tc>
                  <a:txBody>
                    <a:bodyPr/>
                    <a:lstStyle/>
                    <a:p>
                      <a:r>
                        <a:rPr lang="en-US" sz="1600" dirty="0" smtClean="0"/>
                        <a:t>4</a:t>
                      </a:r>
                      <a:endParaRPr lang="en-US" sz="1600" dirty="0"/>
                    </a:p>
                  </a:txBody>
                  <a:tcPr/>
                </a:tc>
                <a:tc>
                  <a:txBody>
                    <a:bodyPr/>
                    <a:lstStyle/>
                    <a:p>
                      <a:r>
                        <a:rPr lang="en-US" sz="1600" dirty="0" smtClean="0"/>
                        <a:t>PPI: 205</a:t>
                      </a:r>
                      <a:endParaRPr lang="en-US" sz="1600" dirty="0"/>
                    </a:p>
                  </a:txBody>
                  <a:tcPr/>
                </a:tc>
                <a:tc>
                  <a:txBody>
                    <a:bodyPr/>
                    <a:lstStyle/>
                    <a:p>
                      <a:r>
                        <a:rPr lang="en-US" sz="1600" dirty="0" smtClean="0"/>
                        <a:t>Strategy on </a:t>
                      </a:r>
                      <a:r>
                        <a:rPr lang="en-US" sz="1600" dirty="0" err="1" smtClean="0"/>
                        <a:t>subsidised</a:t>
                      </a:r>
                      <a:r>
                        <a:rPr lang="en-US" sz="1600" dirty="0" smtClean="0"/>
                        <a:t> </a:t>
                      </a:r>
                    </a:p>
                    <a:p>
                      <a:r>
                        <a:rPr lang="en-US" sz="1600" dirty="0" smtClean="0"/>
                        <a:t>public transport approved</a:t>
                      </a:r>
                    </a:p>
                  </a:txBody>
                  <a:tcPr/>
                </a:tc>
                <a:tc>
                  <a:txBody>
                    <a:bodyPr/>
                    <a:lstStyle/>
                    <a:p>
                      <a:r>
                        <a:rPr lang="en-US" sz="1600" dirty="0" smtClean="0"/>
                        <a:t>Fast-track</a:t>
                      </a:r>
                      <a:r>
                        <a:rPr lang="en-US" sz="1600" baseline="0" dirty="0" smtClean="0"/>
                        <a:t> the development and consultation of the strategy</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The process of the development of the strategy has started and it is envisaged that a draft will be ready by end of the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xmlns="" val="10001"/>
                  </a:ext>
                </a:extLst>
              </a:tr>
              <a:tr h="1910013">
                <a:tc>
                  <a:txBody>
                    <a:bodyPr/>
                    <a:lstStyle/>
                    <a:p>
                      <a:r>
                        <a:rPr lang="en-US" sz="1600" dirty="0" smtClean="0"/>
                        <a:t>5</a:t>
                      </a:r>
                      <a:endParaRPr lang="en-US" sz="1600" dirty="0"/>
                    </a:p>
                  </a:txBody>
                  <a:tcPr/>
                </a:tc>
                <a:tc>
                  <a:txBody>
                    <a:bodyPr/>
                    <a:lstStyle/>
                    <a:p>
                      <a:r>
                        <a:rPr lang="en-US" sz="1600" dirty="0" smtClean="0"/>
                        <a:t>PPI 206</a:t>
                      </a:r>
                      <a:endParaRPr lang="en-US" sz="1600" dirty="0"/>
                    </a:p>
                  </a:txBody>
                  <a:tcPr/>
                </a:tc>
                <a:tc>
                  <a:txBody>
                    <a:bodyPr/>
                    <a:lstStyle/>
                    <a:p>
                      <a:r>
                        <a:rPr lang="en-US" sz="1600" dirty="0" smtClean="0"/>
                        <a:t>Number of Military Veterans approved to access health care services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Constant follow up on incomplete applications to authorize provided they meet qualifying criteria.</a:t>
                      </a:r>
                    </a:p>
                    <a:p>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Progress is being</a:t>
                      </a:r>
                      <a:r>
                        <a:rPr lang="en-US" sz="1600" baseline="0" dirty="0" smtClean="0"/>
                        <a:t> made to follow up on incomplete applications as 90 of the 151 applications received in Q1 had incomplete information and 45 of the 137 received in Q2 were also incomplete</a:t>
                      </a:r>
                      <a:endParaRPr lang="en-US" sz="16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144934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451" y="5132"/>
            <a:ext cx="8229600" cy="426948"/>
          </a:xfrm>
        </p:spPr>
        <p:txBody>
          <a:bodyPr>
            <a:noAutofit/>
          </a:bodyPr>
          <a:lstStyle/>
          <a:p>
            <a:r>
              <a:rPr lang="en-US" sz="3600" b="1" dirty="0"/>
              <a:t>PROGRAMME 3</a:t>
            </a:r>
            <a:endParaRPr lang="en-ZA" sz="3600" b="1" dirty="0"/>
          </a:p>
        </p:txBody>
      </p:sp>
      <p:sp>
        <p:nvSpPr>
          <p:cNvPr id="3" name="Content Placeholder 2"/>
          <p:cNvSpPr>
            <a:spLocks noGrp="1"/>
          </p:cNvSpPr>
          <p:nvPr>
            <p:ph sz="half" idx="1"/>
          </p:nvPr>
        </p:nvSpPr>
        <p:spPr>
          <a:xfrm>
            <a:off x="1838851" y="964643"/>
            <a:ext cx="8191851" cy="4899519"/>
          </a:xfrm>
        </p:spPr>
        <p:txBody>
          <a:bodyPr>
            <a:normAutofit/>
          </a:bodyPr>
          <a:lstStyle/>
          <a:p>
            <a:pPr algn="just">
              <a:buFont typeface="Wingdings" panose="05000000000000000000" pitchFamily="2" charset="2"/>
              <a:buChar char="§"/>
            </a:pPr>
            <a:endParaRPr lang="en-US" sz="2000" dirty="0"/>
          </a:p>
          <a:p>
            <a:pPr marL="0" indent="0" algn="just">
              <a:buNone/>
            </a:pPr>
            <a:endParaRPr lang="en-US" sz="2000" dirty="0"/>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15</a:t>
            </a:fld>
            <a:endParaRPr lang="en-US" dirty="0">
              <a:solidFill>
                <a:prstClr val="black">
                  <a:tint val="75000"/>
                </a:prstClr>
              </a:solidFill>
            </a:endParaRPr>
          </a:p>
        </p:txBody>
      </p:sp>
      <p:graphicFrame>
        <p:nvGraphicFramePr>
          <p:cNvPr id="8" name="Table 7"/>
          <p:cNvGraphicFramePr>
            <a:graphicFrameLocks noGrp="1"/>
          </p:cNvGraphicFramePr>
          <p:nvPr>
            <p:extLst/>
          </p:nvPr>
        </p:nvGraphicFramePr>
        <p:xfrm>
          <a:off x="1694823" y="525320"/>
          <a:ext cx="8906193" cy="5394960"/>
        </p:xfrm>
        <a:graphic>
          <a:graphicData uri="http://schemas.openxmlformats.org/drawingml/2006/table">
            <a:tbl>
              <a:tblPr firstRow="1" bandRow="1">
                <a:tableStyleId>{5C22544A-7EE6-4342-B048-85BDC9FD1C3A}</a:tableStyleId>
              </a:tblPr>
              <a:tblGrid>
                <a:gridCol w="650259">
                  <a:extLst>
                    <a:ext uri="{9D8B030D-6E8A-4147-A177-3AD203B41FA5}">
                      <a16:colId xmlns:a16="http://schemas.microsoft.com/office/drawing/2014/main" xmlns="" val="20000"/>
                    </a:ext>
                  </a:extLst>
                </a:gridCol>
                <a:gridCol w="1574988">
                  <a:extLst>
                    <a:ext uri="{9D8B030D-6E8A-4147-A177-3AD203B41FA5}">
                      <a16:colId xmlns:a16="http://schemas.microsoft.com/office/drawing/2014/main" xmlns="" val="20001"/>
                    </a:ext>
                  </a:extLst>
                </a:gridCol>
                <a:gridCol w="2226982">
                  <a:extLst>
                    <a:ext uri="{9D8B030D-6E8A-4147-A177-3AD203B41FA5}">
                      <a16:colId xmlns:a16="http://schemas.microsoft.com/office/drawing/2014/main" xmlns="" val="20002"/>
                    </a:ext>
                  </a:extLst>
                </a:gridCol>
                <a:gridCol w="2226982">
                  <a:extLst>
                    <a:ext uri="{9D8B030D-6E8A-4147-A177-3AD203B41FA5}">
                      <a16:colId xmlns:a16="http://schemas.microsoft.com/office/drawing/2014/main" xmlns="" val="20003"/>
                    </a:ext>
                  </a:extLst>
                </a:gridCol>
                <a:gridCol w="2226982">
                  <a:extLst>
                    <a:ext uri="{9D8B030D-6E8A-4147-A177-3AD203B41FA5}">
                      <a16:colId xmlns:a16="http://schemas.microsoft.com/office/drawing/2014/main" xmlns="" val="20004"/>
                    </a:ext>
                  </a:extLst>
                </a:gridCol>
              </a:tblGrid>
              <a:tr h="370840">
                <a:tc>
                  <a:txBody>
                    <a:bodyPr/>
                    <a:lstStyle/>
                    <a:p>
                      <a:r>
                        <a:rPr lang="en-US" dirty="0" smtClean="0"/>
                        <a:t>S/N</a:t>
                      </a:r>
                      <a:endParaRPr lang="en-US" dirty="0"/>
                    </a:p>
                  </a:txBody>
                  <a:tcPr/>
                </a:tc>
                <a:tc>
                  <a:txBody>
                    <a:bodyPr/>
                    <a:lstStyle/>
                    <a:p>
                      <a:r>
                        <a:rPr lang="en-US" dirty="0" smtClean="0"/>
                        <a:t>INDICATOR ID</a:t>
                      </a:r>
                      <a:endParaRPr lang="en-US" dirty="0"/>
                    </a:p>
                  </a:txBody>
                  <a:tcPr/>
                </a:tc>
                <a:tc>
                  <a:txBody>
                    <a:bodyPr/>
                    <a:lstStyle/>
                    <a:p>
                      <a:r>
                        <a:rPr lang="en-US" dirty="0" smtClean="0"/>
                        <a:t>OUTPUT INDICATOR</a:t>
                      </a:r>
                      <a:endParaRPr lang="en-US" dirty="0"/>
                    </a:p>
                  </a:txBody>
                  <a:tcPr/>
                </a:tc>
                <a:tc>
                  <a:txBody>
                    <a:bodyPr/>
                    <a:lstStyle/>
                    <a:p>
                      <a:r>
                        <a:rPr lang="en-US" dirty="0" smtClean="0"/>
                        <a:t>PROPOSED</a:t>
                      </a:r>
                      <a:r>
                        <a:rPr lang="en-US" baseline="0" dirty="0" smtClean="0"/>
                        <a:t> INTERVENTION</a:t>
                      </a:r>
                      <a:endParaRPr lang="en-US" dirty="0"/>
                    </a:p>
                  </a:txBody>
                  <a:tcPr/>
                </a:tc>
                <a:tc>
                  <a:txBody>
                    <a:bodyPr/>
                    <a:lstStyle/>
                    <a:p>
                      <a:r>
                        <a:rPr lang="en-US" dirty="0" smtClean="0"/>
                        <a:t>PROGRESS</a:t>
                      </a:r>
                      <a:endParaRPr lang="en-US" dirty="0"/>
                    </a:p>
                  </a:txBody>
                  <a:tcPr/>
                </a:tc>
                <a:extLst>
                  <a:ext uri="{0D108BD9-81ED-4DB2-BD59-A6C34878D82A}">
                    <a16:rowId xmlns:a16="http://schemas.microsoft.com/office/drawing/2014/main" xmlns="" val="10000"/>
                  </a:ext>
                </a:extLst>
              </a:tr>
              <a:tr h="370840">
                <a:tc>
                  <a:txBody>
                    <a:bodyPr/>
                    <a:lstStyle/>
                    <a:p>
                      <a:r>
                        <a:rPr lang="en-US" sz="1400" dirty="0" smtClean="0"/>
                        <a:t>1</a:t>
                      </a:r>
                      <a:endParaRPr lang="en-US" sz="1400" dirty="0"/>
                    </a:p>
                  </a:txBody>
                  <a:tcPr/>
                </a:tc>
                <a:tc>
                  <a:txBody>
                    <a:bodyPr/>
                    <a:lstStyle/>
                    <a:p>
                      <a:r>
                        <a:rPr lang="en-US" sz="1400" dirty="0" smtClean="0"/>
                        <a:t>PPI 303</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Number of Military Veterans and their </a:t>
                      </a:r>
                      <a:r>
                        <a:rPr lang="en-US" sz="1400" dirty="0" err="1" smtClean="0"/>
                        <a:t>dependants</a:t>
                      </a:r>
                      <a:r>
                        <a:rPr lang="en-US" sz="1400" dirty="0" smtClean="0"/>
                        <a:t> approved for   skills development </a:t>
                      </a:r>
                      <a:r>
                        <a:rPr lang="en-US" sz="1400" dirty="0" err="1" smtClean="0"/>
                        <a:t>programmes</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r>
                        <a:rPr lang="en-US" sz="1400" baseline="0" dirty="0" smtClean="0"/>
                        <a:t>Resumption of outreach </a:t>
                      </a:r>
                      <a:r>
                        <a:rPr lang="en-US" sz="1400" baseline="0" dirty="0" err="1" smtClean="0"/>
                        <a:t>programme</a:t>
                      </a:r>
                      <a:r>
                        <a:rPr lang="en-US" sz="1400" baseline="0" dirty="0" smtClean="0"/>
                        <a:t> and working relationships with SETAs</a:t>
                      </a:r>
                      <a:endParaRPr lang="en-US" sz="1400" dirty="0"/>
                    </a:p>
                  </a:txBody>
                  <a:tcPr/>
                </a:tc>
                <a:tc>
                  <a:txBody>
                    <a:bodyPr/>
                    <a:lstStyle/>
                    <a:p>
                      <a:endParaRPr lang="en-US" sz="1400" dirty="0"/>
                    </a:p>
                  </a:txBody>
                  <a:tcPr/>
                </a:tc>
                <a:extLst>
                  <a:ext uri="{0D108BD9-81ED-4DB2-BD59-A6C34878D82A}">
                    <a16:rowId xmlns:a16="http://schemas.microsoft.com/office/drawing/2014/main" xmlns="" val="10001"/>
                  </a:ext>
                </a:extLst>
              </a:tr>
              <a:tr h="370840">
                <a:tc>
                  <a:txBody>
                    <a:bodyPr/>
                    <a:lstStyle/>
                    <a:p>
                      <a:r>
                        <a:rPr lang="en-US" sz="1400" dirty="0" smtClean="0"/>
                        <a:t>2</a:t>
                      </a:r>
                      <a:endParaRPr lang="en-US" sz="1400" dirty="0"/>
                    </a:p>
                  </a:txBody>
                  <a:tcPr/>
                </a:tc>
                <a:tc>
                  <a:txBody>
                    <a:bodyPr/>
                    <a:lstStyle/>
                    <a:p>
                      <a:r>
                        <a:rPr lang="en-US" sz="1400" dirty="0" smtClean="0"/>
                        <a:t>PPI 306</a:t>
                      </a:r>
                      <a:endParaRPr lang="en-US" sz="1400" dirty="0"/>
                    </a:p>
                  </a:txBody>
                  <a:tcPr/>
                </a:tc>
                <a:tc>
                  <a:txBody>
                    <a:bodyPr/>
                    <a:lstStyle/>
                    <a:p>
                      <a:r>
                        <a:rPr lang="en-US" sz="1400" dirty="0" smtClean="0"/>
                        <a:t>Number of Military Veterans provided with access to employment placement opportunities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Continue stakeholder engagement with</a:t>
                      </a:r>
                      <a:r>
                        <a:rPr lang="en-US" sz="1400" baseline="0" dirty="0" smtClean="0"/>
                        <a:t> the relevant state institutions and resumption of planned outreach </a:t>
                      </a:r>
                      <a:r>
                        <a:rPr lang="en-US" sz="1400" baseline="0" dirty="0" err="1" smtClean="0"/>
                        <a:t>programmes</a:t>
                      </a:r>
                      <a:r>
                        <a:rPr lang="en-US" sz="1400" baseline="0" dirty="0" smtClean="0"/>
                        <a:t> in the provinces.</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endParaRPr lang="en-US" sz="1400" dirty="0"/>
                    </a:p>
                  </a:txBody>
                  <a:tcPr/>
                </a:tc>
                <a:tc>
                  <a:txBody>
                    <a:bodyPr/>
                    <a:lstStyle/>
                    <a:p>
                      <a:endParaRPr lang="en-US" sz="1400" dirty="0"/>
                    </a:p>
                  </a:txBody>
                  <a:tcPr/>
                </a:tc>
                <a:extLst>
                  <a:ext uri="{0D108BD9-81ED-4DB2-BD59-A6C34878D82A}">
                    <a16:rowId xmlns:a16="http://schemas.microsoft.com/office/drawing/2014/main" xmlns="" val="10002"/>
                  </a:ext>
                </a:extLst>
              </a:tr>
              <a:tr h="370840">
                <a:tc>
                  <a:txBody>
                    <a:bodyPr/>
                    <a:lstStyle/>
                    <a:p>
                      <a:r>
                        <a:rPr lang="en-US" sz="1400" dirty="0" smtClean="0"/>
                        <a:t>3</a:t>
                      </a:r>
                      <a:endParaRPr lang="en-US" sz="1400" dirty="0"/>
                    </a:p>
                  </a:txBody>
                  <a:tcPr/>
                </a:tc>
                <a:tc>
                  <a:txBody>
                    <a:bodyPr/>
                    <a:lstStyle/>
                    <a:p>
                      <a:r>
                        <a:rPr lang="en-US" sz="1400" dirty="0" smtClean="0"/>
                        <a:t>PPI 307</a:t>
                      </a:r>
                      <a:endParaRPr lang="en-US" sz="1400" dirty="0"/>
                    </a:p>
                  </a:txBody>
                  <a:tcPr/>
                </a:tc>
                <a:tc>
                  <a:txBody>
                    <a:bodyPr/>
                    <a:lstStyle/>
                    <a:p>
                      <a:r>
                        <a:rPr lang="en-US" sz="1400" dirty="0" smtClean="0"/>
                        <a:t>Number of Military Veterans memorial sites facilitated per year</a:t>
                      </a:r>
                    </a:p>
                  </a:txBody>
                  <a:tcPr/>
                </a:tc>
                <a:tc>
                  <a:txBody>
                    <a:bodyPr/>
                    <a:lstStyle/>
                    <a:p>
                      <a:r>
                        <a:rPr lang="en-US" sz="1400" dirty="0" smtClean="0"/>
                        <a:t>The department has not been able to achieve any site for the past financial years but there</a:t>
                      </a:r>
                      <a:r>
                        <a:rPr lang="en-US" sz="1400" baseline="0" dirty="0" smtClean="0"/>
                        <a:t> is one planned for Q4 of this financial year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079044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11">
            <a:extLst>
              <a:ext uri="{FF2B5EF4-FFF2-40B4-BE49-F238E27FC236}">
                <a16:creationId xmlns:a16="http://schemas.microsoft.com/office/drawing/2014/main" xmlns="" id="{5D7F64A8-D625-4F61-A290-B499BB62A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Smiling Face with No Fill">
            <a:extLst>
              <a:ext uri="{FF2B5EF4-FFF2-40B4-BE49-F238E27FC236}">
                <a16:creationId xmlns:a16="http://schemas.microsoft.com/office/drawing/2014/main" xmlns="" id="{A324AA5B-BD65-48E5-8276-4BD14030C866}"/>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736948" y="2694018"/>
            <a:ext cx="1198532" cy="1198532"/>
          </a:xfrm>
          <a:prstGeom prst="rect">
            <a:avLst/>
          </a:prstGeom>
        </p:spPr>
      </p:pic>
      <p:sp>
        <p:nvSpPr>
          <p:cNvPr id="2" name="TextBox 1">
            <a:extLst>
              <a:ext uri="{FF2B5EF4-FFF2-40B4-BE49-F238E27FC236}">
                <a16:creationId xmlns:a16="http://schemas.microsoft.com/office/drawing/2014/main" xmlns="" id="{2B6F50BF-0DB1-4C10-A37E-F2C4CFDC8951}"/>
              </a:ext>
            </a:extLst>
          </p:cNvPr>
          <p:cNvSpPr txBox="1"/>
          <p:nvPr/>
        </p:nvSpPr>
        <p:spPr>
          <a:xfrm>
            <a:off x="2187364" y="4072044"/>
            <a:ext cx="6363390" cy="2057045"/>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a:lnSpc>
                <a:spcPct val="90000"/>
              </a:lnSpc>
              <a:spcAft>
                <a:spcPts val="600"/>
              </a:spcAft>
            </a:pPr>
            <a:r>
              <a:rPr lang="en-US" sz="9600" dirty="0">
                <a:solidFill>
                  <a:srgbClr val="00B050"/>
                </a:solidFill>
              </a:rPr>
              <a:t>Thank you</a:t>
            </a:r>
            <a:endParaRPr lang="en-US"/>
          </a:p>
        </p:txBody>
      </p:sp>
      <p:pic>
        <p:nvPicPr>
          <p:cNvPr id="9" name="Graphic 8" descr="Smiling Face with No Fill">
            <a:extLst>
              <a:ext uri="{FF2B5EF4-FFF2-40B4-BE49-F238E27FC236}">
                <a16:creationId xmlns:a16="http://schemas.microsoft.com/office/drawing/2014/main" xmlns="" id="{7C894C40-6EFE-449B-ACAF-4EABBC1E2B2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alphaModFix amt="15000"/>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6641431" y="816337"/>
            <a:ext cx="5225327" cy="5225327"/>
          </a:xfrm>
          <a:prstGeom prst="rect">
            <a:avLst/>
          </a:prstGeom>
        </p:spPr>
      </p:pic>
      <p:sp>
        <p:nvSpPr>
          <p:cNvPr id="3" name="Slide Number Placeholder 2"/>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7B1C6805-EAF3-CC4B-883D-0BA841DD8C88}" type="slidenum">
              <a:rPr lang="en-US" smtClean="0"/>
              <a:pPr algn="r">
                <a:spcAft>
                  <a:spcPts val="600"/>
                </a:spcAft>
              </a:pPr>
              <a:t>16</a:t>
            </a:fld>
            <a:endParaRPr lang="en-US"/>
          </a:p>
        </p:txBody>
      </p:sp>
    </p:spTree>
    <p:extLst>
      <p:ext uri="{BB962C8B-B14F-4D97-AF65-F5344CB8AC3E}">
        <p14:creationId xmlns:p14="http://schemas.microsoft.com/office/powerpoint/2010/main" xmlns="" val="411028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57">
            <a:extLst>
              <a:ext uri="{FF2B5EF4-FFF2-40B4-BE49-F238E27FC236}">
                <a16:creationId xmlns:a16="http://schemas.microsoft.com/office/drawing/2014/main" xmlns="" id="{337940BB-FBC4-492E-BD92-3B7B914D0E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76518" y="-322729"/>
            <a:ext cx="11712387" cy="5234395"/>
          </a:xfrm>
          <a:ln>
            <a:noFill/>
          </a:ln>
        </p:spPr>
        <p:style>
          <a:lnRef idx="2">
            <a:schemeClr val="accent3"/>
          </a:lnRef>
          <a:fillRef idx="1">
            <a:schemeClr val="lt1"/>
          </a:fillRef>
          <a:effectRef idx="0">
            <a:schemeClr val="accent3"/>
          </a:effectRef>
          <a:fontRef idx="minor">
            <a:schemeClr val="dk1"/>
          </a:fontRef>
        </p:style>
        <p:txBody>
          <a:bodyPr>
            <a:normAutofit fontScale="90000"/>
          </a:bodyPr>
          <a:lstStyle/>
          <a:p>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a:solidFill>
                  <a:srgbClr val="00B050"/>
                </a:solidFill>
                <a:latin typeface="Arial"/>
                <a:cs typeface="Arial"/>
              </a:rPr>
              <a:t/>
            </a:r>
            <a:br>
              <a:rPr lang="en-ZA" sz="4000" b="1" dirty="0">
                <a:solidFill>
                  <a:srgbClr val="00B050"/>
                </a:solidFill>
                <a:latin typeface="Arial"/>
                <a:cs typeface="Arial"/>
              </a:rPr>
            </a:br>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smtClean="0">
                <a:solidFill>
                  <a:schemeClr val="tx1"/>
                </a:solidFill>
                <a:latin typeface="Arial" panose="020B0604020202020204" pitchFamily="34" charset="0"/>
                <a:cs typeface="Arial" panose="020B0604020202020204" pitchFamily="34" charset="0"/>
              </a:rPr>
              <a:t>PRESENTATION </a:t>
            </a:r>
            <a:r>
              <a:rPr lang="en-ZA" sz="4000" b="1" dirty="0">
                <a:solidFill>
                  <a:schemeClr val="tx1"/>
                </a:solidFill>
                <a:latin typeface="Arial" panose="020B0604020202020204" pitchFamily="34" charset="0"/>
                <a:cs typeface="Arial" panose="020B0604020202020204" pitchFamily="34" charset="0"/>
              </a:rPr>
              <a:t>TO </a:t>
            </a:r>
            <a:r>
              <a:rPr lang="en-ZA" sz="4000" b="1" dirty="0" smtClean="0">
                <a:solidFill>
                  <a:schemeClr val="tx1"/>
                </a:solidFill>
                <a:latin typeface="Arial" panose="020B0604020202020204" pitchFamily="34" charset="0"/>
                <a:cs typeface="Arial" panose="020B0604020202020204" pitchFamily="34" charset="0"/>
              </a:rPr>
              <a:t>THE </a:t>
            </a:r>
            <a:br>
              <a:rPr lang="en-ZA" sz="4000" b="1" dirty="0" smtClean="0">
                <a:solidFill>
                  <a:schemeClr val="tx1"/>
                </a:solidFill>
                <a:latin typeface="Arial" panose="020B0604020202020204" pitchFamily="34" charset="0"/>
                <a:cs typeface="Arial" panose="020B0604020202020204" pitchFamily="34" charset="0"/>
              </a:rPr>
            </a:br>
            <a:r>
              <a:rPr lang="en-ZA" sz="4000" b="1" dirty="0" smtClean="0">
                <a:solidFill>
                  <a:schemeClr val="tx1"/>
                </a:solidFill>
                <a:latin typeface="Arial" panose="020B0604020202020204" pitchFamily="34" charset="0"/>
                <a:cs typeface="Arial" panose="020B0604020202020204" pitchFamily="34" charset="0"/>
              </a:rPr>
              <a:t>PORTFOLIO COMMITTEE ON DEFENCE AND MILITARY VETERANS):</a:t>
            </a:r>
            <a:br>
              <a:rPr lang="en-ZA" sz="4000" b="1" dirty="0" smtClean="0">
                <a:solidFill>
                  <a:schemeClr val="tx1"/>
                </a:solidFill>
                <a:latin typeface="Arial" panose="020B0604020202020204" pitchFamily="34" charset="0"/>
                <a:cs typeface="Arial" panose="020B0604020202020204" pitchFamily="34" charset="0"/>
              </a:rPr>
            </a:br>
            <a:r>
              <a:rPr lang="en-ZA" sz="4000" dirty="0" smtClean="0">
                <a:solidFill>
                  <a:schemeClr val="tx1"/>
                </a:solidFill>
                <a:latin typeface="Arial" panose="020B0604020202020204" pitchFamily="34" charset="0"/>
                <a:cs typeface="Arial" panose="020B0604020202020204" pitchFamily="34" charset="0"/>
              </a:rPr>
              <a:t>(</a:t>
            </a:r>
            <a:r>
              <a:rPr lang="en-GB" sz="3600" dirty="0" smtClean="0"/>
              <a:t>interventions </a:t>
            </a:r>
            <a:r>
              <a:rPr lang="en-GB" sz="3600" dirty="0"/>
              <a:t>to </a:t>
            </a:r>
            <a:r>
              <a:rPr lang="en-GB" sz="3600" dirty="0" smtClean="0"/>
              <a:t>Remedy </a:t>
            </a:r>
            <a:r>
              <a:rPr lang="en-GB" sz="3600" dirty="0"/>
              <a:t>the </a:t>
            </a:r>
            <a:r>
              <a:rPr lang="en-GB" sz="3600" dirty="0" smtClean="0"/>
              <a:t>Underperformance) </a:t>
            </a:r>
            <a:br>
              <a:rPr lang="en-GB" sz="3600" dirty="0" smtClean="0"/>
            </a:br>
            <a:r>
              <a:rPr lang="en-US" sz="4000" b="1" dirty="0">
                <a:solidFill>
                  <a:schemeClr val="tx1"/>
                </a:solidFill>
                <a:latin typeface="Arial" panose="020B0604020202020204" pitchFamily="34" charset="0"/>
                <a:cs typeface="Arial" panose="020B0604020202020204" pitchFamily="34" charset="0"/>
              </a:rPr>
              <a:t/>
            </a:r>
            <a:br>
              <a:rPr lang="en-US" sz="4000" b="1" dirty="0">
                <a:solidFill>
                  <a:schemeClr val="tx1"/>
                </a:solidFill>
                <a:latin typeface="Arial" panose="020B0604020202020204" pitchFamily="34" charset="0"/>
                <a:cs typeface="Arial" panose="020B0604020202020204" pitchFamily="34" charset="0"/>
              </a:rPr>
            </a:br>
            <a:r>
              <a:rPr lang="en-US" sz="4000" b="1" dirty="0" smtClean="0">
                <a:solidFill>
                  <a:schemeClr val="tx1"/>
                </a:solidFill>
                <a:latin typeface="Arial" panose="020B0604020202020204" pitchFamily="34" charset="0"/>
                <a:cs typeface="Arial" panose="020B0604020202020204" pitchFamily="34" charset="0"/>
              </a:rPr>
              <a:t>DMV ANNUAL PERFORMANCE REPORT </a:t>
            </a:r>
            <a:br>
              <a:rPr lang="en-US" sz="4000" b="1" dirty="0" smtClean="0">
                <a:solidFill>
                  <a:schemeClr val="tx1"/>
                </a:solidFill>
                <a:latin typeface="Arial" panose="020B0604020202020204" pitchFamily="34" charset="0"/>
                <a:cs typeface="Arial" panose="020B0604020202020204" pitchFamily="34" charset="0"/>
              </a:rPr>
            </a:br>
            <a:r>
              <a:rPr lang="en-US" sz="4000" b="1" dirty="0" smtClean="0">
                <a:solidFill>
                  <a:schemeClr val="tx1"/>
                </a:solidFill>
                <a:latin typeface="Arial" panose="020B0604020202020204" pitchFamily="34" charset="0"/>
                <a:cs typeface="Arial" panose="020B0604020202020204" pitchFamily="34" charset="0"/>
              </a:rPr>
              <a:t>(APR) 2021/22FY </a:t>
            </a:r>
            <a:r>
              <a:rPr lang="en-US" sz="4000" b="1" dirty="0">
                <a:solidFill>
                  <a:schemeClr val="tx1"/>
                </a:solidFill>
                <a:latin typeface="Arial" panose="020B0604020202020204" pitchFamily="34" charset="0"/>
                <a:cs typeface="Arial" panose="020B0604020202020204" pitchFamily="34" charset="0"/>
              </a:rPr>
              <a:t/>
            </a:r>
            <a:br>
              <a:rPr lang="en-US" sz="4000" b="1" dirty="0">
                <a:solidFill>
                  <a:schemeClr val="tx1"/>
                </a:solidFill>
                <a:latin typeface="Arial" panose="020B0604020202020204" pitchFamily="34" charset="0"/>
                <a:cs typeface="Arial" panose="020B0604020202020204" pitchFamily="34" charset="0"/>
              </a:rPr>
            </a:br>
            <a:r>
              <a:rPr lang="en-US" sz="4000" b="1" dirty="0" smtClean="0">
                <a:solidFill>
                  <a:schemeClr val="tx1"/>
                </a:solidFill>
                <a:latin typeface="Arial" panose="020B0604020202020204" pitchFamily="34" charset="0"/>
                <a:cs typeface="Arial" panose="020B0604020202020204" pitchFamily="34" charset="0"/>
              </a:rPr>
              <a:t/>
            </a:r>
            <a:br>
              <a:rPr lang="en-US" sz="4000" b="1" dirty="0" smtClean="0">
                <a:solidFill>
                  <a:schemeClr val="tx1"/>
                </a:solidFill>
                <a:latin typeface="Arial" panose="020B0604020202020204" pitchFamily="34" charset="0"/>
                <a:cs typeface="Arial" panose="020B0604020202020204" pitchFamily="34" charset="0"/>
              </a:rPr>
            </a:br>
            <a:r>
              <a:rPr lang="en-US" sz="4000" b="1" dirty="0" smtClean="0">
                <a:solidFill>
                  <a:srgbClr val="00B050"/>
                </a:solidFill>
                <a:latin typeface="Arial" panose="020B0604020202020204" pitchFamily="34" charset="0"/>
                <a:cs typeface="Arial" panose="020B0604020202020204" pitchFamily="34" charset="0"/>
              </a:rPr>
              <a:t>October 2022</a:t>
            </a:r>
            <a:br>
              <a:rPr lang="en-US" sz="4000" b="1" dirty="0" smtClean="0">
                <a:solidFill>
                  <a:srgbClr val="00B050"/>
                </a:solidFill>
                <a:latin typeface="Arial" panose="020B0604020202020204" pitchFamily="34" charset="0"/>
                <a:cs typeface="Arial" panose="020B0604020202020204" pitchFamily="34" charset="0"/>
              </a:rPr>
            </a:br>
            <a:r>
              <a:rPr lang="en-US" sz="3600" b="1" dirty="0" smtClean="0">
                <a:solidFill>
                  <a:srgbClr val="00B050"/>
                </a:solidFill>
                <a:latin typeface="Arial" panose="020B0604020202020204" pitchFamily="34" charset="0"/>
                <a:cs typeface="Arial" panose="020B0604020202020204" pitchFamily="34" charset="0"/>
              </a:rPr>
              <a:t>Presentation by: Director-General, Ms. I.N Mpolweni</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2600" b="1" dirty="0">
                <a:cs typeface="Arial"/>
              </a:rPr>
              <a:t/>
            </a:r>
            <a:br>
              <a:rPr lang="en-US" sz="2600" b="1" dirty="0">
                <a:cs typeface="Arial"/>
              </a:rPr>
            </a:br>
            <a:endParaRPr lang="en-US" sz="2600" dirty="0">
              <a:cs typeface="Arial"/>
            </a:endParaRPr>
          </a:p>
        </p:txBody>
      </p:sp>
      <p:sp>
        <p:nvSpPr>
          <p:cNvPr id="4" name="Slide Number Placeholder 3"/>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a:pPr>
                <a:spcAft>
                  <a:spcPts val="600"/>
                </a:spcAft>
              </a:pPr>
              <a:t>2</a:t>
            </a:fld>
            <a:endParaRPr lang="en-US"/>
          </a:p>
        </p:txBody>
      </p:sp>
      <p:sp>
        <p:nvSpPr>
          <p:cNvPr id="56" name="sketch line">
            <a:extLst>
              <a:ext uri="{FF2B5EF4-FFF2-40B4-BE49-F238E27FC236}">
                <a16:creationId xmlns:a16="http://schemas.microsoft.com/office/drawing/2014/main" xmlns=""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74003188"/>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41246" y="0"/>
            <a:ext cx="10298608" cy="388599"/>
          </a:xfrm>
          <a:noFill/>
          <a:ln>
            <a:noFill/>
          </a:ln>
        </p:spPr>
        <p:style>
          <a:lnRef idx="2">
            <a:schemeClr val="accent3"/>
          </a:lnRef>
          <a:fillRef idx="1">
            <a:schemeClr val="lt1"/>
          </a:fillRef>
          <a:effectRef idx="0">
            <a:schemeClr val="accent3"/>
          </a:effectRef>
          <a:fontRef idx="minor">
            <a:schemeClr val="dk1"/>
          </a:fontRef>
        </p:style>
        <p:txBody>
          <a:bodyPr anchor="t">
            <a:normAutofit fontScale="90000"/>
          </a:bodyPr>
          <a:lstStyle/>
          <a:p>
            <a:pPr>
              <a:lnSpc>
                <a:spcPct val="90000"/>
              </a:lnSpc>
            </a:pPr>
            <a:r>
              <a:rPr lang="en-US" sz="2400" b="1" dirty="0">
                <a:solidFill>
                  <a:srgbClr val="00B050"/>
                </a:solidFill>
              </a:rPr>
              <a:t>PRESENTATION OUTLINE</a:t>
            </a:r>
          </a:p>
        </p:txBody>
      </p:sp>
      <p:sp>
        <p:nvSpPr>
          <p:cNvPr id="5" name="Content Placeholder 2"/>
          <p:cNvSpPr>
            <a:spLocks noGrp="1"/>
          </p:cNvSpPr>
          <p:nvPr>
            <p:ph idx="1"/>
          </p:nvPr>
        </p:nvSpPr>
        <p:spPr>
          <a:xfrm>
            <a:off x="358678" y="194299"/>
            <a:ext cx="11471596" cy="5316430"/>
          </a:xfrm>
          <a:noFill/>
          <a:ln>
            <a:noFill/>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lnSpc>
                <a:spcPct val="170000"/>
              </a:lnSpc>
              <a:spcBef>
                <a:spcPts val="0"/>
              </a:spcBef>
              <a:defRPr/>
            </a:pPr>
            <a:r>
              <a:rPr lang="en-US" sz="5900" dirty="0" smtClean="0">
                <a:solidFill>
                  <a:schemeClr val="tx1"/>
                </a:solidFill>
                <a:latin typeface="Arial" panose="020B0604020202020204" pitchFamily="34" charset="0"/>
                <a:cs typeface="Arial" panose="020B0604020202020204" pitchFamily="34" charset="0"/>
              </a:rPr>
              <a:t>Purpose of the presentation</a:t>
            </a:r>
          </a:p>
          <a:p>
            <a:pPr>
              <a:lnSpc>
                <a:spcPct val="170000"/>
              </a:lnSpc>
              <a:spcBef>
                <a:spcPts val="0"/>
              </a:spcBef>
              <a:defRPr/>
            </a:pPr>
            <a:r>
              <a:rPr lang="en-ZA" sz="5900" dirty="0" smtClean="0">
                <a:solidFill>
                  <a:schemeClr val="tx1"/>
                </a:solidFill>
                <a:latin typeface="Arial" panose="020B0604020202020204" pitchFamily="34" charset="0"/>
                <a:cs typeface="Arial" panose="020B0604020202020204" pitchFamily="34" charset="0"/>
              </a:rPr>
              <a:t>Strategy to Overcome Areas of Under Performance</a:t>
            </a:r>
          </a:p>
          <a:p>
            <a:pPr marL="444500" indent="101600" defTabSz="403225">
              <a:lnSpc>
                <a:spcPct val="170000"/>
              </a:lnSpc>
              <a:spcBef>
                <a:spcPts val="0"/>
              </a:spcBef>
              <a:buFont typeface="Courier New" panose="02070309020205020404" pitchFamily="49" charset="0"/>
              <a:buChar char="o"/>
              <a:defRPr/>
            </a:pPr>
            <a:r>
              <a:rPr lang="en-ZA" sz="5900" dirty="0" smtClean="0">
                <a:solidFill>
                  <a:schemeClr val="tx1"/>
                </a:solidFill>
                <a:latin typeface="Arial" panose="020B0604020202020204" pitchFamily="34" charset="0"/>
                <a:cs typeface="Arial" panose="020B0604020202020204" pitchFamily="34" charset="0"/>
              </a:rPr>
              <a:t>  Programme 1: Administration</a:t>
            </a:r>
          </a:p>
          <a:p>
            <a:pPr lvl="1">
              <a:lnSpc>
                <a:spcPct val="170000"/>
              </a:lnSpc>
              <a:spcBef>
                <a:spcPts val="0"/>
              </a:spcBef>
              <a:buFont typeface="Courier New" panose="02070309020205020404" pitchFamily="49" charset="0"/>
              <a:buChar char="o"/>
              <a:defRPr/>
            </a:pPr>
            <a:r>
              <a:rPr lang="en-ZA" sz="5900" dirty="0" smtClean="0">
                <a:solidFill>
                  <a:schemeClr val="tx1"/>
                </a:solidFill>
                <a:latin typeface="Arial" panose="020B0604020202020204" pitchFamily="34" charset="0"/>
                <a:cs typeface="Arial" panose="020B0604020202020204" pitchFamily="34" charset="0"/>
              </a:rPr>
              <a:t>Programme 2: Socio-economic Support (SES)</a:t>
            </a:r>
          </a:p>
          <a:p>
            <a:pPr lvl="1">
              <a:lnSpc>
                <a:spcPct val="170000"/>
              </a:lnSpc>
              <a:spcBef>
                <a:spcPts val="0"/>
              </a:spcBef>
              <a:buFont typeface="Courier New" panose="02070309020205020404" pitchFamily="49" charset="0"/>
              <a:buChar char="o"/>
              <a:defRPr/>
            </a:pPr>
            <a:r>
              <a:rPr lang="en-ZA" sz="5900" dirty="0" smtClean="0">
                <a:solidFill>
                  <a:schemeClr val="tx1"/>
                </a:solidFill>
                <a:latin typeface="Arial" panose="020B0604020202020204" pitchFamily="34" charset="0"/>
                <a:cs typeface="Arial" panose="020B0604020202020204" pitchFamily="34" charset="0"/>
              </a:rPr>
              <a:t>Programme 3: Empowerment and Stakeholder Management (ESM)</a:t>
            </a:r>
          </a:p>
          <a:p>
            <a:pPr marL="0" indent="0">
              <a:lnSpc>
                <a:spcPct val="90000"/>
              </a:lnSpc>
              <a:buNone/>
              <a:defRPr/>
            </a:pPr>
            <a:endParaRPr lang="en-ZA" sz="2200" dirty="0">
              <a:latin typeface="Arial" panose="020B0604020202020204" pitchFamily="34" charset="0"/>
              <a:cs typeface="Arial" panose="020B0604020202020204" pitchFamily="34" charset="0"/>
            </a:endParaRPr>
          </a:p>
          <a:p>
            <a:pPr>
              <a:lnSpc>
                <a:spcPct val="9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3</a:t>
            </a:fld>
            <a:endParaRPr lang="en-US"/>
          </a:p>
        </p:txBody>
      </p:sp>
    </p:spTree>
    <p:extLst>
      <p:ext uri="{BB962C8B-B14F-4D97-AF65-F5344CB8AC3E}">
        <p14:creationId xmlns:p14="http://schemas.microsoft.com/office/powerpoint/2010/main" xmlns="" val="19583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400" b="1" dirty="0">
                <a:solidFill>
                  <a:srgbClr val="00B050"/>
                </a:solidFill>
              </a:rPr>
              <a:t>PURPOSE OF THE PRESENTATION</a:t>
            </a:r>
          </a:p>
        </p:txBody>
      </p:sp>
      <p:sp>
        <p:nvSpPr>
          <p:cNvPr id="5" name="Content Placeholder 2"/>
          <p:cNvSpPr>
            <a:spLocks noGrp="1"/>
          </p:cNvSpPr>
          <p:nvPr>
            <p:ph idx="1"/>
          </p:nvPr>
        </p:nvSpPr>
        <p:spPr>
          <a:xfrm>
            <a:off x="510988" y="1520367"/>
            <a:ext cx="11349318" cy="3529584"/>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lnSpc>
                <a:spcPct val="150000"/>
              </a:lnSpc>
              <a:spcBef>
                <a:spcPts val="0"/>
              </a:spcBef>
              <a:buNone/>
              <a:defRPr/>
            </a:pPr>
            <a:r>
              <a:rPr lang="en-US" sz="2000" dirty="0">
                <a:latin typeface="Arial" panose="020B0604020202020204" pitchFamily="34" charset="0"/>
                <a:cs typeface="Arial" panose="020B0604020202020204" pitchFamily="34" charset="0"/>
              </a:rPr>
              <a:t>The purpose of the presentation is to appraise the </a:t>
            </a:r>
            <a:r>
              <a:rPr lang="en-US" sz="2000" dirty="0" smtClean="0">
                <a:latin typeface="Arial" panose="020B0604020202020204" pitchFamily="34" charset="0"/>
                <a:cs typeface="Arial" panose="020B0604020202020204" pitchFamily="34" charset="0"/>
              </a:rPr>
              <a:t>PCDMV about </a:t>
            </a:r>
            <a:r>
              <a:rPr lang="en-US" sz="2000" dirty="0">
                <a:latin typeface="Arial" panose="020B0604020202020204" pitchFamily="34" charset="0"/>
                <a:cs typeface="Arial" panose="020B0604020202020204" pitchFamily="34" charset="0"/>
              </a:rPr>
              <a:t>the </a:t>
            </a:r>
            <a:r>
              <a:rPr lang="en-GB" sz="2000" dirty="0"/>
              <a:t>interventions to remedy the underperformance </a:t>
            </a:r>
            <a:r>
              <a:rPr lang="en-US" sz="2000" dirty="0" smtClean="0">
                <a:latin typeface="Arial" panose="020B0604020202020204" pitchFamily="34" charset="0"/>
                <a:cs typeface="Arial" panose="020B0604020202020204" pitchFamily="34" charset="0"/>
              </a:rPr>
              <a:t>performance of the Department on its Annual Performance Report  (APR) 2021/22 financial year.</a:t>
            </a:r>
            <a:endParaRPr lang="en-ZA" sz="2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4</a:t>
            </a:fld>
            <a:endParaRPr lang="en-US"/>
          </a:p>
        </p:txBody>
      </p:sp>
    </p:spTree>
    <p:extLst>
      <p:ext uri="{BB962C8B-B14F-4D97-AF65-F5344CB8AC3E}">
        <p14:creationId xmlns:p14="http://schemas.microsoft.com/office/powerpoint/2010/main" xmlns="" val="35957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400" b="1" dirty="0" smtClean="0">
                <a:solidFill>
                  <a:srgbClr val="00B050"/>
                </a:solidFill>
              </a:rPr>
              <a:t>OVERALL NON-FINANCIAL PERFORMANCE</a:t>
            </a:r>
            <a:endParaRPr lang="en-US" sz="2400" b="1" dirty="0">
              <a:solidFill>
                <a:srgbClr val="00B050"/>
              </a:solidFill>
            </a:endParaRPr>
          </a:p>
        </p:txBody>
      </p:sp>
      <p:sp>
        <p:nvSpPr>
          <p:cNvPr id="5" name="Content Placeholder 2"/>
          <p:cNvSpPr>
            <a:spLocks noGrp="1"/>
          </p:cNvSpPr>
          <p:nvPr>
            <p:ph idx="1"/>
          </p:nvPr>
        </p:nvSpPr>
        <p:spPr>
          <a:xfrm>
            <a:off x="389965" y="887506"/>
            <a:ext cx="11577917" cy="4135551"/>
          </a:xfrm>
          <a:ln>
            <a:noFill/>
          </a:ln>
        </p:spPr>
        <p:style>
          <a:lnRef idx="2">
            <a:schemeClr val="accent3"/>
          </a:lnRef>
          <a:fillRef idx="1">
            <a:schemeClr val="lt1"/>
          </a:fillRef>
          <a:effectRef idx="0">
            <a:schemeClr val="accent3"/>
          </a:effectRef>
          <a:fontRef idx="minor">
            <a:schemeClr val="dk1"/>
          </a:fontRef>
        </p:style>
        <p:txBody>
          <a:bodyPr>
            <a:normAutofit/>
          </a:bodyPr>
          <a:lstStyle/>
          <a:p>
            <a:pPr>
              <a:lnSpc>
                <a:spcPct val="150000"/>
              </a:lnSpc>
              <a:spcBef>
                <a:spcPts val="0"/>
              </a:spcBef>
            </a:pPr>
            <a:r>
              <a:rPr lang="en-US" sz="2000" dirty="0"/>
              <a:t>Most of the budget allocated to the DMV is spent on benefits enlisted in Section 5 of the Military Veterans Act, No 18 of 2011. </a:t>
            </a:r>
            <a:endParaRPr lang="en-US" sz="2000" dirty="0" smtClean="0"/>
          </a:p>
          <a:p>
            <a:pPr marL="0" indent="0">
              <a:lnSpc>
                <a:spcPct val="150000"/>
              </a:lnSpc>
              <a:spcBef>
                <a:spcPts val="0"/>
              </a:spcBef>
              <a:buNone/>
            </a:pPr>
            <a:endParaRPr lang="en-ZA" sz="2000" dirty="0"/>
          </a:p>
          <a:p>
            <a:pPr hangingPunct="0">
              <a:lnSpc>
                <a:spcPct val="150000"/>
              </a:lnSpc>
              <a:spcBef>
                <a:spcPts val="0"/>
              </a:spcBef>
            </a:pPr>
            <a:r>
              <a:rPr lang="en-US" sz="2000" dirty="0" smtClean="0"/>
              <a:t>During 2021/22 </a:t>
            </a:r>
            <a:r>
              <a:rPr lang="en-US" sz="2000" dirty="0"/>
              <a:t>financial year, the Department planned to achieve 19 performance areas. </a:t>
            </a:r>
            <a:endParaRPr lang="en-US" sz="2000" dirty="0" smtClean="0"/>
          </a:p>
          <a:p>
            <a:pPr hangingPunct="0">
              <a:lnSpc>
                <a:spcPct val="150000"/>
              </a:lnSpc>
              <a:spcBef>
                <a:spcPts val="0"/>
              </a:spcBef>
            </a:pPr>
            <a:endParaRPr lang="en-US" sz="2000" dirty="0"/>
          </a:p>
          <a:p>
            <a:pPr hangingPunct="0">
              <a:lnSpc>
                <a:spcPct val="150000"/>
              </a:lnSpc>
              <a:spcBef>
                <a:spcPts val="0"/>
              </a:spcBef>
            </a:pPr>
            <a:r>
              <a:rPr lang="en-US" sz="2000" dirty="0" smtClean="0"/>
              <a:t>Of </a:t>
            </a:r>
            <a:r>
              <a:rPr lang="en-US" sz="2000" dirty="0"/>
              <a:t>the 19 targeted performance areas, </a:t>
            </a:r>
            <a:r>
              <a:rPr lang="en-US" sz="2000" dirty="0" smtClean="0"/>
              <a:t>nine (9) </a:t>
            </a:r>
            <a:r>
              <a:rPr lang="en-US" sz="2000" dirty="0"/>
              <a:t>targets were achieved which constituted to </a:t>
            </a:r>
            <a:r>
              <a:rPr lang="en-US" sz="2000" dirty="0" smtClean="0"/>
              <a:t>47% </a:t>
            </a:r>
            <a:r>
              <a:rPr lang="en-US" sz="2000" dirty="0"/>
              <a:t>overall achievement.</a:t>
            </a:r>
            <a:endParaRPr lang="en-ZA" sz="2000" dirty="0"/>
          </a:p>
          <a:p>
            <a:pPr>
              <a:lnSpc>
                <a:spcPct val="90000"/>
              </a:lnSpc>
              <a:defRPr/>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5</a:t>
            </a:fld>
            <a:endParaRPr lang="en-US"/>
          </a:p>
        </p:txBody>
      </p:sp>
    </p:spTree>
    <p:extLst>
      <p:ext uri="{BB962C8B-B14F-4D97-AF65-F5344CB8AC3E}">
        <p14:creationId xmlns:p14="http://schemas.microsoft.com/office/powerpoint/2010/main" xmlns="" val="366366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400" b="1" dirty="0">
                <a:solidFill>
                  <a:srgbClr val="00B050"/>
                </a:solidFill>
              </a:rPr>
              <a:t>OVERALL NON-FINANCIAL </a:t>
            </a:r>
            <a:r>
              <a:rPr lang="en-US" sz="2400" b="1" dirty="0" smtClean="0">
                <a:solidFill>
                  <a:srgbClr val="00B050"/>
                </a:solidFill>
              </a:rPr>
              <a:t>PERFORMANCE….. (2)</a:t>
            </a:r>
            <a:endParaRPr lang="en-US" sz="2400" b="1" dirty="0">
              <a:solidFill>
                <a:srgbClr val="00B050"/>
              </a:solidFill>
            </a:endParaRPr>
          </a:p>
        </p:txBody>
      </p:sp>
      <p:sp>
        <p:nvSpPr>
          <p:cNvPr id="5" name="Content Placeholder 2"/>
          <p:cNvSpPr>
            <a:spLocks noGrp="1"/>
          </p:cNvSpPr>
          <p:nvPr>
            <p:ph idx="1"/>
          </p:nvPr>
        </p:nvSpPr>
        <p:spPr>
          <a:xfrm>
            <a:off x="201706" y="887506"/>
            <a:ext cx="11987245" cy="5029200"/>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hangingPunct="0">
              <a:buNone/>
            </a:pPr>
            <a:r>
              <a:rPr lang="en-US" sz="2000" b="1" dirty="0" smtClean="0"/>
              <a:t> </a:t>
            </a:r>
            <a:r>
              <a:rPr lang="en-US" sz="2000" b="1" dirty="0"/>
              <a:t>Programme 1: Administration</a:t>
            </a:r>
            <a:endParaRPr lang="en-ZA" sz="2000" dirty="0"/>
          </a:p>
          <a:p>
            <a:r>
              <a:rPr lang="en-ZA" sz="2000" dirty="0"/>
              <a:t>For the period under review, the department targeted five (5) performance indicators to achieve an efficient and effective administration capabilities. Of the five (5) targeted indicators, four (4) or 80% performance indicators were achieved.</a:t>
            </a:r>
          </a:p>
          <a:p>
            <a:pPr marL="0" indent="0" hangingPunct="0">
              <a:buNone/>
            </a:pPr>
            <a:endParaRPr lang="en-ZA" sz="2000" dirty="0" smtClean="0"/>
          </a:p>
          <a:p>
            <a:pPr marL="0" indent="0" hangingPunct="0">
              <a:buNone/>
            </a:pPr>
            <a:r>
              <a:rPr lang="en-US" sz="2000" b="1" dirty="0" smtClean="0"/>
              <a:t> Programme 2: Socio-economic Support (SES)</a:t>
            </a:r>
            <a:endParaRPr lang="en-ZA" sz="2000" dirty="0" smtClean="0"/>
          </a:p>
          <a:p>
            <a:r>
              <a:rPr lang="en-ZA" sz="2000" dirty="0" smtClean="0"/>
              <a:t>During </a:t>
            </a:r>
            <a:r>
              <a:rPr lang="en-ZA" sz="2000" dirty="0"/>
              <a:t>the period under review, the department targeted eight (8) performance indicators to deliver the socio-economic benefits to Military Veterans and their dependants. Of the eight (8) targeted indicators, two (2) or 25% performance indicators were achieved.</a:t>
            </a:r>
          </a:p>
          <a:p>
            <a:pPr marL="0" indent="0" hangingPunct="0">
              <a:buNone/>
            </a:pPr>
            <a:endParaRPr lang="en-ZA" sz="2000" dirty="0"/>
          </a:p>
          <a:p>
            <a:pPr marL="0" indent="0" hangingPunct="0">
              <a:buNone/>
            </a:pPr>
            <a:r>
              <a:rPr lang="en-US" sz="2000" b="1" dirty="0" smtClean="0"/>
              <a:t>Programme </a:t>
            </a:r>
            <a:r>
              <a:rPr lang="en-US" sz="2000" b="1" dirty="0"/>
              <a:t>3: Empowerment and Stakeholder Management (ESM)</a:t>
            </a:r>
            <a:endParaRPr lang="en-ZA" sz="2000" dirty="0"/>
          </a:p>
          <a:p>
            <a:r>
              <a:rPr lang="en-ZA" sz="2000" dirty="0"/>
              <a:t>During the period under review, the department targeted six (6) performance indicators to deliver the socio-economic benefits to Military Veterans and their dependants. Of the six (6) targeted indicators, three (3) or 50% performance indicators were achieved.</a:t>
            </a:r>
          </a:p>
          <a:p>
            <a:pPr>
              <a:lnSpc>
                <a:spcPct val="90000"/>
              </a:lnSpc>
              <a:defRPr/>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6</a:t>
            </a:fld>
            <a:endParaRPr lang="en-US"/>
          </a:p>
        </p:txBody>
      </p:sp>
    </p:spTree>
    <p:extLst>
      <p:ext uri="{BB962C8B-B14F-4D97-AF65-F5344CB8AC3E}">
        <p14:creationId xmlns:p14="http://schemas.microsoft.com/office/powerpoint/2010/main" xmlns="" val="23185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t>Administration mitigation strategies to address </a:t>
            </a:r>
            <a:r>
              <a:rPr lang="en-ZA" i="1"/>
              <a:t>under performance</a:t>
            </a:r>
            <a:endParaRPr lang="en-US"/>
          </a:p>
        </p:txBody>
      </p:sp>
      <p:sp>
        <p:nvSpPr>
          <p:cNvPr id="4" name="Title 1"/>
          <p:cNvSpPr>
            <a:spLocks noGrp="1"/>
          </p:cNvSpPr>
          <p:nvPr>
            <p:ph type="title"/>
          </p:nvPr>
        </p:nvSpPr>
        <p:spPr>
          <a:xfrm>
            <a:off x="309283" y="190193"/>
            <a:ext cx="11712388" cy="800835"/>
          </a:xfrm>
          <a:noFill/>
          <a:ln>
            <a:noFill/>
          </a:ln>
        </p:spPr>
        <p:style>
          <a:lnRef idx="2">
            <a:schemeClr val="accent3"/>
          </a:lnRef>
          <a:fillRef idx="1">
            <a:schemeClr val="lt1"/>
          </a:fillRef>
          <a:effectRef idx="0">
            <a:schemeClr val="accent3"/>
          </a:effectRef>
          <a:fontRef idx="minor">
            <a:schemeClr val="dk1"/>
          </a:fontRef>
        </p:style>
        <p:txBody>
          <a:bodyPr anchor="t">
            <a:normAutofit fontScale="90000"/>
          </a:bodyPr>
          <a:lstStyle/>
          <a:p>
            <a:r>
              <a:rPr lang="en-ZA" sz="2000" b="1" dirty="0" smtClean="0">
                <a:solidFill>
                  <a:srgbClr val="00B050"/>
                </a:solidFill>
              </a:rPr>
              <a:t>STRATEGY TO OVERCOME AREAS OF UNDER PERFORMANCE</a:t>
            </a:r>
            <a:r>
              <a:rPr lang="en-ZA" sz="2000" b="1" dirty="0">
                <a:solidFill>
                  <a:srgbClr val="00B050"/>
                </a:solidFill>
              </a:rPr>
              <a:t/>
            </a:r>
            <a:br>
              <a:rPr lang="en-ZA" sz="2000" b="1" dirty="0">
                <a:solidFill>
                  <a:srgbClr val="00B050"/>
                </a:solidFill>
              </a:rPr>
            </a:br>
            <a:r>
              <a:rPr lang="en-ZA" sz="2000" b="1" dirty="0" smtClean="0">
                <a:solidFill>
                  <a:srgbClr val="00B050"/>
                </a:solidFill>
              </a:rPr>
              <a:t/>
            </a:r>
            <a:br>
              <a:rPr lang="en-ZA" sz="2000" b="1" dirty="0" smtClean="0">
                <a:solidFill>
                  <a:srgbClr val="00B050"/>
                </a:solidFill>
              </a:rPr>
            </a:br>
            <a:r>
              <a:rPr lang="en-ZA" sz="2000" i="1" dirty="0" smtClean="0">
                <a:solidFill>
                  <a:srgbClr val="00B050"/>
                </a:solidFill>
              </a:rPr>
              <a:t>Programme 1</a:t>
            </a:r>
            <a:r>
              <a:rPr lang="en-ZA" sz="2000" b="1" dirty="0" smtClean="0">
                <a:solidFill>
                  <a:srgbClr val="00B050"/>
                </a:solidFill>
              </a:rPr>
              <a:t>: </a:t>
            </a:r>
            <a:r>
              <a:rPr lang="en-US" sz="2000" i="1" dirty="0" smtClean="0">
                <a:solidFill>
                  <a:srgbClr val="00B050"/>
                </a:solidFill>
              </a:rPr>
              <a:t>Administration</a:t>
            </a:r>
            <a:r>
              <a:rPr lang="en-US" sz="2000" i="1" dirty="0" smtClean="0"/>
              <a:t> </a:t>
            </a:r>
            <a:r>
              <a:rPr lang="en-US" sz="2000" i="1" dirty="0">
                <a:solidFill>
                  <a:srgbClr val="00B050"/>
                </a:solidFill>
              </a:rPr>
              <a:t>mitigation strategies to address </a:t>
            </a:r>
            <a:r>
              <a:rPr lang="en-ZA" sz="2000" i="1" dirty="0">
                <a:solidFill>
                  <a:srgbClr val="00B050"/>
                </a:solidFill>
              </a:rPr>
              <a:t>under performance</a:t>
            </a:r>
            <a:endParaRPr lang="en-ZA" sz="2000" dirty="0">
              <a:solidFill>
                <a:srgbClr val="00B05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3254957024"/>
              </p:ext>
            </p:extLst>
          </p:nvPr>
        </p:nvGraphicFramePr>
        <p:xfrm>
          <a:off x="416859" y="1312386"/>
          <a:ext cx="11497236" cy="4023360"/>
        </p:xfrm>
        <a:graphic>
          <a:graphicData uri="http://schemas.openxmlformats.org/drawingml/2006/table">
            <a:tbl>
              <a:tblPr firstRow="1" firstCol="1" bandRow="1">
                <a:tableStyleId>{5C22544A-7EE6-4342-B048-85BDC9FD1C3A}</a:tableStyleId>
              </a:tblPr>
              <a:tblGrid>
                <a:gridCol w="3438915">
                  <a:extLst>
                    <a:ext uri="{9D8B030D-6E8A-4147-A177-3AD203B41FA5}">
                      <a16:colId xmlns:a16="http://schemas.microsoft.com/office/drawing/2014/main" xmlns="" val="20000"/>
                    </a:ext>
                  </a:extLst>
                </a:gridCol>
                <a:gridCol w="8058321">
                  <a:extLst>
                    <a:ext uri="{9D8B030D-6E8A-4147-A177-3AD203B41FA5}">
                      <a16:colId xmlns:a16="http://schemas.microsoft.com/office/drawing/2014/main" xmlns="" val="20001"/>
                    </a:ext>
                  </a:extLst>
                </a:gridCol>
              </a:tblGrid>
              <a:tr h="347302">
                <a:tc>
                  <a:txBody>
                    <a:bodyPr/>
                    <a:lstStyle/>
                    <a:p>
                      <a:pPr algn="l">
                        <a:lnSpc>
                          <a:spcPct val="150000"/>
                        </a:lnSpc>
                        <a:spcAft>
                          <a:spcPts val="0"/>
                        </a:spcAft>
                      </a:pPr>
                      <a:r>
                        <a:rPr lang="en-ZA" sz="1600" dirty="0">
                          <a:effectLst/>
                        </a:rPr>
                        <a:t>Performance Targets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dirty="0">
                          <a:effectLst/>
                        </a:rPr>
                        <a:t>Mitigation strategies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087124">
                <a:tc>
                  <a:txBody>
                    <a:bodyPr/>
                    <a:lstStyle/>
                    <a:p>
                      <a:pPr marL="0" indent="0" algn="l">
                        <a:lnSpc>
                          <a:spcPct val="150000"/>
                        </a:lnSpc>
                        <a:spcAft>
                          <a:spcPts val="0"/>
                        </a:spcAft>
                      </a:pPr>
                      <a:r>
                        <a:rPr lang="en-ZA" sz="1600" dirty="0">
                          <a:effectLst/>
                        </a:rPr>
                        <a:t>PPI 103: Approved ICT Strategy implemented (Phase 1 to 3)</a:t>
                      </a:r>
                    </a:p>
                    <a:p>
                      <a:pPr marL="457200">
                        <a:lnSpc>
                          <a:spcPct val="150000"/>
                        </a:lnSpc>
                        <a:spcAft>
                          <a:spcPts val="0"/>
                        </a:spcAft>
                      </a:pPr>
                      <a:r>
                        <a:rPr lang="en-US"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spcAft>
                          <a:spcPts val="0"/>
                        </a:spcAft>
                        <a:buFont typeface="Symbol" panose="05050102010706020507" pitchFamily="18" charset="2"/>
                        <a:buChar char=""/>
                      </a:pPr>
                      <a:r>
                        <a:rPr lang="en-US" sz="1600" kern="1200" dirty="0">
                          <a:effectLst/>
                        </a:rPr>
                        <a:t>The Updated project plan -Implementation of modules on Education,</a:t>
                      </a:r>
                      <a:endParaRPr lang="en-ZA" sz="1600" dirty="0">
                        <a:effectLst/>
                      </a:endParaRPr>
                    </a:p>
                    <a:p>
                      <a:pPr marL="201295">
                        <a:lnSpc>
                          <a:spcPct val="150000"/>
                        </a:lnSpc>
                        <a:spcAft>
                          <a:spcPts val="0"/>
                        </a:spcAft>
                      </a:pPr>
                      <a:r>
                        <a:rPr lang="en-US" sz="1600" kern="1200" dirty="0">
                          <a:effectLst/>
                        </a:rPr>
                        <a:t>Healthcare, Counselling &amp; Treatment, Burial Support &amp; Honouring and Compensation will be executed during Q1 of 2022/23 financial year.</a:t>
                      </a:r>
                      <a:endParaRPr lang="en-ZA" sz="1600" dirty="0">
                        <a:effectLst/>
                      </a:endParaRPr>
                    </a:p>
                    <a:p>
                      <a:pPr marL="342900" lvl="0" indent="-342900">
                        <a:lnSpc>
                          <a:spcPct val="150000"/>
                        </a:lnSpc>
                        <a:spcAft>
                          <a:spcPts val="0"/>
                        </a:spcAft>
                        <a:buFont typeface="Symbol" panose="05050102010706020507" pitchFamily="18" charset="2"/>
                        <a:buChar char=""/>
                      </a:pPr>
                      <a:r>
                        <a:rPr lang="en-GB" sz="1600" kern="1200" dirty="0">
                          <a:effectLst/>
                        </a:rPr>
                        <a:t>The following benefits - Transport, Pension, Facilitation of business opportunities, and Facilitation of employment, Training and Skills development </a:t>
                      </a:r>
                      <a:r>
                        <a:rPr lang="en-US" sz="1600" kern="1200" dirty="0">
                          <a:effectLst/>
                        </a:rPr>
                        <a:t>will be executed during Quarter 1 of 2022/23 financial year </a:t>
                      </a:r>
                      <a:endParaRPr lang="en-ZA" sz="1600" dirty="0">
                        <a:effectLst/>
                      </a:endParaRPr>
                    </a:p>
                    <a:p>
                      <a:pPr marL="342900" lvl="0" indent="-342900">
                        <a:lnSpc>
                          <a:spcPct val="150000"/>
                        </a:lnSpc>
                        <a:spcAft>
                          <a:spcPts val="0"/>
                        </a:spcAft>
                        <a:buFont typeface="Symbol" panose="05050102010706020507" pitchFamily="18" charset="2"/>
                        <a:buChar char=""/>
                      </a:pPr>
                      <a:r>
                        <a:rPr lang="en-GB" sz="1600" kern="1200" dirty="0">
                          <a:effectLst/>
                        </a:rPr>
                        <a:t>The final IDMS will Go-live on the 01 October 2022.</a:t>
                      </a:r>
                      <a:endParaRPr lang="en-ZA" sz="1600" dirty="0">
                        <a:effectLst/>
                      </a:endParaRPr>
                    </a:p>
                    <a:p>
                      <a:pPr marL="342900" lvl="0" indent="-342900">
                        <a:lnSpc>
                          <a:spcPct val="150000"/>
                        </a:lnSpc>
                        <a:spcAft>
                          <a:spcPts val="0"/>
                        </a:spcAft>
                        <a:buFont typeface="Symbol" panose="05050102010706020507" pitchFamily="18" charset="2"/>
                        <a:buChar char=""/>
                      </a:pPr>
                      <a:r>
                        <a:rPr lang="en-GB" sz="1600" kern="1200" dirty="0">
                          <a:effectLst/>
                        </a:rPr>
                        <a:t>During the roll-out process, only DMV support staff will access the system. </a:t>
                      </a:r>
                      <a:endParaRPr lang="en-ZA" sz="1600" dirty="0">
                        <a:effectLst/>
                      </a:endParaRPr>
                    </a:p>
                    <a:p>
                      <a:pPr marL="342900" lvl="0" indent="-342900">
                        <a:lnSpc>
                          <a:spcPct val="150000"/>
                        </a:lnSpc>
                        <a:spcAft>
                          <a:spcPts val="0"/>
                        </a:spcAft>
                        <a:buFont typeface="Symbol" panose="05050102010706020507" pitchFamily="18" charset="2"/>
                        <a:buChar char=""/>
                      </a:pPr>
                      <a:r>
                        <a:rPr lang="en-GB" sz="1600" kern="1200" dirty="0">
                          <a:effectLst/>
                        </a:rPr>
                        <a:t>The Military Veterans will be able to access the automated benefits as from 01 October 2022</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7</a:t>
            </a:fld>
            <a:endParaRPr lang="en-US"/>
          </a:p>
        </p:txBody>
      </p:sp>
    </p:spTree>
    <p:extLst>
      <p:ext uri="{BB962C8B-B14F-4D97-AF65-F5344CB8AC3E}">
        <p14:creationId xmlns:p14="http://schemas.microsoft.com/office/powerpoint/2010/main" xmlns="" val="3016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t>Administration mitigation strategies to address </a:t>
            </a:r>
            <a:r>
              <a:rPr lang="en-ZA" i="1"/>
              <a:t>under performance</a:t>
            </a:r>
            <a:endParaRPr lang="en-US"/>
          </a:p>
        </p:txBody>
      </p:sp>
      <p:sp>
        <p:nvSpPr>
          <p:cNvPr id="4" name="Title 1"/>
          <p:cNvSpPr>
            <a:spLocks noGrp="1"/>
          </p:cNvSpPr>
          <p:nvPr>
            <p:ph type="title"/>
          </p:nvPr>
        </p:nvSpPr>
        <p:spPr>
          <a:xfrm>
            <a:off x="309283" y="-188259"/>
            <a:ext cx="11712388" cy="753035"/>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r>
              <a:rPr lang="en-ZA" sz="2000" b="1" dirty="0">
                <a:solidFill>
                  <a:srgbClr val="00B050"/>
                </a:solidFill>
              </a:rPr>
              <a:t/>
            </a:r>
            <a:br>
              <a:rPr lang="en-ZA" sz="2000" b="1" dirty="0">
                <a:solidFill>
                  <a:srgbClr val="00B050"/>
                </a:solidFill>
              </a:rPr>
            </a:br>
            <a:r>
              <a:rPr lang="en-ZA" sz="2000" i="1" dirty="0" smtClean="0">
                <a:solidFill>
                  <a:srgbClr val="00B050"/>
                </a:solidFill>
              </a:rPr>
              <a:t>Programme 2</a:t>
            </a:r>
            <a:r>
              <a:rPr lang="en-ZA" sz="2000" b="1" dirty="0" smtClean="0">
                <a:solidFill>
                  <a:srgbClr val="00B050"/>
                </a:solidFill>
              </a:rPr>
              <a:t>: </a:t>
            </a:r>
            <a:r>
              <a:rPr lang="en-US" sz="2000" i="1" dirty="0" smtClean="0">
                <a:solidFill>
                  <a:srgbClr val="00B050"/>
                </a:solidFill>
              </a:rPr>
              <a:t>SES</a:t>
            </a:r>
            <a:r>
              <a:rPr lang="en-US" sz="2000" i="1" dirty="0" smtClean="0"/>
              <a:t> </a:t>
            </a:r>
            <a:r>
              <a:rPr lang="en-US" sz="2000" i="1" dirty="0">
                <a:solidFill>
                  <a:srgbClr val="00B050"/>
                </a:solidFill>
              </a:rPr>
              <a:t>mitigation strategies to address </a:t>
            </a:r>
            <a:r>
              <a:rPr lang="en-ZA" sz="2000" i="1" dirty="0">
                <a:solidFill>
                  <a:srgbClr val="00B050"/>
                </a:solidFill>
              </a:rPr>
              <a:t>under performance</a:t>
            </a:r>
            <a:endParaRPr lang="en-ZA" sz="2000" dirty="0">
              <a:solidFill>
                <a:srgbClr val="00B050"/>
              </a:solidFill>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468163216"/>
              </p:ext>
            </p:extLst>
          </p:nvPr>
        </p:nvGraphicFramePr>
        <p:xfrm>
          <a:off x="295837" y="625923"/>
          <a:ext cx="11712387" cy="5669280"/>
        </p:xfrm>
        <a:graphic>
          <a:graphicData uri="http://schemas.openxmlformats.org/drawingml/2006/table">
            <a:tbl>
              <a:tblPr firstRow="1" firstCol="1" bandRow="1">
                <a:tableStyleId>{5C22544A-7EE6-4342-B048-85BDC9FD1C3A}</a:tableStyleId>
              </a:tblPr>
              <a:tblGrid>
                <a:gridCol w="4137504">
                  <a:extLst>
                    <a:ext uri="{9D8B030D-6E8A-4147-A177-3AD203B41FA5}">
                      <a16:colId xmlns:a16="http://schemas.microsoft.com/office/drawing/2014/main" xmlns="" val="20000"/>
                    </a:ext>
                  </a:extLst>
                </a:gridCol>
                <a:gridCol w="7574883">
                  <a:extLst>
                    <a:ext uri="{9D8B030D-6E8A-4147-A177-3AD203B41FA5}">
                      <a16:colId xmlns:a16="http://schemas.microsoft.com/office/drawing/2014/main" xmlns="" val="20001"/>
                    </a:ext>
                  </a:extLst>
                </a:gridCol>
              </a:tblGrid>
              <a:tr h="133511">
                <a:tc>
                  <a:txBody>
                    <a:bodyPr/>
                    <a:lstStyle/>
                    <a:p>
                      <a:pPr algn="ctr">
                        <a:lnSpc>
                          <a:spcPct val="150000"/>
                        </a:lnSpc>
                        <a:spcAft>
                          <a:spcPts val="0"/>
                        </a:spcAft>
                      </a:pPr>
                      <a:r>
                        <a:rPr lang="en-ZA" sz="1400" dirty="0">
                          <a:effectLst/>
                        </a:rPr>
                        <a:t>Performance Targets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tc>
                  <a:txBody>
                    <a:bodyPr/>
                    <a:lstStyle/>
                    <a:p>
                      <a:pPr algn="ctr">
                        <a:lnSpc>
                          <a:spcPct val="150000"/>
                        </a:lnSpc>
                        <a:spcAft>
                          <a:spcPts val="0"/>
                        </a:spcAft>
                      </a:pPr>
                      <a:r>
                        <a:rPr lang="en-ZA" sz="1400" dirty="0">
                          <a:effectLst/>
                        </a:rPr>
                        <a:t>Mitigation strategies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0"/>
                  </a:ext>
                </a:extLst>
              </a:tr>
              <a:tr h="378677">
                <a:tc>
                  <a:txBody>
                    <a:bodyPr/>
                    <a:lstStyle/>
                    <a:p>
                      <a:pPr marL="0" indent="0">
                        <a:lnSpc>
                          <a:spcPct val="150000"/>
                        </a:lnSpc>
                        <a:spcAft>
                          <a:spcPts val="0"/>
                        </a:spcAft>
                      </a:pPr>
                      <a:r>
                        <a:rPr lang="en-ZA" sz="1300" dirty="0">
                          <a:effectLst/>
                        </a:rPr>
                        <a:t>PPI 201: Number of approved Non-Statutory Forces (NSF) received from the verification panel for inclusion in the Database</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tc>
                  <a:txBody>
                    <a:bodyPr/>
                    <a:lstStyle/>
                    <a:p>
                      <a:pPr marL="0" indent="0">
                        <a:lnSpc>
                          <a:spcPct val="150000"/>
                        </a:lnSpc>
                        <a:spcAft>
                          <a:spcPts val="0"/>
                        </a:spcAft>
                      </a:pPr>
                      <a:r>
                        <a:rPr lang="en-GB" sz="1300" dirty="0">
                          <a:effectLst/>
                        </a:rPr>
                        <a:t>The target and indicator have been separated between the work of the verification panel and the internal work within the DMV as it relates to the updating the database for the 2022/23 </a:t>
                      </a:r>
                      <a:r>
                        <a:rPr lang="en-ZA" sz="1300" dirty="0">
                          <a:effectLst/>
                        </a:rPr>
                        <a:t>financial year </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1"/>
                  </a:ext>
                </a:extLst>
              </a:tr>
              <a:tr h="678350">
                <a:tc>
                  <a:txBody>
                    <a:bodyPr/>
                    <a:lstStyle/>
                    <a:p>
                      <a:pPr>
                        <a:lnSpc>
                          <a:spcPct val="150000"/>
                        </a:lnSpc>
                        <a:spcAft>
                          <a:spcPts val="0"/>
                        </a:spcAft>
                      </a:pPr>
                      <a:r>
                        <a:rPr lang="en-ZA" sz="1300" dirty="0">
                          <a:effectLst/>
                        </a:rPr>
                        <a:t>PPI 202: Number of Military Veterans provided with newly built houses per year</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tc>
                  <a:txBody>
                    <a:bodyPr/>
                    <a:lstStyle/>
                    <a:p>
                      <a:pPr marL="93663" lvl="0" indent="-93663">
                        <a:lnSpc>
                          <a:spcPct val="150000"/>
                        </a:lnSpc>
                        <a:spcAft>
                          <a:spcPts val="0"/>
                        </a:spcAft>
                        <a:buFont typeface="Arial" panose="020B0604020202020204" pitchFamily="34" charset="0"/>
                        <a:buChar char="•"/>
                      </a:pPr>
                      <a:r>
                        <a:rPr lang="en-ZA" sz="1300" dirty="0">
                          <a:effectLst/>
                        </a:rPr>
                        <a:t>The indicator will be review in APP 2022/23 financial year so that it is under the control of DMV.</a:t>
                      </a:r>
                    </a:p>
                    <a:p>
                      <a:pPr marL="93663" lvl="0" indent="-93663">
                        <a:lnSpc>
                          <a:spcPct val="150000"/>
                        </a:lnSpc>
                        <a:spcAft>
                          <a:spcPts val="0"/>
                        </a:spcAft>
                        <a:buFont typeface="Arial" panose="020B0604020202020204" pitchFamily="34" charset="0"/>
                        <a:buChar char="•"/>
                      </a:pPr>
                      <a:r>
                        <a:rPr lang="en-ZA" sz="1300" dirty="0">
                          <a:effectLst/>
                        </a:rPr>
                        <a:t>Conduct quarterly monitoring visits in collaboration with DHS to check progress of construction of houses for military veterans across provinces.</a:t>
                      </a:r>
                    </a:p>
                    <a:p>
                      <a:pPr marL="93663" lvl="0" indent="-93663">
                        <a:lnSpc>
                          <a:spcPct val="150000"/>
                        </a:lnSpc>
                        <a:spcAft>
                          <a:spcPts val="0"/>
                        </a:spcAft>
                        <a:buFont typeface="Arial" panose="020B0604020202020204" pitchFamily="34" charset="0"/>
                        <a:buChar char="•"/>
                      </a:pPr>
                      <a:r>
                        <a:rPr lang="en-ZA" sz="1300" dirty="0">
                          <a:effectLst/>
                        </a:rPr>
                        <a:t>Challenges faced by DHS to be escalated to principals for intervention</a:t>
                      </a:r>
                    </a:p>
                    <a:p>
                      <a:pPr marL="93663" lvl="0" indent="-93663">
                        <a:lnSpc>
                          <a:spcPct val="150000"/>
                        </a:lnSpc>
                        <a:spcAft>
                          <a:spcPts val="0"/>
                        </a:spcAft>
                        <a:buFont typeface="Arial" panose="020B0604020202020204" pitchFamily="34" charset="0"/>
                        <a:buChar char="•"/>
                      </a:pPr>
                      <a:r>
                        <a:rPr lang="en-ZA" sz="1300" dirty="0">
                          <a:effectLst/>
                        </a:rPr>
                        <a:t>Encourage  female military veterans and those with disabilities to apply for the benefit</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2"/>
                  </a:ext>
                </a:extLst>
              </a:tr>
              <a:tr h="370521">
                <a:tc>
                  <a:txBody>
                    <a:bodyPr/>
                    <a:lstStyle/>
                    <a:p>
                      <a:pPr>
                        <a:lnSpc>
                          <a:spcPct val="150000"/>
                        </a:lnSpc>
                        <a:spcAft>
                          <a:spcPts val="0"/>
                        </a:spcAft>
                      </a:pPr>
                      <a:r>
                        <a:rPr lang="en-US" sz="1300" dirty="0">
                          <a:effectLst/>
                        </a:rPr>
                        <a:t>*PPI 204: Number of Military Veterans participating in the pension benefit pilot project</a:t>
                      </a:r>
                      <a:endParaRPr lang="en-ZA"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04" marR="44504" marT="0" marB="0"/>
                </a:tc>
                <a:tc>
                  <a:txBody>
                    <a:bodyPr/>
                    <a:lstStyle/>
                    <a:p>
                      <a:pPr marL="0" indent="0">
                        <a:lnSpc>
                          <a:spcPct val="150000"/>
                        </a:lnSpc>
                        <a:spcAft>
                          <a:spcPts val="0"/>
                        </a:spcAft>
                      </a:pPr>
                      <a:r>
                        <a:rPr lang="en-GB" sz="1300" dirty="0">
                          <a:effectLst/>
                        </a:rPr>
                        <a:t>Approved Pension policy and implementation of the benefit will be executed during 2022/23 financial year. </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3"/>
                  </a:ext>
                </a:extLst>
              </a:tr>
              <a:tr h="403411">
                <a:tc>
                  <a:txBody>
                    <a:bodyPr/>
                    <a:lstStyle/>
                    <a:p>
                      <a:pPr>
                        <a:lnSpc>
                          <a:spcPct val="150000"/>
                        </a:lnSpc>
                        <a:spcAft>
                          <a:spcPts val="0"/>
                        </a:spcAft>
                      </a:pPr>
                      <a:r>
                        <a:rPr lang="en-US" sz="1300" dirty="0">
                          <a:effectLst/>
                        </a:rPr>
                        <a:t>*PPI 205: Number of Military Veterans participating in the subsidized public transport benefit pilot project</a:t>
                      </a:r>
                      <a:endParaRPr lang="en-ZA"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04" marR="44504" marT="0" marB="0"/>
                </a:tc>
                <a:tc>
                  <a:txBody>
                    <a:bodyPr/>
                    <a:lstStyle/>
                    <a:p>
                      <a:pPr marL="0" indent="0">
                        <a:lnSpc>
                          <a:spcPct val="150000"/>
                        </a:lnSpc>
                        <a:spcAft>
                          <a:spcPts val="0"/>
                        </a:spcAft>
                      </a:pPr>
                      <a:r>
                        <a:rPr lang="en-GB" sz="1300" dirty="0">
                          <a:effectLst/>
                        </a:rPr>
                        <a:t>Approved strategy on subsidized public transport will be executed during the 2022/23 financial year to inform better policy development</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4"/>
                  </a:ext>
                </a:extLst>
              </a:tr>
              <a:tr h="537883">
                <a:tc>
                  <a:txBody>
                    <a:bodyPr/>
                    <a:lstStyle/>
                    <a:p>
                      <a:pPr>
                        <a:lnSpc>
                          <a:spcPct val="150000"/>
                        </a:lnSpc>
                        <a:spcAft>
                          <a:spcPts val="0"/>
                        </a:spcAft>
                      </a:pPr>
                      <a:r>
                        <a:rPr lang="en-US" sz="1300" dirty="0">
                          <a:effectLst/>
                        </a:rPr>
                        <a:t>PPI 207: Number of Military Veterans with access to health care services</a:t>
                      </a:r>
                      <a:endParaRPr lang="en-ZA"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04" marR="44504" marT="0" marB="0"/>
                </a:tc>
                <a:tc>
                  <a:txBody>
                    <a:bodyPr/>
                    <a:lstStyle/>
                    <a:p>
                      <a:pPr marL="0" indent="0">
                        <a:lnSpc>
                          <a:spcPct val="115000"/>
                        </a:lnSpc>
                        <a:spcAft>
                          <a:spcPts val="0"/>
                        </a:spcAft>
                      </a:pPr>
                      <a:r>
                        <a:rPr lang="en-GB" sz="1300" dirty="0">
                          <a:effectLst/>
                        </a:rPr>
                        <a:t>The target has been corrected for the next financial </a:t>
                      </a:r>
                      <a:r>
                        <a:rPr lang="en-GB" sz="1300" dirty="0" smtClean="0">
                          <a:effectLst/>
                        </a:rPr>
                        <a:t>year</a:t>
                      </a:r>
                      <a:endParaRPr lang="en-ZA" sz="1300" dirty="0">
                        <a:effectLst/>
                      </a:endParaRPr>
                    </a:p>
                  </a:txBody>
                  <a:tcPr marL="44504" marR="44504" marT="0" marB="0"/>
                </a:tc>
                <a:extLst>
                  <a:ext uri="{0D108BD9-81ED-4DB2-BD59-A6C34878D82A}">
                    <a16:rowId xmlns:a16="http://schemas.microsoft.com/office/drawing/2014/main" xmlns="" val="10005"/>
                  </a:ext>
                </a:extLst>
              </a:tr>
              <a:tr h="801068">
                <a:tc>
                  <a:txBody>
                    <a:bodyPr/>
                    <a:lstStyle/>
                    <a:p>
                      <a:pPr>
                        <a:lnSpc>
                          <a:spcPct val="150000"/>
                        </a:lnSpc>
                        <a:spcAft>
                          <a:spcPts val="0"/>
                        </a:spcAft>
                      </a:pPr>
                      <a:r>
                        <a:rPr lang="en-US" sz="1300" dirty="0">
                          <a:effectLst/>
                        </a:rPr>
                        <a:t>PPI 208: Number of Military Veterans and dependents provided with dedicated counselling services and treatment</a:t>
                      </a:r>
                      <a:endParaRPr lang="en-ZA"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04" marR="44504" marT="0" marB="0"/>
                </a:tc>
                <a:tc>
                  <a:txBody>
                    <a:bodyPr/>
                    <a:lstStyle/>
                    <a:p>
                      <a:pPr marL="0" indent="0">
                        <a:lnSpc>
                          <a:spcPct val="150000"/>
                        </a:lnSpc>
                        <a:spcAft>
                          <a:spcPts val="0"/>
                        </a:spcAft>
                      </a:pPr>
                      <a:r>
                        <a:rPr lang="en-ZA" sz="1300" dirty="0">
                          <a:effectLst/>
                        </a:rPr>
                        <a:t>Continuous monitoring </a:t>
                      </a:r>
                      <a:r>
                        <a:rPr lang="en-ZA" sz="1300" dirty="0" smtClean="0">
                          <a:effectLst/>
                        </a:rPr>
                        <a:t>to be undertaken </a:t>
                      </a:r>
                      <a:endParaRPr lang="en-ZA" sz="1300" dirty="0">
                        <a:effectLst/>
                      </a:endParaRPr>
                    </a:p>
                  </a:txBody>
                  <a:tcPr marL="44504" marR="44504"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98572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t>Administration mitigation strategies to address </a:t>
            </a:r>
            <a:r>
              <a:rPr lang="en-ZA" i="1"/>
              <a:t>under performance</a:t>
            </a:r>
            <a:endParaRPr lang="en-US"/>
          </a:p>
        </p:txBody>
      </p:sp>
      <p:sp>
        <p:nvSpPr>
          <p:cNvPr id="4" name="Title 1"/>
          <p:cNvSpPr>
            <a:spLocks noGrp="1"/>
          </p:cNvSpPr>
          <p:nvPr>
            <p:ph type="title"/>
          </p:nvPr>
        </p:nvSpPr>
        <p:spPr>
          <a:xfrm>
            <a:off x="309283" y="190193"/>
            <a:ext cx="11712388" cy="1571372"/>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r>
              <a:rPr lang="en-ZA" sz="2000" i="1" dirty="0" smtClean="0">
                <a:solidFill>
                  <a:srgbClr val="00B050"/>
                </a:solidFill>
              </a:rPr>
              <a:t>Programme 3</a:t>
            </a:r>
            <a:r>
              <a:rPr lang="en-ZA" sz="2000" b="1" dirty="0" smtClean="0">
                <a:solidFill>
                  <a:srgbClr val="00B050"/>
                </a:solidFill>
              </a:rPr>
              <a:t>: </a:t>
            </a:r>
            <a:r>
              <a:rPr lang="en-US" sz="2000" i="1" dirty="0" smtClean="0">
                <a:solidFill>
                  <a:srgbClr val="00B050"/>
                </a:solidFill>
              </a:rPr>
              <a:t>ESM</a:t>
            </a:r>
            <a:r>
              <a:rPr lang="en-US" sz="2000" i="1" dirty="0" smtClean="0"/>
              <a:t> </a:t>
            </a:r>
            <a:r>
              <a:rPr lang="en-US" sz="2000" i="1" dirty="0">
                <a:solidFill>
                  <a:srgbClr val="00B050"/>
                </a:solidFill>
              </a:rPr>
              <a:t>mitigation strategies to address </a:t>
            </a:r>
            <a:r>
              <a:rPr lang="en-ZA" sz="2000" i="1" dirty="0">
                <a:solidFill>
                  <a:srgbClr val="00B050"/>
                </a:solidFill>
              </a:rPr>
              <a:t>under performance</a:t>
            </a:r>
            <a:endParaRPr lang="en-ZA" sz="2000" dirty="0">
              <a:solidFill>
                <a:srgbClr val="00B050"/>
              </a:solidFill>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01201537"/>
              </p:ext>
            </p:extLst>
          </p:nvPr>
        </p:nvGraphicFramePr>
        <p:xfrm>
          <a:off x="318965" y="787620"/>
          <a:ext cx="11551022" cy="3657600"/>
        </p:xfrm>
        <a:graphic>
          <a:graphicData uri="http://schemas.openxmlformats.org/drawingml/2006/table">
            <a:tbl>
              <a:tblPr firstRow="1" firstCol="1" bandRow="1">
                <a:tableStyleId>{5C22544A-7EE6-4342-B048-85BDC9FD1C3A}</a:tableStyleId>
              </a:tblPr>
              <a:tblGrid>
                <a:gridCol w="4080500">
                  <a:extLst>
                    <a:ext uri="{9D8B030D-6E8A-4147-A177-3AD203B41FA5}">
                      <a16:colId xmlns:a16="http://schemas.microsoft.com/office/drawing/2014/main" xmlns="" val="20000"/>
                    </a:ext>
                  </a:extLst>
                </a:gridCol>
                <a:gridCol w="7470522">
                  <a:extLst>
                    <a:ext uri="{9D8B030D-6E8A-4147-A177-3AD203B41FA5}">
                      <a16:colId xmlns:a16="http://schemas.microsoft.com/office/drawing/2014/main" xmlns="" val="20001"/>
                    </a:ext>
                  </a:extLst>
                </a:gridCol>
              </a:tblGrid>
              <a:tr h="133511">
                <a:tc>
                  <a:txBody>
                    <a:bodyPr/>
                    <a:lstStyle/>
                    <a:p>
                      <a:pPr algn="ctr">
                        <a:lnSpc>
                          <a:spcPct val="150000"/>
                        </a:lnSpc>
                        <a:spcAft>
                          <a:spcPts val="0"/>
                        </a:spcAft>
                      </a:pPr>
                      <a:r>
                        <a:rPr lang="en-ZA" sz="1600" dirty="0">
                          <a:effectLst/>
                        </a:rPr>
                        <a:t>Performance Targets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tc>
                  <a:txBody>
                    <a:bodyPr/>
                    <a:lstStyle/>
                    <a:p>
                      <a:pPr algn="ctr">
                        <a:lnSpc>
                          <a:spcPct val="150000"/>
                        </a:lnSpc>
                        <a:spcAft>
                          <a:spcPts val="0"/>
                        </a:spcAft>
                      </a:pPr>
                      <a:r>
                        <a:rPr lang="en-ZA" sz="1600" dirty="0">
                          <a:effectLst/>
                        </a:rPr>
                        <a:t>Mitigation strategies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04" marR="44504" marT="0" marB="0"/>
                </a:tc>
                <a:extLst>
                  <a:ext uri="{0D108BD9-81ED-4DB2-BD59-A6C34878D82A}">
                    <a16:rowId xmlns:a16="http://schemas.microsoft.com/office/drawing/2014/main" xmlns="" val="10000"/>
                  </a:ext>
                </a:extLst>
              </a:tr>
              <a:tr h="378677">
                <a:tc>
                  <a:txBody>
                    <a:bodyPr/>
                    <a:lstStyle/>
                    <a:p>
                      <a:pPr marL="0" indent="0">
                        <a:lnSpc>
                          <a:spcPct val="150000"/>
                        </a:lnSpc>
                        <a:spcAft>
                          <a:spcPts val="0"/>
                        </a:spcAft>
                      </a:pPr>
                      <a:r>
                        <a:rPr lang="en-ZA" sz="1600" b="1" dirty="0">
                          <a:effectLst/>
                          <a:latin typeface="Arial" panose="020B0604020202020204" pitchFamily="34" charset="0"/>
                          <a:ea typeface="Arial" panose="020B0604020202020204" pitchFamily="34" charset="0"/>
                          <a:cs typeface="Times New Roman" panose="02020603050405020304" pitchFamily="18" charset="0"/>
                        </a:rPr>
                        <a:t>PPI 301:</a:t>
                      </a:r>
                      <a:r>
                        <a:rPr lang="en-ZA" sz="1600" dirty="0">
                          <a:effectLst/>
                          <a:latin typeface="Arial" panose="020B0604020202020204" pitchFamily="34" charset="0"/>
                          <a:ea typeface="Arial" panose="020B0604020202020204" pitchFamily="34" charset="0"/>
                          <a:cs typeface="Times New Roman" panose="02020603050405020304" pitchFamily="18" charset="0"/>
                        </a:rPr>
                        <a:t> Number of memorial lectures coordinated for Military Veterans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600" dirty="0">
                          <a:effectLst/>
                          <a:latin typeface="Arial" panose="020B0604020202020204" pitchFamily="34" charset="0"/>
                          <a:ea typeface="Calibri" panose="020F0502020204030204" pitchFamily="34" charset="0"/>
                          <a:cs typeface="Times New Roman" panose="02020603050405020304" pitchFamily="18" charset="0"/>
                        </a:rPr>
                        <a:t>The department has conducted a review of its systems and process including the capacity to deliver on this target.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521">
                <a:tc>
                  <a:txBody>
                    <a:bodyPr/>
                    <a:lstStyle/>
                    <a:p>
                      <a:pPr marR="57150" indent="-67310">
                        <a:lnSpc>
                          <a:spcPct val="150000"/>
                        </a:lnSpc>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smtClean="0">
                          <a:effectLst/>
                          <a:latin typeface="Arial" panose="020B0604020202020204" pitchFamily="34" charset="0"/>
                          <a:ea typeface="Times New Roman" panose="02020603050405020304" pitchFamily="18" charset="0"/>
                          <a:cs typeface="Times New Roman" panose="02020603050405020304" pitchFamily="18" charset="0"/>
                        </a:rPr>
                        <a:t>PPI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305: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Number of Military Veterans provided with access to employment placement opportunities</a:t>
                      </a:r>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600" dirty="0">
                          <a:effectLst/>
                          <a:latin typeface="Arial" panose="020B0604020202020204" pitchFamily="34" charset="0"/>
                          <a:ea typeface="Calibri" panose="020F0502020204030204" pitchFamily="34" charset="0"/>
                          <a:cs typeface="Times New Roman" panose="02020603050405020304" pitchFamily="18" charset="0"/>
                        </a:rPr>
                        <a:t>The department will facilitate structural adjustments and allocate adequate resources for the successful implementation of the performance indicator.</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03411">
                <a:tc>
                  <a:txBody>
                    <a:bodyPr/>
                    <a:lstStyle/>
                    <a:p>
                      <a:pPr indent="-67310">
                        <a:lnSpc>
                          <a:spcPct val="150000"/>
                        </a:lnSpc>
                        <a:spcAft>
                          <a:spcPts val="0"/>
                        </a:spcAft>
                      </a:pPr>
                      <a:r>
                        <a:rPr lang="en-US" sz="1600" dirty="0">
                          <a:effectLst/>
                          <a:latin typeface="Arial" panose="020B0604020202020204" pitchFamily="34" charset="0"/>
                          <a:ea typeface="Arial" panose="020B0604020202020204" pitchFamily="34" charset="0"/>
                          <a:cs typeface="Times New Roman" panose="02020603050405020304" pitchFamily="18" charset="0"/>
                        </a:rPr>
                        <a:t>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PPI </a:t>
                      </a:r>
                      <a:r>
                        <a:rPr lang="en-US" sz="1600" b="1" dirty="0">
                          <a:effectLst/>
                          <a:latin typeface="Arial" panose="020B0604020202020204" pitchFamily="34" charset="0"/>
                          <a:ea typeface="Arial" panose="020B0604020202020204" pitchFamily="34" charset="0"/>
                          <a:cs typeface="Times New Roman" panose="02020603050405020304" pitchFamily="18" charset="0"/>
                        </a:rPr>
                        <a:t>306:</a:t>
                      </a:r>
                      <a:r>
                        <a:rPr lang="en-US" sz="1600" dirty="0">
                          <a:effectLst/>
                          <a:latin typeface="Arial" panose="020B0604020202020204" pitchFamily="34" charset="0"/>
                          <a:ea typeface="Arial" panose="020B0604020202020204" pitchFamily="34" charset="0"/>
                          <a:cs typeface="Times New Roman" panose="02020603050405020304" pitchFamily="18" charset="0"/>
                        </a:rPr>
                        <a:t> Number of Military Veterans memorial sites facilitated per year</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600" dirty="0">
                          <a:effectLst/>
                          <a:latin typeface="Arial" panose="020B0604020202020204" pitchFamily="34" charset="0"/>
                          <a:ea typeface="Calibri" panose="020F0502020204030204" pitchFamily="34" charset="0"/>
                          <a:cs typeface="Times New Roman" panose="02020603050405020304" pitchFamily="18" charset="0"/>
                        </a:rPr>
                        <a:t>The department has signed a MoU with the Department of Sport, Arts and Culture (DSAC) to facilitate the erection of memorial sites. DSAC has a constitutional mandate for the erection of monuments both inside and outside the country, that are already approved by Cabinet.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167104088"/>
      </p:ext>
    </p:extLst>
  </p:cSld>
  <p:clrMapOvr>
    <a:masterClrMapping/>
  </p:clrMapOvr>
</p:sld>
</file>

<file path=ppt/theme/theme1.xml><?xml version="1.0" encoding="utf-8"?>
<a:theme xmlns:a="http://schemas.openxmlformats.org/drawingml/2006/main" name="1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1490</TotalTime>
  <Words>1454</Words>
  <Application>Microsoft Office PowerPoint</Application>
  <PresentationFormat>Custom</PresentationFormat>
  <Paragraphs>171</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1_Office Theme</vt:lpstr>
      <vt:lpstr>2_Office Theme</vt:lpstr>
      <vt:lpstr>Slide 1</vt:lpstr>
      <vt:lpstr>    PRESENTATION TO THE  PORTFOLIO COMMITTEE ON DEFENCE AND MILITARY VETERANS): (interventions to Remedy the Underperformance)   DMV ANNUAL PERFORMANCE REPORT  (APR) 2021/22FY   October 2022 Presentation by: Director-General, Ms. I.N Mpolweni   </vt:lpstr>
      <vt:lpstr>PRESENTATION OUTLINE</vt:lpstr>
      <vt:lpstr>PURPOSE OF THE PRESENTATION</vt:lpstr>
      <vt:lpstr>OVERALL NON-FINANCIAL PERFORMANCE</vt:lpstr>
      <vt:lpstr>OVERALL NON-FINANCIAL PERFORMANCE….. (2)</vt:lpstr>
      <vt:lpstr>STRATEGY TO OVERCOME AREAS OF UNDER PERFORMANCE  Programme 1: Administration mitigation strategies to address under performance</vt:lpstr>
      <vt:lpstr> Programme 2: SES mitigation strategies to address under performance</vt:lpstr>
      <vt:lpstr>Programme 3: ESM mitigation strategies to address under performance</vt:lpstr>
      <vt:lpstr>OVERALL INTERVENTIONS FOR 2022/23 FINANCIAL YEAR</vt:lpstr>
      <vt:lpstr>INTERVENTIONS COMMITTED IN Q1 AND Q2 FOR THE 2022/23 FINANCIAL YEAR APP TARGETS </vt:lpstr>
      <vt:lpstr>PROGRAMME 1</vt:lpstr>
      <vt:lpstr>PROGRAMME 2</vt:lpstr>
      <vt:lpstr>PROGRAMME 2</vt:lpstr>
      <vt:lpstr>PROGRAMME 3</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DM  Q1 PERFORMANCE INFORMATION REPORT  (FINANCIAL AND NON-FINANCIAL)  (APRIL – JUNE 2021)</dc:title>
  <dc:creator>Limpho Molefe</dc:creator>
  <cp:lastModifiedBy>USER</cp:lastModifiedBy>
  <cp:revision>118</cp:revision>
  <cp:lastPrinted>2022-09-05T06:54:54Z</cp:lastPrinted>
  <dcterms:created xsi:type="dcterms:W3CDTF">2021-07-19T09:56:24Z</dcterms:created>
  <dcterms:modified xsi:type="dcterms:W3CDTF">2022-10-19T07:55:17Z</dcterms:modified>
</cp:coreProperties>
</file>