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807" r:id="rId2"/>
    <p:sldId id="292" r:id="rId3"/>
    <p:sldId id="857" r:id="rId4"/>
    <p:sldId id="841" r:id="rId5"/>
    <p:sldId id="881" r:id="rId6"/>
    <p:sldId id="897" r:id="rId7"/>
    <p:sldId id="894" r:id="rId8"/>
    <p:sldId id="882" r:id="rId9"/>
    <p:sldId id="880" r:id="rId10"/>
    <p:sldId id="858" r:id="rId11"/>
    <p:sldId id="884" r:id="rId12"/>
    <p:sldId id="870" r:id="rId13"/>
    <p:sldId id="866" r:id="rId14"/>
    <p:sldId id="868" r:id="rId15"/>
    <p:sldId id="847" r:id="rId16"/>
    <p:sldId id="874" r:id="rId17"/>
    <p:sldId id="873" r:id="rId18"/>
    <p:sldId id="896" r:id="rId19"/>
    <p:sldId id="860" r:id="rId20"/>
    <p:sldId id="854" r:id="rId21"/>
    <p:sldId id="861" r:id="rId22"/>
    <p:sldId id="865" r:id="rId23"/>
    <p:sldId id="875" r:id="rId24"/>
    <p:sldId id="291" r:id="rId25"/>
    <p:sldId id="869" r:id="rId26"/>
    <p:sldId id="258" r:id="rId27"/>
    <p:sldId id="259" r:id="rId28"/>
    <p:sldId id="260" r:id="rId29"/>
    <p:sldId id="261" r:id="rId30"/>
    <p:sldId id="262" r:id="rId31"/>
    <p:sldId id="263" r:id="rId32"/>
    <p:sldId id="264" r:id="rId33"/>
    <p:sldId id="265" r:id="rId34"/>
    <p:sldId id="266" r:id="rId35"/>
    <p:sldId id="267" r:id="rId36"/>
    <p:sldId id="891" r:id="rId37"/>
    <p:sldId id="797" r:id="rId38"/>
    <p:sldId id="895" r:id="rId39"/>
    <p:sldId id="863" r:id="rId40"/>
    <p:sldId id="885" r:id="rId41"/>
    <p:sldId id="886" r:id="rId42"/>
    <p:sldId id="887" r:id="rId43"/>
    <p:sldId id="889" r:id="rId44"/>
    <p:sldId id="892" r:id="rId45"/>
    <p:sldId id="883" r:id="rId46"/>
    <p:sldId id="893" r:id="rId47"/>
    <p:sldId id="852" r:id="rId4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na" initials="" lastIdx="4" clrIdx="0"/>
  <p:cmAuthor id="1" name="Bongani" initials="" lastIdx="5" clrIdx="1"/>
  <p:cmAuthor id="2" name="Kay Brown" initials="KB" lastIdx="11" clrIdx="2">
    <p:extLst>
      <p:ext uri="{19B8F6BF-5375-455C-9EA6-DF929625EA0E}">
        <p15:presenceInfo xmlns:p15="http://schemas.microsoft.com/office/powerpoint/2012/main" userId="S-1-5-21-1960408961-796845957-839522115-91832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CF1B"/>
    <a:srgbClr val="B3BCC5"/>
    <a:srgbClr val="66FF33"/>
    <a:srgbClr val="FFFF66"/>
    <a:srgbClr val="FF0000"/>
    <a:srgbClr val="041606"/>
    <a:srgbClr val="9DBC58"/>
    <a:srgbClr val="B9C9CB"/>
    <a:srgbClr val="76FC8C"/>
    <a:srgbClr val="CD73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0" autoAdjust="0"/>
    <p:restoredTop sz="72173" autoAdjust="0"/>
  </p:normalViewPr>
  <p:slideViewPr>
    <p:cSldViewPr>
      <p:cViewPr varScale="1">
        <p:scale>
          <a:sx n="53" d="100"/>
          <a:sy n="53" d="100"/>
        </p:scale>
        <p:origin x="2076" y="66"/>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Users\Sasha\Documents\NBAU\1_2020\Budget%202020\For%20Response%20to%20DoR%202020_Expenditur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182756567193824E-2"/>
          <c:y val="5.0925925925925923E-2"/>
          <c:w val="0.8981403059911629"/>
          <c:h val="0.80198490813648293"/>
        </c:manualLayout>
      </c:layout>
      <c:barChart>
        <c:barDir val="col"/>
        <c:grouping val="clustered"/>
        <c:varyColors val="0"/>
        <c:ser>
          <c:idx val="0"/>
          <c:order val="0"/>
          <c:tx>
            <c:strRef>
              <c:f>'1Exp by function'!$O$139</c:f>
              <c:strCache>
                <c:ptCount val="1"/>
                <c:pt idx="0">
                  <c:v>Real Annual Average Growth Rate:2016/17-2019/20</c:v>
                </c:pt>
              </c:strCache>
            </c:strRef>
          </c:tx>
          <c:spPr>
            <a:solidFill>
              <a:schemeClr val="accent1"/>
            </a:solidFill>
            <a:ln>
              <a:noFill/>
            </a:ln>
            <a:effectLst/>
          </c:spPr>
          <c:invertIfNegative val="0"/>
          <c:dLbls>
            <c:dLbl>
              <c:idx val="3"/>
              <c:layout>
                <c:manualLayout>
                  <c:x val="2.334267040149393E-3"/>
                  <c:y val="-4.6296296296296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860-4765-A2E5-14A0D470D2D7}"/>
                </c:ext>
              </c:extLst>
            </c:dLbl>
            <c:dLbl>
              <c:idx val="4"/>
              <c:layout>
                <c:manualLayout>
                  <c:x val="2.3342670401493076E-3"/>
                  <c:y val="-8.79629629629628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860-4765-A2E5-14A0D470D2D7}"/>
                </c:ext>
              </c:extLst>
            </c:dLbl>
            <c:dLbl>
              <c:idx val="6"/>
              <c:layout>
                <c:manualLayout>
                  <c:x val="2.3342670401493076E-3"/>
                  <c:y val="-6.48133566637502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860-4765-A2E5-14A0D470D2D7}"/>
                </c:ext>
              </c:extLst>
            </c:dLbl>
            <c:dLbl>
              <c:idx val="7"/>
              <c:layout>
                <c:manualLayout>
                  <c:x val="-1.4005602240896359E-2"/>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860-4765-A2E5-14A0D470D2D7}"/>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'1Exp by function'!$N$140:$N$147</c:f>
              <c:strCache>
                <c:ptCount val="8"/>
                <c:pt idx="0">
                  <c:v>Learning and culture</c:v>
                </c:pt>
                <c:pt idx="1">
                  <c:v>Health</c:v>
                </c:pt>
                <c:pt idx="2">
                  <c:v>Social development</c:v>
                </c:pt>
                <c:pt idx="3">
                  <c:v>Community development</c:v>
                </c:pt>
                <c:pt idx="4">
                  <c:v>Economic development</c:v>
                </c:pt>
                <c:pt idx="5">
                  <c:v>Peace and security</c:v>
                </c:pt>
                <c:pt idx="6">
                  <c:v>General public services</c:v>
                </c:pt>
                <c:pt idx="7">
                  <c:v>Debt-service costs</c:v>
                </c:pt>
              </c:strCache>
            </c:strRef>
          </c:cat>
          <c:val>
            <c:numRef>
              <c:f>'1Exp by function'!$O$140:$O$147</c:f>
              <c:numCache>
                <c:formatCode>0.0%</c:formatCode>
                <c:ptCount val="8"/>
                <c:pt idx="0">
                  <c:v>4.566088447575134E-2</c:v>
                </c:pt>
                <c:pt idx="1">
                  <c:v>3.3427443679310054E-2</c:v>
                </c:pt>
                <c:pt idx="2">
                  <c:v>4.5115326819535229E-2</c:v>
                </c:pt>
                <c:pt idx="3">
                  <c:v>-8.9859059487593651E-3</c:v>
                </c:pt>
                <c:pt idx="4">
                  <c:v>-3.3644850375433855E-3</c:v>
                </c:pt>
                <c:pt idx="5">
                  <c:v>5.1825534522815797E-3</c:v>
                </c:pt>
                <c:pt idx="6">
                  <c:v>-1.3178286718679266E-2</c:v>
                </c:pt>
                <c:pt idx="7">
                  <c:v>7.002501383024029E-2</c:v>
                </c:pt>
              </c:numCache>
            </c:numRef>
          </c:val>
          <c:extLst>
            <c:ext xmlns:c16="http://schemas.microsoft.com/office/drawing/2014/chart" uri="{C3380CC4-5D6E-409C-BE32-E72D297353CC}">
              <c16:uniqueId val="{00000004-4860-4765-A2E5-14A0D470D2D7}"/>
            </c:ext>
          </c:extLst>
        </c:ser>
        <c:ser>
          <c:idx val="1"/>
          <c:order val="1"/>
          <c:tx>
            <c:strRef>
              <c:f>'1Exp by function'!$P$139</c:f>
              <c:strCache>
                <c:ptCount val="1"/>
                <c:pt idx="0">
                  <c:v>Real Annual Average Growth Rate:2019/20-2022/23</c:v>
                </c:pt>
              </c:strCache>
            </c:strRef>
          </c:tx>
          <c:spPr>
            <a:solidFill>
              <a:schemeClr val="accent2"/>
            </a:solidFill>
            <a:ln>
              <a:noFill/>
            </a:ln>
            <a:effectLst/>
          </c:spPr>
          <c:invertIfNegative val="0"/>
          <c:dLbls>
            <c:dLbl>
              <c:idx val="0"/>
              <c:layout>
                <c:manualLayout>
                  <c:x val="2.334267040149393E-3"/>
                  <c:y val="-7.87026100904054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860-4765-A2E5-14A0D470D2D7}"/>
                </c:ext>
              </c:extLst>
            </c:dLbl>
            <c:dLbl>
              <c:idx val="1"/>
              <c:layout>
                <c:manualLayout>
                  <c:x val="9.3370681605975288E-3"/>
                  <c:y val="-8.487556272013328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860-4765-A2E5-14A0D470D2D7}"/>
                </c:ext>
              </c:extLst>
            </c:dLbl>
            <c:dLbl>
              <c:idx val="2"/>
              <c:layout>
                <c:manualLayout>
                  <c:x val="9.3370681605975722E-3"/>
                  <c:y val="-4.629629629629714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860-4765-A2E5-14A0D470D2D7}"/>
                </c:ext>
              </c:extLst>
            </c:dLbl>
            <c:dLbl>
              <c:idx val="4"/>
              <c:layout>
                <c:manualLayout>
                  <c:x val="0"/>
                  <c:y val="4.62962962962962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860-4765-A2E5-14A0D470D2D7}"/>
                </c:ext>
              </c:extLst>
            </c:dLbl>
            <c:dLbl>
              <c:idx val="5"/>
              <c:layout>
                <c:manualLayout>
                  <c:x val="-8.558880274299155E-17"/>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860-4765-A2E5-14A0D470D2D7}"/>
                </c:ext>
              </c:extLst>
            </c:dLbl>
            <c:dLbl>
              <c:idx val="6"/>
              <c:layout>
                <c:manualLayout>
                  <c:x val="2.8011204481792545E-2"/>
                  <c:y val="-9.72200349956255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860-4765-A2E5-14A0D470D2D7}"/>
                </c:ext>
              </c:extLst>
            </c:dLbl>
            <c:dLbl>
              <c:idx val="7"/>
              <c:layout>
                <c:manualLayout>
                  <c:x val="2.334267040149393E-3"/>
                  <c:y val="1.38888888888888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4860-4765-A2E5-14A0D470D2D7}"/>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'1Exp by function'!$N$140:$N$147</c:f>
              <c:strCache>
                <c:ptCount val="8"/>
                <c:pt idx="0">
                  <c:v>Learning and culture</c:v>
                </c:pt>
                <c:pt idx="1">
                  <c:v>Health</c:v>
                </c:pt>
                <c:pt idx="2">
                  <c:v>Social development</c:v>
                </c:pt>
                <c:pt idx="3">
                  <c:v>Community development</c:v>
                </c:pt>
                <c:pt idx="4">
                  <c:v>Economic development</c:v>
                </c:pt>
                <c:pt idx="5">
                  <c:v>Peace and security</c:v>
                </c:pt>
                <c:pt idx="6">
                  <c:v>General public services</c:v>
                </c:pt>
                <c:pt idx="7">
                  <c:v>Debt-service costs</c:v>
                </c:pt>
              </c:strCache>
            </c:strRef>
          </c:cat>
          <c:val>
            <c:numRef>
              <c:f>'1Exp by function'!$P$140:$P$147</c:f>
              <c:numCache>
                <c:formatCode>0.0%</c:formatCode>
                <c:ptCount val="8"/>
                <c:pt idx="0">
                  <c:v>-4.922339331704495E-3</c:v>
                </c:pt>
                <c:pt idx="1">
                  <c:v>5.1107802563628013E-3</c:v>
                </c:pt>
                <c:pt idx="2">
                  <c:v>1.5978574533648482E-2</c:v>
                </c:pt>
                <c:pt idx="3">
                  <c:v>1.6647829782239887E-2</c:v>
                </c:pt>
                <c:pt idx="4">
                  <c:v>1.9571074985367476E-2</c:v>
                </c:pt>
                <c:pt idx="5">
                  <c:v>-2.2496256104951096E-2</c:v>
                </c:pt>
                <c:pt idx="6">
                  <c:v>-7.725516946918809E-3</c:v>
                </c:pt>
                <c:pt idx="7">
                  <c:v>7.3903467016547708E-2</c:v>
                </c:pt>
              </c:numCache>
            </c:numRef>
          </c:val>
          <c:extLst>
            <c:ext xmlns:c16="http://schemas.microsoft.com/office/drawing/2014/chart" uri="{C3380CC4-5D6E-409C-BE32-E72D297353CC}">
              <c16:uniqueId val="{0000000C-4860-4765-A2E5-14A0D470D2D7}"/>
            </c:ext>
          </c:extLst>
        </c:ser>
        <c:dLbls>
          <c:showLegendKey val="0"/>
          <c:showVal val="0"/>
          <c:showCatName val="0"/>
          <c:showSerName val="0"/>
          <c:showPercent val="0"/>
          <c:showBubbleSize val="0"/>
        </c:dLbls>
        <c:gapWidth val="219"/>
        <c:overlap val="-27"/>
        <c:axId val="369406864"/>
        <c:axId val="369410392"/>
      </c:barChart>
      <c:catAx>
        <c:axId val="369406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69410392"/>
        <c:crosses val="autoZero"/>
        <c:auto val="1"/>
        <c:lblAlgn val="ctr"/>
        <c:lblOffset val="100"/>
        <c:noMultiLvlLbl val="0"/>
      </c:catAx>
      <c:valAx>
        <c:axId val="3694103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69406864"/>
        <c:crosses val="autoZero"/>
        <c:crossBetween val="between"/>
      </c:valAx>
      <c:spPr>
        <a:solidFill>
          <a:schemeClr val="bg1"/>
        </a:solidFill>
        <a:ln>
          <a:noFill/>
        </a:ln>
        <a:effectLst/>
      </c:spPr>
    </c:plotArea>
    <c:legend>
      <c:legendPos val="b"/>
      <c:overlay val="0"/>
      <c:spPr>
        <a:solidFill>
          <a:schemeClr val="bg1"/>
        </a:solid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a:noFill/>
    </a:ln>
    <a:effectLst/>
  </c:spPr>
  <c:txPr>
    <a:bodyPr/>
    <a:lstStyle/>
    <a:p>
      <a:pPr>
        <a:defRPr sz="11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GB" dirty="0">
                <a:latin typeface="Times New Roman" panose="02020603050405020304" pitchFamily="18" charset="0"/>
                <a:cs typeface="Times New Roman" panose="02020603050405020304" pitchFamily="18" charset="0"/>
              </a:rPr>
              <a:t>Real Growth Rates in Shares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lineChart>
        <c:grouping val="standard"/>
        <c:varyColors val="0"/>
        <c:ser>
          <c:idx val="6"/>
          <c:order val="2"/>
          <c:tx>
            <c:strRef>
              <c:f>calculations!$A$66</c:f>
              <c:strCache>
                <c:ptCount val="1"/>
                <c:pt idx="0">
                  <c:v>Local government</c:v>
                </c:pt>
              </c:strCache>
            </c:strRef>
          </c:tx>
          <c:spPr>
            <a:ln w="28575" cap="rnd">
              <a:solidFill>
                <a:schemeClr val="accent1">
                  <a:lumMod val="60000"/>
                </a:schemeClr>
              </a:solidFill>
              <a:round/>
            </a:ln>
            <a:effectLst/>
          </c:spPr>
          <c:marker>
            <c:symbol val="none"/>
          </c:marker>
          <c:dPt>
            <c:idx val="4"/>
            <c:marker>
              <c:symbol val="none"/>
            </c:marker>
            <c:bubble3D val="0"/>
            <c:spPr>
              <a:ln w="28575" cap="rnd">
                <a:solidFill>
                  <a:schemeClr val="accent1">
                    <a:lumMod val="60000"/>
                  </a:schemeClr>
                </a:solidFill>
                <a:prstDash val="dash"/>
                <a:round/>
              </a:ln>
              <a:effectLst/>
            </c:spPr>
            <c:extLst>
              <c:ext xmlns:c16="http://schemas.microsoft.com/office/drawing/2014/chart" uri="{C3380CC4-5D6E-409C-BE32-E72D297353CC}">
                <c16:uniqueId val="{00000004-F373-46E9-A1B1-0177876D84FF}"/>
              </c:ext>
            </c:extLst>
          </c:dPt>
          <c:dPt>
            <c:idx val="5"/>
            <c:marker>
              <c:symbol val="none"/>
            </c:marker>
            <c:bubble3D val="0"/>
            <c:spPr>
              <a:ln w="28575" cap="rnd">
                <a:solidFill>
                  <a:schemeClr val="accent1">
                    <a:lumMod val="60000"/>
                  </a:schemeClr>
                </a:solidFill>
                <a:prstDash val="dash"/>
                <a:round/>
              </a:ln>
              <a:effectLst/>
            </c:spPr>
            <c:extLst>
              <c:ext xmlns:c16="http://schemas.microsoft.com/office/drawing/2014/chart" uri="{C3380CC4-5D6E-409C-BE32-E72D297353CC}">
                <c16:uniqueId val="{00000003-F373-46E9-A1B1-0177876D84FF}"/>
              </c:ext>
            </c:extLst>
          </c:dPt>
          <c:cat>
            <c:strRef>
              <c:f>calculations!$B$59:$G$59</c:f>
              <c:strCache>
                <c:ptCount val="6"/>
                <c:pt idx="0">
                  <c:v>2017/18</c:v>
                </c:pt>
                <c:pt idx="1">
                  <c:v>2018/19</c:v>
                </c:pt>
                <c:pt idx="2">
                  <c:v>2019/20</c:v>
                </c:pt>
                <c:pt idx="3">
                  <c:v>2020/21</c:v>
                </c:pt>
                <c:pt idx="4">
                  <c:v>2021/22</c:v>
                </c:pt>
                <c:pt idx="5">
                  <c:v>2022/23</c:v>
                </c:pt>
              </c:strCache>
            </c:strRef>
          </c:cat>
          <c:val>
            <c:numRef>
              <c:f>calculations!$B$66:$G$66</c:f>
              <c:numCache>
                <c:formatCode>0.0%</c:formatCode>
                <c:ptCount val="6"/>
                <c:pt idx="0">
                  <c:v>3.1437714075462246E-2</c:v>
                </c:pt>
                <c:pt idx="1">
                  <c:v>1.9128010662741262E-2</c:v>
                </c:pt>
                <c:pt idx="2">
                  <c:v>1.217597025788628E-2</c:v>
                </c:pt>
                <c:pt idx="3">
                  <c:v>1.5094694423115944E-2</c:v>
                </c:pt>
                <c:pt idx="4">
                  <c:v>2.7239654957467215E-2</c:v>
                </c:pt>
                <c:pt idx="5">
                  <c:v>1.6582645354623067E-2</c:v>
                </c:pt>
              </c:numCache>
            </c:numRef>
          </c:val>
          <c:smooth val="0"/>
          <c:extLst>
            <c:ext xmlns:c16="http://schemas.microsoft.com/office/drawing/2014/chart" uri="{C3380CC4-5D6E-409C-BE32-E72D297353CC}">
              <c16:uniqueId val="{00000000-F373-46E9-A1B1-0177876D84FF}"/>
            </c:ext>
          </c:extLst>
        </c:ser>
        <c:dLbls>
          <c:showLegendKey val="0"/>
          <c:showVal val="0"/>
          <c:showCatName val="0"/>
          <c:showSerName val="0"/>
          <c:showPercent val="0"/>
          <c:showBubbleSize val="0"/>
        </c:dLbls>
        <c:marker val="1"/>
        <c:smooth val="0"/>
        <c:axId val="1870022336"/>
        <c:axId val="1870011968"/>
      </c:lineChart>
      <c:lineChart>
        <c:grouping val="standard"/>
        <c:varyColors val="0"/>
        <c:ser>
          <c:idx val="4"/>
          <c:order val="0"/>
          <c:tx>
            <c:strRef>
              <c:f>calculations!$A$64</c:f>
              <c:strCache>
                <c:ptCount val="1"/>
                <c:pt idx="0">
                  <c:v>National departments</c:v>
                </c:pt>
              </c:strCache>
            </c:strRef>
          </c:tx>
          <c:spPr>
            <a:ln w="28575" cap="rnd">
              <a:solidFill>
                <a:schemeClr val="accent5"/>
              </a:solidFill>
              <a:round/>
            </a:ln>
            <a:effectLst/>
          </c:spPr>
          <c:marker>
            <c:symbol val="none"/>
          </c:marker>
          <c:dPt>
            <c:idx val="4"/>
            <c:marker>
              <c:symbol val="none"/>
            </c:marker>
            <c:bubble3D val="0"/>
            <c:spPr>
              <a:ln w="28575" cap="rnd">
                <a:solidFill>
                  <a:schemeClr val="accent5"/>
                </a:solidFill>
                <a:prstDash val="dash"/>
                <a:round/>
              </a:ln>
              <a:effectLst/>
            </c:spPr>
            <c:extLst>
              <c:ext xmlns:c16="http://schemas.microsoft.com/office/drawing/2014/chart" uri="{C3380CC4-5D6E-409C-BE32-E72D297353CC}">
                <c16:uniqueId val="{00000007-F373-46E9-A1B1-0177876D84FF}"/>
              </c:ext>
            </c:extLst>
          </c:dPt>
          <c:dPt>
            <c:idx val="5"/>
            <c:marker>
              <c:symbol val="none"/>
            </c:marker>
            <c:bubble3D val="0"/>
            <c:spPr>
              <a:ln w="28575" cap="rnd">
                <a:solidFill>
                  <a:schemeClr val="accent5"/>
                </a:solidFill>
                <a:prstDash val="dash"/>
                <a:round/>
              </a:ln>
              <a:effectLst/>
            </c:spPr>
            <c:extLst>
              <c:ext xmlns:c16="http://schemas.microsoft.com/office/drawing/2014/chart" uri="{C3380CC4-5D6E-409C-BE32-E72D297353CC}">
                <c16:uniqueId val="{00000008-F373-46E9-A1B1-0177876D84FF}"/>
              </c:ext>
            </c:extLst>
          </c:dPt>
          <c:cat>
            <c:strRef>
              <c:f>calculations!$B$59:$G$59</c:f>
              <c:strCache>
                <c:ptCount val="6"/>
                <c:pt idx="0">
                  <c:v>2017/18</c:v>
                </c:pt>
                <c:pt idx="1">
                  <c:v>2018/19</c:v>
                </c:pt>
                <c:pt idx="2">
                  <c:v>2019/20</c:v>
                </c:pt>
                <c:pt idx="3">
                  <c:v>2020/21</c:v>
                </c:pt>
                <c:pt idx="4">
                  <c:v>2021/22</c:v>
                </c:pt>
                <c:pt idx="5">
                  <c:v>2022/23</c:v>
                </c:pt>
              </c:strCache>
            </c:strRef>
          </c:cat>
          <c:val>
            <c:numRef>
              <c:f>calculations!$B$64:$G$64</c:f>
              <c:numCache>
                <c:formatCode>0.0%</c:formatCode>
                <c:ptCount val="6"/>
                <c:pt idx="0">
                  <c:v>1.8569824844074437E-2</c:v>
                </c:pt>
                <c:pt idx="1">
                  <c:v>2.2811877387027554E-2</c:v>
                </c:pt>
                <c:pt idx="2">
                  <c:v>0.11830394955349033</c:v>
                </c:pt>
                <c:pt idx="3">
                  <c:v>-1.8770963011667377E-2</c:v>
                </c:pt>
                <c:pt idx="4">
                  <c:v>-3.0194381047262832E-2</c:v>
                </c:pt>
                <c:pt idx="5">
                  <c:v>-7.8326576827706853E-3</c:v>
                </c:pt>
              </c:numCache>
            </c:numRef>
          </c:val>
          <c:smooth val="0"/>
          <c:extLst>
            <c:ext xmlns:c16="http://schemas.microsoft.com/office/drawing/2014/chart" uri="{C3380CC4-5D6E-409C-BE32-E72D297353CC}">
              <c16:uniqueId val="{00000001-F373-46E9-A1B1-0177876D84FF}"/>
            </c:ext>
          </c:extLst>
        </c:ser>
        <c:ser>
          <c:idx val="5"/>
          <c:order val="1"/>
          <c:tx>
            <c:strRef>
              <c:f>calculations!$A$65</c:f>
              <c:strCache>
                <c:ptCount val="1"/>
                <c:pt idx="0">
                  <c:v>Provinces</c:v>
                </c:pt>
              </c:strCache>
            </c:strRef>
          </c:tx>
          <c:spPr>
            <a:ln w="28575" cap="rnd">
              <a:solidFill>
                <a:schemeClr val="accent6"/>
              </a:solidFill>
              <a:round/>
            </a:ln>
            <a:effectLst/>
          </c:spPr>
          <c:marker>
            <c:symbol val="none"/>
          </c:marker>
          <c:dPt>
            <c:idx val="4"/>
            <c:marker>
              <c:symbol val="none"/>
            </c:marker>
            <c:bubble3D val="0"/>
            <c:spPr>
              <a:ln w="28575" cap="rnd">
                <a:solidFill>
                  <a:schemeClr val="accent6"/>
                </a:solidFill>
                <a:prstDash val="dash"/>
                <a:round/>
              </a:ln>
              <a:effectLst/>
            </c:spPr>
            <c:extLst>
              <c:ext xmlns:c16="http://schemas.microsoft.com/office/drawing/2014/chart" uri="{C3380CC4-5D6E-409C-BE32-E72D297353CC}">
                <c16:uniqueId val="{00000005-F373-46E9-A1B1-0177876D84FF}"/>
              </c:ext>
            </c:extLst>
          </c:dPt>
          <c:dPt>
            <c:idx val="5"/>
            <c:marker>
              <c:symbol val="none"/>
            </c:marker>
            <c:bubble3D val="0"/>
            <c:spPr>
              <a:ln w="28575" cap="rnd">
                <a:solidFill>
                  <a:schemeClr val="accent6"/>
                </a:solidFill>
                <a:prstDash val="dash"/>
                <a:round/>
              </a:ln>
              <a:effectLst/>
            </c:spPr>
            <c:extLst>
              <c:ext xmlns:c16="http://schemas.microsoft.com/office/drawing/2014/chart" uri="{C3380CC4-5D6E-409C-BE32-E72D297353CC}">
                <c16:uniqueId val="{00000006-F373-46E9-A1B1-0177876D84FF}"/>
              </c:ext>
            </c:extLst>
          </c:dPt>
          <c:cat>
            <c:strRef>
              <c:f>calculations!$B$59:$G$59</c:f>
              <c:strCache>
                <c:ptCount val="6"/>
                <c:pt idx="0">
                  <c:v>2017/18</c:v>
                </c:pt>
                <c:pt idx="1">
                  <c:v>2018/19</c:v>
                </c:pt>
                <c:pt idx="2">
                  <c:v>2019/20</c:v>
                </c:pt>
                <c:pt idx="3">
                  <c:v>2020/21</c:v>
                </c:pt>
                <c:pt idx="4">
                  <c:v>2021/22</c:v>
                </c:pt>
                <c:pt idx="5">
                  <c:v>2022/23</c:v>
                </c:pt>
              </c:strCache>
            </c:strRef>
          </c:cat>
          <c:val>
            <c:numRef>
              <c:f>calculations!$B$65:$G$65</c:f>
              <c:numCache>
                <c:formatCode>0.0%</c:formatCode>
                <c:ptCount val="6"/>
                <c:pt idx="0">
                  <c:v>2.7827371636454625E-2</c:v>
                </c:pt>
                <c:pt idx="1">
                  <c:v>1.4869078865081348E-2</c:v>
                </c:pt>
                <c:pt idx="2">
                  <c:v>2.7834017938671282E-2</c:v>
                </c:pt>
                <c:pt idx="3">
                  <c:v>1.4519037036197318E-2</c:v>
                </c:pt>
                <c:pt idx="4">
                  <c:v>1.8598377758699811E-2</c:v>
                </c:pt>
                <c:pt idx="5">
                  <c:v>9.6814499970381187E-3</c:v>
                </c:pt>
              </c:numCache>
            </c:numRef>
          </c:val>
          <c:smooth val="0"/>
          <c:extLst>
            <c:ext xmlns:c16="http://schemas.microsoft.com/office/drawing/2014/chart" uri="{C3380CC4-5D6E-409C-BE32-E72D297353CC}">
              <c16:uniqueId val="{00000002-F373-46E9-A1B1-0177876D84FF}"/>
            </c:ext>
          </c:extLst>
        </c:ser>
        <c:dLbls>
          <c:showLegendKey val="0"/>
          <c:showVal val="0"/>
          <c:showCatName val="0"/>
          <c:showSerName val="0"/>
          <c:showPercent val="0"/>
          <c:showBubbleSize val="0"/>
        </c:dLbls>
        <c:marker val="1"/>
        <c:smooth val="0"/>
        <c:axId val="2005456160"/>
        <c:axId val="2005452704"/>
      </c:lineChart>
      <c:catAx>
        <c:axId val="187002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70011968"/>
        <c:crosses val="autoZero"/>
        <c:auto val="1"/>
        <c:lblAlgn val="ctr"/>
        <c:lblOffset val="100"/>
        <c:noMultiLvlLbl val="0"/>
      </c:catAx>
      <c:valAx>
        <c:axId val="187001196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70022336"/>
        <c:crosses val="autoZero"/>
        <c:crossBetween val="between"/>
      </c:valAx>
      <c:valAx>
        <c:axId val="2005452704"/>
        <c:scaling>
          <c:orientation val="minMax"/>
        </c:scaling>
        <c:delete val="1"/>
        <c:axPos val="r"/>
        <c:numFmt formatCode="0.0%" sourceLinked="1"/>
        <c:majorTickMark val="out"/>
        <c:minorTickMark val="none"/>
        <c:tickLblPos val="nextTo"/>
        <c:crossAx val="2005456160"/>
        <c:crosses val="max"/>
        <c:crossBetween val="between"/>
      </c:valAx>
      <c:catAx>
        <c:axId val="2005456160"/>
        <c:scaling>
          <c:orientation val="minMax"/>
        </c:scaling>
        <c:delete val="1"/>
        <c:axPos val="b"/>
        <c:numFmt formatCode="General" sourceLinked="1"/>
        <c:majorTickMark val="out"/>
        <c:minorTickMark val="none"/>
        <c:tickLblPos val="nextTo"/>
        <c:crossAx val="20054527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151165670684908E-2"/>
          <c:y val="0.10990495103718634"/>
          <c:w val="0.93895976389983171"/>
          <c:h val="0.76765974415541127"/>
        </c:manualLayout>
      </c:layout>
      <c:barChart>
        <c:barDir val="col"/>
        <c:grouping val="clustered"/>
        <c:varyColors val="0"/>
        <c:ser>
          <c:idx val="0"/>
          <c:order val="0"/>
          <c:tx>
            <c:strRef>
              <c:f>Sheet1!$C$1</c:f>
              <c:strCache>
                <c:ptCount val="1"/>
                <c:pt idx="0">
                  <c:v> MTEF Baseline Reductions Projectons: MTBPS 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Sheet1!$A$2:$B$7</c:f>
              <c:multiLvlStrCache>
                <c:ptCount val="6"/>
                <c:lvl>
                  <c:pt idx="0">
                    <c:v>Total Allocations</c:v>
                  </c:pt>
                  <c:pt idx="1">
                    <c:v>LES</c:v>
                  </c:pt>
                  <c:pt idx="2">
                    <c:v>Direct Conditional Grants</c:v>
                  </c:pt>
                  <c:pt idx="3">
                    <c:v>Total Allocations</c:v>
                  </c:pt>
                  <c:pt idx="4">
                    <c:v>PES</c:v>
                  </c:pt>
                  <c:pt idx="5">
                    <c:v>Direct Conditional Grants</c:v>
                  </c:pt>
                </c:lvl>
                <c:lvl>
                  <c:pt idx="0">
                    <c:v>Local Government</c:v>
                  </c:pt>
                  <c:pt idx="3">
                    <c:v>Provinces</c:v>
                  </c:pt>
                </c:lvl>
              </c:multiLvlStrCache>
            </c:multiLvlStrRef>
          </c:cat>
          <c:val>
            <c:numRef>
              <c:f>Sheet1!$C$2:$C$7</c:f>
              <c:numCache>
                <c:formatCode>General</c:formatCode>
                <c:ptCount val="6"/>
                <c:pt idx="0">
                  <c:v>-20.5</c:v>
                </c:pt>
                <c:pt idx="1">
                  <c:v>-3.2</c:v>
                </c:pt>
                <c:pt idx="2">
                  <c:v>-17.3</c:v>
                </c:pt>
                <c:pt idx="3">
                  <c:v>-20.3</c:v>
                </c:pt>
                <c:pt idx="4">
                  <c:v>-7.3</c:v>
                </c:pt>
                <c:pt idx="5">
                  <c:v>-13</c:v>
                </c:pt>
              </c:numCache>
            </c:numRef>
          </c:val>
          <c:extLst>
            <c:ext xmlns:c16="http://schemas.microsoft.com/office/drawing/2014/chart" uri="{C3380CC4-5D6E-409C-BE32-E72D297353CC}">
              <c16:uniqueId val="{00000000-0E20-43FF-B68A-91EEA6CFAB7D}"/>
            </c:ext>
          </c:extLst>
        </c:ser>
        <c:ser>
          <c:idx val="1"/>
          <c:order val="1"/>
          <c:tx>
            <c:strRef>
              <c:f>Sheet1!$D$1</c:f>
              <c:strCache>
                <c:ptCount val="1"/>
                <c:pt idx="0">
                  <c:v>MTEF Baseline Reductions Projections: Budget 2020</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Sheet1!$A$2:$B$7</c:f>
              <c:multiLvlStrCache>
                <c:ptCount val="6"/>
                <c:lvl>
                  <c:pt idx="0">
                    <c:v>Total Allocations</c:v>
                  </c:pt>
                  <c:pt idx="1">
                    <c:v>LES</c:v>
                  </c:pt>
                  <c:pt idx="2">
                    <c:v>Direct Conditional Grants</c:v>
                  </c:pt>
                  <c:pt idx="3">
                    <c:v>Total Allocations</c:v>
                  </c:pt>
                  <c:pt idx="4">
                    <c:v>PES</c:v>
                  </c:pt>
                  <c:pt idx="5">
                    <c:v>Direct Conditional Grants</c:v>
                  </c:pt>
                </c:lvl>
                <c:lvl>
                  <c:pt idx="0">
                    <c:v>Local Government</c:v>
                  </c:pt>
                  <c:pt idx="3">
                    <c:v>Provinces</c:v>
                  </c:pt>
                </c:lvl>
              </c:multiLvlStrCache>
            </c:multiLvlStrRef>
          </c:cat>
          <c:val>
            <c:numRef>
              <c:f>Sheet1!$D$2:$D$7</c:f>
              <c:numCache>
                <c:formatCode>General</c:formatCode>
                <c:ptCount val="6"/>
                <c:pt idx="0" formatCode="0.0">
                  <c:v>-20</c:v>
                </c:pt>
                <c:pt idx="1">
                  <c:v>-3.2</c:v>
                </c:pt>
                <c:pt idx="2">
                  <c:v>-16.8</c:v>
                </c:pt>
                <c:pt idx="3">
                  <c:v>-23.5</c:v>
                </c:pt>
                <c:pt idx="4">
                  <c:v>-7.3</c:v>
                </c:pt>
                <c:pt idx="5">
                  <c:v>-16.2</c:v>
                </c:pt>
              </c:numCache>
            </c:numRef>
          </c:val>
          <c:extLst>
            <c:ext xmlns:c16="http://schemas.microsoft.com/office/drawing/2014/chart" uri="{C3380CC4-5D6E-409C-BE32-E72D297353CC}">
              <c16:uniqueId val="{00000001-0E20-43FF-B68A-91EEA6CFAB7D}"/>
            </c:ext>
          </c:extLst>
        </c:ser>
        <c:dLbls>
          <c:showLegendKey val="0"/>
          <c:showVal val="1"/>
          <c:showCatName val="0"/>
          <c:showSerName val="0"/>
          <c:showPercent val="0"/>
          <c:showBubbleSize val="0"/>
        </c:dLbls>
        <c:gapWidth val="75"/>
        <c:axId val="1859277472"/>
        <c:axId val="1859282880"/>
      </c:barChart>
      <c:catAx>
        <c:axId val="1859277472"/>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59282880"/>
        <c:crosses val="autoZero"/>
        <c:auto val="1"/>
        <c:lblAlgn val="ctr"/>
        <c:lblOffset val="100"/>
        <c:noMultiLvlLbl val="0"/>
      </c:catAx>
      <c:valAx>
        <c:axId val="18592828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59277472"/>
        <c:crosses val="autoZero"/>
        <c:crossBetween val="between"/>
      </c:valAx>
      <c:spPr>
        <a:noFill/>
        <a:ln>
          <a:noFill/>
        </a:ln>
        <a:effectLst/>
      </c:spPr>
    </c:plotArea>
    <c:legend>
      <c:legendPos val="b"/>
      <c:layout>
        <c:manualLayout>
          <c:xMode val="edge"/>
          <c:yMode val="edge"/>
          <c:x val="2.1194683300570675E-2"/>
          <c:y val="0.88686088811830621"/>
          <c:w val="0.96458413409620869"/>
          <c:h val="8.536140466610611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showDLblsOverMax val="0"/>
  </c:chart>
  <c:spPr>
    <a:solidFill>
      <a:schemeClr val="lt1"/>
    </a:solidFill>
    <a:ln w="25400" cap="flat" cmpd="sng" algn="ctr">
      <a:solidFill>
        <a:schemeClr val="accent2"/>
      </a:solidFill>
      <a:prstDash val="solid"/>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0-04-20T06:32:44.802" idx="10">
    <p:pos x="10" y="10"/>
    <p:text>depending on how we conclude here, there would need to be nuancing of wording above.</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3" name="Date Placeholder 2"/>
          <p:cNvSpPr>
            <a:spLocks noGrp="1"/>
          </p:cNvSpPr>
          <p:nvPr>
            <p:ph type="dt" sz="quarter" idx="1"/>
          </p:nvPr>
        </p:nvSpPr>
        <p:spPr bwMode="auto">
          <a:xfrm>
            <a:off x="3851814"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algn="r" defTabSz="890594">
              <a:defRPr sz="1200">
                <a:latin typeface="Calibri" pitchFamily="34" charset="0"/>
              </a:defRPr>
            </a:lvl1pPr>
          </a:lstStyle>
          <a:p>
            <a:pPr>
              <a:defRPr/>
            </a:pPr>
            <a:fld id="{06BEFFA2-CC14-4FDE-A445-50A6B94DBAB3}" type="datetimeFigureOut">
              <a:rPr lang="en-ZA"/>
              <a:pPr>
                <a:defRPr/>
              </a:pPr>
              <a:t>2020/04/21</a:t>
            </a:fld>
            <a:endParaRPr lang="en-ZA" dirty="0"/>
          </a:p>
        </p:txBody>
      </p:sp>
      <p:sp>
        <p:nvSpPr>
          <p:cNvPr id="4" name="Footer Placeholder 3"/>
          <p:cNvSpPr>
            <a:spLocks noGrp="1"/>
          </p:cNvSpPr>
          <p:nvPr>
            <p:ph type="ftr" sz="quarter" idx="2"/>
          </p:nvPr>
        </p:nvSpPr>
        <p:spPr bwMode="auto">
          <a:xfrm>
            <a:off x="0"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5" name="Slide Number Placeholder 4"/>
          <p:cNvSpPr>
            <a:spLocks noGrp="1"/>
          </p:cNvSpPr>
          <p:nvPr>
            <p:ph type="sldNum" sz="quarter" idx="3"/>
          </p:nvPr>
        </p:nvSpPr>
        <p:spPr bwMode="auto">
          <a:xfrm>
            <a:off x="3851814"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algn="r" defTabSz="890594">
              <a:defRPr sz="1200">
                <a:latin typeface="Calibri" pitchFamily="34" charset="0"/>
              </a:defRPr>
            </a:lvl1pPr>
          </a:lstStyle>
          <a:p>
            <a:pPr>
              <a:defRPr/>
            </a:pPr>
            <a:fld id="{16B8D383-57A9-4777-A67E-11AD701ABB2F}" type="slidenum">
              <a:rPr lang="en-ZA"/>
              <a:pPr>
                <a:defRPr/>
              </a:pPr>
              <a:t>‹#›</a:t>
            </a:fld>
            <a:endParaRPr lang="en-ZA" dirty="0"/>
          </a:p>
        </p:txBody>
      </p:sp>
    </p:spTree>
    <p:extLst>
      <p:ext uri="{BB962C8B-B14F-4D97-AF65-F5344CB8AC3E}">
        <p14:creationId xmlns:p14="http://schemas.microsoft.com/office/powerpoint/2010/main" val="299558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3" name="Date Placeholder 2"/>
          <p:cNvSpPr>
            <a:spLocks noGrp="1"/>
          </p:cNvSpPr>
          <p:nvPr>
            <p:ph type="dt" idx="1"/>
          </p:nvPr>
        </p:nvSpPr>
        <p:spPr bwMode="auto">
          <a:xfrm>
            <a:off x="3851814" y="0"/>
            <a:ext cx="2944342" cy="497333"/>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lvl1pPr algn="r" defTabSz="890594">
              <a:defRPr sz="1200">
                <a:latin typeface="Calibri" pitchFamily="34" charset="0"/>
              </a:defRPr>
            </a:lvl1pPr>
          </a:lstStyle>
          <a:p>
            <a:pPr>
              <a:defRPr/>
            </a:pPr>
            <a:fld id="{84B5B533-3D88-4860-9C61-8F3E6D3ABFC6}" type="datetimeFigureOut">
              <a:rPr lang="en-ZA"/>
              <a:pPr>
                <a:defRPr/>
              </a:pPr>
              <a:t>2020/04/21</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85213" tIns="42606" rIns="85213" bIns="42606" rtlCol="0" anchor="ctr"/>
          <a:lstStyle/>
          <a:p>
            <a:pPr lvl="0"/>
            <a:endParaRPr lang="en-ZA" noProof="0" dirty="0"/>
          </a:p>
        </p:txBody>
      </p:sp>
      <p:sp>
        <p:nvSpPr>
          <p:cNvPr id="5" name="Notes Placeholder 4"/>
          <p:cNvSpPr>
            <a:spLocks noGrp="1"/>
          </p:cNvSpPr>
          <p:nvPr>
            <p:ph type="body" sz="quarter" idx="3"/>
          </p:nvPr>
        </p:nvSpPr>
        <p:spPr bwMode="auto">
          <a:xfrm>
            <a:off x="679464" y="4716194"/>
            <a:ext cx="5438748" cy="4466755"/>
          </a:xfrm>
          <a:prstGeom prst="rect">
            <a:avLst/>
          </a:prstGeom>
          <a:noFill/>
          <a:ln w="9525">
            <a:noFill/>
            <a:miter lim="800000"/>
            <a:headEnd/>
            <a:tailEnd/>
          </a:ln>
        </p:spPr>
        <p:txBody>
          <a:bodyPr vert="horz" wrap="square" lIns="88988" tIns="44494" rIns="88988" bIns="4449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p:cNvSpPr>
            <a:spLocks noGrp="1"/>
          </p:cNvSpPr>
          <p:nvPr>
            <p:ph type="ftr" sz="quarter" idx="4"/>
          </p:nvPr>
        </p:nvSpPr>
        <p:spPr bwMode="auto">
          <a:xfrm>
            <a:off x="0"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defTabSz="890594">
              <a:defRPr sz="1200">
                <a:latin typeface="Calibri" pitchFamily="34" charset="0"/>
              </a:defRPr>
            </a:lvl1pPr>
          </a:lstStyle>
          <a:p>
            <a:pPr>
              <a:defRPr/>
            </a:pPr>
            <a:endParaRPr lang="en-ZA" dirty="0"/>
          </a:p>
        </p:txBody>
      </p:sp>
      <p:sp>
        <p:nvSpPr>
          <p:cNvPr id="7" name="Slide Number Placeholder 6"/>
          <p:cNvSpPr>
            <a:spLocks noGrp="1"/>
          </p:cNvSpPr>
          <p:nvPr>
            <p:ph type="sldNum" sz="quarter" idx="5"/>
          </p:nvPr>
        </p:nvSpPr>
        <p:spPr bwMode="auto">
          <a:xfrm>
            <a:off x="3851814" y="9427767"/>
            <a:ext cx="2944342" cy="497332"/>
          </a:xfrm>
          <a:prstGeom prst="rect">
            <a:avLst/>
          </a:prstGeom>
          <a:noFill/>
          <a:ln w="9525">
            <a:noFill/>
            <a:miter lim="800000"/>
            <a:headEnd/>
            <a:tailEnd/>
          </a:ln>
        </p:spPr>
        <p:txBody>
          <a:bodyPr vert="horz" wrap="square" lIns="88988" tIns="44494" rIns="88988" bIns="44494" numCol="1" anchor="b" anchorCtr="0" compatLnSpc="1">
            <a:prstTxWarp prst="textNoShape">
              <a:avLst/>
            </a:prstTxWarp>
          </a:bodyPr>
          <a:lstStyle>
            <a:lvl1pPr algn="r" defTabSz="890594">
              <a:defRPr sz="1200">
                <a:latin typeface="Calibri" pitchFamily="34" charset="0"/>
              </a:defRPr>
            </a:lvl1pPr>
          </a:lstStyle>
          <a:p>
            <a:pPr>
              <a:defRPr/>
            </a:pPr>
            <a:fld id="{2E72BF19-97AF-455C-BABB-E3608C95AFAC}" type="slidenum">
              <a:rPr lang="en-ZA"/>
              <a:pPr>
                <a:defRPr/>
              </a:pPr>
              <a:t>‹#›</a:t>
            </a:fld>
            <a:endParaRPr lang="en-ZA" dirty="0"/>
          </a:p>
        </p:txBody>
      </p:sp>
    </p:spTree>
    <p:extLst>
      <p:ext uri="{BB962C8B-B14F-4D97-AF65-F5344CB8AC3E}">
        <p14:creationId xmlns:p14="http://schemas.microsoft.com/office/powerpoint/2010/main" val="2297541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bwMode="auto">
          <a:noFill/>
          <a:ln>
            <a:solidFill>
              <a:srgbClr val="000000"/>
            </a:solidFill>
            <a:miter lim="800000"/>
            <a:headEnd/>
            <a:tailEnd/>
          </a:ln>
        </p:spPr>
      </p:sp>
      <p:sp>
        <p:nvSpPr>
          <p:cNvPr id="9218" name="Notes Placeholder 2"/>
          <p:cNvSpPr>
            <a:spLocks noGrp="1"/>
          </p:cNvSpPr>
          <p:nvPr>
            <p:ph type="body" idx="1"/>
          </p:nvPr>
        </p:nvSpPr>
        <p:spPr>
          <a:noFill/>
          <a:ln/>
        </p:spPr>
        <p:txBody>
          <a:bodyPr/>
          <a:lstStyle/>
          <a:p>
            <a:endParaRPr lang="en-GB" dirty="0"/>
          </a:p>
        </p:txBody>
      </p:sp>
      <p:sp>
        <p:nvSpPr>
          <p:cNvPr id="9219" name="Slide Number Placeholder 3"/>
          <p:cNvSpPr>
            <a:spLocks noGrp="1"/>
          </p:cNvSpPr>
          <p:nvPr>
            <p:ph type="sldNum" sz="quarter" idx="5"/>
          </p:nvPr>
        </p:nvSpPr>
        <p:spPr>
          <a:noFill/>
        </p:spPr>
        <p:txBody>
          <a:bodyPr/>
          <a:lstStyle/>
          <a:p>
            <a:fld id="{EAA527B6-3C9F-4946-935C-7864660A66DE}" type="slidenum">
              <a:rPr lang="en-ZA" smtClean="0"/>
              <a:pPr/>
              <a:t>1</a:t>
            </a:fld>
            <a:endParaRPr lang="en-ZA" dirty="0"/>
          </a:p>
        </p:txBody>
      </p:sp>
    </p:spTree>
    <p:extLst>
      <p:ext uri="{BB962C8B-B14F-4D97-AF65-F5344CB8AC3E}">
        <p14:creationId xmlns:p14="http://schemas.microsoft.com/office/powerpoint/2010/main" val="2624380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2E72BF19-97AF-455C-BABB-E3608C95AFAC}" type="slidenum">
              <a:rPr lang="en-ZA" smtClean="0"/>
              <a:pPr>
                <a:defRPr/>
              </a:pPr>
              <a:t>36</a:t>
            </a:fld>
            <a:endParaRPr lang="en-ZA" dirty="0"/>
          </a:p>
        </p:txBody>
      </p:sp>
    </p:spTree>
    <p:extLst>
      <p:ext uri="{BB962C8B-B14F-4D97-AF65-F5344CB8AC3E}">
        <p14:creationId xmlns:p14="http://schemas.microsoft.com/office/powerpoint/2010/main" val="1837003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2E72BF19-97AF-455C-BABB-E3608C95AFAC}" type="slidenum">
              <a:rPr lang="en-ZA" smtClean="0"/>
              <a:pPr>
                <a:defRPr/>
              </a:pPr>
              <a:t>42</a:t>
            </a:fld>
            <a:endParaRPr lang="en-ZA" dirty="0"/>
          </a:p>
        </p:txBody>
      </p:sp>
    </p:spTree>
    <p:extLst>
      <p:ext uri="{BB962C8B-B14F-4D97-AF65-F5344CB8AC3E}">
        <p14:creationId xmlns:p14="http://schemas.microsoft.com/office/powerpoint/2010/main" val="2300295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E72BF19-97AF-455C-BABB-E3608C95AFAC}" type="slidenum">
              <a:rPr lang="en-ZA" smtClean="0"/>
              <a:pPr>
                <a:defRPr/>
              </a:pPr>
              <a:t>4</a:t>
            </a:fld>
            <a:endParaRPr lang="en-ZA" dirty="0"/>
          </a:p>
        </p:txBody>
      </p:sp>
    </p:spTree>
    <p:extLst>
      <p:ext uri="{BB962C8B-B14F-4D97-AF65-F5344CB8AC3E}">
        <p14:creationId xmlns:p14="http://schemas.microsoft.com/office/powerpoint/2010/main" val="3886707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E72BF19-97AF-455C-BABB-E3608C95AFAC}" type="slidenum">
              <a:rPr lang="en-ZA" smtClean="0"/>
              <a:pPr>
                <a:defRPr/>
              </a:pPr>
              <a:t>6</a:t>
            </a:fld>
            <a:endParaRPr lang="en-ZA" dirty="0"/>
          </a:p>
        </p:txBody>
      </p:sp>
    </p:spTree>
    <p:extLst>
      <p:ext uri="{BB962C8B-B14F-4D97-AF65-F5344CB8AC3E}">
        <p14:creationId xmlns:p14="http://schemas.microsoft.com/office/powerpoint/2010/main" val="2346377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ZA" sz="1200" dirty="0">
                <a:latin typeface="Arial" panose="020B0604020202020204" pitchFamily="34" charset="0"/>
                <a:cs typeface="Arial" panose="020B0604020202020204" pitchFamily="34" charset="0"/>
              </a:rPr>
              <a:t>those with the highest and most discretionary consumption will have to make the biggest contribution and will require adjustment on the tax side (solidarity tax)</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ZA" sz="1200" dirty="0">
                <a:latin typeface="Arial" panose="020B0604020202020204" pitchFamily="34" charset="0"/>
                <a:cs typeface="Arial" panose="020B0604020202020204" pitchFamily="34" charset="0"/>
              </a:rPr>
              <a:t>The crisis reminds of the inequalities and the lack of a decent stake many South Africans have in the system. A restructured pact must therefore ensure greater buy-in into the social trajectory and less inequality - which will impact on resistance to change (blocking innovation &amp; efficiency), corruption and crime – a national development coalition</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r>
              <a:rPr lang="en-ZA" sz="1200" dirty="0">
                <a:latin typeface="Arial" panose="020B0604020202020204" pitchFamily="34" charset="0"/>
                <a:cs typeface="Arial" panose="020B0604020202020204" pitchFamily="34" charset="0"/>
              </a:rPr>
              <a:t>Risks: (climate change, increased likelihood of disasters and pandemics) Opportunities: (new markets, new product, new incomes and new taxes)</a:t>
            </a:r>
          </a:p>
          <a:p>
            <a:pPr marL="228600" marR="0" lvl="0" indent="-228600" algn="l" defTabSz="914400" rtl="0" eaLnBrk="0" fontAlgn="base" latinLnBrk="0" hangingPunct="0">
              <a:lnSpc>
                <a:spcPct val="100000"/>
              </a:lnSpc>
              <a:spcBef>
                <a:spcPct val="30000"/>
              </a:spcBef>
              <a:spcAft>
                <a:spcPct val="0"/>
              </a:spcAft>
              <a:buClrTx/>
              <a:buSzTx/>
              <a:buFontTx/>
              <a:buAutoNum type="arabicPeriod"/>
              <a:tabLst/>
              <a:defRPr/>
            </a:pPr>
            <a:endParaRPr lang="en-ZA" sz="1200" dirty="0">
              <a:latin typeface="Arial" panose="020B0604020202020204" pitchFamily="34" charset="0"/>
              <a:cs typeface="Arial" panose="020B0604020202020204" pitchFamily="34" charset="0"/>
            </a:endParaRPr>
          </a:p>
          <a:p>
            <a:endParaRPr lang="en-ZA" dirty="0"/>
          </a:p>
        </p:txBody>
      </p:sp>
      <p:sp>
        <p:nvSpPr>
          <p:cNvPr id="4" name="Slide Number Placeholder 3"/>
          <p:cNvSpPr>
            <a:spLocks noGrp="1"/>
          </p:cNvSpPr>
          <p:nvPr>
            <p:ph type="sldNum" sz="quarter" idx="5"/>
          </p:nvPr>
        </p:nvSpPr>
        <p:spPr/>
        <p:txBody>
          <a:bodyPr/>
          <a:lstStyle/>
          <a:p>
            <a:pPr>
              <a:defRPr/>
            </a:pPr>
            <a:fld id="{2E72BF19-97AF-455C-BABB-E3608C95AFAC}" type="slidenum">
              <a:rPr lang="en-ZA" smtClean="0"/>
              <a:pPr>
                <a:defRPr/>
              </a:pPr>
              <a:t>8</a:t>
            </a:fld>
            <a:endParaRPr lang="en-ZA" dirty="0"/>
          </a:p>
        </p:txBody>
      </p:sp>
    </p:spTree>
    <p:extLst>
      <p:ext uri="{BB962C8B-B14F-4D97-AF65-F5344CB8AC3E}">
        <p14:creationId xmlns:p14="http://schemas.microsoft.com/office/powerpoint/2010/main" val="3612192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2E72BF19-97AF-455C-BABB-E3608C95AFAC}" type="slidenum">
              <a:rPr lang="en-ZA" smtClean="0"/>
              <a:pPr>
                <a:defRPr/>
              </a:pPr>
              <a:t>10</a:t>
            </a:fld>
            <a:endParaRPr lang="en-ZA" dirty="0"/>
          </a:p>
        </p:txBody>
      </p:sp>
    </p:spTree>
    <p:extLst>
      <p:ext uri="{BB962C8B-B14F-4D97-AF65-F5344CB8AC3E}">
        <p14:creationId xmlns:p14="http://schemas.microsoft.com/office/powerpoint/2010/main" val="3844720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2E72BF19-97AF-455C-BABB-E3608C95AFAC}" type="slidenum">
              <a:rPr lang="en-ZA" smtClean="0"/>
              <a:pPr>
                <a:defRPr/>
              </a:pPr>
              <a:t>22</a:t>
            </a:fld>
            <a:endParaRPr lang="en-ZA" dirty="0"/>
          </a:p>
        </p:txBody>
      </p:sp>
    </p:spTree>
    <p:extLst>
      <p:ext uri="{BB962C8B-B14F-4D97-AF65-F5344CB8AC3E}">
        <p14:creationId xmlns:p14="http://schemas.microsoft.com/office/powerpoint/2010/main" val="1506413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2E72BF19-97AF-455C-BABB-E3608C95AFAC}" type="slidenum">
              <a:rPr lang="en-ZA" smtClean="0"/>
              <a:pPr>
                <a:defRPr/>
              </a:pPr>
              <a:t>25</a:t>
            </a:fld>
            <a:endParaRPr lang="en-ZA" dirty="0"/>
          </a:p>
        </p:txBody>
      </p:sp>
    </p:spTree>
    <p:extLst>
      <p:ext uri="{BB962C8B-B14F-4D97-AF65-F5344CB8AC3E}">
        <p14:creationId xmlns:p14="http://schemas.microsoft.com/office/powerpoint/2010/main" val="1115507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E72BF19-97AF-455C-BABB-E3608C95AFAC}" type="slidenum">
              <a:rPr lang="en-ZA" smtClean="0"/>
              <a:pPr>
                <a:defRPr/>
              </a:pPr>
              <a:t>26</a:t>
            </a:fld>
            <a:endParaRPr lang="en-ZA" dirty="0"/>
          </a:p>
        </p:txBody>
      </p:sp>
    </p:spTree>
    <p:extLst>
      <p:ext uri="{BB962C8B-B14F-4D97-AF65-F5344CB8AC3E}">
        <p14:creationId xmlns:p14="http://schemas.microsoft.com/office/powerpoint/2010/main" val="1945610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890594" rtl="0" eaLnBrk="1" fontAlgn="base" latinLnBrk="0" hangingPunct="1">
              <a:lnSpc>
                <a:spcPct val="100000"/>
              </a:lnSpc>
              <a:spcBef>
                <a:spcPct val="0"/>
              </a:spcBef>
              <a:spcAft>
                <a:spcPct val="0"/>
              </a:spcAft>
              <a:buClrTx/>
              <a:buSzTx/>
              <a:buFontTx/>
              <a:buNone/>
              <a:tabLst/>
              <a:defRPr/>
            </a:pPr>
            <a:fld id="{2E72BF19-97AF-455C-BABB-E3608C95AFAC}" type="slidenum">
              <a:rPr kumimoji="0" lang="en-ZA"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890594" rtl="0" eaLnBrk="1" fontAlgn="base" latinLnBrk="0" hangingPunct="1">
                <a:lnSpc>
                  <a:spcPct val="100000"/>
                </a:lnSpc>
                <a:spcBef>
                  <a:spcPct val="0"/>
                </a:spcBef>
                <a:spcAft>
                  <a:spcPct val="0"/>
                </a:spcAft>
                <a:buClrTx/>
                <a:buSzTx/>
                <a:buFontTx/>
                <a:buNone/>
                <a:tabLst/>
                <a:defRPr/>
              </a:pPr>
              <a:t>30</a:t>
            </a:fld>
            <a:endParaRPr kumimoji="0" lang="en-ZA" sz="1200" b="0" i="0" u="none" strike="noStrike" kern="1200" cap="none" spc="0" normalizeH="0" baseline="0" noProof="0" dirty="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380264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10"/>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cxnSp>
        <p:nvCxnSpPr>
          <p:cNvPr id="6" name="Straight Connector 13"/>
          <p:cNvCxnSpPr/>
          <p:nvPr userDrawn="1"/>
        </p:nvCxnSpPr>
        <p:spPr>
          <a:xfrm>
            <a:off x="323850" y="4653136"/>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2636912"/>
            <a:ext cx="7772400" cy="1758057"/>
          </a:xfrm>
        </p:spPr>
        <p:txBody>
          <a:bodyPr/>
          <a:lstStyle>
            <a:lvl1pPr>
              <a:defRPr b="0" cap="small" baseline="0">
                <a:solidFill>
                  <a:srgbClr val="366C5B"/>
                </a:solidFill>
                <a:effectLst>
                  <a:outerShdw blurRad="38100" dist="38100" dir="2700000" algn="tl">
                    <a:srgbClr val="000000">
                      <a:alpha val="43137"/>
                    </a:srgbClr>
                  </a:outerShdw>
                </a:effectLst>
                <a:latin typeface="Times New Roman" pitchFamily="18" charset="0"/>
                <a:cs typeface="Times New Roman" pitchFamily="18" charset="0"/>
              </a:defRPr>
            </a:lvl1pPr>
          </a:lstStyle>
          <a:p>
            <a:r>
              <a:rPr lang="en-US" dirty="0"/>
              <a:t>Click to edit Master title style</a:t>
            </a:r>
            <a:endParaRPr lang="en-ZA" dirty="0"/>
          </a:p>
        </p:txBody>
      </p:sp>
      <p:sp>
        <p:nvSpPr>
          <p:cNvPr id="3" name="Subtitle 2"/>
          <p:cNvSpPr>
            <a:spLocks noGrp="1"/>
          </p:cNvSpPr>
          <p:nvPr>
            <p:ph type="subTitle" idx="1"/>
          </p:nvPr>
        </p:nvSpPr>
        <p:spPr>
          <a:xfrm>
            <a:off x="1371600" y="5060776"/>
            <a:ext cx="6400800" cy="1104528"/>
          </a:xfrm>
        </p:spPr>
        <p:txBody>
          <a:bodyPr/>
          <a:lstStyle>
            <a:lvl1pPr marL="0" indent="0" algn="ctr">
              <a:buNone/>
              <a:defRPr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ZA" dirty="0"/>
          </a:p>
        </p:txBody>
      </p:sp>
      <p:sp>
        <p:nvSpPr>
          <p:cNvPr id="7" name="Date Placeholder 3"/>
          <p:cNvSpPr>
            <a:spLocks noGrp="1"/>
          </p:cNvSpPr>
          <p:nvPr>
            <p:ph type="dt" sz="half" idx="10"/>
          </p:nvPr>
        </p:nvSpPr>
        <p:spPr>
          <a:xfrm>
            <a:off x="457200" y="6232525"/>
            <a:ext cx="2133600" cy="365125"/>
          </a:xfrm>
        </p:spPr>
        <p:txBody>
          <a:bodyPr/>
          <a:lstStyle>
            <a:lvl1pPr>
              <a:defRPr>
                <a:latin typeface="Times New Roman" pitchFamily="18" charset="0"/>
                <a:cs typeface="Times New Roman" pitchFamily="18" charset="0"/>
              </a:defRPr>
            </a:lvl1pPr>
          </a:lstStyle>
          <a:p>
            <a:pPr>
              <a:defRPr/>
            </a:pPr>
            <a:endParaRPr lang="en-ZA" dirty="0"/>
          </a:p>
        </p:txBody>
      </p:sp>
      <p:sp>
        <p:nvSpPr>
          <p:cNvPr id="8"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ZA"/>
              <a:t>Research Committee_12-June-2019</a:t>
            </a:r>
            <a:endParaRPr lang="en-ZA" dirty="0"/>
          </a:p>
        </p:txBody>
      </p:sp>
      <p:sp>
        <p:nvSpPr>
          <p:cNvPr id="9" name="Slide Number Placeholder 5"/>
          <p:cNvSpPr>
            <a:spLocks noGrp="1"/>
          </p:cNvSpPr>
          <p:nvPr>
            <p:ph type="sldNum" sz="quarter" idx="12"/>
          </p:nvPr>
        </p:nvSpPr>
        <p:spPr>
          <a:xfrm>
            <a:off x="6553200" y="6237288"/>
            <a:ext cx="2133600" cy="365125"/>
          </a:xfrm>
        </p:spPr>
        <p:txBody>
          <a:bodyPr/>
          <a:lstStyle>
            <a:lvl1pPr>
              <a:defRPr>
                <a:solidFill>
                  <a:srgbClr val="3B7150"/>
                </a:solidFill>
                <a:latin typeface="Times New Roman" pitchFamily="18" charset="0"/>
                <a:cs typeface="Times New Roman" pitchFamily="18" charset="0"/>
              </a:defRPr>
            </a:lvl1pPr>
          </a:lstStyle>
          <a:p>
            <a:pPr>
              <a:defRPr/>
            </a:pPr>
            <a:fld id="{F5038123-8B37-436F-8CA4-4033D15F1413}" type="slidenum">
              <a:rPr lang="en-ZA"/>
              <a:pPr>
                <a:defRPr/>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Users\Marina\Pictures\logo.png"/>
          <p:cNvPicPr>
            <a:picLocks noChangeAspect="1" noChangeArrowheads="1"/>
          </p:cNvPicPr>
          <p:nvPr userDrawn="1"/>
        </p:nvPicPr>
        <p:blipFill>
          <a:blip r:embed="rId2" cstate="print"/>
          <a:srcRect/>
          <a:stretch>
            <a:fillRect/>
          </a:stretch>
        </p:blipFill>
        <p:spPr bwMode="auto">
          <a:xfrm>
            <a:off x="155575" y="5732463"/>
            <a:ext cx="1031875" cy="936625"/>
          </a:xfrm>
          <a:prstGeom prst="rect">
            <a:avLst/>
          </a:prstGeom>
          <a:noFill/>
          <a:ln w="9525">
            <a:noFill/>
            <a:miter lim="800000"/>
            <a:headEnd/>
            <a:tailEnd/>
          </a:ln>
        </p:spPr>
      </p:pic>
      <p:sp>
        <p:nvSpPr>
          <p:cNvPr id="5"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cxnSp>
        <p:nvCxnSpPr>
          <p:cNvPr id="6" name="Straight Connector 7"/>
          <p:cNvCxnSpPr/>
          <p:nvPr userDrawn="1"/>
        </p:nvCxnSpPr>
        <p:spPr>
          <a:xfrm>
            <a:off x="323850" y="1484313"/>
            <a:ext cx="8496300"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r">
              <a:defRPr cap="small" baseline="0">
                <a:solidFill>
                  <a:srgbClr val="3B7150"/>
                </a:solidFill>
                <a:effectLst>
                  <a:outerShdw blurRad="38100" dist="38100" dir="2700000" algn="tl">
                    <a:srgbClr val="000000">
                      <a:alpha val="43137"/>
                    </a:srgbClr>
                  </a:outerShdw>
                </a:effectLst>
              </a:defRPr>
            </a:lvl1pPr>
          </a:lstStyle>
          <a:p>
            <a:r>
              <a:rPr lang="en-US" dirty="0"/>
              <a:t>Click to edit Master title style</a:t>
            </a:r>
            <a:endParaRPr lang="en-ZA"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7" name="Slide Number Placeholder 5"/>
          <p:cNvSpPr>
            <a:spLocks noGrp="1"/>
          </p:cNvSpPr>
          <p:nvPr>
            <p:ph type="sldNum" sz="quarter" idx="10"/>
          </p:nvPr>
        </p:nvSpPr>
        <p:spPr>
          <a:xfrm>
            <a:off x="6553200" y="6237288"/>
            <a:ext cx="2133600" cy="365125"/>
          </a:xfrm>
        </p:spPr>
        <p:txBody>
          <a:bodyPr/>
          <a:lstStyle>
            <a:lvl1pPr>
              <a:defRPr>
                <a:solidFill>
                  <a:srgbClr val="3B7150"/>
                </a:solidFill>
              </a:defRPr>
            </a:lvl1pPr>
          </a:lstStyle>
          <a:p>
            <a:pPr>
              <a:defRPr/>
            </a:pPr>
            <a:fld id="{F1102E04-C8CA-4535-B9A8-E00E6E7F4501}" type="slidenum">
              <a:rPr lang="en-ZA"/>
              <a:pPr>
                <a:defRPr/>
              </a:pPr>
              <a:t>‹#›</a:t>
            </a:fld>
            <a:endParaRPr lang="en-ZA" dirty="0"/>
          </a:p>
        </p:txBody>
      </p:sp>
      <p:sp>
        <p:nvSpPr>
          <p:cNvPr id="9"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ZA"/>
              <a:t>Research Committee_12-June-2019</a:t>
            </a:r>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ounded Rectangle 6"/>
          <p:cNvSpPr/>
          <p:nvPr userDrawn="1"/>
        </p:nvSpPr>
        <p:spPr>
          <a:xfrm>
            <a:off x="179388" y="188913"/>
            <a:ext cx="8785225" cy="6480175"/>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5" name="Picture 2" descr="C:\Users\Marina\Pictures\logo.png"/>
          <p:cNvPicPr>
            <a:picLocks noChangeAspect="1" noChangeArrowheads="1"/>
          </p:cNvPicPr>
          <p:nvPr userDrawn="1"/>
        </p:nvPicPr>
        <p:blipFill>
          <a:blip r:embed="rId2" cstate="print"/>
          <a:srcRect/>
          <a:stretch>
            <a:fillRect/>
          </a:stretch>
        </p:blipFill>
        <p:spPr bwMode="auto">
          <a:xfrm>
            <a:off x="3454400" y="500063"/>
            <a:ext cx="2197100" cy="1992312"/>
          </a:xfrm>
          <a:prstGeom prst="rect">
            <a:avLst/>
          </a:prstGeom>
          <a:noFill/>
          <a:ln w="9525">
            <a:noFill/>
            <a:miter lim="800000"/>
            <a:headEnd/>
            <a:tailEnd/>
          </a:ln>
        </p:spPr>
      </p:pic>
      <p:sp>
        <p:nvSpPr>
          <p:cNvPr id="3" name="Text Placeholder 2"/>
          <p:cNvSpPr>
            <a:spLocks noGrp="1"/>
          </p:cNvSpPr>
          <p:nvPr>
            <p:ph type="body" idx="1"/>
          </p:nvPr>
        </p:nvSpPr>
        <p:spPr>
          <a:xfrm>
            <a:off x="722313" y="3140968"/>
            <a:ext cx="7772400" cy="1152128"/>
          </a:xfrm>
        </p:spPr>
        <p:txBody>
          <a:bodyPr anchor="b">
            <a:normAutofit/>
          </a:bodyPr>
          <a:lstStyle>
            <a:lvl1pPr marL="0" indent="0" algn="ctr">
              <a:buNone/>
              <a:defRPr sz="3600" cap="small" baseline="0">
                <a:solidFill>
                  <a:srgbClr val="3B7150"/>
                </a:solidFill>
                <a:effectLst>
                  <a:outerShdw blurRad="38100" dist="38100" dir="2700000" algn="tl">
                    <a:srgbClr val="000000">
                      <a:alpha val="43137"/>
                    </a:srgbClr>
                  </a:outerShdw>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Footer Placeholder 4"/>
          <p:cNvSpPr>
            <a:spLocks noGrp="1"/>
          </p:cNvSpPr>
          <p:nvPr>
            <p:ph type="ftr" sz="quarter" idx="11"/>
          </p:nvPr>
        </p:nvSpPr>
        <p:spPr>
          <a:xfrm>
            <a:off x="3124200" y="6237288"/>
            <a:ext cx="2895600" cy="365125"/>
          </a:xfrm>
        </p:spPr>
        <p:txBody>
          <a:bodyPr/>
          <a:lstStyle>
            <a:lvl1pPr>
              <a:defRPr i="1">
                <a:solidFill>
                  <a:srgbClr val="3B7150"/>
                </a:solidFill>
                <a:effectLst>
                  <a:outerShdw blurRad="38100" dist="38100" dir="2700000" algn="tl">
                    <a:srgbClr val="C0C0C0"/>
                  </a:outerShdw>
                </a:effectLst>
              </a:defRPr>
            </a:lvl1pPr>
          </a:lstStyle>
          <a:p>
            <a:pPr>
              <a:defRPr/>
            </a:pPr>
            <a:r>
              <a:rPr lang="en-ZA"/>
              <a:t>Research Committee_12-June-2019</a:t>
            </a:r>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ZA"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imes New Roman" pitchFamily="18" charset="0"/>
                <a:cs typeface="Times New Roman" pitchFamily="18" charset="0"/>
              </a:defRPr>
            </a:lvl1pPr>
          </a:lstStyle>
          <a:p>
            <a:pPr>
              <a:defRPr/>
            </a:pPr>
            <a:r>
              <a:rPr lang="en-ZA"/>
              <a:t>Research Committee_12-June-2019</a:t>
            </a:r>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fld id="{5F84B9C5-5F88-47F1-8C4A-E6B15934C5D1}" type="slidenum">
              <a:rPr lang="en-ZA"/>
              <a:pPr>
                <a:defRPr/>
              </a:pPr>
              <a:t>‹#›</a:t>
            </a:fld>
            <a:endParaRPr lang="en-ZA"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Lst>
  <p:hf sldNum="0" hdr="0" dt="0"/>
  <p:txStyles>
    <p:titleStyle>
      <a:lvl1pPr algn="ctr" rtl="0" eaLnBrk="0" fontAlgn="base" hangingPunct="0">
        <a:spcBef>
          <a:spcPct val="0"/>
        </a:spcBef>
        <a:spcAft>
          <a:spcPct val="0"/>
        </a:spcAft>
        <a:defRPr sz="4400" kern="1200" cap="small">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1"/>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284562"/>
            <a:ext cx="8640960" cy="1080542"/>
          </a:xfrm>
        </p:spPr>
        <p:txBody>
          <a:bodyPr wrap="square" numCol="1" anchorCtr="0" compatLnSpc="1">
            <a:prstTxWarp prst="textNoShape">
              <a:avLst/>
            </a:prstTxWarp>
            <a:noAutofit/>
          </a:bodyPr>
          <a:lstStyle/>
          <a:p>
            <a:r>
              <a:rPr lang="en-ZA" sz="3600" dirty="0">
                <a:effectLst>
                  <a:outerShdw blurRad="50800" dist="38100" algn="l" rotWithShape="0">
                    <a:prstClr val="black">
                      <a:alpha val="40000"/>
                    </a:prstClr>
                  </a:outerShdw>
                </a:effectLst>
                <a:latin typeface="+mj-lt"/>
              </a:rPr>
              <a:t>Submission on the 2020 division of revenue</a:t>
            </a:r>
            <a:endParaRPr lang="en-ZA" sz="3600" dirty="0">
              <a:solidFill>
                <a:srgbClr val="FF0000"/>
              </a:solidFill>
              <a:effectLst>
                <a:outerShdw blurRad="50800" dist="38100" algn="l" rotWithShape="0">
                  <a:prstClr val="black">
                    <a:alpha val="40000"/>
                  </a:prstClr>
                </a:outerShdw>
              </a:effectLst>
              <a:latin typeface="+mj-lt"/>
            </a:endParaRPr>
          </a:p>
        </p:txBody>
      </p:sp>
      <p:sp>
        <p:nvSpPr>
          <p:cNvPr id="8195" name="Subtitle 2"/>
          <p:cNvSpPr txBox="1">
            <a:spLocks/>
          </p:cNvSpPr>
          <p:nvPr/>
        </p:nvSpPr>
        <p:spPr bwMode="auto">
          <a:xfrm>
            <a:off x="1619672" y="4739283"/>
            <a:ext cx="6400800" cy="936525"/>
          </a:xfrm>
          <a:prstGeom prst="rect">
            <a:avLst/>
          </a:prstGeom>
          <a:noFill/>
          <a:ln w="9525">
            <a:noFill/>
            <a:miter lim="800000"/>
            <a:headEnd/>
            <a:tailEnd/>
          </a:ln>
        </p:spPr>
        <p:txBody>
          <a:bodyPr/>
          <a:lstStyle/>
          <a:p>
            <a:pPr algn="ctr">
              <a:spcBef>
                <a:spcPct val="20000"/>
              </a:spcBef>
              <a:buFont typeface="Arial" charset="0"/>
              <a:buNone/>
            </a:pPr>
            <a:r>
              <a:rPr lang="en-ZA" sz="2400" dirty="0">
                <a:latin typeface="+mj-lt"/>
                <a:cs typeface="Times New Roman" panose="02020603050405020304" pitchFamily="18" charset="0"/>
              </a:rPr>
              <a:t>National Council of Provinces</a:t>
            </a:r>
          </a:p>
          <a:p>
            <a:pPr algn="ctr">
              <a:spcBef>
                <a:spcPct val="20000"/>
              </a:spcBef>
              <a:buFont typeface="Arial" charset="0"/>
              <a:buNone/>
            </a:pPr>
            <a:r>
              <a:rPr lang="en-ZA" sz="2400" dirty="0">
                <a:latin typeface="+mj-lt"/>
                <a:cs typeface="Times New Roman" panose="02020603050405020304" pitchFamily="18" charset="0"/>
              </a:rPr>
              <a:t>Select Committee on Appropriations</a:t>
            </a:r>
          </a:p>
          <a:p>
            <a:pPr algn="ctr">
              <a:spcBef>
                <a:spcPct val="20000"/>
              </a:spcBef>
              <a:buFont typeface="Arial" charset="0"/>
              <a:buNone/>
            </a:pPr>
            <a:endParaRPr lang="en-ZA" sz="2400" dirty="0">
              <a:latin typeface="+mj-lt"/>
              <a:cs typeface="Times New Roman" panose="02020603050405020304" pitchFamily="18" charset="0"/>
            </a:endParaRPr>
          </a:p>
          <a:p>
            <a:pPr algn="ctr">
              <a:spcBef>
                <a:spcPct val="20000"/>
              </a:spcBef>
              <a:buFont typeface="Arial" charset="0"/>
              <a:buNone/>
            </a:pPr>
            <a:r>
              <a:rPr lang="en-ZA" sz="2400" dirty="0">
                <a:latin typeface="+mj-lt"/>
                <a:cs typeface="Times New Roman" panose="02020603050405020304" pitchFamily="18" charset="0"/>
              </a:rPr>
              <a:t>22 April 2020</a:t>
            </a:r>
          </a:p>
        </p:txBody>
      </p:sp>
    </p:spTree>
    <p:extLst>
      <p:ext uri="{BB962C8B-B14F-4D97-AF65-F5344CB8AC3E}">
        <p14:creationId xmlns:p14="http://schemas.microsoft.com/office/powerpoint/2010/main" val="3875576514"/>
      </p:ext>
    </p:extLst>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7066F1-E3C0-4B63-BD94-7A35E92EC698}"/>
              </a:ext>
            </a:extLst>
          </p:cNvPr>
          <p:cNvSpPr>
            <a:spLocks noGrp="1"/>
          </p:cNvSpPr>
          <p:nvPr>
            <p:ph type="body" idx="1"/>
          </p:nvPr>
        </p:nvSpPr>
        <p:spPr>
          <a:xfrm>
            <a:off x="722313" y="2492896"/>
            <a:ext cx="7772400" cy="3168352"/>
          </a:xfrm>
        </p:spPr>
        <p:txBody>
          <a:bodyPr>
            <a:normAutofit/>
          </a:bodyPr>
          <a:lstStyle/>
          <a:p>
            <a:pPr lvl="1">
              <a:spcBef>
                <a:spcPct val="0"/>
              </a:spcBef>
            </a:pPr>
            <a:r>
              <a:rPr lang="en-ZA" sz="3200" cap="small" dirty="0">
                <a:solidFill>
                  <a:srgbClr val="3B7150"/>
                </a:solidFill>
                <a:effectLst>
                  <a:outerShdw blurRad="38100" dist="38100" dir="2700000" algn="tl">
                    <a:srgbClr val="000000">
                      <a:alpha val="43137"/>
                    </a:srgbClr>
                  </a:outerShdw>
                </a:effectLst>
                <a:latin typeface="+mj-lt"/>
                <a:ea typeface="+mj-ea"/>
              </a:rPr>
              <a:t>                 </a:t>
            </a:r>
            <a:r>
              <a:rPr lang="en-ZA" sz="3600" cap="small" dirty="0">
                <a:solidFill>
                  <a:srgbClr val="3B7150"/>
                </a:solidFill>
                <a:effectLst>
                  <a:outerShdw blurRad="50800" dist="38100" algn="l" rotWithShape="0">
                    <a:prstClr val="black">
                      <a:alpha val="40000"/>
                    </a:prstClr>
                  </a:outerShdw>
                </a:effectLst>
                <a:latin typeface="+mj-lt"/>
                <a:ea typeface="+mj-ea"/>
              </a:rPr>
              <a:t>Division of revenue</a:t>
            </a:r>
          </a:p>
          <a:p>
            <a:pPr lvl="1">
              <a:spcBef>
                <a:spcPct val="0"/>
              </a:spcBef>
            </a:pPr>
            <a:endParaRPr lang="en-ZA" sz="3200" cap="small" dirty="0">
              <a:solidFill>
                <a:srgbClr val="3B7150"/>
              </a:solidFill>
              <a:effectLst>
                <a:outerShdw blurRad="50800" dist="38100" algn="l" rotWithShape="0">
                  <a:prstClr val="black">
                    <a:alpha val="40000"/>
                  </a:prstClr>
                </a:outerShdw>
              </a:effectLst>
              <a:latin typeface="+mj-lt"/>
              <a:ea typeface="+mj-ea"/>
            </a:endParaRPr>
          </a:p>
          <a:p>
            <a:pPr marL="914400" lvl="1" indent="-457200">
              <a:spcBef>
                <a:spcPct val="0"/>
              </a:spcBef>
              <a:buFont typeface="Arial" panose="020B0604020202020204" pitchFamily="34" charset="0"/>
              <a:buChar char="•"/>
            </a:pPr>
            <a:r>
              <a:rPr lang="en-ZA" sz="3200" cap="small" dirty="0">
                <a:solidFill>
                  <a:srgbClr val="3B7150"/>
                </a:solidFill>
                <a:effectLst>
                  <a:outerShdw blurRad="50800" dist="38100" algn="l" rotWithShape="0">
                    <a:prstClr val="black">
                      <a:alpha val="40000"/>
                    </a:prstClr>
                  </a:outerShdw>
                </a:effectLst>
                <a:latin typeface="+mj-lt"/>
                <a:ea typeface="+mj-ea"/>
              </a:rPr>
              <a:t>Technical changes</a:t>
            </a:r>
          </a:p>
          <a:p>
            <a:pPr marL="914400" lvl="1" indent="-457200">
              <a:spcBef>
                <a:spcPct val="0"/>
              </a:spcBef>
              <a:buFont typeface="Arial" panose="020B0604020202020204" pitchFamily="34" charset="0"/>
              <a:buChar char="•"/>
            </a:pPr>
            <a:r>
              <a:rPr lang="en-ZA" sz="3200" cap="small" dirty="0">
                <a:solidFill>
                  <a:srgbClr val="3B7150"/>
                </a:solidFill>
                <a:effectLst>
                  <a:outerShdw blurRad="50800" dist="38100" algn="l" rotWithShape="0">
                    <a:prstClr val="black">
                      <a:alpha val="40000"/>
                    </a:prstClr>
                  </a:outerShdw>
                </a:effectLst>
                <a:latin typeface="+mj-lt"/>
                <a:ea typeface="+mj-ea"/>
              </a:rPr>
              <a:t>Sectoral impacts of adjustments</a:t>
            </a:r>
          </a:p>
          <a:p>
            <a:pPr marL="914400" lvl="1" indent="-457200">
              <a:spcBef>
                <a:spcPct val="0"/>
              </a:spcBef>
              <a:buFont typeface="Arial" panose="020B0604020202020204" pitchFamily="34" charset="0"/>
              <a:buChar char="•"/>
            </a:pPr>
            <a:r>
              <a:rPr lang="en-ZA" sz="3200" cap="small" dirty="0">
                <a:solidFill>
                  <a:srgbClr val="3B7150"/>
                </a:solidFill>
                <a:effectLst>
                  <a:outerShdw blurRad="50800" dist="38100" algn="l" rotWithShape="0">
                    <a:prstClr val="black">
                      <a:alpha val="40000"/>
                    </a:prstClr>
                  </a:outerShdw>
                </a:effectLst>
                <a:latin typeface="+mj-lt"/>
                <a:ea typeface="+mj-ea"/>
              </a:rPr>
              <a:t>Allocation by item</a:t>
            </a:r>
          </a:p>
          <a:p>
            <a:pPr marL="914400" lvl="1" indent="-457200">
              <a:spcBef>
                <a:spcPct val="0"/>
              </a:spcBef>
              <a:buFont typeface="Arial" panose="020B0604020202020204" pitchFamily="34" charset="0"/>
              <a:buChar char="•"/>
            </a:pPr>
            <a:r>
              <a:rPr lang="en-ZA" sz="3200" cap="small" dirty="0">
                <a:solidFill>
                  <a:srgbClr val="3B7150"/>
                </a:solidFill>
                <a:effectLst>
                  <a:outerShdw blurRad="50800" dist="38100" algn="l" rotWithShape="0">
                    <a:prstClr val="black">
                      <a:alpha val="40000"/>
                    </a:prstClr>
                  </a:outerShdw>
                </a:effectLst>
                <a:latin typeface="+mj-lt"/>
                <a:ea typeface="+mj-ea"/>
              </a:rPr>
              <a:t>Vertical and horizontal distribution</a:t>
            </a:r>
          </a:p>
        </p:txBody>
      </p:sp>
    </p:spTree>
    <p:extLst>
      <p:ext uri="{BB962C8B-B14F-4D97-AF65-F5344CB8AC3E}">
        <p14:creationId xmlns:p14="http://schemas.microsoft.com/office/powerpoint/2010/main" val="1638328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Autofit/>
          </a:bodyPr>
          <a:lstStyle/>
          <a:p>
            <a:r>
              <a:rPr lang="en-ZA" sz="3600" dirty="0">
                <a:effectLst>
                  <a:outerShdw blurRad="50800" dist="38100" algn="l" rotWithShape="0">
                    <a:prstClr val="black">
                      <a:alpha val="40000"/>
                    </a:prstClr>
                  </a:outerShdw>
                </a:effectLst>
                <a:latin typeface="+mj-lt"/>
              </a:rPr>
              <a:t>Technical changes to Bill Clauses</a:t>
            </a:r>
          </a:p>
        </p:txBody>
      </p:sp>
      <p:sp>
        <p:nvSpPr>
          <p:cNvPr id="3" name="Content Placeholder 2"/>
          <p:cNvSpPr>
            <a:spLocks noGrp="1"/>
          </p:cNvSpPr>
          <p:nvPr>
            <p:ph idx="1"/>
          </p:nvPr>
        </p:nvSpPr>
        <p:spPr>
          <a:xfrm>
            <a:off x="323528" y="1628800"/>
            <a:ext cx="8496944" cy="4032448"/>
          </a:xfrm>
        </p:spPr>
        <p:txBody>
          <a:bodyPr/>
          <a:lstStyle/>
          <a:p>
            <a:r>
              <a:rPr lang="en-ZA" sz="2400" dirty="0">
                <a:latin typeface="+mj-lt"/>
                <a:cs typeface="Arial" panose="020B0604020202020204" pitchFamily="34" charset="0"/>
              </a:rPr>
              <a:t>Structure and most aspects of Bill stable. 2020/21 changes:</a:t>
            </a:r>
          </a:p>
          <a:p>
            <a:pPr lvl="1"/>
            <a:r>
              <a:rPr lang="en-ZA" sz="2000" dirty="0">
                <a:latin typeface="+mj-lt"/>
                <a:cs typeface="Arial" panose="020B0604020202020204" pitchFamily="34" charset="0"/>
              </a:rPr>
              <a:t>Some clauses to improve flexibility in implementation (Built Environment Performance Plan exemptions, fund shifting, payment schedule amended)</a:t>
            </a:r>
          </a:p>
          <a:p>
            <a:pPr lvl="1"/>
            <a:r>
              <a:rPr lang="en-ZA" sz="2000" dirty="0">
                <a:latin typeface="+mj-lt"/>
                <a:cs typeface="Arial" panose="020B0604020202020204" pitchFamily="34" charset="0"/>
              </a:rPr>
              <a:t>Strengthening accountability (timelines for provincial responses, reporting on remedial action, consultation on transfer amounts and  payment schedule)</a:t>
            </a:r>
          </a:p>
          <a:p>
            <a:pPr lvl="1"/>
            <a:r>
              <a:rPr lang="en-ZA" sz="2000" dirty="0">
                <a:latin typeface="+mj-lt"/>
                <a:cs typeface="Arial" panose="020B0604020202020204" pitchFamily="34" charset="0"/>
              </a:rPr>
              <a:t>Elements of formula updated</a:t>
            </a:r>
          </a:p>
          <a:p>
            <a:r>
              <a:rPr lang="en-ZA" sz="2400" dirty="0">
                <a:latin typeface="+mj-lt"/>
                <a:cs typeface="Arial" panose="020B0604020202020204" pitchFamily="34" charset="0"/>
              </a:rPr>
              <a:t>FFC supports technical changes and clauses for flexibility and accountability</a:t>
            </a:r>
          </a:p>
          <a:p>
            <a:endParaRPr lang="en-ZA"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11</a:t>
            </a:fld>
            <a:endParaRPr lang="en-ZA" dirty="0"/>
          </a:p>
        </p:txBody>
      </p:sp>
    </p:spTree>
    <p:extLst>
      <p:ext uri="{BB962C8B-B14F-4D97-AF65-F5344CB8AC3E}">
        <p14:creationId xmlns:p14="http://schemas.microsoft.com/office/powerpoint/2010/main" val="1402186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a:r>
              <a:rPr lang="en-US" sz="3200" kern="1200" cap="small" dirty="0">
                <a:solidFill>
                  <a:srgbClr val="3B7150"/>
                </a:solidFill>
                <a:effectLst>
                  <a:outerShdw blurRad="50800" dist="38100" algn="l" rotWithShape="0">
                    <a:prstClr val="black">
                      <a:alpha val="40000"/>
                    </a:prstClr>
                  </a:outerShdw>
                </a:effectLst>
                <a:latin typeface="+mj-lt"/>
                <a:ea typeface="+mj-ea"/>
              </a:rPr>
              <a:t>Spending by Functional Classification</a:t>
            </a:r>
            <a:br>
              <a:rPr lang="en-US" sz="3200" kern="1200" cap="small" dirty="0">
                <a:solidFill>
                  <a:srgbClr val="3B7150"/>
                </a:solidFill>
                <a:effectLst>
                  <a:outerShdw blurRad="50800" dist="38100" algn="l" rotWithShape="0">
                    <a:prstClr val="black">
                      <a:alpha val="40000"/>
                    </a:prstClr>
                  </a:outerShdw>
                </a:effectLst>
                <a:latin typeface="+mj-lt"/>
                <a:ea typeface="+mj-ea"/>
              </a:rPr>
            </a:br>
            <a:r>
              <a:rPr lang="en-US" sz="3200" kern="1200" cap="small" dirty="0">
                <a:solidFill>
                  <a:srgbClr val="3B7150"/>
                </a:solidFill>
                <a:effectLst>
                  <a:outerShdw blurRad="50800" dist="38100" algn="l" rotWithShape="0">
                    <a:prstClr val="black">
                      <a:alpha val="40000"/>
                    </a:prstClr>
                  </a:outerShdw>
                </a:effectLst>
                <a:latin typeface="+mj-lt"/>
                <a:ea typeface="+mj-ea"/>
              </a:rPr>
              <a:t>(R billion)</a:t>
            </a:r>
          </a:p>
        </p:txBody>
      </p:sp>
      <p:sp>
        <p:nvSpPr>
          <p:cNvPr id="7" name="Slide Number Placeholder 3">
            <a:extLst>
              <a:ext uri="{FF2B5EF4-FFF2-40B4-BE49-F238E27FC236}">
                <a16:creationId xmlns:a16="http://schemas.microsoft.com/office/drawing/2014/main" id="{41C6E5C9-EE45-42EB-9804-44EC7BE80EAB}"/>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12</a:t>
            </a:fld>
            <a:endParaRPr lang="en-ZA" dirty="0"/>
          </a:p>
        </p:txBody>
      </p:sp>
      <p:pic>
        <p:nvPicPr>
          <p:cNvPr id="3" name="Picture 2">
            <a:extLst>
              <a:ext uri="{FF2B5EF4-FFF2-40B4-BE49-F238E27FC236}">
                <a16:creationId xmlns:a16="http://schemas.microsoft.com/office/drawing/2014/main" id="{07D1F9CB-17C8-4569-AFD6-DCC7464962BF}"/>
              </a:ext>
            </a:extLst>
          </p:cNvPr>
          <p:cNvPicPr>
            <a:picLocks noChangeAspect="1"/>
          </p:cNvPicPr>
          <p:nvPr/>
        </p:nvPicPr>
        <p:blipFill>
          <a:blip r:embed="rId2"/>
          <a:stretch>
            <a:fillRect/>
          </a:stretch>
        </p:blipFill>
        <p:spPr>
          <a:xfrm>
            <a:off x="316342" y="1772817"/>
            <a:ext cx="8504130" cy="3888432"/>
          </a:xfrm>
          <a:prstGeom prst="rect">
            <a:avLst/>
          </a:prstGeom>
        </p:spPr>
      </p:pic>
    </p:spTree>
    <p:extLst>
      <p:ext uri="{BB962C8B-B14F-4D97-AF65-F5344CB8AC3E}">
        <p14:creationId xmlns:p14="http://schemas.microsoft.com/office/powerpoint/2010/main" val="909667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r"/>
            <a:r>
              <a:rPr lang="en-US" sz="3600" kern="1200" cap="small" dirty="0">
                <a:solidFill>
                  <a:srgbClr val="3B7150"/>
                </a:solidFill>
                <a:effectLst>
                  <a:outerShdw blurRad="50800" dist="38100" algn="l" rotWithShape="0">
                    <a:prstClr val="black">
                      <a:alpha val="40000"/>
                    </a:prstClr>
                  </a:outerShdw>
                </a:effectLst>
                <a:latin typeface="+mj-lt"/>
                <a:ea typeface="+mj-ea"/>
              </a:rPr>
              <a:t>Spending by functional classification</a:t>
            </a:r>
            <a:br>
              <a:rPr lang="en-US" sz="3600" kern="1200" cap="small" dirty="0">
                <a:solidFill>
                  <a:srgbClr val="3B7150"/>
                </a:solidFill>
                <a:effectLst>
                  <a:outerShdw blurRad="50800" dist="38100" algn="l" rotWithShape="0">
                    <a:prstClr val="black">
                      <a:alpha val="40000"/>
                    </a:prstClr>
                  </a:outerShdw>
                </a:effectLst>
                <a:latin typeface="+mj-lt"/>
                <a:ea typeface="+mj-ea"/>
              </a:rPr>
            </a:br>
            <a:r>
              <a:rPr lang="en-US" sz="3600" kern="1200" cap="small" dirty="0">
                <a:solidFill>
                  <a:srgbClr val="3B7150"/>
                </a:solidFill>
                <a:effectLst>
                  <a:outerShdw blurRad="50800" dist="38100" algn="l" rotWithShape="0">
                    <a:prstClr val="black">
                      <a:alpha val="40000"/>
                    </a:prstClr>
                  </a:outerShdw>
                </a:effectLst>
                <a:latin typeface="+mj-lt"/>
                <a:ea typeface="+mj-ea"/>
              </a:rPr>
              <a:t>Real change</a:t>
            </a:r>
          </a:p>
        </p:txBody>
      </p:sp>
      <p:sp>
        <p:nvSpPr>
          <p:cNvPr id="4" name="Footer Placeholder 3"/>
          <p:cNvSpPr>
            <a:spLocks noGrp="1"/>
          </p:cNvSpPr>
          <p:nvPr>
            <p:ph type="ftr" sz="quarter" idx="11"/>
          </p:nvPr>
        </p:nvSpPr>
        <p:spPr/>
        <p:txBody>
          <a:bodyPr/>
          <a:lstStyle/>
          <a:p>
            <a:pPr>
              <a:defRPr/>
            </a:pPr>
            <a:r>
              <a:rPr lang="en-ZA"/>
              <a:t>Research Committee_12-June-2019</a:t>
            </a:r>
            <a:endParaRPr lang="en-ZA" dirty="0"/>
          </a:p>
        </p:txBody>
      </p:sp>
      <p:graphicFrame>
        <p:nvGraphicFramePr>
          <p:cNvPr id="8" name="Chart 7"/>
          <p:cNvGraphicFramePr/>
          <p:nvPr>
            <p:extLst>
              <p:ext uri="{D42A27DB-BD31-4B8C-83A1-F6EECF244321}">
                <p14:modId xmlns:p14="http://schemas.microsoft.com/office/powerpoint/2010/main" val="3512773144"/>
              </p:ext>
            </p:extLst>
          </p:nvPr>
        </p:nvGraphicFramePr>
        <p:xfrm>
          <a:off x="251520" y="3863405"/>
          <a:ext cx="8496944" cy="271995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267060" y="1587861"/>
            <a:ext cx="8465864"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mj-lt"/>
                <a:cs typeface="Times New Roman" panose="02020603050405020304" pitchFamily="18" charset="0"/>
              </a:rPr>
              <a:t>Shift from ‘social sector’ to a focus on economic development, community development, social development</a:t>
            </a:r>
          </a:p>
          <a:p>
            <a:pPr marL="285750" indent="-285750">
              <a:buFont typeface="Arial" panose="020B0604020202020204" pitchFamily="34" charset="0"/>
              <a:buChar char="•"/>
            </a:pPr>
            <a:r>
              <a:rPr lang="en-US" dirty="0">
                <a:latin typeface="+mj-lt"/>
                <a:cs typeface="Times New Roman" panose="02020603050405020304" pitchFamily="18" charset="0"/>
              </a:rPr>
              <a:t>Peace and security (Defence and State Security and Home Affairs) and general public services (Public Administration and Fiscal Affairs) see reductions </a:t>
            </a:r>
          </a:p>
          <a:p>
            <a:pPr marL="285750" indent="-285750">
              <a:buFont typeface="Arial" panose="020B0604020202020204" pitchFamily="34" charset="0"/>
              <a:buChar char="•"/>
            </a:pPr>
            <a:r>
              <a:rPr lang="en-US" dirty="0">
                <a:latin typeface="+mj-lt"/>
                <a:cs typeface="Times New Roman" panose="02020603050405020304" pitchFamily="18" charset="0"/>
              </a:rPr>
              <a:t>Type of spending: debt service costs fastest growing item and towards end of 2020 MTEF, will be larger than community development and health </a:t>
            </a:r>
          </a:p>
        </p:txBody>
      </p:sp>
      <p:sp>
        <p:nvSpPr>
          <p:cNvPr id="10" name="Rectangle 9"/>
          <p:cNvSpPr/>
          <p:nvPr/>
        </p:nvSpPr>
        <p:spPr>
          <a:xfrm>
            <a:off x="575556" y="3603777"/>
            <a:ext cx="7992888" cy="375487"/>
          </a:xfrm>
          <a:prstGeom prst="rect">
            <a:avLst/>
          </a:prstGeom>
        </p:spPr>
        <p:txBody>
          <a:bodyPr wrap="square">
            <a:spAutoFit/>
          </a:bodyPr>
          <a:lstStyle/>
          <a:p>
            <a:pPr marL="0" marR="0" algn="ctr">
              <a:lnSpc>
                <a:spcPct val="115000"/>
              </a:lnSpc>
              <a:spcBef>
                <a:spcPts val="0"/>
              </a:spcBef>
              <a:spcAft>
                <a:spcPts val="1000"/>
              </a:spcAft>
            </a:pPr>
            <a:r>
              <a:rPr lang="en-US" sz="1600" b="1" dirty="0">
                <a:latin typeface="Times New Roman" panose="02020603050405020304" pitchFamily="18" charset="0"/>
                <a:ea typeface="Times New Roman" panose="02020603050405020304" pitchFamily="18" charset="0"/>
              </a:rPr>
              <a:t>Real Annual Average Growth over the Periods 2016/17-2019/20 and 2020/21-2022/23</a:t>
            </a:r>
            <a:endParaRPr lang="en-US" sz="1600" b="1" dirty="0">
              <a:effectLst/>
              <a:latin typeface="Times New Roman" panose="02020603050405020304" pitchFamily="18" charset="0"/>
              <a:ea typeface="Times New Roman" panose="02020603050405020304" pitchFamily="18" charset="0"/>
            </a:endParaRPr>
          </a:p>
        </p:txBody>
      </p:sp>
      <p:sp>
        <p:nvSpPr>
          <p:cNvPr id="7" name="Slide Number Placeholder 3">
            <a:extLst>
              <a:ext uri="{FF2B5EF4-FFF2-40B4-BE49-F238E27FC236}">
                <a16:creationId xmlns:a16="http://schemas.microsoft.com/office/drawing/2014/main" id="{41C6E5C9-EE45-42EB-9804-44EC7BE80EAB}"/>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13</a:t>
            </a:fld>
            <a:endParaRPr lang="en-ZA" dirty="0"/>
          </a:p>
        </p:txBody>
      </p:sp>
    </p:spTree>
    <p:extLst>
      <p:ext uri="{BB962C8B-B14F-4D97-AF65-F5344CB8AC3E}">
        <p14:creationId xmlns:p14="http://schemas.microsoft.com/office/powerpoint/2010/main" val="266591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r"/>
            <a:r>
              <a:rPr lang="en-US" sz="3600" kern="1200" cap="small" dirty="0">
                <a:solidFill>
                  <a:srgbClr val="3B7150"/>
                </a:solidFill>
                <a:effectLst>
                  <a:outerShdw blurRad="50800" dist="38100" algn="l" rotWithShape="0">
                    <a:prstClr val="black">
                      <a:alpha val="40000"/>
                    </a:prstClr>
                  </a:outerShdw>
                </a:effectLst>
                <a:latin typeface="+mj-lt"/>
                <a:ea typeface="+mj-ea"/>
              </a:rPr>
              <a:t>Spending by national departments – the pressurized &amp; the protected</a:t>
            </a:r>
          </a:p>
        </p:txBody>
      </p:sp>
      <p:sp>
        <p:nvSpPr>
          <p:cNvPr id="7" name="Slide Number Placeholder 3">
            <a:extLst>
              <a:ext uri="{FF2B5EF4-FFF2-40B4-BE49-F238E27FC236}">
                <a16:creationId xmlns:a16="http://schemas.microsoft.com/office/drawing/2014/main" id="{41C6E5C9-EE45-42EB-9804-44EC7BE80EAB}"/>
              </a:ext>
            </a:extLst>
          </p:cNvPr>
          <p:cNvSpPr>
            <a:spLocks noGrp="1"/>
          </p:cNvSpPr>
          <p:nvPr>
            <p:ph type="sldNum" sz="quarter" idx="10"/>
          </p:nvPr>
        </p:nvSpPr>
        <p:spPr>
          <a:xfrm>
            <a:off x="6977960" y="6551463"/>
            <a:ext cx="2133600" cy="365125"/>
          </a:xfrm>
        </p:spPr>
        <p:txBody>
          <a:bodyPr/>
          <a:lstStyle/>
          <a:p>
            <a:pPr>
              <a:defRPr/>
            </a:pPr>
            <a:fld id="{F1102E04-C8CA-4535-B9A8-E00E6E7F4501}" type="slidenum">
              <a:rPr lang="en-ZA" smtClean="0"/>
              <a:pPr>
                <a:defRPr/>
              </a:pPr>
              <a:t>14</a:t>
            </a:fld>
            <a:endParaRPr lang="en-ZA" dirty="0"/>
          </a:p>
        </p:txBody>
      </p:sp>
      <p:pic>
        <p:nvPicPr>
          <p:cNvPr id="10" name="Picture 9">
            <a:extLst>
              <a:ext uri="{FF2B5EF4-FFF2-40B4-BE49-F238E27FC236}">
                <a16:creationId xmlns:a16="http://schemas.microsoft.com/office/drawing/2014/main" id="{9F34639A-F8AB-4FA5-9FEE-04F12F9EE82F}"/>
              </a:ext>
            </a:extLst>
          </p:cNvPr>
          <p:cNvPicPr>
            <a:picLocks noChangeAspect="1"/>
          </p:cNvPicPr>
          <p:nvPr/>
        </p:nvPicPr>
        <p:blipFill>
          <a:blip r:embed="rId2"/>
          <a:stretch>
            <a:fillRect/>
          </a:stretch>
        </p:blipFill>
        <p:spPr>
          <a:xfrm>
            <a:off x="1187625" y="4130918"/>
            <a:ext cx="6840760" cy="2367932"/>
          </a:xfrm>
          <a:prstGeom prst="rect">
            <a:avLst/>
          </a:prstGeom>
        </p:spPr>
      </p:pic>
      <p:pic>
        <p:nvPicPr>
          <p:cNvPr id="3" name="Picture 2">
            <a:extLst>
              <a:ext uri="{FF2B5EF4-FFF2-40B4-BE49-F238E27FC236}">
                <a16:creationId xmlns:a16="http://schemas.microsoft.com/office/drawing/2014/main" id="{E90E9965-8109-48C6-A0DC-9FDE8650E61A}"/>
              </a:ext>
            </a:extLst>
          </p:cNvPr>
          <p:cNvPicPr>
            <a:picLocks noChangeAspect="1"/>
          </p:cNvPicPr>
          <p:nvPr/>
        </p:nvPicPr>
        <p:blipFill>
          <a:blip r:embed="rId3"/>
          <a:stretch>
            <a:fillRect/>
          </a:stretch>
        </p:blipFill>
        <p:spPr>
          <a:xfrm>
            <a:off x="1187624" y="1628800"/>
            <a:ext cx="6840761" cy="2308631"/>
          </a:xfrm>
          <a:prstGeom prst="rect">
            <a:avLst/>
          </a:prstGeom>
        </p:spPr>
      </p:pic>
    </p:spTree>
    <p:extLst>
      <p:ext uri="{BB962C8B-B14F-4D97-AF65-F5344CB8AC3E}">
        <p14:creationId xmlns:p14="http://schemas.microsoft.com/office/powerpoint/2010/main" val="2132845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r"/>
            <a:r>
              <a:rPr lang="en-US" sz="3600" kern="1200" cap="small" dirty="0">
                <a:solidFill>
                  <a:srgbClr val="3B7150"/>
                </a:solidFill>
                <a:effectLst>
                  <a:outerShdw blurRad="50800" dist="38100" algn="l" rotWithShape="0">
                    <a:prstClr val="black">
                      <a:alpha val="40000"/>
                    </a:prstClr>
                  </a:outerShdw>
                </a:effectLst>
                <a:latin typeface="+mj-lt"/>
                <a:ea typeface="+mj-ea"/>
              </a:rPr>
              <a:t>Consolidated spend (item/eco classification)</a:t>
            </a:r>
            <a:br>
              <a:rPr lang="en-US" sz="3600" kern="1200" cap="small" dirty="0">
                <a:solidFill>
                  <a:srgbClr val="3B7150"/>
                </a:solidFill>
                <a:effectLst>
                  <a:outerShdw blurRad="50800" dist="38100" algn="l" rotWithShape="0">
                    <a:prstClr val="black">
                      <a:alpha val="40000"/>
                    </a:prstClr>
                  </a:outerShdw>
                </a:effectLst>
                <a:latin typeface="+mj-lt"/>
                <a:ea typeface="+mj-ea"/>
              </a:rPr>
            </a:br>
            <a:r>
              <a:rPr lang="en-US" sz="3600" kern="1200" cap="small" dirty="0">
                <a:solidFill>
                  <a:srgbClr val="3B7150"/>
                </a:solidFill>
                <a:effectLst>
                  <a:outerShdw blurRad="50800" dist="38100" algn="l" rotWithShape="0">
                    <a:prstClr val="black">
                      <a:alpha val="40000"/>
                    </a:prstClr>
                  </a:outerShdw>
                </a:effectLst>
                <a:latin typeface="+mj-lt"/>
                <a:ea typeface="+mj-ea"/>
              </a:rPr>
              <a:t>R billion</a:t>
            </a:r>
          </a:p>
        </p:txBody>
      </p:sp>
      <p:sp>
        <p:nvSpPr>
          <p:cNvPr id="7" name="Slide Number Placeholder 3">
            <a:extLst>
              <a:ext uri="{FF2B5EF4-FFF2-40B4-BE49-F238E27FC236}">
                <a16:creationId xmlns:a16="http://schemas.microsoft.com/office/drawing/2014/main" id="{41C6E5C9-EE45-42EB-9804-44EC7BE80EAB}"/>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15</a:t>
            </a:fld>
            <a:endParaRPr lang="en-ZA" dirty="0"/>
          </a:p>
        </p:txBody>
      </p:sp>
      <p:pic>
        <p:nvPicPr>
          <p:cNvPr id="3" name="Picture 2">
            <a:extLst>
              <a:ext uri="{FF2B5EF4-FFF2-40B4-BE49-F238E27FC236}">
                <a16:creationId xmlns:a16="http://schemas.microsoft.com/office/drawing/2014/main" id="{DCE99357-9B57-47D8-8DB4-5B3B941AA795}"/>
              </a:ext>
            </a:extLst>
          </p:cNvPr>
          <p:cNvPicPr>
            <a:picLocks noChangeAspect="1"/>
          </p:cNvPicPr>
          <p:nvPr/>
        </p:nvPicPr>
        <p:blipFill>
          <a:blip r:embed="rId2"/>
          <a:stretch>
            <a:fillRect/>
          </a:stretch>
        </p:blipFill>
        <p:spPr>
          <a:xfrm>
            <a:off x="457200" y="1844824"/>
            <a:ext cx="8256875" cy="3677493"/>
          </a:xfrm>
          <a:prstGeom prst="rect">
            <a:avLst/>
          </a:prstGeom>
        </p:spPr>
      </p:pic>
    </p:spTree>
    <p:extLst>
      <p:ext uri="{BB962C8B-B14F-4D97-AF65-F5344CB8AC3E}">
        <p14:creationId xmlns:p14="http://schemas.microsoft.com/office/powerpoint/2010/main" val="843839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r"/>
            <a:r>
              <a:rPr lang="en-US" sz="3600" kern="1200" cap="small" dirty="0">
                <a:solidFill>
                  <a:srgbClr val="3B7150"/>
                </a:solidFill>
                <a:effectLst>
                  <a:outerShdw blurRad="50800" dist="38100" algn="l" rotWithShape="0">
                    <a:prstClr val="black">
                      <a:alpha val="40000"/>
                    </a:prstClr>
                  </a:outerShdw>
                </a:effectLst>
                <a:latin typeface="+mj-lt"/>
                <a:ea typeface="+mj-ea"/>
              </a:rPr>
              <a:t>Consolidated spend (item/eco classification)</a:t>
            </a:r>
            <a:br>
              <a:rPr lang="en-US" sz="3600" kern="1200" cap="small" dirty="0">
                <a:solidFill>
                  <a:srgbClr val="3B7150"/>
                </a:solidFill>
                <a:effectLst>
                  <a:outerShdw blurRad="50800" dist="38100" algn="l" rotWithShape="0">
                    <a:prstClr val="black">
                      <a:alpha val="40000"/>
                    </a:prstClr>
                  </a:outerShdw>
                </a:effectLst>
                <a:latin typeface="+mj-lt"/>
                <a:ea typeface="+mj-ea"/>
              </a:rPr>
            </a:br>
            <a:r>
              <a:rPr lang="en-US" sz="3600" kern="1200" cap="small" dirty="0">
                <a:solidFill>
                  <a:srgbClr val="3B7150"/>
                </a:solidFill>
                <a:effectLst>
                  <a:outerShdw blurRad="50800" dist="38100" algn="l" rotWithShape="0">
                    <a:prstClr val="black">
                      <a:alpha val="40000"/>
                    </a:prstClr>
                  </a:outerShdw>
                </a:effectLst>
                <a:latin typeface="+mj-lt"/>
                <a:ea typeface="+mj-ea"/>
              </a:rPr>
              <a:t>% of total</a:t>
            </a:r>
          </a:p>
        </p:txBody>
      </p:sp>
      <p:sp>
        <p:nvSpPr>
          <p:cNvPr id="7" name="Slide Number Placeholder 3">
            <a:extLst>
              <a:ext uri="{FF2B5EF4-FFF2-40B4-BE49-F238E27FC236}">
                <a16:creationId xmlns:a16="http://schemas.microsoft.com/office/drawing/2014/main" id="{41C6E5C9-EE45-42EB-9804-44EC7BE80EAB}"/>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16</a:t>
            </a:fld>
            <a:endParaRPr lang="en-ZA" dirty="0"/>
          </a:p>
        </p:txBody>
      </p:sp>
      <p:pic>
        <p:nvPicPr>
          <p:cNvPr id="3" name="Picture 2">
            <a:extLst>
              <a:ext uri="{FF2B5EF4-FFF2-40B4-BE49-F238E27FC236}">
                <a16:creationId xmlns:a16="http://schemas.microsoft.com/office/drawing/2014/main" id="{59D130B4-EF40-4D78-A2BB-F7F3A9645280}"/>
              </a:ext>
            </a:extLst>
          </p:cNvPr>
          <p:cNvPicPr>
            <a:picLocks noChangeAspect="1"/>
          </p:cNvPicPr>
          <p:nvPr/>
        </p:nvPicPr>
        <p:blipFill>
          <a:blip r:embed="rId2"/>
          <a:stretch>
            <a:fillRect/>
          </a:stretch>
        </p:blipFill>
        <p:spPr>
          <a:xfrm>
            <a:off x="457200" y="1772816"/>
            <a:ext cx="8229600" cy="3744492"/>
          </a:xfrm>
          <a:prstGeom prst="rect">
            <a:avLst/>
          </a:prstGeom>
        </p:spPr>
      </p:pic>
    </p:spTree>
    <p:extLst>
      <p:ext uri="{BB962C8B-B14F-4D97-AF65-F5344CB8AC3E}">
        <p14:creationId xmlns:p14="http://schemas.microsoft.com/office/powerpoint/2010/main" val="4123120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r"/>
            <a:r>
              <a:rPr lang="en-US" sz="4000" kern="1200" cap="small" dirty="0">
                <a:solidFill>
                  <a:srgbClr val="3B7150"/>
                </a:solidFill>
                <a:effectLst>
                  <a:outerShdw blurRad="50800" dist="38100" algn="l" rotWithShape="0">
                    <a:prstClr val="black">
                      <a:alpha val="40000"/>
                    </a:prstClr>
                  </a:outerShdw>
                </a:effectLst>
                <a:latin typeface="+mj-lt"/>
                <a:ea typeface="+mj-ea"/>
              </a:rPr>
              <a:t>Consolidated spend: average % Change per year</a:t>
            </a:r>
          </a:p>
        </p:txBody>
      </p:sp>
      <p:sp>
        <p:nvSpPr>
          <p:cNvPr id="7" name="Slide Number Placeholder 3">
            <a:extLst>
              <a:ext uri="{FF2B5EF4-FFF2-40B4-BE49-F238E27FC236}">
                <a16:creationId xmlns:a16="http://schemas.microsoft.com/office/drawing/2014/main" id="{41C6E5C9-EE45-42EB-9804-44EC7BE80EAB}"/>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17</a:t>
            </a:fld>
            <a:endParaRPr lang="en-ZA" dirty="0"/>
          </a:p>
        </p:txBody>
      </p:sp>
      <p:pic>
        <p:nvPicPr>
          <p:cNvPr id="3" name="Picture 2">
            <a:extLst>
              <a:ext uri="{FF2B5EF4-FFF2-40B4-BE49-F238E27FC236}">
                <a16:creationId xmlns:a16="http://schemas.microsoft.com/office/drawing/2014/main" id="{C3D3A9BC-6E1C-4273-8EBC-11A69B88E430}"/>
              </a:ext>
            </a:extLst>
          </p:cNvPr>
          <p:cNvPicPr>
            <a:picLocks noChangeAspect="1"/>
          </p:cNvPicPr>
          <p:nvPr/>
        </p:nvPicPr>
        <p:blipFill>
          <a:blip r:embed="rId2"/>
          <a:stretch>
            <a:fillRect/>
          </a:stretch>
        </p:blipFill>
        <p:spPr>
          <a:xfrm>
            <a:off x="457200" y="1700808"/>
            <a:ext cx="8291264" cy="3887205"/>
          </a:xfrm>
          <a:prstGeom prst="rect">
            <a:avLst/>
          </a:prstGeom>
        </p:spPr>
      </p:pic>
    </p:spTree>
    <p:extLst>
      <p:ext uri="{BB962C8B-B14F-4D97-AF65-F5344CB8AC3E}">
        <p14:creationId xmlns:p14="http://schemas.microsoft.com/office/powerpoint/2010/main" val="1942282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a:r>
              <a:rPr lang="en-ZA" sz="3600" kern="1200" cap="small" dirty="0">
                <a:solidFill>
                  <a:srgbClr val="3B7150"/>
                </a:solidFill>
                <a:effectLst>
                  <a:outerShdw blurRad="50800" dist="38100" algn="l" rotWithShape="0">
                    <a:prstClr val="black">
                      <a:alpha val="40000"/>
                    </a:prstClr>
                  </a:outerShdw>
                </a:effectLst>
                <a:latin typeface="+mj-lt"/>
                <a:ea typeface="+mj-ea"/>
              </a:rPr>
              <a:t> Division of Revenue – the Vertical division</a:t>
            </a:r>
            <a:endParaRPr lang="en-GB" sz="3600" kern="1200" cap="small" dirty="0">
              <a:solidFill>
                <a:srgbClr val="3B7150"/>
              </a:solidFill>
              <a:effectLst>
                <a:outerShdw blurRad="50800" dist="38100" algn="l" rotWithShape="0">
                  <a:prstClr val="black">
                    <a:alpha val="40000"/>
                  </a:prstClr>
                </a:outerShdw>
              </a:effectLst>
              <a:latin typeface="+mj-lt"/>
              <a:ea typeface="+mj-ea"/>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18</a:t>
            </a:fld>
            <a:endParaRPr lang="en-ZA" dirty="0"/>
          </a:p>
        </p:txBody>
      </p:sp>
      <p:pic>
        <p:nvPicPr>
          <p:cNvPr id="3" name="Picture 2">
            <a:extLst>
              <a:ext uri="{FF2B5EF4-FFF2-40B4-BE49-F238E27FC236}">
                <a16:creationId xmlns:a16="http://schemas.microsoft.com/office/drawing/2014/main" id="{A98C3253-4F1C-41AA-A072-B727C3311F91}"/>
              </a:ext>
            </a:extLst>
          </p:cNvPr>
          <p:cNvPicPr>
            <a:picLocks noChangeAspect="1"/>
          </p:cNvPicPr>
          <p:nvPr/>
        </p:nvPicPr>
        <p:blipFill>
          <a:blip r:embed="rId2"/>
          <a:stretch>
            <a:fillRect/>
          </a:stretch>
        </p:blipFill>
        <p:spPr>
          <a:xfrm>
            <a:off x="323529" y="1772816"/>
            <a:ext cx="8363272" cy="3672408"/>
          </a:xfrm>
          <a:prstGeom prst="rect">
            <a:avLst/>
          </a:prstGeom>
        </p:spPr>
      </p:pic>
    </p:spTree>
    <p:extLst>
      <p:ext uri="{BB962C8B-B14F-4D97-AF65-F5344CB8AC3E}">
        <p14:creationId xmlns:p14="http://schemas.microsoft.com/office/powerpoint/2010/main" val="306288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r"/>
            <a:r>
              <a:rPr lang="en-ZA" sz="3600" kern="1200" cap="small" dirty="0">
                <a:solidFill>
                  <a:srgbClr val="3B7150"/>
                </a:solidFill>
                <a:effectLst>
                  <a:outerShdw blurRad="38100" dist="38100" dir="2700000" algn="tl">
                    <a:srgbClr val="000000">
                      <a:alpha val="43137"/>
                    </a:srgbClr>
                  </a:outerShdw>
                </a:effectLst>
                <a:latin typeface="+mj-lt"/>
                <a:ea typeface="+mj-ea"/>
              </a:rPr>
              <a:t>Division of Revenue – the Vertical division (2) </a:t>
            </a:r>
            <a:endParaRPr lang="en-GB" sz="3600" kern="1200" cap="small" dirty="0">
              <a:solidFill>
                <a:srgbClr val="3B7150"/>
              </a:solidFill>
              <a:effectLst>
                <a:outerShdw blurRad="38100" dist="38100" dir="2700000" algn="tl">
                  <a:srgbClr val="000000">
                    <a:alpha val="43137"/>
                  </a:srgbClr>
                </a:outerShdw>
              </a:effectLst>
              <a:latin typeface="+mj-lt"/>
              <a:ea typeface="+mj-ea"/>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19</a:t>
            </a:fld>
            <a:endParaRPr lang="en-ZA" dirty="0"/>
          </a:p>
        </p:txBody>
      </p:sp>
      <p:pic>
        <p:nvPicPr>
          <p:cNvPr id="3" name="Picture 2">
            <a:extLst>
              <a:ext uri="{FF2B5EF4-FFF2-40B4-BE49-F238E27FC236}">
                <a16:creationId xmlns:a16="http://schemas.microsoft.com/office/drawing/2014/main" id="{A1549FA9-B911-4EA8-84C1-19420806478A}"/>
              </a:ext>
            </a:extLst>
          </p:cNvPr>
          <p:cNvPicPr>
            <a:picLocks noChangeAspect="1"/>
          </p:cNvPicPr>
          <p:nvPr/>
        </p:nvPicPr>
        <p:blipFill>
          <a:blip r:embed="rId2"/>
          <a:stretch>
            <a:fillRect/>
          </a:stretch>
        </p:blipFill>
        <p:spPr>
          <a:xfrm>
            <a:off x="323528" y="1844824"/>
            <a:ext cx="8363272" cy="3456384"/>
          </a:xfrm>
          <a:prstGeom prst="rect">
            <a:avLst/>
          </a:prstGeom>
        </p:spPr>
      </p:pic>
    </p:spTree>
    <p:extLst>
      <p:ext uri="{BB962C8B-B14F-4D97-AF65-F5344CB8AC3E}">
        <p14:creationId xmlns:p14="http://schemas.microsoft.com/office/powerpoint/2010/main" val="509389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Autofit/>
          </a:bodyPr>
          <a:lstStyle/>
          <a:p>
            <a:r>
              <a:rPr lang="en-ZA" sz="3600" dirty="0">
                <a:effectLst>
                  <a:outerShdw blurRad="50800" dist="38100" algn="l" rotWithShape="0">
                    <a:prstClr val="black">
                      <a:alpha val="40000"/>
                    </a:prstClr>
                  </a:outerShdw>
                </a:effectLst>
                <a:latin typeface="+mj-lt"/>
              </a:rPr>
              <a:t>Contents</a:t>
            </a:r>
          </a:p>
        </p:txBody>
      </p:sp>
      <p:sp>
        <p:nvSpPr>
          <p:cNvPr id="3" name="Content Placeholder 2"/>
          <p:cNvSpPr>
            <a:spLocks noGrp="1"/>
          </p:cNvSpPr>
          <p:nvPr>
            <p:ph idx="1"/>
          </p:nvPr>
        </p:nvSpPr>
        <p:spPr>
          <a:xfrm>
            <a:off x="0" y="1628800"/>
            <a:ext cx="8820472" cy="4104456"/>
          </a:xfrm>
        </p:spPr>
        <p:txBody>
          <a:bodyPr/>
          <a:lstStyle/>
          <a:p>
            <a:pPr marL="857250" lvl="1" indent="-457200">
              <a:buAutoNum type="arabicPeriod"/>
            </a:pPr>
            <a:r>
              <a:rPr lang="en-ZA" sz="2400" dirty="0">
                <a:latin typeface="+mj-lt"/>
                <a:cs typeface="Arial" panose="020B0604020202020204" pitchFamily="34" charset="0"/>
              </a:rPr>
              <a:t>Commission Mandate</a:t>
            </a:r>
          </a:p>
          <a:p>
            <a:pPr marL="857250" lvl="1" indent="-457200">
              <a:buAutoNum type="arabicPeriod"/>
            </a:pPr>
            <a:r>
              <a:rPr lang="en-ZA" sz="2400" dirty="0">
                <a:latin typeface="+mj-lt"/>
                <a:cs typeface="Arial" panose="020B0604020202020204" pitchFamily="34" charset="0"/>
              </a:rPr>
              <a:t>Shifting context: COVID-19, growth and debt</a:t>
            </a:r>
          </a:p>
          <a:p>
            <a:pPr marL="857250" lvl="1" indent="-457200">
              <a:buAutoNum type="arabicPeriod"/>
            </a:pPr>
            <a:r>
              <a:rPr lang="en-ZA" sz="2400" dirty="0">
                <a:latin typeface="+mj-lt"/>
                <a:cs typeface="Arial" panose="020B0604020202020204" pitchFamily="34" charset="0"/>
              </a:rPr>
              <a:t>Division of Revenue Bill</a:t>
            </a:r>
          </a:p>
          <a:p>
            <a:pPr marL="1257300" lvl="2" indent="-457200"/>
            <a:r>
              <a:rPr lang="en-ZA" dirty="0">
                <a:latin typeface="+mj-lt"/>
                <a:cs typeface="Arial" panose="020B0604020202020204" pitchFamily="34" charset="0"/>
              </a:rPr>
              <a:t>Technical Changes</a:t>
            </a:r>
          </a:p>
          <a:p>
            <a:pPr marL="1257300" lvl="2" indent="-457200"/>
            <a:r>
              <a:rPr lang="en-ZA" dirty="0">
                <a:latin typeface="+mj-lt"/>
                <a:cs typeface="Arial" panose="020B0604020202020204" pitchFamily="34" charset="0"/>
              </a:rPr>
              <a:t>Sectoral and other changes</a:t>
            </a:r>
          </a:p>
          <a:p>
            <a:pPr marL="1257300" lvl="2" indent="-457200"/>
            <a:r>
              <a:rPr lang="en-ZA" dirty="0">
                <a:latin typeface="+mj-lt"/>
                <a:cs typeface="Arial" panose="020B0604020202020204" pitchFamily="34" charset="0"/>
              </a:rPr>
              <a:t>Division of revenue (vertical &amp; horizontal division)</a:t>
            </a:r>
          </a:p>
          <a:p>
            <a:pPr marL="1257300" lvl="2" indent="-457200"/>
            <a:r>
              <a:rPr lang="en-ZA" dirty="0">
                <a:latin typeface="+mj-lt"/>
                <a:cs typeface="Arial" panose="020B0604020202020204" pitchFamily="34" charset="0"/>
              </a:rPr>
              <a:t>COVID-19 and the DOR</a:t>
            </a:r>
          </a:p>
          <a:p>
            <a:pPr marL="857250" lvl="1" indent="-457200">
              <a:buAutoNum type="arabicPeriod"/>
            </a:pPr>
            <a:r>
              <a:rPr lang="en-ZA" sz="2400" dirty="0">
                <a:latin typeface="+mj-lt"/>
                <a:cs typeface="Arial" panose="020B0604020202020204" pitchFamily="34" charset="0"/>
              </a:rPr>
              <a:t>Conclusions</a:t>
            </a:r>
          </a:p>
          <a:p>
            <a:pPr marL="400050" lvl="1" indent="0">
              <a:buNone/>
            </a:pPr>
            <a:endParaRPr lang="en-ZA"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47EDB3E-1C8F-4BF4-8F5A-9C399EDEA74C}"/>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2</a:t>
            </a:fld>
            <a:endParaRPr lang="en-ZA" dirty="0"/>
          </a:p>
        </p:txBody>
      </p:sp>
    </p:spTree>
    <p:extLst>
      <p:ext uri="{BB962C8B-B14F-4D97-AF65-F5344CB8AC3E}">
        <p14:creationId xmlns:p14="http://schemas.microsoft.com/office/powerpoint/2010/main" val="2101711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a:r>
              <a:rPr lang="en-ZA" sz="3600" kern="1200" cap="small" dirty="0">
                <a:solidFill>
                  <a:srgbClr val="3B7150"/>
                </a:solidFill>
                <a:effectLst>
                  <a:outerShdw blurRad="50800" dist="38100" algn="l" rotWithShape="0">
                    <a:prstClr val="black">
                      <a:alpha val="40000"/>
                    </a:prstClr>
                  </a:outerShdw>
                </a:effectLst>
                <a:latin typeface="+mj-lt"/>
                <a:ea typeface="+mj-ea"/>
              </a:rPr>
              <a:t>Division of revenue – real funds trend</a:t>
            </a:r>
            <a:endParaRPr lang="en-GB" sz="3600" kern="1200" cap="small" dirty="0">
              <a:solidFill>
                <a:srgbClr val="3B7150"/>
              </a:solidFill>
              <a:effectLst>
                <a:outerShdw blurRad="50800" dist="38100" algn="l" rotWithShape="0">
                  <a:prstClr val="black">
                    <a:alpha val="40000"/>
                  </a:prstClr>
                </a:outerShdw>
              </a:effectLst>
              <a:latin typeface="+mj-lt"/>
              <a:ea typeface="+mj-ea"/>
            </a:endParaRPr>
          </a:p>
        </p:txBody>
      </p:sp>
      <p:sp>
        <p:nvSpPr>
          <p:cNvPr id="3" name="Content Placeholder 2"/>
          <p:cNvSpPr>
            <a:spLocks noGrp="1"/>
          </p:cNvSpPr>
          <p:nvPr>
            <p:ph idx="1"/>
          </p:nvPr>
        </p:nvSpPr>
        <p:spPr>
          <a:xfrm>
            <a:off x="251520" y="1599791"/>
            <a:ext cx="4608512" cy="4133466"/>
          </a:xfrm>
        </p:spPr>
        <p:txBody>
          <a:bodyPr/>
          <a:lstStyle/>
          <a:p>
            <a:pPr algn="just"/>
            <a:r>
              <a:rPr lang="en-ZA" sz="1800" dirty="0">
                <a:latin typeface="+mj-lt"/>
              </a:rPr>
              <a:t>National estimates spike, because of </a:t>
            </a:r>
            <a:r>
              <a:rPr lang="en-ZA" sz="1800" dirty="0" err="1">
                <a:latin typeface="+mj-lt"/>
              </a:rPr>
              <a:t>SoEs</a:t>
            </a:r>
            <a:r>
              <a:rPr lang="en-ZA" sz="1800" dirty="0">
                <a:latin typeface="+mj-lt"/>
              </a:rPr>
              <a:t>, then goes negative</a:t>
            </a:r>
          </a:p>
          <a:p>
            <a:pPr algn="just"/>
            <a:r>
              <a:rPr lang="en-ZA" sz="1800" dirty="0">
                <a:latin typeface="+mj-lt"/>
              </a:rPr>
              <a:t>Continuing above inflation growth in provincial and local equitable shares</a:t>
            </a:r>
          </a:p>
          <a:p>
            <a:pPr algn="just"/>
            <a:r>
              <a:rPr lang="en-ZA" sz="1800" dirty="0">
                <a:latin typeface="+mj-lt"/>
              </a:rPr>
              <a:t>Provincial conditional grants flat</a:t>
            </a:r>
          </a:p>
          <a:p>
            <a:pPr algn="just"/>
            <a:r>
              <a:rPr lang="en-ZA" sz="1800" dirty="0">
                <a:latin typeface="+mj-lt"/>
              </a:rPr>
              <a:t>Local government conditional grants cut</a:t>
            </a:r>
          </a:p>
          <a:p>
            <a:pPr algn="just"/>
            <a:r>
              <a:rPr lang="en-ZA" sz="1800" dirty="0">
                <a:latin typeface="+mj-lt"/>
              </a:rPr>
              <a:t>Implication: key services such as health, education, basic household services somewhat protected against inflation BUT </a:t>
            </a:r>
          </a:p>
          <a:p>
            <a:pPr algn="just"/>
            <a:r>
              <a:rPr lang="en-ZA" sz="1800" dirty="0">
                <a:latin typeface="+mj-lt"/>
              </a:rPr>
              <a:t>Not much provision for demand growth and above inflation cost increases</a:t>
            </a:r>
          </a:p>
          <a:p>
            <a:pPr algn="just"/>
            <a:r>
              <a:rPr lang="en-ZA" sz="1800" dirty="0">
                <a:latin typeface="+mj-lt"/>
              </a:rPr>
              <a:t>If wage renegotiation not successful, will see real cut in services</a:t>
            </a:r>
            <a:endParaRPr lang="en-GB" sz="1800" dirty="0">
              <a:latin typeface="+mj-lt"/>
            </a:endParaRPr>
          </a:p>
        </p:txBody>
      </p:sp>
      <p:sp>
        <p:nvSpPr>
          <p:cNvPr id="4" name="Slide Number Placeholder 3"/>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20</a:t>
            </a:fld>
            <a:endParaRPr lang="en-ZA" dirty="0"/>
          </a:p>
        </p:txBody>
      </p:sp>
      <p:graphicFrame>
        <p:nvGraphicFramePr>
          <p:cNvPr id="6" name="Chart 5"/>
          <p:cNvGraphicFramePr>
            <a:graphicFrameLocks/>
          </p:cNvGraphicFramePr>
          <p:nvPr>
            <p:extLst>
              <p:ext uri="{D42A27DB-BD31-4B8C-83A1-F6EECF244321}">
                <p14:modId xmlns:p14="http://schemas.microsoft.com/office/powerpoint/2010/main" val="687264086"/>
              </p:ext>
            </p:extLst>
          </p:nvPr>
        </p:nvGraphicFramePr>
        <p:xfrm>
          <a:off x="4932040" y="1599790"/>
          <a:ext cx="3960440" cy="47815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46541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a:r>
              <a:rPr lang="en-ZA" sz="2800" kern="1200" cap="small" dirty="0">
                <a:solidFill>
                  <a:srgbClr val="3B7150"/>
                </a:solidFill>
                <a:effectLst>
                  <a:outerShdw blurRad="50800" dist="38100" algn="l" rotWithShape="0">
                    <a:prstClr val="black">
                      <a:alpha val="40000"/>
                    </a:prstClr>
                  </a:outerShdw>
                </a:effectLst>
                <a:latin typeface="+mj-lt"/>
                <a:ea typeface="+mj-ea"/>
              </a:rPr>
              <a:t>Division of Revenue – Nominal &amp; real funds trend (2)</a:t>
            </a:r>
            <a:endParaRPr lang="en-GB" sz="2800" kern="1200" cap="small" dirty="0">
              <a:solidFill>
                <a:srgbClr val="3B7150"/>
              </a:solidFill>
              <a:effectLst>
                <a:outerShdw blurRad="50800" dist="38100" algn="l" rotWithShape="0">
                  <a:prstClr val="black">
                    <a:alpha val="40000"/>
                  </a:prstClr>
                </a:outerShdw>
              </a:effectLst>
              <a:latin typeface="+mj-lt"/>
              <a:ea typeface="+mj-ea"/>
            </a:endParaRPr>
          </a:p>
        </p:txBody>
      </p:sp>
      <p:sp>
        <p:nvSpPr>
          <p:cNvPr id="6" name="Slide Number Placeholder 3">
            <a:extLst>
              <a:ext uri="{FF2B5EF4-FFF2-40B4-BE49-F238E27FC236}">
                <a16:creationId xmlns:a16="http://schemas.microsoft.com/office/drawing/2014/main" id="{7D791338-28F8-4988-80F1-A975EDECFF82}"/>
              </a:ext>
            </a:extLst>
          </p:cNvPr>
          <p:cNvSpPr txBox="1">
            <a:spLocks/>
          </p:cNvSpPr>
          <p:nvPr/>
        </p:nvSpPr>
        <p:spPr>
          <a:xfrm>
            <a:off x="6553200" y="6356717"/>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3B7150"/>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1102E04-C8CA-4535-B9A8-E00E6E7F4501}" type="slidenum">
              <a:rPr lang="en-ZA" smtClean="0"/>
              <a:pPr>
                <a:defRPr/>
              </a:pPr>
              <a:t>21</a:t>
            </a:fld>
            <a:endParaRPr lang="en-ZA" dirty="0"/>
          </a:p>
        </p:txBody>
      </p:sp>
      <p:pic>
        <p:nvPicPr>
          <p:cNvPr id="4" name="Picture 3">
            <a:extLst>
              <a:ext uri="{FF2B5EF4-FFF2-40B4-BE49-F238E27FC236}">
                <a16:creationId xmlns:a16="http://schemas.microsoft.com/office/drawing/2014/main" id="{93751534-E6EF-4C04-894D-F6B69086EAA5}"/>
              </a:ext>
            </a:extLst>
          </p:cNvPr>
          <p:cNvPicPr>
            <a:picLocks noChangeAspect="1"/>
          </p:cNvPicPr>
          <p:nvPr/>
        </p:nvPicPr>
        <p:blipFill>
          <a:blip r:embed="rId2"/>
          <a:stretch>
            <a:fillRect/>
          </a:stretch>
        </p:blipFill>
        <p:spPr>
          <a:xfrm>
            <a:off x="457200" y="1587321"/>
            <a:ext cx="8147248" cy="4145935"/>
          </a:xfrm>
          <a:prstGeom prst="rect">
            <a:avLst/>
          </a:prstGeom>
        </p:spPr>
      </p:pic>
    </p:spTree>
    <p:extLst>
      <p:ext uri="{BB962C8B-B14F-4D97-AF65-F5344CB8AC3E}">
        <p14:creationId xmlns:p14="http://schemas.microsoft.com/office/powerpoint/2010/main" val="600648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r"/>
            <a:r>
              <a:rPr lang="en-US" sz="3200" kern="1200" cap="small" dirty="0">
                <a:solidFill>
                  <a:srgbClr val="3B7150"/>
                </a:solidFill>
                <a:effectLst>
                  <a:outerShdw blurRad="50800" dist="38100" algn="l" rotWithShape="0">
                    <a:prstClr val="black">
                      <a:alpha val="40000"/>
                    </a:prstClr>
                  </a:outerShdw>
                </a:effectLst>
                <a:latin typeface="+mj-lt"/>
                <a:ea typeface="+mj-ea"/>
              </a:rPr>
              <a:t>Baseline adjustments (change from Budget 2019)</a:t>
            </a:r>
          </a:p>
        </p:txBody>
      </p:sp>
      <p:sp>
        <p:nvSpPr>
          <p:cNvPr id="7" name="Slide Number Placeholder 3">
            <a:extLst>
              <a:ext uri="{FF2B5EF4-FFF2-40B4-BE49-F238E27FC236}">
                <a16:creationId xmlns:a16="http://schemas.microsoft.com/office/drawing/2014/main" id="{41C6E5C9-EE45-42EB-9804-44EC7BE80EAB}"/>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22</a:t>
            </a:fld>
            <a:endParaRPr lang="en-ZA" dirty="0"/>
          </a:p>
        </p:txBody>
      </p:sp>
      <p:pic>
        <p:nvPicPr>
          <p:cNvPr id="5" name="Picture 4">
            <a:extLst>
              <a:ext uri="{FF2B5EF4-FFF2-40B4-BE49-F238E27FC236}">
                <a16:creationId xmlns:a16="http://schemas.microsoft.com/office/drawing/2014/main" id="{07988D33-F687-46DA-94DD-DB42844EB531}"/>
              </a:ext>
            </a:extLst>
          </p:cNvPr>
          <p:cNvPicPr>
            <a:picLocks noChangeAspect="1"/>
          </p:cNvPicPr>
          <p:nvPr/>
        </p:nvPicPr>
        <p:blipFill>
          <a:blip r:embed="rId3"/>
          <a:stretch>
            <a:fillRect/>
          </a:stretch>
        </p:blipFill>
        <p:spPr>
          <a:xfrm>
            <a:off x="755576" y="2003313"/>
            <a:ext cx="7632848" cy="3441911"/>
          </a:xfrm>
          <a:prstGeom prst="rect">
            <a:avLst/>
          </a:prstGeom>
        </p:spPr>
      </p:pic>
    </p:spTree>
    <p:extLst>
      <p:ext uri="{BB962C8B-B14F-4D97-AF65-F5344CB8AC3E}">
        <p14:creationId xmlns:p14="http://schemas.microsoft.com/office/powerpoint/2010/main" val="2075261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a:r>
              <a:rPr lang="en-US" sz="3200" kern="1200" cap="small" dirty="0">
                <a:solidFill>
                  <a:srgbClr val="3B7150"/>
                </a:solidFill>
                <a:effectLst>
                  <a:outerShdw blurRad="50800" dist="38100" algn="l" rotWithShape="0">
                    <a:prstClr val="black">
                      <a:alpha val="40000"/>
                    </a:prstClr>
                  </a:outerShdw>
                </a:effectLst>
                <a:latin typeface="+mj-lt"/>
                <a:ea typeface="+mj-ea"/>
              </a:rPr>
              <a:t>Baseline adjustments (change from Budget 2019)</a:t>
            </a:r>
          </a:p>
        </p:txBody>
      </p:sp>
      <p:sp>
        <p:nvSpPr>
          <p:cNvPr id="7" name="Slide Number Placeholder 3">
            <a:extLst>
              <a:ext uri="{FF2B5EF4-FFF2-40B4-BE49-F238E27FC236}">
                <a16:creationId xmlns:a16="http://schemas.microsoft.com/office/drawing/2014/main" id="{41C6E5C9-EE45-42EB-9804-44EC7BE80EAB}"/>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23</a:t>
            </a:fld>
            <a:endParaRPr lang="en-ZA" dirty="0"/>
          </a:p>
        </p:txBody>
      </p:sp>
      <p:pic>
        <p:nvPicPr>
          <p:cNvPr id="6" name="Picture 5">
            <a:extLst>
              <a:ext uri="{FF2B5EF4-FFF2-40B4-BE49-F238E27FC236}">
                <a16:creationId xmlns:a16="http://schemas.microsoft.com/office/drawing/2014/main" id="{BFFDEDF1-2AC5-4CDB-A8B8-C3EAF1F9FBB2}"/>
              </a:ext>
            </a:extLst>
          </p:cNvPr>
          <p:cNvPicPr>
            <a:picLocks noChangeAspect="1"/>
          </p:cNvPicPr>
          <p:nvPr/>
        </p:nvPicPr>
        <p:blipFill>
          <a:blip r:embed="rId2"/>
          <a:stretch>
            <a:fillRect/>
          </a:stretch>
        </p:blipFill>
        <p:spPr>
          <a:xfrm>
            <a:off x="457200" y="1988840"/>
            <a:ext cx="8229600" cy="3240359"/>
          </a:xfrm>
          <a:prstGeom prst="rect">
            <a:avLst/>
          </a:prstGeom>
        </p:spPr>
      </p:pic>
    </p:spTree>
    <p:extLst>
      <p:ext uri="{BB962C8B-B14F-4D97-AF65-F5344CB8AC3E}">
        <p14:creationId xmlns:p14="http://schemas.microsoft.com/office/powerpoint/2010/main" val="4251808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a:r>
              <a:rPr lang="en-ZA" sz="3600" kern="1200" cap="small" dirty="0">
                <a:solidFill>
                  <a:srgbClr val="3B7150"/>
                </a:solidFill>
                <a:effectLst>
                  <a:outerShdw blurRad="50800" dist="38100" algn="l" rotWithShape="0">
                    <a:prstClr val="black">
                      <a:alpha val="40000"/>
                    </a:prstClr>
                  </a:outerShdw>
                </a:effectLst>
                <a:latin typeface="+mj-lt"/>
                <a:ea typeface="+mj-ea"/>
              </a:rPr>
              <a:t>Division of Revenue - baseline cuts</a:t>
            </a:r>
            <a:endParaRPr lang="en-GB" sz="3600" kern="1200" cap="small" dirty="0">
              <a:solidFill>
                <a:srgbClr val="3B7150"/>
              </a:solidFill>
              <a:effectLst>
                <a:outerShdw blurRad="50800" dist="38100" algn="l" rotWithShape="0">
                  <a:prstClr val="black">
                    <a:alpha val="40000"/>
                  </a:prstClr>
                </a:outerShdw>
              </a:effectLst>
              <a:latin typeface="+mj-lt"/>
              <a:ea typeface="+mj-ea"/>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24</a:t>
            </a:fld>
            <a:endParaRPr lang="en-ZA" dirty="0"/>
          </a:p>
        </p:txBody>
      </p:sp>
      <p:pic>
        <p:nvPicPr>
          <p:cNvPr id="7" name="Picture 6">
            <a:extLst>
              <a:ext uri="{FF2B5EF4-FFF2-40B4-BE49-F238E27FC236}">
                <a16:creationId xmlns:a16="http://schemas.microsoft.com/office/drawing/2014/main" id="{B668ACFF-048F-4C71-8E46-17EBFC1F7EA0}"/>
              </a:ext>
            </a:extLst>
          </p:cNvPr>
          <p:cNvPicPr>
            <a:picLocks noChangeAspect="1"/>
          </p:cNvPicPr>
          <p:nvPr/>
        </p:nvPicPr>
        <p:blipFill>
          <a:blip r:embed="rId2"/>
          <a:stretch>
            <a:fillRect/>
          </a:stretch>
        </p:blipFill>
        <p:spPr>
          <a:xfrm>
            <a:off x="683568" y="1988840"/>
            <a:ext cx="7682971" cy="3312368"/>
          </a:xfrm>
          <a:prstGeom prst="rect">
            <a:avLst/>
          </a:prstGeom>
        </p:spPr>
      </p:pic>
    </p:spTree>
    <p:extLst>
      <p:ext uri="{BB962C8B-B14F-4D97-AF65-F5344CB8AC3E}">
        <p14:creationId xmlns:p14="http://schemas.microsoft.com/office/powerpoint/2010/main" val="1124309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r"/>
            <a:r>
              <a:rPr lang="en-ZA" sz="3600" kern="1200" cap="small" dirty="0">
                <a:solidFill>
                  <a:srgbClr val="3B7150"/>
                </a:solidFill>
                <a:effectLst>
                  <a:outerShdw blurRad="50800" dist="38100" algn="l" rotWithShape="0">
                    <a:prstClr val="black">
                      <a:alpha val="40000"/>
                    </a:prstClr>
                  </a:outerShdw>
                </a:effectLst>
                <a:latin typeface="+mj-lt"/>
                <a:ea typeface="+mj-ea"/>
              </a:rPr>
              <a:t>Division of Revenue - baseline cuts (2)</a:t>
            </a:r>
            <a:endParaRPr lang="en-GB" sz="3600" kern="1200" cap="small" dirty="0">
              <a:solidFill>
                <a:srgbClr val="3B7150"/>
              </a:solidFill>
              <a:effectLst>
                <a:outerShdw blurRad="50800" dist="38100" algn="l" rotWithShape="0">
                  <a:prstClr val="black">
                    <a:alpha val="40000"/>
                  </a:prstClr>
                </a:outerShdw>
              </a:effectLst>
              <a:latin typeface="+mj-lt"/>
              <a:ea typeface="+mj-ea"/>
            </a:endParaRPr>
          </a:p>
        </p:txBody>
      </p:sp>
      <p:sp>
        <p:nvSpPr>
          <p:cNvPr id="4" name="Slide Number Placeholder 3"/>
          <p:cNvSpPr>
            <a:spLocks noGrp="1"/>
          </p:cNvSpPr>
          <p:nvPr>
            <p:ph type="sldNum" sz="quarter" idx="10"/>
          </p:nvPr>
        </p:nvSpPr>
        <p:spPr/>
        <p:txBody>
          <a:bodyPr/>
          <a:lstStyle/>
          <a:p>
            <a:pPr>
              <a:defRPr/>
            </a:pPr>
            <a:fld id="{F1102E04-C8CA-4535-B9A8-E00E6E7F4501}" type="slidenum">
              <a:rPr lang="en-ZA" smtClean="0"/>
              <a:pPr>
                <a:defRPr/>
              </a:pPr>
              <a:t>25</a:t>
            </a:fld>
            <a:endParaRPr lang="en-ZA" dirty="0"/>
          </a:p>
        </p:txBody>
      </p:sp>
      <p:graphicFrame>
        <p:nvGraphicFramePr>
          <p:cNvPr id="11" name="Chart 10">
            <a:extLst>
              <a:ext uri="{FF2B5EF4-FFF2-40B4-BE49-F238E27FC236}">
                <a16:creationId xmlns:a16="http://schemas.microsoft.com/office/drawing/2014/main" id="{60405006-61DC-484E-B44F-8BEEBD1436D3}"/>
              </a:ext>
            </a:extLst>
          </p:cNvPr>
          <p:cNvGraphicFramePr/>
          <p:nvPr>
            <p:extLst>
              <p:ext uri="{D42A27DB-BD31-4B8C-83A1-F6EECF244321}">
                <p14:modId xmlns:p14="http://schemas.microsoft.com/office/powerpoint/2010/main" val="2607451906"/>
              </p:ext>
            </p:extLst>
          </p:nvPr>
        </p:nvGraphicFramePr>
        <p:xfrm>
          <a:off x="611560" y="1700808"/>
          <a:ext cx="7848872" cy="4032448"/>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3">
            <a:extLst>
              <a:ext uri="{FF2B5EF4-FFF2-40B4-BE49-F238E27FC236}">
                <a16:creationId xmlns:a16="http://schemas.microsoft.com/office/drawing/2014/main" id="{7D791338-28F8-4988-80F1-A975EDECFF82}"/>
              </a:ext>
            </a:extLst>
          </p:cNvPr>
          <p:cNvSpPr txBox="1">
            <a:spLocks/>
          </p:cNvSpPr>
          <p:nvPr/>
        </p:nvSpPr>
        <p:spPr>
          <a:xfrm>
            <a:off x="6553200" y="6356717"/>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3B7150"/>
                </a:solidFill>
                <a:latin typeface="Times New Roman" pitchFamily="18"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F1102E04-C8CA-4535-B9A8-E00E6E7F4501}" type="slidenum">
              <a:rPr lang="en-ZA" smtClean="0"/>
              <a:pPr>
                <a:defRPr/>
              </a:pPr>
              <a:t>25</a:t>
            </a:fld>
            <a:endParaRPr lang="en-ZA" dirty="0"/>
          </a:p>
        </p:txBody>
      </p:sp>
    </p:spTree>
    <p:extLst>
      <p:ext uri="{BB962C8B-B14F-4D97-AF65-F5344CB8AC3E}">
        <p14:creationId xmlns:p14="http://schemas.microsoft.com/office/powerpoint/2010/main" val="88729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EF3-B8F6-47F6-89BA-8102FF6B4E27}"/>
              </a:ext>
            </a:extLst>
          </p:cNvPr>
          <p:cNvSpPr>
            <a:spLocks noGrp="1"/>
          </p:cNvSpPr>
          <p:nvPr>
            <p:ph type="title"/>
          </p:nvPr>
        </p:nvSpPr>
        <p:spPr>
          <a:xfrm>
            <a:off x="628650" y="260648"/>
            <a:ext cx="8119814" cy="1152129"/>
          </a:xfrm>
        </p:spPr>
        <p:txBody>
          <a:bodyPr>
            <a:normAutofit/>
          </a:bodyPr>
          <a:lstStyle/>
          <a:p>
            <a:r>
              <a:rPr lang="en-ZA" sz="2800" dirty="0">
                <a:effectLst>
                  <a:outerShdw blurRad="50800" dist="38100" algn="l" rotWithShape="0">
                    <a:prstClr val="black">
                      <a:alpha val="40000"/>
                    </a:prstClr>
                  </a:outerShdw>
                </a:effectLst>
                <a:latin typeface="+mj-lt"/>
              </a:rPr>
              <a:t>2020 Budget vs. 2019 Budget: Division of Revenue for the Eastern Cape Province (R thousand) – 2020 MTEF</a:t>
            </a:r>
          </a:p>
        </p:txBody>
      </p:sp>
      <p:graphicFrame>
        <p:nvGraphicFramePr>
          <p:cNvPr id="10" name="Table 9">
            <a:extLst>
              <a:ext uri="{FF2B5EF4-FFF2-40B4-BE49-F238E27FC236}">
                <a16:creationId xmlns:a16="http://schemas.microsoft.com/office/drawing/2014/main" id="{2FDA665D-2CA1-4C36-B022-FA4F20441AFC}"/>
              </a:ext>
            </a:extLst>
          </p:cNvPr>
          <p:cNvGraphicFramePr>
            <a:graphicFrameLocks noGrp="1"/>
          </p:cNvGraphicFramePr>
          <p:nvPr>
            <p:extLst>
              <p:ext uri="{D42A27DB-BD31-4B8C-83A1-F6EECF244321}">
                <p14:modId xmlns:p14="http://schemas.microsoft.com/office/powerpoint/2010/main" val="1658695481"/>
              </p:ext>
            </p:extLst>
          </p:nvPr>
        </p:nvGraphicFramePr>
        <p:xfrm>
          <a:off x="323528" y="1556793"/>
          <a:ext cx="8568950" cy="4896531"/>
        </p:xfrm>
        <a:graphic>
          <a:graphicData uri="http://schemas.openxmlformats.org/drawingml/2006/table">
            <a:tbl>
              <a:tblPr/>
              <a:tblGrid>
                <a:gridCol w="3762830">
                  <a:extLst>
                    <a:ext uri="{9D8B030D-6E8A-4147-A177-3AD203B41FA5}">
                      <a16:colId xmlns:a16="http://schemas.microsoft.com/office/drawing/2014/main" val="1035407343"/>
                    </a:ext>
                  </a:extLst>
                </a:gridCol>
                <a:gridCol w="801020">
                  <a:extLst>
                    <a:ext uri="{9D8B030D-6E8A-4147-A177-3AD203B41FA5}">
                      <a16:colId xmlns:a16="http://schemas.microsoft.com/office/drawing/2014/main" val="2276522102"/>
                    </a:ext>
                  </a:extLst>
                </a:gridCol>
                <a:gridCol w="801020">
                  <a:extLst>
                    <a:ext uri="{9D8B030D-6E8A-4147-A177-3AD203B41FA5}">
                      <a16:colId xmlns:a16="http://schemas.microsoft.com/office/drawing/2014/main" val="1247828582"/>
                    </a:ext>
                  </a:extLst>
                </a:gridCol>
                <a:gridCol w="801020">
                  <a:extLst>
                    <a:ext uri="{9D8B030D-6E8A-4147-A177-3AD203B41FA5}">
                      <a16:colId xmlns:a16="http://schemas.microsoft.com/office/drawing/2014/main" val="2105457482"/>
                    </a:ext>
                  </a:extLst>
                </a:gridCol>
                <a:gridCol w="801020">
                  <a:extLst>
                    <a:ext uri="{9D8B030D-6E8A-4147-A177-3AD203B41FA5}">
                      <a16:colId xmlns:a16="http://schemas.microsoft.com/office/drawing/2014/main" val="4266259969"/>
                    </a:ext>
                  </a:extLst>
                </a:gridCol>
                <a:gridCol w="801020">
                  <a:extLst>
                    <a:ext uri="{9D8B030D-6E8A-4147-A177-3AD203B41FA5}">
                      <a16:colId xmlns:a16="http://schemas.microsoft.com/office/drawing/2014/main" val="513261904"/>
                    </a:ext>
                  </a:extLst>
                </a:gridCol>
                <a:gridCol w="801020">
                  <a:extLst>
                    <a:ext uri="{9D8B030D-6E8A-4147-A177-3AD203B41FA5}">
                      <a16:colId xmlns:a16="http://schemas.microsoft.com/office/drawing/2014/main" val="2101042944"/>
                    </a:ext>
                  </a:extLst>
                </a:gridCol>
              </a:tblGrid>
              <a:tr h="181353">
                <a:tc>
                  <a:txBody>
                    <a:bodyPr/>
                    <a:lstStyle/>
                    <a:p>
                      <a:pPr algn="l" fontAlgn="ctr"/>
                      <a:r>
                        <a:rPr lang="en-ZA" sz="1050" b="1" i="0" u="none" strike="noStrike" dirty="0">
                          <a:effectLst/>
                          <a:latin typeface="Calibri" panose="020F0502020204030204" pitchFamily="34" charset="0"/>
                        </a:rPr>
                        <a:t>Eastern Cape</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ctr"/>
                      <a:r>
                        <a:rPr lang="en-ZA" sz="1050" b="1" i="0" u="none" strike="noStrike" dirty="0">
                          <a:effectLst/>
                          <a:latin typeface="Calibri" panose="020F0502020204030204" pitchFamily="34" charset="0"/>
                        </a:rPr>
                        <a:t>2020/21</a:t>
                      </a:r>
                    </a:p>
                  </a:txBody>
                  <a:tcPr marL="6051" marR="6051" marT="6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gn="ctr" fontAlgn="ctr"/>
                      <a:r>
                        <a:rPr lang="en-ZA" sz="1050" b="1" i="0" u="none" strike="noStrike" dirty="0">
                          <a:effectLst/>
                          <a:latin typeface="Calibri" panose="020F0502020204030204" pitchFamily="34" charset="0"/>
                        </a:rPr>
                        <a:t>2021/22</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244632344"/>
                  </a:ext>
                </a:extLst>
              </a:tr>
              <a:tr h="181353">
                <a:tc>
                  <a:txBody>
                    <a:bodyPr/>
                    <a:lstStyle/>
                    <a:p>
                      <a:pPr algn="l" fontAlgn="ctr"/>
                      <a:r>
                        <a:rPr lang="en-ZA" sz="1050" b="1" i="0" u="none" strike="noStrike" dirty="0">
                          <a:effectLst/>
                          <a:latin typeface="Calibri" panose="020F0502020204030204" pitchFamily="34" charset="0"/>
                        </a:rPr>
                        <a:t>R'000</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2019 Budget</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2021 Budget</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3554755"/>
                  </a:ext>
                </a:extLst>
              </a:tr>
              <a:tr h="181353">
                <a:tc>
                  <a:txBody>
                    <a:bodyPr/>
                    <a:lstStyle/>
                    <a:p>
                      <a:pPr algn="l" fontAlgn="ctr"/>
                      <a:r>
                        <a:rPr lang="en-ZA" sz="1050" b="1" i="0" u="none" strike="noStrike" dirty="0">
                          <a:effectLst/>
                          <a:latin typeface="Calibri" panose="020F0502020204030204" pitchFamily="34" charset="0"/>
                        </a:rPr>
                        <a:t>Equitable Share</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71 415 216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72 743 508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( 1 328 292)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1" i="0" u="none" strike="noStrike" dirty="0">
                          <a:effectLst/>
                          <a:latin typeface="Calibri" panose="020F0502020204030204" pitchFamily="34" charset="0"/>
                        </a:rPr>
                        <a:t> 75 305 964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71 415 216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3 890 748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066175779"/>
                  </a:ext>
                </a:extLst>
              </a:tr>
              <a:tr h="181353">
                <a:tc>
                  <a:txBody>
                    <a:bodyPr/>
                    <a:lstStyle/>
                    <a:p>
                      <a:pPr algn="l" fontAlgn="ctr"/>
                      <a:r>
                        <a:rPr lang="en-ZA" sz="1050" b="1" i="0" u="none" strike="noStrike" dirty="0">
                          <a:effectLst/>
                          <a:latin typeface="Calibri" panose="020F0502020204030204" pitchFamily="34" charset="0"/>
                        </a:rPr>
                        <a:t>Direct Conditional Grants</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12 487 611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12 207 349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280 262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12 762 758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12 487 611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275 147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6846343"/>
                  </a:ext>
                </a:extLst>
              </a:tr>
              <a:tr h="181353">
                <a:tc>
                  <a:txBody>
                    <a:bodyPr/>
                    <a:lstStyle/>
                    <a:p>
                      <a:pPr algn="l" fontAlgn="ctr"/>
                      <a:r>
                        <a:rPr lang="en-ZA" sz="1050" b="0" i="0" u="none" strike="noStrike" dirty="0">
                          <a:effectLst/>
                          <a:latin typeface="Calibri" panose="020F0502020204030204" pitchFamily="34" charset="0"/>
                        </a:rPr>
                        <a:t>Education Infrastructure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1 544 114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1 564 208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20 094)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1 564 562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1 544 114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20 448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706503436"/>
                  </a:ext>
                </a:extLst>
              </a:tr>
              <a:tr h="181353">
                <a:tc>
                  <a:txBody>
                    <a:bodyPr/>
                    <a:lstStyle/>
                    <a:p>
                      <a:pPr algn="l" fontAlgn="ctr"/>
                      <a:r>
                        <a:rPr lang="en-US" sz="1050" b="0" i="0" u="none" strike="noStrike" dirty="0">
                          <a:effectLst/>
                          <a:latin typeface="Calibri" panose="020F0502020204030204" pitchFamily="34" charset="0"/>
                        </a:rPr>
                        <a:t>HIV and AIDS (Life Skills Education)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44 878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47 878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3 000)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47 017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44 878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2 139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125388134"/>
                  </a:ext>
                </a:extLst>
              </a:tr>
              <a:tr h="181353">
                <a:tc>
                  <a:txBody>
                    <a:bodyPr/>
                    <a:lstStyle/>
                    <a:p>
                      <a:pPr algn="l" fontAlgn="ctr"/>
                      <a:r>
                        <a:rPr lang="en-US" sz="1050" b="0" i="0" u="none" strike="noStrike" dirty="0">
                          <a:effectLst/>
                          <a:latin typeface="Calibri" panose="020F0502020204030204" pitchFamily="34" charset="0"/>
                        </a:rPr>
                        <a:t>Learners With Profound Intellectual Disabilities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27 768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27 768  </a:t>
                      </a:r>
                    </a:p>
                  </a:txBody>
                  <a:tcPr marL="6051" marR="6051" marT="6051" marB="0" anchor="ctr">
                    <a:lnL>
                      <a:noFill/>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28 503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27 768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735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3518176321"/>
                  </a:ext>
                </a:extLst>
              </a:tr>
              <a:tr h="181353">
                <a:tc>
                  <a:txBody>
                    <a:bodyPr/>
                    <a:lstStyle/>
                    <a:p>
                      <a:pPr algn="l" fontAlgn="ctr"/>
                      <a:r>
                        <a:rPr lang="en-US" sz="1050" b="0" i="0" u="none" strike="noStrike" dirty="0">
                          <a:effectLst/>
                          <a:latin typeface="Calibri" panose="020F0502020204030204" pitchFamily="34" charset="0"/>
                        </a:rPr>
                        <a:t>Maths, Science and Technology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50 497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51 875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1 378)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53 244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50 497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2 747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3032433455"/>
                  </a:ext>
                </a:extLst>
              </a:tr>
              <a:tr h="181353">
                <a:tc>
                  <a:txBody>
                    <a:bodyPr/>
                    <a:lstStyle/>
                    <a:p>
                      <a:pPr algn="l" fontAlgn="ctr"/>
                      <a:r>
                        <a:rPr lang="en-ZA" sz="1050" b="0" i="0" u="none" strike="noStrike" dirty="0">
                          <a:effectLst/>
                          <a:latin typeface="Calibri" panose="020F0502020204030204" pitchFamily="34" charset="0"/>
                        </a:rPr>
                        <a:t>National School Nutrition Programme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1 376 343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1 348 960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27 383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1 423 153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1 376 343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46 810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885469"/>
                  </a:ext>
                </a:extLst>
              </a:tr>
              <a:tr h="181353">
                <a:tc>
                  <a:txBody>
                    <a:bodyPr/>
                    <a:lstStyle/>
                    <a:p>
                      <a:pPr algn="l" fontAlgn="ctr"/>
                      <a:r>
                        <a:rPr lang="en-US" sz="1050" b="0" i="0" u="none" strike="noStrike" dirty="0">
                          <a:effectLst/>
                          <a:latin typeface="Calibri" panose="020F0502020204030204" pitchFamily="34" charset="0"/>
                        </a:rPr>
                        <a:t>HIV, TB, Malaria and Community Outreach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2 667 462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2 695 032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27 570)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3 036 536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2 667 462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369 074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477824958"/>
                  </a:ext>
                </a:extLst>
              </a:tr>
              <a:tr h="181353">
                <a:tc>
                  <a:txBody>
                    <a:bodyPr/>
                    <a:lstStyle/>
                    <a:p>
                      <a:pPr algn="l" fontAlgn="ctr"/>
                      <a:r>
                        <a:rPr lang="en-ZA" sz="1050" b="0" i="0" u="none" strike="noStrike" dirty="0">
                          <a:effectLst/>
                          <a:latin typeface="Calibri" panose="020F0502020204030204" pitchFamily="34" charset="0"/>
                        </a:rPr>
                        <a:t>Health Facility Revitalisation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669 533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610 773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58 760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658 646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669 533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10 887) </a:t>
                      </a:r>
                    </a:p>
                  </a:txBody>
                  <a:tcPr marL="6051" marR="6051" marT="6051" marB="0" anchor="ctr">
                    <a:lnL>
                      <a:noFill/>
                    </a:lnL>
                    <a:lnR>
                      <a:noFill/>
                    </a:lnR>
                    <a:lnT>
                      <a:noFill/>
                    </a:lnT>
                    <a:lnB>
                      <a:noFill/>
                    </a:lnB>
                    <a:solidFill>
                      <a:srgbClr val="FFC7CE"/>
                    </a:solidFill>
                  </a:tcPr>
                </a:tc>
                <a:extLst>
                  <a:ext uri="{0D108BD9-81ED-4DB2-BD59-A6C34878D82A}">
                    <a16:rowId xmlns:a16="http://schemas.microsoft.com/office/drawing/2014/main" val="2370583708"/>
                  </a:ext>
                </a:extLst>
              </a:tr>
              <a:tr h="181353">
                <a:tc>
                  <a:txBody>
                    <a:bodyPr/>
                    <a:lstStyle/>
                    <a:p>
                      <a:pPr algn="l" fontAlgn="ctr"/>
                      <a:r>
                        <a:rPr lang="en-ZA" sz="1050" b="0" i="0" u="none" strike="noStrike" dirty="0">
                          <a:effectLst/>
                          <a:latin typeface="Calibri" panose="020F0502020204030204" pitchFamily="34" charset="0"/>
                        </a:rPr>
                        <a:t>National Health Insurance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45 262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45 262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47 025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45 262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1 763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1880735167"/>
                  </a:ext>
                </a:extLst>
              </a:tr>
              <a:tr h="181353">
                <a:tc>
                  <a:txBody>
                    <a:bodyPr/>
                    <a:lstStyle/>
                    <a:p>
                      <a:pPr algn="l" fontAlgn="ctr"/>
                      <a:r>
                        <a:rPr lang="en-US" sz="1050" b="0" i="0" u="none" strike="noStrike" dirty="0">
                          <a:effectLst/>
                          <a:latin typeface="Calibri" panose="020F0502020204030204" pitchFamily="34" charset="0"/>
                        </a:rPr>
                        <a:t>Statutory Human Resources, Training and Development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366 523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329 150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37 373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382 244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366 523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15 721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2805044540"/>
                  </a:ext>
                </a:extLst>
              </a:tr>
              <a:tr h="181353">
                <a:tc>
                  <a:txBody>
                    <a:bodyPr/>
                    <a:lstStyle/>
                    <a:p>
                      <a:pPr algn="l" fontAlgn="ctr"/>
                      <a:r>
                        <a:rPr lang="en-ZA" sz="1050" b="0" i="0" u="none" strike="noStrike" dirty="0">
                          <a:effectLst/>
                          <a:latin typeface="Calibri" panose="020F0502020204030204" pitchFamily="34" charset="0"/>
                        </a:rPr>
                        <a:t>National Tertiary Services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1 080 846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1 062 132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18 714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1 128 688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1 080 846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47 842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73256319"/>
                  </a:ext>
                </a:extLst>
              </a:tr>
              <a:tr h="181353">
                <a:tc>
                  <a:txBody>
                    <a:bodyPr/>
                    <a:lstStyle/>
                    <a:p>
                      <a:pPr algn="l" fontAlgn="ctr"/>
                      <a:r>
                        <a:rPr lang="en-ZA" sz="1050" b="0" i="0" u="none" strike="noStrike" dirty="0">
                          <a:effectLst/>
                          <a:latin typeface="Calibri" panose="020F0502020204030204" pitchFamily="34" charset="0"/>
                        </a:rPr>
                        <a:t>Provincial Roads Maintenance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1 629 401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1 464 993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164 408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1 446 136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1 629 401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183 265)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955653621"/>
                  </a:ext>
                </a:extLst>
              </a:tr>
              <a:tr h="181353">
                <a:tc>
                  <a:txBody>
                    <a:bodyPr/>
                    <a:lstStyle/>
                    <a:p>
                      <a:pPr algn="l" fontAlgn="ctr"/>
                      <a:r>
                        <a:rPr lang="en-ZA" sz="1050" b="0" i="0" u="none" strike="noStrike" dirty="0">
                          <a:effectLst/>
                          <a:latin typeface="Calibri" panose="020F0502020204030204" pitchFamily="34" charset="0"/>
                        </a:rPr>
                        <a:t>Public Transport Operations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269 007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269 007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283 803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269 007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14 796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4540366"/>
                  </a:ext>
                </a:extLst>
              </a:tr>
              <a:tr h="181353">
                <a:tc>
                  <a:txBody>
                    <a:bodyPr/>
                    <a:lstStyle/>
                    <a:p>
                      <a:pPr algn="l" fontAlgn="ctr"/>
                      <a:r>
                        <a:rPr lang="fr-FR" sz="1050" b="0" i="0" u="none" strike="noStrike" dirty="0">
                          <a:effectLst/>
                          <a:latin typeface="Calibri" panose="020F0502020204030204" pitchFamily="34" charset="0"/>
                        </a:rPr>
                        <a:t>Comprehensive Agricultural Support Programme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239 838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265 946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26 108)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254 455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239 838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14 617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052036667"/>
                  </a:ext>
                </a:extLst>
              </a:tr>
              <a:tr h="181353">
                <a:tc>
                  <a:txBody>
                    <a:bodyPr/>
                    <a:lstStyle/>
                    <a:p>
                      <a:pPr algn="l" fontAlgn="ctr"/>
                      <a:r>
                        <a:rPr lang="en-ZA" sz="1050" b="0" i="0" u="none" strike="noStrike" dirty="0">
                          <a:effectLst/>
                          <a:latin typeface="Calibri" panose="020F0502020204030204" pitchFamily="34" charset="0"/>
                        </a:rPr>
                        <a:t>Ilima/Letsema Projects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67 955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79 393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11 438)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76 002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67 955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8 047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2791490233"/>
                  </a:ext>
                </a:extLst>
              </a:tr>
              <a:tr h="181353">
                <a:tc>
                  <a:txBody>
                    <a:bodyPr/>
                    <a:lstStyle/>
                    <a:p>
                      <a:pPr algn="l" fontAlgn="ctr"/>
                      <a:r>
                        <a:rPr lang="en-ZA" sz="1050" b="0" i="0" u="none" strike="noStrike" dirty="0">
                          <a:effectLst/>
                          <a:latin typeface="Calibri" panose="020F0502020204030204" pitchFamily="34" charset="0"/>
                        </a:rPr>
                        <a:t>Land Care Programme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12 371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11 671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700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12 813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12 371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442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4500875"/>
                  </a:ext>
                </a:extLst>
              </a:tr>
              <a:tr h="181353">
                <a:tc>
                  <a:txBody>
                    <a:bodyPr/>
                    <a:lstStyle/>
                    <a:p>
                      <a:pPr algn="l" fontAlgn="ctr"/>
                      <a:r>
                        <a:rPr lang="en-ZA" sz="1050" b="0" i="0" u="none" strike="noStrike" dirty="0">
                          <a:effectLst/>
                          <a:latin typeface="Calibri" panose="020F0502020204030204" pitchFamily="34" charset="0"/>
                        </a:rPr>
                        <a:t>Human Settlements Development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1 803 294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1 634 932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168 362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1 491 219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1 803 294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312 075)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602169462"/>
                  </a:ext>
                </a:extLst>
              </a:tr>
              <a:tr h="181353">
                <a:tc>
                  <a:txBody>
                    <a:bodyPr/>
                    <a:lstStyle/>
                    <a:p>
                      <a:pPr algn="l" fontAlgn="ctr"/>
                      <a:r>
                        <a:rPr lang="en-US" sz="1050" b="0" i="0" u="none" strike="noStrike" dirty="0">
                          <a:effectLst/>
                          <a:latin typeface="Calibri" panose="020F0502020204030204" pitchFamily="34" charset="0"/>
                        </a:rPr>
                        <a:t>Informal Settlements Upgrading Partnership Grant     </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335 216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335 216)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432 428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432 428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1626036835"/>
                  </a:ext>
                </a:extLst>
              </a:tr>
              <a:tr h="181353">
                <a:tc>
                  <a:txBody>
                    <a:bodyPr/>
                    <a:lstStyle/>
                    <a:p>
                      <a:pPr algn="l" fontAlgn="ctr"/>
                      <a:r>
                        <a:rPr lang="en-ZA" sz="1050" b="0" i="0" u="none" strike="noStrike" dirty="0">
                          <a:effectLst/>
                          <a:latin typeface="Calibri" panose="020F0502020204030204" pitchFamily="34" charset="0"/>
                        </a:rPr>
                        <a:t>Title Deeds Restoration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64 254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64 254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64 254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64 254)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3485454930"/>
                  </a:ext>
                </a:extLst>
              </a:tr>
              <a:tr h="181353">
                <a:tc>
                  <a:txBody>
                    <a:bodyPr/>
                    <a:lstStyle/>
                    <a:p>
                      <a:pPr algn="l" fontAlgn="ctr"/>
                      <a:r>
                        <a:rPr lang="en-ZA" sz="1050" b="0" i="0" u="none" strike="noStrike" dirty="0">
                          <a:effectLst/>
                          <a:latin typeface="Calibri" panose="020F0502020204030204" pitchFamily="34" charset="0"/>
                        </a:rPr>
                        <a:t>EPWP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107 789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107 789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107 789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107 789)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822277373"/>
                  </a:ext>
                </a:extLst>
              </a:tr>
              <a:tr h="181353">
                <a:tc>
                  <a:txBody>
                    <a:bodyPr/>
                    <a:lstStyle/>
                    <a:p>
                      <a:pPr algn="l" fontAlgn="ctr"/>
                      <a:r>
                        <a:rPr lang="en-ZA" sz="1050" b="0" i="0" u="none" strike="noStrike" dirty="0">
                          <a:effectLst/>
                          <a:latin typeface="Calibri" panose="020F0502020204030204" pitchFamily="34" charset="0"/>
                        </a:rPr>
                        <a:t>Social Sector EPWP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55 202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55 202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55 202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55 202)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227814105"/>
                  </a:ext>
                </a:extLst>
              </a:tr>
              <a:tr h="181353">
                <a:tc>
                  <a:txBody>
                    <a:bodyPr/>
                    <a:lstStyle/>
                    <a:p>
                      <a:pPr algn="l" fontAlgn="ctr"/>
                      <a:r>
                        <a:rPr lang="en-ZA" sz="1050" b="0" i="0" u="none" strike="noStrike" dirty="0">
                          <a:effectLst/>
                          <a:latin typeface="Calibri" panose="020F0502020204030204" pitchFamily="34" charset="0"/>
                        </a:rPr>
                        <a:t>Early Childhood Development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134 142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91 117  </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43 025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150 366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134 142  </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16 224  </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14892871"/>
                  </a:ext>
                </a:extLst>
              </a:tr>
              <a:tr h="181353">
                <a:tc>
                  <a:txBody>
                    <a:bodyPr/>
                    <a:lstStyle/>
                    <a:p>
                      <a:pPr algn="l" fontAlgn="ctr"/>
                      <a:r>
                        <a:rPr lang="en-ZA" sz="1050" b="0" i="0" u="none" strike="noStrike" dirty="0">
                          <a:effectLst/>
                          <a:latin typeface="Calibri" panose="020F0502020204030204" pitchFamily="34" charset="0"/>
                        </a:rPr>
                        <a:t>Community Library Services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166 506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179 156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12 650)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179 114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166 506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12 608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699554460"/>
                  </a:ext>
                </a:extLst>
              </a:tr>
              <a:tr h="181353">
                <a:tc>
                  <a:txBody>
                    <a:bodyPr/>
                    <a:lstStyle/>
                    <a:p>
                      <a:pPr algn="l" fontAlgn="ctr"/>
                      <a:r>
                        <a:rPr lang="en-US" sz="1050" b="0" i="0" u="none" strike="noStrike" dirty="0">
                          <a:effectLst/>
                          <a:latin typeface="Calibri" panose="020F0502020204030204" pitchFamily="34" charset="0"/>
                        </a:rPr>
                        <a:t>Mass Participation and Sport Development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64 626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73 888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9 262)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66 804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64 626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2 178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0703177"/>
                  </a:ext>
                </a:extLst>
              </a:tr>
            </a:tbl>
          </a:graphicData>
        </a:graphic>
      </p:graphicFrame>
    </p:spTree>
    <p:extLst>
      <p:ext uri="{BB962C8B-B14F-4D97-AF65-F5344CB8AC3E}">
        <p14:creationId xmlns:p14="http://schemas.microsoft.com/office/powerpoint/2010/main" val="348012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EF3-B8F6-47F6-89BA-8102FF6B4E27}"/>
              </a:ext>
            </a:extLst>
          </p:cNvPr>
          <p:cNvSpPr>
            <a:spLocks noGrp="1"/>
          </p:cNvSpPr>
          <p:nvPr>
            <p:ph type="title"/>
          </p:nvPr>
        </p:nvSpPr>
        <p:spPr>
          <a:xfrm>
            <a:off x="251520" y="332657"/>
            <a:ext cx="8460480" cy="1080120"/>
          </a:xfrm>
        </p:spPr>
        <p:txBody>
          <a:bodyPr>
            <a:noAutofit/>
          </a:bodyPr>
          <a:lstStyle/>
          <a:p>
            <a:r>
              <a:rPr lang="en-ZA" sz="2800" dirty="0">
                <a:latin typeface="+mj-lt"/>
              </a:rPr>
              <a:t>2020 Budget vs. 2019 Budget: Division of Revenue for the </a:t>
            </a:r>
            <a:br>
              <a:rPr lang="en-ZA" sz="2800" dirty="0">
                <a:latin typeface="+mj-lt"/>
              </a:rPr>
            </a:br>
            <a:r>
              <a:rPr lang="en-ZA" sz="2800" dirty="0">
                <a:latin typeface="+mj-lt"/>
              </a:rPr>
              <a:t>Free State Province (R thousand) – 2020 MTEF</a:t>
            </a:r>
          </a:p>
        </p:txBody>
      </p:sp>
      <p:graphicFrame>
        <p:nvGraphicFramePr>
          <p:cNvPr id="9" name="Table 8">
            <a:extLst>
              <a:ext uri="{FF2B5EF4-FFF2-40B4-BE49-F238E27FC236}">
                <a16:creationId xmlns:a16="http://schemas.microsoft.com/office/drawing/2014/main" id="{DA2C4944-AE9C-4128-9324-0F07D9F216C0}"/>
              </a:ext>
            </a:extLst>
          </p:cNvPr>
          <p:cNvGraphicFramePr>
            <a:graphicFrameLocks noGrp="1"/>
          </p:cNvGraphicFramePr>
          <p:nvPr>
            <p:extLst>
              <p:ext uri="{D42A27DB-BD31-4B8C-83A1-F6EECF244321}">
                <p14:modId xmlns:p14="http://schemas.microsoft.com/office/powerpoint/2010/main" val="3278566775"/>
              </p:ext>
            </p:extLst>
          </p:nvPr>
        </p:nvGraphicFramePr>
        <p:xfrm>
          <a:off x="251520" y="1556793"/>
          <a:ext cx="8640963" cy="4968540"/>
        </p:xfrm>
        <a:graphic>
          <a:graphicData uri="http://schemas.openxmlformats.org/drawingml/2006/table">
            <a:tbl>
              <a:tblPr/>
              <a:tblGrid>
                <a:gridCol w="3779343">
                  <a:extLst>
                    <a:ext uri="{9D8B030D-6E8A-4147-A177-3AD203B41FA5}">
                      <a16:colId xmlns:a16="http://schemas.microsoft.com/office/drawing/2014/main" val="3703841881"/>
                    </a:ext>
                  </a:extLst>
                </a:gridCol>
                <a:gridCol w="810270">
                  <a:extLst>
                    <a:ext uri="{9D8B030D-6E8A-4147-A177-3AD203B41FA5}">
                      <a16:colId xmlns:a16="http://schemas.microsoft.com/office/drawing/2014/main" val="1787675898"/>
                    </a:ext>
                  </a:extLst>
                </a:gridCol>
                <a:gridCol w="810270">
                  <a:extLst>
                    <a:ext uri="{9D8B030D-6E8A-4147-A177-3AD203B41FA5}">
                      <a16:colId xmlns:a16="http://schemas.microsoft.com/office/drawing/2014/main" val="1819745712"/>
                    </a:ext>
                  </a:extLst>
                </a:gridCol>
                <a:gridCol w="810270">
                  <a:extLst>
                    <a:ext uri="{9D8B030D-6E8A-4147-A177-3AD203B41FA5}">
                      <a16:colId xmlns:a16="http://schemas.microsoft.com/office/drawing/2014/main" val="3359964218"/>
                    </a:ext>
                  </a:extLst>
                </a:gridCol>
                <a:gridCol w="810270">
                  <a:extLst>
                    <a:ext uri="{9D8B030D-6E8A-4147-A177-3AD203B41FA5}">
                      <a16:colId xmlns:a16="http://schemas.microsoft.com/office/drawing/2014/main" val="810761593"/>
                    </a:ext>
                  </a:extLst>
                </a:gridCol>
                <a:gridCol w="810270">
                  <a:extLst>
                    <a:ext uri="{9D8B030D-6E8A-4147-A177-3AD203B41FA5}">
                      <a16:colId xmlns:a16="http://schemas.microsoft.com/office/drawing/2014/main" val="3695734574"/>
                    </a:ext>
                  </a:extLst>
                </a:gridCol>
                <a:gridCol w="810270">
                  <a:extLst>
                    <a:ext uri="{9D8B030D-6E8A-4147-A177-3AD203B41FA5}">
                      <a16:colId xmlns:a16="http://schemas.microsoft.com/office/drawing/2014/main" val="1894259301"/>
                    </a:ext>
                  </a:extLst>
                </a:gridCol>
              </a:tblGrid>
              <a:tr h="184020">
                <a:tc>
                  <a:txBody>
                    <a:bodyPr/>
                    <a:lstStyle/>
                    <a:p>
                      <a:pPr algn="l" fontAlgn="ctr"/>
                      <a:r>
                        <a:rPr lang="en-ZA" sz="1050" b="1" i="0" u="none" strike="noStrike" dirty="0">
                          <a:effectLst/>
                          <a:latin typeface="Calibri" panose="020F0502020204030204" pitchFamily="34" charset="0"/>
                        </a:rPr>
                        <a:t>Free State</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ctr"/>
                      <a:r>
                        <a:rPr lang="en-ZA" sz="1050" b="1" i="0" u="none" strike="noStrike" dirty="0">
                          <a:effectLst/>
                          <a:latin typeface="Calibri" panose="020F0502020204030204" pitchFamily="34" charset="0"/>
                        </a:rPr>
                        <a:t>2020/21</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gn="ctr" fontAlgn="ctr"/>
                      <a:r>
                        <a:rPr lang="en-ZA" sz="1050" b="1" i="0" u="none" strike="noStrike" dirty="0">
                          <a:effectLst/>
                          <a:latin typeface="Calibri" panose="020F0502020204030204" pitchFamily="34" charset="0"/>
                        </a:rPr>
                        <a:t>2021/22</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825572205"/>
                  </a:ext>
                </a:extLst>
              </a:tr>
              <a:tr h="184020">
                <a:tc>
                  <a:txBody>
                    <a:bodyPr/>
                    <a:lstStyle/>
                    <a:p>
                      <a:pPr algn="l" fontAlgn="ctr"/>
                      <a:r>
                        <a:rPr lang="en-ZA" sz="1050" b="1" i="0" u="none" strike="noStrike" dirty="0">
                          <a:effectLst/>
                          <a:latin typeface="Calibri" panose="020F0502020204030204" pitchFamily="34" charset="0"/>
                        </a:rPr>
                        <a:t>R'000</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2019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2021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76818128"/>
                  </a:ext>
                </a:extLst>
              </a:tr>
              <a:tr h="184020">
                <a:tc>
                  <a:txBody>
                    <a:bodyPr/>
                    <a:lstStyle/>
                    <a:p>
                      <a:pPr algn="l" fontAlgn="ctr"/>
                      <a:r>
                        <a:rPr lang="en-ZA" sz="1050" b="1" i="0" u="none" strike="noStrike" dirty="0">
                          <a:effectLst/>
                          <a:latin typeface="Calibri" panose="020F0502020204030204" pitchFamily="34" charset="0"/>
                        </a:rPr>
                        <a:t>Equitable Share</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30 017 344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30 337 928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320 584)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1" i="0" u="none" strike="noStrike" dirty="0">
                          <a:effectLst/>
                          <a:latin typeface="Calibri" panose="020F0502020204030204" pitchFamily="34" charset="0"/>
                        </a:rPr>
                        <a:t> 31 897 379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30 017 344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1 880 035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848508327"/>
                  </a:ext>
                </a:extLst>
              </a:tr>
              <a:tr h="184020">
                <a:tc>
                  <a:txBody>
                    <a:bodyPr/>
                    <a:lstStyle/>
                    <a:p>
                      <a:pPr algn="l" fontAlgn="ctr"/>
                      <a:r>
                        <a:rPr lang="en-ZA" sz="1050" b="1" i="0" u="none" strike="noStrike" dirty="0">
                          <a:effectLst/>
                          <a:latin typeface="Calibri" panose="020F0502020204030204" pitchFamily="34" charset="0"/>
                        </a:rPr>
                        <a:t>Direct Conditional Grants</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8 238 538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7 985 223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253 315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8 327 100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8 238 538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88 562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1671861"/>
                  </a:ext>
                </a:extLst>
              </a:tr>
              <a:tr h="184020">
                <a:tc>
                  <a:txBody>
                    <a:bodyPr/>
                    <a:lstStyle/>
                    <a:p>
                      <a:pPr algn="l" fontAlgn="ctr"/>
                      <a:r>
                        <a:rPr lang="en-ZA" sz="1050" b="0" i="0" u="none" strike="noStrike" dirty="0">
                          <a:effectLst/>
                          <a:latin typeface="Calibri" panose="020F0502020204030204" pitchFamily="34" charset="0"/>
                        </a:rPr>
                        <a:t>Education Infrastructure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840 429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722 425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118 004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815 981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840 429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24 448)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924332920"/>
                  </a:ext>
                </a:extLst>
              </a:tr>
              <a:tr h="184020">
                <a:tc>
                  <a:txBody>
                    <a:bodyPr/>
                    <a:lstStyle/>
                    <a:p>
                      <a:pPr algn="l" fontAlgn="ctr"/>
                      <a:r>
                        <a:rPr lang="en-US" sz="1050" b="0" i="0" u="none" strike="noStrike" dirty="0">
                          <a:effectLst/>
                          <a:latin typeface="Calibri" panose="020F0502020204030204" pitchFamily="34" charset="0"/>
                        </a:rPr>
                        <a:t>HIV and AIDS (Life Skills Education)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11 853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14 853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3 000)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12 295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11 853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442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086532575"/>
                  </a:ext>
                </a:extLst>
              </a:tr>
              <a:tr h="184020">
                <a:tc>
                  <a:txBody>
                    <a:bodyPr/>
                    <a:lstStyle/>
                    <a:p>
                      <a:pPr algn="l" fontAlgn="ctr"/>
                      <a:r>
                        <a:rPr lang="en-US" sz="1050" b="0" i="0" u="none" strike="noStrike" dirty="0">
                          <a:effectLst/>
                          <a:latin typeface="Calibri" panose="020F0502020204030204" pitchFamily="34" charset="0"/>
                        </a:rPr>
                        <a:t>Learners With Profound Intellectual Disabilities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26 670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27 670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1 000)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28 140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26 670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1 470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2835507387"/>
                  </a:ext>
                </a:extLst>
              </a:tr>
              <a:tr h="184020">
                <a:tc>
                  <a:txBody>
                    <a:bodyPr/>
                    <a:lstStyle/>
                    <a:p>
                      <a:pPr algn="l" fontAlgn="ctr"/>
                      <a:r>
                        <a:rPr lang="en-US" sz="1050" b="0" i="0" u="none" strike="noStrike" dirty="0">
                          <a:effectLst/>
                          <a:latin typeface="Calibri" panose="020F0502020204030204" pitchFamily="34" charset="0"/>
                        </a:rPr>
                        <a:t>Maths, Science and Technology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37 337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38 714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1 377)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39 426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37 337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2 089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3450047961"/>
                  </a:ext>
                </a:extLst>
              </a:tr>
              <a:tr h="184020">
                <a:tc>
                  <a:txBody>
                    <a:bodyPr/>
                    <a:lstStyle/>
                    <a:p>
                      <a:pPr algn="l" fontAlgn="ctr"/>
                      <a:r>
                        <a:rPr lang="en-ZA" sz="1050" b="0" i="0" u="none" strike="noStrike" dirty="0">
                          <a:effectLst/>
                          <a:latin typeface="Calibri" panose="020F0502020204030204" pitchFamily="34" charset="0"/>
                        </a:rPr>
                        <a:t>National School Nutrition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431 851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422 767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9 084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446 019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431 851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14 168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3519577"/>
                  </a:ext>
                </a:extLst>
              </a:tr>
              <a:tr h="184020">
                <a:tc>
                  <a:txBody>
                    <a:bodyPr/>
                    <a:lstStyle/>
                    <a:p>
                      <a:pPr algn="l" fontAlgn="ctr"/>
                      <a:r>
                        <a:rPr lang="en-US" sz="1050" b="0" i="0" u="none" strike="noStrike" dirty="0">
                          <a:effectLst/>
                          <a:latin typeface="Calibri" panose="020F0502020204030204" pitchFamily="34" charset="0"/>
                        </a:rPr>
                        <a:t>HIV, TB, Malaria and Community Outreach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1 472 363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1 487 423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15 060)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1 675 705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1 472 363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203 342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526702415"/>
                  </a:ext>
                </a:extLst>
              </a:tr>
              <a:tr h="184020">
                <a:tc>
                  <a:txBody>
                    <a:bodyPr/>
                    <a:lstStyle/>
                    <a:p>
                      <a:pPr algn="l" fontAlgn="ctr"/>
                      <a:r>
                        <a:rPr lang="en-ZA" sz="1050" b="0" i="0" u="none" strike="noStrike" dirty="0">
                          <a:effectLst/>
                          <a:latin typeface="Calibri" panose="020F0502020204030204" pitchFamily="34" charset="0"/>
                        </a:rPr>
                        <a:t>Health Facility Revitalisation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586 745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527 985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58 760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569 368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586 745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17 377) </a:t>
                      </a:r>
                    </a:p>
                  </a:txBody>
                  <a:tcPr marL="6243" marR="6243" marT="6243" marB="0" anchor="ctr">
                    <a:lnL>
                      <a:noFill/>
                    </a:lnL>
                    <a:lnR>
                      <a:noFill/>
                    </a:lnR>
                    <a:lnT>
                      <a:noFill/>
                    </a:lnT>
                    <a:lnB>
                      <a:noFill/>
                    </a:lnB>
                    <a:solidFill>
                      <a:srgbClr val="FFC7CE"/>
                    </a:solidFill>
                  </a:tcPr>
                </a:tc>
                <a:extLst>
                  <a:ext uri="{0D108BD9-81ED-4DB2-BD59-A6C34878D82A}">
                    <a16:rowId xmlns:a16="http://schemas.microsoft.com/office/drawing/2014/main" val="3641776792"/>
                  </a:ext>
                </a:extLst>
              </a:tr>
              <a:tr h="184020">
                <a:tc>
                  <a:txBody>
                    <a:bodyPr/>
                    <a:lstStyle/>
                    <a:p>
                      <a:pPr algn="l" fontAlgn="ctr"/>
                      <a:r>
                        <a:rPr lang="en-ZA" sz="1050" b="0" i="0" u="none" strike="noStrike" dirty="0">
                          <a:effectLst/>
                          <a:latin typeface="Calibri" panose="020F0502020204030204" pitchFamily="34" charset="0"/>
                        </a:rPr>
                        <a:t>National Health Insurance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21 496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21 496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22 334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21 496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838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3055367142"/>
                  </a:ext>
                </a:extLst>
              </a:tr>
              <a:tr h="184020">
                <a:tc>
                  <a:txBody>
                    <a:bodyPr/>
                    <a:lstStyle/>
                    <a:p>
                      <a:pPr algn="l" fontAlgn="ctr"/>
                      <a:r>
                        <a:rPr lang="en-US" sz="1050" b="0" i="0" u="none" strike="noStrike" dirty="0">
                          <a:effectLst/>
                          <a:latin typeface="Calibri" panose="020F0502020204030204" pitchFamily="34" charset="0"/>
                        </a:rPr>
                        <a:t>Statutory Human Resources, Training and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237 019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225 678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11 341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245 279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237 019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8 260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041711310"/>
                  </a:ext>
                </a:extLst>
              </a:tr>
              <a:tr h="184020">
                <a:tc>
                  <a:txBody>
                    <a:bodyPr/>
                    <a:lstStyle/>
                    <a:p>
                      <a:pPr algn="l" fontAlgn="ctr"/>
                      <a:r>
                        <a:rPr lang="en-ZA" sz="1050" b="0" i="0" u="none" strike="noStrike" dirty="0">
                          <a:effectLst/>
                          <a:latin typeface="Calibri" panose="020F0502020204030204" pitchFamily="34" charset="0"/>
                        </a:rPr>
                        <a:t>National Tertiary Services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1 209 781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1 213 591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3 810)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1 257 214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1 209 781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47 433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8500802"/>
                  </a:ext>
                </a:extLst>
              </a:tr>
              <a:tr h="184020">
                <a:tc>
                  <a:txBody>
                    <a:bodyPr/>
                    <a:lstStyle/>
                    <a:p>
                      <a:pPr algn="l" fontAlgn="ctr"/>
                      <a:r>
                        <a:rPr lang="en-ZA" sz="1050" b="0" i="0" u="none" strike="noStrike" dirty="0">
                          <a:effectLst/>
                          <a:latin typeface="Calibri" panose="020F0502020204030204" pitchFamily="34" charset="0"/>
                        </a:rPr>
                        <a:t>Provincial Roads Maintenance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1 447 285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1 301 253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146 032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1 284 503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1 447 285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162 782)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914380309"/>
                  </a:ext>
                </a:extLst>
              </a:tr>
              <a:tr h="184020">
                <a:tc>
                  <a:txBody>
                    <a:bodyPr/>
                    <a:lstStyle/>
                    <a:p>
                      <a:pPr algn="l" fontAlgn="ctr"/>
                      <a:r>
                        <a:rPr lang="en-ZA" sz="1050" b="0" i="0" u="none" strike="noStrike" dirty="0">
                          <a:effectLst/>
                          <a:latin typeface="Calibri" panose="020F0502020204030204" pitchFamily="34" charset="0"/>
                        </a:rPr>
                        <a:t>Public Transport Operations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297 410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297 410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313 768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297 410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16 358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89276342"/>
                  </a:ext>
                </a:extLst>
              </a:tr>
              <a:tr h="184020">
                <a:tc>
                  <a:txBody>
                    <a:bodyPr/>
                    <a:lstStyle/>
                    <a:p>
                      <a:pPr algn="l" fontAlgn="ctr"/>
                      <a:r>
                        <a:rPr lang="fr-FR" sz="1050" b="0" i="0" u="none" strike="noStrike" dirty="0">
                          <a:effectLst/>
                          <a:latin typeface="Calibri" panose="020F0502020204030204" pitchFamily="34" charset="0"/>
                        </a:rPr>
                        <a:t>Comprehensive Agricultural Support Programme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176 167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183 441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7 274)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188 030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176 167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11 863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785021141"/>
                  </a:ext>
                </a:extLst>
              </a:tr>
              <a:tr h="184020">
                <a:tc>
                  <a:txBody>
                    <a:bodyPr/>
                    <a:lstStyle/>
                    <a:p>
                      <a:pPr algn="l" fontAlgn="ctr"/>
                      <a:r>
                        <a:rPr lang="en-ZA" sz="1050" b="0" i="0" u="none" strike="noStrike" dirty="0">
                          <a:effectLst/>
                          <a:latin typeface="Calibri" panose="020F0502020204030204" pitchFamily="34" charset="0"/>
                        </a:rPr>
                        <a:t>Ilima/Letsema Projects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68 442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74 468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6 026)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76 547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68 442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8 105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303170789"/>
                  </a:ext>
                </a:extLst>
              </a:tr>
              <a:tr h="184020">
                <a:tc>
                  <a:txBody>
                    <a:bodyPr/>
                    <a:lstStyle/>
                    <a:p>
                      <a:pPr algn="l" fontAlgn="ctr"/>
                      <a:r>
                        <a:rPr lang="en-ZA" sz="1050" b="0" i="0" u="none" strike="noStrike" dirty="0">
                          <a:effectLst/>
                          <a:latin typeface="Calibri" panose="020F0502020204030204" pitchFamily="34" charset="0"/>
                        </a:rPr>
                        <a:t>Land Care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8 378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8 878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500)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8 866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8 378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488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32877120"/>
                  </a:ext>
                </a:extLst>
              </a:tr>
              <a:tr h="184020">
                <a:tc>
                  <a:txBody>
                    <a:bodyPr/>
                    <a:lstStyle/>
                    <a:p>
                      <a:pPr algn="l" fontAlgn="ctr"/>
                      <a:r>
                        <a:rPr lang="en-ZA" sz="1050" b="0" i="0" u="none" strike="noStrike" dirty="0">
                          <a:effectLst/>
                          <a:latin typeface="Calibri" panose="020F0502020204030204" pitchFamily="34" charset="0"/>
                        </a:rPr>
                        <a:t>Human Settlements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950 798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917 011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33 787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786 254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950 798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164 544)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3132661356"/>
                  </a:ext>
                </a:extLst>
              </a:tr>
              <a:tr h="184020">
                <a:tc>
                  <a:txBody>
                    <a:bodyPr/>
                    <a:lstStyle/>
                    <a:p>
                      <a:pPr algn="l" fontAlgn="ctr"/>
                      <a:r>
                        <a:rPr lang="en-US" sz="1050" b="0" i="0" u="none" strike="noStrike" dirty="0">
                          <a:effectLst/>
                          <a:latin typeface="Calibri" panose="020F0502020204030204" pitchFamily="34" charset="0"/>
                        </a:rPr>
                        <a:t>Informal Settlements Upgrading Partnership Grant     </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176 745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176 745)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228 001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228 001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665297727"/>
                  </a:ext>
                </a:extLst>
              </a:tr>
              <a:tr h="184020">
                <a:tc>
                  <a:txBody>
                    <a:bodyPr/>
                    <a:lstStyle/>
                    <a:p>
                      <a:pPr algn="l" fontAlgn="ctr"/>
                      <a:r>
                        <a:rPr lang="en-ZA" sz="1050" b="0" i="0" u="none" strike="noStrike" dirty="0">
                          <a:effectLst/>
                          <a:latin typeface="Calibri" panose="020F0502020204030204" pitchFamily="34" charset="0"/>
                        </a:rPr>
                        <a:t>Title Deeds Restoration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33 860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33 860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33 860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33 860)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212490674"/>
                  </a:ext>
                </a:extLst>
              </a:tr>
              <a:tr h="184020">
                <a:tc>
                  <a:txBody>
                    <a:bodyPr/>
                    <a:lstStyle/>
                    <a:p>
                      <a:pPr algn="l" fontAlgn="ctr"/>
                      <a:r>
                        <a:rPr lang="en-ZA" sz="1050" b="0" i="0" u="none" strike="noStrike" dirty="0">
                          <a:effectLst/>
                          <a:latin typeface="Calibri" panose="020F0502020204030204" pitchFamily="34" charset="0"/>
                        </a:rPr>
                        <a:t>EPWP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24 085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24 085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24 085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24 085)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386031764"/>
                  </a:ext>
                </a:extLst>
              </a:tr>
              <a:tr h="184020">
                <a:tc>
                  <a:txBody>
                    <a:bodyPr/>
                    <a:lstStyle/>
                    <a:p>
                      <a:pPr algn="l" fontAlgn="ctr"/>
                      <a:r>
                        <a:rPr lang="en-ZA" sz="1050" b="0" i="0" u="none" strike="noStrike" dirty="0">
                          <a:effectLst/>
                          <a:latin typeface="Calibri" panose="020F0502020204030204" pitchFamily="34" charset="0"/>
                        </a:rPr>
                        <a:t>Social Sector EPWP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39 572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39 572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39 572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39 572)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1466017856"/>
                  </a:ext>
                </a:extLst>
              </a:tr>
              <a:tr h="184020">
                <a:tc>
                  <a:txBody>
                    <a:bodyPr/>
                    <a:lstStyle/>
                    <a:p>
                      <a:pPr algn="l" fontAlgn="ctr"/>
                      <a:r>
                        <a:rPr lang="en-ZA" sz="1050" b="0" i="0" u="none" strike="noStrike" dirty="0">
                          <a:effectLst/>
                          <a:latin typeface="Calibri" panose="020F0502020204030204" pitchFamily="34" charset="0"/>
                        </a:rPr>
                        <a:t>Early Childhood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55 768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27 186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28 582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53 010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55 768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2 758)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69614522"/>
                  </a:ext>
                </a:extLst>
              </a:tr>
              <a:tr h="184020">
                <a:tc>
                  <a:txBody>
                    <a:bodyPr/>
                    <a:lstStyle/>
                    <a:p>
                      <a:pPr algn="l" fontAlgn="ctr"/>
                      <a:r>
                        <a:rPr lang="en-ZA" sz="1050" b="0" i="0" u="none" strike="noStrike" dirty="0">
                          <a:effectLst/>
                          <a:latin typeface="Calibri" panose="020F0502020204030204" pitchFamily="34" charset="0"/>
                        </a:rPr>
                        <a:t>Community Library Services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167 082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177 982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10 900)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178 575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167 082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11 493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999420269"/>
                  </a:ext>
                </a:extLst>
              </a:tr>
              <a:tr h="184020">
                <a:tc>
                  <a:txBody>
                    <a:bodyPr/>
                    <a:lstStyle/>
                    <a:p>
                      <a:pPr algn="l" fontAlgn="ctr"/>
                      <a:r>
                        <a:rPr lang="en-US" sz="1050" b="0" i="0" u="none" strike="noStrike" dirty="0">
                          <a:effectLst/>
                          <a:latin typeface="Calibri" panose="020F0502020204030204" pitchFamily="34" charset="0"/>
                        </a:rPr>
                        <a:t>Mass Participation and Sport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94 147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105 883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11 736)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97 785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94 147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3 638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9370002"/>
                  </a:ext>
                </a:extLst>
              </a:tr>
            </a:tbl>
          </a:graphicData>
        </a:graphic>
      </p:graphicFrame>
    </p:spTree>
    <p:extLst>
      <p:ext uri="{BB962C8B-B14F-4D97-AF65-F5344CB8AC3E}">
        <p14:creationId xmlns:p14="http://schemas.microsoft.com/office/powerpoint/2010/main" val="64988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EF3-B8F6-47F6-89BA-8102FF6B4E27}"/>
              </a:ext>
            </a:extLst>
          </p:cNvPr>
          <p:cNvSpPr>
            <a:spLocks noGrp="1"/>
          </p:cNvSpPr>
          <p:nvPr>
            <p:ph type="title"/>
          </p:nvPr>
        </p:nvSpPr>
        <p:spPr>
          <a:xfrm>
            <a:off x="628650" y="332657"/>
            <a:ext cx="8083348" cy="1080120"/>
          </a:xfrm>
        </p:spPr>
        <p:txBody>
          <a:bodyPr>
            <a:normAutofit/>
          </a:bodyPr>
          <a:lstStyle/>
          <a:p>
            <a:r>
              <a:rPr lang="en-ZA" sz="2800" dirty="0">
                <a:latin typeface="+mj-lt"/>
              </a:rPr>
              <a:t>2020 Budget vs. 2019 Budget: Division of Revenue for the Gauteng Province (R thousand) – 2020 MTEF</a:t>
            </a:r>
          </a:p>
        </p:txBody>
      </p:sp>
      <p:graphicFrame>
        <p:nvGraphicFramePr>
          <p:cNvPr id="5" name="Content Placeholder 4">
            <a:extLst>
              <a:ext uri="{FF2B5EF4-FFF2-40B4-BE49-F238E27FC236}">
                <a16:creationId xmlns:a16="http://schemas.microsoft.com/office/drawing/2014/main" id="{E4745F2E-715D-482C-B04A-CE14A2A4A7DD}"/>
              </a:ext>
            </a:extLst>
          </p:cNvPr>
          <p:cNvGraphicFramePr>
            <a:graphicFrameLocks noGrp="1"/>
          </p:cNvGraphicFramePr>
          <p:nvPr>
            <p:ph idx="1"/>
            <p:extLst>
              <p:ext uri="{D42A27DB-BD31-4B8C-83A1-F6EECF244321}">
                <p14:modId xmlns:p14="http://schemas.microsoft.com/office/powerpoint/2010/main" val="877017696"/>
              </p:ext>
            </p:extLst>
          </p:nvPr>
        </p:nvGraphicFramePr>
        <p:xfrm>
          <a:off x="251520" y="1556792"/>
          <a:ext cx="8640957" cy="4814883"/>
        </p:xfrm>
        <a:graphic>
          <a:graphicData uri="http://schemas.openxmlformats.org/drawingml/2006/table">
            <a:tbl>
              <a:tblPr/>
              <a:tblGrid>
                <a:gridCol w="3794451">
                  <a:extLst>
                    <a:ext uri="{9D8B030D-6E8A-4147-A177-3AD203B41FA5}">
                      <a16:colId xmlns:a16="http://schemas.microsoft.com/office/drawing/2014/main" val="2433993164"/>
                    </a:ext>
                  </a:extLst>
                </a:gridCol>
                <a:gridCol w="807751">
                  <a:extLst>
                    <a:ext uri="{9D8B030D-6E8A-4147-A177-3AD203B41FA5}">
                      <a16:colId xmlns:a16="http://schemas.microsoft.com/office/drawing/2014/main" val="105907379"/>
                    </a:ext>
                  </a:extLst>
                </a:gridCol>
                <a:gridCol w="807751">
                  <a:extLst>
                    <a:ext uri="{9D8B030D-6E8A-4147-A177-3AD203B41FA5}">
                      <a16:colId xmlns:a16="http://schemas.microsoft.com/office/drawing/2014/main" val="2188041485"/>
                    </a:ext>
                  </a:extLst>
                </a:gridCol>
                <a:gridCol w="807751">
                  <a:extLst>
                    <a:ext uri="{9D8B030D-6E8A-4147-A177-3AD203B41FA5}">
                      <a16:colId xmlns:a16="http://schemas.microsoft.com/office/drawing/2014/main" val="3425340039"/>
                    </a:ext>
                  </a:extLst>
                </a:gridCol>
                <a:gridCol w="807751">
                  <a:extLst>
                    <a:ext uri="{9D8B030D-6E8A-4147-A177-3AD203B41FA5}">
                      <a16:colId xmlns:a16="http://schemas.microsoft.com/office/drawing/2014/main" val="3994447399"/>
                    </a:ext>
                  </a:extLst>
                </a:gridCol>
                <a:gridCol w="807751">
                  <a:extLst>
                    <a:ext uri="{9D8B030D-6E8A-4147-A177-3AD203B41FA5}">
                      <a16:colId xmlns:a16="http://schemas.microsoft.com/office/drawing/2014/main" val="1369144685"/>
                    </a:ext>
                  </a:extLst>
                </a:gridCol>
                <a:gridCol w="807751">
                  <a:extLst>
                    <a:ext uri="{9D8B030D-6E8A-4147-A177-3AD203B41FA5}">
                      <a16:colId xmlns:a16="http://schemas.microsoft.com/office/drawing/2014/main" val="2449972171"/>
                    </a:ext>
                  </a:extLst>
                </a:gridCol>
              </a:tblGrid>
              <a:tr h="178329">
                <a:tc>
                  <a:txBody>
                    <a:bodyPr/>
                    <a:lstStyle/>
                    <a:p>
                      <a:pPr algn="l" fontAlgn="ctr"/>
                      <a:r>
                        <a:rPr lang="en-ZA" sz="1050" b="1" i="0" u="none" strike="noStrike" dirty="0">
                          <a:effectLst/>
                          <a:latin typeface="Calibri" panose="020F0502020204030204" pitchFamily="34" charset="0"/>
                        </a:rPr>
                        <a:t>Gauteng</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ctr"/>
                      <a:r>
                        <a:rPr lang="en-ZA" sz="1050" b="1" i="0" u="none" strike="noStrike" dirty="0">
                          <a:effectLst/>
                          <a:latin typeface="Calibri" panose="020F0502020204030204" pitchFamily="34" charset="0"/>
                        </a:rPr>
                        <a:t>2020/21</a:t>
                      </a:r>
                    </a:p>
                  </a:txBody>
                  <a:tcPr marL="6051" marR="6051" marT="6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gn="ctr" fontAlgn="ctr"/>
                      <a:r>
                        <a:rPr lang="en-ZA" sz="1050" b="1" i="0" u="none" strike="noStrike" dirty="0">
                          <a:effectLst/>
                          <a:latin typeface="Calibri" panose="020F0502020204030204" pitchFamily="34" charset="0"/>
                        </a:rPr>
                        <a:t>2021/22</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770986829"/>
                  </a:ext>
                </a:extLst>
              </a:tr>
              <a:tr h="178329">
                <a:tc>
                  <a:txBody>
                    <a:bodyPr/>
                    <a:lstStyle/>
                    <a:p>
                      <a:pPr algn="l" fontAlgn="ctr"/>
                      <a:r>
                        <a:rPr lang="en-ZA" sz="1050" b="1" i="0" u="none" strike="noStrike" dirty="0">
                          <a:effectLst/>
                          <a:latin typeface="Calibri" panose="020F0502020204030204" pitchFamily="34" charset="0"/>
                        </a:rPr>
                        <a:t>R'000</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2019 Budget</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2021 Budget</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74860723"/>
                  </a:ext>
                </a:extLst>
              </a:tr>
              <a:tr h="178329">
                <a:tc>
                  <a:txBody>
                    <a:bodyPr/>
                    <a:lstStyle/>
                    <a:p>
                      <a:pPr algn="l" fontAlgn="ctr"/>
                      <a:r>
                        <a:rPr lang="en-ZA" sz="1050" b="1" i="0" u="none" strike="noStrike" dirty="0">
                          <a:effectLst/>
                          <a:latin typeface="Calibri" panose="020F0502020204030204" pitchFamily="34" charset="0"/>
                        </a:rPr>
                        <a:t>Equitable Share</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112 117 907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111 635 689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482 218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121 121 075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112 117 907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9 003 168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487265412"/>
                  </a:ext>
                </a:extLst>
              </a:tr>
              <a:tr h="178329">
                <a:tc>
                  <a:txBody>
                    <a:bodyPr/>
                    <a:lstStyle/>
                    <a:p>
                      <a:pPr algn="l" fontAlgn="ctr"/>
                      <a:r>
                        <a:rPr lang="en-ZA" sz="1050" b="1" i="0" u="none" strike="noStrike" dirty="0">
                          <a:effectLst/>
                          <a:latin typeface="Calibri" panose="020F0502020204030204" pitchFamily="34" charset="0"/>
                        </a:rPr>
                        <a:t>Direct Conditional Grants</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23 935 384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24 058 098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122 714)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1" i="0" u="none" strike="noStrike" dirty="0">
                          <a:effectLst/>
                          <a:latin typeface="Calibri" panose="020F0502020204030204" pitchFamily="34" charset="0"/>
                        </a:rPr>
                        <a:t> 25 123 380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23 935 384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1 187 996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8843597"/>
                  </a:ext>
                </a:extLst>
              </a:tr>
              <a:tr h="178329">
                <a:tc>
                  <a:txBody>
                    <a:bodyPr/>
                    <a:lstStyle/>
                    <a:p>
                      <a:pPr algn="l" fontAlgn="ctr"/>
                      <a:r>
                        <a:rPr lang="en-ZA" sz="1050" b="0" i="0" u="none" strike="noStrike" dirty="0">
                          <a:effectLst/>
                          <a:latin typeface="Calibri" panose="020F0502020204030204" pitchFamily="34" charset="0"/>
                        </a:rPr>
                        <a:t>Education Infrastructure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1 497 757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1 440 169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57 588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1 515 249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1 497 757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17 492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306882636"/>
                  </a:ext>
                </a:extLst>
              </a:tr>
              <a:tr h="178329">
                <a:tc>
                  <a:txBody>
                    <a:bodyPr/>
                    <a:lstStyle/>
                    <a:p>
                      <a:pPr algn="l" fontAlgn="ctr"/>
                      <a:r>
                        <a:rPr lang="en-US" sz="1050" b="0" i="0" u="none" strike="noStrike" dirty="0">
                          <a:effectLst/>
                          <a:latin typeface="Calibri" panose="020F0502020204030204" pitchFamily="34" charset="0"/>
                        </a:rPr>
                        <a:t>HIV and AIDS (Life Skills Education)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36 869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39 869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3 000)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38 565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36 869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1 696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1809375188"/>
                  </a:ext>
                </a:extLst>
              </a:tr>
              <a:tr h="178329">
                <a:tc>
                  <a:txBody>
                    <a:bodyPr/>
                    <a:lstStyle/>
                    <a:p>
                      <a:pPr algn="l" fontAlgn="ctr"/>
                      <a:r>
                        <a:rPr lang="en-US" sz="1050" b="0" i="0" u="none" strike="noStrike" dirty="0">
                          <a:effectLst/>
                          <a:latin typeface="Calibri" panose="020F0502020204030204" pitchFamily="34" charset="0"/>
                        </a:rPr>
                        <a:t>Learners With Profound Intellectual Disabilities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33 715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33 715  </a:t>
                      </a:r>
                    </a:p>
                  </a:txBody>
                  <a:tcPr marL="6051" marR="6051" marT="6051" marB="0" anchor="ctr">
                    <a:lnL>
                      <a:noFill/>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35 024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33 715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1 309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854886502"/>
                  </a:ext>
                </a:extLst>
              </a:tr>
              <a:tr h="178329">
                <a:tc>
                  <a:txBody>
                    <a:bodyPr/>
                    <a:lstStyle/>
                    <a:p>
                      <a:pPr algn="l" fontAlgn="ctr"/>
                      <a:r>
                        <a:rPr lang="en-US" sz="1050" b="0" i="0" u="none" strike="noStrike" dirty="0">
                          <a:effectLst/>
                          <a:latin typeface="Calibri" panose="020F0502020204030204" pitchFamily="34" charset="0"/>
                        </a:rPr>
                        <a:t>Maths, Science and Technology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57 106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58 483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1 377)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60 185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57 106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3 079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545886543"/>
                  </a:ext>
                </a:extLst>
              </a:tr>
              <a:tr h="178329">
                <a:tc>
                  <a:txBody>
                    <a:bodyPr/>
                    <a:lstStyle/>
                    <a:p>
                      <a:pPr algn="l" fontAlgn="ctr"/>
                      <a:r>
                        <a:rPr lang="en-ZA" sz="1050" b="0" i="0" u="none" strike="noStrike" dirty="0">
                          <a:effectLst/>
                          <a:latin typeface="Calibri" panose="020F0502020204030204" pitchFamily="34" charset="0"/>
                        </a:rPr>
                        <a:t>National School Nutrition Programme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905 006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895 774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9 232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945 042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905 006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40 036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7917662"/>
                  </a:ext>
                </a:extLst>
              </a:tr>
              <a:tr h="178329">
                <a:tc>
                  <a:txBody>
                    <a:bodyPr/>
                    <a:lstStyle/>
                    <a:p>
                      <a:pPr algn="l" fontAlgn="ctr"/>
                      <a:r>
                        <a:rPr lang="en-US" sz="1050" b="0" i="0" u="none" strike="noStrike" dirty="0">
                          <a:effectLst/>
                          <a:latin typeface="Calibri" panose="020F0502020204030204" pitchFamily="34" charset="0"/>
                        </a:rPr>
                        <a:t>HIV, TB, Malaria and Community Outreach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5 256 234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5 310 164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53 930)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5 984 105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5 256 234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727 871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721963414"/>
                  </a:ext>
                </a:extLst>
              </a:tr>
              <a:tr h="178329">
                <a:tc>
                  <a:txBody>
                    <a:bodyPr/>
                    <a:lstStyle/>
                    <a:p>
                      <a:pPr algn="l" fontAlgn="ctr"/>
                      <a:r>
                        <a:rPr lang="en-ZA" sz="1050" b="0" i="0" u="none" strike="noStrike" dirty="0">
                          <a:effectLst/>
                          <a:latin typeface="Calibri" panose="020F0502020204030204" pitchFamily="34" charset="0"/>
                        </a:rPr>
                        <a:t>Health Facility Revitalisation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968 210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909 450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58 760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980 733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968 210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12 523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432932417"/>
                  </a:ext>
                </a:extLst>
              </a:tr>
              <a:tr h="178329">
                <a:tc>
                  <a:txBody>
                    <a:bodyPr/>
                    <a:lstStyle/>
                    <a:p>
                      <a:pPr algn="l" fontAlgn="ctr"/>
                      <a:r>
                        <a:rPr lang="en-ZA" sz="1050" b="0" i="0" u="none" strike="noStrike" dirty="0">
                          <a:effectLst/>
                          <a:latin typeface="Calibri" panose="020F0502020204030204" pitchFamily="34" charset="0"/>
                        </a:rPr>
                        <a:t>National Health Insurance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53 674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53 674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55 764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53 674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2 090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1676980028"/>
                  </a:ext>
                </a:extLst>
              </a:tr>
              <a:tr h="178329">
                <a:tc>
                  <a:txBody>
                    <a:bodyPr/>
                    <a:lstStyle/>
                    <a:p>
                      <a:pPr algn="l" fontAlgn="ctr"/>
                      <a:r>
                        <a:rPr lang="en-US" sz="1050" b="0" i="0" u="none" strike="noStrike" dirty="0">
                          <a:effectLst/>
                          <a:latin typeface="Calibri" panose="020F0502020204030204" pitchFamily="34" charset="0"/>
                        </a:rPr>
                        <a:t>Statutory Human Resources, Training and Development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1 336 008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1 227 899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108 109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1 382 650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1 336 008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46 642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3555798894"/>
                  </a:ext>
                </a:extLst>
              </a:tr>
              <a:tr h="178329">
                <a:tc>
                  <a:txBody>
                    <a:bodyPr/>
                    <a:lstStyle/>
                    <a:p>
                      <a:pPr algn="l" fontAlgn="ctr"/>
                      <a:r>
                        <a:rPr lang="en-ZA" sz="1050" b="0" i="0" u="none" strike="noStrike" dirty="0">
                          <a:effectLst/>
                          <a:latin typeface="Calibri" panose="020F0502020204030204" pitchFamily="34" charset="0"/>
                        </a:rPr>
                        <a:t>National Tertiary Services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5 025 579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5 041 407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15 828)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5 222 622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5 025 579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197 043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74456607"/>
                  </a:ext>
                </a:extLst>
              </a:tr>
              <a:tr h="178329">
                <a:tc>
                  <a:txBody>
                    <a:bodyPr/>
                    <a:lstStyle/>
                    <a:p>
                      <a:pPr algn="l" fontAlgn="ctr"/>
                      <a:r>
                        <a:rPr lang="en-ZA" sz="1050" b="0" i="0" u="none" strike="noStrike" dirty="0">
                          <a:effectLst/>
                          <a:latin typeface="Calibri" panose="020F0502020204030204" pitchFamily="34" charset="0"/>
                        </a:rPr>
                        <a:t>Provincial Roads Maintenance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745 007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669 835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75 172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661 213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745 007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83 794)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2740094596"/>
                  </a:ext>
                </a:extLst>
              </a:tr>
              <a:tr h="178329">
                <a:tc>
                  <a:txBody>
                    <a:bodyPr/>
                    <a:lstStyle/>
                    <a:p>
                      <a:pPr algn="l" fontAlgn="ctr"/>
                      <a:r>
                        <a:rPr lang="en-ZA" sz="1050" b="0" i="0" u="none" strike="noStrike" dirty="0">
                          <a:effectLst/>
                          <a:latin typeface="Calibri" panose="020F0502020204030204" pitchFamily="34" charset="0"/>
                        </a:rPr>
                        <a:t>Public Transport Operations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2 599 291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2 599 291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2 742 249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2 599 291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142 958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9007071"/>
                  </a:ext>
                </a:extLst>
              </a:tr>
              <a:tr h="178329">
                <a:tc>
                  <a:txBody>
                    <a:bodyPr/>
                    <a:lstStyle/>
                    <a:p>
                      <a:pPr algn="l" fontAlgn="ctr"/>
                      <a:r>
                        <a:rPr lang="fr-FR" sz="1050" b="0" i="0" u="none" strike="noStrike" dirty="0">
                          <a:effectLst/>
                          <a:latin typeface="Calibri" panose="020F0502020204030204" pitchFamily="34" charset="0"/>
                        </a:rPr>
                        <a:t>Comprehensive Agricultural Support Programme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100 108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99 476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632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106 583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100 108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6 475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886868896"/>
                  </a:ext>
                </a:extLst>
              </a:tr>
              <a:tr h="178329">
                <a:tc>
                  <a:txBody>
                    <a:bodyPr/>
                    <a:lstStyle/>
                    <a:p>
                      <a:pPr algn="l" fontAlgn="ctr"/>
                      <a:r>
                        <a:rPr lang="en-ZA" sz="1050" b="0" i="0" u="none" strike="noStrike" dirty="0">
                          <a:effectLst/>
                          <a:latin typeface="Calibri" panose="020F0502020204030204" pitchFamily="34" charset="0"/>
                        </a:rPr>
                        <a:t>Ilima/Letsema Projects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30 928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33 733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2 805)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34 590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30 928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3 662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2864479036"/>
                  </a:ext>
                </a:extLst>
              </a:tr>
              <a:tr h="178329">
                <a:tc>
                  <a:txBody>
                    <a:bodyPr/>
                    <a:lstStyle/>
                    <a:p>
                      <a:pPr algn="l" fontAlgn="ctr"/>
                      <a:r>
                        <a:rPr lang="en-ZA" sz="1050" b="0" i="0" u="none" strike="noStrike" dirty="0">
                          <a:effectLst/>
                          <a:latin typeface="Calibri" panose="020F0502020204030204" pitchFamily="34" charset="0"/>
                        </a:rPr>
                        <a:t>Land Care Programme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4 787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5 987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1 200)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5 016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4 787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229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5060456"/>
                  </a:ext>
                </a:extLst>
              </a:tr>
              <a:tr h="178329">
                <a:tc>
                  <a:txBody>
                    <a:bodyPr/>
                    <a:lstStyle/>
                    <a:p>
                      <a:pPr algn="l" fontAlgn="ctr"/>
                      <a:r>
                        <a:rPr lang="en-ZA" sz="1050" b="0" i="0" u="none" strike="noStrike" dirty="0">
                          <a:effectLst/>
                          <a:latin typeface="Calibri" panose="020F0502020204030204" pitchFamily="34" charset="0"/>
                        </a:rPr>
                        <a:t>Human Settlements Development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4 625 447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4 319 346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306 101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3 824 974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4 625 447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800 473)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703188472"/>
                  </a:ext>
                </a:extLst>
              </a:tr>
              <a:tr h="178329">
                <a:tc>
                  <a:txBody>
                    <a:bodyPr/>
                    <a:lstStyle/>
                    <a:p>
                      <a:pPr algn="l" fontAlgn="ctr"/>
                      <a:r>
                        <a:rPr lang="en-US" sz="1050" b="0" i="0" u="none" strike="noStrike" dirty="0">
                          <a:effectLst/>
                          <a:latin typeface="Calibri" panose="020F0502020204030204" pitchFamily="34" charset="0"/>
                        </a:rPr>
                        <a:t>Informal Settlements Upgrading Partnership Grant     </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859 829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859 829)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1 109 179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1 109 179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2803763596"/>
                  </a:ext>
                </a:extLst>
              </a:tr>
              <a:tr h="178329">
                <a:tc>
                  <a:txBody>
                    <a:bodyPr/>
                    <a:lstStyle/>
                    <a:p>
                      <a:pPr algn="l" fontAlgn="ctr"/>
                      <a:r>
                        <a:rPr lang="en-ZA" sz="1050" b="0" i="0" u="none" strike="noStrike" dirty="0">
                          <a:effectLst/>
                          <a:latin typeface="Calibri" panose="020F0502020204030204" pitchFamily="34" charset="0"/>
                        </a:rPr>
                        <a:t>Title Deeds Restoration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164 795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164 795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164 795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164 795)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3130144757"/>
                  </a:ext>
                </a:extLst>
              </a:tr>
              <a:tr h="178329">
                <a:tc>
                  <a:txBody>
                    <a:bodyPr/>
                    <a:lstStyle/>
                    <a:p>
                      <a:pPr algn="l" fontAlgn="ctr"/>
                      <a:r>
                        <a:rPr lang="en-ZA" sz="1050" b="0" i="0" u="none" strike="noStrike" dirty="0">
                          <a:effectLst/>
                          <a:latin typeface="Calibri" panose="020F0502020204030204" pitchFamily="34" charset="0"/>
                        </a:rPr>
                        <a:t>EPWP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53 887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53 887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53 887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53 887)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4131912255"/>
                  </a:ext>
                </a:extLst>
              </a:tr>
              <a:tr h="178329">
                <a:tc>
                  <a:txBody>
                    <a:bodyPr/>
                    <a:lstStyle/>
                    <a:p>
                      <a:pPr algn="l" fontAlgn="ctr"/>
                      <a:r>
                        <a:rPr lang="en-ZA" sz="1050" b="0" i="0" u="none" strike="noStrike" dirty="0">
                          <a:effectLst/>
                          <a:latin typeface="Calibri" panose="020F0502020204030204" pitchFamily="34" charset="0"/>
                        </a:rPr>
                        <a:t>Social Sector EPWP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51 087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51 087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51 087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51 087)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1129133488"/>
                  </a:ext>
                </a:extLst>
              </a:tr>
              <a:tr h="178329">
                <a:tc>
                  <a:txBody>
                    <a:bodyPr/>
                    <a:lstStyle/>
                    <a:p>
                      <a:pPr algn="l" fontAlgn="ctr"/>
                      <a:r>
                        <a:rPr lang="en-ZA" sz="1050" b="0" i="0" u="none" strike="noStrike" dirty="0">
                          <a:effectLst/>
                          <a:latin typeface="Calibri" panose="020F0502020204030204" pitchFamily="34" charset="0"/>
                        </a:rPr>
                        <a:t>Early Childhood Development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135 229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72 658  </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62 571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148 461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135 229  </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13 232  </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73339767"/>
                  </a:ext>
                </a:extLst>
              </a:tr>
              <a:tr h="178329">
                <a:tc>
                  <a:txBody>
                    <a:bodyPr/>
                    <a:lstStyle/>
                    <a:p>
                      <a:pPr algn="l" fontAlgn="ctr"/>
                      <a:r>
                        <a:rPr lang="en-ZA" sz="1050" b="0" i="0" u="none" strike="noStrike" dirty="0">
                          <a:effectLst/>
                          <a:latin typeface="Calibri" panose="020F0502020204030204" pitchFamily="34" charset="0"/>
                        </a:rPr>
                        <a:t>Community Library Services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166 781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177 681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10 900)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177 703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166 781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10 922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378038533"/>
                  </a:ext>
                </a:extLst>
              </a:tr>
              <a:tr h="178329">
                <a:tc>
                  <a:txBody>
                    <a:bodyPr/>
                    <a:lstStyle/>
                    <a:p>
                      <a:pPr algn="l" fontAlgn="ctr"/>
                      <a:r>
                        <a:rPr lang="en-US" sz="1050" b="0" i="0" u="none" strike="noStrike" dirty="0">
                          <a:effectLst/>
                          <a:latin typeface="Calibri" panose="020F0502020204030204" pitchFamily="34" charset="0"/>
                        </a:rPr>
                        <a:t>Mass Participation and Sport Development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87 879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98 537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10 658)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93 473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87 879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5 594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53513503"/>
                  </a:ext>
                </a:extLst>
              </a:tr>
            </a:tbl>
          </a:graphicData>
        </a:graphic>
      </p:graphicFrame>
    </p:spTree>
    <p:extLst>
      <p:ext uri="{BB962C8B-B14F-4D97-AF65-F5344CB8AC3E}">
        <p14:creationId xmlns:p14="http://schemas.microsoft.com/office/powerpoint/2010/main" val="40957992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EF3-B8F6-47F6-89BA-8102FF6B4E27}"/>
              </a:ext>
            </a:extLst>
          </p:cNvPr>
          <p:cNvSpPr>
            <a:spLocks noGrp="1"/>
          </p:cNvSpPr>
          <p:nvPr>
            <p:ph type="title"/>
          </p:nvPr>
        </p:nvSpPr>
        <p:spPr>
          <a:xfrm>
            <a:off x="251520" y="332657"/>
            <a:ext cx="8496944" cy="1152128"/>
          </a:xfrm>
        </p:spPr>
        <p:txBody>
          <a:bodyPr>
            <a:noAutofit/>
          </a:bodyPr>
          <a:lstStyle/>
          <a:p>
            <a:r>
              <a:rPr lang="en-ZA" sz="2800" dirty="0">
                <a:effectLst>
                  <a:outerShdw blurRad="50800" dist="38100" algn="l" rotWithShape="0">
                    <a:prstClr val="black">
                      <a:alpha val="40000"/>
                    </a:prstClr>
                  </a:outerShdw>
                </a:effectLst>
                <a:latin typeface="+mj-lt"/>
              </a:rPr>
              <a:t>2020 Budget vs. 2019 Budget: Division of Revenue for the </a:t>
            </a:r>
            <a:br>
              <a:rPr lang="en-ZA" sz="2800" dirty="0">
                <a:effectLst>
                  <a:outerShdw blurRad="50800" dist="38100" algn="l" rotWithShape="0">
                    <a:prstClr val="black">
                      <a:alpha val="40000"/>
                    </a:prstClr>
                  </a:outerShdw>
                </a:effectLst>
                <a:latin typeface="+mj-lt"/>
              </a:rPr>
            </a:br>
            <a:r>
              <a:rPr lang="en-ZA" sz="2800" dirty="0">
                <a:effectLst>
                  <a:outerShdw blurRad="50800" dist="38100" algn="l" rotWithShape="0">
                    <a:prstClr val="black">
                      <a:alpha val="40000"/>
                    </a:prstClr>
                  </a:outerShdw>
                </a:effectLst>
                <a:latin typeface="+mj-lt"/>
              </a:rPr>
              <a:t>Kwa-Zulu Natal Province (R thousand) – 2020 MTEF</a:t>
            </a:r>
          </a:p>
        </p:txBody>
      </p:sp>
      <p:graphicFrame>
        <p:nvGraphicFramePr>
          <p:cNvPr id="5" name="Content Placeholder 4">
            <a:extLst>
              <a:ext uri="{FF2B5EF4-FFF2-40B4-BE49-F238E27FC236}">
                <a16:creationId xmlns:a16="http://schemas.microsoft.com/office/drawing/2014/main" id="{42EA6D18-F83C-487C-A775-6606967DB4F4}"/>
              </a:ext>
            </a:extLst>
          </p:cNvPr>
          <p:cNvGraphicFramePr>
            <a:graphicFrameLocks noGrp="1"/>
          </p:cNvGraphicFramePr>
          <p:nvPr>
            <p:ph idx="1"/>
            <p:extLst>
              <p:ext uri="{D42A27DB-BD31-4B8C-83A1-F6EECF244321}">
                <p14:modId xmlns:p14="http://schemas.microsoft.com/office/powerpoint/2010/main" val="1980727423"/>
              </p:ext>
            </p:extLst>
          </p:nvPr>
        </p:nvGraphicFramePr>
        <p:xfrm>
          <a:off x="251520" y="1484785"/>
          <a:ext cx="8640958" cy="4886892"/>
        </p:xfrm>
        <a:graphic>
          <a:graphicData uri="http://schemas.openxmlformats.org/drawingml/2006/table">
            <a:tbl>
              <a:tblPr/>
              <a:tblGrid>
                <a:gridCol w="3760738">
                  <a:extLst>
                    <a:ext uri="{9D8B030D-6E8A-4147-A177-3AD203B41FA5}">
                      <a16:colId xmlns:a16="http://schemas.microsoft.com/office/drawing/2014/main" val="1830356204"/>
                    </a:ext>
                  </a:extLst>
                </a:gridCol>
                <a:gridCol w="813370">
                  <a:extLst>
                    <a:ext uri="{9D8B030D-6E8A-4147-A177-3AD203B41FA5}">
                      <a16:colId xmlns:a16="http://schemas.microsoft.com/office/drawing/2014/main" val="839495019"/>
                    </a:ext>
                  </a:extLst>
                </a:gridCol>
                <a:gridCol w="813370">
                  <a:extLst>
                    <a:ext uri="{9D8B030D-6E8A-4147-A177-3AD203B41FA5}">
                      <a16:colId xmlns:a16="http://schemas.microsoft.com/office/drawing/2014/main" val="589916557"/>
                    </a:ext>
                  </a:extLst>
                </a:gridCol>
                <a:gridCol w="813370">
                  <a:extLst>
                    <a:ext uri="{9D8B030D-6E8A-4147-A177-3AD203B41FA5}">
                      <a16:colId xmlns:a16="http://schemas.microsoft.com/office/drawing/2014/main" val="2460668001"/>
                    </a:ext>
                  </a:extLst>
                </a:gridCol>
                <a:gridCol w="813370">
                  <a:extLst>
                    <a:ext uri="{9D8B030D-6E8A-4147-A177-3AD203B41FA5}">
                      <a16:colId xmlns:a16="http://schemas.microsoft.com/office/drawing/2014/main" val="3122672336"/>
                    </a:ext>
                  </a:extLst>
                </a:gridCol>
                <a:gridCol w="813370">
                  <a:extLst>
                    <a:ext uri="{9D8B030D-6E8A-4147-A177-3AD203B41FA5}">
                      <a16:colId xmlns:a16="http://schemas.microsoft.com/office/drawing/2014/main" val="587718178"/>
                    </a:ext>
                  </a:extLst>
                </a:gridCol>
                <a:gridCol w="813370">
                  <a:extLst>
                    <a:ext uri="{9D8B030D-6E8A-4147-A177-3AD203B41FA5}">
                      <a16:colId xmlns:a16="http://schemas.microsoft.com/office/drawing/2014/main" val="2855473806"/>
                    </a:ext>
                  </a:extLst>
                </a:gridCol>
              </a:tblGrid>
              <a:tr h="180996">
                <a:tc>
                  <a:txBody>
                    <a:bodyPr/>
                    <a:lstStyle/>
                    <a:p>
                      <a:pPr algn="l" fontAlgn="ctr"/>
                      <a:r>
                        <a:rPr lang="en-ZA" sz="1050" b="1" i="0" u="none" strike="noStrike" dirty="0">
                          <a:effectLst/>
                          <a:latin typeface="Calibri" panose="020F0502020204030204" pitchFamily="34" charset="0"/>
                        </a:rPr>
                        <a:t>Kwa-Zulu Natal</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ctr"/>
                      <a:r>
                        <a:rPr lang="en-ZA" sz="1050" b="1" i="0" u="none" strike="noStrike" dirty="0">
                          <a:effectLst/>
                          <a:latin typeface="Calibri" panose="020F0502020204030204" pitchFamily="34" charset="0"/>
                        </a:rPr>
                        <a:t>2020/21</a:t>
                      </a:r>
                    </a:p>
                  </a:txBody>
                  <a:tcPr marL="6051" marR="6051" marT="605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gn="ctr" fontAlgn="ctr"/>
                      <a:r>
                        <a:rPr lang="en-ZA" sz="1050" b="1" i="0" u="none" strike="noStrike" dirty="0">
                          <a:effectLst/>
                          <a:latin typeface="Calibri" panose="020F0502020204030204" pitchFamily="34" charset="0"/>
                        </a:rPr>
                        <a:t>2021/22</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558882785"/>
                  </a:ext>
                </a:extLst>
              </a:tr>
              <a:tr h="180996">
                <a:tc>
                  <a:txBody>
                    <a:bodyPr/>
                    <a:lstStyle/>
                    <a:p>
                      <a:pPr algn="l" fontAlgn="ctr"/>
                      <a:r>
                        <a:rPr lang="en-ZA" sz="1050" b="1" i="0" u="none" strike="noStrike" dirty="0">
                          <a:effectLst/>
                          <a:latin typeface="Calibri" panose="020F0502020204030204" pitchFamily="34" charset="0"/>
                        </a:rPr>
                        <a:t>R'000</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2019 Budget</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2021 Budget</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47301234"/>
                  </a:ext>
                </a:extLst>
              </a:tr>
              <a:tr h="180996">
                <a:tc>
                  <a:txBody>
                    <a:bodyPr/>
                    <a:lstStyle/>
                    <a:p>
                      <a:pPr algn="l" fontAlgn="ctr"/>
                      <a:r>
                        <a:rPr lang="en-ZA" sz="1050" b="1" i="0" u="none" strike="noStrike" dirty="0">
                          <a:effectLst/>
                          <a:latin typeface="Calibri" panose="020F0502020204030204" pitchFamily="34" charset="0"/>
                        </a:rPr>
                        <a:t>Equitable Share</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111 441 977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113 369 965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( 1 927 988)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1" i="0" u="none" strike="noStrike" dirty="0">
                          <a:effectLst/>
                          <a:latin typeface="Calibri" panose="020F0502020204030204" pitchFamily="34" charset="0"/>
                        </a:rPr>
                        <a:t> 117 754 878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111 441 977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6 312 901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306447212"/>
                  </a:ext>
                </a:extLst>
              </a:tr>
              <a:tr h="180996">
                <a:tc>
                  <a:txBody>
                    <a:bodyPr/>
                    <a:lstStyle/>
                    <a:p>
                      <a:pPr algn="l" fontAlgn="ctr"/>
                      <a:r>
                        <a:rPr lang="en-ZA" sz="1050" b="1" i="0" u="none" strike="noStrike" dirty="0">
                          <a:effectLst/>
                          <a:latin typeface="Calibri" panose="020F0502020204030204" pitchFamily="34" charset="0"/>
                        </a:rPr>
                        <a:t>Direct Conditional Grants</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22 011 062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21 781 134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229 928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22 592 123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22 011 062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581 061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9209507"/>
                  </a:ext>
                </a:extLst>
              </a:tr>
              <a:tr h="180996">
                <a:tc>
                  <a:txBody>
                    <a:bodyPr/>
                    <a:lstStyle/>
                    <a:p>
                      <a:pPr algn="l" fontAlgn="ctr"/>
                      <a:r>
                        <a:rPr lang="en-ZA" sz="1050" b="0" i="0" u="none" strike="noStrike" dirty="0">
                          <a:effectLst/>
                          <a:latin typeface="Calibri" panose="020F0502020204030204" pitchFamily="34" charset="0"/>
                        </a:rPr>
                        <a:t>Education Infrastructure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1 996 182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2 013 404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17 222)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2 045 473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1 996 182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49 291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259528704"/>
                  </a:ext>
                </a:extLst>
              </a:tr>
              <a:tr h="180996">
                <a:tc>
                  <a:txBody>
                    <a:bodyPr/>
                    <a:lstStyle/>
                    <a:p>
                      <a:pPr algn="l" fontAlgn="ctr"/>
                      <a:r>
                        <a:rPr lang="en-US" sz="1050" b="0" i="0" u="none" strike="noStrike" dirty="0">
                          <a:effectLst/>
                          <a:latin typeface="Calibri" panose="020F0502020204030204" pitchFamily="34" charset="0"/>
                        </a:rPr>
                        <a:t>HIV and AIDS (Life Skills Education)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62 450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65 450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3 000)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65 555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62 450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3 105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1208815438"/>
                  </a:ext>
                </a:extLst>
              </a:tr>
              <a:tr h="180996">
                <a:tc>
                  <a:txBody>
                    <a:bodyPr/>
                    <a:lstStyle/>
                    <a:p>
                      <a:pPr algn="l" fontAlgn="ctr"/>
                      <a:r>
                        <a:rPr lang="en-US" sz="1050" b="0" i="0" u="none" strike="noStrike" dirty="0">
                          <a:effectLst/>
                          <a:latin typeface="Calibri" panose="020F0502020204030204" pitchFamily="34" charset="0"/>
                        </a:rPr>
                        <a:t>Learners With Profound Intellectual Disabilities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32 586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34 586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2 000)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34 543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32 586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1 957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1992470616"/>
                  </a:ext>
                </a:extLst>
              </a:tr>
              <a:tr h="180996">
                <a:tc>
                  <a:txBody>
                    <a:bodyPr/>
                    <a:lstStyle/>
                    <a:p>
                      <a:pPr algn="l" fontAlgn="ctr"/>
                      <a:r>
                        <a:rPr lang="en-US" sz="1050" b="0" i="0" u="none" strike="noStrike" dirty="0">
                          <a:effectLst/>
                          <a:latin typeface="Calibri" panose="020F0502020204030204" pitchFamily="34" charset="0"/>
                        </a:rPr>
                        <a:t>Maths, Science and Technology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65 701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67 079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1 378)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69 208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65 701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3 507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2240397425"/>
                  </a:ext>
                </a:extLst>
              </a:tr>
              <a:tr h="180996">
                <a:tc>
                  <a:txBody>
                    <a:bodyPr/>
                    <a:lstStyle/>
                    <a:p>
                      <a:pPr algn="l" fontAlgn="ctr"/>
                      <a:r>
                        <a:rPr lang="en-ZA" sz="1050" b="0" i="0" u="none" strike="noStrike" dirty="0">
                          <a:effectLst/>
                          <a:latin typeface="Calibri" panose="020F0502020204030204" pitchFamily="34" charset="0"/>
                        </a:rPr>
                        <a:t>National School Nutrition Programme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1 717 512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1 710 462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7 050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1 804 538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1 717 512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87 026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88143036"/>
                  </a:ext>
                </a:extLst>
              </a:tr>
              <a:tr h="180996">
                <a:tc>
                  <a:txBody>
                    <a:bodyPr/>
                    <a:lstStyle/>
                    <a:p>
                      <a:pPr algn="l" fontAlgn="ctr"/>
                      <a:r>
                        <a:rPr lang="en-US" sz="1050" b="0" i="0" u="none" strike="noStrike" dirty="0">
                          <a:effectLst/>
                          <a:latin typeface="Calibri" panose="020F0502020204030204" pitchFamily="34" charset="0"/>
                        </a:rPr>
                        <a:t>HIV, TB, Malaria and Community Outreach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6 453 923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6 520 248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66 325)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7 344 739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6 453 923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890 816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663489596"/>
                  </a:ext>
                </a:extLst>
              </a:tr>
              <a:tr h="180996">
                <a:tc>
                  <a:txBody>
                    <a:bodyPr/>
                    <a:lstStyle/>
                    <a:p>
                      <a:pPr algn="l" fontAlgn="ctr"/>
                      <a:r>
                        <a:rPr lang="en-ZA" sz="1050" b="0" i="0" u="none" strike="noStrike" dirty="0">
                          <a:effectLst/>
                          <a:latin typeface="Calibri" panose="020F0502020204030204" pitchFamily="34" charset="0"/>
                        </a:rPr>
                        <a:t>Health Facility Revitalisation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1 271 414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1 212 653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58 761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1 307 702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1 271 414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36 288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3499629430"/>
                  </a:ext>
                </a:extLst>
              </a:tr>
              <a:tr h="180996">
                <a:tc>
                  <a:txBody>
                    <a:bodyPr/>
                    <a:lstStyle/>
                    <a:p>
                      <a:pPr algn="l" fontAlgn="ctr"/>
                      <a:r>
                        <a:rPr lang="en-ZA" sz="1050" b="0" i="0" u="none" strike="noStrike" dirty="0">
                          <a:effectLst/>
                          <a:latin typeface="Calibri" panose="020F0502020204030204" pitchFamily="34" charset="0"/>
                        </a:rPr>
                        <a:t>National Health Insurance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55 290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55 290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57 444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55 290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2 154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553408174"/>
                  </a:ext>
                </a:extLst>
              </a:tr>
              <a:tr h="180996">
                <a:tc>
                  <a:txBody>
                    <a:bodyPr/>
                    <a:lstStyle/>
                    <a:p>
                      <a:pPr algn="l" fontAlgn="ctr"/>
                      <a:r>
                        <a:rPr lang="en-US" sz="1050" b="0" i="0" u="none" strike="noStrike" dirty="0">
                          <a:effectLst/>
                          <a:latin typeface="Calibri" panose="020F0502020204030204" pitchFamily="34" charset="0"/>
                        </a:rPr>
                        <a:t>Statutory Human Resources, Training and Development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593 830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521 648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72 182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615 010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593 830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21 180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1268044722"/>
                  </a:ext>
                </a:extLst>
              </a:tr>
              <a:tr h="180996">
                <a:tc>
                  <a:txBody>
                    <a:bodyPr/>
                    <a:lstStyle/>
                    <a:p>
                      <a:pPr algn="l" fontAlgn="ctr"/>
                      <a:r>
                        <a:rPr lang="en-ZA" sz="1050" b="0" i="0" u="none" strike="noStrike" dirty="0">
                          <a:effectLst/>
                          <a:latin typeface="Calibri" panose="020F0502020204030204" pitchFamily="34" charset="0"/>
                        </a:rPr>
                        <a:t>National Tertiary Services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2 015 775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2 022 124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6 349)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2 094 811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2 015 775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79 036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99765524"/>
                  </a:ext>
                </a:extLst>
              </a:tr>
              <a:tr h="180996">
                <a:tc>
                  <a:txBody>
                    <a:bodyPr/>
                    <a:lstStyle/>
                    <a:p>
                      <a:pPr algn="l" fontAlgn="ctr"/>
                      <a:r>
                        <a:rPr lang="en-ZA" sz="1050" b="0" i="0" u="none" strike="noStrike" dirty="0">
                          <a:effectLst/>
                          <a:latin typeface="Calibri" panose="020F0502020204030204" pitchFamily="34" charset="0"/>
                        </a:rPr>
                        <a:t>Provincial Roads Maintenance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2 076 547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1 867 023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209 524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1 842 991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2 076 547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233 556)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642526532"/>
                  </a:ext>
                </a:extLst>
              </a:tr>
              <a:tr h="180996">
                <a:tc>
                  <a:txBody>
                    <a:bodyPr/>
                    <a:lstStyle/>
                    <a:p>
                      <a:pPr algn="l" fontAlgn="ctr"/>
                      <a:r>
                        <a:rPr lang="en-ZA" sz="1050" b="0" i="0" u="none" strike="noStrike" dirty="0">
                          <a:effectLst/>
                          <a:latin typeface="Calibri" panose="020F0502020204030204" pitchFamily="34" charset="0"/>
                        </a:rPr>
                        <a:t>Public Transport Operations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1 246 362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1 246 362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1 314 912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1 246 362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68 550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3171463"/>
                  </a:ext>
                </a:extLst>
              </a:tr>
              <a:tr h="180996">
                <a:tc>
                  <a:txBody>
                    <a:bodyPr/>
                    <a:lstStyle/>
                    <a:p>
                      <a:pPr algn="l" fontAlgn="ctr"/>
                      <a:r>
                        <a:rPr lang="fr-FR" sz="1050" b="0" i="0" u="none" strike="noStrike" dirty="0">
                          <a:effectLst/>
                          <a:latin typeface="Calibri" panose="020F0502020204030204" pitchFamily="34" charset="0"/>
                        </a:rPr>
                        <a:t>Comprehensive Agricultural Support Programme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206 446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217 191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10 745)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219 645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206 446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13 199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115601282"/>
                  </a:ext>
                </a:extLst>
              </a:tr>
              <a:tr h="180996">
                <a:tc>
                  <a:txBody>
                    <a:bodyPr/>
                    <a:lstStyle/>
                    <a:p>
                      <a:pPr algn="l" fontAlgn="ctr"/>
                      <a:r>
                        <a:rPr lang="en-ZA" sz="1050" b="0" i="0" u="none" strike="noStrike" dirty="0">
                          <a:effectLst/>
                          <a:latin typeface="Calibri" panose="020F0502020204030204" pitchFamily="34" charset="0"/>
                        </a:rPr>
                        <a:t>Ilima/Letsema Projects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73 233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79 392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6 159)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81 905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73 233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8 672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1501962705"/>
                  </a:ext>
                </a:extLst>
              </a:tr>
              <a:tr h="180996">
                <a:tc>
                  <a:txBody>
                    <a:bodyPr/>
                    <a:lstStyle/>
                    <a:p>
                      <a:pPr algn="l" fontAlgn="ctr"/>
                      <a:r>
                        <a:rPr lang="en-ZA" sz="1050" b="0" i="0" u="none" strike="noStrike" dirty="0">
                          <a:effectLst/>
                          <a:latin typeface="Calibri" panose="020F0502020204030204" pitchFamily="34" charset="0"/>
                        </a:rPr>
                        <a:t>Land Care Programme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12 701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13 101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400)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13 022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12 701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321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81351938"/>
                  </a:ext>
                </a:extLst>
              </a:tr>
              <a:tr h="180996">
                <a:tc>
                  <a:txBody>
                    <a:bodyPr/>
                    <a:lstStyle/>
                    <a:p>
                      <a:pPr algn="l" fontAlgn="ctr"/>
                      <a:r>
                        <a:rPr lang="en-ZA" sz="1050" b="0" i="0" u="none" strike="noStrike" dirty="0">
                          <a:effectLst/>
                          <a:latin typeface="Calibri" panose="020F0502020204030204" pitchFamily="34" charset="0"/>
                        </a:rPr>
                        <a:t>Human Settlements Development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3 379 057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3 100 921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278 136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2 463 505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3 379 057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915 552)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2203056620"/>
                  </a:ext>
                </a:extLst>
              </a:tr>
              <a:tr h="180996">
                <a:tc>
                  <a:txBody>
                    <a:bodyPr/>
                    <a:lstStyle/>
                    <a:p>
                      <a:pPr algn="l" fontAlgn="ctr"/>
                      <a:r>
                        <a:rPr lang="en-US" sz="1050" b="0" i="0" u="none" strike="noStrike" dirty="0">
                          <a:effectLst/>
                          <a:latin typeface="Calibri" panose="020F0502020204030204" pitchFamily="34" charset="0"/>
                        </a:rPr>
                        <a:t>Informal Settlements Upgrading Partnership Grant     </a:t>
                      </a:r>
                    </a:p>
                  </a:txBody>
                  <a:tcPr marL="108914"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553 779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553 779) </a:t>
                      </a:r>
                    </a:p>
                  </a:txBody>
                  <a:tcPr marL="6051" marR="6051" marT="6051"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714 375  </a:t>
                      </a:r>
                    </a:p>
                  </a:txBody>
                  <a:tcPr marL="6051" marR="6051" marT="6051"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714 375  </a:t>
                      </a:r>
                    </a:p>
                  </a:txBody>
                  <a:tcPr marL="6051" marR="6051" marT="6051" marB="0" anchor="ctr">
                    <a:lnL>
                      <a:noFill/>
                    </a:lnL>
                    <a:lnR>
                      <a:noFill/>
                    </a:lnR>
                    <a:lnT>
                      <a:noFill/>
                    </a:lnT>
                    <a:lnB>
                      <a:noFill/>
                    </a:lnB>
                    <a:solidFill>
                      <a:srgbClr val="FFFFFF"/>
                    </a:solidFill>
                  </a:tcPr>
                </a:tc>
                <a:extLst>
                  <a:ext uri="{0D108BD9-81ED-4DB2-BD59-A6C34878D82A}">
                    <a16:rowId xmlns:a16="http://schemas.microsoft.com/office/drawing/2014/main" val="3529507177"/>
                  </a:ext>
                </a:extLst>
              </a:tr>
              <a:tr h="180996">
                <a:tc>
                  <a:txBody>
                    <a:bodyPr/>
                    <a:lstStyle/>
                    <a:p>
                      <a:pPr algn="l" fontAlgn="ctr"/>
                      <a:r>
                        <a:rPr lang="en-ZA" sz="1050" b="0" i="0" u="none" strike="noStrike" dirty="0">
                          <a:effectLst/>
                          <a:latin typeface="Calibri" panose="020F0502020204030204" pitchFamily="34" charset="0"/>
                        </a:rPr>
                        <a:t>Title Deeds Restoration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106 146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106 146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106 146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106 146)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514550642"/>
                  </a:ext>
                </a:extLst>
              </a:tr>
              <a:tr h="180996">
                <a:tc>
                  <a:txBody>
                    <a:bodyPr/>
                    <a:lstStyle/>
                    <a:p>
                      <a:pPr algn="l" fontAlgn="ctr"/>
                      <a:r>
                        <a:rPr lang="en-ZA" sz="1050" b="0" i="0" u="none" strike="noStrike" dirty="0">
                          <a:effectLst/>
                          <a:latin typeface="Calibri" panose="020F0502020204030204" pitchFamily="34" charset="0"/>
                        </a:rPr>
                        <a:t>EPWP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104 494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104 494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104 494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104 494)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3574244070"/>
                  </a:ext>
                </a:extLst>
              </a:tr>
              <a:tr h="180996">
                <a:tc>
                  <a:txBody>
                    <a:bodyPr/>
                    <a:lstStyle/>
                    <a:p>
                      <a:pPr algn="l" fontAlgn="ctr"/>
                      <a:r>
                        <a:rPr lang="en-ZA" sz="1050" b="0" i="0" u="none" strike="noStrike" dirty="0">
                          <a:effectLst/>
                          <a:latin typeface="Calibri" panose="020F0502020204030204" pitchFamily="34" charset="0"/>
                        </a:rPr>
                        <a:t>Social Sector EPWP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78 881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78 881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78 881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78 881)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749392224"/>
                  </a:ext>
                </a:extLst>
              </a:tr>
              <a:tr h="180996">
                <a:tc>
                  <a:txBody>
                    <a:bodyPr/>
                    <a:lstStyle/>
                    <a:p>
                      <a:pPr algn="l" fontAlgn="ctr"/>
                      <a:r>
                        <a:rPr lang="en-ZA" sz="1050" b="0" i="0" u="none" strike="noStrike" dirty="0">
                          <a:effectLst/>
                          <a:latin typeface="Calibri" panose="020F0502020204030204" pitchFamily="34" charset="0"/>
                        </a:rPr>
                        <a:t>Early Childhood Development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193 437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123 807  </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69 630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215 165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193 437  </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21 728  </a:t>
                      </a:r>
                    </a:p>
                  </a:txBody>
                  <a:tcPr marL="6051" marR="6051" marT="605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23486354"/>
                  </a:ext>
                </a:extLst>
              </a:tr>
              <a:tr h="180996">
                <a:tc>
                  <a:txBody>
                    <a:bodyPr/>
                    <a:lstStyle/>
                    <a:p>
                      <a:pPr algn="l" fontAlgn="ctr"/>
                      <a:r>
                        <a:rPr lang="en-ZA" sz="1050" b="0" i="0" u="none" strike="noStrike" dirty="0">
                          <a:effectLst/>
                          <a:latin typeface="Calibri" panose="020F0502020204030204" pitchFamily="34" charset="0"/>
                        </a:rPr>
                        <a:t>Community Library Services Grant</a:t>
                      </a:r>
                    </a:p>
                  </a:txBody>
                  <a:tcPr marL="108914"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181 072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194 572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13 500) </a:t>
                      </a:r>
                    </a:p>
                  </a:txBody>
                  <a:tcPr marL="6051" marR="6051" marT="6051"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195 377  </a:t>
                      </a:r>
                    </a:p>
                  </a:txBody>
                  <a:tcPr marL="6051" marR="6051" marT="605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181 072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14 305  </a:t>
                      </a:r>
                    </a:p>
                  </a:txBody>
                  <a:tcPr marL="6051" marR="6051" marT="6051"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061250555"/>
                  </a:ext>
                </a:extLst>
              </a:tr>
              <a:tr h="180996">
                <a:tc>
                  <a:txBody>
                    <a:bodyPr/>
                    <a:lstStyle/>
                    <a:p>
                      <a:pPr algn="l" fontAlgn="ctr"/>
                      <a:r>
                        <a:rPr lang="en-US" sz="1050" b="0" i="0" u="none" strike="noStrike" dirty="0">
                          <a:effectLst/>
                          <a:latin typeface="Calibri" panose="020F0502020204030204" pitchFamily="34" charset="0"/>
                        </a:rPr>
                        <a:t>Mass Participation and Sport Development Grant</a:t>
                      </a:r>
                    </a:p>
                  </a:txBody>
                  <a:tcPr marL="108914"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88 023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111 186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23 163) </a:t>
                      </a:r>
                    </a:p>
                  </a:txBody>
                  <a:tcPr marL="6051" marR="6051" marT="6051"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92 203  </a:t>
                      </a:r>
                    </a:p>
                  </a:txBody>
                  <a:tcPr marL="6051" marR="6051" marT="6051"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88 023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4 180  </a:t>
                      </a:r>
                    </a:p>
                  </a:txBody>
                  <a:tcPr marL="6051" marR="6051" marT="6051"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23055456"/>
                  </a:ext>
                </a:extLst>
              </a:tr>
            </a:tbl>
          </a:graphicData>
        </a:graphic>
      </p:graphicFrame>
    </p:spTree>
    <p:extLst>
      <p:ext uri="{BB962C8B-B14F-4D97-AF65-F5344CB8AC3E}">
        <p14:creationId xmlns:p14="http://schemas.microsoft.com/office/powerpoint/2010/main" val="1688092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Autofit/>
          </a:bodyPr>
          <a:lstStyle/>
          <a:p>
            <a:r>
              <a:rPr lang="en-ZA" sz="3600" dirty="0">
                <a:effectLst>
                  <a:outerShdw blurRad="50800" dist="38100" dir="16200000" rotWithShape="0">
                    <a:prstClr val="black">
                      <a:alpha val="40000"/>
                    </a:prstClr>
                  </a:outerShdw>
                </a:effectLst>
                <a:latin typeface="+mj-lt"/>
              </a:rPr>
              <a:t>Mandate</a:t>
            </a:r>
          </a:p>
        </p:txBody>
      </p:sp>
      <p:sp>
        <p:nvSpPr>
          <p:cNvPr id="3" name="Content Placeholder 2"/>
          <p:cNvSpPr>
            <a:spLocks noGrp="1"/>
          </p:cNvSpPr>
          <p:nvPr>
            <p:ph idx="1"/>
          </p:nvPr>
        </p:nvSpPr>
        <p:spPr>
          <a:xfrm>
            <a:off x="323528" y="1628800"/>
            <a:ext cx="8467992" cy="4536504"/>
          </a:xfrm>
        </p:spPr>
        <p:txBody>
          <a:bodyPr/>
          <a:lstStyle/>
          <a:p>
            <a:r>
              <a:rPr lang="en-ZA" sz="2400" dirty="0">
                <a:latin typeface="+mj-lt"/>
                <a:cs typeface="Arial" panose="020B0604020202020204" pitchFamily="34" charset="0"/>
              </a:rPr>
              <a:t>Constitution S 220/214:</a:t>
            </a:r>
          </a:p>
          <a:p>
            <a:pPr lvl="1"/>
            <a:r>
              <a:rPr lang="en-ZA" sz="2000" dirty="0">
                <a:latin typeface="+mj-lt"/>
                <a:cs typeface="Arial" panose="020B0604020202020204" pitchFamily="34" charset="0"/>
              </a:rPr>
              <a:t>Establishes Financial and Fiscal Commission</a:t>
            </a:r>
          </a:p>
          <a:p>
            <a:pPr lvl="1"/>
            <a:r>
              <a:rPr lang="en-ZA" sz="2000" dirty="0">
                <a:latin typeface="+mj-lt"/>
                <a:cs typeface="Arial" panose="020B0604020202020204" pitchFamily="34" charset="0"/>
              </a:rPr>
              <a:t>To make recommendations envisaged in Constitution/legislation</a:t>
            </a:r>
          </a:p>
          <a:p>
            <a:pPr lvl="1"/>
            <a:r>
              <a:rPr lang="en-ZA" sz="2000" dirty="0">
                <a:latin typeface="+mj-lt"/>
                <a:cs typeface="Arial" panose="020B0604020202020204" pitchFamily="34" charset="0"/>
              </a:rPr>
              <a:t>Recommendations on Division of Revenue (</a:t>
            </a:r>
            <a:r>
              <a:rPr lang="en-ZA" sz="2000" dirty="0" err="1">
                <a:latin typeface="+mj-lt"/>
                <a:cs typeface="Arial" panose="020B0604020202020204" pitchFamily="34" charset="0"/>
              </a:rPr>
              <a:t>DoR</a:t>
            </a:r>
            <a:r>
              <a:rPr lang="en-ZA" sz="2000" dirty="0">
                <a:latin typeface="+mj-lt"/>
                <a:cs typeface="Arial" panose="020B0604020202020204" pitchFamily="34" charset="0"/>
              </a:rPr>
              <a:t>) to be considered and lists factors to consider for </a:t>
            </a:r>
            <a:r>
              <a:rPr lang="en-ZA" sz="2000" dirty="0" err="1">
                <a:latin typeface="+mj-lt"/>
                <a:cs typeface="Arial" panose="020B0604020202020204" pitchFamily="34" charset="0"/>
              </a:rPr>
              <a:t>DoR</a:t>
            </a:r>
            <a:endParaRPr lang="en-ZA" sz="2000" dirty="0">
              <a:latin typeface="+mj-lt"/>
              <a:cs typeface="Arial" panose="020B0604020202020204" pitchFamily="34" charset="0"/>
            </a:endParaRPr>
          </a:p>
          <a:p>
            <a:r>
              <a:rPr lang="en-ZA" sz="2400" dirty="0">
                <a:latin typeface="+mj-lt"/>
                <a:cs typeface="Arial" panose="020B0604020202020204" pitchFamily="34" charset="0"/>
              </a:rPr>
              <a:t>FFC Act 99 of 1997 as amended</a:t>
            </a:r>
          </a:p>
          <a:p>
            <a:pPr lvl="1"/>
            <a:r>
              <a:rPr lang="en-GB" sz="2000" dirty="0">
                <a:latin typeface="+mj-lt"/>
                <a:cs typeface="Arial" panose="020B0604020202020204" pitchFamily="34" charset="0"/>
              </a:rPr>
              <a:t>To make recommendations to organs of state on financial and fiscal matters in accordance with section 220 of the Constitution</a:t>
            </a:r>
            <a:endParaRPr lang="en-ZA" sz="2000" dirty="0">
              <a:latin typeface="+mj-lt"/>
              <a:cs typeface="Arial" panose="020B0604020202020204" pitchFamily="34" charset="0"/>
            </a:endParaRP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3</a:t>
            </a:fld>
            <a:endParaRPr lang="en-ZA" dirty="0"/>
          </a:p>
        </p:txBody>
      </p:sp>
    </p:spTree>
    <p:extLst>
      <p:ext uri="{BB962C8B-B14F-4D97-AF65-F5344CB8AC3E}">
        <p14:creationId xmlns:p14="http://schemas.microsoft.com/office/powerpoint/2010/main" val="71324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EF3-B8F6-47F6-89BA-8102FF6B4E27}"/>
              </a:ext>
            </a:extLst>
          </p:cNvPr>
          <p:cNvSpPr>
            <a:spLocks noGrp="1"/>
          </p:cNvSpPr>
          <p:nvPr>
            <p:ph type="title"/>
          </p:nvPr>
        </p:nvSpPr>
        <p:spPr>
          <a:xfrm>
            <a:off x="431539" y="335316"/>
            <a:ext cx="8280919" cy="1152129"/>
          </a:xfrm>
        </p:spPr>
        <p:txBody>
          <a:bodyPr>
            <a:normAutofit/>
          </a:bodyPr>
          <a:lstStyle/>
          <a:p>
            <a:r>
              <a:rPr lang="en-ZA" sz="2800" dirty="0">
                <a:effectLst>
                  <a:outerShdw blurRad="50800" dist="38100" algn="l" rotWithShape="0">
                    <a:prstClr val="black">
                      <a:alpha val="40000"/>
                    </a:prstClr>
                  </a:outerShdw>
                </a:effectLst>
                <a:latin typeface="+mj-lt"/>
              </a:rPr>
              <a:t>2020 Budget vs. 2019 Budget: Division of Revenue for the Limpopo Province (R thousand) – 2020 MTEF</a:t>
            </a:r>
          </a:p>
        </p:txBody>
      </p:sp>
      <p:graphicFrame>
        <p:nvGraphicFramePr>
          <p:cNvPr id="6" name="Content Placeholder 5">
            <a:extLst>
              <a:ext uri="{FF2B5EF4-FFF2-40B4-BE49-F238E27FC236}">
                <a16:creationId xmlns:a16="http://schemas.microsoft.com/office/drawing/2014/main" id="{C00061AF-0D78-4E02-B9C9-2AD41806741C}"/>
              </a:ext>
            </a:extLst>
          </p:cNvPr>
          <p:cNvGraphicFramePr>
            <a:graphicFrameLocks noGrp="1"/>
          </p:cNvGraphicFramePr>
          <p:nvPr>
            <p:ph idx="1"/>
            <p:extLst>
              <p:ext uri="{D42A27DB-BD31-4B8C-83A1-F6EECF244321}">
                <p14:modId xmlns:p14="http://schemas.microsoft.com/office/powerpoint/2010/main" val="2066765113"/>
              </p:ext>
            </p:extLst>
          </p:nvPr>
        </p:nvGraphicFramePr>
        <p:xfrm>
          <a:off x="323529" y="1628800"/>
          <a:ext cx="8496940" cy="4742449"/>
        </p:xfrm>
        <a:graphic>
          <a:graphicData uri="http://schemas.openxmlformats.org/drawingml/2006/table">
            <a:tbl>
              <a:tblPr/>
              <a:tblGrid>
                <a:gridCol w="3657382">
                  <a:extLst>
                    <a:ext uri="{9D8B030D-6E8A-4147-A177-3AD203B41FA5}">
                      <a16:colId xmlns:a16="http://schemas.microsoft.com/office/drawing/2014/main" val="3750085143"/>
                    </a:ext>
                  </a:extLst>
                </a:gridCol>
                <a:gridCol w="806593">
                  <a:extLst>
                    <a:ext uri="{9D8B030D-6E8A-4147-A177-3AD203B41FA5}">
                      <a16:colId xmlns:a16="http://schemas.microsoft.com/office/drawing/2014/main" val="3303779207"/>
                    </a:ext>
                  </a:extLst>
                </a:gridCol>
                <a:gridCol w="806593">
                  <a:extLst>
                    <a:ext uri="{9D8B030D-6E8A-4147-A177-3AD203B41FA5}">
                      <a16:colId xmlns:a16="http://schemas.microsoft.com/office/drawing/2014/main" val="3450358372"/>
                    </a:ext>
                  </a:extLst>
                </a:gridCol>
                <a:gridCol w="806593">
                  <a:extLst>
                    <a:ext uri="{9D8B030D-6E8A-4147-A177-3AD203B41FA5}">
                      <a16:colId xmlns:a16="http://schemas.microsoft.com/office/drawing/2014/main" val="339969781"/>
                    </a:ext>
                  </a:extLst>
                </a:gridCol>
                <a:gridCol w="806593">
                  <a:extLst>
                    <a:ext uri="{9D8B030D-6E8A-4147-A177-3AD203B41FA5}">
                      <a16:colId xmlns:a16="http://schemas.microsoft.com/office/drawing/2014/main" val="3062272240"/>
                    </a:ext>
                  </a:extLst>
                </a:gridCol>
                <a:gridCol w="806593">
                  <a:extLst>
                    <a:ext uri="{9D8B030D-6E8A-4147-A177-3AD203B41FA5}">
                      <a16:colId xmlns:a16="http://schemas.microsoft.com/office/drawing/2014/main" val="4019503932"/>
                    </a:ext>
                  </a:extLst>
                </a:gridCol>
                <a:gridCol w="806593">
                  <a:extLst>
                    <a:ext uri="{9D8B030D-6E8A-4147-A177-3AD203B41FA5}">
                      <a16:colId xmlns:a16="http://schemas.microsoft.com/office/drawing/2014/main" val="1433178273"/>
                    </a:ext>
                  </a:extLst>
                </a:gridCol>
              </a:tblGrid>
              <a:tr h="175662">
                <a:tc>
                  <a:txBody>
                    <a:bodyPr/>
                    <a:lstStyle/>
                    <a:p>
                      <a:pPr algn="l" fontAlgn="ctr"/>
                      <a:r>
                        <a:rPr lang="en-ZA" sz="1050" b="1" i="0" u="none" strike="noStrike" dirty="0">
                          <a:effectLst/>
                          <a:latin typeface="Calibri" panose="020F0502020204030204" pitchFamily="34" charset="0"/>
                        </a:rPr>
                        <a:t>Limpopo</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fontAlgn="ctr"/>
                      <a:r>
                        <a:rPr lang="en-ZA" sz="1050" b="1" i="0" u="none" strike="noStrike" dirty="0">
                          <a:effectLst/>
                          <a:latin typeface="Calibri" panose="020F0502020204030204" pitchFamily="34" charset="0"/>
                        </a:rPr>
                        <a:t>2020/21</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gn="ctr" fontAlgn="ctr"/>
                      <a:r>
                        <a:rPr lang="en-ZA" sz="1050" b="1" i="0" u="none" strike="noStrike" dirty="0">
                          <a:effectLst/>
                          <a:latin typeface="Calibri" panose="020F0502020204030204" pitchFamily="34" charset="0"/>
                        </a:rPr>
                        <a:t>2021/22</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645501055"/>
                  </a:ext>
                </a:extLst>
              </a:tr>
              <a:tr h="175662">
                <a:tc>
                  <a:txBody>
                    <a:bodyPr/>
                    <a:lstStyle/>
                    <a:p>
                      <a:pPr algn="l" fontAlgn="ctr"/>
                      <a:r>
                        <a:rPr lang="en-ZA" sz="1050" b="1" i="0" u="none" strike="noStrike" dirty="0">
                          <a:effectLst/>
                          <a:latin typeface="Calibri" panose="020F0502020204030204" pitchFamily="34" charset="0"/>
                        </a:rPr>
                        <a:t>R'000</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2019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2021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96012010"/>
                  </a:ext>
                </a:extLst>
              </a:tr>
              <a:tr h="175662">
                <a:tc>
                  <a:txBody>
                    <a:bodyPr/>
                    <a:lstStyle/>
                    <a:p>
                      <a:pPr algn="l" fontAlgn="ctr"/>
                      <a:r>
                        <a:rPr lang="en-ZA" sz="1050" b="1" i="0" u="none" strike="noStrike" dirty="0">
                          <a:effectLst/>
                          <a:latin typeface="Calibri" panose="020F0502020204030204" pitchFamily="34" charset="0"/>
                        </a:rPr>
                        <a:t>Equitable Share</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62 328 931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62 986 213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657 282)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1" i="0" u="none" strike="noStrike" dirty="0">
                          <a:effectLst/>
                          <a:latin typeface="Calibri" panose="020F0502020204030204" pitchFamily="34" charset="0"/>
                        </a:rPr>
                        <a:t> 66 255 935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62 328 931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3 927 004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634921347"/>
                  </a:ext>
                </a:extLst>
              </a:tr>
              <a:tr h="175662">
                <a:tc>
                  <a:txBody>
                    <a:bodyPr/>
                    <a:lstStyle/>
                    <a:p>
                      <a:pPr algn="l" fontAlgn="ctr"/>
                      <a:r>
                        <a:rPr lang="en-ZA" sz="1050" b="1" i="0" u="none" strike="noStrike" dirty="0">
                          <a:effectLst/>
                          <a:latin typeface="Calibri" panose="020F0502020204030204" pitchFamily="34" charset="0"/>
                        </a:rPr>
                        <a:t>Direct Conditional Grants</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9 890 179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9 530 337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359 842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9 920 024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9 890 179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29 845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43232478"/>
                  </a:ext>
                </a:extLst>
              </a:tr>
              <a:tr h="175662">
                <a:tc>
                  <a:txBody>
                    <a:bodyPr/>
                    <a:lstStyle/>
                    <a:p>
                      <a:pPr algn="l" fontAlgn="ctr"/>
                      <a:r>
                        <a:rPr lang="en-ZA" sz="1050" b="0" i="0" u="none" strike="noStrike" dirty="0">
                          <a:effectLst/>
                          <a:latin typeface="Calibri" panose="020F0502020204030204" pitchFamily="34" charset="0"/>
                        </a:rPr>
                        <a:t>Education Infrastructure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1 256 364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1 175 467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80 897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1 258 454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1 256 364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2 090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08048757"/>
                  </a:ext>
                </a:extLst>
              </a:tr>
              <a:tr h="175237">
                <a:tc>
                  <a:txBody>
                    <a:bodyPr/>
                    <a:lstStyle/>
                    <a:p>
                      <a:pPr algn="l" fontAlgn="ctr"/>
                      <a:r>
                        <a:rPr lang="en-US" sz="1050" b="0" i="0" u="none" strike="noStrike" dirty="0">
                          <a:effectLst/>
                          <a:latin typeface="Calibri" panose="020F0502020204030204" pitchFamily="34" charset="0"/>
                        </a:rPr>
                        <a:t>HIV and AIDS (Life Skills Education)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28 137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31 137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3 000)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29 475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28 137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1 338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611463537"/>
                  </a:ext>
                </a:extLst>
              </a:tr>
              <a:tr h="175662">
                <a:tc>
                  <a:txBody>
                    <a:bodyPr/>
                    <a:lstStyle/>
                    <a:p>
                      <a:pPr algn="l" fontAlgn="ctr"/>
                      <a:r>
                        <a:rPr lang="en-US" sz="1050" b="0" i="0" u="none" strike="noStrike" dirty="0">
                          <a:effectLst/>
                          <a:latin typeface="Calibri" panose="020F0502020204030204" pitchFamily="34" charset="0"/>
                        </a:rPr>
                        <a:t>Learners With Profound Intellectual Disabilities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32 432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28 932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3 500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34 523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32 432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2 091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984923365"/>
                  </a:ext>
                </a:extLst>
              </a:tr>
              <a:tr h="175662">
                <a:tc>
                  <a:txBody>
                    <a:bodyPr/>
                    <a:lstStyle/>
                    <a:p>
                      <a:pPr algn="l" fontAlgn="ctr"/>
                      <a:r>
                        <a:rPr lang="en-US" sz="1050" b="0" i="0" u="none" strike="noStrike" dirty="0">
                          <a:effectLst/>
                          <a:latin typeface="Calibri" panose="020F0502020204030204" pitchFamily="34" charset="0"/>
                        </a:rPr>
                        <a:t>Maths, Science and Technology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46 860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48 239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1 379)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49 426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46 860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2 566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872406621"/>
                  </a:ext>
                </a:extLst>
              </a:tr>
              <a:tr h="175662">
                <a:tc>
                  <a:txBody>
                    <a:bodyPr/>
                    <a:lstStyle/>
                    <a:p>
                      <a:pPr algn="l" fontAlgn="ctr"/>
                      <a:r>
                        <a:rPr lang="en-ZA" sz="1050" b="0" i="0" u="none" strike="noStrike" dirty="0">
                          <a:effectLst/>
                          <a:latin typeface="Calibri" panose="020F0502020204030204" pitchFamily="34" charset="0"/>
                        </a:rPr>
                        <a:t>National School Nutrition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1 369 485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1 363 072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6 413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1 438 041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1 369 485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68 556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30784960"/>
                  </a:ext>
                </a:extLst>
              </a:tr>
              <a:tr h="175662">
                <a:tc>
                  <a:txBody>
                    <a:bodyPr/>
                    <a:lstStyle/>
                    <a:p>
                      <a:pPr algn="l" fontAlgn="ctr"/>
                      <a:r>
                        <a:rPr lang="en-US" sz="1050" b="0" i="0" u="none" strike="noStrike" dirty="0">
                          <a:effectLst/>
                          <a:latin typeface="Calibri" panose="020F0502020204030204" pitchFamily="34" charset="0"/>
                        </a:rPr>
                        <a:t>HIV, TB, Malaria and Community Outreach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2 179 020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2 198 560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19 540)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2 455 343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2 179 020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276 323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808556452"/>
                  </a:ext>
                </a:extLst>
              </a:tr>
              <a:tr h="175662">
                <a:tc>
                  <a:txBody>
                    <a:bodyPr/>
                    <a:lstStyle/>
                    <a:p>
                      <a:pPr algn="l" fontAlgn="ctr"/>
                      <a:r>
                        <a:rPr lang="en-ZA" sz="1050" b="0" i="0" u="none" strike="noStrike" dirty="0">
                          <a:effectLst/>
                          <a:latin typeface="Calibri" panose="020F0502020204030204" pitchFamily="34" charset="0"/>
                        </a:rPr>
                        <a:t>Health Facility Revitalisation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742 473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484 830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257 643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528 577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742 473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213 896) </a:t>
                      </a:r>
                    </a:p>
                  </a:txBody>
                  <a:tcPr marL="6243" marR="6243" marT="6243" marB="0" anchor="ctr">
                    <a:lnL>
                      <a:noFill/>
                    </a:lnL>
                    <a:lnR>
                      <a:noFill/>
                    </a:lnR>
                    <a:lnT>
                      <a:noFill/>
                    </a:lnT>
                    <a:lnB>
                      <a:noFill/>
                    </a:lnB>
                    <a:solidFill>
                      <a:srgbClr val="FFC7CE"/>
                    </a:solidFill>
                  </a:tcPr>
                </a:tc>
                <a:extLst>
                  <a:ext uri="{0D108BD9-81ED-4DB2-BD59-A6C34878D82A}">
                    <a16:rowId xmlns:a16="http://schemas.microsoft.com/office/drawing/2014/main" val="2793792188"/>
                  </a:ext>
                </a:extLst>
              </a:tr>
              <a:tr h="175662">
                <a:tc>
                  <a:txBody>
                    <a:bodyPr/>
                    <a:lstStyle/>
                    <a:p>
                      <a:pPr algn="l" fontAlgn="ctr"/>
                      <a:r>
                        <a:rPr lang="en-ZA" sz="1050" b="0" i="0" u="none" strike="noStrike" dirty="0">
                          <a:effectLst/>
                          <a:latin typeface="Calibri" panose="020F0502020204030204" pitchFamily="34" charset="0"/>
                        </a:rPr>
                        <a:t>National Health Insurance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32 066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32 066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33 314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32 066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1 248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3354399438"/>
                  </a:ext>
                </a:extLst>
              </a:tr>
              <a:tr h="175662">
                <a:tc>
                  <a:txBody>
                    <a:bodyPr/>
                    <a:lstStyle/>
                    <a:p>
                      <a:pPr algn="l" fontAlgn="ctr"/>
                      <a:r>
                        <a:rPr lang="en-US" sz="1050" b="0" i="0" u="none" strike="noStrike" dirty="0">
                          <a:effectLst/>
                          <a:latin typeface="Calibri" panose="020F0502020204030204" pitchFamily="34" charset="0"/>
                        </a:rPr>
                        <a:t>Statutory Human Resources, Training and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232 171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201 375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30 796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242 052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232 171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9 881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500340836"/>
                  </a:ext>
                </a:extLst>
              </a:tr>
              <a:tr h="175662">
                <a:tc>
                  <a:txBody>
                    <a:bodyPr/>
                    <a:lstStyle/>
                    <a:p>
                      <a:pPr algn="l" fontAlgn="ctr"/>
                      <a:r>
                        <a:rPr lang="en-ZA" sz="1050" b="0" i="0" u="none" strike="noStrike" dirty="0">
                          <a:effectLst/>
                          <a:latin typeface="Calibri" panose="020F0502020204030204" pitchFamily="34" charset="0"/>
                        </a:rPr>
                        <a:t>National Tertiary Services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445 200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436 684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8 516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464 898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445 200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19 698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820878"/>
                  </a:ext>
                </a:extLst>
              </a:tr>
              <a:tr h="175662">
                <a:tc>
                  <a:txBody>
                    <a:bodyPr/>
                    <a:lstStyle/>
                    <a:p>
                      <a:pPr algn="l" fontAlgn="ctr"/>
                      <a:r>
                        <a:rPr lang="en-ZA" sz="1050" b="0" i="0" u="none" strike="noStrike" dirty="0">
                          <a:effectLst/>
                          <a:latin typeface="Calibri" panose="020F0502020204030204" pitchFamily="34" charset="0"/>
                        </a:rPr>
                        <a:t>Provincial Roads Maintenance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1 294 756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1 164 114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130 642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1 149 130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1 294 756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145 626)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365089216"/>
                  </a:ext>
                </a:extLst>
              </a:tr>
              <a:tr h="175662">
                <a:tc>
                  <a:txBody>
                    <a:bodyPr/>
                    <a:lstStyle/>
                    <a:p>
                      <a:pPr algn="l" fontAlgn="ctr"/>
                      <a:r>
                        <a:rPr lang="en-ZA" sz="1050" b="0" i="0" u="none" strike="noStrike" dirty="0">
                          <a:effectLst/>
                          <a:latin typeface="Calibri" panose="020F0502020204030204" pitchFamily="34" charset="0"/>
                        </a:rPr>
                        <a:t>Public Transport Operations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402 035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402 035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424 147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402 035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22 112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24607926"/>
                  </a:ext>
                </a:extLst>
              </a:tr>
              <a:tr h="175662">
                <a:tc>
                  <a:txBody>
                    <a:bodyPr/>
                    <a:lstStyle/>
                    <a:p>
                      <a:pPr algn="l" fontAlgn="ctr"/>
                      <a:r>
                        <a:rPr lang="fr-FR" sz="1050" b="0" i="0" u="none" strike="noStrike" dirty="0">
                          <a:effectLst/>
                          <a:latin typeface="Calibri" panose="020F0502020204030204" pitchFamily="34" charset="0"/>
                        </a:rPr>
                        <a:t>Comprehensive Agricultural Support Programme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233 558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268 605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35 047)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247 733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233 558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14 175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89501606"/>
                  </a:ext>
                </a:extLst>
              </a:tr>
              <a:tr h="175662">
                <a:tc>
                  <a:txBody>
                    <a:bodyPr/>
                    <a:lstStyle/>
                    <a:p>
                      <a:pPr algn="l" fontAlgn="ctr"/>
                      <a:r>
                        <a:rPr lang="en-ZA" sz="1050" b="0" i="0" u="none" strike="noStrike" dirty="0">
                          <a:effectLst/>
                          <a:latin typeface="Calibri" panose="020F0502020204030204" pitchFamily="34" charset="0"/>
                        </a:rPr>
                        <a:t>Ilima/Letsema Projects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70 480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79 393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8 913)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78 827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70 480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8 347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4189719288"/>
                  </a:ext>
                </a:extLst>
              </a:tr>
              <a:tr h="175662">
                <a:tc>
                  <a:txBody>
                    <a:bodyPr/>
                    <a:lstStyle/>
                    <a:p>
                      <a:pPr algn="l" fontAlgn="ctr"/>
                      <a:r>
                        <a:rPr lang="en-ZA" sz="1050" b="0" i="0" u="none" strike="noStrike" dirty="0">
                          <a:effectLst/>
                          <a:latin typeface="Calibri" panose="020F0502020204030204" pitchFamily="34" charset="0"/>
                        </a:rPr>
                        <a:t>Land Care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12 970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13 570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600)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13 416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12 970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446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5191654"/>
                  </a:ext>
                </a:extLst>
              </a:tr>
              <a:tr h="175662">
                <a:tc>
                  <a:txBody>
                    <a:bodyPr/>
                    <a:lstStyle/>
                    <a:p>
                      <a:pPr algn="l" fontAlgn="ctr"/>
                      <a:r>
                        <a:rPr lang="en-ZA" sz="1050" b="0" i="0" u="none" strike="noStrike" dirty="0">
                          <a:effectLst/>
                          <a:latin typeface="Calibri" panose="020F0502020204030204" pitchFamily="34" charset="0"/>
                        </a:rPr>
                        <a:t>Human Settlements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1 060 622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1 098 807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38 185)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877 072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1 060 622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183 550)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2760764635"/>
                  </a:ext>
                </a:extLst>
              </a:tr>
              <a:tr h="175662">
                <a:tc>
                  <a:txBody>
                    <a:bodyPr/>
                    <a:lstStyle/>
                    <a:p>
                      <a:pPr algn="l" fontAlgn="ctr"/>
                      <a:r>
                        <a:rPr lang="en-US" sz="1050" b="0" i="0" u="none" strike="noStrike" dirty="0">
                          <a:effectLst/>
                          <a:latin typeface="Calibri" panose="020F0502020204030204" pitchFamily="34" charset="0"/>
                        </a:rPr>
                        <a:t>Informal Settlements Upgrading Partnership Grant     </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197 160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197 160)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254 336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254 336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250713658"/>
                  </a:ext>
                </a:extLst>
              </a:tr>
              <a:tr h="175662">
                <a:tc>
                  <a:txBody>
                    <a:bodyPr/>
                    <a:lstStyle/>
                    <a:p>
                      <a:pPr algn="l" fontAlgn="ctr"/>
                      <a:r>
                        <a:rPr lang="en-ZA" sz="1050" b="0" i="0" u="none" strike="noStrike" dirty="0">
                          <a:effectLst/>
                          <a:latin typeface="Calibri" panose="020F0502020204030204" pitchFamily="34" charset="0"/>
                        </a:rPr>
                        <a:t>Title Deeds Restoration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37 790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37 790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37 790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37 790)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1503536047"/>
                  </a:ext>
                </a:extLst>
              </a:tr>
              <a:tr h="175662">
                <a:tc>
                  <a:txBody>
                    <a:bodyPr/>
                    <a:lstStyle/>
                    <a:p>
                      <a:pPr algn="l" fontAlgn="ctr"/>
                      <a:r>
                        <a:rPr lang="en-ZA" sz="1050" b="0" i="0" u="none" strike="noStrike" dirty="0">
                          <a:effectLst/>
                          <a:latin typeface="Calibri" panose="020F0502020204030204" pitchFamily="34" charset="0"/>
                        </a:rPr>
                        <a:t>EPWP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25 379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25 379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25 379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25 379)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12532909"/>
                  </a:ext>
                </a:extLst>
              </a:tr>
              <a:tr h="175662">
                <a:tc>
                  <a:txBody>
                    <a:bodyPr/>
                    <a:lstStyle/>
                    <a:p>
                      <a:pPr algn="l" fontAlgn="ctr"/>
                      <a:r>
                        <a:rPr lang="en-ZA" sz="1050" b="0" i="0" u="none" strike="noStrike" dirty="0">
                          <a:effectLst/>
                          <a:latin typeface="Calibri" panose="020F0502020204030204" pitchFamily="34" charset="0"/>
                        </a:rPr>
                        <a:t>Social Sector EPWP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59 073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59 073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59 073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59 073)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3475073911"/>
                  </a:ext>
                </a:extLst>
              </a:tr>
              <a:tr h="175662">
                <a:tc>
                  <a:txBody>
                    <a:bodyPr/>
                    <a:lstStyle/>
                    <a:p>
                      <a:pPr algn="l" fontAlgn="ctr"/>
                      <a:r>
                        <a:rPr lang="en-ZA" sz="1050" b="0" i="0" u="none" strike="noStrike" dirty="0">
                          <a:effectLst/>
                          <a:latin typeface="Calibri" panose="020F0502020204030204" pitchFamily="34" charset="0"/>
                        </a:rPr>
                        <a:t>Early Childhood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127 724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73 616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54 108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130 331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127 724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2 607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8312063"/>
                  </a:ext>
                </a:extLst>
              </a:tr>
              <a:tr h="175662">
                <a:tc>
                  <a:txBody>
                    <a:bodyPr/>
                    <a:lstStyle/>
                    <a:p>
                      <a:pPr algn="l" fontAlgn="ctr"/>
                      <a:r>
                        <a:rPr lang="en-ZA" sz="1050" b="0" i="0" u="none" strike="noStrike" dirty="0">
                          <a:effectLst/>
                          <a:latin typeface="Calibri" panose="020F0502020204030204" pitchFamily="34" charset="0"/>
                        </a:rPr>
                        <a:t>Community Library Services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143 221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151 500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8 279)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150 410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143 221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7 189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15070814"/>
                  </a:ext>
                </a:extLst>
              </a:tr>
              <a:tr h="175662">
                <a:tc>
                  <a:txBody>
                    <a:bodyPr/>
                    <a:lstStyle/>
                    <a:p>
                      <a:pPr algn="l" fontAlgn="ctr"/>
                      <a:r>
                        <a:rPr lang="en-US" sz="1050" b="0" i="0" u="none" strike="noStrike" dirty="0">
                          <a:effectLst/>
                          <a:latin typeface="Calibri" panose="020F0502020204030204" pitchFamily="34" charset="0"/>
                        </a:rPr>
                        <a:t>Mass Participation and Sport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58 363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75 451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17 088)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60 519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58 363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2 156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9812274"/>
                  </a:ext>
                </a:extLst>
              </a:tr>
            </a:tbl>
          </a:graphicData>
        </a:graphic>
      </p:graphicFrame>
    </p:spTree>
    <p:extLst>
      <p:ext uri="{BB962C8B-B14F-4D97-AF65-F5344CB8AC3E}">
        <p14:creationId xmlns:p14="http://schemas.microsoft.com/office/powerpoint/2010/main" val="3668307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EF3-B8F6-47F6-89BA-8102FF6B4E27}"/>
              </a:ext>
            </a:extLst>
          </p:cNvPr>
          <p:cNvSpPr>
            <a:spLocks noGrp="1"/>
          </p:cNvSpPr>
          <p:nvPr>
            <p:ph type="title"/>
          </p:nvPr>
        </p:nvSpPr>
        <p:spPr>
          <a:xfrm>
            <a:off x="628650" y="260649"/>
            <a:ext cx="8119814" cy="1224136"/>
          </a:xfrm>
        </p:spPr>
        <p:txBody>
          <a:bodyPr>
            <a:normAutofit/>
          </a:bodyPr>
          <a:lstStyle/>
          <a:p>
            <a:r>
              <a:rPr lang="en-ZA" sz="2400" dirty="0">
                <a:effectLst>
                  <a:outerShdw blurRad="50800" dist="38100" algn="l" rotWithShape="0">
                    <a:prstClr val="black">
                      <a:alpha val="40000"/>
                    </a:prstClr>
                  </a:outerShdw>
                </a:effectLst>
                <a:latin typeface="+mj-lt"/>
              </a:rPr>
              <a:t>2020 Budget vs. 2019 Budget: Division of Revenue for the Mpumalanga Province (R thousand) – 2020 MTEF</a:t>
            </a:r>
          </a:p>
        </p:txBody>
      </p:sp>
      <p:graphicFrame>
        <p:nvGraphicFramePr>
          <p:cNvPr id="6" name="Content Placeholder 5">
            <a:extLst>
              <a:ext uri="{FF2B5EF4-FFF2-40B4-BE49-F238E27FC236}">
                <a16:creationId xmlns:a16="http://schemas.microsoft.com/office/drawing/2014/main" id="{97EEFD43-178F-46A2-B749-53E2145DF589}"/>
              </a:ext>
            </a:extLst>
          </p:cNvPr>
          <p:cNvGraphicFramePr>
            <a:graphicFrameLocks noGrp="1"/>
          </p:cNvGraphicFramePr>
          <p:nvPr>
            <p:ph idx="1"/>
            <p:extLst>
              <p:ext uri="{D42A27DB-BD31-4B8C-83A1-F6EECF244321}">
                <p14:modId xmlns:p14="http://schemas.microsoft.com/office/powerpoint/2010/main" val="1073983039"/>
              </p:ext>
            </p:extLst>
          </p:nvPr>
        </p:nvGraphicFramePr>
        <p:xfrm>
          <a:off x="251520" y="1628799"/>
          <a:ext cx="8640962" cy="4742874"/>
        </p:xfrm>
        <a:graphic>
          <a:graphicData uri="http://schemas.openxmlformats.org/drawingml/2006/table">
            <a:tbl>
              <a:tblPr/>
              <a:tblGrid>
                <a:gridCol w="3700442">
                  <a:extLst>
                    <a:ext uri="{9D8B030D-6E8A-4147-A177-3AD203B41FA5}">
                      <a16:colId xmlns:a16="http://schemas.microsoft.com/office/drawing/2014/main" val="2096174442"/>
                    </a:ext>
                  </a:extLst>
                </a:gridCol>
                <a:gridCol w="823420">
                  <a:extLst>
                    <a:ext uri="{9D8B030D-6E8A-4147-A177-3AD203B41FA5}">
                      <a16:colId xmlns:a16="http://schemas.microsoft.com/office/drawing/2014/main" val="3796027129"/>
                    </a:ext>
                  </a:extLst>
                </a:gridCol>
                <a:gridCol w="823420">
                  <a:extLst>
                    <a:ext uri="{9D8B030D-6E8A-4147-A177-3AD203B41FA5}">
                      <a16:colId xmlns:a16="http://schemas.microsoft.com/office/drawing/2014/main" val="1073855066"/>
                    </a:ext>
                  </a:extLst>
                </a:gridCol>
                <a:gridCol w="823420">
                  <a:extLst>
                    <a:ext uri="{9D8B030D-6E8A-4147-A177-3AD203B41FA5}">
                      <a16:colId xmlns:a16="http://schemas.microsoft.com/office/drawing/2014/main" val="3543208500"/>
                    </a:ext>
                  </a:extLst>
                </a:gridCol>
                <a:gridCol w="823420">
                  <a:extLst>
                    <a:ext uri="{9D8B030D-6E8A-4147-A177-3AD203B41FA5}">
                      <a16:colId xmlns:a16="http://schemas.microsoft.com/office/drawing/2014/main" val="2754917609"/>
                    </a:ext>
                  </a:extLst>
                </a:gridCol>
                <a:gridCol w="823420">
                  <a:extLst>
                    <a:ext uri="{9D8B030D-6E8A-4147-A177-3AD203B41FA5}">
                      <a16:colId xmlns:a16="http://schemas.microsoft.com/office/drawing/2014/main" val="4239788366"/>
                    </a:ext>
                  </a:extLst>
                </a:gridCol>
                <a:gridCol w="823420">
                  <a:extLst>
                    <a:ext uri="{9D8B030D-6E8A-4147-A177-3AD203B41FA5}">
                      <a16:colId xmlns:a16="http://schemas.microsoft.com/office/drawing/2014/main" val="874150888"/>
                    </a:ext>
                  </a:extLst>
                </a:gridCol>
              </a:tblGrid>
              <a:tr h="175662">
                <a:tc>
                  <a:txBody>
                    <a:bodyPr/>
                    <a:lstStyle/>
                    <a:p>
                      <a:pPr algn="l" fontAlgn="ctr"/>
                      <a:r>
                        <a:rPr lang="en-ZA" sz="1050" b="1" i="0" u="none" strike="noStrike" dirty="0">
                          <a:effectLst/>
                          <a:latin typeface="Times New Roman" panose="02020603050405020304" pitchFamily="18" charset="0"/>
                        </a:rPr>
                        <a:t>Mpumalanga</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en-ZA" sz="1050" b="1" i="0" u="none" strike="noStrike" dirty="0">
                          <a:effectLst/>
                          <a:latin typeface="Calibri" panose="020F0502020204030204" pitchFamily="34" charset="0"/>
                        </a:rPr>
                        <a:t>2020/21</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gn="ctr" fontAlgn="ctr"/>
                      <a:r>
                        <a:rPr lang="en-ZA" sz="1050" b="1" i="0" u="none" strike="noStrike" dirty="0">
                          <a:effectLst/>
                          <a:latin typeface="Calibri" panose="020F0502020204030204" pitchFamily="34" charset="0"/>
                        </a:rPr>
                        <a:t>2021/22</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910732657"/>
                  </a:ext>
                </a:extLst>
              </a:tr>
              <a:tr h="175662">
                <a:tc>
                  <a:txBody>
                    <a:bodyPr/>
                    <a:lstStyle/>
                    <a:p>
                      <a:pPr algn="l" fontAlgn="ctr"/>
                      <a:r>
                        <a:rPr lang="en-ZA" sz="1050" b="1" i="0" u="none" strike="noStrike" dirty="0">
                          <a:effectLst/>
                          <a:latin typeface="Calibri" panose="020F0502020204030204" pitchFamily="34" charset="0"/>
                        </a:rPr>
                        <a:t>R'000</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2019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2021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5279543"/>
                  </a:ext>
                </a:extLst>
              </a:tr>
              <a:tr h="175662">
                <a:tc>
                  <a:txBody>
                    <a:bodyPr/>
                    <a:lstStyle/>
                    <a:p>
                      <a:pPr algn="l" fontAlgn="ctr"/>
                      <a:r>
                        <a:rPr lang="en-ZA" sz="1050" b="1" i="0" u="none" strike="noStrike" dirty="0">
                          <a:effectLst/>
                          <a:latin typeface="Calibri" panose="020F0502020204030204" pitchFamily="34" charset="0"/>
                        </a:rPr>
                        <a:t>Equitable Share</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44 104 988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44 474 644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369 656)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1" i="0" u="none" strike="noStrike" dirty="0">
                          <a:effectLst/>
                          <a:latin typeface="Calibri" panose="020F0502020204030204" pitchFamily="34" charset="0"/>
                        </a:rPr>
                        <a:t> 46 996 147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44 104 988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2 891 159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51340254"/>
                  </a:ext>
                </a:extLst>
              </a:tr>
              <a:tr h="175662">
                <a:tc>
                  <a:txBody>
                    <a:bodyPr/>
                    <a:lstStyle/>
                    <a:p>
                      <a:pPr algn="l" fontAlgn="ctr"/>
                      <a:r>
                        <a:rPr lang="en-ZA" sz="1050" b="1" i="0" u="none" strike="noStrike" dirty="0">
                          <a:effectLst/>
                          <a:latin typeface="Calibri" panose="020F0502020204030204" pitchFamily="34" charset="0"/>
                        </a:rPr>
                        <a:t>Direct Conditional Grants</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8 312 315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7 997 201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315 114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8 547 647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8 312 315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235 332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22523629"/>
                  </a:ext>
                </a:extLst>
              </a:tr>
              <a:tr h="175662">
                <a:tc>
                  <a:txBody>
                    <a:bodyPr/>
                    <a:lstStyle/>
                    <a:p>
                      <a:pPr algn="l" fontAlgn="ctr"/>
                      <a:r>
                        <a:rPr lang="en-ZA" sz="1050" b="0" i="0" u="none" strike="noStrike" dirty="0">
                          <a:effectLst/>
                          <a:latin typeface="Calibri" panose="020F0502020204030204" pitchFamily="34" charset="0"/>
                        </a:rPr>
                        <a:t>Education Infrastructure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1 094 681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819 111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275 570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1 086 456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1 094 681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8 225)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133003976"/>
                  </a:ext>
                </a:extLst>
              </a:tr>
              <a:tr h="175662">
                <a:tc>
                  <a:txBody>
                    <a:bodyPr/>
                    <a:lstStyle/>
                    <a:p>
                      <a:pPr algn="l" fontAlgn="ctr"/>
                      <a:r>
                        <a:rPr lang="en-US" sz="1050" b="0" i="0" u="none" strike="noStrike" dirty="0">
                          <a:effectLst/>
                          <a:latin typeface="Calibri" panose="020F0502020204030204" pitchFamily="34" charset="0"/>
                        </a:rPr>
                        <a:t>HIV and AIDS (Life Skills Education)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19 994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22 994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3 000)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21 259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19 994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1 265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656168467"/>
                  </a:ext>
                </a:extLst>
              </a:tr>
              <a:tr h="175662">
                <a:tc>
                  <a:txBody>
                    <a:bodyPr/>
                    <a:lstStyle/>
                    <a:p>
                      <a:pPr algn="l" fontAlgn="ctr"/>
                      <a:r>
                        <a:rPr lang="en-US" sz="1050" b="0" i="0" u="none" strike="noStrike" dirty="0">
                          <a:effectLst/>
                          <a:latin typeface="Calibri" panose="020F0502020204030204" pitchFamily="34" charset="0"/>
                        </a:rPr>
                        <a:t>Learners With Profound Intellectual Disabilities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29 020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29 020  </a:t>
                      </a:r>
                    </a:p>
                  </a:txBody>
                  <a:tcPr marL="6243" marR="6243" marT="6243" marB="0" anchor="ctr">
                    <a:lnL>
                      <a:noFill/>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31 561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29 020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2 541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163230401"/>
                  </a:ext>
                </a:extLst>
              </a:tr>
              <a:tr h="175662">
                <a:tc>
                  <a:txBody>
                    <a:bodyPr/>
                    <a:lstStyle/>
                    <a:p>
                      <a:pPr algn="l" fontAlgn="ctr"/>
                      <a:r>
                        <a:rPr lang="en-US" sz="1050" b="0" i="0" u="none" strike="noStrike" dirty="0">
                          <a:effectLst/>
                          <a:latin typeface="Calibri" panose="020F0502020204030204" pitchFamily="34" charset="0"/>
                        </a:rPr>
                        <a:t>Maths, Science and Technology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41 417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42 794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1 377)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43 711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41 417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2 294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488679929"/>
                  </a:ext>
                </a:extLst>
              </a:tr>
              <a:tr h="175662">
                <a:tc>
                  <a:txBody>
                    <a:bodyPr/>
                    <a:lstStyle/>
                    <a:p>
                      <a:pPr algn="l" fontAlgn="ctr"/>
                      <a:r>
                        <a:rPr lang="en-ZA" sz="1050" b="0" i="0" u="none" strike="noStrike" dirty="0">
                          <a:effectLst/>
                          <a:latin typeface="Calibri" panose="020F0502020204030204" pitchFamily="34" charset="0"/>
                        </a:rPr>
                        <a:t>National School Nutrition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734 414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725 514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8 900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765 417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734 414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31 003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0501364"/>
                  </a:ext>
                </a:extLst>
              </a:tr>
              <a:tr h="175662">
                <a:tc>
                  <a:txBody>
                    <a:bodyPr/>
                    <a:lstStyle/>
                    <a:p>
                      <a:pPr algn="l" fontAlgn="ctr"/>
                      <a:r>
                        <a:rPr lang="en-US" sz="1050" b="0" i="0" u="none" strike="noStrike" dirty="0">
                          <a:effectLst/>
                          <a:latin typeface="Calibri" panose="020F0502020204030204" pitchFamily="34" charset="0"/>
                        </a:rPr>
                        <a:t>HIV, TB, Malaria and Community Outreach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2 205 714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2 227 190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21 476)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2 501 300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2 205 714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295 586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307723532"/>
                  </a:ext>
                </a:extLst>
              </a:tr>
              <a:tr h="175662">
                <a:tc>
                  <a:txBody>
                    <a:bodyPr/>
                    <a:lstStyle/>
                    <a:p>
                      <a:pPr algn="l" fontAlgn="ctr"/>
                      <a:r>
                        <a:rPr lang="en-ZA" sz="1050" b="0" i="0" u="none" strike="noStrike" dirty="0">
                          <a:effectLst/>
                          <a:latin typeface="Calibri" panose="020F0502020204030204" pitchFamily="34" charset="0"/>
                        </a:rPr>
                        <a:t>Health Facility Revitalisation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423 922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365 162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58 760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393 783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423 922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30 139) </a:t>
                      </a:r>
                    </a:p>
                  </a:txBody>
                  <a:tcPr marL="6243" marR="6243" marT="6243" marB="0" anchor="ctr">
                    <a:lnL>
                      <a:noFill/>
                    </a:lnL>
                    <a:lnR>
                      <a:noFill/>
                    </a:lnR>
                    <a:lnT>
                      <a:noFill/>
                    </a:lnT>
                    <a:lnB>
                      <a:noFill/>
                    </a:lnB>
                    <a:solidFill>
                      <a:srgbClr val="FFC7CE"/>
                    </a:solidFill>
                  </a:tcPr>
                </a:tc>
                <a:extLst>
                  <a:ext uri="{0D108BD9-81ED-4DB2-BD59-A6C34878D82A}">
                    <a16:rowId xmlns:a16="http://schemas.microsoft.com/office/drawing/2014/main" val="3032504447"/>
                  </a:ext>
                </a:extLst>
              </a:tr>
              <a:tr h="175662">
                <a:tc>
                  <a:txBody>
                    <a:bodyPr/>
                    <a:lstStyle/>
                    <a:p>
                      <a:pPr algn="l" fontAlgn="ctr"/>
                      <a:r>
                        <a:rPr lang="en-ZA" sz="1050" b="0" i="0" u="none" strike="noStrike" dirty="0">
                          <a:effectLst/>
                          <a:latin typeface="Calibri" panose="020F0502020204030204" pitchFamily="34" charset="0"/>
                        </a:rPr>
                        <a:t>National Health Insurance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21 104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21 104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21 925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21 104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821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470771572"/>
                  </a:ext>
                </a:extLst>
              </a:tr>
              <a:tr h="175662">
                <a:tc>
                  <a:txBody>
                    <a:bodyPr/>
                    <a:lstStyle/>
                    <a:p>
                      <a:pPr algn="l" fontAlgn="ctr"/>
                      <a:r>
                        <a:rPr lang="en-US" sz="1050" b="0" i="0" u="none" strike="noStrike" dirty="0">
                          <a:effectLst/>
                          <a:latin typeface="Calibri" panose="020F0502020204030204" pitchFamily="34" charset="0"/>
                        </a:rPr>
                        <a:t>Statutory Human Resources, Training and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189 495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171 620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17 875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197 562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189 495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8 067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588732623"/>
                  </a:ext>
                </a:extLst>
              </a:tr>
              <a:tr h="175662">
                <a:tc>
                  <a:txBody>
                    <a:bodyPr/>
                    <a:lstStyle/>
                    <a:p>
                      <a:pPr algn="l" fontAlgn="ctr"/>
                      <a:r>
                        <a:rPr lang="en-ZA" sz="1050" b="0" i="0" u="none" strike="noStrike" dirty="0">
                          <a:effectLst/>
                          <a:latin typeface="Calibri" panose="020F0502020204030204" pitchFamily="34" charset="0"/>
                        </a:rPr>
                        <a:t>National Tertiary Services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135 793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131 234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4 559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141 778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135 793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5 985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8562852"/>
                  </a:ext>
                </a:extLst>
              </a:tr>
              <a:tr h="175662">
                <a:tc>
                  <a:txBody>
                    <a:bodyPr/>
                    <a:lstStyle/>
                    <a:p>
                      <a:pPr algn="l" fontAlgn="ctr"/>
                      <a:r>
                        <a:rPr lang="en-ZA" sz="1050" b="0" i="0" u="none" strike="noStrike" dirty="0">
                          <a:effectLst/>
                          <a:latin typeface="Calibri" panose="020F0502020204030204" pitchFamily="34" charset="0"/>
                        </a:rPr>
                        <a:t>Provincial Roads Maintenance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1 042 917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937 686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105 231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925 616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1 042 917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117 301)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3505342388"/>
                  </a:ext>
                </a:extLst>
              </a:tr>
              <a:tr h="175662">
                <a:tc>
                  <a:txBody>
                    <a:bodyPr/>
                    <a:lstStyle/>
                    <a:p>
                      <a:pPr algn="l" fontAlgn="ctr"/>
                      <a:r>
                        <a:rPr lang="en-ZA" sz="1050" b="0" i="0" u="none" strike="noStrike" dirty="0">
                          <a:effectLst/>
                          <a:latin typeface="Calibri" panose="020F0502020204030204" pitchFamily="34" charset="0"/>
                        </a:rPr>
                        <a:t>Public Transport Operations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676 941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676 941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714 173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676 941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37 232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4561207"/>
                  </a:ext>
                </a:extLst>
              </a:tr>
              <a:tr h="175662">
                <a:tc>
                  <a:txBody>
                    <a:bodyPr/>
                    <a:lstStyle/>
                    <a:p>
                      <a:pPr algn="l" fontAlgn="ctr"/>
                      <a:r>
                        <a:rPr lang="fr-FR" sz="1050" b="0" i="0" u="none" strike="noStrike" dirty="0">
                          <a:effectLst/>
                          <a:latin typeface="Calibri" panose="020F0502020204030204" pitchFamily="34" charset="0"/>
                        </a:rPr>
                        <a:t>Comprehensive Agricultural Support Programme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157 303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167 864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10 561)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167 672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157 303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10 369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63420625"/>
                  </a:ext>
                </a:extLst>
              </a:tr>
              <a:tr h="175662">
                <a:tc>
                  <a:txBody>
                    <a:bodyPr/>
                    <a:lstStyle/>
                    <a:p>
                      <a:pPr algn="l" fontAlgn="ctr"/>
                      <a:r>
                        <a:rPr lang="en-ZA" sz="1050" b="0" i="0" u="none" strike="noStrike" dirty="0">
                          <a:effectLst/>
                          <a:latin typeface="Calibri" panose="020F0502020204030204" pitchFamily="34" charset="0"/>
                        </a:rPr>
                        <a:t>Ilima/Letsema Projects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57 374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64 887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7 513)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64 169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57 374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6 795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4278599432"/>
                  </a:ext>
                </a:extLst>
              </a:tr>
              <a:tr h="175662">
                <a:tc>
                  <a:txBody>
                    <a:bodyPr/>
                    <a:lstStyle/>
                    <a:p>
                      <a:pPr algn="l" fontAlgn="ctr"/>
                      <a:r>
                        <a:rPr lang="en-ZA" sz="1050" b="0" i="0" u="none" strike="noStrike" dirty="0">
                          <a:effectLst/>
                          <a:latin typeface="Calibri" panose="020F0502020204030204" pitchFamily="34" charset="0"/>
                        </a:rPr>
                        <a:t>Land Care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10 044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9 644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400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10 274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10 044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230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0796510"/>
                  </a:ext>
                </a:extLst>
              </a:tr>
              <a:tr h="175662">
                <a:tc>
                  <a:txBody>
                    <a:bodyPr/>
                    <a:lstStyle/>
                    <a:p>
                      <a:pPr algn="l" fontAlgn="ctr"/>
                      <a:r>
                        <a:rPr lang="en-ZA" sz="1050" b="0" i="0" u="none" strike="noStrike" dirty="0">
                          <a:effectLst/>
                          <a:latin typeface="Calibri" panose="020F0502020204030204" pitchFamily="34" charset="0"/>
                        </a:rPr>
                        <a:t>Human Settlements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1 081 044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1 091 658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10 614)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893 960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1 081 044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187 084)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747171953"/>
                  </a:ext>
                </a:extLst>
              </a:tr>
              <a:tr h="175662">
                <a:tc>
                  <a:txBody>
                    <a:bodyPr/>
                    <a:lstStyle/>
                    <a:p>
                      <a:pPr algn="l" fontAlgn="ctr"/>
                      <a:r>
                        <a:rPr lang="en-US" sz="1050" b="0" i="0" u="none" strike="noStrike" dirty="0">
                          <a:effectLst/>
                          <a:latin typeface="Calibri" panose="020F0502020204030204" pitchFamily="34" charset="0"/>
                        </a:rPr>
                        <a:t>Informal Settlements Upgrading Partnership Grant     </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200 956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200 956)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259 233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259 233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502761320"/>
                  </a:ext>
                </a:extLst>
              </a:tr>
              <a:tr h="175662">
                <a:tc>
                  <a:txBody>
                    <a:bodyPr/>
                    <a:lstStyle/>
                    <a:p>
                      <a:pPr algn="l" fontAlgn="ctr"/>
                      <a:r>
                        <a:rPr lang="en-ZA" sz="1050" b="0" i="0" u="none" strike="noStrike" dirty="0">
                          <a:effectLst/>
                          <a:latin typeface="Calibri" panose="020F0502020204030204" pitchFamily="34" charset="0"/>
                        </a:rPr>
                        <a:t>Title Deeds Restoration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38 483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38 483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38 483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38 483)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1328093869"/>
                  </a:ext>
                </a:extLst>
              </a:tr>
              <a:tr h="175662">
                <a:tc>
                  <a:txBody>
                    <a:bodyPr/>
                    <a:lstStyle/>
                    <a:p>
                      <a:pPr algn="l" fontAlgn="ctr"/>
                      <a:r>
                        <a:rPr lang="en-ZA" sz="1050" b="0" i="0" u="none" strike="noStrike" dirty="0">
                          <a:effectLst/>
                          <a:latin typeface="Calibri" panose="020F0502020204030204" pitchFamily="34" charset="0"/>
                        </a:rPr>
                        <a:t>EPWP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27 907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27 907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27 907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27 907)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800257240"/>
                  </a:ext>
                </a:extLst>
              </a:tr>
              <a:tr h="175662">
                <a:tc>
                  <a:txBody>
                    <a:bodyPr/>
                    <a:lstStyle/>
                    <a:p>
                      <a:pPr algn="l" fontAlgn="ctr"/>
                      <a:r>
                        <a:rPr lang="en-ZA" sz="1050" b="0" i="0" u="none" strike="noStrike" dirty="0">
                          <a:effectLst/>
                          <a:latin typeface="Calibri" panose="020F0502020204030204" pitchFamily="34" charset="0"/>
                        </a:rPr>
                        <a:t>Social Sector EPWP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34 934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34 934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34 934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34 934)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489829255"/>
                  </a:ext>
                </a:extLst>
              </a:tr>
              <a:tr h="175662">
                <a:tc>
                  <a:txBody>
                    <a:bodyPr/>
                    <a:lstStyle/>
                    <a:p>
                      <a:pPr algn="l" fontAlgn="ctr"/>
                      <a:r>
                        <a:rPr lang="en-ZA" sz="1050" b="0" i="0" u="none" strike="noStrike" dirty="0">
                          <a:effectLst/>
                          <a:latin typeface="Calibri" panose="020F0502020204030204" pitchFamily="34" charset="0"/>
                        </a:rPr>
                        <a:t>Early Childhood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80 872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47 323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33 549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84 620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80 872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3 748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31554072"/>
                  </a:ext>
                </a:extLst>
              </a:tr>
              <a:tr h="175662">
                <a:tc>
                  <a:txBody>
                    <a:bodyPr/>
                    <a:lstStyle/>
                    <a:p>
                      <a:pPr algn="l" fontAlgn="ctr"/>
                      <a:r>
                        <a:rPr lang="en-ZA" sz="1050" b="0" i="0" u="none" strike="noStrike" dirty="0">
                          <a:effectLst/>
                          <a:latin typeface="Calibri" panose="020F0502020204030204" pitchFamily="34" charset="0"/>
                        </a:rPr>
                        <a:t>Community Library Services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162 410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175 910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13 500)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174 860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162 410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12 450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651153764"/>
                  </a:ext>
                </a:extLst>
              </a:tr>
              <a:tr h="175662">
                <a:tc>
                  <a:txBody>
                    <a:bodyPr/>
                    <a:lstStyle/>
                    <a:p>
                      <a:pPr algn="l" fontAlgn="ctr"/>
                      <a:r>
                        <a:rPr lang="en-US" sz="1050" b="0" i="0" u="none" strike="noStrike" dirty="0">
                          <a:effectLst/>
                          <a:latin typeface="Calibri" panose="020F0502020204030204" pitchFamily="34" charset="0"/>
                        </a:rPr>
                        <a:t>Mass Participation and Sport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46 532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51 210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4 678)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48 318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46 532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1 786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84216859"/>
                  </a:ext>
                </a:extLst>
              </a:tr>
            </a:tbl>
          </a:graphicData>
        </a:graphic>
      </p:graphicFrame>
    </p:spTree>
    <p:extLst>
      <p:ext uri="{BB962C8B-B14F-4D97-AF65-F5344CB8AC3E}">
        <p14:creationId xmlns:p14="http://schemas.microsoft.com/office/powerpoint/2010/main" val="1399462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EF3-B8F6-47F6-89BA-8102FF6B4E27}"/>
              </a:ext>
            </a:extLst>
          </p:cNvPr>
          <p:cNvSpPr>
            <a:spLocks noGrp="1"/>
          </p:cNvSpPr>
          <p:nvPr>
            <p:ph type="title"/>
          </p:nvPr>
        </p:nvSpPr>
        <p:spPr>
          <a:xfrm>
            <a:off x="628650" y="332657"/>
            <a:ext cx="8119814" cy="1152128"/>
          </a:xfrm>
        </p:spPr>
        <p:txBody>
          <a:bodyPr>
            <a:normAutofit/>
          </a:bodyPr>
          <a:lstStyle/>
          <a:p>
            <a:r>
              <a:rPr lang="en-ZA" sz="2800" dirty="0">
                <a:effectLst>
                  <a:outerShdw blurRad="50800" dist="38100" algn="l" rotWithShape="0">
                    <a:prstClr val="black">
                      <a:alpha val="40000"/>
                    </a:prstClr>
                  </a:outerShdw>
                </a:effectLst>
                <a:latin typeface="+mj-lt"/>
              </a:rPr>
              <a:t>2020 Budget vs. 2019 Budget: Division of Revenue for the North West Province (R thousand) – 2020 MTEF</a:t>
            </a:r>
          </a:p>
        </p:txBody>
      </p:sp>
      <p:graphicFrame>
        <p:nvGraphicFramePr>
          <p:cNvPr id="6" name="Content Placeholder 5">
            <a:extLst>
              <a:ext uri="{FF2B5EF4-FFF2-40B4-BE49-F238E27FC236}">
                <a16:creationId xmlns:a16="http://schemas.microsoft.com/office/drawing/2014/main" id="{795884DD-64F6-4F5B-8B8B-E0C184461743}"/>
              </a:ext>
            </a:extLst>
          </p:cNvPr>
          <p:cNvGraphicFramePr>
            <a:graphicFrameLocks noGrp="1"/>
          </p:cNvGraphicFramePr>
          <p:nvPr>
            <p:ph idx="1"/>
            <p:extLst>
              <p:ext uri="{D42A27DB-BD31-4B8C-83A1-F6EECF244321}">
                <p14:modId xmlns:p14="http://schemas.microsoft.com/office/powerpoint/2010/main" val="434651478"/>
              </p:ext>
            </p:extLst>
          </p:nvPr>
        </p:nvGraphicFramePr>
        <p:xfrm>
          <a:off x="251520" y="1628801"/>
          <a:ext cx="8640963" cy="4742874"/>
        </p:xfrm>
        <a:graphic>
          <a:graphicData uri="http://schemas.openxmlformats.org/drawingml/2006/table">
            <a:tbl>
              <a:tblPr/>
              <a:tblGrid>
                <a:gridCol w="3700443">
                  <a:extLst>
                    <a:ext uri="{9D8B030D-6E8A-4147-A177-3AD203B41FA5}">
                      <a16:colId xmlns:a16="http://schemas.microsoft.com/office/drawing/2014/main" val="1525482509"/>
                    </a:ext>
                  </a:extLst>
                </a:gridCol>
                <a:gridCol w="823420">
                  <a:extLst>
                    <a:ext uri="{9D8B030D-6E8A-4147-A177-3AD203B41FA5}">
                      <a16:colId xmlns:a16="http://schemas.microsoft.com/office/drawing/2014/main" val="1249964247"/>
                    </a:ext>
                  </a:extLst>
                </a:gridCol>
                <a:gridCol w="823420">
                  <a:extLst>
                    <a:ext uri="{9D8B030D-6E8A-4147-A177-3AD203B41FA5}">
                      <a16:colId xmlns:a16="http://schemas.microsoft.com/office/drawing/2014/main" val="2195437039"/>
                    </a:ext>
                  </a:extLst>
                </a:gridCol>
                <a:gridCol w="823420">
                  <a:extLst>
                    <a:ext uri="{9D8B030D-6E8A-4147-A177-3AD203B41FA5}">
                      <a16:colId xmlns:a16="http://schemas.microsoft.com/office/drawing/2014/main" val="1890526304"/>
                    </a:ext>
                  </a:extLst>
                </a:gridCol>
                <a:gridCol w="823420">
                  <a:extLst>
                    <a:ext uri="{9D8B030D-6E8A-4147-A177-3AD203B41FA5}">
                      <a16:colId xmlns:a16="http://schemas.microsoft.com/office/drawing/2014/main" val="3193864266"/>
                    </a:ext>
                  </a:extLst>
                </a:gridCol>
                <a:gridCol w="823420">
                  <a:extLst>
                    <a:ext uri="{9D8B030D-6E8A-4147-A177-3AD203B41FA5}">
                      <a16:colId xmlns:a16="http://schemas.microsoft.com/office/drawing/2014/main" val="3631416272"/>
                    </a:ext>
                  </a:extLst>
                </a:gridCol>
                <a:gridCol w="823420">
                  <a:extLst>
                    <a:ext uri="{9D8B030D-6E8A-4147-A177-3AD203B41FA5}">
                      <a16:colId xmlns:a16="http://schemas.microsoft.com/office/drawing/2014/main" val="3427012162"/>
                    </a:ext>
                  </a:extLst>
                </a:gridCol>
              </a:tblGrid>
              <a:tr h="175662">
                <a:tc>
                  <a:txBody>
                    <a:bodyPr/>
                    <a:lstStyle/>
                    <a:p>
                      <a:pPr algn="l" fontAlgn="ctr"/>
                      <a:r>
                        <a:rPr lang="en-ZA" sz="1050" b="1" i="0" u="none" strike="noStrike" dirty="0">
                          <a:effectLst/>
                          <a:latin typeface="Times New Roman" panose="02020603050405020304" pitchFamily="18" charset="0"/>
                        </a:rPr>
                        <a:t>North West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en-ZA" sz="1050" b="1" i="0" u="none" strike="noStrike" dirty="0">
                          <a:effectLst/>
                          <a:latin typeface="Calibri" panose="020F0502020204030204" pitchFamily="34" charset="0"/>
                        </a:rPr>
                        <a:t>2020/21</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gn="ctr" fontAlgn="ctr"/>
                      <a:r>
                        <a:rPr lang="en-ZA" sz="1050" b="1" i="0" u="none" strike="noStrike" dirty="0">
                          <a:effectLst/>
                          <a:latin typeface="Calibri" panose="020F0502020204030204" pitchFamily="34" charset="0"/>
                        </a:rPr>
                        <a:t>2021/22</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87027701"/>
                  </a:ext>
                </a:extLst>
              </a:tr>
              <a:tr h="175662">
                <a:tc>
                  <a:txBody>
                    <a:bodyPr/>
                    <a:lstStyle/>
                    <a:p>
                      <a:pPr algn="l" fontAlgn="ctr"/>
                      <a:r>
                        <a:rPr lang="en-ZA" sz="1050" b="1" i="0" u="none" strike="noStrike" dirty="0">
                          <a:effectLst/>
                          <a:latin typeface="Calibri" panose="020F0502020204030204" pitchFamily="34" charset="0"/>
                        </a:rPr>
                        <a:t>R'000</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2019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2021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0937264"/>
                  </a:ext>
                </a:extLst>
              </a:tr>
              <a:tr h="175662">
                <a:tc>
                  <a:txBody>
                    <a:bodyPr/>
                    <a:lstStyle/>
                    <a:p>
                      <a:pPr algn="l" fontAlgn="ctr"/>
                      <a:r>
                        <a:rPr lang="en-ZA" sz="1050" b="1" i="0" u="none" strike="noStrike" dirty="0">
                          <a:effectLst/>
                          <a:latin typeface="Calibri" panose="020F0502020204030204" pitchFamily="34" charset="0"/>
                        </a:rPr>
                        <a:t>Equitable Share</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37 547 835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37 694 412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146 577)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1" i="0" u="none" strike="noStrike" dirty="0">
                          <a:effectLst/>
                          <a:latin typeface="Calibri" panose="020F0502020204030204" pitchFamily="34" charset="0"/>
                        </a:rPr>
                        <a:t> 40 174 440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37 547 835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2 626 605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924881690"/>
                  </a:ext>
                </a:extLst>
              </a:tr>
              <a:tr h="175662">
                <a:tc>
                  <a:txBody>
                    <a:bodyPr/>
                    <a:lstStyle/>
                    <a:p>
                      <a:pPr algn="l" fontAlgn="ctr"/>
                      <a:r>
                        <a:rPr lang="en-ZA" sz="1050" b="1" i="0" u="none" strike="noStrike" dirty="0">
                          <a:effectLst/>
                          <a:latin typeface="Calibri" panose="020F0502020204030204" pitchFamily="34" charset="0"/>
                        </a:rPr>
                        <a:t>Direct Conditional Grants</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7 743 453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7 842 096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98 643)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1" i="0" u="none" strike="noStrike" dirty="0">
                          <a:effectLst/>
                          <a:latin typeface="Calibri" panose="020F0502020204030204" pitchFamily="34" charset="0"/>
                        </a:rPr>
                        <a:t> 7 905 497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7 743 453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162 044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1459089"/>
                  </a:ext>
                </a:extLst>
              </a:tr>
              <a:tr h="175662">
                <a:tc>
                  <a:txBody>
                    <a:bodyPr/>
                    <a:lstStyle/>
                    <a:p>
                      <a:pPr algn="l" fontAlgn="ctr"/>
                      <a:r>
                        <a:rPr lang="en-ZA" sz="1050" b="0" i="0" u="none" strike="noStrike" dirty="0">
                          <a:effectLst/>
                          <a:latin typeface="Calibri" panose="020F0502020204030204" pitchFamily="34" charset="0"/>
                        </a:rPr>
                        <a:t>Education Infrastructure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1 090 010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1 010 169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79 841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1 081 487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1 090 010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8 523)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614998572"/>
                  </a:ext>
                </a:extLst>
              </a:tr>
              <a:tr h="175662">
                <a:tc>
                  <a:txBody>
                    <a:bodyPr/>
                    <a:lstStyle/>
                    <a:p>
                      <a:pPr algn="l" fontAlgn="ctr"/>
                      <a:r>
                        <a:rPr lang="en-US" sz="1050" b="0" i="0" u="none" strike="noStrike" dirty="0">
                          <a:effectLst/>
                          <a:latin typeface="Calibri" panose="020F0502020204030204" pitchFamily="34" charset="0"/>
                        </a:rPr>
                        <a:t>HIV and AIDS (Life Skills Education)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16 791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19 791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3 000)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17 505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16 791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714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601473430"/>
                  </a:ext>
                </a:extLst>
              </a:tr>
              <a:tr h="175662">
                <a:tc>
                  <a:txBody>
                    <a:bodyPr/>
                    <a:lstStyle/>
                    <a:p>
                      <a:pPr algn="l" fontAlgn="ctr"/>
                      <a:r>
                        <a:rPr lang="en-US" sz="1050" b="0" i="0" u="none" strike="noStrike" dirty="0">
                          <a:effectLst/>
                          <a:latin typeface="Calibri" panose="020F0502020204030204" pitchFamily="34" charset="0"/>
                        </a:rPr>
                        <a:t>Learners With Profound Intellectual Disabilities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18 414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18 414  </a:t>
                      </a:r>
                    </a:p>
                  </a:txBody>
                  <a:tcPr marL="6243" marR="6243" marT="6243" marB="0" anchor="ctr">
                    <a:lnL>
                      <a:noFill/>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19 372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18 414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958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964192943"/>
                  </a:ext>
                </a:extLst>
              </a:tr>
              <a:tr h="175662">
                <a:tc>
                  <a:txBody>
                    <a:bodyPr/>
                    <a:lstStyle/>
                    <a:p>
                      <a:pPr algn="l" fontAlgn="ctr"/>
                      <a:r>
                        <a:rPr lang="en-US" sz="1050" b="0" i="0" u="none" strike="noStrike" dirty="0">
                          <a:effectLst/>
                          <a:latin typeface="Calibri" panose="020F0502020204030204" pitchFamily="34" charset="0"/>
                        </a:rPr>
                        <a:t>Maths, Science and Technology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39 453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40 831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1 378)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41 649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39 453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2 196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685846205"/>
                  </a:ext>
                </a:extLst>
              </a:tr>
              <a:tr h="175662">
                <a:tc>
                  <a:txBody>
                    <a:bodyPr/>
                    <a:lstStyle/>
                    <a:p>
                      <a:pPr algn="l" fontAlgn="ctr"/>
                      <a:r>
                        <a:rPr lang="en-ZA" sz="1050" b="0" i="0" u="none" strike="noStrike" dirty="0">
                          <a:effectLst/>
                          <a:latin typeface="Calibri" panose="020F0502020204030204" pitchFamily="34" charset="0"/>
                        </a:rPr>
                        <a:t>National School Nutrition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516 114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508 361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7 753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536 321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516 114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20 207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9392587"/>
                  </a:ext>
                </a:extLst>
              </a:tr>
              <a:tr h="175662">
                <a:tc>
                  <a:txBody>
                    <a:bodyPr/>
                    <a:lstStyle/>
                    <a:p>
                      <a:pPr algn="l" fontAlgn="ctr"/>
                      <a:r>
                        <a:rPr lang="en-US" sz="1050" b="0" i="0" u="none" strike="noStrike" dirty="0">
                          <a:effectLst/>
                          <a:latin typeface="Calibri" panose="020F0502020204030204" pitchFamily="34" charset="0"/>
                        </a:rPr>
                        <a:t>HIV, TB, Malaria and Community Outreach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1 628 527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1 644 166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15 639)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1 848 241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1 628 527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219 714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193969789"/>
                  </a:ext>
                </a:extLst>
              </a:tr>
              <a:tr h="175662">
                <a:tc>
                  <a:txBody>
                    <a:bodyPr/>
                    <a:lstStyle/>
                    <a:p>
                      <a:pPr algn="l" fontAlgn="ctr"/>
                      <a:r>
                        <a:rPr lang="en-ZA" sz="1050" b="0" i="0" u="none" strike="noStrike" dirty="0">
                          <a:effectLst/>
                          <a:latin typeface="Calibri" panose="020F0502020204030204" pitchFamily="34" charset="0"/>
                        </a:rPr>
                        <a:t>Health Facility Revitalisation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597 158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538 398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58 760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580 598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597 158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16 560) </a:t>
                      </a:r>
                    </a:p>
                  </a:txBody>
                  <a:tcPr marL="6243" marR="6243" marT="6243" marB="0" anchor="ctr">
                    <a:lnL>
                      <a:noFill/>
                    </a:lnL>
                    <a:lnR>
                      <a:noFill/>
                    </a:lnR>
                    <a:lnT>
                      <a:noFill/>
                    </a:lnT>
                    <a:lnB>
                      <a:noFill/>
                    </a:lnB>
                    <a:solidFill>
                      <a:srgbClr val="FFC7CE"/>
                    </a:solidFill>
                  </a:tcPr>
                </a:tc>
                <a:extLst>
                  <a:ext uri="{0D108BD9-81ED-4DB2-BD59-A6C34878D82A}">
                    <a16:rowId xmlns:a16="http://schemas.microsoft.com/office/drawing/2014/main" val="3612195525"/>
                  </a:ext>
                </a:extLst>
              </a:tr>
              <a:tr h="175662">
                <a:tc>
                  <a:txBody>
                    <a:bodyPr/>
                    <a:lstStyle/>
                    <a:p>
                      <a:pPr algn="l" fontAlgn="ctr"/>
                      <a:r>
                        <a:rPr lang="en-ZA" sz="1050" b="0" i="0" u="none" strike="noStrike" dirty="0">
                          <a:effectLst/>
                          <a:latin typeface="Calibri" panose="020F0502020204030204" pitchFamily="34" charset="0"/>
                        </a:rPr>
                        <a:t>National Health Insurance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21 192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21 192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22 017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21 192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825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3866127343"/>
                  </a:ext>
                </a:extLst>
              </a:tr>
              <a:tr h="175662">
                <a:tc>
                  <a:txBody>
                    <a:bodyPr/>
                    <a:lstStyle/>
                    <a:p>
                      <a:pPr algn="l" fontAlgn="ctr"/>
                      <a:r>
                        <a:rPr lang="en-US" sz="1050" b="0" i="0" u="none" strike="noStrike" dirty="0">
                          <a:effectLst/>
                          <a:latin typeface="Calibri" panose="020F0502020204030204" pitchFamily="34" charset="0"/>
                        </a:rPr>
                        <a:t>Statutory Human Resources, Training and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192 723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171 712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21 011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200 986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192 723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8 263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3107764609"/>
                  </a:ext>
                </a:extLst>
              </a:tr>
              <a:tr h="175662">
                <a:tc>
                  <a:txBody>
                    <a:bodyPr/>
                    <a:lstStyle/>
                    <a:p>
                      <a:pPr algn="l" fontAlgn="ctr"/>
                      <a:r>
                        <a:rPr lang="en-ZA" sz="1050" b="0" i="0" u="none" strike="noStrike" dirty="0">
                          <a:effectLst/>
                          <a:latin typeface="Calibri" panose="020F0502020204030204" pitchFamily="34" charset="0"/>
                        </a:rPr>
                        <a:t>National Tertiary Services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326 867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320 614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6 253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341 329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326 867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14 462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20706967"/>
                  </a:ext>
                </a:extLst>
              </a:tr>
              <a:tr h="175662">
                <a:tc>
                  <a:txBody>
                    <a:bodyPr/>
                    <a:lstStyle/>
                    <a:p>
                      <a:pPr algn="l" fontAlgn="ctr"/>
                      <a:r>
                        <a:rPr lang="en-ZA" sz="1050" b="0" i="0" u="none" strike="noStrike" dirty="0">
                          <a:effectLst/>
                          <a:latin typeface="Calibri" panose="020F0502020204030204" pitchFamily="34" charset="0"/>
                        </a:rPr>
                        <a:t>Provincial Roads Maintenance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1 059 163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952 293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106 870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940 035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1 059 163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119 128)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2820388526"/>
                  </a:ext>
                </a:extLst>
              </a:tr>
              <a:tr h="175662">
                <a:tc>
                  <a:txBody>
                    <a:bodyPr/>
                    <a:lstStyle/>
                    <a:p>
                      <a:pPr algn="l" fontAlgn="ctr"/>
                      <a:r>
                        <a:rPr lang="en-ZA" sz="1050" b="0" i="0" u="none" strike="noStrike" dirty="0">
                          <a:effectLst/>
                          <a:latin typeface="Calibri" panose="020F0502020204030204" pitchFamily="34" charset="0"/>
                        </a:rPr>
                        <a:t>Public Transport Operations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124 415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124 415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131 258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124 415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6 843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07650371"/>
                  </a:ext>
                </a:extLst>
              </a:tr>
              <a:tr h="175662">
                <a:tc>
                  <a:txBody>
                    <a:bodyPr/>
                    <a:lstStyle/>
                    <a:p>
                      <a:pPr algn="l" fontAlgn="ctr"/>
                      <a:r>
                        <a:rPr lang="fr-FR" sz="1050" b="0" i="0" u="none" strike="noStrike" dirty="0">
                          <a:effectLst/>
                          <a:latin typeface="Calibri" panose="020F0502020204030204" pitchFamily="34" charset="0"/>
                        </a:rPr>
                        <a:t>Comprehensive Agricultural Support Programme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174 271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179 609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5 338)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186 109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174 271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11 838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826910977"/>
                  </a:ext>
                </a:extLst>
              </a:tr>
              <a:tr h="175662">
                <a:tc>
                  <a:txBody>
                    <a:bodyPr/>
                    <a:lstStyle/>
                    <a:p>
                      <a:pPr algn="l" fontAlgn="ctr"/>
                      <a:r>
                        <a:rPr lang="en-ZA" sz="1050" b="0" i="0" u="none" strike="noStrike" dirty="0">
                          <a:effectLst/>
                          <a:latin typeface="Calibri" panose="020F0502020204030204" pitchFamily="34" charset="0"/>
                        </a:rPr>
                        <a:t>Ilima/Letsema Projects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67 324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74 468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7 144)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75 297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67 324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7 973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3561615670"/>
                  </a:ext>
                </a:extLst>
              </a:tr>
              <a:tr h="175662">
                <a:tc>
                  <a:txBody>
                    <a:bodyPr/>
                    <a:lstStyle/>
                    <a:p>
                      <a:pPr algn="l" fontAlgn="ctr"/>
                      <a:r>
                        <a:rPr lang="en-ZA" sz="1050" b="0" i="0" u="none" strike="noStrike" dirty="0">
                          <a:effectLst/>
                          <a:latin typeface="Calibri" panose="020F0502020204030204" pitchFamily="34" charset="0"/>
                        </a:rPr>
                        <a:t>Land Care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8 508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9 746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1 238)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9 082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8 508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574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6410810"/>
                  </a:ext>
                </a:extLst>
              </a:tr>
              <a:tr h="175662">
                <a:tc>
                  <a:txBody>
                    <a:bodyPr/>
                    <a:lstStyle/>
                    <a:p>
                      <a:pPr algn="l" fontAlgn="ctr"/>
                      <a:r>
                        <a:rPr lang="en-ZA" sz="1050" b="0" i="0" u="none" strike="noStrike" dirty="0">
                          <a:effectLst/>
                          <a:latin typeface="Calibri" panose="020F0502020204030204" pitchFamily="34" charset="0"/>
                        </a:rPr>
                        <a:t>Human Settlements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1 493 031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1 641 426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148 395)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1 234 648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1 493 031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258 383)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726420648"/>
                  </a:ext>
                </a:extLst>
              </a:tr>
              <a:tr h="175662">
                <a:tc>
                  <a:txBody>
                    <a:bodyPr/>
                    <a:lstStyle/>
                    <a:p>
                      <a:pPr algn="l" fontAlgn="ctr"/>
                      <a:r>
                        <a:rPr lang="en-US" sz="1050" b="0" i="0" u="none" strike="noStrike" dirty="0">
                          <a:effectLst/>
                          <a:latin typeface="Calibri" panose="020F0502020204030204" pitchFamily="34" charset="0"/>
                        </a:rPr>
                        <a:t>Informal Settlements Upgrading Partnership Grant     </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277 541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277 541)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358 028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358 028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846351774"/>
                  </a:ext>
                </a:extLst>
              </a:tr>
              <a:tr h="175662">
                <a:tc>
                  <a:txBody>
                    <a:bodyPr/>
                    <a:lstStyle/>
                    <a:p>
                      <a:pPr algn="l" fontAlgn="ctr"/>
                      <a:r>
                        <a:rPr lang="en-ZA" sz="1050" b="0" i="0" u="none" strike="noStrike" dirty="0">
                          <a:effectLst/>
                          <a:latin typeface="Calibri" panose="020F0502020204030204" pitchFamily="34" charset="0"/>
                        </a:rPr>
                        <a:t>Title Deeds Restoration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53 160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53 160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53 160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53 160)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3045433900"/>
                  </a:ext>
                </a:extLst>
              </a:tr>
              <a:tr h="175662">
                <a:tc>
                  <a:txBody>
                    <a:bodyPr/>
                    <a:lstStyle/>
                    <a:p>
                      <a:pPr algn="l" fontAlgn="ctr"/>
                      <a:r>
                        <a:rPr lang="en-ZA" sz="1050" b="0" i="0" u="none" strike="noStrike" dirty="0">
                          <a:effectLst/>
                          <a:latin typeface="Calibri" panose="020F0502020204030204" pitchFamily="34" charset="0"/>
                        </a:rPr>
                        <a:t>EPWP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29 604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29 604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29 604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29 604)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3233397541"/>
                  </a:ext>
                </a:extLst>
              </a:tr>
              <a:tr h="175662">
                <a:tc>
                  <a:txBody>
                    <a:bodyPr/>
                    <a:lstStyle/>
                    <a:p>
                      <a:pPr algn="l" fontAlgn="ctr"/>
                      <a:r>
                        <a:rPr lang="en-ZA" sz="1050" b="0" i="0" u="none" strike="noStrike" dirty="0">
                          <a:effectLst/>
                          <a:latin typeface="Calibri" panose="020F0502020204030204" pitchFamily="34" charset="0"/>
                        </a:rPr>
                        <a:t>Social Sector EPWP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29 246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29 246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29 246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29 246)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767522634"/>
                  </a:ext>
                </a:extLst>
              </a:tr>
              <a:tr h="175662">
                <a:tc>
                  <a:txBody>
                    <a:bodyPr/>
                    <a:lstStyle/>
                    <a:p>
                      <a:pPr algn="l" fontAlgn="ctr"/>
                      <a:r>
                        <a:rPr lang="en-ZA" sz="1050" b="0" i="0" u="none" strike="noStrike" dirty="0">
                          <a:effectLst/>
                          <a:latin typeface="Calibri" panose="020F0502020204030204" pitchFamily="34" charset="0"/>
                        </a:rPr>
                        <a:t>Early Childhood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76 740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58 899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17 841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86 945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76 740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10 205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66408615"/>
                  </a:ext>
                </a:extLst>
              </a:tr>
              <a:tr h="175662">
                <a:tc>
                  <a:txBody>
                    <a:bodyPr/>
                    <a:lstStyle/>
                    <a:p>
                      <a:pPr algn="l" fontAlgn="ctr"/>
                      <a:r>
                        <a:rPr lang="en-ZA" sz="1050" b="0" i="0" u="none" strike="noStrike" dirty="0">
                          <a:effectLst/>
                          <a:latin typeface="Calibri" panose="020F0502020204030204" pitchFamily="34" charset="0"/>
                        </a:rPr>
                        <a:t>Community Library Services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138 733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152 233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13 500)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150 709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138 733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11 976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851509816"/>
                  </a:ext>
                </a:extLst>
              </a:tr>
              <a:tr h="175662">
                <a:tc>
                  <a:txBody>
                    <a:bodyPr/>
                    <a:lstStyle/>
                    <a:p>
                      <a:pPr algn="l" fontAlgn="ctr"/>
                      <a:r>
                        <a:rPr lang="en-US" sz="1050" b="0" i="0" u="none" strike="noStrike" dirty="0">
                          <a:effectLst/>
                          <a:latin typeface="Calibri" panose="020F0502020204030204" pitchFamily="34" charset="0"/>
                        </a:rPr>
                        <a:t>Mass Participation and Sport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46 532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51 210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4 678)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48 318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46 532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1 786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9605398"/>
                  </a:ext>
                </a:extLst>
              </a:tr>
            </a:tbl>
          </a:graphicData>
        </a:graphic>
      </p:graphicFrame>
    </p:spTree>
    <p:extLst>
      <p:ext uri="{BB962C8B-B14F-4D97-AF65-F5344CB8AC3E}">
        <p14:creationId xmlns:p14="http://schemas.microsoft.com/office/powerpoint/2010/main" val="184482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EF3-B8F6-47F6-89BA-8102FF6B4E27}"/>
              </a:ext>
            </a:extLst>
          </p:cNvPr>
          <p:cNvSpPr>
            <a:spLocks noGrp="1"/>
          </p:cNvSpPr>
          <p:nvPr>
            <p:ph type="title"/>
          </p:nvPr>
        </p:nvSpPr>
        <p:spPr>
          <a:xfrm>
            <a:off x="628650" y="260649"/>
            <a:ext cx="8047806" cy="1152128"/>
          </a:xfrm>
        </p:spPr>
        <p:txBody>
          <a:bodyPr>
            <a:normAutofit/>
          </a:bodyPr>
          <a:lstStyle/>
          <a:p>
            <a:r>
              <a:rPr lang="en-ZA" sz="2800" dirty="0">
                <a:effectLst>
                  <a:outerShdw blurRad="50800" dist="38100" algn="l" rotWithShape="0">
                    <a:prstClr val="black">
                      <a:alpha val="40000"/>
                    </a:prstClr>
                  </a:outerShdw>
                </a:effectLst>
                <a:latin typeface="+mj-lt"/>
              </a:rPr>
              <a:t>2020 Budget vs. 2019 Budget: Division of Revenue for the Northern Cape Province (R thousand) – 2020 MTEF</a:t>
            </a:r>
          </a:p>
        </p:txBody>
      </p:sp>
      <p:graphicFrame>
        <p:nvGraphicFramePr>
          <p:cNvPr id="5" name="Content Placeholder 4">
            <a:extLst>
              <a:ext uri="{FF2B5EF4-FFF2-40B4-BE49-F238E27FC236}">
                <a16:creationId xmlns:a16="http://schemas.microsoft.com/office/drawing/2014/main" id="{7D07A1FC-42BC-47BD-A364-1353C3731637}"/>
              </a:ext>
            </a:extLst>
          </p:cNvPr>
          <p:cNvGraphicFramePr>
            <a:graphicFrameLocks noGrp="1"/>
          </p:cNvGraphicFramePr>
          <p:nvPr>
            <p:ph idx="1"/>
            <p:extLst>
              <p:ext uri="{D42A27DB-BD31-4B8C-83A1-F6EECF244321}">
                <p14:modId xmlns:p14="http://schemas.microsoft.com/office/powerpoint/2010/main" val="1479047926"/>
              </p:ext>
            </p:extLst>
          </p:nvPr>
        </p:nvGraphicFramePr>
        <p:xfrm>
          <a:off x="251520" y="1556793"/>
          <a:ext cx="8640957" cy="4814883"/>
        </p:xfrm>
        <a:graphic>
          <a:graphicData uri="http://schemas.openxmlformats.org/drawingml/2006/table">
            <a:tbl>
              <a:tblPr/>
              <a:tblGrid>
                <a:gridCol w="3719301">
                  <a:extLst>
                    <a:ext uri="{9D8B030D-6E8A-4147-A177-3AD203B41FA5}">
                      <a16:colId xmlns:a16="http://schemas.microsoft.com/office/drawing/2014/main" val="2516569795"/>
                    </a:ext>
                  </a:extLst>
                </a:gridCol>
                <a:gridCol w="820276">
                  <a:extLst>
                    <a:ext uri="{9D8B030D-6E8A-4147-A177-3AD203B41FA5}">
                      <a16:colId xmlns:a16="http://schemas.microsoft.com/office/drawing/2014/main" val="200946585"/>
                    </a:ext>
                  </a:extLst>
                </a:gridCol>
                <a:gridCol w="820276">
                  <a:extLst>
                    <a:ext uri="{9D8B030D-6E8A-4147-A177-3AD203B41FA5}">
                      <a16:colId xmlns:a16="http://schemas.microsoft.com/office/drawing/2014/main" val="1315380642"/>
                    </a:ext>
                  </a:extLst>
                </a:gridCol>
                <a:gridCol w="820276">
                  <a:extLst>
                    <a:ext uri="{9D8B030D-6E8A-4147-A177-3AD203B41FA5}">
                      <a16:colId xmlns:a16="http://schemas.microsoft.com/office/drawing/2014/main" val="312122716"/>
                    </a:ext>
                  </a:extLst>
                </a:gridCol>
                <a:gridCol w="820276">
                  <a:extLst>
                    <a:ext uri="{9D8B030D-6E8A-4147-A177-3AD203B41FA5}">
                      <a16:colId xmlns:a16="http://schemas.microsoft.com/office/drawing/2014/main" val="3200522101"/>
                    </a:ext>
                  </a:extLst>
                </a:gridCol>
                <a:gridCol w="820276">
                  <a:extLst>
                    <a:ext uri="{9D8B030D-6E8A-4147-A177-3AD203B41FA5}">
                      <a16:colId xmlns:a16="http://schemas.microsoft.com/office/drawing/2014/main" val="3720255061"/>
                    </a:ext>
                  </a:extLst>
                </a:gridCol>
                <a:gridCol w="820276">
                  <a:extLst>
                    <a:ext uri="{9D8B030D-6E8A-4147-A177-3AD203B41FA5}">
                      <a16:colId xmlns:a16="http://schemas.microsoft.com/office/drawing/2014/main" val="345299756"/>
                    </a:ext>
                  </a:extLst>
                </a:gridCol>
              </a:tblGrid>
              <a:tr h="178329">
                <a:tc>
                  <a:txBody>
                    <a:bodyPr/>
                    <a:lstStyle/>
                    <a:p>
                      <a:pPr algn="l" fontAlgn="ctr"/>
                      <a:r>
                        <a:rPr lang="en-ZA" sz="1050" b="1" i="0" u="none" strike="noStrike" dirty="0">
                          <a:effectLst/>
                          <a:latin typeface="Times New Roman" panose="02020603050405020304" pitchFamily="18" charset="0"/>
                        </a:rPr>
                        <a:t>Northern Cape</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en-ZA" sz="1050" b="1" i="0" u="none" strike="noStrike" dirty="0">
                          <a:effectLst/>
                          <a:latin typeface="Calibri" panose="020F0502020204030204" pitchFamily="34" charset="0"/>
                        </a:rPr>
                        <a:t>2020/21</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gn="ctr" fontAlgn="ctr"/>
                      <a:r>
                        <a:rPr lang="en-ZA" sz="1050" b="1" i="0" u="none" strike="noStrike" dirty="0">
                          <a:effectLst/>
                          <a:latin typeface="Calibri" panose="020F0502020204030204" pitchFamily="34" charset="0"/>
                        </a:rPr>
                        <a:t>2021/22</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620737926"/>
                  </a:ext>
                </a:extLst>
              </a:tr>
              <a:tr h="178329">
                <a:tc>
                  <a:txBody>
                    <a:bodyPr/>
                    <a:lstStyle/>
                    <a:p>
                      <a:pPr algn="l" fontAlgn="ctr"/>
                      <a:r>
                        <a:rPr lang="en-ZA" sz="1050" b="1" i="0" u="none" strike="noStrike" dirty="0">
                          <a:effectLst/>
                          <a:latin typeface="Calibri" panose="020F0502020204030204" pitchFamily="34" charset="0"/>
                        </a:rPr>
                        <a:t>R'000</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2019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2021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06832769"/>
                  </a:ext>
                </a:extLst>
              </a:tr>
              <a:tr h="178329">
                <a:tc>
                  <a:txBody>
                    <a:bodyPr/>
                    <a:lstStyle/>
                    <a:p>
                      <a:pPr algn="l" fontAlgn="ctr"/>
                      <a:r>
                        <a:rPr lang="en-ZA" sz="1050" b="1" i="0" u="none" strike="noStrike" dirty="0">
                          <a:effectLst/>
                          <a:latin typeface="Calibri" panose="020F0502020204030204" pitchFamily="34" charset="0"/>
                        </a:rPr>
                        <a:t>Equitable Share</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14 289 699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14 388 464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98 765)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1" i="0" u="none" strike="noStrike" dirty="0">
                          <a:effectLst/>
                          <a:latin typeface="Calibri" panose="020F0502020204030204" pitchFamily="34" charset="0"/>
                        </a:rPr>
                        <a:t> 15 207 395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14 289 699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917 696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751233173"/>
                  </a:ext>
                </a:extLst>
              </a:tr>
              <a:tr h="178329">
                <a:tc>
                  <a:txBody>
                    <a:bodyPr/>
                    <a:lstStyle/>
                    <a:p>
                      <a:pPr algn="l" fontAlgn="ctr"/>
                      <a:r>
                        <a:rPr lang="en-ZA" sz="1050" b="1" i="0" u="none" strike="noStrike" dirty="0">
                          <a:effectLst/>
                          <a:latin typeface="Calibri" panose="020F0502020204030204" pitchFamily="34" charset="0"/>
                        </a:rPr>
                        <a:t>Direct Conditional Grants</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4 542 328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4 416 779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125 549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4 511 648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4 542 328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30 680)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376224763"/>
                  </a:ext>
                </a:extLst>
              </a:tr>
              <a:tr h="178329">
                <a:tc>
                  <a:txBody>
                    <a:bodyPr/>
                    <a:lstStyle/>
                    <a:p>
                      <a:pPr algn="l" fontAlgn="ctr"/>
                      <a:r>
                        <a:rPr lang="en-ZA" sz="1050" b="0" i="0" u="none" strike="noStrike" dirty="0">
                          <a:effectLst/>
                          <a:latin typeface="Calibri" panose="020F0502020204030204" pitchFamily="34" charset="0"/>
                        </a:rPr>
                        <a:t>Education Infrastructure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597 268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505 649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91 619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557 306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597 268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39 962)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2267657536"/>
                  </a:ext>
                </a:extLst>
              </a:tr>
              <a:tr h="178329">
                <a:tc>
                  <a:txBody>
                    <a:bodyPr/>
                    <a:lstStyle/>
                    <a:p>
                      <a:pPr algn="l" fontAlgn="ctr"/>
                      <a:r>
                        <a:rPr lang="en-US" sz="1050" b="0" i="0" u="none" strike="noStrike" dirty="0">
                          <a:effectLst/>
                          <a:latin typeface="Calibri" panose="020F0502020204030204" pitchFamily="34" charset="0"/>
                        </a:rPr>
                        <a:t>HIV and AIDS (Life Skills Education)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5 849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5 794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55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6 113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5 849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264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897087296"/>
                  </a:ext>
                </a:extLst>
              </a:tr>
              <a:tr h="178329">
                <a:tc>
                  <a:txBody>
                    <a:bodyPr/>
                    <a:lstStyle/>
                    <a:p>
                      <a:pPr algn="l" fontAlgn="ctr"/>
                      <a:r>
                        <a:rPr lang="en-US" sz="1050" b="0" i="0" u="none" strike="noStrike" dirty="0">
                          <a:effectLst/>
                          <a:latin typeface="Calibri" panose="020F0502020204030204" pitchFamily="34" charset="0"/>
                        </a:rPr>
                        <a:t>Learners With Profound Intellectual Disabilities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13 760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13 260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500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14 380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13 760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620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490865480"/>
                  </a:ext>
                </a:extLst>
              </a:tr>
              <a:tr h="178329">
                <a:tc>
                  <a:txBody>
                    <a:bodyPr/>
                    <a:lstStyle/>
                    <a:p>
                      <a:pPr algn="l" fontAlgn="ctr"/>
                      <a:r>
                        <a:rPr lang="en-US" sz="1050" b="0" i="0" u="none" strike="noStrike" dirty="0">
                          <a:effectLst/>
                          <a:latin typeface="Calibri" panose="020F0502020204030204" pitchFamily="34" charset="0"/>
                        </a:rPr>
                        <a:t>Maths, Science and Technology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27 012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28 388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1 376)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28 586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27 012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1 574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2259433215"/>
                  </a:ext>
                </a:extLst>
              </a:tr>
              <a:tr h="178329">
                <a:tc>
                  <a:txBody>
                    <a:bodyPr/>
                    <a:lstStyle/>
                    <a:p>
                      <a:pPr algn="l" fontAlgn="ctr"/>
                      <a:r>
                        <a:rPr lang="en-ZA" sz="1050" b="0" i="0" u="none" strike="noStrike" dirty="0">
                          <a:effectLst/>
                          <a:latin typeface="Calibri" panose="020F0502020204030204" pitchFamily="34" charset="0"/>
                        </a:rPr>
                        <a:t>National School Nutrition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202 614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199 632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2 982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210 611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202 614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7 997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37051790"/>
                  </a:ext>
                </a:extLst>
              </a:tr>
              <a:tr h="178329">
                <a:tc>
                  <a:txBody>
                    <a:bodyPr/>
                    <a:lstStyle/>
                    <a:p>
                      <a:pPr algn="l" fontAlgn="ctr"/>
                      <a:r>
                        <a:rPr lang="en-US" sz="1050" b="0" i="0" u="none" strike="noStrike" dirty="0">
                          <a:effectLst/>
                          <a:latin typeface="Calibri" panose="020F0502020204030204" pitchFamily="34" charset="0"/>
                        </a:rPr>
                        <a:t>HIV, TB, Malaria and Community Outreach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656 487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662 573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6 086)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743 193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656 487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86 706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50244152"/>
                  </a:ext>
                </a:extLst>
              </a:tr>
              <a:tr h="178329">
                <a:tc>
                  <a:txBody>
                    <a:bodyPr/>
                    <a:lstStyle/>
                    <a:p>
                      <a:pPr algn="l" fontAlgn="ctr"/>
                      <a:r>
                        <a:rPr lang="en-ZA" sz="1050" b="0" i="0" u="none" strike="noStrike" dirty="0">
                          <a:effectLst/>
                          <a:latin typeface="Calibri" panose="020F0502020204030204" pitchFamily="34" charset="0"/>
                        </a:rPr>
                        <a:t>Health Facility Revitalisation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409 404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409 404  </a:t>
                      </a:r>
                    </a:p>
                  </a:txBody>
                  <a:tcPr marL="6243" marR="6243" marT="6243" marB="0" anchor="ctr">
                    <a:lnL>
                      <a:noFill/>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441 494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409 404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32 090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3447803848"/>
                  </a:ext>
                </a:extLst>
              </a:tr>
              <a:tr h="178329">
                <a:tc>
                  <a:txBody>
                    <a:bodyPr/>
                    <a:lstStyle/>
                    <a:p>
                      <a:pPr algn="l" fontAlgn="ctr"/>
                      <a:r>
                        <a:rPr lang="en-ZA" sz="1050" b="0" i="0" u="none" strike="noStrike" dirty="0">
                          <a:effectLst/>
                          <a:latin typeface="Calibri" panose="020F0502020204030204" pitchFamily="34" charset="0"/>
                        </a:rPr>
                        <a:t>National Health Insurance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19 276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19 276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20 027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19 276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751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2270755851"/>
                  </a:ext>
                </a:extLst>
              </a:tr>
              <a:tr h="178329">
                <a:tc>
                  <a:txBody>
                    <a:bodyPr/>
                    <a:lstStyle/>
                    <a:p>
                      <a:pPr algn="l" fontAlgn="ctr"/>
                      <a:r>
                        <a:rPr lang="en-US" sz="1050" b="0" i="0" u="none" strike="noStrike" dirty="0">
                          <a:effectLst/>
                          <a:latin typeface="Calibri" panose="020F0502020204030204" pitchFamily="34" charset="0"/>
                        </a:rPr>
                        <a:t>Statutory Human Resources, Training and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125 465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114 847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10 618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130 906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125 465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5 441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340505274"/>
                  </a:ext>
                </a:extLst>
              </a:tr>
              <a:tr h="178329">
                <a:tc>
                  <a:txBody>
                    <a:bodyPr/>
                    <a:lstStyle/>
                    <a:p>
                      <a:pPr algn="l" fontAlgn="ctr"/>
                      <a:r>
                        <a:rPr lang="en-ZA" sz="1050" b="0" i="0" u="none" strike="noStrike" dirty="0">
                          <a:effectLst/>
                          <a:latin typeface="Calibri" panose="020F0502020204030204" pitchFamily="34" charset="0"/>
                        </a:rPr>
                        <a:t>National Tertiary Services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402 404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403 671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1 267)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420 303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402 404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17 899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55168392"/>
                  </a:ext>
                </a:extLst>
              </a:tr>
              <a:tr h="178329">
                <a:tc>
                  <a:txBody>
                    <a:bodyPr/>
                    <a:lstStyle/>
                    <a:p>
                      <a:pPr algn="l" fontAlgn="ctr"/>
                      <a:r>
                        <a:rPr lang="en-ZA" sz="1050" b="0" i="0" u="none" strike="noStrike" dirty="0">
                          <a:effectLst/>
                          <a:latin typeface="Calibri" panose="020F0502020204030204" pitchFamily="34" charset="0"/>
                        </a:rPr>
                        <a:t>Provincial Roads Maintenance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1 230 754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1 106 570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124 184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1 092 326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1 230 754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138 428)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4058324843"/>
                  </a:ext>
                </a:extLst>
              </a:tr>
              <a:tr h="178329">
                <a:tc>
                  <a:txBody>
                    <a:bodyPr/>
                    <a:lstStyle/>
                    <a:p>
                      <a:pPr algn="l" fontAlgn="ctr"/>
                      <a:r>
                        <a:rPr lang="en-ZA" sz="1050" b="0" i="0" u="none" strike="noStrike" dirty="0">
                          <a:effectLst/>
                          <a:latin typeface="Calibri" panose="020F0502020204030204" pitchFamily="34" charset="0"/>
                        </a:rPr>
                        <a:t>Public Transport Operations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60 524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60 524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63 854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60 524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3 330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92085222"/>
                  </a:ext>
                </a:extLst>
              </a:tr>
              <a:tr h="178329">
                <a:tc>
                  <a:txBody>
                    <a:bodyPr/>
                    <a:lstStyle/>
                    <a:p>
                      <a:pPr algn="l" fontAlgn="ctr"/>
                      <a:r>
                        <a:rPr lang="fr-FR" sz="1050" b="0" i="0" u="none" strike="noStrike" dirty="0">
                          <a:effectLst/>
                          <a:latin typeface="Calibri" panose="020F0502020204030204" pitchFamily="34" charset="0"/>
                        </a:rPr>
                        <a:t>Comprehensive Agricultural Support Programme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122 944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130 149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7 205)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130 812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122 944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7 868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082854179"/>
                  </a:ext>
                </a:extLst>
              </a:tr>
              <a:tr h="178329">
                <a:tc>
                  <a:txBody>
                    <a:bodyPr/>
                    <a:lstStyle/>
                    <a:p>
                      <a:pPr algn="l" fontAlgn="ctr"/>
                      <a:r>
                        <a:rPr lang="en-ZA" sz="1050" b="0" i="0" u="none" strike="noStrike" dirty="0">
                          <a:effectLst/>
                          <a:latin typeface="Calibri" panose="020F0502020204030204" pitchFamily="34" charset="0"/>
                        </a:rPr>
                        <a:t>Ilima/Letsema Projects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62 615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67 698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5 083)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70 030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62 615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7 415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2462579210"/>
                  </a:ext>
                </a:extLst>
              </a:tr>
              <a:tr h="178329">
                <a:tc>
                  <a:txBody>
                    <a:bodyPr/>
                    <a:lstStyle/>
                    <a:p>
                      <a:pPr algn="l" fontAlgn="ctr"/>
                      <a:r>
                        <a:rPr lang="en-ZA" sz="1050" b="0" i="0" u="none" strike="noStrike" dirty="0">
                          <a:effectLst/>
                          <a:latin typeface="Calibri" panose="020F0502020204030204" pitchFamily="34" charset="0"/>
                        </a:rPr>
                        <a:t>Land Care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7 615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8 615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1 000)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8 097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7 615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482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2907372"/>
                  </a:ext>
                </a:extLst>
              </a:tr>
              <a:tr h="178329">
                <a:tc>
                  <a:txBody>
                    <a:bodyPr/>
                    <a:lstStyle/>
                    <a:p>
                      <a:pPr algn="l" fontAlgn="ctr"/>
                      <a:r>
                        <a:rPr lang="en-ZA" sz="1050" b="0" i="0" u="none" strike="noStrike" dirty="0">
                          <a:effectLst/>
                          <a:latin typeface="Calibri" panose="020F0502020204030204" pitchFamily="34" charset="0"/>
                        </a:rPr>
                        <a:t>Human Settlements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319 888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403 061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83 173)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264 528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319 888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55 360)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61326002"/>
                  </a:ext>
                </a:extLst>
              </a:tr>
              <a:tr h="178329">
                <a:tc>
                  <a:txBody>
                    <a:bodyPr/>
                    <a:lstStyle/>
                    <a:p>
                      <a:pPr algn="l" fontAlgn="ctr"/>
                      <a:r>
                        <a:rPr lang="en-US" sz="1050" b="0" i="0" u="none" strike="noStrike" dirty="0">
                          <a:effectLst/>
                          <a:latin typeface="Calibri" panose="020F0502020204030204" pitchFamily="34" charset="0"/>
                        </a:rPr>
                        <a:t>Informal Settlements Upgrading Partnership Grant     </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59 464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59 464)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76 709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76 709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2443519765"/>
                  </a:ext>
                </a:extLst>
              </a:tr>
              <a:tr h="178329">
                <a:tc>
                  <a:txBody>
                    <a:bodyPr/>
                    <a:lstStyle/>
                    <a:p>
                      <a:pPr algn="l" fontAlgn="ctr"/>
                      <a:r>
                        <a:rPr lang="en-ZA" sz="1050" b="0" i="0" u="none" strike="noStrike" dirty="0">
                          <a:effectLst/>
                          <a:latin typeface="Calibri" panose="020F0502020204030204" pitchFamily="34" charset="0"/>
                        </a:rPr>
                        <a:t>Title Deeds Restoration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11 383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11 383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11 383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11 383)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1432221160"/>
                  </a:ext>
                </a:extLst>
              </a:tr>
              <a:tr h="178329">
                <a:tc>
                  <a:txBody>
                    <a:bodyPr/>
                    <a:lstStyle/>
                    <a:p>
                      <a:pPr algn="l" fontAlgn="ctr"/>
                      <a:r>
                        <a:rPr lang="en-ZA" sz="1050" b="0" i="0" u="none" strike="noStrike" dirty="0">
                          <a:effectLst/>
                          <a:latin typeface="Calibri" panose="020F0502020204030204" pitchFamily="34" charset="0"/>
                        </a:rPr>
                        <a:t>EPWP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21 634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21 634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21 634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21 634)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3832519391"/>
                  </a:ext>
                </a:extLst>
              </a:tr>
              <a:tr h="178329">
                <a:tc>
                  <a:txBody>
                    <a:bodyPr/>
                    <a:lstStyle/>
                    <a:p>
                      <a:pPr algn="l" fontAlgn="ctr"/>
                      <a:r>
                        <a:rPr lang="en-ZA" sz="1050" b="0" i="0" u="none" strike="noStrike" dirty="0">
                          <a:effectLst/>
                          <a:latin typeface="Calibri" panose="020F0502020204030204" pitchFamily="34" charset="0"/>
                        </a:rPr>
                        <a:t>Social Sector EPWP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22 638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22 638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22 638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22 638)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26209562"/>
                  </a:ext>
                </a:extLst>
              </a:tr>
              <a:tr h="178329">
                <a:tc>
                  <a:txBody>
                    <a:bodyPr/>
                    <a:lstStyle/>
                    <a:p>
                      <a:pPr algn="l" fontAlgn="ctr"/>
                      <a:r>
                        <a:rPr lang="en-ZA" sz="1050" b="0" i="0" u="none" strike="noStrike" dirty="0">
                          <a:effectLst/>
                          <a:latin typeface="Calibri" panose="020F0502020204030204" pitchFamily="34" charset="0"/>
                        </a:rPr>
                        <a:t>Early Childhood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24 085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15 152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8 933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21 601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24 085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2 484)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3321916824"/>
                  </a:ext>
                </a:extLst>
              </a:tr>
              <a:tr h="178329">
                <a:tc>
                  <a:txBody>
                    <a:bodyPr/>
                    <a:lstStyle/>
                    <a:p>
                      <a:pPr algn="l" fontAlgn="ctr"/>
                      <a:r>
                        <a:rPr lang="en-ZA" sz="1050" b="0" i="0" u="none" strike="noStrike" dirty="0">
                          <a:effectLst/>
                          <a:latin typeface="Calibri" panose="020F0502020204030204" pitchFamily="34" charset="0"/>
                        </a:rPr>
                        <a:t>Community Library Services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167 162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178 062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10 900)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178 659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167 162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11 497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226363950"/>
                  </a:ext>
                </a:extLst>
              </a:tr>
              <a:tr h="178329">
                <a:tc>
                  <a:txBody>
                    <a:bodyPr/>
                    <a:lstStyle/>
                    <a:p>
                      <a:pPr algn="l" fontAlgn="ctr"/>
                      <a:r>
                        <a:rPr lang="en-US" sz="1050" b="0" i="0" u="none" strike="noStrike" dirty="0">
                          <a:effectLst/>
                          <a:latin typeface="Calibri" panose="020F0502020204030204" pitchFamily="34" charset="0"/>
                        </a:rPr>
                        <a:t>Mass Participation and Sport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46 532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51 210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4 678)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48 318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46 532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1 786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6506189"/>
                  </a:ext>
                </a:extLst>
              </a:tr>
            </a:tbl>
          </a:graphicData>
        </a:graphic>
      </p:graphicFrame>
    </p:spTree>
    <p:extLst>
      <p:ext uri="{BB962C8B-B14F-4D97-AF65-F5344CB8AC3E}">
        <p14:creationId xmlns:p14="http://schemas.microsoft.com/office/powerpoint/2010/main" val="16847313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7EF3-B8F6-47F6-89BA-8102FF6B4E27}"/>
              </a:ext>
            </a:extLst>
          </p:cNvPr>
          <p:cNvSpPr>
            <a:spLocks noGrp="1"/>
          </p:cNvSpPr>
          <p:nvPr>
            <p:ph type="title"/>
          </p:nvPr>
        </p:nvSpPr>
        <p:spPr>
          <a:xfrm>
            <a:off x="628650" y="332657"/>
            <a:ext cx="8119814" cy="1080120"/>
          </a:xfrm>
        </p:spPr>
        <p:txBody>
          <a:bodyPr>
            <a:normAutofit/>
          </a:bodyPr>
          <a:lstStyle/>
          <a:p>
            <a:r>
              <a:rPr lang="en-ZA" sz="2800" dirty="0">
                <a:effectLst>
                  <a:outerShdw blurRad="50800" dist="38100" algn="l" rotWithShape="0">
                    <a:prstClr val="black">
                      <a:alpha val="40000"/>
                    </a:prstClr>
                  </a:outerShdw>
                </a:effectLst>
                <a:latin typeface="+mj-lt"/>
              </a:rPr>
              <a:t>2020 Budget vs. 2019 Budget: Division of Revenue for the Western Cape Province (R thousand) – 2020 MTEF</a:t>
            </a:r>
          </a:p>
        </p:txBody>
      </p:sp>
      <p:graphicFrame>
        <p:nvGraphicFramePr>
          <p:cNvPr id="5" name="Content Placeholder 4">
            <a:extLst>
              <a:ext uri="{FF2B5EF4-FFF2-40B4-BE49-F238E27FC236}">
                <a16:creationId xmlns:a16="http://schemas.microsoft.com/office/drawing/2014/main" id="{40BFD491-FD85-4F50-8EE9-A9727E461BA0}"/>
              </a:ext>
            </a:extLst>
          </p:cNvPr>
          <p:cNvGraphicFramePr>
            <a:graphicFrameLocks noGrp="1"/>
          </p:cNvGraphicFramePr>
          <p:nvPr>
            <p:ph idx="1"/>
            <p:extLst>
              <p:ext uri="{D42A27DB-BD31-4B8C-83A1-F6EECF244321}">
                <p14:modId xmlns:p14="http://schemas.microsoft.com/office/powerpoint/2010/main" val="3927406543"/>
              </p:ext>
            </p:extLst>
          </p:nvPr>
        </p:nvGraphicFramePr>
        <p:xfrm>
          <a:off x="323528" y="1628801"/>
          <a:ext cx="8568950" cy="4742874"/>
        </p:xfrm>
        <a:graphic>
          <a:graphicData uri="http://schemas.openxmlformats.org/drawingml/2006/table">
            <a:tbl>
              <a:tblPr/>
              <a:tblGrid>
                <a:gridCol w="3669602">
                  <a:extLst>
                    <a:ext uri="{9D8B030D-6E8A-4147-A177-3AD203B41FA5}">
                      <a16:colId xmlns:a16="http://schemas.microsoft.com/office/drawing/2014/main" val="3843287711"/>
                    </a:ext>
                  </a:extLst>
                </a:gridCol>
                <a:gridCol w="816558">
                  <a:extLst>
                    <a:ext uri="{9D8B030D-6E8A-4147-A177-3AD203B41FA5}">
                      <a16:colId xmlns:a16="http://schemas.microsoft.com/office/drawing/2014/main" val="1155128093"/>
                    </a:ext>
                  </a:extLst>
                </a:gridCol>
                <a:gridCol w="816558">
                  <a:extLst>
                    <a:ext uri="{9D8B030D-6E8A-4147-A177-3AD203B41FA5}">
                      <a16:colId xmlns:a16="http://schemas.microsoft.com/office/drawing/2014/main" val="2651239196"/>
                    </a:ext>
                  </a:extLst>
                </a:gridCol>
                <a:gridCol w="816558">
                  <a:extLst>
                    <a:ext uri="{9D8B030D-6E8A-4147-A177-3AD203B41FA5}">
                      <a16:colId xmlns:a16="http://schemas.microsoft.com/office/drawing/2014/main" val="1029393444"/>
                    </a:ext>
                  </a:extLst>
                </a:gridCol>
                <a:gridCol w="816558">
                  <a:extLst>
                    <a:ext uri="{9D8B030D-6E8A-4147-A177-3AD203B41FA5}">
                      <a16:colId xmlns:a16="http://schemas.microsoft.com/office/drawing/2014/main" val="1981702448"/>
                    </a:ext>
                  </a:extLst>
                </a:gridCol>
                <a:gridCol w="816558">
                  <a:extLst>
                    <a:ext uri="{9D8B030D-6E8A-4147-A177-3AD203B41FA5}">
                      <a16:colId xmlns:a16="http://schemas.microsoft.com/office/drawing/2014/main" val="375818438"/>
                    </a:ext>
                  </a:extLst>
                </a:gridCol>
                <a:gridCol w="816558">
                  <a:extLst>
                    <a:ext uri="{9D8B030D-6E8A-4147-A177-3AD203B41FA5}">
                      <a16:colId xmlns:a16="http://schemas.microsoft.com/office/drawing/2014/main" val="2247035628"/>
                    </a:ext>
                  </a:extLst>
                </a:gridCol>
              </a:tblGrid>
              <a:tr h="175662">
                <a:tc>
                  <a:txBody>
                    <a:bodyPr/>
                    <a:lstStyle/>
                    <a:p>
                      <a:pPr algn="l" fontAlgn="ctr"/>
                      <a:r>
                        <a:rPr lang="en-ZA" sz="1050" b="1" i="0" u="none" strike="noStrike" dirty="0">
                          <a:effectLst/>
                          <a:latin typeface="Times New Roman" panose="02020603050405020304" pitchFamily="18" charset="0"/>
                        </a:rPr>
                        <a:t>Western Cape</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3">
                  <a:txBody>
                    <a:bodyPr/>
                    <a:lstStyle/>
                    <a:p>
                      <a:pPr algn="ctr" fontAlgn="ctr"/>
                      <a:r>
                        <a:rPr lang="en-ZA" sz="1050" b="1" i="0" u="none" strike="noStrike" dirty="0">
                          <a:effectLst/>
                          <a:latin typeface="Calibri" panose="020F0502020204030204" pitchFamily="34" charset="0"/>
                        </a:rPr>
                        <a:t>2020/21</a:t>
                      </a:r>
                    </a:p>
                  </a:txBody>
                  <a:tcPr marL="6243" marR="6243" marT="62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tc gridSpan="3">
                  <a:txBody>
                    <a:bodyPr/>
                    <a:lstStyle/>
                    <a:p>
                      <a:pPr algn="ctr" fontAlgn="ctr"/>
                      <a:r>
                        <a:rPr lang="en-ZA" sz="1050" b="1" i="0" u="none" strike="noStrike" dirty="0">
                          <a:effectLst/>
                          <a:latin typeface="Calibri" panose="020F0502020204030204" pitchFamily="34" charset="0"/>
                        </a:rPr>
                        <a:t>2021/22</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983533351"/>
                  </a:ext>
                </a:extLst>
              </a:tr>
              <a:tr h="175662">
                <a:tc>
                  <a:txBody>
                    <a:bodyPr/>
                    <a:lstStyle/>
                    <a:p>
                      <a:pPr algn="l" fontAlgn="ctr"/>
                      <a:r>
                        <a:rPr lang="en-ZA" sz="1050" b="1" i="0" u="none" strike="noStrike" dirty="0">
                          <a:effectLst/>
                          <a:latin typeface="Calibri" panose="020F0502020204030204" pitchFamily="34" charset="0"/>
                        </a:rPr>
                        <a:t>R'000</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2019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2021 Budget</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2020 Budget</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ZA" sz="1050" b="1" i="0" u="none" strike="noStrike" dirty="0">
                          <a:effectLst/>
                          <a:latin typeface="Calibri" panose="020F0502020204030204" pitchFamily="34" charset="0"/>
                        </a:rPr>
                        <a:t>Diff.</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90128721"/>
                  </a:ext>
                </a:extLst>
              </a:tr>
              <a:tr h="175662">
                <a:tc>
                  <a:txBody>
                    <a:bodyPr/>
                    <a:lstStyle/>
                    <a:p>
                      <a:pPr algn="l" fontAlgn="ctr"/>
                      <a:r>
                        <a:rPr lang="en-ZA" sz="1050" b="1" i="0" u="none" strike="noStrike" dirty="0">
                          <a:effectLst/>
                          <a:latin typeface="Calibri" panose="020F0502020204030204" pitchFamily="34" charset="0"/>
                        </a:rPr>
                        <a:t>Equitable Share</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55 207 631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55 277 754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solidFill>
                            <a:srgbClr val="9C0006"/>
                          </a:solidFill>
                          <a:effectLst/>
                          <a:latin typeface="Calibri" panose="020F0502020204030204" pitchFamily="34" charset="0"/>
                        </a:rPr>
                        <a:t>(  70 123)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1" i="0" u="none" strike="noStrike" dirty="0">
                          <a:effectLst/>
                          <a:latin typeface="Calibri" panose="020F0502020204030204" pitchFamily="34" charset="0"/>
                        </a:rPr>
                        <a:t> 59 276 313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55 207 631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1" i="0" u="none" strike="noStrike" dirty="0">
                          <a:effectLst/>
                          <a:latin typeface="Calibri" panose="020F0502020204030204" pitchFamily="34" charset="0"/>
                        </a:rPr>
                        <a:t> 4 068 682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379427279"/>
                  </a:ext>
                </a:extLst>
              </a:tr>
              <a:tr h="175662">
                <a:tc>
                  <a:txBody>
                    <a:bodyPr/>
                    <a:lstStyle/>
                    <a:p>
                      <a:pPr algn="l" fontAlgn="ctr"/>
                      <a:r>
                        <a:rPr lang="en-ZA" sz="1050" b="1" i="0" u="none" strike="noStrike" dirty="0">
                          <a:effectLst/>
                          <a:latin typeface="Calibri" panose="020F0502020204030204" pitchFamily="34" charset="0"/>
                        </a:rPr>
                        <a:t>Direct Conditional Grants</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13 190 508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12 989 845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200 663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13 575 960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13 190 508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1" i="0" u="none" strike="noStrike" dirty="0">
                          <a:effectLst/>
                          <a:latin typeface="Calibri" panose="020F0502020204030204" pitchFamily="34" charset="0"/>
                        </a:rPr>
                        <a:t>  385 452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1858932"/>
                  </a:ext>
                </a:extLst>
              </a:tr>
              <a:tr h="175662">
                <a:tc>
                  <a:txBody>
                    <a:bodyPr/>
                    <a:lstStyle/>
                    <a:p>
                      <a:pPr algn="l" fontAlgn="ctr"/>
                      <a:r>
                        <a:rPr lang="en-ZA" sz="1050" b="0" i="0" u="none" strike="noStrike" dirty="0">
                          <a:effectLst/>
                          <a:latin typeface="Calibri" panose="020F0502020204030204" pitchFamily="34" charset="0"/>
                        </a:rPr>
                        <a:t>Education Infrastructure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1 091 162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1 031 186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59 976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1 082 712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1 091 162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8 450)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2118304848"/>
                  </a:ext>
                </a:extLst>
              </a:tr>
              <a:tr h="175662">
                <a:tc>
                  <a:txBody>
                    <a:bodyPr/>
                    <a:lstStyle/>
                    <a:p>
                      <a:pPr algn="l" fontAlgn="ctr"/>
                      <a:r>
                        <a:rPr lang="en-US" sz="1050" b="0" i="0" u="none" strike="noStrike" dirty="0">
                          <a:effectLst/>
                          <a:latin typeface="Calibri" panose="020F0502020204030204" pitchFamily="34" charset="0"/>
                        </a:rPr>
                        <a:t>HIV and AIDS (Life Skills Education)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19 878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22 878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3 000)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20 758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19 878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880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2177478769"/>
                  </a:ext>
                </a:extLst>
              </a:tr>
              <a:tr h="175662">
                <a:tc>
                  <a:txBody>
                    <a:bodyPr/>
                    <a:lstStyle/>
                    <a:p>
                      <a:pPr algn="l" fontAlgn="ctr"/>
                      <a:r>
                        <a:rPr lang="en-US" sz="1050" b="0" i="0" u="none" strike="noStrike" dirty="0">
                          <a:effectLst/>
                          <a:latin typeface="Calibri" panose="020F0502020204030204" pitchFamily="34" charset="0"/>
                        </a:rPr>
                        <a:t>Learners With Profound Intellectual Disabilities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28 499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29 499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1 000)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30 176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28 499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1 677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3489796171"/>
                  </a:ext>
                </a:extLst>
              </a:tr>
              <a:tr h="175662">
                <a:tc>
                  <a:txBody>
                    <a:bodyPr/>
                    <a:lstStyle/>
                    <a:p>
                      <a:pPr algn="l" fontAlgn="ctr"/>
                      <a:r>
                        <a:rPr lang="en-US" sz="1050" b="0" i="0" u="none" strike="noStrike" dirty="0">
                          <a:effectLst/>
                          <a:latin typeface="Calibri" panose="020F0502020204030204" pitchFamily="34" charset="0"/>
                        </a:rPr>
                        <a:t>Maths, Science and Technology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35 479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36 856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1 377)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37 474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35 479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1 995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3617984609"/>
                  </a:ext>
                </a:extLst>
              </a:tr>
              <a:tr h="175662">
                <a:tc>
                  <a:txBody>
                    <a:bodyPr/>
                    <a:lstStyle/>
                    <a:p>
                      <a:pPr algn="l" fontAlgn="ctr"/>
                      <a:r>
                        <a:rPr lang="en-ZA" sz="1050" b="0" i="0" u="none" strike="noStrike" dirty="0">
                          <a:effectLst/>
                          <a:latin typeface="Calibri" panose="020F0502020204030204" pitchFamily="34" charset="0"/>
                        </a:rPr>
                        <a:t>National School Nutrition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412 548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406 388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6 160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428 739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412 548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16 191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4126685"/>
                  </a:ext>
                </a:extLst>
              </a:tr>
              <a:tr h="175662">
                <a:tc>
                  <a:txBody>
                    <a:bodyPr/>
                    <a:lstStyle/>
                    <a:p>
                      <a:pPr algn="l" fontAlgn="ctr"/>
                      <a:r>
                        <a:rPr lang="en-US" sz="1050" b="0" i="0" u="none" strike="noStrike" dirty="0">
                          <a:effectLst/>
                          <a:latin typeface="Calibri" panose="020F0502020204030204" pitchFamily="34" charset="0"/>
                        </a:rPr>
                        <a:t>HIV, TB, Malaria and Community Outreach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1 867 472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1 885 931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18 459)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2 120 970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1 867 472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253 498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002171317"/>
                  </a:ext>
                </a:extLst>
              </a:tr>
              <a:tr h="175662">
                <a:tc>
                  <a:txBody>
                    <a:bodyPr/>
                    <a:lstStyle/>
                    <a:p>
                      <a:pPr algn="l" fontAlgn="ctr"/>
                      <a:r>
                        <a:rPr lang="en-ZA" sz="1050" b="0" i="0" u="none" strike="noStrike" dirty="0">
                          <a:effectLst/>
                          <a:latin typeface="Calibri" panose="020F0502020204030204" pitchFamily="34" charset="0"/>
                        </a:rPr>
                        <a:t>Health Facility Revitalisation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698 793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640 033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58 760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690 199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698 793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8 594) </a:t>
                      </a:r>
                    </a:p>
                  </a:txBody>
                  <a:tcPr marL="6243" marR="6243" marT="6243" marB="0" anchor="ctr">
                    <a:lnL>
                      <a:noFill/>
                    </a:lnL>
                    <a:lnR>
                      <a:noFill/>
                    </a:lnR>
                    <a:lnT>
                      <a:noFill/>
                    </a:lnT>
                    <a:lnB>
                      <a:noFill/>
                    </a:lnB>
                    <a:solidFill>
                      <a:srgbClr val="FFC7CE"/>
                    </a:solidFill>
                  </a:tcPr>
                </a:tc>
                <a:extLst>
                  <a:ext uri="{0D108BD9-81ED-4DB2-BD59-A6C34878D82A}">
                    <a16:rowId xmlns:a16="http://schemas.microsoft.com/office/drawing/2014/main" val="2758024496"/>
                  </a:ext>
                </a:extLst>
              </a:tr>
              <a:tr h="175662">
                <a:tc>
                  <a:txBody>
                    <a:bodyPr/>
                    <a:lstStyle/>
                    <a:p>
                      <a:pPr algn="l" fontAlgn="ctr"/>
                      <a:r>
                        <a:rPr lang="en-ZA" sz="1050" b="0" i="0" u="none" strike="noStrike" dirty="0">
                          <a:effectLst/>
                          <a:latin typeface="Calibri" panose="020F0502020204030204" pitchFamily="34" charset="0"/>
                        </a:rPr>
                        <a:t>National Health Insurance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19 480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19 480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20 239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19 480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759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2540589028"/>
                  </a:ext>
                </a:extLst>
              </a:tr>
              <a:tr h="175662">
                <a:tc>
                  <a:txBody>
                    <a:bodyPr/>
                    <a:lstStyle/>
                    <a:p>
                      <a:pPr algn="l" fontAlgn="ctr"/>
                      <a:r>
                        <a:rPr lang="en-US" sz="1050" b="0" i="0" u="none" strike="noStrike" dirty="0">
                          <a:effectLst/>
                          <a:latin typeface="Calibri" panose="020F0502020204030204" pitchFamily="34" charset="0"/>
                        </a:rPr>
                        <a:t>Statutory Human Resources, Training and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881 370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783 895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97 475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912 513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881 370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31 143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953169148"/>
                  </a:ext>
                </a:extLst>
              </a:tr>
              <a:tr h="175662">
                <a:tc>
                  <a:txBody>
                    <a:bodyPr/>
                    <a:lstStyle/>
                    <a:p>
                      <a:pPr algn="l" fontAlgn="ctr"/>
                      <a:r>
                        <a:rPr lang="en-ZA" sz="1050" b="0" i="0" u="none" strike="noStrike" dirty="0">
                          <a:effectLst/>
                          <a:latin typeface="Calibri" panose="020F0502020204030204" pitchFamily="34" charset="0"/>
                        </a:rPr>
                        <a:t>National Tertiary Services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3 426 618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3 437 406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10 788)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3 560 969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3 426 618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134 351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301245"/>
                  </a:ext>
                </a:extLst>
              </a:tr>
              <a:tr h="175662">
                <a:tc>
                  <a:txBody>
                    <a:bodyPr/>
                    <a:lstStyle/>
                    <a:p>
                      <a:pPr algn="l" fontAlgn="ctr"/>
                      <a:r>
                        <a:rPr lang="en-ZA" sz="1050" b="0" i="0" u="none" strike="noStrike" dirty="0">
                          <a:effectLst/>
                          <a:latin typeface="Calibri" panose="020F0502020204030204" pitchFamily="34" charset="0"/>
                        </a:rPr>
                        <a:t>Provincial Roads Maintenance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1 067 344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959 648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107 696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947 296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1 067 344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120 048)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39276651"/>
                  </a:ext>
                </a:extLst>
              </a:tr>
              <a:tr h="175662">
                <a:tc>
                  <a:txBody>
                    <a:bodyPr/>
                    <a:lstStyle/>
                    <a:p>
                      <a:pPr algn="l" fontAlgn="ctr"/>
                      <a:r>
                        <a:rPr lang="en-ZA" sz="1050" b="0" i="0" u="none" strike="noStrike" dirty="0">
                          <a:effectLst/>
                          <a:latin typeface="Calibri" panose="020F0502020204030204" pitchFamily="34" charset="0"/>
                        </a:rPr>
                        <a:t>Public Transport Operations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1 073 596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1 073 596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1 132 644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1 073 596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59 048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81126689"/>
                  </a:ext>
                </a:extLst>
              </a:tr>
              <a:tr h="175662">
                <a:tc>
                  <a:txBody>
                    <a:bodyPr/>
                    <a:lstStyle/>
                    <a:p>
                      <a:pPr algn="l" fontAlgn="ctr"/>
                      <a:r>
                        <a:rPr lang="fr-FR" sz="1050" b="0" i="0" u="none" strike="noStrike" dirty="0">
                          <a:effectLst/>
                          <a:latin typeface="Calibri" panose="020F0502020204030204" pitchFamily="34" charset="0"/>
                        </a:rPr>
                        <a:t>Comprehensive Agricultural Support Programme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111 555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163 708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52 153)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118 856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111 555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7 301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565810006"/>
                  </a:ext>
                </a:extLst>
              </a:tr>
              <a:tr h="175662">
                <a:tc>
                  <a:txBody>
                    <a:bodyPr/>
                    <a:lstStyle/>
                    <a:p>
                      <a:pPr algn="l" fontAlgn="ctr"/>
                      <a:r>
                        <a:rPr lang="en-ZA" sz="1050" b="0" i="0" u="none" strike="noStrike" dirty="0">
                          <a:effectLst/>
                          <a:latin typeface="Calibri" panose="020F0502020204030204" pitchFamily="34" charset="0"/>
                        </a:rPr>
                        <a:t>Ilima/Letsema Projects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50 464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62 012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11 548)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56 440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50 464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5 976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481985841"/>
                  </a:ext>
                </a:extLst>
              </a:tr>
              <a:tr h="175662">
                <a:tc>
                  <a:txBody>
                    <a:bodyPr/>
                    <a:lstStyle/>
                    <a:p>
                      <a:pPr algn="l" fontAlgn="ctr"/>
                      <a:r>
                        <a:rPr lang="en-ZA" sz="1050" b="0" i="0" u="none" strike="noStrike" dirty="0">
                          <a:effectLst/>
                          <a:latin typeface="Calibri" panose="020F0502020204030204" pitchFamily="34" charset="0"/>
                        </a:rPr>
                        <a:t>Land Care Programme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5 045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5 545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500)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C7CE"/>
                    </a:solidFill>
                  </a:tcPr>
                </a:tc>
                <a:tc>
                  <a:txBody>
                    <a:bodyPr/>
                    <a:lstStyle/>
                    <a:p>
                      <a:pPr algn="r" fontAlgn="ctr"/>
                      <a:r>
                        <a:rPr lang="en-ZA" sz="1050" b="0" i="0" u="none" strike="noStrike" dirty="0">
                          <a:effectLst/>
                          <a:latin typeface="Calibri" panose="020F0502020204030204" pitchFamily="34" charset="0"/>
                        </a:rPr>
                        <a:t>  5 451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5 045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406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1568611"/>
                  </a:ext>
                </a:extLst>
              </a:tr>
              <a:tr h="175662">
                <a:tc>
                  <a:txBody>
                    <a:bodyPr/>
                    <a:lstStyle/>
                    <a:p>
                      <a:pPr algn="l" fontAlgn="ctr"/>
                      <a:r>
                        <a:rPr lang="en-ZA" sz="1050" b="0" i="0" u="none" strike="noStrike" dirty="0">
                          <a:effectLst/>
                          <a:latin typeface="Calibri" panose="020F0502020204030204" pitchFamily="34" charset="0"/>
                        </a:rPr>
                        <a:t>Human Settlements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1 907 551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1 729 455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178 096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1 577 433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1 907 551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330 118)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1820274901"/>
                  </a:ext>
                </a:extLst>
              </a:tr>
              <a:tr h="175662">
                <a:tc>
                  <a:txBody>
                    <a:bodyPr/>
                    <a:lstStyle/>
                    <a:p>
                      <a:pPr algn="l" fontAlgn="ctr"/>
                      <a:r>
                        <a:rPr lang="en-US" sz="1050" b="0" i="0" u="none" strike="noStrike" dirty="0">
                          <a:effectLst/>
                          <a:latin typeface="Calibri" panose="020F0502020204030204" pitchFamily="34" charset="0"/>
                        </a:rPr>
                        <a:t>Informal Settlements Upgrading Partnership Grant     </a:t>
                      </a:r>
                    </a:p>
                  </a:txBody>
                  <a:tcPr marL="112369"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354 596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354 596) </a:t>
                      </a:r>
                    </a:p>
                  </a:txBody>
                  <a:tcPr marL="6243" marR="6243" marT="6243" marB="0" anchor="ctr">
                    <a:lnL>
                      <a:noFill/>
                    </a:lnL>
                    <a:lnR w="6350" cap="flat" cmpd="sng" algn="ctr">
                      <a:solidFill>
                        <a:srgbClr val="000000"/>
                      </a:solidFill>
                      <a:prstDash val="solid"/>
                      <a:round/>
                      <a:headEnd type="none" w="med" len="med"/>
                      <a:tailEnd type="none" w="med" len="med"/>
                    </a:lnR>
                    <a:lnT>
                      <a:noFill/>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457 429  </a:t>
                      </a:r>
                    </a:p>
                  </a:txBody>
                  <a:tcPr marL="6243" marR="6243" marT="6243"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457 429  </a:t>
                      </a:r>
                    </a:p>
                  </a:txBody>
                  <a:tcPr marL="6243" marR="6243" marT="6243" marB="0" anchor="ctr">
                    <a:lnL>
                      <a:noFill/>
                    </a:lnL>
                    <a:lnR>
                      <a:noFill/>
                    </a:lnR>
                    <a:lnT>
                      <a:noFill/>
                    </a:lnT>
                    <a:lnB>
                      <a:noFill/>
                    </a:lnB>
                    <a:solidFill>
                      <a:srgbClr val="FFFFFF"/>
                    </a:solidFill>
                  </a:tcPr>
                </a:tc>
                <a:extLst>
                  <a:ext uri="{0D108BD9-81ED-4DB2-BD59-A6C34878D82A}">
                    <a16:rowId xmlns:a16="http://schemas.microsoft.com/office/drawing/2014/main" val="1242832756"/>
                  </a:ext>
                </a:extLst>
              </a:tr>
              <a:tr h="175662">
                <a:tc>
                  <a:txBody>
                    <a:bodyPr/>
                    <a:lstStyle/>
                    <a:p>
                      <a:pPr algn="l" fontAlgn="ctr"/>
                      <a:r>
                        <a:rPr lang="en-ZA" sz="1050" b="0" i="0" u="none" strike="noStrike" dirty="0">
                          <a:effectLst/>
                          <a:latin typeface="Calibri" panose="020F0502020204030204" pitchFamily="34" charset="0"/>
                        </a:rPr>
                        <a:t>Title Deeds Restoration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67 952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67 952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67 952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67 952)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980666410"/>
                  </a:ext>
                </a:extLst>
              </a:tr>
              <a:tr h="175662">
                <a:tc>
                  <a:txBody>
                    <a:bodyPr/>
                    <a:lstStyle/>
                    <a:p>
                      <a:pPr algn="l" fontAlgn="ctr"/>
                      <a:r>
                        <a:rPr lang="en-ZA" sz="1050" b="0" i="0" u="none" strike="noStrike" dirty="0">
                          <a:effectLst/>
                          <a:latin typeface="Calibri" panose="020F0502020204030204" pitchFamily="34" charset="0"/>
                        </a:rPr>
                        <a:t>EPWP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25 983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25 983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25 983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25 983)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C7CE"/>
                    </a:solidFill>
                  </a:tcPr>
                </a:tc>
                <a:extLst>
                  <a:ext uri="{0D108BD9-81ED-4DB2-BD59-A6C34878D82A}">
                    <a16:rowId xmlns:a16="http://schemas.microsoft.com/office/drawing/2014/main" val="2159740414"/>
                  </a:ext>
                </a:extLst>
              </a:tr>
              <a:tr h="175662">
                <a:tc>
                  <a:txBody>
                    <a:bodyPr/>
                    <a:lstStyle/>
                    <a:p>
                      <a:pPr algn="l" fontAlgn="ctr"/>
                      <a:r>
                        <a:rPr lang="en-ZA" sz="1050" b="0" i="0" u="none" strike="noStrike" dirty="0">
                          <a:effectLst/>
                          <a:latin typeface="Calibri" panose="020F0502020204030204" pitchFamily="34" charset="0"/>
                        </a:rPr>
                        <a:t>Social Sector EPWP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42 950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42 950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ZA" sz="1050" b="0" i="0" u="none" strike="noStrike" dirty="0">
                          <a:effectLst/>
                          <a:latin typeface="Calibri" panose="020F0502020204030204" pitchFamily="34" charset="0"/>
                        </a:rPr>
                        <a:t>                    -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42 950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42 950)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2382883491"/>
                  </a:ext>
                </a:extLst>
              </a:tr>
              <a:tr h="175662">
                <a:tc>
                  <a:txBody>
                    <a:bodyPr/>
                    <a:lstStyle/>
                    <a:p>
                      <a:pPr algn="l" fontAlgn="ctr"/>
                      <a:r>
                        <a:rPr lang="en-ZA" sz="1050" b="0" i="0" u="none" strike="noStrike" dirty="0">
                          <a:effectLst/>
                          <a:latin typeface="Calibri" panose="020F0502020204030204" pitchFamily="34" charset="0"/>
                        </a:rPr>
                        <a:t>Early Childhood Development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87 152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43 191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43 961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91 285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87 152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4 133  </a:t>
                      </a:r>
                    </a:p>
                  </a:txBody>
                  <a:tcPr marL="6243" marR="6243" marT="6243"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0106262"/>
                  </a:ext>
                </a:extLst>
              </a:tr>
              <a:tr h="175662">
                <a:tc>
                  <a:txBody>
                    <a:bodyPr/>
                    <a:lstStyle/>
                    <a:p>
                      <a:pPr algn="l" fontAlgn="ctr"/>
                      <a:r>
                        <a:rPr lang="en-ZA" sz="1050" b="0" i="0" u="none" strike="noStrike" dirty="0">
                          <a:effectLst/>
                          <a:latin typeface="Calibri" panose="020F0502020204030204" pitchFamily="34" charset="0"/>
                        </a:rPr>
                        <a:t>Community Library Services Grant</a:t>
                      </a:r>
                    </a:p>
                  </a:txBody>
                  <a:tcPr marL="112369"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186 126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197 026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solidFill>
                            <a:srgbClr val="9C0006"/>
                          </a:solidFill>
                          <a:effectLst/>
                          <a:latin typeface="Calibri" panose="020F0502020204030204" pitchFamily="34" charset="0"/>
                        </a:rPr>
                        <a:t>(  10 900) </a:t>
                      </a:r>
                    </a:p>
                  </a:txBody>
                  <a:tcPr marL="6243" marR="6243" marT="6243"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C7CE"/>
                    </a:solidFill>
                  </a:tcPr>
                </a:tc>
                <a:tc>
                  <a:txBody>
                    <a:bodyPr/>
                    <a:lstStyle/>
                    <a:p>
                      <a:pPr algn="r" fontAlgn="ctr"/>
                      <a:r>
                        <a:rPr lang="en-ZA" sz="1050" b="0" i="0" u="none" strike="noStrike" dirty="0">
                          <a:effectLst/>
                          <a:latin typeface="Calibri" panose="020F0502020204030204" pitchFamily="34" charset="0"/>
                        </a:rPr>
                        <a:t>  198 666  </a:t>
                      </a:r>
                    </a:p>
                  </a:txBody>
                  <a:tcPr marL="6243" marR="6243" marT="6243"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186 126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ZA" sz="1050" b="0" i="0" u="none" strike="noStrike" dirty="0">
                          <a:effectLst/>
                          <a:latin typeface="Calibri" panose="020F0502020204030204" pitchFamily="34" charset="0"/>
                        </a:rPr>
                        <a:t>  12 540  </a:t>
                      </a:r>
                    </a:p>
                  </a:txBody>
                  <a:tcPr marL="6243" marR="6243" marT="6243"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44674258"/>
                  </a:ext>
                </a:extLst>
              </a:tr>
              <a:tr h="175662">
                <a:tc>
                  <a:txBody>
                    <a:bodyPr/>
                    <a:lstStyle/>
                    <a:p>
                      <a:pPr algn="l" fontAlgn="ctr"/>
                      <a:r>
                        <a:rPr lang="en-US" sz="1050" b="0" i="0" u="none" strike="noStrike" dirty="0">
                          <a:effectLst/>
                          <a:latin typeface="Calibri" panose="020F0502020204030204" pitchFamily="34" charset="0"/>
                        </a:rPr>
                        <a:t>Mass Participation and Sport Development Grant</a:t>
                      </a:r>
                    </a:p>
                  </a:txBody>
                  <a:tcPr marL="112369"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83 491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59 044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24 447  </a:t>
                      </a:r>
                    </a:p>
                  </a:txBody>
                  <a:tcPr marL="6243" marR="6243" marT="6243"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85 711  </a:t>
                      </a:r>
                    </a:p>
                  </a:txBody>
                  <a:tcPr marL="6243" marR="6243" marT="6243"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83 491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ZA" sz="1050" b="0" i="0" u="none" strike="noStrike" dirty="0">
                          <a:effectLst/>
                          <a:latin typeface="Calibri" panose="020F0502020204030204" pitchFamily="34" charset="0"/>
                        </a:rPr>
                        <a:t>  2 220  </a:t>
                      </a:r>
                    </a:p>
                  </a:txBody>
                  <a:tcPr marL="6243" marR="6243" marT="6243"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0557261"/>
                  </a:ext>
                </a:extLst>
              </a:tr>
            </a:tbl>
          </a:graphicData>
        </a:graphic>
      </p:graphicFrame>
    </p:spTree>
    <p:extLst>
      <p:ext uri="{BB962C8B-B14F-4D97-AF65-F5344CB8AC3E}">
        <p14:creationId xmlns:p14="http://schemas.microsoft.com/office/powerpoint/2010/main" val="28356074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718A6-A70B-4202-9F82-451BF5CA5D56}"/>
              </a:ext>
            </a:extLst>
          </p:cNvPr>
          <p:cNvSpPr>
            <a:spLocks noGrp="1"/>
          </p:cNvSpPr>
          <p:nvPr>
            <p:ph type="title"/>
          </p:nvPr>
        </p:nvSpPr>
        <p:spPr/>
        <p:txBody>
          <a:bodyPr>
            <a:normAutofit/>
          </a:bodyPr>
          <a:lstStyle/>
          <a:p>
            <a:r>
              <a:rPr lang="en-ZA" sz="3600" dirty="0">
                <a:effectLst>
                  <a:outerShdw blurRad="50800" dist="38100" algn="l" rotWithShape="0">
                    <a:prstClr val="black">
                      <a:alpha val="40000"/>
                    </a:prstClr>
                  </a:outerShdw>
                </a:effectLst>
              </a:rPr>
              <a:t>Changes to provincial allocations</a:t>
            </a:r>
          </a:p>
        </p:txBody>
      </p:sp>
      <p:sp>
        <p:nvSpPr>
          <p:cNvPr id="3" name="Content Placeholder 2">
            <a:extLst>
              <a:ext uri="{FF2B5EF4-FFF2-40B4-BE49-F238E27FC236}">
                <a16:creationId xmlns:a16="http://schemas.microsoft.com/office/drawing/2014/main" id="{69BCE935-C073-4CD6-B136-A4D389D0FD27}"/>
              </a:ext>
            </a:extLst>
          </p:cNvPr>
          <p:cNvSpPr>
            <a:spLocks noGrp="1"/>
          </p:cNvSpPr>
          <p:nvPr>
            <p:ph idx="1"/>
          </p:nvPr>
        </p:nvSpPr>
        <p:spPr>
          <a:xfrm>
            <a:off x="457200" y="1600200"/>
            <a:ext cx="8363272" cy="4525963"/>
          </a:xfrm>
        </p:spPr>
        <p:txBody>
          <a:bodyPr/>
          <a:lstStyle/>
          <a:p>
            <a:pPr marL="0" indent="0">
              <a:buNone/>
            </a:pPr>
            <a:r>
              <a:rPr lang="en-US" sz="1200" b="1" dirty="0">
                <a:latin typeface="+mj-lt"/>
              </a:rPr>
              <a:t>Provincial Equitable Share</a:t>
            </a:r>
          </a:p>
          <a:p>
            <a:r>
              <a:rPr lang="en-US" sz="1400" dirty="0">
                <a:latin typeface="+mj-lt"/>
              </a:rPr>
              <a:t>The effect of lower estimates of consumer price index inflation on projected compensation spending have allowed a further reduction of R2.5 billion in 2020/21 and R2.7 billion in 2021/22 from the provincial equitable share. </a:t>
            </a:r>
          </a:p>
          <a:p>
            <a:r>
              <a:rPr lang="en-US" sz="1400" dirty="0">
                <a:latin typeface="+mj-lt"/>
              </a:rPr>
              <a:t>Noteworthy additions to the provincial equitable share for:</a:t>
            </a:r>
          </a:p>
          <a:p>
            <a:pPr lvl="1"/>
            <a:r>
              <a:rPr lang="en-ZA" sz="1200" dirty="0">
                <a:latin typeface="+mj-lt"/>
              </a:rPr>
              <a:t>Sanitary Dignity Programme</a:t>
            </a:r>
          </a:p>
          <a:p>
            <a:pPr lvl="1"/>
            <a:r>
              <a:rPr lang="en-US" sz="1200" dirty="0">
                <a:latin typeface="+mj-lt"/>
              </a:rPr>
              <a:t>Employing social workers in areas with high levels of gender-based violence, substance abuse and social problems affecting children</a:t>
            </a:r>
          </a:p>
          <a:p>
            <a:pPr lvl="1"/>
            <a:r>
              <a:rPr lang="en-US" sz="1200" dirty="0">
                <a:latin typeface="+mj-lt"/>
              </a:rPr>
              <a:t>Non-profit </a:t>
            </a:r>
            <a:r>
              <a:rPr lang="en-US" sz="1200" dirty="0" err="1">
                <a:latin typeface="+mj-lt"/>
              </a:rPr>
              <a:t>organisations</a:t>
            </a:r>
            <a:r>
              <a:rPr lang="en-US" sz="1200" dirty="0">
                <a:latin typeface="+mj-lt"/>
              </a:rPr>
              <a:t> in implementing social </a:t>
            </a:r>
            <a:r>
              <a:rPr lang="en-US" sz="1200" dirty="0" err="1">
                <a:latin typeface="+mj-lt"/>
              </a:rPr>
              <a:t>behaviour</a:t>
            </a:r>
            <a:r>
              <a:rPr lang="en-US" sz="1200" dirty="0">
                <a:latin typeface="+mj-lt"/>
              </a:rPr>
              <a:t> change </a:t>
            </a:r>
            <a:r>
              <a:rPr lang="en-US" sz="1200" dirty="0" err="1">
                <a:latin typeface="+mj-lt"/>
              </a:rPr>
              <a:t>programmes</a:t>
            </a:r>
            <a:r>
              <a:rPr lang="en-US" sz="1200" dirty="0">
                <a:latin typeface="+mj-lt"/>
              </a:rPr>
              <a:t> to address social and structural drivers of HIV, TB and sexually transmitted infections.</a:t>
            </a:r>
          </a:p>
          <a:p>
            <a:pPr marL="57150" indent="0">
              <a:buNone/>
            </a:pPr>
            <a:r>
              <a:rPr lang="en-US" sz="1400" b="1" dirty="0">
                <a:latin typeface="+mj-lt"/>
              </a:rPr>
              <a:t>Provincial Conditional Grants</a:t>
            </a:r>
          </a:p>
          <a:p>
            <a:r>
              <a:rPr lang="en-US" sz="1400" dirty="0">
                <a:latin typeface="+mj-lt"/>
              </a:rPr>
              <a:t>Reductions to provincial conditional grants, made as part of the fiscal consolidation, albeit:</a:t>
            </a:r>
          </a:p>
          <a:p>
            <a:pPr lvl="1"/>
            <a:r>
              <a:rPr lang="en-US" sz="1200" dirty="0">
                <a:latin typeface="+mj-lt"/>
              </a:rPr>
              <a:t>Funds shifted from direct Ilima/Letsema grant to fund the National Food and Nutrition Survey.</a:t>
            </a:r>
          </a:p>
          <a:p>
            <a:pPr lvl="1"/>
            <a:r>
              <a:rPr lang="en-US" sz="1200" dirty="0">
                <a:latin typeface="+mj-lt"/>
              </a:rPr>
              <a:t>Health: contracting of health professionals to implement national health insurance from indirect grant to being funded through the direct national health insurance grant of provinces.</a:t>
            </a:r>
          </a:p>
          <a:p>
            <a:pPr lvl="1"/>
            <a:r>
              <a:rPr lang="en-US" sz="1200" dirty="0">
                <a:latin typeface="+mj-lt"/>
              </a:rPr>
              <a:t>Funds for the completion of a project in Limpopo have been shifted from indirect grant to the direct health facility </a:t>
            </a:r>
            <a:r>
              <a:rPr lang="en-US" sz="1200" dirty="0" err="1">
                <a:latin typeface="+mj-lt"/>
              </a:rPr>
              <a:t>revitalisation</a:t>
            </a:r>
            <a:r>
              <a:rPr lang="en-US" sz="1200" dirty="0">
                <a:latin typeface="+mj-lt"/>
              </a:rPr>
              <a:t> grant.</a:t>
            </a:r>
          </a:p>
          <a:p>
            <a:pPr lvl="1"/>
            <a:r>
              <a:rPr lang="en-US" sz="1200" dirty="0">
                <a:latin typeface="+mj-lt"/>
              </a:rPr>
              <a:t>Funds were added to early childhood development grant to increase the subsidy paid for children receiving early childhood development services and to provide for additional children to access these services.</a:t>
            </a:r>
          </a:p>
          <a:p>
            <a:pPr lvl="1"/>
            <a:r>
              <a:rPr lang="en-US" sz="1200" dirty="0" err="1">
                <a:latin typeface="+mj-lt"/>
              </a:rPr>
              <a:t>Reprioritisation</a:t>
            </a:r>
            <a:r>
              <a:rPr lang="en-US" sz="1200" dirty="0">
                <a:latin typeface="+mj-lt"/>
              </a:rPr>
              <a:t> from the direct comprehensive agricultural support grant to national to support animal and plant health.</a:t>
            </a:r>
          </a:p>
          <a:p>
            <a:pPr lvl="1"/>
            <a:r>
              <a:rPr lang="en-US" sz="1200" dirty="0">
                <a:latin typeface="+mj-lt"/>
              </a:rPr>
              <a:t>Human settlements development grant reprioritized to address pollution in the Vaal River system.</a:t>
            </a:r>
          </a:p>
          <a:p>
            <a:pPr lvl="1"/>
            <a:r>
              <a:rPr lang="en-US" sz="1200" dirty="0">
                <a:latin typeface="+mj-lt"/>
              </a:rPr>
              <a:t>The provincial roads maintenance grant has been reduced to fund disaster recovery projects.</a:t>
            </a:r>
          </a:p>
        </p:txBody>
      </p:sp>
    </p:spTree>
    <p:extLst>
      <p:ext uri="{BB962C8B-B14F-4D97-AF65-F5344CB8AC3E}">
        <p14:creationId xmlns:p14="http://schemas.microsoft.com/office/powerpoint/2010/main" val="31681791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0120"/>
          </a:xfrm>
        </p:spPr>
        <p:txBody>
          <a:bodyPr>
            <a:noAutofit/>
          </a:bodyPr>
          <a:lstStyle/>
          <a:p>
            <a:r>
              <a:rPr lang="en-US" sz="2400" dirty="0">
                <a:effectLst>
                  <a:outerShdw blurRad="50800" dist="38100" algn="l" rotWithShape="0">
                    <a:prstClr val="black">
                      <a:alpha val="40000"/>
                    </a:prstClr>
                  </a:outerShdw>
                </a:effectLst>
                <a:latin typeface="+mj-lt"/>
              </a:rPr>
              <a:t>Total Transfer per person to Provinces – PES and Conditional Grants (Nominal Rand and Change 2016/17-2022/23)</a:t>
            </a:r>
          </a:p>
        </p:txBody>
      </p:sp>
      <p:pic>
        <p:nvPicPr>
          <p:cNvPr id="3" name="Picture 2">
            <a:extLst>
              <a:ext uri="{FF2B5EF4-FFF2-40B4-BE49-F238E27FC236}">
                <a16:creationId xmlns:a16="http://schemas.microsoft.com/office/drawing/2014/main" id="{D1E01429-88EC-487B-9280-D953248540B9}"/>
              </a:ext>
            </a:extLst>
          </p:cNvPr>
          <p:cNvPicPr>
            <a:picLocks noChangeAspect="1"/>
          </p:cNvPicPr>
          <p:nvPr/>
        </p:nvPicPr>
        <p:blipFill>
          <a:blip r:embed="rId3"/>
          <a:stretch>
            <a:fillRect/>
          </a:stretch>
        </p:blipFill>
        <p:spPr>
          <a:xfrm>
            <a:off x="251520" y="1992833"/>
            <a:ext cx="8738191" cy="3236367"/>
          </a:xfrm>
          <a:prstGeom prst="rect">
            <a:avLst/>
          </a:prstGeom>
        </p:spPr>
      </p:pic>
    </p:spTree>
    <p:extLst>
      <p:ext uri="{BB962C8B-B14F-4D97-AF65-F5344CB8AC3E}">
        <p14:creationId xmlns:p14="http://schemas.microsoft.com/office/powerpoint/2010/main" val="1417973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0416"/>
            <a:ext cx="8363273" cy="1062543"/>
          </a:xfrm>
        </p:spPr>
        <p:txBody>
          <a:bodyPr>
            <a:normAutofit/>
          </a:bodyPr>
          <a:lstStyle/>
          <a:p>
            <a:r>
              <a:rPr lang="en-ZA" sz="3600" dirty="0">
                <a:solidFill>
                  <a:schemeClr val="accent3">
                    <a:lumMod val="50000"/>
                  </a:schemeClr>
                </a:solidFill>
                <a:effectLst>
                  <a:outerShdw blurRad="50800" dist="38100" algn="l" rotWithShape="0">
                    <a:prstClr val="black">
                      <a:alpha val="40000"/>
                    </a:prstClr>
                  </a:outerShdw>
                </a:effectLst>
                <a:latin typeface="+mj-lt"/>
                <a:cs typeface="Calibri" panose="020F0502020204030204" pitchFamily="34" charset="0"/>
              </a:rPr>
              <a:t>Provincial Grant Analysis Changes</a:t>
            </a:r>
          </a:p>
        </p:txBody>
      </p:sp>
      <p:sp>
        <p:nvSpPr>
          <p:cNvPr id="3" name="Content Placeholder 2"/>
          <p:cNvSpPr>
            <a:spLocks noGrp="1"/>
          </p:cNvSpPr>
          <p:nvPr>
            <p:ph idx="1"/>
          </p:nvPr>
        </p:nvSpPr>
        <p:spPr>
          <a:xfrm>
            <a:off x="323528" y="1600199"/>
            <a:ext cx="8363272" cy="4957385"/>
          </a:xfrm>
        </p:spPr>
        <p:txBody>
          <a:bodyPr/>
          <a:lstStyle/>
          <a:p>
            <a:pPr marR="0" algn="l" rtl="0"/>
            <a:endParaRPr lang="en-GB" sz="1600" dirty="0">
              <a:latin typeface="Times New Roman" panose="02020603050405020304" pitchFamily="18" charset="0"/>
            </a:endParaRPr>
          </a:p>
          <a:p>
            <a:pPr marL="0" marR="0" indent="0" algn="l" rtl="0">
              <a:buNone/>
            </a:pPr>
            <a:endParaRPr lang="en-ZA" sz="1600" dirty="0">
              <a:latin typeface="Times New Roman" panose="02020603050405020304" pitchFamily="18" charset="0"/>
            </a:endParaRPr>
          </a:p>
        </p:txBody>
      </p:sp>
      <p:sp>
        <p:nvSpPr>
          <p:cNvPr id="6" name="Slide Number Placeholder 5"/>
          <p:cNvSpPr>
            <a:spLocks noGrp="1"/>
          </p:cNvSpPr>
          <p:nvPr>
            <p:ph type="sldNum" sz="quarter" idx="4294967295"/>
          </p:nvPr>
        </p:nvSpPr>
        <p:spPr/>
        <p:txBody>
          <a:bodyPr/>
          <a:lstStyle/>
          <a:p>
            <a:pPr lvl="0"/>
            <a:fld id="{86CB4B4D-7CA3-9044-876B-883B54F8677D}" type="slidenum">
              <a:rPr lang="en-ZA" smtClean="0"/>
              <a:pPr lvl="0"/>
              <a:t>37</a:t>
            </a:fld>
            <a:endParaRPr lang="en-ZA"/>
          </a:p>
        </p:txBody>
      </p:sp>
      <p:graphicFrame>
        <p:nvGraphicFramePr>
          <p:cNvPr id="4" name="Table 3"/>
          <p:cNvGraphicFramePr>
            <a:graphicFrameLocks noGrp="1"/>
          </p:cNvGraphicFramePr>
          <p:nvPr>
            <p:extLst>
              <p:ext uri="{D42A27DB-BD31-4B8C-83A1-F6EECF244321}">
                <p14:modId xmlns:p14="http://schemas.microsoft.com/office/powerpoint/2010/main" val="2107374797"/>
              </p:ext>
            </p:extLst>
          </p:nvPr>
        </p:nvGraphicFramePr>
        <p:xfrm>
          <a:off x="251521" y="1484784"/>
          <a:ext cx="8568952" cy="4950975"/>
        </p:xfrm>
        <a:graphic>
          <a:graphicData uri="http://schemas.openxmlformats.org/drawingml/2006/table">
            <a:tbl>
              <a:tblPr firstRow="1" bandRow="1">
                <a:tableStyleId>{5940675A-B579-460E-94D1-54222C63F5DA}</a:tableStyleId>
              </a:tblPr>
              <a:tblGrid>
                <a:gridCol w="1053560">
                  <a:extLst>
                    <a:ext uri="{9D8B030D-6E8A-4147-A177-3AD203B41FA5}">
                      <a16:colId xmlns:a16="http://schemas.microsoft.com/office/drawing/2014/main" val="1013305924"/>
                    </a:ext>
                  </a:extLst>
                </a:gridCol>
                <a:gridCol w="2668308">
                  <a:extLst>
                    <a:ext uri="{9D8B030D-6E8A-4147-A177-3AD203B41FA5}">
                      <a16:colId xmlns:a16="http://schemas.microsoft.com/office/drawing/2014/main" val="2206017891"/>
                    </a:ext>
                  </a:extLst>
                </a:gridCol>
                <a:gridCol w="4847084">
                  <a:extLst>
                    <a:ext uri="{9D8B030D-6E8A-4147-A177-3AD203B41FA5}">
                      <a16:colId xmlns:a16="http://schemas.microsoft.com/office/drawing/2014/main" val="3928251763"/>
                    </a:ext>
                  </a:extLst>
                </a:gridCol>
              </a:tblGrid>
              <a:tr h="453502">
                <a:tc>
                  <a:txBody>
                    <a:bodyPr/>
                    <a:lstStyle/>
                    <a:p>
                      <a:pPr algn="just"/>
                      <a:r>
                        <a:rPr lang="en-ZA" sz="1400" b="0" dirty="0">
                          <a:latin typeface="Calibri" panose="020F0502020204030204" pitchFamily="34" charset="0"/>
                          <a:cs typeface="Calibri" panose="020F0502020204030204" pitchFamily="34" charset="0"/>
                        </a:rPr>
                        <a:t>Sector</a:t>
                      </a:r>
                      <a:endParaRPr lang="en-GB" sz="1400" b="0" dirty="0">
                        <a:latin typeface="Calibri" panose="020F0502020204030204" pitchFamily="34" charset="0"/>
                        <a:cs typeface="Calibri" panose="020F0502020204030204" pitchFamily="34" charset="0"/>
                      </a:endParaRPr>
                    </a:p>
                  </a:txBody>
                  <a:tcPr/>
                </a:tc>
                <a:tc>
                  <a:txBody>
                    <a:bodyPr/>
                    <a:lstStyle/>
                    <a:p>
                      <a:pPr algn="just"/>
                      <a:r>
                        <a:rPr lang="en-ZA" sz="1400" b="0" dirty="0">
                          <a:latin typeface="Calibri" panose="020F0502020204030204" pitchFamily="34" charset="0"/>
                          <a:cs typeface="Calibri" panose="020F0502020204030204" pitchFamily="34" charset="0"/>
                        </a:rPr>
                        <a:t>Changes</a:t>
                      </a:r>
                      <a:endParaRPr lang="en-GB" sz="1400" b="0" dirty="0">
                        <a:latin typeface="Calibri" panose="020F0502020204030204" pitchFamily="34" charset="0"/>
                        <a:cs typeface="Calibri" panose="020F0502020204030204" pitchFamily="34" charset="0"/>
                      </a:endParaRPr>
                    </a:p>
                  </a:txBody>
                  <a:tcPr/>
                </a:tc>
                <a:tc>
                  <a:txBody>
                    <a:bodyPr/>
                    <a:lstStyle/>
                    <a:p>
                      <a:pPr algn="just"/>
                      <a:r>
                        <a:rPr lang="en-ZA" sz="1400" b="0" dirty="0">
                          <a:latin typeface="Calibri" panose="020F0502020204030204" pitchFamily="34" charset="0"/>
                          <a:cs typeface="Calibri" panose="020F0502020204030204" pitchFamily="34" charset="0"/>
                        </a:rPr>
                        <a:t>FFC Comments</a:t>
                      </a:r>
                      <a:endParaRPr lang="en-GB" sz="1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49888217"/>
                  </a:ext>
                </a:extLst>
              </a:tr>
              <a:tr h="1266943">
                <a:tc>
                  <a:txBody>
                    <a:bodyPr/>
                    <a:lstStyle/>
                    <a:p>
                      <a:pPr algn="just"/>
                      <a:r>
                        <a:rPr lang="en-ZA" sz="1400" b="0" dirty="0">
                          <a:latin typeface="Calibri" panose="020F0502020204030204" pitchFamily="34" charset="0"/>
                          <a:cs typeface="Calibri" panose="020F0502020204030204" pitchFamily="34" charset="0"/>
                        </a:rPr>
                        <a:t>Education Grants: </a:t>
                      </a:r>
                      <a:endParaRPr lang="en-GB" sz="1400" b="0" dirty="0">
                        <a:latin typeface="Calibri" panose="020F0502020204030204" pitchFamily="34" charset="0"/>
                        <a:cs typeface="Calibri" panose="020F0502020204030204" pitchFamily="34" charset="0"/>
                      </a:endParaRPr>
                    </a:p>
                  </a:txBody>
                  <a:tcPr/>
                </a:tc>
                <a:tc>
                  <a:txBody>
                    <a:bodyPr/>
                    <a:lstStyle/>
                    <a:p>
                      <a:pPr algn="just"/>
                      <a:r>
                        <a:rPr lang="en-ZA" sz="1400" b="0" dirty="0">
                          <a:solidFill>
                            <a:schemeClr val="tx1"/>
                          </a:solidFill>
                          <a:effectLst/>
                          <a:latin typeface="Calibri" panose="020F0502020204030204" pitchFamily="34" charset="0"/>
                          <a:ea typeface="+mn-ea"/>
                          <a:cs typeface="Calibri" panose="020F0502020204030204" pitchFamily="34" charset="0"/>
                          <a:sym typeface="Times New Roman"/>
                        </a:rPr>
                        <a:t>The Education Infrastructure grant (direct) has been reduced by almost </a:t>
                      </a:r>
                      <a:r>
                        <a:rPr lang="en-ZA" sz="1400" b="0" dirty="0" err="1">
                          <a:solidFill>
                            <a:schemeClr val="tx1"/>
                          </a:solidFill>
                          <a:effectLst/>
                          <a:latin typeface="Calibri" panose="020F0502020204030204" pitchFamily="34" charset="0"/>
                          <a:ea typeface="+mn-ea"/>
                          <a:cs typeface="Calibri" panose="020F0502020204030204" pitchFamily="34" charset="0"/>
                          <a:sym typeface="Times New Roman"/>
                        </a:rPr>
                        <a:t>R1.9</a:t>
                      </a:r>
                      <a:r>
                        <a:rPr lang="en-ZA" sz="1400" b="0" dirty="0">
                          <a:solidFill>
                            <a:schemeClr val="tx1"/>
                          </a:solidFill>
                          <a:effectLst/>
                          <a:latin typeface="Calibri" panose="020F0502020204030204" pitchFamily="34" charset="0"/>
                          <a:ea typeface="+mn-ea"/>
                          <a:cs typeface="Calibri" panose="020F0502020204030204" pitchFamily="34" charset="0"/>
                          <a:sym typeface="Times New Roman"/>
                        </a:rPr>
                        <a:t> billion over the 2020 MTEF. The School Infrastructure Backlogs (indirect) is also reduced by </a:t>
                      </a:r>
                      <a:r>
                        <a:rPr lang="en-ZA" sz="1400" b="0" dirty="0" err="1">
                          <a:solidFill>
                            <a:schemeClr val="tx1"/>
                          </a:solidFill>
                          <a:effectLst/>
                          <a:latin typeface="Calibri" panose="020F0502020204030204" pitchFamily="34" charset="0"/>
                          <a:ea typeface="+mn-ea"/>
                          <a:cs typeface="Calibri" panose="020F0502020204030204" pitchFamily="34" charset="0"/>
                          <a:sym typeface="Times New Roman"/>
                        </a:rPr>
                        <a:t>R123</a:t>
                      </a:r>
                      <a:r>
                        <a:rPr lang="en-ZA" sz="1400" b="0" dirty="0">
                          <a:solidFill>
                            <a:schemeClr val="tx1"/>
                          </a:solidFill>
                          <a:effectLst/>
                          <a:latin typeface="Calibri" panose="020F0502020204030204" pitchFamily="34" charset="0"/>
                          <a:ea typeface="+mn-ea"/>
                          <a:cs typeface="Calibri" panose="020F0502020204030204" pitchFamily="34" charset="0"/>
                          <a:sym typeface="Times New Roman"/>
                        </a:rPr>
                        <a:t> million. </a:t>
                      </a:r>
                      <a:endParaRPr lang="en-GB" sz="1400" b="0" dirty="0">
                        <a:latin typeface="Calibri" panose="020F0502020204030204" pitchFamily="34" charset="0"/>
                        <a:cs typeface="Calibri" panose="020F050202020403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b="0" dirty="0">
                          <a:latin typeface="Calibri" panose="020F0502020204030204" pitchFamily="34" charset="0"/>
                          <a:cs typeface="Calibri" panose="020F0502020204030204" pitchFamily="34" charset="0"/>
                        </a:rPr>
                        <a:t>Commission is  concerned about reduction to baseline on these grants given their importance in addressing infrastructure related issues in the education sector.  The</a:t>
                      </a:r>
                      <a:r>
                        <a:rPr lang="en-ZA" sz="1400" b="0" baseline="0" dirty="0">
                          <a:latin typeface="Calibri" panose="020F0502020204030204" pitchFamily="34" charset="0"/>
                          <a:cs typeface="Calibri" panose="020F0502020204030204" pitchFamily="34" charset="0"/>
                        </a:rPr>
                        <a:t> education sector is central to economic growth and building infrastructure is essential. </a:t>
                      </a:r>
                      <a:endParaRPr lang="en-GB" sz="1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81094837"/>
                  </a:ext>
                </a:extLst>
              </a:tr>
              <a:tr h="806237">
                <a:tc>
                  <a:txBody>
                    <a:bodyPr/>
                    <a:lstStyle/>
                    <a:p>
                      <a:pPr algn="just"/>
                      <a:r>
                        <a:rPr lang="en-GB" sz="1400" b="0" dirty="0">
                          <a:latin typeface="Calibri" panose="020F0502020204030204" pitchFamily="34" charset="0"/>
                          <a:cs typeface="Calibri" panose="020F0502020204030204" pitchFamily="34" charset="0"/>
                        </a:rPr>
                        <a:t>Housing Grants</a:t>
                      </a:r>
                      <a:r>
                        <a:rPr lang="en-ZA" sz="1400" b="0" dirty="0">
                          <a:latin typeface="Calibri" panose="020F0502020204030204" pitchFamily="34" charset="0"/>
                          <a:cs typeface="Calibri" panose="020F0502020204030204" pitchFamily="34" charset="0"/>
                        </a:rPr>
                        <a:t>: </a:t>
                      </a:r>
                      <a:endParaRPr lang="en-GB" sz="1400" b="0" dirty="0">
                        <a:latin typeface="Calibri" panose="020F0502020204030204" pitchFamily="34" charset="0"/>
                        <a:cs typeface="Calibri" panose="020F0502020204030204" pitchFamily="34" charset="0"/>
                      </a:endParaRPr>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ZA" sz="1400" b="0" dirty="0" err="1">
                          <a:latin typeface="Calibri" panose="020F0502020204030204" pitchFamily="34" charset="0"/>
                          <a:cs typeface="Calibri" panose="020F0502020204030204" pitchFamily="34" charset="0"/>
                        </a:rPr>
                        <a:t>R544</a:t>
                      </a:r>
                      <a:r>
                        <a:rPr lang="en-ZA" sz="1400" b="0" dirty="0">
                          <a:latin typeface="Calibri" panose="020F0502020204030204" pitchFamily="34" charset="0"/>
                          <a:cs typeface="Calibri" panose="020F0502020204030204" pitchFamily="34" charset="0"/>
                        </a:rPr>
                        <a:t> million has been ring fenced within the Human settlement grant  to upgrade settlements in mining towns</a:t>
                      </a:r>
                      <a:endParaRPr lang="en-GB" sz="1400" b="0" dirty="0">
                        <a:latin typeface="Calibri" panose="020F0502020204030204" pitchFamily="34" charset="0"/>
                        <a:cs typeface="Calibri" panose="020F0502020204030204" pitchFamily="34" charset="0"/>
                      </a:endParaRPr>
                    </a:p>
                  </a:txBody>
                  <a:tcPr/>
                </a:tc>
                <a:tc>
                  <a:txBody>
                    <a:bodyPr/>
                    <a:lstStyle/>
                    <a:p>
                      <a:pPr marR="0" algn="l" rtl="0"/>
                      <a:r>
                        <a:rPr lang="en-ZA" sz="1400" b="0" dirty="0">
                          <a:latin typeface="Calibri" panose="020F0502020204030204" pitchFamily="34" charset="0"/>
                          <a:cs typeface="Calibri" panose="020F0502020204030204" pitchFamily="34" charset="0"/>
                        </a:rPr>
                        <a:t>Commission supports this initiative, given the dire social and environmental ills  (lack of basic services) in mining towns </a:t>
                      </a:r>
                    </a:p>
                  </a:txBody>
                  <a:tcPr/>
                </a:tc>
                <a:extLst>
                  <a:ext uri="{0D108BD9-81ED-4DB2-BD59-A6C34878D82A}">
                    <a16:rowId xmlns:a16="http://schemas.microsoft.com/office/drawing/2014/main" val="3686930624"/>
                  </a:ext>
                </a:extLst>
              </a:tr>
              <a:tr h="1199546">
                <a:tc>
                  <a:txBody>
                    <a:bodyPr/>
                    <a:lstStyle/>
                    <a:p>
                      <a:pPr algn="just"/>
                      <a:r>
                        <a:rPr lang="en-ZA" sz="1400" b="0" dirty="0">
                          <a:latin typeface="Calibri" panose="020F0502020204030204" pitchFamily="34" charset="0"/>
                          <a:cs typeface="Calibri" panose="020F0502020204030204" pitchFamily="34" charset="0"/>
                        </a:rPr>
                        <a:t>Social</a:t>
                      </a:r>
                      <a:r>
                        <a:rPr lang="en-ZA" sz="1400" b="0" baseline="0" dirty="0">
                          <a:latin typeface="Calibri" panose="020F0502020204030204" pitchFamily="34" charset="0"/>
                          <a:cs typeface="Calibri" panose="020F0502020204030204" pitchFamily="34" charset="0"/>
                        </a:rPr>
                        <a:t> Dev:</a:t>
                      </a:r>
                      <a:endParaRPr lang="en-GB" sz="1400" b="0" dirty="0">
                        <a:latin typeface="Calibri" panose="020F0502020204030204" pitchFamily="34" charset="0"/>
                        <a:cs typeface="Calibri" panose="020F0502020204030204" pitchFamily="34" charset="0"/>
                      </a:endParaRPr>
                    </a:p>
                  </a:txBody>
                  <a:tcPr/>
                </a:tc>
                <a:tc>
                  <a:txBody>
                    <a:bodyPr/>
                    <a:lstStyle/>
                    <a:p>
                      <a:pPr algn="just"/>
                      <a:r>
                        <a:rPr lang="en-ZA" sz="1400" b="0" dirty="0">
                          <a:solidFill>
                            <a:schemeClr val="tx1"/>
                          </a:solidFill>
                          <a:effectLst/>
                          <a:latin typeface="Calibri" panose="020F0502020204030204" pitchFamily="34" charset="0"/>
                          <a:ea typeface="+mn-ea"/>
                          <a:cs typeface="Calibri" panose="020F0502020204030204" pitchFamily="34" charset="0"/>
                          <a:sym typeface="Times New Roman"/>
                        </a:rPr>
                        <a:t>Additional funds amounting to R1.4 billion to the Early Childhood Development (ECD) grant over the 2020 MTEF</a:t>
                      </a:r>
                      <a:endParaRPr lang="en-GB" sz="1400" b="0" dirty="0">
                        <a:latin typeface="Calibri" panose="020F0502020204030204" pitchFamily="34" charset="0"/>
                        <a:cs typeface="Calibri" panose="020F0502020204030204" pitchFamily="34" charset="0"/>
                      </a:endParaRPr>
                    </a:p>
                  </a:txBody>
                  <a:tcPr/>
                </a:tc>
                <a:tc>
                  <a:txBody>
                    <a:bodyPr/>
                    <a:lstStyle/>
                    <a:p>
                      <a:pPr marR="0" algn="l" rtl="0"/>
                      <a:r>
                        <a:rPr lang="en-ZA" sz="1400" b="0" dirty="0">
                          <a:solidFill>
                            <a:schemeClr val="tx1"/>
                          </a:solidFill>
                          <a:effectLst/>
                          <a:latin typeface="Calibri" panose="020F0502020204030204" pitchFamily="34" charset="0"/>
                          <a:ea typeface="+mn-ea"/>
                          <a:cs typeface="Calibri" panose="020F0502020204030204" pitchFamily="34" charset="0"/>
                          <a:sym typeface="Times New Roman"/>
                        </a:rPr>
                        <a:t>The Commission welcomes additional funds to the Early Childhood Development (ECD) grant over the 2020 MTEF. Additional resources will expand access to ECD including basic infrastructure and  additional resources will see the per capita subsidy increase form R15 per day to R17 per day in 2020/21.</a:t>
                      </a:r>
                      <a:endParaRPr lang="en-ZA" sz="14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80415274"/>
                  </a:ext>
                </a:extLst>
              </a:tr>
              <a:tr h="981447">
                <a:tc>
                  <a:txBody>
                    <a:bodyPr/>
                    <a:lstStyle/>
                    <a:p>
                      <a:pPr algn="just"/>
                      <a:r>
                        <a:rPr lang="en-ZA" sz="1400" b="0" dirty="0">
                          <a:latin typeface="Calibri" panose="020F0502020204030204" pitchFamily="34" charset="0"/>
                          <a:cs typeface="Calibri" panose="020F0502020204030204" pitchFamily="34" charset="0"/>
                        </a:rPr>
                        <a:t>Health Grants</a:t>
                      </a:r>
                      <a:endParaRPr lang="en-GB" sz="1400" b="0" dirty="0">
                        <a:latin typeface="Calibri" panose="020F0502020204030204" pitchFamily="34" charset="0"/>
                        <a:cs typeface="Calibri" panose="020F0502020204030204" pitchFamily="34" charset="0"/>
                      </a:endParaRPr>
                    </a:p>
                  </a:txBody>
                  <a:tcPr/>
                </a:tc>
                <a:tc>
                  <a:txBody>
                    <a:bodyPr/>
                    <a:lstStyle/>
                    <a:p>
                      <a:pPr algn="just"/>
                      <a:r>
                        <a:rPr lang="en-ZA" sz="1400" b="0" dirty="0">
                          <a:latin typeface="Calibri" panose="020F0502020204030204" pitchFamily="34" charset="0"/>
                          <a:cs typeface="Calibri" panose="020F0502020204030204" pitchFamily="34" charset="0"/>
                        </a:rPr>
                        <a:t>Shift of R199 million for 2020/21 and R5.7 million from the NHI indirect HFR to the direct grant for building of hospital projects</a:t>
                      </a:r>
                      <a:endParaRPr lang="en-GB" sz="1400" b="0" dirty="0">
                        <a:latin typeface="Calibri" panose="020F0502020204030204" pitchFamily="34" charset="0"/>
                        <a:cs typeface="Calibri" panose="020F0502020204030204" pitchFamily="34" charset="0"/>
                      </a:endParaRPr>
                    </a:p>
                  </a:txBody>
                  <a:tcPr/>
                </a:tc>
                <a:tc>
                  <a:txBody>
                    <a:bodyPr/>
                    <a:lstStyle/>
                    <a:p>
                      <a:pPr marR="0" algn="l" rtl="0"/>
                      <a:r>
                        <a:rPr lang="en-ZA" sz="1400" b="0" dirty="0">
                          <a:latin typeface="Calibri" panose="020F0502020204030204" pitchFamily="34" charset="0"/>
                          <a:cs typeface="Calibri" panose="020F0502020204030204" pitchFamily="34" charset="0"/>
                        </a:rPr>
                        <a:t>Commission welcomes this change as it is in line with its previous recommendations  of streamlining conditional grants  with same purpose in order to minimise inefficiencies associated with  duplication and overlaps.</a:t>
                      </a:r>
                    </a:p>
                  </a:txBody>
                  <a:tcPr/>
                </a:tc>
                <a:extLst>
                  <a:ext uri="{0D108BD9-81ED-4DB2-BD59-A6C34878D82A}">
                    <a16:rowId xmlns:a16="http://schemas.microsoft.com/office/drawing/2014/main" val="1494889516"/>
                  </a:ext>
                </a:extLst>
              </a:tr>
            </a:tbl>
          </a:graphicData>
        </a:graphic>
      </p:graphicFrame>
    </p:spTree>
    <p:extLst>
      <p:ext uri="{BB962C8B-B14F-4D97-AF65-F5344CB8AC3E}">
        <p14:creationId xmlns:p14="http://schemas.microsoft.com/office/powerpoint/2010/main" val="3591696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Autofit/>
          </a:bodyPr>
          <a:lstStyle/>
          <a:p>
            <a:pPr lvl="1" algn="r"/>
            <a:r>
              <a:rPr lang="en-ZA" sz="3600" kern="1200" cap="small" dirty="0">
                <a:solidFill>
                  <a:srgbClr val="3B7150"/>
                </a:solidFill>
                <a:effectLst>
                  <a:outerShdw blurRad="50800" dist="38100" algn="l" rotWithShape="0">
                    <a:prstClr val="black">
                      <a:alpha val="40000"/>
                    </a:prstClr>
                  </a:outerShdw>
                </a:effectLst>
                <a:latin typeface="+mj-lt"/>
                <a:ea typeface="+mj-ea"/>
              </a:rPr>
              <a:t>Baseline Adjustments on Provincial  grants over the </a:t>
            </a:r>
            <a:r>
              <a:rPr lang="en-ZA" sz="3600" kern="1200" cap="small" dirty="0" err="1">
                <a:solidFill>
                  <a:srgbClr val="3B7150"/>
                </a:solidFill>
                <a:effectLst>
                  <a:outerShdw blurRad="50800" dist="38100" algn="l" rotWithShape="0">
                    <a:prstClr val="black">
                      <a:alpha val="40000"/>
                    </a:prstClr>
                  </a:outerShdw>
                </a:effectLst>
                <a:latin typeface="+mj-lt"/>
                <a:ea typeface="+mj-ea"/>
              </a:rPr>
              <a:t>mtef</a:t>
            </a:r>
            <a:endParaRPr lang="en-ZA" sz="3600" kern="1200" cap="small" dirty="0">
              <a:solidFill>
                <a:srgbClr val="3B7150"/>
              </a:solidFill>
              <a:effectLst>
                <a:outerShdw blurRad="50800" dist="38100" algn="l" rotWithShape="0">
                  <a:prstClr val="black">
                    <a:alpha val="40000"/>
                  </a:prstClr>
                </a:outerShdw>
              </a:effectLst>
              <a:latin typeface="+mj-lt"/>
              <a:ea typeface="+mj-ea"/>
            </a:endParaRPr>
          </a:p>
        </p:txBody>
      </p:sp>
      <p:sp>
        <p:nvSpPr>
          <p:cNvPr id="4" name="Slide Number Placeholder 3">
            <a:extLst>
              <a:ext uri="{FF2B5EF4-FFF2-40B4-BE49-F238E27FC236}">
                <a16:creationId xmlns:a16="http://schemas.microsoft.com/office/drawing/2014/main" id="{6B26E4A3-1F65-4C2B-8AE9-6E304064B8CF}"/>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38</a:t>
            </a:fld>
            <a:endParaRPr lang="en-ZA" dirty="0"/>
          </a:p>
        </p:txBody>
      </p:sp>
      <p:pic>
        <p:nvPicPr>
          <p:cNvPr id="3" name="Picture 2">
            <a:extLst>
              <a:ext uri="{FF2B5EF4-FFF2-40B4-BE49-F238E27FC236}">
                <a16:creationId xmlns:a16="http://schemas.microsoft.com/office/drawing/2014/main" id="{F7286F93-0EDA-40A3-B12F-CA0DAFD445A8}"/>
              </a:ext>
            </a:extLst>
          </p:cNvPr>
          <p:cNvPicPr>
            <a:picLocks noChangeAspect="1"/>
          </p:cNvPicPr>
          <p:nvPr/>
        </p:nvPicPr>
        <p:blipFill>
          <a:blip r:embed="rId2"/>
          <a:stretch>
            <a:fillRect/>
          </a:stretch>
        </p:blipFill>
        <p:spPr>
          <a:xfrm>
            <a:off x="323527" y="1700809"/>
            <a:ext cx="8570705" cy="3816424"/>
          </a:xfrm>
          <a:prstGeom prst="rect">
            <a:avLst/>
          </a:prstGeom>
        </p:spPr>
      </p:pic>
    </p:spTree>
    <p:extLst>
      <p:ext uri="{BB962C8B-B14F-4D97-AF65-F5344CB8AC3E}">
        <p14:creationId xmlns:p14="http://schemas.microsoft.com/office/powerpoint/2010/main" val="2899374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Autofit/>
          </a:bodyPr>
          <a:lstStyle/>
          <a:p>
            <a:pPr lvl="1" algn="r"/>
            <a:r>
              <a:rPr lang="en-ZA" sz="3600" kern="1200" cap="small" dirty="0">
                <a:solidFill>
                  <a:srgbClr val="3B7150"/>
                </a:solidFill>
                <a:effectLst>
                  <a:outerShdw blurRad="50800" dist="38100" algn="l" rotWithShape="0">
                    <a:prstClr val="black">
                      <a:alpha val="40000"/>
                    </a:prstClr>
                  </a:outerShdw>
                </a:effectLst>
                <a:latin typeface="+mj-lt"/>
                <a:ea typeface="+mj-ea"/>
              </a:rPr>
              <a:t>Baseline Adjustments on local grants over the </a:t>
            </a:r>
            <a:r>
              <a:rPr lang="en-ZA" sz="3600" kern="1200" cap="small" dirty="0" err="1">
                <a:solidFill>
                  <a:srgbClr val="3B7150"/>
                </a:solidFill>
                <a:effectLst>
                  <a:outerShdw blurRad="50800" dist="38100" algn="l" rotWithShape="0">
                    <a:prstClr val="black">
                      <a:alpha val="40000"/>
                    </a:prstClr>
                  </a:outerShdw>
                </a:effectLst>
                <a:latin typeface="+mj-lt"/>
                <a:ea typeface="+mj-ea"/>
              </a:rPr>
              <a:t>mtef</a:t>
            </a:r>
            <a:r>
              <a:rPr lang="en-ZA" sz="3600" kern="1200" cap="small" dirty="0">
                <a:solidFill>
                  <a:srgbClr val="3B7150"/>
                </a:solidFill>
                <a:effectLst>
                  <a:outerShdw blurRad="50800" dist="38100" algn="l" rotWithShape="0">
                    <a:prstClr val="black">
                      <a:alpha val="40000"/>
                    </a:prstClr>
                  </a:outerShdw>
                </a:effectLst>
                <a:latin typeface="+mj-lt"/>
                <a:ea typeface="+mj-ea"/>
              </a:rPr>
              <a:t> </a:t>
            </a:r>
          </a:p>
        </p:txBody>
      </p:sp>
      <p:sp>
        <p:nvSpPr>
          <p:cNvPr id="4" name="Slide Number Placeholder 3">
            <a:extLst>
              <a:ext uri="{FF2B5EF4-FFF2-40B4-BE49-F238E27FC236}">
                <a16:creationId xmlns:a16="http://schemas.microsoft.com/office/drawing/2014/main" id="{6B26E4A3-1F65-4C2B-8AE9-6E304064B8CF}"/>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39</a:t>
            </a:fld>
            <a:endParaRPr lang="en-ZA" dirty="0"/>
          </a:p>
        </p:txBody>
      </p:sp>
      <p:pic>
        <p:nvPicPr>
          <p:cNvPr id="8" name="Picture 7">
            <a:extLst>
              <a:ext uri="{FF2B5EF4-FFF2-40B4-BE49-F238E27FC236}">
                <a16:creationId xmlns:a16="http://schemas.microsoft.com/office/drawing/2014/main" id="{BB54261C-6F40-4B93-B9E7-2E87384F7B54}"/>
              </a:ext>
            </a:extLst>
          </p:cNvPr>
          <p:cNvPicPr>
            <a:picLocks noChangeAspect="1"/>
          </p:cNvPicPr>
          <p:nvPr/>
        </p:nvPicPr>
        <p:blipFill>
          <a:blip r:embed="rId2"/>
          <a:stretch>
            <a:fillRect/>
          </a:stretch>
        </p:blipFill>
        <p:spPr>
          <a:xfrm>
            <a:off x="299133" y="1700808"/>
            <a:ext cx="8448938" cy="3744416"/>
          </a:xfrm>
          <a:prstGeom prst="rect">
            <a:avLst/>
          </a:prstGeom>
        </p:spPr>
      </p:pic>
    </p:spTree>
    <p:extLst>
      <p:ext uri="{BB962C8B-B14F-4D97-AF65-F5344CB8AC3E}">
        <p14:creationId xmlns:p14="http://schemas.microsoft.com/office/powerpoint/2010/main" val="228303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7066F1-E3C0-4B63-BD94-7A35E92EC698}"/>
              </a:ext>
            </a:extLst>
          </p:cNvPr>
          <p:cNvSpPr>
            <a:spLocks noGrp="1"/>
          </p:cNvSpPr>
          <p:nvPr>
            <p:ph type="body" idx="1"/>
          </p:nvPr>
        </p:nvSpPr>
        <p:spPr>
          <a:xfrm>
            <a:off x="722313" y="3140968"/>
            <a:ext cx="7772400" cy="648072"/>
          </a:xfrm>
        </p:spPr>
        <p:txBody>
          <a:bodyPr>
            <a:noAutofit/>
          </a:bodyPr>
          <a:lstStyle/>
          <a:p>
            <a:r>
              <a:rPr lang="en-ZA" sz="4000" dirty="0">
                <a:effectLst>
                  <a:outerShdw blurRad="50800" dist="38100" algn="l" rotWithShape="0">
                    <a:prstClr val="black">
                      <a:alpha val="40000"/>
                    </a:prstClr>
                  </a:outerShdw>
                </a:effectLst>
                <a:latin typeface="+mj-lt"/>
                <a:cs typeface="Arial" panose="020B0604020202020204" pitchFamily="34" charset="0"/>
              </a:rPr>
              <a:t>Shifting Context</a:t>
            </a:r>
          </a:p>
        </p:txBody>
      </p:sp>
    </p:spTree>
    <p:extLst>
      <p:ext uri="{BB962C8B-B14F-4D97-AF65-F5344CB8AC3E}">
        <p14:creationId xmlns:p14="http://schemas.microsoft.com/office/powerpoint/2010/main" val="24128402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Autofit/>
          </a:bodyPr>
          <a:lstStyle/>
          <a:p>
            <a:r>
              <a:rPr lang="en-ZA" sz="3600" dirty="0">
                <a:effectLst>
                  <a:outerShdw blurRad="50800" dist="38100" algn="l" rotWithShape="0">
                    <a:prstClr val="black">
                      <a:alpha val="40000"/>
                    </a:prstClr>
                  </a:outerShdw>
                </a:effectLst>
                <a:latin typeface="+mj-lt"/>
              </a:rPr>
              <a:t>COVID 19 - Implication of regulations on the Division of Revenue</a:t>
            </a:r>
          </a:p>
        </p:txBody>
      </p:sp>
      <p:sp>
        <p:nvSpPr>
          <p:cNvPr id="3" name="Content Placeholder 2"/>
          <p:cNvSpPr>
            <a:spLocks noGrp="1"/>
          </p:cNvSpPr>
          <p:nvPr>
            <p:ph idx="1"/>
          </p:nvPr>
        </p:nvSpPr>
        <p:spPr>
          <a:xfrm>
            <a:off x="323528" y="1417638"/>
            <a:ext cx="8496944" cy="4065912"/>
          </a:xfrm>
        </p:spPr>
        <p:txBody>
          <a:bodyPr/>
          <a:lstStyle/>
          <a:p>
            <a:pPr marL="0" indent="0">
              <a:buNone/>
            </a:pPr>
            <a:r>
              <a:rPr lang="en-ZA" sz="2000" dirty="0">
                <a:latin typeface="+mj-lt"/>
                <a:cs typeface="Arial" panose="020B0604020202020204" pitchFamily="34" charset="0"/>
              </a:rPr>
              <a:t>1.   Regulations in terms of 27(2) of the Disaster Management Act (18, 25, 26</a:t>
            </a:r>
          </a:p>
          <a:p>
            <a:pPr marL="0" indent="0">
              <a:buNone/>
            </a:pPr>
            <a:r>
              <a:rPr lang="en-ZA" sz="2000" dirty="0">
                <a:latin typeface="+mj-lt"/>
                <a:cs typeface="Arial" panose="020B0604020202020204" pitchFamily="34" charset="0"/>
              </a:rPr>
              <a:t>      March and 2 and 16 April): </a:t>
            </a:r>
          </a:p>
          <a:p>
            <a:r>
              <a:rPr lang="en-ZA" sz="1800" dirty="0">
                <a:latin typeface="+mj-lt"/>
                <a:cs typeface="Arial" panose="020B0604020202020204" pitchFamily="34" charset="0"/>
              </a:rPr>
              <a:t>Release of resources: </a:t>
            </a:r>
            <a:r>
              <a:rPr lang="en-ZA" sz="1800" i="1" dirty="0">
                <a:latin typeface="+mj-lt"/>
                <a:cs typeface="Arial" panose="020B0604020202020204" pitchFamily="34" charset="0"/>
              </a:rPr>
              <a:t>Government institutions must make available and shift funds for activities in terms of the regulations</a:t>
            </a:r>
          </a:p>
          <a:p>
            <a:r>
              <a:rPr lang="en-ZA" sz="1800" dirty="0">
                <a:latin typeface="+mj-lt"/>
                <a:cs typeface="Arial" panose="020B0604020202020204" pitchFamily="34" charset="0"/>
              </a:rPr>
              <a:t>Places of quarantine and isolation: </a:t>
            </a:r>
            <a:r>
              <a:rPr lang="en-ZA" sz="1800" i="1" dirty="0" err="1">
                <a:latin typeface="+mj-lt"/>
                <a:cs typeface="Arial" panose="020B0604020202020204" pitchFamily="34" charset="0"/>
              </a:rPr>
              <a:t>Prov</a:t>
            </a:r>
            <a:r>
              <a:rPr lang="en-ZA" sz="1800" i="1" dirty="0">
                <a:latin typeface="+mj-lt"/>
                <a:cs typeface="Arial" panose="020B0604020202020204" pitchFamily="34" charset="0"/>
              </a:rPr>
              <a:t> Exec Council and municipalities identify and make available isolation and quarantine sites and “provide list to the Department of Health for resourcing”</a:t>
            </a:r>
          </a:p>
          <a:p>
            <a:r>
              <a:rPr lang="en-ZA" sz="1800" dirty="0">
                <a:latin typeface="+mj-lt"/>
                <a:cs typeface="Arial" panose="020B0604020202020204" pitchFamily="34" charset="0"/>
              </a:rPr>
              <a:t>Emergency procurement</a:t>
            </a:r>
            <a:r>
              <a:rPr lang="en-ZA" sz="1800" i="1" dirty="0">
                <a:latin typeface="+mj-lt"/>
                <a:cs typeface="Arial" panose="020B0604020202020204" pitchFamily="34" charset="0"/>
              </a:rPr>
              <a:t>: in terms of the PFMA &amp; MFMA</a:t>
            </a:r>
          </a:p>
          <a:p>
            <a:r>
              <a:rPr lang="en-ZA" sz="1800" dirty="0">
                <a:latin typeface="+mj-lt"/>
                <a:cs typeface="Arial" panose="020B0604020202020204" pitchFamily="34" charset="0"/>
              </a:rPr>
              <a:t>Lockdown:</a:t>
            </a:r>
            <a:r>
              <a:rPr lang="en-ZA" sz="1800" i="1" dirty="0">
                <a:latin typeface="+mj-lt"/>
                <a:cs typeface="Arial" panose="020B0604020202020204" pitchFamily="34" charset="0"/>
              </a:rPr>
              <a:t> effect on revenue (rates and services)</a:t>
            </a:r>
          </a:p>
          <a:p>
            <a:r>
              <a:rPr lang="en-ZA" sz="1800" dirty="0">
                <a:latin typeface="+mj-lt"/>
                <a:cs typeface="Arial" panose="020B0604020202020204" pitchFamily="34" charset="0"/>
              </a:rPr>
              <a:t>Evictions: </a:t>
            </a:r>
            <a:r>
              <a:rPr lang="en-ZA" sz="1800" i="1" dirty="0">
                <a:latin typeface="+mj-lt"/>
                <a:cs typeface="Arial" panose="020B0604020202020204" pitchFamily="34" charset="0"/>
              </a:rPr>
              <a:t>prohibition</a:t>
            </a:r>
          </a:p>
          <a:p>
            <a:r>
              <a:rPr lang="en-ZA" sz="1800" dirty="0">
                <a:latin typeface="+mj-lt"/>
                <a:cs typeface="Arial" panose="020B0604020202020204" pitchFamily="34" charset="0"/>
              </a:rPr>
              <a:t>Homeless people: </a:t>
            </a:r>
            <a:r>
              <a:rPr lang="en-ZA" sz="1800" i="1" dirty="0">
                <a:latin typeface="+mj-lt"/>
                <a:cs typeface="Arial" panose="020B0604020202020204" pitchFamily="34" charset="0"/>
              </a:rPr>
              <a:t>temporary shelters  - resources from Cabinet member “responsible for such resources”</a:t>
            </a:r>
          </a:p>
          <a:p>
            <a:r>
              <a:rPr lang="en-ZA" sz="1800" dirty="0">
                <a:latin typeface="+mj-lt"/>
                <a:cs typeface="Arial" panose="020B0604020202020204" pitchFamily="34" charset="0"/>
              </a:rPr>
              <a:t>Key municipal services are essential services: </a:t>
            </a:r>
            <a:r>
              <a:rPr lang="en-GB" sz="1800" i="1" dirty="0">
                <a:latin typeface="+mj-lt"/>
                <a:cs typeface="Arial" panose="020B0604020202020204" pitchFamily="34" charset="0"/>
              </a:rPr>
              <a:t>Electricity (including vital demand management services), water, gas and fuel production, supply and maintenance; also a category of “essential municipal services”; Cleaning, sanitation, pest control, sewerage, waste and refuse removal services; Services rendered by … Members of Local Councils</a:t>
            </a:r>
            <a:endParaRPr lang="en-ZA" sz="1800" i="1" dirty="0">
              <a:latin typeface="+mj-lt"/>
              <a:cs typeface="Arial" panose="020B0604020202020204" pitchFamily="34" charset="0"/>
            </a:endParaRPr>
          </a:p>
          <a:p>
            <a:endParaRPr lang="en-ZA"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40</a:t>
            </a:fld>
            <a:endParaRPr lang="en-ZA" dirty="0"/>
          </a:p>
        </p:txBody>
      </p:sp>
    </p:spTree>
    <p:extLst>
      <p:ext uri="{BB962C8B-B14F-4D97-AF65-F5344CB8AC3E}">
        <p14:creationId xmlns:p14="http://schemas.microsoft.com/office/powerpoint/2010/main" val="1272307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Autofit/>
          </a:bodyPr>
          <a:lstStyle/>
          <a:p>
            <a:r>
              <a:rPr lang="en-ZA" sz="3600" dirty="0">
                <a:effectLst>
                  <a:outerShdw blurRad="50800" dist="38100" algn="l" rotWithShape="0">
                    <a:prstClr val="black">
                      <a:alpha val="40000"/>
                    </a:prstClr>
                  </a:outerShdw>
                </a:effectLst>
                <a:latin typeface="+mj-lt"/>
              </a:rPr>
              <a:t>COVID 19 - Implications of regulations on the Division of Revenue (2) </a:t>
            </a:r>
          </a:p>
        </p:txBody>
      </p:sp>
      <p:sp>
        <p:nvSpPr>
          <p:cNvPr id="3" name="Content Placeholder 2"/>
          <p:cNvSpPr>
            <a:spLocks noGrp="1"/>
          </p:cNvSpPr>
          <p:nvPr>
            <p:ph idx="1"/>
          </p:nvPr>
        </p:nvSpPr>
        <p:spPr>
          <a:xfrm>
            <a:off x="323528" y="1556793"/>
            <a:ext cx="8496944" cy="4176464"/>
          </a:xfrm>
        </p:spPr>
        <p:txBody>
          <a:bodyPr/>
          <a:lstStyle/>
          <a:p>
            <a:pPr marL="0" indent="0">
              <a:buNone/>
            </a:pPr>
            <a:r>
              <a:rPr lang="en-ZA" sz="2000" dirty="0">
                <a:latin typeface="+mj-lt"/>
                <a:cs typeface="Arial" panose="020B0604020202020204" pitchFamily="34" charset="0"/>
              </a:rPr>
              <a:t>2.  COGTA Disaster Response directions to municipalities and provinces (25 and     </a:t>
            </a:r>
          </a:p>
          <a:p>
            <a:pPr marL="0" indent="0">
              <a:buNone/>
            </a:pPr>
            <a:r>
              <a:rPr lang="en-ZA" sz="2000" dirty="0">
                <a:latin typeface="+mj-lt"/>
                <a:cs typeface="Arial" panose="020B0604020202020204" pitchFamily="34" charset="0"/>
              </a:rPr>
              <a:t>      30 March 2020)</a:t>
            </a:r>
          </a:p>
          <a:p>
            <a:r>
              <a:rPr lang="en-ZA" sz="1800" dirty="0">
                <a:latin typeface="+mj-lt"/>
                <a:cs typeface="Arial" panose="020B0604020202020204" pitchFamily="34" charset="0"/>
              </a:rPr>
              <a:t>Provision of water and sanitation: </a:t>
            </a:r>
            <a:r>
              <a:rPr lang="en-ZA" sz="1800" i="1" dirty="0">
                <a:latin typeface="+mj-lt"/>
                <a:cs typeface="Arial" panose="020B0604020202020204" pitchFamily="34" charset="0"/>
              </a:rPr>
              <a:t>ensure availability</a:t>
            </a:r>
          </a:p>
          <a:p>
            <a:r>
              <a:rPr lang="en-ZA" sz="1800" dirty="0">
                <a:latin typeface="+mj-lt"/>
                <a:cs typeface="Arial" panose="020B0604020202020204" pitchFamily="34" charset="0"/>
              </a:rPr>
              <a:t>Hygiene education, communication and awareness: </a:t>
            </a:r>
            <a:r>
              <a:rPr lang="en-ZA" sz="1800" i="1" dirty="0">
                <a:latin typeface="+mj-lt"/>
                <a:cs typeface="Arial" panose="020B0604020202020204" pitchFamily="34" charset="0"/>
              </a:rPr>
              <a:t>play an important role, roll out campaigns</a:t>
            </a:r>
          </a:p>
          <a:p>
            <a:r>
              <a:rPr lang="en-GB" sz="1800" dirty="0">
                <a:latin typeface="+mj-lt"/>
                <a:cs typeface="Arial" panose="020B0604020202020204" pitchFamily="34" charset="0"/>
              </a:rPr>
              <a:t>Waste management, cleansing and sanitization</a:t>
            </a:r>
            <a:r>
              <a:rPr lang="en-ZA" sz="1800" i="1" dirty="0">
                <a:latin typeface="+mj-lt"/>
                <a:cs typeface="Arial" panose="020B0604020202020204" pitchFamily="34" charset="0"/>
              </a:rPr>
              <a:t>: pro-active – hotspot id, response teams, information sharing and protocols </a:t>
            </a:r>
          </a:p>
          <a:p>
            <a:r>
              <a:rPr lang="en-ZA" sz="1800" dirty="0">
                <a:latin typeface="+mj-lt"/>
                <a:cs typeface="Arial" panose="020B0604020202020204" pitchFamily="34" charset="0"/>
              </a:rPr>
              <a:t>Municipal public spaces, facilities and offices:</a:t>
            </a:r>
            <a:r>
              <a:rPr lang="en-ZA" sz="1800" i="1" dirty="0">
                <a:latin typeface="+mj-lt"/>
                <a:cs typeface="Arial" panose="020B0604020202020204" pitchFamily="34" charset="0"/>
              </a:rPr>
              <a:t> control measure and most public facilities closed, monitor gatherings</a:t>
            </a:r>
            <a:endParaRPr lang="en-ZA" sz="1800" dirty="0">
              <a:latin typeface="+mj-lt"/>
              <a:cs typeface="Arial" panose="020B0604020202020204" pitchFamily="34" charset="0"/>
            </a:endParaRPr>
          </a:p>
          <a:p>
            <a:r>
              <a:rPr lang="en-GB" sz="1800" dirty="0">
                <a:latin typeface="+mj-lt"/>
                <a:cs typeface="Arial" panose="020B0604020202020204" pitchFamily="34" charset="0"/>
              </a:rPr>
              <a:t>Customary initiations and cultural practices</a:t>
            </a:r>
            <a:r>
              <a:rPr lang="en-ZA" sz="1800" dirty="0">
                <a:latin typeface="+mj-lt"/>
                <a:cs typeface="Arial" panose="020B0604020202020204" pitchFamily="34" charset="0"/>
              </a:rPr>
              <a:t>:</a:t>
            </a:r>
          </a:p>
          <a:p>
            <a:r>
              <a:rPr lang="en-ZA" sz="2000" dirty="0">
                <a:latin typeface="+mj-lt"/>
              </a:rPr>
              <a:t>Isolation and quarantine: Identify sites and implement in line with </a:t>
            </a:r>
            <a:r>
              <a:rPr lang="en-ZA" sz="2000" dirty="0" err="1">
                <a:latin typeface="+mj-lt"/>
              </a:rPr>
              <a:t>DoH</a:t>
            </a:r>
            <a:r>
              <a:rPr lang="en-ZA" sz="2000" dirty="0">
                <a:latin typeface="+mj-lt"/>
              </a:rPr>
              <a:t> protocols</a:t>
            </a:r>
          </a:p>
          <a:p>
            <a:r>
              <a:rPr lang="en-ZA" sz="2000" dirty="0">
                <a:latin typeface="+mj-lt"/>
              </a:rPr>
              <a:t>Monitoring and enforcement: social distancing in communities</a:t>
            </a: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41</a:t>
            </a:fld>
            <a:endParaRPr lang="en-ZA" dirty="0"/>
          </a:p>
        </p:txBody>
      </p:sp>
    </p:spTree>
    <p:extLst>
      <p:ext uri="{BB962C8B-B14F-4D97-AF65-F5344CB8AC3E}">
        <p14:creationId xmlns:p14="http://schemas.microsoft.com/office/powerpoint/2010/main" val="38567236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Autofit/>
          </a:bodyPr>
          <a:lstStyle/>
          <a:p>
            <a:r>
              <a:rPr lang="en-ZA" sz="3600" dirty="0">
                <a:effectLst>
                  <a:outerShdw blurRad="50800" dist="38100" algn="l" rotWithShape="0">
                    <a:prstClr val="black">
                      <a:alpha val="40000"/>
                    </a:prstClr>
                  </a:outerShdw>
                </a:effectLst>
                <a:latin typeface="+mj-lt"/>
              </a:rPr>
              <a:t>COVID 19 - Implication of regulations on the Division of Revenue (3)</a:t>
            </a:r>
          </a:p>
        </p:txBody>
      </p:sp>
      <p:sp>
        <p:nvSpPr>
          <p:cNvPr id="3" name="Content Placeholder 2"/>
          <p:cNvSpPr>
            <a:spLocks noGrp="1"/>
          </p:cNvSpPr>
          <p:nvPr>
            <p:ph idx="1"/>
          </p:nvPr>
        </p:nvSpPr>
        <p:spPr>
          <a:xfrm>
            <a:off x="323528" y="1628800"/>
            <a:ext cx="8496944" cy="4104456"/>
          </a:xfrm>
        </p:spPr>
        <p:txBody>
          <a:bodyPr/>
          <a:lstStyle/>
          <a:p>
            <a:pPr marL="0" indent="0">
              <a:buNone/>
            </a:pPr>
            <a:r>
              <a:rPr lang="en-ZA" sz="2000" dirty="0">
                <a:latin typeface="+mj-lt"/>
                <a:cs typeface="Arial" panose="020B0604020202020204" pitchFamily="34" charset="0"/>
              </a:rPr>
              <a:t>3.  COGTA Disaster Response directions to municipalities and  </a:t>
            </a:r>
          </a:p>
          <a:p>
            <a:pPr marL="0" indent="0">
              <a:buNone/>
            </a:pPr>
            <a:r>
              <a:rPr lang="en-ZA" sz="2000" dirty="0">
                <a:latin typeface="+mj-lt"/>
                <a:cs typeface="Arial" panose="020B0604020202020204" pitchFamily="34" charset="0"/>
              </a:rPr>
              <a:t>      provinces (25 and 30 March 2020) (continued)</a:t>
            </a:r>
          </a:p>
          <a:p>
            <a:r>
              <a:rPr lang="en-ZA" sz="2000" dirty="0">
                <a:latin typeface="+mj-lt"/>
              </a:rPr>
              <a:t>Municipal operations and governance</a:t>
            </a:r>
            <a:r>
              <a:rPr lang="en-ZA" sz="2000" i="1" dirty="0">
                <a:latin typeface="+mj-lt"/>
              </a:rPr>
              <a:t>: reprioritise budgets towards COVID &amp; submit revised budget by end May; undertake emergency procurement and report to next council meeting</a:t>
            </a:r>
          </a:p>
          <a:p>
            <a:r>
              <a:rPr lang="en-GB" sz="2000" dirty="0">
                <a:latin typeface="+mj-lt"/>
              </a:rPr>
              <a:t>Institutional arrangements and development of COVID -19 response plans: </a:t>
            </a:r>
            <a:r>
              <a:rPr lang="en-GB" sz="2000" i="1" dirty="0">
                <a:latin typeface="+mj-lt"/>
              </a:rPr>
              <a:t>establish provincial and municipal command councils, coordinating structure and monitor and report weekly; develop risk profiles, response plans and monitor and report weekly</a:t>
            </a:r>
          </a:p>
          <a:p>
            <a:r>
              <a:rPr lang="en-GB" sz="2000" dirty="0">
                <a:latin typeface="+mj-lt"/>
                <a:cs typeface="Arial" panose="020B0604020202020204" pitchFamily="34" charset="0"/>
              </a:rPr>
              <a:t>Measures to mitigate employee health and safety</a:t>
            </a:r>
            <a:r>
              <a:rPr lang="en-GB" sz="2000" i="1" dirty="0">
                <a:latin typeface="+mj-lt"/>
                <a:cs typeface="Arial" panose="020B0604020202020204" pitchFamily="34" charset="0"/>
              </a:rPr>
              <a:t>: materials, equipment, processes, practices</a:t>
            </a:r>
            <a:endParaRPr lang="en-ZA" sz="2000" i="1" dirty="0">
              <a:latin typeface="+mj-lt"/>
              <a:cs typeface="Arial" panose="020B0604020202020204" pitchFamily="34" charset="0"/>
            </a:endParaRP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42</a:t>
            </a:fld>
            <a:endParaRPr lang="en-ZA" dirty="0"/>
          </a:p>
        </p:txBody>
      </p:sp>
    </p:spTree>
    <p:extLst>
      <p:ext uri="{BB962C8B-B14F-4D97-AF65-F5344CB8AC3E}">
        <p14:creationId xmlns:p14="http://schemas.microsoft.com/office/powerpoint/2010/main" val="2769040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Autofit/>
          </a:bodyPr>
          <a:lstStyle/>
          <a:p>
            <a:r>
              <a:rPr lang="en-ZA" sz="3600" dirty="0">
                <a:effectLst>
                  <a:outerShdw blurRad="50800" dist="38100" algn="l" rotWithShape="0">
                    <a:prstClr val="black">
                      <a:alpha val="40000"/>
                    </a:prstClr>
                  </a:outerShdw>
                </a:effectLst>
                <a:latin typeface="+mj-lt"/>
              </a:rPr>
              <a:t>COVID 19 - Implication of regulations on the Division of Revenue (4)</a:t>
            </a:r>
          </a:p>
        </p:txBody>
      </p:sp>
      <p:sp>
        <p:nvSpPr>
          <p:cNvPr id="3" name="Content Placeholder 2"/>
          <p:cNvSpPr>
            <a:spLocks noGrp="1"/>
          </p:cNvSpPr>
          <p:nvPr>
            <p:ph idx="1"/>
          </p:nvPr>
        </p:nvSpPr>
        <p:spPr>
          <a:xfrm>
            <a:off x="323528" y="1628800"/>
            <a:ext cx="8496944" cy="3744416"/>
          </a:xfrm>
        </p:spPr>
        <p:txBody>
          <a:bodyPr/>
          <a:lstStyle/>
          <a:p>
            <a:pPr marL="0" indent="0">
              <a:buNone/>
            </a:pPr>
            <a:r>
              <a:rPr lang="en-ZA" sz="2000" dirty="0">
                <a:latin typeface="+mj-lt"/>
                <a:cs typeface="Arial" panose="020B0604020202020204" pitchFamily="34" charset="0"/>
              </a:rPr>
              <a:t>Number of activities impacting on provinces and municipalities</a:t>
            </a:r>
          </a:p>
          <a:p>
            <a:r>
              <a:rPr lang="en-ZA" sz="2000" i="1" dirty="0">
                <a:latin typeface="+mj-lt"/>
                <a:cs typeface="Arial" panose="020B0604020202020204" pitchFamily="34" charset="0"/>
              </a:rPr>
              <a:t>Health the first line and already substantial annual accruals in health sector (R25 billion per year?)</a:t>
            </a:r>
          </a:p>
          <a:p>
            <a:r>
              <a:rPr lang="en-ZA" sz="2000" i="1" dirty="0">
                <a:latin typeface="+mj-lt"/>
                <a:cs typeface="Arial" panose="020B0604020202020204" pitchFamily="34" charset="0"/>
              </a:rPr>
              <a:t>In local government need to channel resources to new activities (quarantine, comms, planning and monitoring; availability of key services)</a:t>
            </a:r>
          </a:p>
          <a:p>
            <a:r>
              <a:rPr lang="en-ZA" sz="2000" i="1" dirty="0">
                <a:latin typeface="+mj-lt"/>
                <a:cs typeface="Arial" panose="020B0604020202020204" pitchFamily="34" charset="0"/>
              </a:rPr>
              <a:t>Disruption in informal food markets, emerging black farmers support, and school nutrition to be addressed</a:t>
            </a: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43</a:t>
            </a:fld>
            <a:endParaRPr lang="en-ZA" dirty="0"/>
          </a:p>
        </p:txBody>
      </p:sp>
    </p:spTree>
    <p:extLst>
      <p:ext uri="{BB962C8B-B14F-4D97-AF65-F5344CB8AC3E}">
        <p14:creationId xmlns:p14="http://schemas.microsoft.com/office/powerpoint/2010/main" val="42020221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179960" cy="1080120"/>
          </a:xfrm>
        </p:spPr>
        <p:txBody>
          <a:bodyPr>
            <a:noAutofit/>
          </a:bodyPr>
          <a:lstStyle/>
          <a:p>
            <a:r>
              <a:rPr lang="en-ZA" sz="4000" dirty="0">
                <a:effectLst>
                  <a:outerShdw blurRad="50800" dist="38100" algn="l" rotWithShape="0">
                    <a:prstClr val="black">
                      <a:alpha val="40000"/>
                    </a:prstClr>
                  </a:outerShdw>
                </a:effectLst>
                <a:latin typeface="+mj-lt"/>
              </a:rPr>
              <a:t>Conclusions</a:t>
            </a:r>
          </a:p>
        </p:txBody>
      </p:sp>
      <p:sp>
        <p:nvSpPr>
          <p:cNvPr id="3" name="Content Placeholder 2"/>
          <p:cNvSpPr>
            <a:spLocks noGrp="1"/>
          </p:cNvSpPr>
          <p:nvPr>
            <p:ph idx="1"/>
          </p:nvPr>
        </p:nvSpPr>
        <p:spPr>
          <a:xfrm>
            <a:off x="323528" y="1628800"/>
            <a:ext cx="8496944" cy="4248472"/>
          </a:xfrm>
        </p:spPr>
        <p:txBody>
          <a:bodyPr/>
          <a:lstStyle/>
          <a:p>
            <a:r>
              <a:rPr lang="en-ZA" sz="2000" dirty="0">
                <a:latin typeface="+mj-lt"/>
                <a:cs typeface="Arial" panose="020B0604020202020204" pitchFamily="34" charset="0"/>
              </a:rPr>
              <a:t>COVID-19 has intensified manifold the challenges faced by the government at the time of the February budget</a:t>
            </a:r>
          </a:p>
          <a:p>
            <a:r>
              <a:rPr lang="en-ZA" sz="2000" dirty="0">
                <a:latin typeface="+mj-lt"/>
                <a:cs typeface="Arial" panose="020B0604020202020204" pitchFamily="34" charset="0"/>
              </a:rPr>
              <a:t>From continuing but steady growth slowdown and upward shift of unemployment – the country now faces a sudden downward adjustment in production and a large spike in unemployment</a:t>
            </a:r>
          </a:p>
          <a:p>
            <a:r>
              <a:rPr lang="en-ZA" sz="2000" dirty="0">
                <a:latin typeface="+mj-lt"/>
                <a:cs typeface="Arial" panose="020B0604020202020204" pitchFamily="34" charset="0"/>
              </a:rPr>
              <a:t>In order to deal with additional expenditure needs (health, essential services and supporting households, workers and firms) expenditure will have to increase while revenue decline: deficit and debt will have to increase</a:t>
            </a:r>
          </a:p>
          <a:p>
            <a:r>
              <a:rPr lang="en-ZA" sz="2000" dirty="0">
                <a:latin typeface="+mj-lt"/>
                <a:cs typeface="Arial" panose="020B0604020202020204" pitchFamily="34" charset="0"/>
              </a:rPr>
              <a:t>The Budget and Division of Revenue Bill was a sound response to the situation in February although stabilisation of the deficit and debt required downward baseline adjustments to key infrastructure grants and further slowing key expenditure lines in social services and other priority areas</a:t>
            </a: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44</a:t>
            </a:fld>
            <a:endParaRPr lang="en-ZA" dirty="0"/>
          </a:p>
        </p:txBody>
      </p:sp>
    </p:spTree>
    <p:extLst>
      <p:ext uri="{BB962C8B-B14F-4D97-AF65-F5344CB8AC3E}">
        <p14:creationId xmlns:p14="http://schemas.microsoft.com/office/powerpoint/2010/main" val="12341357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Autofit/>
          </a:bodyPr>
          <a:lstStyle/>
          <a:p>
            <a:r>
              <a:rPr lang="en-ZA" sz="3600" dirty="0">
                <a:effectLst>
                  <a:outerShdw blurRad="50800" dist="38100" algn="l" rotWithShape="0">
                    <a:prstClr val="black">
                      <a:alpha val="40000"/>
                    </a:prstClr>
                  </a:outerShdw>
                </a:effectLst>
                <a:latin typeface="+mj-lt"/>
              </a:rPr>
              <a:t>Conclusions (2)</a:t>
            </a:r>
          </a:p>
        </p:txBody>
      </p:sp>
      <p:sp>
        <p:nvSpPr>
          <p:cNvPr id="3" name="Content Placeholder 2"/>
          <p:cNvSpPr>
            <a:spLocks noGrp="1"/>
          </p:cNvSpPr>
          <p:nvPr>
            <p:ph idx="1"/>
          </p:nvPr>
        </p:nvSpPr>
        <p:spPr>
          <a:xfrm>
            <a:off x="323528" y="1556792"/>
            <a:ext cx="8496944" cy="4536503"/>
          </a:xfrm>
        </p:spPr>
        <p:txBody>
          <a:bodyPr/>
          <a:lstStyle/>
          <a:p>
            <a:pPr marL="0" indent="0">
              <a:buNone/>
            </a:pPr>
            <a:r>
              <a:rPr lang="en-ZA" sz="2000" dirty="0">
                <a:latin typeface="+mj-lt"/>
                <a:cs typeface="Arial" panose="020B0604020202020204" pitchFamily="34" charset="0"/>
              </a:rPr>
              <a:t>While the FFC therefore supports the overall thrust of the Budget and the DOR Bill it raises issues about:</a:t>
            </a:r>
          </a:p>
          <a:p>
            <a:r>
              <a:rPr lang="en-ZA" sz="2000" i="1" dirty="0">
                <a:latin typeface="+mj-lt"/>
                <a:cs typeface="Arial" panose="020B0604020202020204" pitchFamily="34" charset="0"/>
              </a:rPr>
              <a:t>Whether society could not arrive at a mechanism for effecting the stabilisation that is more fair and less polarising than through wage restraint for the workers we most rely on to secure our future: teachers, nurses, police, prosecutors, social workers</a:t>
            </a:r>
          </a:p>
          <a:p>
            <a:r>
              <a:rPr lang="en-ZA" sz="2000" i="1" dirty="0">
                <a:latin typeface="+mj-lt"/>
                <a:cs typeface="Arial" panose="020B0604020202020204" pitchFamily="34" charset="0"/>
              </a:rPr>
              <a:t>While tax increases were not considered in the February budget to help balance the books, COVID-19 has strongly highlighted the inequality in our society and prompted proposals around a solidarity tax. A more general strategy around incomes, prices and access to social services might also be necessary.</a:t>
            </a:r>
          </a:p>
          <a:p>
            <a:r>
              <a:rPr lang="en-ZA" sz="2000" i="1" dirty="0">
                <a:latin typeface="+mj-lt"/>
                <a:cs typeface="Arial" panose="020B0604020202020204" pitchFamily="34" charset="0"/>
              </a:rPr>
              <a:t>The complexity and comprehensiveness of the initiatives around the structural changes in the economy point to the need for a more focused approach that has credibility and can be implemented.</a:t>
            </a: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45</a:t>
            </a:fld>
            <a:endParaRPr lang="en-ZA" dirty="0"/>
          </a:p>
        </p:txBody>
      </p:sp>
    </p:spTree>
    <p:extLst>
      <p:ext uri="{BB962C8B-B14F-4D97-AF65-F5344CB8AC3E}">
        <p14:creationId xmlns:p14="http://schemas.microsoft.com/office/powerpoint/2010/main" val="14249235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82411"/>
            <a:ext cx="8363272" cy="1058357"/>
          </a:xfrm>
        </p:spPr>
        <p:txBody>
          <a:bodyPr>
            <a:noAutofit/>
          </a:bodyPr>
          <a:lstStyle/>
          <a:p>
            <a:r>
              <a:rPr lang="en-ZA" sz="3600" dirty="0">
                <a:effectLst>
                  <a:outerShdw blurRad="50800" dist="38100" algn="l" rotWithShape="0">
                    <a:prstClr val="black">
                      <a:alpha val="40000"/>
                    </a:prstClr>
                  </a:outerShdw>
                </a:effectLst>
                <a:latin typeface="+mj-lt"/>
              </a:rPr>
              <a:t>Conclusions (3)</a:t>
            </a:r>
          </a:p>
        </p:txBody>
      </p:sp>
      <p:sp>
        <p:nvSpPr>
          <p:cNvPr id="3" name="Content Placeholder 2"/>
          <p:cNvSpPr>
            <a:spLocks noGrp="1"/>
          </p:cNvSpPr>
          <p:nvPr>
            <p:ph idx="1"/>
          </p:nvPr>
        </p:nvSpPr>
        <p:spPr>
          <a:xfrm>
            <a:off x="323528" y="1638892"/>
            <a:ext cx="8500509" cy="4936697"/>
          </a:xfrm>
        </p:spPr>
        <p:txBody>
          <a:bodyPr/>
          <a:lstStyle/>
          <a:p>
            <a:pPr marL="0" indent="0">
              <a:buNone/>
            </a:pPr>
            <a:r>
              <a:rPr lang="en-US" sz="2000" b="1" dirty="0">
                <a:latin typeface="+mj-lt"/>
                <a:cs typeface="Arial" panose="020B0604020202020204" pitchFamily="34" charset="0"/>
              </a:rPr>
              <a:t>The FFC confirms that given the circumstances since the tabling of February 2020 Division of Revenue: level of economic growth; ratings downgrading; increasing fiscal constraints; and COVID-19 on fiscal resources including capacity of markets and public resources that:</a:t>
            </a:r>
          </a:p>
          <a:p>
            <a:pPr marL="0" indent="0">
              <a:buNone/>
            </a:pPr>
            <a:endParaRPr lang="en-US" sz="2000" b="1" dirty="0">
              <a:latin typeface="+mj-lt"/>
              <a:cs typeface="Arial" panose="020B0604020202020204" pitchFamily="34" charset="0"/>
            </a:endParaRPr>
          </a:p>
          <a:p>
            <a:pPr marL="457200" indent="-457200">
              <a:buAutoNum type="alphaLcParenR"/>
            </a:pPr>
            <a:r>
              <a:rPr lang="en-US" sz="2000" b="1" dirty="0">
                <a:latin typeface="+mj-lt"/>
                <a:cs typeface="Arial" panose="020B0604020202020204" pitchFamily="34" charset="0"/>
              </a:rPr>
              <a:t>Recommend that Select Committee consider approving the Division of Revenue</a:t>
            </a:r>
          </a:p>
          <a:p>
            <a:pPr marL="457200" indent="-457200">
              <a:buAutoNum type="alphaLcParenR"/>
            </a:pPr>
            <a:r>
              <a:rPr lang="en-US" sz="2000" b="1" dirty="0">
                <a:latin typeface="+mj-lt"/>
                <a:cs typeface="Arial" panose="020B0604020202020204" pitchFamily="34" charset="0"/>
              </a:rPr>
              <a:t>Consider and note that the emergency interventions and measures may have implications for the fiscal position of national, provincial and local government public spending and revenues  </a:t>
            </a:r>
          </a:p>
          <a:p>
            <a:endParaRPr lang="en-US" sz="2000" i="1" dirty="0">
              <a:latin typeface="+mn-lt"/>
              <a:cs typeface="Arial" panose="020B0604020202020204" pitchFamily="34" charset="0"/>
            </a:endParaRPr>
          </a:p>
          <a:p>
            <a:endParaRPr lang="en-ZA" sz="2000" dirty="0">
              <a:latin typeface="+mn-lt"/>
              <a:cs typeface="Arial" panose="020B0604020202020204" pitchFamily="34" charset="0"/>
            </a:endParaRP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46</a:t>
            </a:fld>
            <a:endParaRPr lang="en-ZA" dirty="0"/>
          </a:p>
        </p:txBody>
      </p:sp>
    </p:spTree>
    <p:extLst>
      <p:ext uri="{BB962C8B-B14F-4D97-AF65-F5344CB8AC3E}">
        <p14:creationId xmlns:p14="http://schemas.microsoft.com/office/powerpoint/2010/main" val="161455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7066F1-E3C0-4B63-BD94-7A35E92EC698}"/>
              </a:ext>
            </a:extLst>
          </p:cNvPr>
          <p:cNvSpPr>
            <a:spLocks noGrp="1"/>
          </p:cNvSpPr>
          <p:nvPr>
            <p:ph type="body" idx="1"/>
          </p:nvPr>
        </p:nvSpPr>
        <p:spPr>
          <a:xfrm>
            <a:off x="722313" y="3429000"/>
            <a:ext cx="7234063" cy="648072"/>
          </a:xfrm>
        </p:spPr>
        <p:txBody>
          <a:bodyPr>
            <a:noAutofit/>
          </a:bodyPr>
          <a:lstStyle/>
          <a:p>
            <a:pPr lvl="1" algn="ctr">
              <a:spcBef>
                <a:spcPct val="0"/>
              </a:spcBef>
            </a:pPr>
            <a:r>
              <a:rPr lang="en-ZA" sz="4000" cap="small" dirty="0">
                <a:solidFill>
                  <a:srgbClr val="3B7150"/>
                </a:solidFill>
                <a:effectLst>
                  <a:outerShdw blurRad="50800" dist="38100" algn="l" rotWithShape="0">
                    <a:prstClr val="black">
                      <a:alpha val="40000"/>
                    </a:prstClr>
                  </a:outerShdw>
                </a:effectLst>
                <a:latin typeface="+mj-lt"/>
                <a:ea typeface="+mj-ea"/>
              </a:rPr>
              <a:t>Thank You</a:t>
            </a:r>
          </a:p>
        </p:txBody>
      </p:sp>
    </p:spTree>
    <p:extLst>
      <p:ext uri="{BB962C8B-B14F-4D97-AF65-F5344CB8AC3E}">
        <p14:creationId xmlns:p14="http://schemas.microsoft.com/office/powerpoint/2010/main" val="66086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Autofit/>
          </a:bodyPr>
          <a:lstStyle/>
          <a:p>
            <a:r>
              <a:rPr lang="en-ZA" sz="3600" dirty="0">
                <a:effectLst>
                  <a:outerShdw blurRad="50800" dist="38100" algn="l" rotWithShape="0">
                    <a:prstClr val="black">
                      <a:alpha val="40000"/>
                    </a:prstClr>
                  </a:outerShdw>
                </a:effectLst>
                <a:latin typeface="+mj-lt"/>
              </a:rPr>
              <a:t>Since February the situation worsened dramatically because of covid-19</a:t>
            </a:r>
          </a:p>
        </p:txBody>
      </p:sp>
      <p:sp>
        <p:nvSpPr>
          <p:cNvPr id="3" name="Content Placeholder 2"/>
          <p:cNvSpPr>
            <a:spLocks noGrp="1"/>
          </p:cNvSpPr>
          <p:nvPr>
            <p:ph idx="1"/>
          </p:nvPr>
        </p:nvSpPr>
        <p:spPr>
          <a:xfrm>
            <a:off x="323528" y="1535002"/>
            <a:ext cx="8496944" cy="5048360"/>
          </a:xfrm>
        </p:spPr>
        <p:txBody>
          <a:bodyPr/>
          <a:lstStyle/>
          <a:p>
            <a:r>
              <a:rPr lang="en-ZA" sz="2000" dirty="0">
                <a:latin typeface="+mj-lt"/>
                <a:cs typeface="Arial" panose="020B0604020202020204" pitchFamily="34" charset="0"/>
              </a:rPr>
              <a:t>Need for urgent expenditure to</a:t>
            </a:r>
            <a:endParaRPr lang="en-ZA" sz="2000" dirty="0">
              <a:highlight>
                <a:srgbClr val="C0C0C0"/>
              </a:highlight>
              <a:latin typeface="+mj-lt"/>
              <a:cs typeface="Arial" panose="020B0604020202020204" pitchFamily="34" charset="0"/>
            </a:endParaRPr>
          </a:p>
          <a:p>
            <a:pPr lvl="1"/>
            <a:r>
              <a:rPr lang="en-ZA" sz="1800" dirty="0">
                <a:latin typeface="+mj-lt"/>
                <a:cs typeface="Arial" panose="020B0604020202020204" pitchFamily="34" charset="0"/>
              </a:rPr>
              <a:t>Support a strong command centre, information and analysis</a:t>
            </a:r>
          </a:p>
          <a:p>
            <a:pPr lvl="1"/>
            <a:r>
              <a:rPr lang="en-ZA" sz="1800" dirty="0">
                <a:latin typeface="+mj-lt"/>
                <a:cs typeface="Arial" panose="020B0604020202020204" pitchFamily="34" charset="0"/>
              </a:rPr>
              <a:t>Deal with health challenges (staff, equipment and facilities to test and care) and essential services (energy, water, sanitation food -  critical role of local government)</a:t>
            </a:r>
          </a:p>
          <a:p>
            <a:pPr lvl="1"/>
            <a:r>
              <a:rPr lang="en-ZA" sz="1800" dirty="0">
                <a:latin typeface="+mj-lt"/>
                <a:cs typeface="Arial" panose="020B0604020202020204" pitchFamily="34" charset="0"/>
              </a:rPr>
              <a:t>Protect households against wage and livelihood loss</a:t>
            </a:r>
          </a:p>
          <a:p>
            <a:pPr lvl="1"/>
            <a:r>
              <a:rPr lang="en-ZA" sz="1800" dirty="0">
                <a:latin typeface="+mj-lt"/>
                <a:cs typeface="Arial" panose="020B0604020202020204" pitchFamily="34" charset="0"/>
              </a:rPr>
              <a:t>Protect businesses against slumping markets</a:t>
            </a:r>
          </a:p>
          <a:p>
            <a:pPr lvl="1"/>
            <a:r>
              <a:rPr lang="en-ZA" sz="1800" dirty="0">
                <a:latin typeface="+mj-lt"/>
                <a:cs typeface="Arial" panose="020B0604020202020204" pitchFamily="34" charset="0"/>
              </a:rPr>
              <a:t>Bolster the financial system to keep credit flowing</a:t>
            </a:r>
          </a:p>
          <a:p>
            <a:pPr lvl="1"/>
            <a:endParaRPr lang="en-ZA" sz="2000" dirty="0">
              <a:latin typeface="+mj-lt"/>
              <a:cs typeface="Arial" panose="020B0604020202020204" pitchFamily="34" charset="0"/>
            </a:endParaRPr>
          </a:p>
          <a:p>
            <a:r>
              <a:rPr lang="en-ZA" sz="2000" dirty="0">
                <a:latin typeface="+mj-lt"/>
                <a:cs typeface="Arial" panose="020B0604020202020204" pitchFamily="34" charset="0"/>
              </a:rPr>
              <a:t>And growth projections plummeting with implications for revenue</a:t>
            </a:r>
          </a:p>
          <a:p>
            <a:endParaRPr lang="en-ZA" sz="2000" dirty="0">
              <a:highlight>
                <a:srgbClr val="C0C0C0"/>
              </a:highlight>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5</a:t>
            </a:fld>
            <a:endParaRPr lang="en-ZA" dirty="0"/>
          </a:p>
        </p:txBody>
      </p:sp>
      <p:pic>
        <p:nvPicPr>
          <p:cNvPr id="7" name="Picture 6">
            <a:extLst>
              <a:ext uri="{FF2B5EF4-FFF2-40B4-BE49-F238E27FC236}">
                <a16:creationId xmlns:a16="http://schemas.microsoft.com/office/drawing/2014/main" id="{069E7E3E-7052-415C-B1DB-3B0350F65D16}"/>
              </a:ext>
            </a:extLst>
          </p:cNvPr>
          <p:cNvPicPr>
            <a:picLocks noChangeAspect="1"/>
          </p:cNvPicPr>
          <p:nvPr/>
        </p:nvPicPr>
        <p:blipFill>
          <a:blip r:embed="rId2"/>
          <a:stretch>
            <a:fillRect/>
          </a:stretch>
        </p:blipFill>
        <p:spPr>
          <a:xfrm>
            <a:off x="1540467" y="5005732"/>
            <a:ext cx="6079533" cy="1080120"/>
          </a:xfrm>
          <a:prstGeom prst="rect">
            <a:avLst/>
          </a:prstGeom>
        </p:spPr>
      </p:pic>
    </p:spTree>
    <p:extLst>
      <p:ext uri="{BB962C8B-B14F-4D97-AF65-F5344CB8AC3E}">
        <p14:creationId xmlns:p14="http://schemas.microsoft.com/office/powerpoint/2010/main" val="240501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41FC8-A9FD-EF47-8321-067E2D9ED47E}"/>
              </a:ext>
            </a:extLst>
          </p:cNvPr>
          <p:cNvSpPr>
            <a:spLocks noGrp="1"/>
          </p:cNvSpPr>
          <p:nvPr>
            <p:ph type="title"/>
          </p:nvPr>
        </p:nvSpPr>
        <p:spPr/>
        <p:txBody>
          <a:bodyPr>
            <a:noAutofit/>
          </a:bodyPr>
          <a:lstStyle/>
          <a:p>
            <a:r>
              <a:rPr lang="en-ZA" sz="3600" dirty="0">
                <a:effectLst>
                  <a:outerShdw blurRad="50800" dist="38100" algn="l" rotWithShape="0">
                    <a:prstClr val="black">
                      <a:alpha val="40000"/>
                    </a:prstClr>
                  </a:outerShdw>
                </a:effectLst>
                <a:latin typeface="+mj-lt"/>
              </a:rPr>
              <a:t>Since February the situation worsened dramatically because of covid-19</a:t>
            </a:r>
            <a:endParaRPr lang="en-US" sz="3600" dirty="0">
              <a:effectLst>
                <a:outerShdw blurRad="50800" dist="38100" algn="l" rotWithShape="0">
                  <a:prstClr val="black">
                    <a:alpha val="40000"/>
                  </a:prstClr>
                </a:outerShdw>
              </a:effectLst>
              <a:latin typeface="+mj-lt"/>
            </a:endParaRPr>
          </a:p>
        </p:txBody>
      </p:sp>
      <p:sp>
        <p:nvSpPr>
          <p:cNvPr id="3" name="Content Placeholder 2">
            <a:extLst>
              <a:ext uri="{FF2B5EF4-FFF2-40B4-BE49-F238E27FC236}">
                <a16:creationId xmlns:a16="http://schemas.microsoft.com/office/drawing/2014/main" id="{51C5E3F5-4B05-D647-AE9E-3949309D4E3D}"/>
              </a:ext>
            </a:extLst>
          </p:cNvPr>
          <p:cNvSpPr>
            <a:spLocks noGrp="1"/>
          </p:cNvSpPr>
          <p:nvPr>
            <p:ph idx="1"/>
          </p:nvPr>
        </p:nvSpPr>
        <p:spPr>
          <a:xfrm>
            <a:off x="251520" y="1600200"/>
            <a:ext cx="8640960" cy="4853136"/>
          </a:xfrm>
        </p:spPr>
        <p:txBody>
          <a:bodyPr>
            <a:normAutofit fontScale="77500" lnSpcReduction="20000"/>
          </a:bodyPr>
          <a:lstStyle/>
          <a:p>
            <a:pPr algn="just"/>
            <a:r>
              <a:rPr lang="en-US" sz="2800" dirty="0">
                <a:latin typeface="+mj-lt"/>
              </a:rPr>
              <a:t>In South Africa, disruptions caused by containment and mitigation measures and lower external demand are expected to compound existing structural constraints with growth expected to fall from 0.2% in 2019 to -5.8% in 2020 – (IMF – Regional Economic Outlook Sub Saharan Africa COVID: An Unprecedented threat to development April 2020)</a:t>
            </a:r>
          </a:p>
          <a:p>
            <a:pPr algn="just"/>
            <a:r>
              <a:rPr lang="en-ZA" sz="2800" dirty="0">
                <a:latin typeface="+mj-lt"/>
              </a:rPr>
              <a:t>According to research by the International Monetary Fund (IMF), a one percentage point drop in Chinese growth would reduce South African growth by 0.2 percentage points. </a:t>
            </a:r>
          </a:p>
          <a:p>
            <a:pPr algn="just"/>
            <a:r>
              <a:rPr lang="en-ZA" sz="2800" dirty="0">
                <a:latin typeface="+mj-lt"/>
              </a:rPr>
              <a:t>Based on the latest South African Reserve Bank (SARB) predictions, this would cut GDP growth to 1.0% this year. This calculation is based on the anticipated impact of trade disruption on the local economy. From an export perspective, for example, under-pressure Chinese steel and copper manufacturing industries will have weaker demand for South Africa’s largest exports – mineral ores – to China. –OECD based on the previous document </a:t>
            </a:r>
          </a:p>
          <a:p>
            <a:endParaRPr lang="en-US" dirty="0"/>
          </a:p>
        </p:txBody>
      </p:sp>
    </p:spTree>
    <p:extLst>
      <p:ext uri="{BB962C8B-B14F-4D97-AF65-F5344CB8AC3E}">
        <p14:creationId xmlns:p14="http://schemas.microsoft.com/office/powerpoint/2010/main" val="636208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Autofit/>
          </a:bodyPr>
          <a:lstStyle/>
          <a:p>
            <a:r>
              <a:rPr lang="en-ZA" sz="3600" dirty="0">
                <a:effectLst>
                  <a:outerShdw blurRad="50800" dist="38100" algn="l" rotWithShape="0">
                    <a:prstClr val="black">
                      <a:alpha val="40000"/>
                    </a:prstClr>
                  </a:outerShdw>
                </a:effectLst>
                <a:latin typeface="+mj-lt"/>
              </a:rPr>
              <a:t>Selected private growth forecasts for South Africa</a:t>
            </a: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7</a:t>
            </a:fld>
            <a:endParaRPr lang="en-ZA" dirty="0"/>
          </a:p>
        </p:txBody>
      </p:sp>
      <p:sp>
        <p:nvSpPr>
          <p:cNvPr id="6" name="Content Placeholder 5">
            <a:extLst>
              <a:ext uri="{FF2B5EF4-FFF2-40B4-BE49-F238E27FC236}">
                <a16:creationId xmlns:a16="http://schemas.microsoft.com/office/drawing/2014/main" id="{C3F3EDC3-0749-4961-85E5-E57146A70D84}"/>
              </a:ext>
            </a:extLst>
          </p:cNvPr>
          <p:cNvSpPr>
            <a:spLocks noGrp="1"/>
          </p:cNvSpPr>
          <p:nvPr>
            <p:ph idx="1"/>
          </p:nvPr>
        </p:nvSpPr>
        <p:spPr>
          <a:xfrm>
            <a:off x="1165170" y="4602373"/>
            <a:ext cx="6575182" cy="676671"/>
          </a:xfrm>
        </p:spPr>
        <p:txBody>
          <a:bodyPr/>
          <a:lstStyle/>
          <a:p>
            <a:pPr marL="0" indent="0">
              <a:buNone/>
            </a:pPr>
            <a:r>
              <a:rPr lang="en-ZA" sz="1800" dirty="0">
                <a:latin typeface="+mn-lt"/>
              </a:rPr>
              <a:t>Source: M Sachs/COVID 19 Economy Group. 2020. Macro-fiscal considerations in response to the COVID-19 crisis</a:t>
            </a:r>
          </a:p>
        </p:txBody>
      </p:sp>
      <p:pic>
        <p:nvPicPr>
          <p:cNvPr id="8" name="Picture 7">
            <a:extLst>
              <a:ext uri="{FF2B5EF4-FFF2-40B4-BE49-F238E27FC236}">
                <a16:creationId xmlns:a16="http://schemas.microsoft.com/office/drawing/2014/main" id="{B9AB4310-6D60-4A24-9F42-D3C27DBC66FB}"/>
              </a:ext>
            </a:extLst>
          </p:cNvPr>
          <p:cNvPicPr>
            <a:picLocks noChangeAspect="1"/>
          </p:cNvPicPr>
          <p:nvPr/>
        </p:nvPicPr>
        <p:blipFill>
          <a:blip r:embed="rId2"/>
          <a:stretch>
            <a:fillRect/>
          </a:stretch>
        </p:blipFill>
        <p:spPr>
          <a:xfrm>
            <a:off x="827584" y="1772816"/>
            <a:ext cx="7488832" cy="2829557"/>
          </a:xfrm>
          <a:prstGeom prst="rect">
            <a:avLst/>
          </a:prstGeom>
        </p:spPr>
      </p:pic>
    </p:spTree>
    <p:extLst>
      <p:ext uri="{BB962C8B-B14F-4D97-AF65-F5344CB8AC3E}">
        <p14:creationId xmlns:p14="http://schemas.microsoft.com/office/powerpoint/2010/main" val="176317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96944" cy="1143000"/>
          </a:xfrm>
        </p:spPr>
        <p:txBody>
          <a:bodyPr>
            <a:noAutofit/>
          </a:bodyPr>
          <a:lstStyle/>
          <a:p>
            <a:r>
              <a:rPr lang="en-ZA" sz="3600" dirty="0">
                <a:effectLst>
                  <a:outerShdw blurRad="50800" dist="38100" algn="l" rotWithShape="0">
                    <a:prstClr val="black">
                      <a:alpha val="40000"/>
                    </a:prstClr>
                  </a:outerShdw>
                </a:effectLst>
              </a:rPr>
              <a:t>Implications for Special Appropriation/Adjustment</a:t>
            </a:r>
          </a:p>
        </p:txBody>
      </p:sp>
      <p:sp>
        <p:nvSpPr>
          <p:cNvPr id="3" name="Content Placeholder 2"/>
          <p:cNvSpPr>
            <a:spLocks noGrp="1"/>
          </p:cNvSpPr>
          <p:nvPr>
            <p:ph idx="1"/>
          </p:nvPr>
        </p:nvSpPr>
        <p:spPr>
          <a:xfrm>
            <a:off x="323528" y="1535002"/>
            <a:ext cx="8496944" cy="5048360"/>
          </a:xfrm>
        </p:spPr>
        <p:txBody>
          <a:bodyPr/>
          <a:lstStyle/>
          <a:p>
            <a:r>
              <a:rPr lang="en-ZA" sz="1800" dirty="0">
                <a:latin typeface="+mj-lt"/>
                <a:cs typeface="Arial" panose="020B0604020202020204" pitchFamily="34" charset="0"/>
              </a:rPr>
              <a:t>The case will have to be made for further widening of the deficit and increased debt to GDP turning points – given the “warlike” crisis</a:t>
            </a:r>
          </a:p>
          <a:p>
            <a:r>
              <a:rPr lang="en-ZA" sz="1800" dirty="0">
                <a:latin typeface="+mj-lt"/>
                <a:cs typeface="Arial" panose="020B0604020202020204" pitchFamily="34" charset="0"/>
              </a:rPr>
              <a:t>There will have to be reprioritisation – towards health, essential services and supporting households and businesses</a:t>
            </a:r>
          </a:p>
          <a:p>
            <a:r>
              <a:rPr lang="en-ZA" sz="1800" dirty="0">
                <a:latin typeface="+mj-lt"/>
                <a:cs typeface="Arial" panose="020B0604020202020204" pitchFamily="34" charset="0"/>
              </a:rPr>
              <a:t>There will have to be a realistic recovery and rebuilding path </a:t>
            </a:r>
          </a:p>
          <a:p>
            <a:r>
              <a:rPr lang="en-ZA" sz="1800" dirty="0">
                <a:latin typeface="+mj-lt"/>
                <a:cs typeface="Arial" panose="020B0604020202020204" pitchFamily="34" charset="0"/>
              </a:rPr>
              <a:t>In mapping the recovery path the following are important:</a:t>
            </a:r>
          </a:p>
          <a:p>
            <a:pPr marL="800100" lvl="1" indent="-342900">
              <a:buFont typeface="+mj-lt"/>
              <a:buAutoNum type="arabicPeriod"/>
            </a:pPr>
            <a:r>
              <a:rPr lang="en-ZA" sz="1800" dirty="0">
                <a:latin typeface="+mj-lt"/>
                <a:cs typeface="Arial" panose="020B0604020202020204" pitchFamily="34" charset="0"/>
              </a:rPr>
              <a:t>The adjustment cannot be carried by South Africans at the bottom of the income distribution</a:t>
            </a:r>
          </a:p>
          <a:p>
            <a:pPr marL="800100" lvl="1" indent="-342900">
              <a:buFont typeface="+mj-lt"/>
              <a:buAutoNum type="arabicPeriod"/>
            </a:pPr>
            <a:r>
              <a:rPr lang="en-ZA" sz="1800" dirty="0">
                <a:latin typeface="+mj-lt"/>
                <a:cs typeface="Arial" panose="020B0604020202020204" pitchFamily="34" charset="0"/>
              </a:rPr>
              <a:t>The South African social pact (Constitution and resulting property rights and tax system) needs restructuring towards greater solidarity</a:t>
            </a:r>
          </a:p>
          <a:p>
            <a:pPr marL="800100" lvl="1" indent="-342900">
              <a:buFont typeface="+mj-lt"/>
              <a:buAutoNum type="arabicPeriod"/>
            </a:pPr>
            <a:r>
              <a:rPr lang="en-ZA" sz="1800" dirty="0">
                <a:latin typeface="+mj-lt"/>
                <a:cs typeface="Arial" panose="020B0604020202020204" pitchFamily="34" charset="0"/>
              </a:rPr>
              <a:t>Focus cannot only be on risks of global shifts and the need to consolidate  - also on opportunities:  technological change and SA strengths</a:t>
            </a:r>
          </a:p>
          <a:p>
            <a:pPr marL="800100" lvl="1" indent="-342900">
              <a:buFont typeface="+mj-lt"/>
              <a:buAutoNum type="arabicPeriod"/>
            </a:pPr>
            <a:r>
              <a:rPr lang="en-GB" sz="1800" dirty="0">
                <a:latin typeface="+mj-lt"/>
                <a:cs typeface="Arial" panose="020B0604020202020204" pitchFamily="34" charset="0"/>
              </a:rPr>
              <a:t>Reassessment of the South African economy, future scenarios and specifically government: structure and service delivery; implications for  composition expenditure and revenue; more flexible and nimble</a:t>
            </a:r>
          </a:p>
          <a:p>
            <a:pPr marL="800100" lvl="1" indent="-342900">
              <a:buFont typeface="+mj-lt"/>
              <a:buAutoNum type="arabicPeriod"/>
            </a:pPr>
            <a:r>
              <a:rPr lang="en-GB" sz="1800" dirty="0">
                <a:latin typeface="+mj-lt"/>
                <a:cs typeface="Arial" panose="020B0604020202020204" pitchFamily="34" charset="0"/>
              </a:rPr>
              <a:t>Reorganisation and capacitation of the state at all three levels</a:t>
            </a:r>
            <a:endParaRPr lang="en-ZA" sz="1800" dirty="0">
              <a:latin typeface="+mj-lt"/>
              <a:cs typeface="Arial" panose="020B0604020202020204" pitchFamily="34" charset="0"/>
            </a:endParaRPr>
          </a:p>
          <a:p>
            <a:endParaRPr lang="en-ZA" sz="2000" dirty="0">
              <a:highlight>
                <a:srgbClr val="C0C0C0"/>
              </a:highlight>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8</a:t>
            </a:fld>
            <a:endParaRPr lang="en-ZA" dirty="0"/>
          </a:p>
        </p:txBody>
      </p:sp>
    </p:spTree>
    <p:extLst>
      <p:ext uri="{BB962C8B-B14F-4D97-AF65-F5344CB8AC3E}">
        <p14:creationId xmlns:p14="http://schemas.microsoft.com/office/powerpoint/2010/main" val="2108730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430108" cy="1143000"/>
          </a:xfrm>
        </p:spPr>
        <p:txBody>
          <a:bodyPr>
            <a:noAutofit/>
          </a:bodyPr>
          <a:lstStyle/>
          <a:p>
            <a:r>
              <a:rPr lang="en-ZA" sz="3600" dirty="0">
                <a:effectLst>
                  <a:outerShdw blurRad="50800" dist="38100" algn="l" rotWithShape="0">
                    <a:prstClr val="black">
                      <a:alpha val="40000"/>
                    </a:prstClr>
                  </a:outerShdw>
                </a:effectLst>
                <a:latin typeface="+mj-lt"/>
              </a:rPr>
              <a:t>Capable and Efficient state</a:t>
            </a:r>
          </a:p>
        </p:txBody>
      </p:sp>
      <p:sp>
        <p:nvSpPr>
          <p:cNvPr id="3" name="Content Placeholder 2"/>
          <p:cNvSpPr>
            <a:spLocks noGrp="1"/>
          </p:cNvSpPr>
          <p:nvPr>
            <p:ph idx="1"/>
          </p:nvPr>
        </p:nvSpPr>
        <p:spPr>
          <a:xfrm>
            <a:off x="323528" y="1595227"/>
            <a:ext cx="8430108" cy="4988135"/>
          </a:xfrm>
        </p:spPr>
        <p:txBody>
          <a:bodyPr/>
          <a:lstStyle/>
          <a:p>
            <a:r>
              <a:rPr lang="en-ZA" sz="2400" dirty="0">
                <a:latin typeface="+mj-lt"/>
                <a:cs typeface="Arial" panose="020B0604020202020204" pitchFamily="34" charset="0"/>
              </a:rPr>
              <a:t>Need to look at factors behind policy uncertainty and weak implementation</a:t>
            </a:r>
          </a:p>
          <a:p>
            <a:r>
              <a:rPr lang="en-ZA" sz="2400" dirty="0">
                <a:latin typeface="+mj-lt"/>
                <a:cs typeface="Arial" panose="020B0604020202020204" pitchFamily="34" charset="0"/>
              </a:rPr>
              <a:t>Policy uncertainty rooted in conflict of interest &amp; inequality</a:t>
            </a:r>
          </a:p>
          <a:p>
            <a:r>
              <a:rPr lang="en-ZA" sz="2400" dirty="0">
                <a:latin typeface="+mj-lt"/>
                <a:cs typeface="Arial" panose="020B0604020202020204" pitchFamily="34" charset="0"/>
              </a:rPr>
              <a:t>Those who think they stand to lose, block change</a:t>
            </a:r>
          </a:p>
          <a:p>
            <a:r>
              <a:rPr lang="en-ZA" sz="2400" dirty="0">
                <a:latin typeface="+mj-lt"/>
                <a:cs typeface="Arial" panose="020B0604020202020204" pitchFamily="34" charset="0"/>
              </a:rPr>
              <a:t>We have to deal purposefully with these conflicts and work for cooperation – toward cohesion and respect for rules of the game	</a:t>
            </a:r>
          </a:p>
        </p:txBody>
      </p:sp>
      <p:sp>
        <p:nvSpPr>
          <p:cNvPr id="4" name="Slide Number Placeholder 3">
            <a:extLst>
              <a:ext uri="{FF2B5EF4-FFF2-40B4-BE49-F238E27FC236}">
                <a16:creationId xmlns:a16="http://schemas.microsoft.com/office/drawing/2014/main" id="{F1F75AD4-A315-4599-9E66-FD0F1972D523}"/>
              </a:ext>
            </a:extLst>
          </p:cNvPr>
          <p:cNvSpPr>
            <a:spLocks noGrp="1"/>
          </p:cNvSpPr>
          <p:nvPr>
            <p:ph type="sldNum" sz="quarter" idx="10"/>
          </p:nvPr>
        </p:nvSpPr>
        <p:spPr>
          <a:xfrm>
            <a:off x="6553200" y="6356717"/>
            <a:ext cx="2133600" cy="365125"/>
          </a:xfrm>
        </p:spPr>
        <p:txBody>
          <a:bodyPr/>
          <a:lstStyle/>
          <a:p>
            <a:pPr>
              <a:defRPr/>
            </a:pPr>
            <a:fld id="{F1102E04-C8CA-4535-B9A8-E00E6E7F4501}" type="slidenum">
              <a:rPr lang="en-ZA" smtClean="0"/>
              <a:pPr>
                <a:defRPr/>
              </a:pPr>
              <a:t>9</a:t>
            </a:fld>
            <a:endParaRPr lang="en-ZA" dirty="0"/>
          </a:p>
        </p:txBody>
      </p:sp>
    </p:spTree>
    <p:extLst>
      <p:ext uri="{BB962C8B-B14F-4D97-AF65-F5344CB8AC3E}">
        <p14:creationId xmlns:p14="http://schemas.microsoft.com/office/powerpoint/2010/main" val="297225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11779</TotalTime>
  <Words>8213</Words>
  <Application>Microsoft Office PowerPoint</Application>
  <PresentationFormat>On-screen Show (4:3)</PresentationFormat>
  <Paragraphs>1893</Paragraphs>
  <Slides>47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Times New Roman</vt:lpstr>
      <vt:lpstr>Office Theme</vt:lpstr>
      <vt:lpstr>Submission on the 2020 division of revenue</vt:lpstr>
      <vt:lpstr>Contents</vt:lpstr>
      <vt:lpstr>Mandate</vt:lpstr>
      <vt:lpstr>PowerPoint Presentation</vt:lpstr>
      <vt:lpstr>Since February the situation worsened dramatically because of covid-19</vt:lpstr>
      <vt:lpstr>Since February the situation worsened dramatically because of covid-19</vt:lpstr>
      <vt:lpstr>Selected private growth forecasts for South Africa</vt:lpstr>
      <vt:lpstr>Implications for Special Appropriation/Adjustment</vt:lpstr>
      <vt:lpstr>Capable and Efficient state</vt:lpstr>
      <vt:lpstr>PowerPoint Presentation</vt:lpstr>
      <vt:lpstr>Technical changes to Bill Clauses</vt:lpstr>
      <vt:lpstr>Spending by Functional Classification (R billion)</vt:lpstr>
      <vt:lpstr>Spending by functional classification Real change</vt:lpstr>
      <vt:lpstr>Spending by national departments – the pressurized &amp; the protected</vt:lpstr>
      <vt:lpstr>Consolidated spend (item/eco classification) R billion</vt:lpstr>
      <vt:lpstr>Consolidated spend (item/eco classification) % of total</vt:lpstr>
      <vt:lpstr>Consolidated spend: average % Change per year</vt:lpstr>
      <vt:lpstr> Division of Revenue – the Vertical division</vt:lpstr>
      <vt:lpstr>Division of Revenue – the Vertical division (2) </vt:lpstr>
      <vt:lpstr>Division of revenue – real funds trend</vt:lpstr>
      <vt:lpstr>Division of Revenue – Nominal &amp; real funds trend (2)</vt:lpstr>
      <vt:lpstr>Baseline adjustments (change from Budget 2019)</vt:lpstr>
      <vt:lpstr>Baseline adjustments (change from Budget 2019)</vt:lpstr>
      <vt:lpstr>Division of Revenue - baseline cuts</vt:lpstr>
      <vt:lpstr>Division of Revenue - baseline cuts (2)</vt:lpstr>
      <vt:lpstr>2020 Budget vs. 2019 Budget: Division of Revenue for the Eastern Cape Province (R thousand) – 2020 MTEF</vt:lpstr>
      <vt:lpstr>2020 Budget vs. 2019 Budget: Division of Revenue for the  Free State Province (R thousand) – 2020 MTEF</vt:lpstr>
      <vt:lpstr>2020 Budget vs. 2019 Budget: Division of Revenue for the Gauteng Province (R thousand) – 2020 MTEF</vt:lpstr>
      <vt:lpstr>2020 Budget vs. 2019 Budget: Division of Revenue for the  Kwa-Zulu Natal Province (R thousand) – 2020 MTEF</vt:lpstr>
      <vt:lpstr>2020 Budget vs. 2019 Budget: Division of Revenue for the Limpopo Province (R thousand) – 2020 MTEF</vt:lpstr>
      <vt:lpstr>2020 Budget vs. 2019 Budget: Division of Revenue for the Mpumalanga Province (R thousand) – 2020 MTEF</vt:lpstr>
      <vt:lpstr>2020 Budget vs. 2019 Budget: Division of Revenue for the North West Province (R thousand) – 2020 MTEF</vt:lpstr>
      <vt:lpstr>2020 Budget vs. 2019 Budget: Division of Revenue for the Northern Cape Province (R thousand) – 2020 MTEF</vt:lpstr>
      <vt:lpstr>2020 Budget vs. 2019 Budget: Division of Revenue for the Western Cape Province (R thousand) – 2020 MTEF</vt:lpstr>
      <vt:lpstr>Changes to provincial allocations</vt:lpstr>
      <vt:lpstr>Total Transfer per person to Provinces – PES and Conditional Grants (Nominal Rand and Change 2016/17-2022/23)</vt:lpstr>
      <vt:lpstr>Provincial Grant Analysis Changes</vt:lpstr>
      <vt:lpstr>Baseline Adjustments on Provincial  grants over the mtef</vt:lpstr>
      <vt:lpstr>Baseline Adjustments on local grants over the mtef </vt:lpstr>
      <vt:lpstr>COVID 19 - Implication of regulations on the Division of Revenue</vt:lpstr>
      <vt:lpstr>COVID 19 - Implications of regulations on the Division of Revenue (2) </vt:lpstr>
      <vt:lpstr>COVID 19 - Implication of regulations on the Division of Revenue (3)</vt:lpstr>
      <vt:lpstr>COVID 19 - Implication of regulations on the Division of Revenue (4)</vt:lpstr>
      <vt:lpstr>Conclusions</vt:lpstr>
      <vt:lpstr>Conclusions (2)</vt:lpstr>
      <vt:lpstr>Conclusions (3)</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to the Western Cape Provincial Legislature</dc:title>
  <dc:creator>Ramos Mabugu</dc:creator>
  <cp:lastModifiedBy>Estelle Grunewald</cp:lastModifiedBy>
  <cp:revision>981</cp:revision>
  <cp:lastPrinted>2020-04-21T10:47:23Z</cp:lastPrinted>
  <dcterms:created xsi:type="dcterms:W3CDTF">2010-11-22T17:59:05Z</dcterms:created>
  <dcterms:modified xsi:type="dcterms:W3CDTF">2020-04-21T14:04:16Z</dcterms:modified>
</cp:coreProperties>
</file>