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Lst>
  <p:notesMasterIdLst>
    <p:notesMasterId r:id="rId55"/>
  </p:notesMasterIdLst>
  <p:sldIdLst>
    <p:sldId id="327" r:id="rId6"/>
    <p:sldId id="256" r:id="rId7"/>
    <p:sldId id="337" r:id="rId8"/>
    <p:sldId id="509" r:id="rId9"/>
    <p:sldId id="510" r:id="rId10"/>
    <p:sldId id="511" r:id="rId11"/>
    <p:sldId id="512" r:id="rId12"/>
    <p:sldId id="513" r:id="rId13"/>
    <p:sldId id="514" r:id="rId14"/>
    <p:sldId id="515" r:id="rId15"/>
    <p:sldId id="516" r:id="rId16"/>
    <p:sldId id="517" r:id="rId17"/>
    <p:sldId id="518" r:id="rId18"/>
    <p:sldId id="519" r:id="rId19"/>
    <p:sldId id="520" r:id="rId20"/>
    <p:sldId id="438" r:id="rId21"/>
    <p:sldId id="499" r:id="rId22"/>
    <p:sldId id="408" r:id="rId23"/>
    <p:sldId id="409" r:id="rId24"/>
    <p:sldId id="410" r:id="rId25"/>
    <p:sldId id="507" r:id="rId26"/>
    <p:sldId id="411" r:id="rId27"/>
    <p:sldId id="412" r:id="rId28"/>
    <p:sldId id="414" r:id="rId29"/>
    <p:sldId id="417" r:id="rId30"/>
    <p:sldId id="459" r:id="rId31"/>
    <p:sldId id="488" r:id="rId32"/>
    <p:sldId id="489" r:id="rId33"/>
    <p:sldId id="490" r:id="rId34"/>
    <p:sldId id="500" r:id="rId35"/>
    <p:sldId id="491" r:id="rId36"/>
    <p:sldId id="492" r:id="rId37"/>
    <p:sldId id="527" r:id="rId38"/>
    <p:sldId id="528" r:id="rId39"/>
    <p:sldId id="529" r:id="rId40"/>
    <p:sldId id="530" r:id="rId41"/>
    <p:sldId id="531" r:id="rId42"/>
    <p:sldId id="495" r:id="rId43"/>
    <p:sldId id="522" r:id="rId44"/>
    <p:sldId id="523" r:id="rId45"/>
    <p:sldId id="524" r:id="rId46"/>
    <p:sldId id="525" r:id="rId47"/>
    <p:sldId id="501" r:id="rId48"/>
    <p:sldId id="502" r:id="rId49"/>
    <p:sldId id="508" r:id="rId50"/>
    <p:sldId id="505" r:id="rId51"/>
    <p:sldId id="506" r:id="rId52"/>
    <p:sldId id="521" r:id="rId53"/>
    <p:sldId id="458" r:id="rId5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PSA CEO" initials="PC" lastIdx="3" clrIdx="0">
    <p:extLst>
      <p:ext uri="{19B8F6BF-5375-455C-9EA6-DF929625EA0E}">
        <p15:presenceInfo xmlns:p15="http://schemas.microsoft.com/office/powerpoint/2012/main" userId="S-1-5-21-619387018-168755649-227697207-115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23" autoAdjust="0"/>
    <p:restoredTop sz="94660"/>
  </p:normalViewPr>
  <p:slideViewPr>
    <p:cSldViewPr>
      <p:cViewPr varScale="1">
        <p:scale>
          <a:sx n="96" d="100"/>
          <a:sy n="96" d="100"/>
        </p:scale>
        <p:origin x="114" y="3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FFBE6F58-466C-4D95-AC3C-D2A360BCF41A}" type="datetimeFigureOut">
              <a:rPr lang="en-ZA" smtClean="0"/>
              <a:pPr/>
              <a:t>14 May 2020</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CA5C20B9-0EAB-4759-8385-8E7203DABF31}" type="slidenum">
              <a:rPr lang="en-ZA" smtClean="0"/>
              <a:pPr/>
              <a:t>‹#›</a:t>
            </a:fld>
            <a:endParaRPr lang="en-ZA" dirty="0"/>
          </a:p>
        </p:txBody>
      </p:sp>
    </p:spTree>
    <p:extLst>
      <p:ext uri="{BB962C8B-B14F-4D97-AF65-F5344CB8AC3E}">
        <p14:creationId xmlns:p14="http://schemas.microsoft.com/office/powerpoint/2010/main" val="13833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A5C20B9-0EAB-4759-8385-8E7203DABF31}" type="slidenum">
              <a:rPr lang="en-ZA" smtClean="0"/>
              <a:pPr/>
              <a:t>38</a:t>
            </a:fld>
            <a:endParaRPr lang="en-ZA" dirty="0"/>
          </a:p>
        </p:txBody>
      </p:sp>
    </p:spTree>
    <p:extLst>
      <p:ext uri="{BB962C8B-B14F-4D97-AF65-F5344CB8AC3E}">
        <p14:creationId xmlns:p14="http://schemas.microsoft.com/office/powerpoint/2010/main" val="88055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61119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46900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47006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240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58979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77706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42238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361710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520173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00203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24721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189261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259994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12393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033880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3898235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826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400411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76721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60219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83606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83890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95502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07890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val="9131952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B591-6E33-4040-B314-26BA60EAC245}" type="datetimeFigureOut">
              <a:rPr lang="en-US" smtClean="0"/>
              <a:pPr/>
              <a:t>5/14/2020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val="17781997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2.xlsx"/><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dirty="0"/>
          </a:p>
        </p:txBody>
      </p:sp>
      <p:pic>
        <p:nvPicPr>
          <p:cNvPr id="4" name="Picture 3" descr="Slides.jpg"/>
          <p:cNvPicPr>
            <a:picLocks noChangeAspect="1"/>
          </p:cNvPicPr>
          <p:nvPr/>
        </p:nvPicPr>
        <p:blipFill>
          <a:blip r:embed="rId2" cstate="print"/>
          <a:stretch>
            <a:fillRect/>
          </a:stretch>
        </p:blipFill>
        <p:spPr>
          <a:xfrm>
            <a:off x="0" y="0"/>
            <a:ext cx="9144000" cy="7086600"/>
          </a:xfrm>
          <a:prstGeom prst="rect">
            <a:avLst/>
          </a:prstGeom>
        </p:spPr>
      </p:pic>
      <p:sp>
        <p:nvSpPr>
          <p:cNvPr id="5" name="TextBox 4"/>
          <p:cNvSpPr txBox="1"/>
          <p:nvPr/>
        </p:nvSpPr>
        <p:spPr>
          <a:xfrm>
            <a:off x="-36871" y="3276600"/>
            <a:ext cx="9220200" cy="2554545"/>
          </a:xfrm>
          <a:prstGeom prst="rect">
            <a:avLst/>
          </a:prstGeom>
          <a:solidFill>
            <a:schemeClr val="accent6">
              <a:lumMod val="20000"/>
              <a:lumOff val="80000"/>
            </a:schemeClr>
          </a:solidFill>
        </p:spPr>
        <p:txBody>
          <a:bodyPr wrap="square" rtlCol="0">
            <a:spAutoFit/>
          </a:bodyPr>
          <a:lstStyle/>
          <a:p>
            <a:pPr algn="ctr"/>
            <a:r>
              <a:rPr lang="en-US" sz="2000" b="1" dirty="0">
                <a:solidFill>
                  <a:schemeClr val="tx2">
                    <a:lumMod val="50000"/>
                  </a:schemeClr>
                </a:solidFill>
                <a:latin typeface="Arial Rounded MT Bold" panose="020F0704030504030204" pitchFamily="34" charset="0"/>
              </a:rPr>
              <a:t>PUBLIC PROTECTOR’S PRESENTATION TO THE PORTFOLIO COMMITTEE </a:t>
            </a:r>
            <a:r>
              <a:rPr lang="en-US" sz="2000" b="1" dirty="0" smtClean="0">
                <a:solidFill>
                  <a:schemeClr val="tx2">
                    <a:lumMod val="50000"/>
                  </a:schemeClr>
                </a:solidFill>
                <a:latin typeface="Arial Rounded MT Bold" panose="020F0704030504030204" pitchFamily="34" charset="0"/>
              </a:rPr>
              <a:t>ON  JUSTICE AND CORRECTIONAL SERVICES ON THE</a:t>
            </a:r>
          </a:p>
          <a:p>
            <a:pPr algn="ctr"/>
            <a:r>
              <a:rPr lang="en-US" sz="2000" b="1" dirty="0" smtClean="0">
                <a:solidFill>
                  <a:schemeClr val="tx2">
                    <a:lumMod val="50000"/>
                  </a:schemeClr>
                </a:solidFill>
                <a:latin typeface="Arial Rounded MT Bold" panose="020F0704030504030204" pitchFamily="34" charset="0"/>
              </a:rPr>
              <a:t>2020-2025 STRATEGIC PLAN, 2020/21 ANNUAL PERFORMANCE PLAN</a:t>
            </a:r>
          </a:p>
          <a:p>
            <a:pPr algn="ctr"/>
            <a:r>
              <a:rPr lang="en-US" sz="2000" b="1" dirty="0" smtClean="0">
                <a:solidFill>
                  <a:schemeClr val="tx2">
                    <a:lumMod val="50000"/>
                  </a:schemeClr>
                </a:solidFill>
                <a:latin typeface="Arial Rounded MT Bold" panose="020F0704030504030204" pitchFamily="34" charset="0"/>
              </a:rPr>
              <a:t>AND 2020/21 BUDGET</a:t>
            </a:r>
          </a:p>
          <a:p>
            <a:pPr algn="ctr"/>
            <a:endParaRPr lang="en-US" sz="2000" b="1" dirty="0">
              <a:solidFill>
                <a:schemeClr val="tx2">
                  <a:lumMod val="50000"/>
                </a:schemeClr>
              </a:solidFill>
              <a:latin typeface="Arial Rounded MT Bold" panose="020F0704030504030204" pitchFamily="34" charset="0"/>
            </a:endParaRPr>
          </a:p>
          <a:p>
            <a:pPr algn="ctr"/>
            <a:r>
              <a:rPr lang="en-US" sz="2000" b="1" dirty="0" smtClean="0">
                <a:latin typeface="Arial Rounded MT Bold" panose="020F0704030504030204" pitchFamily="34" charset="0"/>
              </a:rPr>
              <a:t>Saturday, 16 </a:t>
            </a:r>
            <a:r>
              <a:rPr lang="en-US" sz="2000" b="1" dirty="0" smtClean="0">
                <a:latin typeface="Arial Rounded MT Bold" panose="020F0704030504030204" pitchFamily="34" charset="0"/>
              </a:rPr>
              <a:t>May, </a:t>
            </a:r>
            <a:r>
              <a:rPr lang="en-US" sz="2000" b="1" dirty="0" smtClean="0">
                <a:latin typeface="Arial Rounded MT Bold" panose="020F0704030504030204" pitchFamily="34" charset="0"/>
              </a:rPr>
              <a:t>2020</a:t>
            </a:r>
          </a:p>
          <a:p>
            <a:pPr algn="ctr"/>
            <a:endParaRPr lang="en-US" sz="2000" b="1" dirty="0">
              <a:solidFill>
                <a:schemeClr val="tx2">
                  <a:lumMod val="50000"/>
                </a:schemeClr>
              </a:solidFill>
              <a:latin typeface="Arial Rounded MT Bold" panose="020F0704030504030204" pitchFamily="34" charset="0"/>
            </a:endParaRPr>
          </a:p>
          <a:p>
            <a:pPr algn="ctr"/>
            <a:r>
              <a:rPr lang="en-US" sz="2000" b="1" dirty="0" smtClean="0">
                <a:solidFill>
                  <a:schemeClr val="tx2">
                    <a:lumMod val="50000"/>
                  </a:schemeClr>
                </a:solidFill>
                <a:latin typeface="Arial Rounded MT Bold" panose="020F0704030504030204" pitchFamily="34" charset="0"/>
              </a:rPr>
              <a:t>Presented by Adv. Busisiwe Mkhwebane: Public Protector</a:t>
            </a:r>
            <a:endParaRPr lang="en-US" sz="2000" b="1" dirty="0">
              <a:solidFill>
                <a:schemeClr val="tx2">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273340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(7)</a:t>
            </a:r>
            <a:endParaRPr lang="en-GB" sz="2800" dirty="0">
              <a:latin typeface="Arial Rounded MT Bold" panose="020F0704030504030204" pitchFamily="34" charset="0"/>
            </a:endParaRPr>
          </a:p>
        </p:txBody>
      </p:sp>
      <p:sp>
        <p:nvSpPr>
          <p:cNvPr id="2" name="Rectangle 1"/>
          <p:cNvSpPr/>
          <p:nvPr/>
        </p:nvSpPr>
        <p:spPr>
          <a:xfrm>
            <a:off x="76200" y="533400"/>
            <a:ext cx="8991600" cy="5355312"/>
          </a:xfrm>
          <a:prstGeom prst="rect">
            <a:avLst/>
          </a:prstGeom>
        </p:spPr>
        <p:txBody>
          <a:bodyPr wrap="square">
            <a:spAutoFit/>
          </a:bodyPr>
          <a:lstStyle/>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Meanwhile, we remain a place of refuge for the </a:t>
            </a:r>
            <a:r>
              <a:rPr lang="en-US" sz="1900" dirty="0" err="1">
                <a:latin typeface="Arial" panose="020B0604020202020204" pitchFamily="34" charset="0"/>
                <a:cs typeface="Arial" panose="020B0604020202020204" pitchFamily="34" charset="0"/>
              </a:rPr>
              <a:t>marginalised</a:t>
            </a:r>
            <a:r>
              <a:rPr lang="en-US" sz="1900" dirty="0">
                <a:latin typeface="Arial" panose="020B0604020202020204" pitchFamily="34" charset="0"/>
                <a:cs typeface="Arial" panose="020B0604020202020204" pitchFamily="34" charset="0"/>
              </a:rPr>
              <a:t>. Thus </a:t>
            </a:r>
            <a:r>
              <a:rPr lang="en-US" sz="1900" dirty="0" smtClean="0">
                <a:latin typeface="Arial" panose="020B0604020202020204" pitchFamily="34" charset="0"/>
                <a:cs typeface="Arial" panose="020B0604020202020204" pitchFamily="34" charset="0"/>
              </a:rPr>
              <a:t>far </a:t>
            </a:r>
            <a:r>
              <a:rPr lang="en-US" sz="1900" dirty="0">
                <a:latin typeface="Arial" panose="020B0604020202020204" pitchFamily="34" charset="0"/>
                <a:cs typeface="Arial" panose="020B0604020202020204" pitchFamily="34" charset="0"/>
              </a:rPr>
              <a:t>we have been entrusted with well over 60 000 complaints and finalised more than 40 000 of those. We have issued nearly 150 investigation reports. </a:t>
            </a:r>
          </a:p>
          <a:p>
            <a:pPr marL="285750" indent="-285750" algn="just">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I am proud of these modest achievements. Changing the life of a person for the better is a fulfilling feeling. For instance, last August I was invited by a community of about </a:t>
            </a:r>
            <a:r>
              <a:rPr lang="en-US" sz="1900" dirty="0" smtClean="0">
                <a:latin typeface="Arial" panose="020B0604020202020204" pitchFamily="34" charset="0"/>
                <a:cs typeface="Arial" panose="020B0604020202020204" pitchFamily="34" charset="0"/>
              </a:rPr>
              <a:t>64 </a:t>
            </a:r>
            <a:r>
              <a:rPr lang="en-US" sz="1900" dirty="0">
                <a:latin typeface="Arial" panose="020B0604020202020204" pitchFamily="34" charset="0"/>
                <a:cs typeface="Arial" panose="020B0604020202020204" pitchFamily="34" charset="0"/>
              </a:rPr>
              <a:t>households living in a tent town in </a:t>
            </a:r>
            <a:r>
              <a:rPr lang="en-US" sz="1900" dirty="0" err="1">
                <a:latin typeface="Arial" panose="020B0604020202020204" pitchFamily="34" charset="0"/>
                <a:cs typeface="Arial" panose="020B0604020202020204" pitchFamily="34" charset="0"/>
              </a:rPr>
              <a:t>Wilgespruit</a:t>
            </a:r>
            <a:r>
              <a:rPr lang="en-US" sz="1900" dirty="0">
                <a:latin typeface="Arial" panose="020B0604020202020204" pitchFamily="34" charset="0"/>
                <a:cs typeface="Arial" panose="020B0604020202020204" pitchFamily="34" charset="0"/>
              </a:rPr>
              <a:t> near </a:t>
            </a:r>
            <a:r>
              <a:rPr lang="en-US" sz="1900" dirty="0" err="1">
                <a:latin typeface="Arial" panose="020B0604020202020204" pitchFamily="34" charset="0"/>
                <a:cs typeface="Arial" panose="020B0604020202020204" pitchFamily="34" charset="0"/>
              </a:rPr>
              <a:t>Ruimsig</a:t>
            </a:r>
            <a:r>
              <a:rPr lang="en-US" sz="1900" dirty="0">
                <a:latin typeface="Arial" panose="020B0604020202020204" pitchFamily="34" charset="0"/>
                <a:cs typeface="Arial" panose="020B0604020202020204" pitchFamily="34" charset="0"/>
              </a:rPr>
              <a:t> in Roodepoort, Gauteng. </a:t>
            </a:r>
          </a:p>
          <a:p>
            <a:pPr algn="just"/>
            <a:endParaRPr lang="en-US" sz="1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They had been relocated to the area by the provincial government after being evicted by the Red Ants from a privately-owned plot. They complained about not having access to basic services such as water, electricity and sanitation.</a:t>
            </a:r>
          </a:p>
          <a:p>
            <a:pPr algn="just"/>
            <a:r>
              <a:rPr lang="en-US" sz="19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A successful mediation </a:t>
            </a:r>
            <a:r>
              <a:rPr lang="en-US" sz="1900" dirty="0" smtClean="0">
                <a:latin typeface="Arial" panose="020B0604020202020204" pitchFamily="34" charset="0"/>
                <a:cs typeface="Arial" panose="020B0604020202020204" pitchFamily="34" charset="0"/>
              </a:rPr>
              <a:t>process, </a:t>
            </a:r>
            <a:r>
              <a:rPr lang="en-US" sz="1900" dirty="0">
                <a:latin typeface="Arial" panose="020B0604020202020204" pitchFamily="34" charset="0"/>
                <a:cs typeface="Arial" panose="020B0604020202020204" pitchFamily="34" charset="0"/>
              </a:rPr>
              <a:t>which brought together the complainants and organs of state such as the provincial Human Settlements </a:t>
            </a:r>
            <a:r>
              <a:rPr lang="en-US" sz="1900" dirty="0" smtClean="0">
                <a:latin typeface="Arial" panose="020B0604020202020204" pitchFamily="34" charset="0"/>
                <a:cs typeface="Arial" panose="020B0604020202020204" pitchFamily="34" charset="0"/>
              </a:rPr>
              <a:t>Department </a:t>
            </a:r>
            <a:r>
              <a:rPr lang="en-US" sz="1900" dirty="0">
                <a:latin typeface="Arial" panose="020B0604020202020204" pitchFamily="34" charset="0"/>
                <a:cs typeface="Arial" panose="020B0604020202020204" pitchFamily="34" charset="0"/>
              </a:rPr>
              <a:t>and the City of Johannesburg has since resulted in the installation of two-bedroom prefabricated structures </a:t>
            </a:r>
            <a:r>
              <a:rPr lang="en-US" sz="1900" dirty="0" smtClean="0">
                <a:latin typeface="Arial" panose="020B0604020202020204" pitchFamily="34" charset="0"/>
                <a:cs typeface="Arial" panose="020B0604020202020204" pitchFamily="34" charset="0"/>
              </a:rPr>
              <a:t>which </a:t>
            </a:r>
            <a:r>
              <a:rPr lang="en-US" sz="1900" dirty="0">
                <a:latin typeface="Arial" panose="020B0604020202020204" pitchFamily="34" charset="0"/>
                <a:cs typeface="Arial" panose="020B0604020202020204" pitchFamily="34" charset="0"/>
              </a:rPr>
              <a:t>the families will </a:t>
            </a:r>
            <a:r>
              <a:rPr lang="en-US" sz="1900" dirty="0" smtClean="0">
                <a:latin typeface="Arial" panose="020B0604020202020204" pitchFamily="34" charset="0"/>
                <a:cs typeface="Arial" panose="020B0604020202020204" pitchFamily="34" charset="0"/>
              </a:rPr>
              <a:t>occupy soon</a:t>
            </a:r>
            <a:r>
              <a:rPr lang="en-US" sz="1900" dirty="0">
                <a:latin typeface="Arial" panose="020B0604020202020204" pitchFamily="34" charset="0"/>
                <a:cs typeface="Arial" panose="020B0604020202020204" pitchFamily="34" charset="0"/>
              </a:rPr>
              <a:t>, ending their four-year ordeal. </a:t>
            </a:r>
          </a:p>
        </p:txBody>
      </p:sp>
    </p:spTree>
    <p:extLst>
      <p:ext uri="{BB962C8B-B14F-4D97-AF65-F5344CB8AC3E}">
        <p14:creationId xmlns:p14="http://schemas.microsoft.com/office/powerpoint/2010/main" val="61631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(8)</a:t>
            </a:r>
            <a:endParaRPr lang="en-GB" sz="2800" dirty="0">
              <a:latin typeface="Arial Rounded MT Bold" panose="020F0704030504030204" pitchFamily="34" charset="0"/>
            </a:endParaRPr>
          </a:p>
        </p:txBody>
      </p:sp>
      <p:sp>
        <p:nvSpPr>
          <p:cNvPr id="2" name="Rectangle 1"/>
          <p:cNvSpPr/>
          <p:nvPr/>
        </p:nvSpPr>
        <p:spPr>
          <a:xfrm>
            <a:off x="0" y="533400"/>
            <a:ext cx="9067800" cy="5647700"/>
          </a:xfrm>
          <a:prstGeom prst="rect">
            <a:avLst/>
          </a:prstGeom>
        </p:spPr>
        <p:txBody>
          <a:bodyPr wrap="square">
            <a:spAutoFit/>
          </a:bodyPr>
          <a:lstStyle/>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Although this is only a temporary </a:t>
            </a:r>
            <a:r>
              <a:rPr lang="en-US" sz="1900" dirty="0" smtClean="0">
                <a:latin typeface="Arial" panose="020B0604020202020204" pitchFamily="34" charset="0"/>
                <a:cs typeface="Arial" panose="020B0604020202020204" pitchFamily="34" charset="0"/>
              </a:rPr>
              <a:t>measure, </a:t>
            </a:r>
            <a:r>
              <a:rPr lang="en-US" sz="1900" dirty="0">
                <a:latin typeface="Arial" panose="020B0604020202020204" pitchFamily="34" charset="0"/>
                <a:cs typeface="Arial" panose="020B0604020202020204" pitchFamily="34" charset="0"/>
              </a:rPr>
              <a:t>it will go a long way in restoring their human dignity. The long term solution is to relocate them to a piece of land that has been zoned for residential purposes, where proper houses can be built for them. </a:t>
            </a:r>
          </a:p>
          <a:p>
            <a:pPr algn="just"/>
            <a:endParaRPr lang="en-US" sz="1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The provision of clean water is also emerging as a key concern among grassroots communities. I recently revealed the findings of a systemic investigation into the plight of several North West communities in respect of the provision of clean water. </a:t>
            </a:r>
          </a:p>
          <a:p>
            <a:pPr algn="just"/>
            <a:endParaRPr lang="en-US" sz="1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In the case concerned, we found that worn-out, </a:t>
            </a:r>
            <a:r>
              <a:rPr lang="en-US" sz="1900" dirty="0" err="1">
                <a:latin typeface="Arial" panose="020B0604020202020204" pitchFamily="34" charset="0"/>
                <a:cs typeface="Arial" panose="020B0604020202020204" pitchFamily="34" charset="0"/>
              </a:rPr>
              <a:t>vandalised</a:t>
            </a:r>
            <a:r>
              <a:rPr lang="en-US" sz="1900" dirty="0">
                <a:latin typeface="Arial" panose="020B0604020202020204" pitchFamily="34" charset="0"/>
                <a:cs typeface="Arial" panose="020B0604020202020204" pitchFamily="34" charset="0"/>
              </a:rPr>
              <a:t>, mismanaged and, in some instances, </a:t>
            </a:r>
            <a:r>
              <a:rPr lang="en-US" sz="1900" dirty="0" smtClean="0">
                <a:latin typeface="Arial" panose="020B0604020202020204" pitchFamily="34" charset="0"/>
                <a:cs typeface="Arial" panose="020B0604020202020204" pitchFamily="34" charset="0"/>
              </a:rPr>
              <a:t>the outright </a:t>
            </a:r>
            <a:r>
              <a:rPr lang="en-US" sz="1900" dirty="0">
                <a:latin typeface="Arial" panose="020B0604020202020204" pitchFamily="34" charset="0"/>
                <a:cs typeface="Arial" panose="020B0604020202020204" pitchFamily="34" charset="0"/>
              </a:rPr>
              <a:t>non-existence of infrastructure were among the factors that continue to hamper the effective supply of clean water to residents in the province’s </a:t>
            </a:r>
            <a:r>
              <a:rPr lang="en-US" sz="1900" dirty="0" err="1">
                <a:latin typeface="Arial" panose="020B0604020202020204" pitchFamily="34" charset="0"/>
                <a:cs typeface="Arial" panose="020B0604020202020204" pitchFamily="34" charset="0"/>
              </a:rPr>
              <a:t>Ngaka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Modiri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Molema</a:t>
            </a:r>
            <a:r>
              <a:rPr lang="en-US" sz="1900" dirty="0">
                <a:latin typeface="Arial" panose="020B0604020202020204" pitchFamily="34" charset="0"/>
                <a:cs typeface="Arial" panose="020B0604020202020204" pitchFamily="34" charset="0"/>
              </a:rPr>
              <a:t> District. </a:t>
            </a:r>
          </a:p>
          <a:p>
            <a:pPr algn="just"/>
            <a:endParaRPr lang="en-US" sz="1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To this end, we have directed the authorities in that district to ensure that up to nine neglected and long-overdue water supply projects in </a:t>
            </a:r>
            <a:r>
              <a:rPr lang="en-US" sz="1900" dirty="0" err="1">
                <a:latin typeface="Arial" panose="020B0604020202020204" pitchFamily="34" charset="0"/>
                <a:cs typeface="Arial" panose="020B0604020202020204" pitchFamily="34" charset="0"/>
              </a:rPr>
              <a:t>Ramotshere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Moiloa</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Ratlou</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Ditsobotla</a:t>
            </a:r>
            <a:r>
              <a:rPr lang="en-US" sz="1900" dirty="0">
                <a:latin typeface="Arial" panose="020B0604020202020204" pitchFamily="34" charset="0"/>
                <a:cs typeface="Arial" panose="020B0604020202020204" pitchFamily="34" charset="0"/>
              </a:rPr>
              <a:t>, and </a:t>
            </a:r>
            <a:r>
              <a:rPr lang="en-US" sz="1900" dirty="0" err="1">
                <a:latin typeface="Arial" panose="020B0604020202020204" pitchFamily="34" charset="0"/>
                <a:cs typeface="Arial" panose="020B0604020202020204" pitchFamily="34" charset="0"/>
              </a:rPr>
              <a:t>Mahikeng</a:t>
            </a:r>
            <a:r>
              <a:rPr lang="en-US" sz="1900" dirty="0">
                <a:latin typeface="Arial" panose="020B0604020202020204" pitchFamily="34" charset="0"/>
                <a:cs typeface="Arial" panose="020B0604020202020204" pitchFamily="34" charset="0"/>
              </a:rPr>
              <a:t> Local Municipalities are completed without any further delays. </a:t>
            </a:r>
          </a:p>
        </p:txBody>
      </p:sp>
    </p:spTree>
    <p:extLst>
      <p:ext uri="{BB962C8B-B14F-4D97-AF65-F5344CB8AC3E}">
        <p14:creationId xmlns:p14="http://schemas.microsoft.com/office/powerpoint/2010/main" val="9407935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(9)</a:t>
            </a:r>
            <a:endParaRPr lang="en-GB" sz="2800" dirty="0">
              <a:latin typeface="Arial Rounded MT Bold" panose="020F0704030504030204" pitchFamily="34" charset="0"/>
            </a:endParaRPr>
          </a:p>
        </p:txBody>
      </p:sp>
      <p:sp>
        <p:nvSpPr>
          <p:cNvPr id="2" name="Rectangle 1"/>
          <p:cNvSpPr/>
          <p:nvPr/>
        </p:nvSpPr>
        <p:spPr>
          <a:xfrm>
            <a:off x="0" y="533400"/>
            <a:ext cx="9144000" cy="6524863"/>
          </a:xfrm>
          <a:prstGeom prst="rect">
            <a:avLst/>
          </a:prstGeom>
          <a:solidFill>
            <a:schemeClr val="bg1"/>
          </a:solidFill>
        </p:spPr>
        <p:txBody>
          <a:bodyPr wrap="square">
            <a:spAutoFit/>
          </a:bodyPr>
          <a:lstStyle/>
          <a:p>
            <a:pPr marL="285750" indent="-285750" algn="just">
              <a:spcAft>
                <a:spcPts val="0"/>
              </a:spcAft>
              <a:buFont typeface="Arial" panose="020B0604020202020204" pitchFamily="34" charset="0"/>
              <a:buChar char="•"/>
            </a:pPr>
            <a:r>
              <a:rPr lang="en-ZA" sz="2200" dirty="0" smtClean="0">
                <a:latin typeface="Arial" panose="020B0604020202020204" pitchFamily="34" charset="0"/>
                <a:ea typeface="Calibri" panose="020F0502020204030204" pitchFamily="34" charset="0"/>
                <a:cs typeface="Arial" panose="020B0604020202020204" pitchFamily="34" charset="0"/>
              </a:rPr>
              <a:t>We </a:t>
            </a:r>
            <a:r>
              <a:rPr lang="en-ZA" sz="2200" dirty="0">
                <a:latin typeface="Arial" panose="020B0604020202020204" pitchFamily="34" charset="0"/>
                <a:ea typeface="Calibri" panose="020F0502020204030204" pitchFamily="34" charset="0"/>
                <a:cs typeface="Arial" panose="020B0604020202020204" pitchFamily="34" charset="0"/>
              </a:rPr>
              <a:t>have also asked the responsible MEC and Minister to keep an eye on things there until the water problems facing the affected communities in </a:t>
            </a:r>
            <a:r>
              <a:rPr lang="en-ZA" sz="2200" dirty="0" err="1">
                <a:latin typeface="Arial" panose="020B0604020202020204" pitchFamily="34" charset="0"/>
                <a:ea typeface="Calibri" panose="020F0502020204030204" pitchFamily="34" charset="0"/>
                <a:cs typeface="Arial" panose="020B0604020202020204" pitchFamily="34" charset="0"/>
              </a:rPr>
              <a:t>Zeerust</a:t>
            </a:r>
            <a:r>
              <a:rPr lang="en-ZA" sz="2200" dirty="0">
                <a:latin typeface="Arial" panose="020B0604020202020204" pitchFamily="34" charset="0"/>
                <a:ea typeface="Calibri" panose="020F0502020204030204" pitchFamily="34" charset="0"/>
                <a:cs typeface="Arial" panose="020B0604020202020204" pitchFamily="34" charset="0"/>
              </a:rPr>
              <a:t>, </a:t>
            </a:r>
            <a:r>
              <a:rPr lang="en-ZA" sz="2200" dirty="0" err="1">
                <a:latin typeface="Arial" panose="020B0604020202020204" pitchFamily="34" charset="0"/>
                <a:ea typeface="Calibri" panose="020F0502020204030204" pitchFamily="34" charset="0"/>
                <a:cs typeface="Arial" panose="020B0604020202020204" pitchFamily="34" charset="0"/>
              </a:rPr>
              <a:t>Setlagole</a:t>
            </a:r>
            <a:r>
              <a:rPr lang="en-ZA" sz="2200" dirty="0">
                <a:latin typeface="Arial" panose="020B0604020202020204" pitchFamily="34" charset="0"/>
                <a:ea typeface="Calibri" panose="020F0502020204030204" pitchFamily="34" charset="0"/>
                <a:cs typeface="Arial" panose="020B0604020202020204" pitchFamily="34" charset="0"/>
              </a:rPr>
              <a:t>, </a:t>
            </a:r>
            <a:r>
              <a:rPr lang="en-ZA" sz="2200" dirty="0" err="1">
                <a:latin typeface="Arial" panose="020B0604020202020204" pitchFamily="34" charset="0"/>
                <a:ea typeface="Calibri" panose="020F0502020204030204" pitchFamily="34" charset="0"/>
                <a:cs typeface="Arial" panose="020B0604020202020204" pitchFamily="34" charset="0"/>
              </a:rPr>
              <a:t>Bakerville</a:t>
            </a:r>
            <a:r>
              <a:rPr lang="en-ZA" sz="2200" dirty="0">
                <a:latin typeface="Arial" panose="020B0604020202020204" pitchFamily="34" charset="0"/>
                <a:ea typeface="Calibri" panose="020F0502020204030204" pitchFamily="34" charset="0"/>
                <a:cs typeface="Arial" panose="020B0604020202020204" pitchFamily="34" charset="0"/>
              </a:rPr>
              <a:t>, </a:t>
            </a:r>
            <a:r>
              <a:rPr lang="en-ZA" sz="2200" dirty="0" err="1">
                <a:latin typeface="Arial" panose="020B0604020202020204" pitchFamily="34" charset="0"/>
                <a:ea typeface="Calibri" panose="020F0502020204030204" pitchFamily="34" charset="0"/>
                <a:cs typeface="Arial" panose="020B0604020202020204" pitchFamily="34" charset="0"/>
              </a:rPr>
              <a:t>Itsoseng</a:t>
            </a:r>
            <a:r>
              <a:rPr lang="en-ZA" sz="2200" dirty="0">
                <a:latin typeface="Arial" panose="020B0604020202020204" pitchFamily="34" charset="0"/>
                <a:ea typeface="Calibri" panose="020F0502020204030204" pitchFamily="34" charset="0"/>
                <a:cs typeface="Arial" panose="020B0604020202020204" pitchFamily="34" charset="0"/>
              </a:rPr>
              <a:t>, Coligny and </a:t>
            </a:r>
            <a:r>
              <a:rPr lang="en-ZA" sz="2200" dirty="0" err="1">
                <a:latin typeface="Arial" panose="020B0604020202020204" pitchFamily="34" charset="0"/>
                <a:ea typeface="Calibri" panose="020F0502020204030204" pitchFamily="34" charset="0"/>
                <a:cs typeface="Arial" panose="020B0604020202020204" pitchFamily="34" charset="0"/>
              </a:rPr>
              <a:t>Mahikeng</a:t>
            </a:r>
            <a:r>
              <a:rPr lang="en-ZA" sz="2200" dirty="0">
                <a:latin typeface="Arial" panose="020B0604020202020204" pitchFamily="34" charset="0"/>
                <a:ea typeface="Calibri" panose="020F0502020204030204" pitchFamily="34" charset="0"/>
                <a:cs typeface="Arial" panose="020B0604020202020204" pitchFamily="34" charset="0"/>
              </a:rPr>
              <a:t> have been </a:t>
            </a:r>
            <a:r>
              <a:rPr lang="en-ZA" sz="2200" dirty="0" smtClean="0">
                <a:latin typeface="Arial" panose="020B0604020202020204" pitchFamily="34" charset="0"/>
                <a:ea typeface="Calibri" panose="020F0502020204030204" pitchFamily="34" charset="0"/>
                <a:cs typeface="Arial" panose="020B0604020202020204" pitchFamily="34" charset="0"/>
              </a:rPr>
              <a:t>resolved. </a:t>
            </a:r>
            <a:endParaRPr lang="en-ZA" sz="22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n-ZA" sz="2200"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ZA" sz="2200" dirty="0">
                <a:latin typeface="Arial" panose="020B0604020202020204" pitchFamily="34" charset="0"/>
                <a:ea typeface="Calibri" panose="020F0502020204030204" pitchFamily="34" charset="0"/>
                <a:cs typeface="Arial" panose="020B0604020202020204" pitchFamily="34" charset="0"/>
              </a:rPr>
              <a:t>There have been other water supply interventions, especially in Limpopo. For instance, we helped up to seven households in </a:t>
            </a:r>
            <a:r>
              <a:rPr lang="en-ZA" sz="2200" dirty="0" err="1">
                <a:latin typeface="Arial" panose="020B0604020202020204" pitchFamily="34" charset="0"/>
                <a:ea typeface="Calibri" panose="020F0502020204030204" pitchFamily="34" charset="0"/>
                <a:cs typeface="Arial" panose="020B0604020202020204" pitchFamily="34" charset="0"/>
              </a:rPr>
              <a:t>Ngwenani</a:t>
            </a:r>
            <a:r>
              <a:rPr lang="en-ZA" sz="2200" dirty="0">
                <a:latin typeface="Arial" panose="020B0604020202020204" pitchFamily="34" charset="0"/>
                <a:ea typeface="Calibri" panose="020F0502020204030204" pitchFamily="34" charset="0"/>
                <a:cs typeface="Arial" panose="020B0604020202020204" pitchFamily="34" charset="0"/>
              </a:rPr>
              <a:t> </a:t>
            </a:r>
            <a:r>
              <a:rPr lang="en-ZA" sz="2200" dirty="0" err="1">
                <a:latin typeface="Arial" panose="020B0604020202020204" pitchFamily="34" charset="0"/>
                <a:ea typeface="Calibri" panose="020F0502020204030204" pitchFamily="34" charset="0"/>
                <a:cs typeface="Arial" panose="020B0604020202020204" pitchFamily="34" charset="0"/>
              </a:rPr>
              <a:t>Yaha</a:t>
            </a:r>
            <a:r>
              <a:rPr lang="en-ZA" sz="2200" dirty="0">
                <a:latin typeface="Arial" panose="020B0604020202020204" pitchFamily="34" charset="0"/>
                <a:ea typeface="Calibri" panose="020F0502020204030204" pitchFamily="34" charset="0"/>
                <a:cs typeface="Arial" panose="020B0604020202020204" pitchFamily="34" charset="0"/>
              </a:rPr>
              <a:t> </a:t>
            </a:r>
            <a:r>
              <a:rPr lang="en-ZA" sz="2200" dirty="0" err="1">
                <a:latin typeface="Arial" panose="020B0604020202020204" pitchFamily="34" charset="0"/>
                <a:ea typeface="Calibri" panose="020F0502020204030204" pitchFamily="34" charset="0"/>
                <a:cs typeface="Arial" panose="020B0604020202020204" pitchFamily="34" charset="0"/>
              </a:rPr>
              <a:t>Themeli</a:t>
            </a:r>
            <a:r>
              <a:rPr lang="en-ZA" sz="2200" dirty="0">
                <a:latin typeface="Arial" panose="020B0604020202020204" pitchFamily="34" charset="0"/>
                <a:ea typeface="Calibri" panose="020F0502020204030204" pitchFamily="34" charset="0"/>
                <a:cs typeface="Arial" panose="020B0604020202020204" pitchFamily="34" charset="0"/>
              </a:rPr>
              <a:t> village outside Thohoyandou </a:t>
            </a:r>
            <a:r>
              <a:rPr lang="en-ZA" sz="2200" dirty="0" smtClean="0">
                <a:latin typeface="Arial" panose="020B0604020202020204" pitchFamily="34" charset="0"/>
                <a:ea typeface="Calibri" panose="020F0502020204030204" pitchFamily="34" charset="0"/>
                <a:cs typeface="Arial" panose="020B0604020202020204" pitchFamily="34" charset="0"/>
              </a:rPr>
              <a:t>to </a:t>
            </a:r>
            <a:r>
              <a:rPr lang="en-ZA" sz="2200" dirty="0">
                <a:latin typeface="Arial" panose="020B0604020202020204" pitchFamily="34" charset="0"/>
                <a:ea typeface="Calibri" panose="020F0502020204030204" pitchFamily="34" charset="0"/>
                <a:cs typeface="Arial" panose="020B0604020202020204" pitchFamily="34" charset="0"/>
              </a:rPr>
              <a:t>get reconnected to the municipal water supply network, bringing an end to a 5-year period during which their taps ran dry after a road construction project interfered with the underground pipework supplying the homesteads.</a:t>
            </a:r>
          </a:p>
          <a:p>
            <a:pPr algn="just">
              <a:spcAft>
                <a:spcPts val="0"/>
              </a:spcAft>
            </a:pPr>
            <a:endParaRPr lang="en-ZA" sz="2200"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ZA" sz="2200" dirty="0">
                <a:latin typeface="Arial" panose="020B0604020202020204" pitchFamily="34" charset="0"/>
                <a:ea typeface="Calibri" panose="020F0502020204030204" pitchFamily="34" charset="0"/>
                <a:cs typeface="Arial" panose="020B0604020202020204" pitchFamily="34" charset="0"/>
              </a:rPr>
              <a:t>Further </a:t>
            </a:r>
            <a:r>
              <a:rPr lang="en-ZA" sz="2200" dirty="0" smtClean="0">
                <a:latin typeface="Arial" panose="020B0604020202020204" pitchFamily="34" charset="0"/>
                <a:ea typeface="Calibri" panose="020F0502020204030204" pitchFamily="34" charset="0"/>
                <a:cs typeface="Arial" panose="020B0604020202020204" pitchFamily="34" charset="0"/>
              </a:rPr>
              <a:t>north, </a:t>
            </a:r>
            <a:r>
              <a:rPr lang="en-ZA" sz="2200" dirty="0">
                <a:latin typeface="Arial" panose="020B0604020202020204" pitchFamily="34" charset="0"/>
                <a:ea typeface="Calibri" panose="020F0502020204030204" pitchFamily="34" charset="0"/>
                <a:cs typeface="Arial" panose="020B0604020202020204" pitchFamily="34" charset="0"/>
              </a:rPr>
              <a:t>in </a:t>
            </a:r>
            <a:r>
              <a:rPr lang="en-ZA" sz="2200" dirty="0" err="1">
                <a:latin typeface="Arial" panose="020B0604020202020204" pitchFamily="34" charset="0"/>
                <a:ea typeface="Calibri" panose="020F0502020204030204" pitchFamily="34" charset="0"/>
                <a:cs typeface="Arial" panose="020B0604020202020204" pitchFamily="34" charset="0"/>
              </a:rPr>
              <a:t>Musina</a:t>
            </a:r>
            <a:r>
              <a:rPr lang="en-ZA" sz="2200" dirty="0">
                <a:latin typeface="Arial" panose="020B0604020202020204" pitchFamily="34" charset="0"/>
                <a:ea typeface="Calibri" panose="020F0502020204030204" pitchFamily="34" charset="0"/>
                <a:cs typeface="Arial" panose="020B0604020202020204" pitchFamily="34" charset="0"/>
              </a:rPr>
              <a:t>, we ensured that water supply to the house of an indigent 98-year-old granny </a:t>
            </a:r>
            <a:r>
              <a:rPr lang="en-ZA" sz="2200" dirty="0" smtClean="0">
                <a:latin typeface="Arial" panose="020B0604020202020204" pitchFamily="34" charset="0"/>
                <a:ea typeface="Calibri" panose="020F0502020204030204" pitchFamily="34" charset="0"/>
                <a:cs typeface="Arial" panose="020B0604020202020204" pitchFamily="34" charset="0"/>
              </a:rPr>
              <a:t>was </a:t>
            </a:r>
            <a:r>
              <a:rPr lang="en-ZA" sz="2200" dirty="0">
                <a:latin typeface="Arial" panose="020B0604020202020204" pitchFamily="34" charset="0"/>
                <a:ea typeface="Calibri" panose="020F0502020204030204" pitchFamily="34" charset="0"/>
                <a:cs typeface="Arial" panose="020B0604020202020204" pitchFamily="34" charset="0"/>
              </a:rPr>
              <a:t>restored two months after she was cut off by the Local Municipality on the basis of unsubstantiated suspicions that her water meter had been tampered with</a:t>
            </a:r>
            <a:r>
              <a:rPr lang="en-ZA" sz="2200" dirty="0" smtClean="0">
                <a:latin typeface="Arial" panose="020B0604020202020204" pitchFamily="34" charset="0"/>
                <a:ea typeface="Calibri" panose="020F0502020204030204" pitchFamily="34" charset="0"/>
                <a:cs typeface="Arial" panose="020B0604020202020204" pitchFamily="34" charset="0"/>
              </a:rPr>
              <a:t>.</a:t>
            </a:r>
          </a:p>
          <a:p>
            <a:pPr marL="285750" indent="-285750" algn="just">
              <a:spcAft>
                <a:spcPts val="0"/>
              </a:spcAft>
              <a:buFont typeface="Arial" panose="020B0604020202020204" pitchFamily="34" charset="0"/>
              <a:buChar char="•"/>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endParaRPr lang="en-ZA"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6515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(10)</a:t>
            </a:r>
            <a:endParaRPr lang="en-GB" sz="2800" dirty="0">
              <a:latin typeface="Arial Rounded MT Bold" panose="020F0704030504030204" pitchFamily="34" charset="0"/>
            </a:endParaRPr>
          </a:p>
        </p:txBody>
      </p:sp>
      <p:sp>
        <p:nvSpPr>
          <p:cNvPr id="2" name="Rectangle 1"/>
          <p:cNvSpPr/>
          <p:nvPr/>
        </p:nvSpPr>
        <p:spPr>
          <a:xfrm>
            <a:off x="0" y="525482"/>
            <a:ext cx="9144000" cy="6555641"/>
          </a:xfrm>
          <a:prstGeom prst="rect">
            <a:avLst/>
          </a:prstGeom>
          <a:solidFill>
            <a:schemeClr val="bg1"/>
          </a:solidFill>
        </p:spPr>
        <p:txBody>
          <a:bodyPr wrap="square">
            <a:spAutoFit/>
          </a:bodyPr>
          <a:lstStyle/>
          <a:p>
            <a:pPr marL="285750" indent="-285750" algn="just">
              <a:spcAft>
                <a:spcPts val="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There are many other examples that paint a picture of how we impact the lives of the grassroots. Unfortunately, you are unlikely to find these kinds of interventions in the news because such stories do not appeal to the media. What you will likely find instead is a lot of unfair and unbalanced reportage concerning cases that amount to less than 5% of our caseload. This tends to distort the picture, giving people a wrong impression that the 5% is all we focus on throughout the year and that we are “targeting” certain people.  </a:t>
            </a:r>
          </a:p>
          <a:p>
            <a:pPr algn="just">
              <a:spcAft>
                <a:spcPts val="0"/>
              </a:spcAft>
            </a:pPr>
            <a:endParaRPr lang="en-ZA"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That notwithstanding we are not deterred. We have reflected on our previous successes and failures, and made adjustments where necessary as reflected in our Strategic Plan. </a:t>
            </a:r>
            <a:r>
              <a:rPr lang="en-ZA" sz="2000" dirty="0" smtClean="0">
                <a:latin typeface="Arial" panose="020B0604020202020204" pitchFamily="34" charset="0"/>
                <a:ea typeface="Calibri" panose="020F0502020204030204" pitchFamily="34" charset="0"/>
                <a:cs typeface="Arial" panose="020B0604020202020204" pitchFamily="34" charset="0"/>
              </a:rPr>
              <a:t>The adjustments are also a result of our shrinking budget. We are likely to make more adjustments so that the workload is proportionate to the available resources. As </a:t>
            </a:r>
            <a:r>
              <a:rPr lang="en-ZA" sz="2000" dirty="0">
                <a:latin typeface="Arial" panose="020B0604020202020204" pitchFamily="34" charset="0"/>
                <a:ea typeface="Calibri" panose="020F0502020204030204" pitchFamily="34" charset="0"/>
                <a:cs typeface="Arial" panose="020B0604020202020204" pitchFamily="34" charset="0"/>
              </a:rPr>
              <a:t>can be seen in </a:t>
            </a:r>
            <a:r>
              <a:rPr lang="en-ZA" sz="2000" dirty="0" smtClean="0">
                <a:latin typeface="Arial" panose="020B0604020202020204" pitchFamily="34" charset="0"/>
                <a:ea typeface="Calibri" panose="020F0502020204030204" pitchFamily="34" charset="0"/>
                <a:cs typeface="Arial" panose="020B0604020202020204" pitchFamily="34" charset="0"/>
              </a:rPr>
              <a:t>the Annual </a:t>
            </a:r>
            <a:r>
              <a:rPr lang="en-ZA" sz="2000" dirty="0">
                <a:latin typeface="Arial" panose="020B0604020202020204" pitchFamily="34" charset="0"/>
                <a:ea typeface="Calibri" panose="020F0502020204030204" pitchFamily="34" charset="0"/>
                <a:cs typeface="Arial" panose="020B0604020202020204" pitchFamily="34" charset="0"/>
              </a:rPr>
              <a:t>Performance Plan for the first of the five years, we want to resolve complaints within stipulated turnaround times, issue a specific number of investigation reports in a year, dispose of backlog cases, deal with systemic bottlenecks which stand in the way of the delivery of quality public services and good </a:t>
            </a:r>
            <a:r>
              <a:rPr lang="en-ZA" sz="2000" dirty="0" smtClean="0">
                <a:latin typeface="Arial" panose="020B0604020202020204" pitchFamily="34" charset="0"/>
                <a:ea typeface="Calibri" panose="020F0502020204030204" pitchFamily="34" charset="0"/>
                <a:cs typeface="Arial" panose="020B0604020202020204" pitchFamily="34" charset="0"/>
              </a:rPr>
              <a:t>governance, </a:t>
            </a:r>
            <a:r>
              <a:rPr lang="en-ZA" sz="2000" dirty="0">
                <a:latin typeface="Arial" panose="020B0604020202020204" pitchFamily="34" charset="0"/>
                <a:ea typeface="Calibri" panose="020F0502020204030204" pitchFamily="34" charset="0"/>
                <a:cs typeface="Arial" panose="020B0604020202020204" pitchFamily="34" charset="0"/>
              </a:rPr>
              <a:t>as well as engage in interventionist dialogues with problematic organs of state. </a:t>
            </a:r>
            <a:endParaRPr lang="en-ZA" sz="20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endParaRPr lang="en-ZA"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7788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(11)</a:t>
            </a:r>
            <a:endParaRPr lang="en-GB" sz="2800" dirty="0">
              <a:latin typeface="Arial Rounded MT Bold" panose="020F0704030504030204" pitchFamily="34" charset="0"/>
            </a:endParaRPr>
          </a:p>
        </p:txBody>
      </p:sp>
      <p:sp>
        <p:nvSpPr>
          <p:cNvPr id="2" name="Rectangle 1"/>
          <p:cNvSpPr/>
          <p:nvPr/>
        </p:nvSpPr>
        <p:spPr>
          <a:xfrm>
            <a:off x="0" y="523220"/>
            <a:ext cx="9144000" cy="6555641"/>
          </a:xfrm>
          <a:prstGeom prst="rect">
            <a:avLst/>
          </a:prstGeom>
          <a:solidFill>
            <a:schemeClr val="bg1"/>
          </a:solidFill>
        </p:spPr>
        <p:txBody>
          <a:bodyPr wrap="square">
            <a:spAutoFit/>
          </a:bodyPr>
          <a:lstStyle/>
          <a:p>
            <a:pPr marL="342900" indent="-342900" algn="just">
              <a:spcAft>
                <a:spcPts val="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We also want to be more accessible to those that need our services the most or the grassroots as can be seen in our outreach indicators and targets. At the same time, as one of the leading integrity bodies, we want to lead by example and obtain a clean audit. Where we have adjusted our performance targets, we have done so to be more realistic given the environment within and conditions under which we operate, especially from a resourcing perspective. </a:t>
            </a:r>
          </a:p>
          <a:p>
            <a:pPr algn="just">
              <a:spcAft>
                <a:spcPts val="0"/>
              </a:spcAft>
            </a:pPr>
            <a:endParaRPr lang="en-ZA"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We are determined to make use of the little resources at our disposal effectively and efficiently to achieve all these targets. With the help of our newly-appointed Deputy Public Protector, Adv. </a:t>
            </a:r>
            <a:r>
              <a:rPr lang="en-ZA" sz="2000" dirty="0" err="1">
                <a:latin typeface="Arial" panose="020B0604020202020204" pitchFamily="34" charset="0"/>
                <a:ea typeface="Calibri" panose="020F0502020204030204" pitchFamily="34" charset="0"/>
                <a:cs typeface="Arial" panose="020B0604020202020204" pitchFamily="34" charset="0"/>
              </a:rPr>
              <a:t>Kholeka</a:t>
            </a:r>
            <a:r>
              <a:rPr lang="en-ZA" sz="2000" dirty="0">
                <a:latin typeface="Arial" panose="020B0604020202020204" pitchFamily="34" charset="0"/>
                <a:ea typeface="Calibri" panose="020F0502020204030204" pitchFamily="34" charset="0"/>
                <a:cs typeface="Arial" panose="020B0604020202020204" pitchFamily="34" charset="0"/>
              </a:rPr>
              <a:t> </a:t>
            </a:r>
            <a:r>
              <a:rPr lang="en-ZA" sz="2000" dirty="0" err="1">
                <a:latin typeface="Arial" panose="020B0604020202020204" pitchFamily="34" charset="0"/>
                <a:ea typeface="Calibri" panose="020F0502020204030204" pitchFamily="34" charset="0"/>
                <a:cs typeface="Arial" panose="020B0604020202020204" pitchFamily="34" charset="0"/>
              </a:rPr>
              <a:t>Gcaleka</a:t>
            </a:r>
            <a:r>
              <a:rPr lang="en-ZA" sz="2000" dirty="0">
                <a:latin typeface="Arial" panose="020B0604020202020204" pitchFamily="34" charset="0"/>
                <a:ea typeface="Calibri" panose="020F0502020204030204" pitchFamily="34" charset="0"/>
                <a:cs typeface="Arial" panose="020B0604020202020204" pitchFamily="34" charset="0"/>
              </a:rPr>
              <a:t>, we are more than optimistic. </a:t>
            </a:r>
          </a:p>
          <a:p>
            <a:pPr algn="just">
              <a:spcAft>
                <a:spcPts val="0"/>
              </a:spcAft>
            </a:pPr>
            <a:endParaRPr lang="en-ZA"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In terms of section 2A(6) and (7) of the Public Protector Act, I have delegated to Adv. </a:t>
            </a:r>
            <a:r>
              <a:rPr lang="en-ZA" sz="2000" dirty="0" err="1">
                <a:latin typeface="Arial" panose="020B0604020202020204" pitchFamily="34" charset="0"/>
                <a:ea typeface="Calibri" panose="020F0502020204030204" pitchFamily="34" charset="0"/>
                <a:cs typeface="Arial" panose="020B0604020202020204" pitchFamily="34" charset="0"/>
              </a:rPr>
              <a:t>Gcaleka</a:t>
            </a:r>
            <a:r>
              <a:rPr lang="en-ZA" sz="2000" dirty="0">
                <a:latin typeface="Arial" panose="020B0604020202020204" pitchFamily="34" charset="0"/>
                <a:ea typeface="Calibri" panose="020F0502020204030204" pitchFamily="34" charset="0"/>
                <a:cs typeface="Arial" panose="020B0604020202020204" pitchFamily="34" charset="0"/>
              </a:rPr>
              <a:t> oversight of the Complaints and Stakeholder Management branch, which is responsible for the registration and assessment of all incoming complaints, and the Administrative Justice and Service Delivery branch, whose role is self-explanatory. She also chairs all the Alternative Dispute Resolution sessions, oversees the signing of settlement agreements and monitors compliance thereto. </a:t>
            </a:r>
            <a:endParaRPr lang="en-ZA"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0"/>
              </a:spcAft>
              <a:buFont typeface="Arial" panose="020B0604020202020204" pitchFamily="34" charset="0"/>
              <a:buChar char="•"/>
            </a:pPr>
            <a:endParaRPr lang="en-ZA"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3106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(12)</a:t>
            </a:r>
            <a:endParaRPr lang="en-GB" sz="2800" dirty="0">
              <a:latin typeface="Arial Rounded MT Bold" panose="020F0704030504030204" pitchFamily="34" charset="0"/>
            </a:endParaRPr>
          </a:p>
        </p:txBody>
      </p:sp>
      <p:sp>
        <p:nvSpPr>
          <p:cNvPr id="2" name="Rectangle 1"/>
          <p:cNvSpPr/>
          <p:nvPr/>
        </p:nvSpPr>
        <p:spPr>
          <a:xfrm>
            <a:off x="0" y="523220"/>
            <a:ext cx="9144000" cy="6524863"/>
          </a:xfrm>
          <a:prstGeom prst="rect">
            <a:avLst/>
          </a:prstGeom>
          <a:solidFill>
            <a:schemeClr val="bg1"/>
          </a:solidFill>
        </p:spPr>
        <p:txBody>
          <a:bodyPr wrap="square">
            <a:spAutoFit/>
          </a:bodyPr>
          <a:lstStyle/>
          <a:p>
            <a:pPr marL="285750" indent="-285750" algn="just">
              <a:spcAft>
                <a:spcPts val="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Honourable Members, we are designated an essential service in terms of the regulations governing the national state of disaster and the related restrictions. Accordingly, we have been working remotely throughout the national lockdown, processing up to 158 new cases at head office alone since the restrictions </a:t>
            </a:r>
            <a:r>
              <a:rPr lang="en-ZA" sz="2000" dirty="0" smtClean="0">
                <a:latin typeface="Arial" panose="020B0604020202020204" pitchFamily="34" charset="0"/>
                <a:ea typeface="Calibri" panose="020F0502020204030204" pitchFamily="34" charset="0"/>
                <a:cs typeface="Arial" panose="020B0604020202020204" pitchFamily="34" charset="0"/>
              </a:rPr>
              <a:t>kicked in</a:t>
            </a:r>
            <a:r>
              <a:rPr lang="en-ZA" sz="2000" dirty="0">
                <a:latin typeface="Arial" panose="020B0604020202020204" pitchFamily="34" charset="0"/>
                <a:ea typeface="Calibri" panose="020F0502020204030204" pitchFamily="34" charset="0"/>
                <a:cs typeface="Arial" panose="020B0604020202020204" pitchFamily="34" charset="0"/>
              </a:rPr>
              <a:t>. </a:t>
            </a:r>
            <a:r>
              <a:rPr lang="en-ZA" sz="2000" dirty="0" smtClean="0">
                <a:latin typeface="Arial" panose="020B0604020202020204" pitchFamily="34" charset="0"/>
                <a:ea typeface="Calibri" panose="020F0502020204030204" pitchFamily="34" charset="0"/>
                <a:cs typeface="Arial" panose="020B0604020202020204" pitchFamily="34" charset="0"/>
              </a:rPr>
              <a:t>These included those of South African citizens who were stranded in Egypt after having paid for flights back home due to the lockdown. There was also a case involving a number of South African students who found themselves in a similar predicament in Russia and needed repatriation. We </a:t>
            </a:r>
            <a:r>
              <a:rPr lang="en-ZA" sz="2000" dirty="0">
                <a:latin typeface="Arial" panose="020B0604020202020204" pitchFamily="34" charset="0"/>
                <a:ea typeface="Calibri" panose="020F0502020204030204" pitchFamily="34" charset="0"/>
                <a:cs typeface="Arial" panose="020B0604020202020204" pitchFamily="34" charset="0"/>
              </a:rPr>
              <a:t>will continue to </a:t>
            </a:r>
            <a:r>
              <a:rPr lang="en-ZA" sz="2000" dirty="0" smtClean="0">
                <a:latin typeface="Arial" panose="020B0604020202020204" pitchFamily="34" charset="0"/>
                <a:ea typeface="Calibri" panose="020F0502020204030204" pitchFamily="34" charset="0"/>
                <a:cs typeface="Arial" panose="020B0604020202020204" pitchFamily="34" charset="0"/>
              </a:rPr>
              <a:t>work for </a:t>
            </a:r>
            <a:r>
              <a:rPr lang="en-ZA" sz="2000" dirty="0">
                <a:latin typeface="Arial" panose="020B0604020202020204" pitchFamily="34" charset="0"/>
                <a:ea typeface="Calibri" panose="020F0502020204030204" pitchFamily="34" charset="0"/>
                <a:cs typeface="Arial" panose="020B0604020202020204" pitchFamily="34" charset="0"/>
              </a:rPr>
              <a:t>as long as the lockdown lasts while observing strict safety practices for both staff and external stakeholders. </a:t>
            </a:r>
            <a:endParaRPr lang="en-ZA" sz="2000" dirty="0" smtClean="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n-ZA" sz="16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US" sz="2000" dirty="0" smtClean="0">
                <a:latin typeface="Arial" panose="020B0604020202020204" pitchFamily="34" charset="0"/>
                <a:ea typeface="Calibri" panose="020F0502020204030204" pitchFamily="34" charset="0"/>
                <a:cs typeface="Arial" panose="020B0604020202020204" pitchFamily="34" charset="0"/>
              </a:rPr>
              <a:t>We urge Accounting Officers across the board to be prudent when spending public funds and observe the dictates of section 217 of the Constitution, the PFMA and MFMA. The relaxation of procurement rules is not an invitation for improper conduct and maladministration. </a:t>
            </a:r>
            <a:endParaRPr lang="en-ZA" sz="2000" dirty="0" smtClean="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n-ZA"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We remain indebted to all stakeholders who have been by our side since October 2016. We depend on their unwavering support going forward. Most of all, we depend on Parliament’s support of our plans to enable us to better serve the grassroots. </a:t>
            </a:r>
            <a:endParaRPr lang="en-ZA"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2479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a:t>
            </a:r>
            <a:r>
              <a:rPr lang="en-US" sz="2800" b="1" dirty="0">
                <a:solidFill>
                  <a:srgbClr val="C00000"/>
                </a:solidFill>
                <a:latin typeface="Arial Rounded MT Bold" panose="020F0704030504030204" pitchFamily="34" charset="0"/>
                <a:cs typeface="Tahoma" pitchFamily="34" charset="0"/>
              </a:rPr>
              <a:t>2</a:t>
            </a:r>
            <a:r>
              <a:rPr lang="en-US" sz="2800" b="1" dirty="0" smtClean="0">
                <a:solidFill>
                  <a:srgbClr val="C00000"/>
                </a:solidFill>
                <a:latin typeface="Arial Rounded MT Bold" panose="020F0704030504030204" pitchFamily="34" charset="0"/>
                <a:cs typeface="Tahoma" pitchFamily="34" charset="0"/>
              </a:rPr>
              <a:t>: Acting Chief Executive Officer </a:t>
            </a:r>
          </a:p>
          <a:p>
            <a:pPr algn="ctr"/>
            <a:r>
              <a:rPr lang="en-US" sz="2800" b="1" dirty="0" err="1" smtClean="0">
                <a:solidFill>
                  <a:srgbClr val="C00000"/>
                </a:solidFill>
                <a:latin typeface="Arial Rounded MT Bold" panose="020F0704030504030204" pitchFamily="34" charset="0"/>
                <a:cs typeface="Tahoma" pitchFamily="34" charset="0"/>
              </a:rPr>
              <a:t>Ms</a:t>
            </a:r>
            <a:r>
              <a:rPr lang="en-US" sz="2800" b="1" dirty="0" smtClean="0">
                <a:solidFill>
                  <a:srgbClr val="C00000"/>
                </a:solidFill>
                <a:latin typeface="Arial Rounded MT Bold" panose="020F0704030504030204" pitchFamily="34" charset="0"/>
                <a:cs typeface="Tahoma" pitchFamily="34" charset="0"/>
              </a:rPr>
              <a:t> Yalekile Lusibane</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677869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590800"/>
            <a:ext cx="9144000" cy="1828800"/>
          </a:xfrm>
          <a:prstGeom prst="rect">
            <a:avLst/>
          </a:prstGeom>
          <a:solidFill>
            <a:schemeClr val="accent6">
              <a:lumMod val="20000"/>
              <a:lumOff val="80000"/>
            </a:schemeClr>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ZA" sz="4000" b="1" i="0" u="none" strike="noStrike" kern="1200" cap="all" spc="0" normalizeH="0" baseline="0" noProof="0" dirty="0" smtClean="0">
              <a:ln>
                <a:noFill/>
              </a:ln>
              <a:solidFill>
                <a:srgbClr val="C00000"/>
              </a:solidFill>
              <a:effectLst/>
              <a:uLnTx/>
              <a:uFillTx/>
              <a:latin typeface="Calibri"/>
            </a:endParaRPr>
          </a:p>
          <a:p>
            <a:pPr marL="0" marR="0" lvl="0" indent="0" algn="ctr" defTabSz="457200" rtl="0" eaLnBrk="1" fontAlgn="auto" latinLnBrk="0" hangingPunct="1">
              <a:lnSpc>
                <a:spcPct val="120000"/>
              </a:lnSpc>
              <a:spcBef>
                <a:spcPct val="0"/>
              </a:spcBef>
              <a:spcAft>
                <a:spcPts val="0"/>
              </a:spcAft>
              <a:buClrTx/>
              <a:buSzTx/>
              <a:buFontTx/>
              <a:buNone/>
              <a:tabLst/>
              <a:defRPr/>
            </a:pPr>
            <a:r>
              <a:rPr kumimoji="0" lang="en-ZA" sz="11100" b="1"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2020-2025 Strategic plan</a:t>
            </a:r>
          </a:p>
          <a:p>
            <a:pPr marL="0" marR="0" lvl="0" indent="0" algn="ctr" defTabSz="457200" rtl="0" eaLnBrk="1" fontAlgn="auto" latinLnBrk="0" hangingPunct="1">
              <a:lnSpc>
                <a:spcPct val="120000"/>
              </a:lnSpc>
              <a:spcBef>
                <a:spcPct val="0"/>
              </a:spcBef>
              <a:spcAft>
                <a:spcPts val="0"/>
              </a:spcAft>
              <a:buClrTx/>
              <a:buSzTx/>
              <a:buFontTx/>
              <a:buNone/>
              <a:tabLst/>
              <a:defRPr/>
            </a:pPr>
            <a:r>
              <a:rPr kumimoji="0" lang="en-ZA" sz="11100" b="1"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 and </a:t>
            </a:r>
          </a:p>
          <a:p>
            <a:pPr marL="0" marR="0" lvl="0" indent="0" algn="ctr" defTabSz="457200" rtl="0" eaLnBrk="1" fontAlgn="auto" latinLnBrk="0" hangingPunct="1">
              <a:lnSpc>
                <a:spcPct val="120000"/>
              </a:lnSpc>
              <a:spcBef>
                <a:spcPct val="0"/>
              </a:spcBef>
              <a:spcAft>
                <a:spcPts val="0"/>
              </a:spcAft>
              <a:buClrTx/>
              <a:buSzTx/>
              <a:buFontTx/>
              <a:buNone/>
              <a:tabLst/>
              <a:defRPr/>
            </a:pPr>
            <a:r>
              <a:rPr kumimoji="0" lang="en-ZA" sz="11100" b="1"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2020/21 A</a:t>
            </a:r>
            <a:r>
              <a:rPr kumimoji="0" lang="en-ZA" sz="11100" b="0"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nnual</a:t>
            </a:r>
            <a:r>
              <a:rPr kumimoji="0" lang="en-ZA" sz="11100" b="0" i="0" u="none" strike="noStrike" kern="1200" cap="all" spc="0" normalizeH="0" noProof="0" dirty="0" smtClean="0">
                <a:ln>
                  <a:noFill/>
                </a:ln>
                <a:solidFill>
                  <a:srgbClr val="C00000"/>
                </a:solidFill>
                <a:effectLst/>
                <a:uLnTx/>
                <a:uFillTx/>
                <a:latin typeface="Arial Rounded MT Bold" panose="020F0704030504030204" pitchFamily="34" charset="0"/>
                <a:cs typeface="Arial" panose="020B0604020202020204" pitchFamily="34" charset="0"/>
              </a:rPr>
              <a:t> performance Plan</a:t>
            </a:r>
            <a: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
            </a:r>
            <a:b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br>
            <a: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t/>
            </a:r>
            <a:b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br>
            <a:r>
              <a:rPr kumimoji="0" lang="en-ZA" sz="4000" b="1" i="0" u="none" strike="noStrike" kern="1200" cap="all" spc="0" normalizeH="0" baseline="0" noProof="0" dirty="0" smtClean="0">
                <a:ln>
                  <a:noFill/>
                </a:ln>
                <a:solidFill>
                  <a:srgbClr val="C00000"/>
                </a:solidFill>
                <a:effectLst/>
                <a:uLnTx/>
                <a:uFillTx/>
                <a:latin typeface="Calibri"/>
              </a:rPr>
              <a:t/>
            </a:r>
            <a:br>
              <a:rPr kumimoji="0" lang="en-ZA" sz="4000" b="1" i="0" u="none" strike="noStrike" kern="1200" cap="all" spc="0" normalizeH="0" baseline="0" noProof="0" dirty="0" smtClean="0">
                <a:ln>
                  <a:noFill/>
                </a:ln>
                <a:solidFill>
                  <a:srgbClr val="C00000"/>
                </a:solidFill>
                <a:effectLst/>
                <a:uLnTx/>
                <a:uFillTx/>
                <a:latin typeface="Calibri"/>
              </a:rPr>
            </a:br>
            <a:endParaRPr kumimoji="0" lang="en-ZA" sz="4000" b="1" i="0" u="none" strike="noStrike" kern="1200" cap="all" spc="0" normalizeH="0" baseline="0" noProof="0" dirty="0">
              <a:ln>
                <a:noFill/>
              </a:ln>
              <a:solidFill>
                <a:srgbClr val="C00000"/>
              </a:solidFill>
              <a:effectLst/>
              <a:uLnTx/>
              <a:uFillTx/>
              <a:latin typeface="Calibri"/>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17</a:t>
            </a:fld>
            <a:endParaRPr lang="en-US" dirty="0"/>
          </a:p>
        </p:txBody>
      </p:sp>
    </p:spTree>
    <p:extLst>
      <p:ext uri="{BB962C8B-B14F-4D97-AF65-F5344CB8AC3E}">
        <p14:creationId xmlns:p14="http://schemas.microsoft.com/office/powerpoint/2010/main" val="2184905713"/>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Empowered </a:t>
            </a:r>
            <a:r>
              <a:rPr lang="en-ZA" dirty="0">
                <a:solidFill>
                  <a:schemeClr val="tx1"/>
                </a:solidFill>
                <a:latin typeface="Arial" panose="020B0604020202020204" pitchFamily="34" charset="0"/>
                <a:cs typeface="Arial" panose="020B0604020202020204" pitchFamily="34" charset="0"/>
              </a:rPr>
              <a:t>people and accountable public administration</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7815"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Vision</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1170228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To </a:t>
            </a:r>
            <a:r>
              <a:rPr lang="en-ZA" dirty="0">
                <a:solidFill>
                  <a:schemeClr val="tx1"/>
                </a:solidFill>
                <a:latin typeface="Arial" panose="020B0604020202020204" pitchFamily="34" charset="0"/>
                <a:cs typeface="Arial" panose="020B0604020202020204" pitchFamily="34" charset="0"/>
              </a:rPr>
              <a:t>protect all persons against administrative injustices, improve service delivery and promote good governance in state </a:t>
            </a:r>
            <a:r>
              <a:rPr lang="en-ZA" dirty="0" smtClean="0">
                <a:solidFill>
                  <a:schemeClr val="tx1"/>
                </a:solidFill>
                <a:latin typeface="Arial" panose="020B0604020202020204" pitchFamily="34" charset="0"/>
                <a:cs typeface="Arial" panose="020B0604020202020204" pitchFamily="34" charset="0"/>
              </a:rPr>
              <a:t>affairs.</a:t>
            </a:r>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Mission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109042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523220"/>
            <a:ext cx="9144000" cy="55727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sz="24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1800" dirty="0" smtClean="0">
                <a:solidFill>
                  <a:schemeClr val="tx1"/>
                </a:solidFill>
                <a:latin typeface="Arial Rounded MT Bold" panose="020F0704030504030204" pitchFamily="34" charset="0"/>
                <a:cs typeface="Arial" panose="020B0604020202020204" pitchFamily="34" charset="0"/>
              </a:rPr>
              <a:t>Introductory </a:t>
            </a:r>
            <a:r>
              <a:rPr lang="en-ZA" sz="1800" dirty="0" smtClean="0">
                <a:solidFill>
                  <a:schemeClr val="tx1"/>
                </a:solidFill>
                <a:latin typeface="Arial Rounded MT Bold" panose="020F0704030504030204" pitchFamily="34" charset="0"/>
                <a:cs typeface="Arial" panose="020B0604020202020204" pitchFamily="34" charset="0"/>
              </a:rPr>
              <a:t>remarks </a:t>
            </a:r>
          </a:p>
          <a:p>
            <a:pPr marL="514350" indent="-514350" algn="l">
              <a:buFont typeface="+mj-lt"/>
              <a:buAutoNum type="arabicPeriod"/>
            </a:pPr>
            <a:endParaRPr lang="en-ZA" sz="1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1800" dirty="0" smtClean="0">
                <a:solidFill>
                  <a:schemeClr val="tx1"/>
                </a:solidFill>
                <a:latin typeface="Arial Rounded MT Bold" panose="020F0704030504030204" pitchFamily="34" charset="0"/>
                <a:cs typeface="Arial" panose="020B0604020202020204" pitchFamily="34" charset="0"/>
              </a:rPr>
              <a:t>Vision 2023</a:t>
            </a:r>
          </a:p>
          <a:p>
            <a:pPr marL="514350" indent="-514350" algn="l">
              <a:buFont typeface="+mj-lt"/>
              <a:buAutoNum type="arabicPeriod"/>
            </a:pPr>
            <a:endParaRPr lang="en-ZA" sz="1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1800" dirty="0" smtClean="0">
                <a:solidFill>
                  <a:schemeClr val="tx1"/>
                </a:solidFill>
                <a:latin typeface="Arial Rounded MT Bold" panose="020F0704030504030204" pitchFamily="34" charset="0"/>
                <a:cs typeface="Arial" panose="020B0604020202020204" pitchFamily="34" charset="0"/>
              </a:rPr>
              <a:t>2020-2025 Strategic Plan and 2020/21 Annual Performance Plan</a:t>
            </a:r>
          </a:p>
          <a:p>
            <a:pPr marL="514350" indent="-514350" algn="l">
              <a:buFont typeface="+mj-lt"/>
              <a:buAutoNum type="arabicPeriod"/>
            </a:pPr>
            <a:endParaRPr lang="en-ZA" sz="1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1800" dirty="0">
                <a:solidFill>
                  <a:schemeClr val="tx1"/>
                </a:solidFill>
                <a:latin typeface="Arial Rounded MT Bold" panose="020F0704030504030204" pitchFamily="34" charset="0"/>
                <a:cs typeface="Arial" panose="020B0604020202020204" pitchFamily="34" charset="0"/>
              </a:rPr>
              <a:t>2020/21 APP </a:t>
            </a:r>
            <a:r>
              <a:rPr lang="en-ZA" sz="1800" dirty="0" smtClean="0">
                <a:solidFill>
                  <a:schemeClr val="tx1"/>
                </a:solidFill>
                <a:latin typeface="Arial Rounded MT Bold" panose="020F0704030504030204" pitchFamily="34" charset="0"/>
                <a:cs typeface="Arial" panose="020B0604020202020204" pitchFamily="34" charset="0"/>
              </a:rPr>
              <a:t>target </a:t>
            </a:r>
            <a:r>
              <a:rPr lang="en-ZA" sz="1800" dirty="0">
                <a:solidFill>
                  <a:schemeClr val="tx1"/>
                </a:solidFill>
                <a:latin typeface="Arial Rounded MT Bold" panose="020F0704030504030204" pitchFamily="34" charset="0"/>
                <a:cs typeface="Arial" panose="020B0604020202020204" pitchFamily="34" charset="0"/>
              </a:rPr>
              <a:t>revisions/amendments </a:t>
            </a:r>
          </a:p>
          <a:p>
            <a:pPr marL="514350" indent="-514350" algn="l">
              <a:buFont typeface="+mj-lt"/>
              <a:buAutoNum type="arabicPeriod"/>
            </a:pPr>
            <a:endParaRPr lang="en-ZA" sz="1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1800" dirty="0" smtClean="0">
                <a:solidFill>
                  <a:schemeClr val="tx1"/>
                </a:solidFill>
                <a:latin typeface="Arial Rounded MT Bold" panose="020F0704030504030204" pitchFamily="34" charset="0"/>
                <a:cs typeface="Arial" panose="020B0604020202020204" pitchFamily="34" charset="0"/>
              </a:rPr>
              <a:t>2020/21 Budget</a:t>
            </a:r>
          </a:p>
          <a:p>
            <a:pPr marL="514350" indent="-514350" algn="l">
              <a:buFont typeface="+mj-lt"/>
              <a:buAutoNum type="arabicPeriod"/>
            </a:pPr>
            <a:endParaRPr lang="en-ZA" sz="18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US" sz="1800" dirty="0">
                <a:solidFill>
                  <a:schemeClr val="tx1"/>
                </a:solidFill>
                <a:latin typeface="Arial Rounded MT Bold" panose="020F0704030504030204" pitchFamily="34" charset="0"/>
                <a:cs typeface="Arial" panose="020B0604020202020204" pitchFamily="34" charset="0"/>
              </a:rPr>
              <a:t>Request </a:t>
            </a:r>
            <a:r>
              <a:rPr lang="en-US" sz="1800" dirty="0" smtClean="0">
                <a:solidFill>
                  <a:schemeClr val="tx1"/>
                </a:solidFill>
                <a:latin typeface="Arial Rounded MT Bold" panose="020F0704030504030204" pitchFamily="34" charset="0"/>
                <a:cs typeface="Arial" panose="020B0604020202020204" pitchFamily="34" charset="0"/>
              </a:rPr>
              <a:t>for additional funding for the </a:t>
            </a:r>
            <a:r>
              <a:rPr lang="en-US" sz="1800" dirty="0">
                <a:solidFill>
                  <a:schemeClr val="tx1"/>
                </a:solidFill>
                <a:latin typeface="Arial Rounded MT Bold" panose="020F0704030504030204" pitchFamily="34" charset="0"/>
                <a:cs typeface="Arial" panose="020B0604020202020204" pitchFamily="34" charset="0"/>
              </a:rPr>
              <a:t>2020 MTEF </a:t>
            </a:r>
            <a:r>
              <a:rPr lang="en-US" sz="1800" dirty="0" smtClean="0">
                <a:solidFill>
                  <a:schemeClr val="tx1"/>
                </a:solidFill>
                <a:latin typeface="Arial Rounded MT Bold" panose="020F0704030504030204" pitchFamily="34" charset="0"/>
                <a:cs typeface="Arial" panose="020B0604020202020204" pitchFamily="34" charset="0"/>
              </a:rPr>
              <a:t>and reasons thereof</a:t>
            </a:r>
          </a:p>
          <a:p>
            <a:pPr marL="514350" indent="-514350" algn="l">
              <a:buFont typeface="+mj-lt"/>
              <a:buAutoNum type="arabicPeriod"/>
            </a:pPr>
            <a:endParaRPr lang="en-US" sz="18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US" sz="1800" dirty="0">
                <a:solidFill>
                  <a:schemeClr val="tx1"/>
                </a:solidFill>
                <a:latin typeface="Arial Rounded MT Bold" panose="020F0704030504030204" pitchFamily="34" charset="0"/>
                <a:cs typeface="Arial" panose="020B0604020202020204" pitchFamily="34" charset="0"/>
              </a:rPr>
              <a:t>Plans for returning to the workplace </a:t>
            </a:r>
            <a:endParaRPr lang="en-ZA" sz="18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Overview of </a:t>
            </a:r>
            <a:r>
              <a:rPr lang="en-US" sz="2800" b="1" dirty="0">
                <a:solidFill>
                  <a:srgbClr val="C00000"/>
                </a:solidFill>
                <a:latin typeface="Arial Rounded MT Bold" panose="020F0704030504030204" pitchFamily="34" charset="0"/>
                <a:cs typeface="Tahoma" pitchFamily="34" charset="0"/>
              </a:rPr>
              <a:t>t</a:t>
            </a:r>
            <a:r>
              <a:rPr lang="en-US" sz="2800" b="1" dirty="0" smtClean="0">
                <a:solidFill>
                  <a:srgbClr val="C00000"/>
                </a:solidFill>
                <a:latin typeface="Arial Rounded MT Bold" panose="020F0704030504030204" pitchFamily="34" charset="0"/>
                <a:cs typeface="Tahoma" pitchFamily="34" charset="0"/>
              </a:rPr>
              <a:t>he </a:t>
            </a:r>
            <a:r>
              <a:rPr lang="en-US" sz="2800" b="1" dirty="0" smtClean="0">
                <a:solidFill>
                  <a:srgbClr val="C00000"/>
                </a:solidFill>
                <a:latin typeface="Arial Rounded MT Bold" panose="020F0704030504030204" pitchFamily="34" charset="0"/>
                <a:cs typeface="Tahoma" pitchFamily="34" charset="0"/>
              </a:rPr>
              <a:t>Presentation</a:t>
            </a:r>
            <a:endParaRPr lang="en-GB" sz="2800" dirty="0">
              <a:solidFill>
                <a:srgbClr val="C00000"/>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A </a:t>
            </a:r>
            <a:r>
              <a:rPr lang="en-ZA" dirty="0">
                <a:solidFill>
                  <a:schemeClr val="tx1"/>
                </a:solidFill>
                <a:latin typeface="Arial" panose="020B0604020202020204" pitchFamily="34" charset="0"/>
                <a:cs typeface="Arial" panose="020B0604020202020204" pitchFamily="34" charset="0"/>
              </a:rPr>
              <a:t>catalyst for change in pursuit of good </a:t>
            </a:r>
            <a:r>
              <a:rPr lang="en-ZA" dirty="0" smtClean="0">
                <a:solidFill>
                  <a:schemeClr val="tx1"/>
                </a:solidFill>
                <a:latin typeface="Arial" panose="020B0604020202020204" pitchFamily="34" charset="0"/>
                <a:cs typeface="Arial" panose="020B0604020202020204" pitchFamily="34" charset="0"/>
              </a:rPr>
              <a:t>governance.</a:t>
            </a:r>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Institutional </a:t>
            </a:r>
            <a:r>
              <a:rPr lang="en-ZA" sz="2800" b="1" dirty="0">
                <a:solidFill>
                  <a:srgbClr val="C00000"/>
                </a:solidFill>
                <a:latin typeface="Arial Rounded MT Bold" panose="020F0704030504030204" pitchFamily="34" charset="0"/>
              </a:rPr>
              <a:t>Purpose Statement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42479060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Empower </a:t>
            </a:r>
            <a:r>
              <a:rPr lang="en-US" dirty="0">
                <a:solidFill>
                  <a:schemeClr val="tx1"/>
                </a:solidFill>
                <a:latin typeface="Arial" panose="020B0604020202020204" pitchFamily="34" charset="0"/>
                <a:cs typeface="Arial" panose="020B0604020202020204" pitchFamily="34" charset="0"/>
              </a:rPr>
              <a:t>everyone at all levels of society </a:t>
            </a:r>
            <a:r>
              <a:rPr lang="en-US" dirty="0" smtClean="0">
                <a:solidFill>
                  <a:schemeClr val="tx1"/>
                </a:solidFill>
                <a:latin typeface="Arial" panose="020B0604020202020204" pitchFamily="34" charset="0"/>
                <a:cs typeface="Arial" panose="020B0604020202020204" pitchFamily="34" charset="0"/>
              </a:rPr>
              <a:t>to effectively </a:t>
            </a:r>
            <a:r>
              <a:rPr lang="en-US" dirty="0">
                <a:solidFill>
                  <a:schemeClr val="tx1"/>
                </a:solidFill>
                <a:latin typeface="Arial" panose="020B0604020202020204" pitchFamily="34" charset="0"/>
                <a:cs typeface="Arial" panose="020B0604020202020204" pitchFamily="34" charset="0"/>
              </a:rPr>
              <a:t>engage organs of state about any injustice, service </a:t>
            </a:r>
            <a:r>
              <a:rPr lang="en-US" dirty="0" smtClean="0">
                <a:solidFill>
                  <a:schemeClr val="tx1"/>
                </a:solidFill>
                <a:latin typeface="Arial" panose="020B0604020202020204" pitchFamily="34" charset="0"/>
                <a:cs typeface="Arial" panose="020B0604020202020204" pitchFamily="34" charset="0"/>
              </a:rPr>
              <a:t>delivery failure </a:t>
            </a:r>
            <a:r>
              <a:rPr lang="en-US" dirty="0">
                <a:solidFill>
                  <a:schemeClr val="tx1"/>
                </a:solidFill>
                <a:latin typeface="Arial" panose="020B0604020202020204" pitchFamily="34" charset="0"/>
                <a:cs typeface="Arial" panose="020B0604020202020204" pitchFamily="34" charset="0"/>
              </a:rPr>
              <a:t>or improper conduct and assist organs of state to establish </a:t>
            </a:r>
            <a:r>
              <a:rPr lang="en-US" dirty="0" smtClean="0">
                <a:solidFill>
                  <a:schemeClr val="tx1"/>
                </a:solidFill>
                <a:latin typeface="Arial" panose="020B0604020202020204" pitchFamily="34" charset="0"/>
                <a:cs typeface="Arial" panose="020B0604020202020204" pitchFamily="34" charset="0"/>
              </a:rPr>
              <a:t>and maintain </a:t>
            </a:r>
            <a:r>
              <a:rPr lang="en-US" dirty="0">
                <a:solidFill>
                  <a:schemeClr val="tx1"/>
                </a:solidFill>
                <a:latin typeface="Arial" panose="020B0604020202020204" pitchFamily="34" charset="0"/>
                <a:cs typeface="Arial" panose="020B0604020202020204" pitchFamily="34" charset="0"/>
              </a:rPr>
              <a:t>efficient and effective governance and </a:t>
            </a:r>
            <a:r>
              <a:rPr lang="en-US" dirty="0" smtClean="0">
                <a:solidFill>
                  <a:schemeClr val="tx1"/>
                </a:solidFill>
                <a:latin typeface="Arial" panose="020B0604020202020204" pitchFamily="34" charset="0"/>
                <a:cs typeface="Arial" panose="020B0604020202020204" pitchFamily="34" charset="0"/>
              </a:rPr>
              <a:t>administration.</a:t>
            </a:r>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Impact Statement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3611514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sz="4000" b="1" dirty="0" smtClean="0">
                <a:solidFill>
                  <a:schemeClr val="tx1"/>
                </a:solidFill>
                <a:latin typeface="Arial" panose="020B0604020202020204" pitchFamily="34" charset="0"/>
                <a:cs typeface="Arial" panose="020B0604020202020204" pitchFamily="34" charset="0"/>
              </a:rPr>
              <a:t>AIR:</a:t>
            </a:r>
            <a:endParaRPr lang="en-ZA" sz="4000" b="1" dirty="0">
              <a:solidFill>
                <a:schemeClr val="tx1"/>
              </a:solidFill>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en-ZA" sz="4000" b="1" dirty="0" smtClean="0">
                <a:solidFill>
                  <a:schemeClr val="tx1"/>
                </a:solidFill>
                <a:latin typeface="Arial" panose="020B0604020202020204" pitchFamily="34" charset="0"/>
                <a:cs typeface="Arial" panose="020B0604020202020204" pitchFamily="34" charset="0"/>
              </a:rPr>
              <a:t>A</a:t>
            </a:r>
            <a:r>
              <a:rPr lang="en-ZA" sz="4000" dirty="0" smtClean="0">
                <a:solidFill>
                  <a:schemeClr val="tx1"/>
                </a:solidFill>
                <a:latin typeface="Arial" panose="020B0604020202020204" pitchFamily="34" charset="0"/>
                <a:cs typeface="Arial" panose="020B0604020202020204" pitchFamily="34" charset="0"/>
              </a:rPr>
              <a:t>ccountability</a:t>
            </a:r>
            <a:endParaRPr lang="en-ZA" sz="4000" dirty="0">
              <a:solidFill>
                <a:schemeClr val="tx1"/>
              </a:solidFill>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en-ZA" sz="4000" b="1" dirty="0" smtClean="0">
                <a:solidFill>
                  <a:schemeClr val="tx1"/>
                </a:solidFill>
                <a:latin typeface="Arial" panose="020B0604020202020204" pitchFamily="34" charset="0"/>
                <a:cs typeface="Arial" panose="020B0604020202020204" pitchFamily="34" charset="0"/>
              </a:rPr>
              <a:t>I</a:t>
            </a:r>
            <a:r>
              <a:rPr lang="en-ZA" sz="4000" dirty="0" smtClean="0">
                <a:solidFill>
                  <a:schemeClr val="tx1"/>
                </a:solidFill>
                <a:latin typeface="Arial" panose="020B0604020202020204" pitchFamily="34" charset="0"/>
                <a:cs typeface="Arial" panose="020B0604020202020204" pitchFamily="34" charset="0"/>
              </a:rPr>
              <a:t>ntegrity</a:t>
            </a:r>
          </a:p>
          <a:p>
            <a:pPr marL="914400" lvl="1" indent="-457200" algn="l">
              <a:buFont typeface="Arial" panose="020B0604020202020204" pitchFamily="34" charset="0"/>
              <a:buChar char="•"/>
            </a:pPr>
            <a:r>
              <a:rPr lang="en-ZA" sz="4000" b="1" dirty="0" smtClean="0">
                <a:solidFill>
                  <a:schemeClr val="tx1"/>
                </a:solidFill>
                <a:latin typeface="Arial" panose="020B0604020202020204" pitchFamily="34" charset="0"/>
                <a:cs typeface="Arial" panose="020B0604020202020204" pitchFamily="34" charset="0"/>
              </a:rPr>
              <a:t>R</a:t>
            </a:r>
            <a:r>
              <a:rPr lang="en-ZA" sz="4000" dirty="0" smtClean="0">
                <a:solidFill>
                  <a:schemeClr val="tx1"/>
                </a:solidFill>
                <a:latin typeface="Arial" panose="020B0604020202020204" pitchFamily="34" charset="0"/>
                <a:cs typeface="Arial" panose="020B0604020202020204" pitchFamily="34" charset="0"/>
              </a:rPr>
              <a:t>esponsiveness </a:t>
            </a:r>
            <a:endParaRPr lang="en-ZA" sz="4000"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Principles</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1015822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sz="3600" b="1" dirty="0" smtClean="0">
              <a:solidFill>
                <a:schemeClr val="tx1"/>
              </a:solidFill>
              <a:latin typeface="Arial" panose="020B0604020202020204" pitchFamily="34" charset="0"/>
              <a:cs typeface="Arial" panose="020B0604020202020204" pitchFamily="34" charset="0"/>
            </a:endParaRPr>
          </a:p>
          <a:p>
            <a:pPr algn="l"/>
            <a:r>
              <a:rPr lang="en-ZA" sz="3600" b="1" dirty="0" smtClean="0">
                <a:solidFill>
                  <a:schemeClr val="tx1"/>
                </a:solidFill>
                <a:latin typeface="Arial" panose="020B0604020202020204" pitchFamily="34" charset="0"/>
                <a:cs typeface="Arial" panose="020B0604020202020204" pitchFamily="34" charset="0"/>
              </a:rPr>
              <a:t>PULE: </a:t>
            </a:r>
            <a:endParaRPr lang="en-ZA" sz="3600" b="1" dirty="0" smtClean="0">
              <a:solidFill>
                <a:schemeClr val="tx1"/>
              </a:solidFill>
              <a:latin typeface="Arial" panose="020B0604020202020204" pitchFamily="34" charset="0"/>
              <a:cs typeface="Arial" panose="020B0604020202020204" pitchFamily="34" charset="0"/>
            </a:endParaRPr>
          </a:p>
          <a:p>
            <a:pPr marL="971550" lvl="1" indent="-514350" algn="l">
              <a:buFont typeface="Arial" panose="020B0604020202020204" pitchFamily="34" charset="0"/>
              <a:buChar char="•"/>
            </a:pPr>
            <a:r>
              <a:rPr lang="en-ZA" sz="3600" b="1" dirty="0" smtClean="0">
                <a:solidFill>
                  <a:schemeClr val="tx1"/>
                </a:solidFill>
                <a:latin typeface="Arial" panose="020B0604020202020204" pitchFamily="34" charset="0"/>
                <a:cs typeface="Arial" panose="020B0604020202020204" pitchFamily="34" charset="0"/>
              </a:rPr>
              <a:t>P</a:t>
            </a:r>
            <a:r>
              <a:rPr lang="en-ZA" sz="3600" dirty="0" smtClean="0">
                <a:solidFill>
                  <a:schemeClr val="tx1"/>
                </a:solidFill>
                <a:latin typeface="Arial" panose="020B0604020202020204" pitchFamily="34" charset="0"/>
                <a:cs typeface="Arial" panose="020B0604020202020204" pitchFamily="34" charset="0"/>
              </a:rPr>
              <a:t>assion </a:t>
            </a:r>
          </a:p>
          <a:p>
            <a:pPr marL="971550" lvl="1" indent="-514350" algn="l">
              <a:buFont typeface="Arial" panose="020B0604020202020204" pitchFamily="34" charset="0"/>
              <a:buChar char="•"/>
            </a:pPr>
            <a:r>
              <a:rPr lang="en-ZA" sz="3600" b="1" dirty="0" smtClean="0">
                <a:solidFill>
                  <a:schemeClr val="tx1"/>
                </a:solidFill>
                <a:latin typeface="Arial" panose="020B0604020202020204" pitchFamily="34" charset="0"/>
                <a:cs typeface="Arial" panose="020B0604020202020204" pitchFamily="34" charset="0"/>
              </a:rPr>
              <a:t>U</a:t>
            </a:r>
            <a:r>
              <a:rPr lang="en-ZA" sz="3600" dirty="0" smtClean="0">
                <a:solidFill>
                  <a:schemeClr val="tx1"/>
                </a:solidFill>
                <a:latin typeface="Arial" panose="020B0604020202020204" pitchFamily="34" charset="0"/>
                <a:cs typeface="Arial" panose="020B0604020202020204" pitchFamily="34" charset="0"/>
              </a:rPr>
              <a:t>buntu</a:t>
            </a:r>
          </a:p>
          <a:p>
            <a:pPr marL="971550" lvl="1" indent="-514350" algn="l">
              <a:buFont typeface="Arial" panose="020B0604020202020204" pitchFamily="34" charset="0"/>
              <a:buChar char="•"/>
            </a:pPr>
            <a:r>
              <a:rPr lang="en-ZA" sz="3600" b="1" dirty="0" smtClean="0">
                <a:solidFill>
                  <a:schemeClr val="tx1"/>
                </a:solidFill>
                <a:latin typeface="Arial" panose="020B0604020202020204" pitchFamily="34" charset="0"/>
                <a:cs typeface="Arial" panose="020B0604020202020204" pitchFamily="34" charset="0"/>
              </a:rPr>
              <a:t>L</a:t>
            </a:r>
            <a:r>
              <a:rPr lang="en-ZA" sz="3600" dirty="0" smtClean="0">
                <a:solidFill>
                  <a:schemeClr val="tx1"/>
                </a:solidFill>
                <a:latin typeface="Arial" panose="020B0604020202020204" pitchFamily="34" charset="0"/>
                <a:cs typeface="Arial" panose="020B0604020202020204" pitchFamily="34" charset="0"/>
              </a:rPr>
              <a:t>eadership</a:t>
            </a:r>
          </a:p>
          <a:p>
            <a:pPr marL="971550" lvl="1" indent="-514350" algn="l">
              <a:buFont typeface="Arial" panose="020B0604020202020204" pitchFamily="34" charset="0"/>
              <a:buChar char="•"/>
            </a:pPr>
            <a:r>
              <a:rPr lang="en-ZA" sz="3600" b="1" dirty="0">
                <a:solidFill>
                  <a:schemeClr val="tx1"/>
                </a:solidFill>
                <a:latin typeface="Arial" panose="020B0604020202020204" pitchFamily="34" charset="0"/>
                <a:cs typeface="Arial" panose="020B0604020202020204" pitchFamily="34" charset="0"/>
              </a:rPr>
              <a:t>E</a:t>
            </a:r>
            <a:r>
              <a:rPr lang="en-ZA" sz="3600" dirty="0">
                <a:solidFill>
                  <a:schemeClr val="tx1"/>
                </a:solidFill>
                <a:latin typeface="Arial" panose="020B0604020202020204" pitchFamily="34" charset="0"/>
                <a:cs typeface="Arial" panose="020B0604020202020204" pitchFamily="34" charset="0"/>
              </a:rPr>
              <a:t>fficiency </a:t>
            </a:r>
          </a:p>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5862"/>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Values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343066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762000"/>
            <a:ext cx="9144000" cy="4800599"/>
          </a:xfrm>
          <a:prstGeom prst="rect">
            <a:avLst/>
          </a:prstGeom>
          <a:solidFill>
            <a:schemeClr val="bg1"/>
          </a:solidFill>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ZA" dirty="0" smtClean="0">
                <a:solidFill>
                  <a:schemeClr val="tx1"/>
                </a:solidFill>
                <a:latin typeface="Arial" panose="020B0604020202020204" pitchFamily="34" charset="0"/>
                <a:cs typeface="Arial" panose="020B0604020202020204" pitchFamily="34" charset="0"/>
              </a:rPr>
              <a:t>Accessible PPSA </a:t>
            </a:r>
            <a:r>
              <a:rPr lang="en-ZA" dirty="0" smtClean="0">
                <a:solidFill>
                  <a:schemeClr val="tx1"/>
                </a:solidFill>
                <a:latin typeface="Arial" panose="020B0604020202020204" pitchFamily="34" charset="0"/>
                <a:cs typeface="Arial" panose="020B0604020202020204" pitchFamily="34" charset="0"/>
              </a:rPr>
              <a:t>services; </a:t>
            </a:r>
            <a:endParaRPr lang="en-ZA"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endParaRPr lang="en-ZA" dirty="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r>
              <a:rPr lang="en-US" dirty="0" smtClean="0">
                <a:solidFill>
                  <a:schemeClr val="tx1"/>
                </a:solidFill>
                <a:latin typeface="Arial" panose="020B0604020202020204" pitchFamily="34" charset="0"/>
                <a:cs typeface="Arial" panose="020B0604020202020204" pitchFamily="34" charset="0"/>
              </a:rPr>
              <a:t>Investigations finalised within turnaround </a:t>
            </a:r>
            <a:r>
              <a:rPr lang="en-US" dirty="0" smtClean="0">
                <a:solidFill>
                  <a:schemeClr val="tx1"/>
                </a:solidFill>
                <a:latin typeface="Arial" panose="020B0604020202020204" pitchFamily="34" charset="0"/>
                <a:cs typeface="Arial" panose="020B0604020202020204" pitchFamily="34" charset="0"/>
              </a:rPr>
              <a:t>times;</a:t>
            </a:r>
            <a:endParaRPr lang="en-US"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endParaRPr lang="en-US"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r>
              <a:rPr lang="en-US" dirty="0">
                <a:solidFill>
                  <a:schemeClr val="tx1"/>
                </a:solidFill>
                <a:latin typeface="Arial" panose="020B0604020202020204" pitchFamily="34" charset="0"/>
                <a:cs typeface="Arial" panose="020B0604020202020204" pitchFamily="34" charset="0"/>
              </a:rPr>
              <a:t>Clean </a:t>
            </a:r>
            <a:r>
              <a:rPr lang="en-US" dirty="0" smtClean="0">
                <a:solidFill>
                  <a:schemeClr val="tx1"/>
                </a:solidFill>
                <a:latin typeface="Arial" panose="020B0604020202020204" pitchFamily="34" charset="0"/>
                <a:cs typeface="Arial" panose="020B0604020202020204" pitchFamily="34" charset="0"/>
              </a:rPr>
              <a:t>audit achieved and </a:t>
            </a:r>
            <a:r>
              <a:rPr lang="en-US" dirty="0" smtClean="0">
                <a:solidFill>
                  <a:schemeClr val="tx1"/>
                </a:solidFill>
                <a:latin typeface="Arial" panose="020B0604020202020204" pitchFamily="34" charset="0"/>
                <a:cs typeface="Arial" panose="020B0604020202020204" pitchFamily="34" charset="0"/>
              </a:rPr>
              <a:t>maintained;</a:t>
            </a:r>
            <a:endParaRPr lang="en-US"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endParaRPr lang="en-US"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r>
              <a:rPr lang="en-US" dirty="0" smtClean="0">
                <a:solidFill>
                  <a:schemeClr val="tx1"/>
                </a:solidFill>
                <a:latin typeface="Arial" panose="020B0604020202020204" pitchFamily="34" charset="0"/>
                <a:cs typeface="Arial" panose="020B0604020202020204" pitchFamily="34" charset="0"/>
              </a:rPr>
              <a:t>Implementation of </a:t>
            </a:r>
            <a:r>
              <a:rPr lang="en-US" dirty="0">
                <a:solidFill>
                  <a:schemeClr val="tx1"/>
                </a:solidFill>
                <a:latin typeface="Arial" panose="020B0604020202020204" pitchFamily="34" charset="0"/>
                <a:cs typeface="Arial" panose="020B0604020202020204" pitchFamily="34" charset="0"/>
              </a:rPr>
              <a:t>ICT </a:t>
            </a:r>
            <a:r>
              <a:rPr lang="en-US" dirty="0" smtClean="0">
                <a:solidFill>
                  <a:schemeClr val="tx1"/>
                </a:solidFill>
                <a:latin typeface="Arial" panose="020B0604020202020204" pitchFamily="34" charset="0"/>
                <a:cs typeface="Arial" panose="020B0604020202020204" pitchFamily="34" charset="0"/>
              </a:rPr>
              <a:t>systems to optimally support business </a:t>
            </a:r>
            <a:r>
              <a:rPr lang="en-US" dirty="0" smtClean="0">
                <a:solidFill>
                  <a:schemeClr val="tx1"/>
                </a:solidFill>
                <a:latin typeface="Arial" panose="020B0604020202020204" pitchFamily="34" charset="0"/>
                <a:cs typeface="Arial" panose="020B0604020202020204" pitchFamily="34" charset="0"/>
              </a:rPr>
              <a:t>objectives; and</a:t>
            </a:r>
            <a:endParaRPr lang="en-US"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endParaRPr lang="en-US"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r>
              <a:rPr lang="en-US" dirty="0" smtClean="0">
                <a:solidFill>
                  <a:schemeClr val="tx1"/>
                </a:solidFill>
                <a:latin typeface="Arial" panose="020B0604020202020204" pitchFamily="34" charset="0"/>
                <a:cs typeface="Arial" panose="020B0604020202020204" pitchFamily="34" charset="0"/>
              </a:rPr>
              <a:t>Ongoing engagements with ombudsman and organs of </a:t>
            </a:r>
            <a:r>
              <a:rPr lang="en-US" dirty="0" smtClean="0">
                <a:solidFill>
                  <a:schemeClr val="tx1"/>
                </a:solidFill>
                <a:latin typeface="Arial" panose="020B0604020202020204" pitchFamily="34" charset="0"/>
                <a:cs typeface="Arial" panose="020B0604020202020204" pitchFamily="34" charset="0"/>
              </a:rPr>
              <a:t>state.</a:t>
            </a:r>
            <a:endParaRPr lang="en-US" b="1"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Outcomes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2625931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2020/21 Targets: Administration Programme (1</a:t>
            </a:r>
            <a:r>
              <a:rPr lang="en-ZA" sz="2800" b="1" dirty="0">
                <a:solidFill>
                  <a:srgbClr val="C00000"/>
                </a:solidFill>
                <a:latin typeface="Arial Rounded MT Bold" panose="020F0704030504030204" pitchFamily="34" charset="0"/>
              </a:rPr>
              <a:t>)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7526010"/>
              </p:ext>
            </p:extLst>
          </p:nvPr>
        </p:nvGraphicFramePr>
        <p:xfrm>
          <a:off x="-2241" y="762000"/>
          <a:ext cx="9146241" cy="6096001"/>
        </p:xfrm>
        <a:graphic>
          <a:graphicData uri="http://schemas.openxmlformats.org/drawingml/2006/table">
            <a:tbl>
              <a:tblPr firstRow="1" bandRow="1">
                <a:tableStyleId>{21E4AEA4-8DFA-4A89-87EB-49C32662AFE0}</a:tableStyleId>
              </a:tblPr>
              <a:tblGrid>
                <a:gridCol w="2364441"/>
                <a:gridCol w="3124201"/>
                <a:gridCol w="3657599"/>
              </a:tblGrid>
              <a:tr h="1004071">
                <a:tc>
                  <a:txBody>
                    <a:bodyPr/>
                    <a:lstStyle/>
                    <a:p>
                      <a:r>
                        <a:rPr lang="en-ZA" sz="2200" dirty="0" smtClean="0">
                          <a:latin typeface="Arial" panose="020B0604020202020204" pitchFamily="34" charset="0"/>
                          <a:cs typeface="Arial" panose="020B0604020202020204" pitchFamily="34" charset="0"/>
                        </a:rPr>
                        <a:t>Output </a:t>
                      </a:r>
                      <a:endParaRPr lang="en-ZA" sz="2200" dirty="0">
                        <a:latin typeface="Arial" panose="020B0604020202020204" pitchFamily="34" charset="0"/>
                        <a:cs typeface="Arial" panose="020B0604020202020204" pitchFamily="34" charset="0"/>
                      </a:endParaRPr>
                    </a:p>
                  </a:txBody>
                  <a:tcPr/>
                </a:tc>
                <a:tc>
                  <a:txBody>
                    <a:bodyPr/>
                    <a:lstStyle/>
                    <a:p>
                      <a:r>
                        <a:rPr lang="en-ZA" sz="2200" baseline="0" dirty="0" smtClean="0">
                          <a:latin typeface="Arial" panose="020B0604020202020204" pitchFamily="34" charset="0"/>
                          <a:cs typeface="Arial" panose="020B0604020202020204" pitchFamily="34" charset="0"/>
                        </a:rPr>
                        <a:t>Output Indicator</a:t>
                      </a:r>
                      <a:endParaRPr lang="en-ZA" sz="2200" dirty="0">
                        <a:latin typeface="Arial" panose="020B0604020202020204" pitchFamily="34" charset="0"/>
                        <a:cs typeface="Arial" panose="020B0604020202020204" pitchFamily="34" charset="0"/>
                      </a:endParaRPr>
                    </a:p>
                  </a:txBody>
                  <a:tcPr/>
                </a:tc>
                <a:tc>
                  <a:txBody>
                    <a:bodyPr/>
                    <a:lstStyle/>
                    <a:p>
                      <a:r>
                        <a:rPr lang="en-ZA" sz="2200" dirty="0" smtClean="0">
                          <a:latin typeface="Arial" panose="020B0604020202020204" pitchFamily="34" charset="0"/>
                          <a:cs typeface="Arial" panose="020B0604020202020204" pitchFamily="34" charset="0"/>
                        </a:rPr>
                        <a:t>2020/21 Target</a:t>
                      </a:r>
                      <a:endParaRPr lang="en-ZA" sz="2200" dirty="0">
                        <a:latin typeface="Arial" panose="020B0604020202020204" pitchFamily="34" charset="0"/>
                        <a:cs typeface="Arial" panose="020B0604020202020204" pitchFamily="34" charset="0"/>
                      </a:endParaRPr>
                    </a:p>
                  </a:txBody>
                  <a:tcPr/>
                </a:tc>
              </a:tr>
              <a:tr h="1546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dirty="0" smtClean="0">
                          <a:solidFill>
                            <a:schemeClr val="tx1"/>
                          </a:solidFill>
                          <a:effectLst/>
                          <a:latin typeface="Arial" panose="020B0604020202020204" pitchFamily="34" charset="0"/>
                          <a:cs typeface="Arial" panose="020B0604020202020204" pitchFamily="34" charset="0"/>
                        </a:rPr>
                        <a:t>Clean audit obtained</a:t>
                      </a:r>
                      <a:r>
                        <a:rPr lang="en-US" sz="2200" b="1" i="0" baseline="0" dirty="0" smtClean="0">
                          <a:solidFill>
                            <a:schemeClr val="tx1"/>
                          </a:solidFill>
                          <a:effectLst/>
                          <a:latin typeface="Arial" panose="020B0604020202020204" pitchFamily="34" charset="0"/>
                          <a:cs typeface="Arial" panose="020B0604020202020204" pitchFamily="34" charset="0"/>
                        </a:rPr>
                        <a:t> </a:t>
                      </a:r>
                      <a:endParaRPr lang="en-ZA" sz="2200" dirty="0" smtClean="0">
                        <a:latin typeface="Arial" panose="020B0604020202020204" pitchFamily="34" charset="0"/>
                        <a:cs typeface="Arial" panose="020B0604020202020204" pitchFamily="34" charset="0"/>
                      </a:endParaRPr>
                    </a:p>
                  </a:txBody>
                  <a:tcPr/>
                </a:tc>
                <a:tc>
                  <a:txBody>
                    <a:bodyPr/>
                    <a:lstStyle/>
                    <a:p>
                      <a:pPr algn="l">
                        <a:lnSpc>
                          <a:spcPct val="150000"/>
                        </a:lnSpc>
                        <a:spcAft>
                          <a:spcPts val="0"/>
                        </a:spcAft>
                      </a:pPr>
                      <a:r>
                        <a:rPr lang="en-ZA"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Obtain clean audit annually</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Obtain a clean audit opinion</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545104">
                <a:tc>
                  <a:txBody>
                    <a:bodyPr/>
                    <a:lstStyle/>
                    <a:p>
                      <a:r>
                        <a:rPr lang="en-ZA" sz="2200" b="1" i="0" kern="1200" dirty="0" smtClean="0">
                          <a:solidFill>
                            <a:schemeClr val="tx1"/>
                          </a:solidFill>
                          <a:effectLst/>
                          <a:latin typeface="Arial" panose="020B0604020202020204" pitchFamily="34" charset="0"/>
                          <a:ea typeface="+mn-ea"/>
                          <a:cs typeface="Arial" panose="020B0604020202020204" pitchFamily="34" charset="0"/>
                        </a:rPr>
                        <a:t>ICT infrastructure implemented</a:t>
                      </a:r>
                      <a:endParaRPr lang="en-ZA" sz="2200" b="1" i="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of implementation of ICT infrastructure</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 implementation of a Mobile Referral Application by 31 March 2021</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73551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2020/21 Targets: </a:t>
            </a:r>
            <a:r>
              <a:rPr lang="en-ZA" sz="2800" b="1" dirty="0" smtClean="0">
                <a:solidFill>
                  <a:srgbClr val="C00000"/>
                </a:solidFill>
                <a:latin typeface="Arial Rounded MT Bold" panose="020F0704030504030204" pitchFamily="34" charset="0"/>
              </a:rPr>
              <a:t>Investigations Programme </a:t>
            </a:r>
            <a:r>
              <a:rPr lang="en-ZA" sz="2800" b="1" dirty="0" smtClean="0">
                <a:solidFill>
                  <a:srgbClr val="C00000"/>
                </a:solidFill>
                <a:latin typeface="Arial Rounded MT Bold" panose="020F0704030504030204" pitchFamily="34" charset="0"/>
              </a:rPr>
              <a:t>(1)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97398641"/>
              </p:ext>
            </p:extLst>
          </p:nvPr>
        </p:nvGraphicFramePr>
        <p:xfrm>
          <a:off x="0" y="523220"/>
          <a:ext cx="9146241" cy="6595691"/>
        </p:xfrm>
        <a:graphic>
          <a:graphicData uri="http://schemas.openxmlformats.org/drawingml/2006/table">
            <a:tbl>
              <a:tblPr firstRow="1" bandRow="1">
                <a:tableStyleId>{21E4AEA4-8DFA-4A89-87EB-49C32662AFE0}</a:tableStyleId>
              </a:tblPr>
              <a:tblGrid>
                <a:gridCol w="2135842"/>
                <a:gridCol w="2740958"/>
                <a:gridCol w="4269441"/>
              </a:tblGrid>
              <a:tr h="541339">
                <a:tc>
                  <a:txBody>
                    <a:bodyPr/>
                    <a:lstStyle/>
                    <a:p>
                      <a:r>
                        <a:rPr lang="en-ZA" sz="2200" dirty="0" smtClean="0">
                          <a:latin typeface="Arial" panose="020B0604020202020204" pitchFamily="34" charset="0"/>
                          <a:cs typeface="Arial" panose="020B0604020202020204" pitchFamily="34" charset="0"/>
                        </a:rPr>
                        <a:t>Output </a:t>
                      </a:r>
                      <a:endParaRPr lang="en-ZA" sz="2200" dirty="0">
                        <a:latin typeface="Arial" panose="020B0604020202020204" pitchFamily="34" charset="0"/>
                        <a:cs typeface="Arial" panose="020B0604020202020204" pitchFamily="34" charset="0"/>
                      </a:endParaRPr>
                    </a:p>
                  </a:txBody>
                  <a:tcPr/>
                </a:tc>
                <a:tc>
                  <a:txBody>
                    <a:bodyPr/>
                    <a:lstStyle/>
                    <a:p>
                      <a:r>
                        <a:rPr lang="en-ZA" sz="2200" baseline="0" dirty="0" smtClean="0">
                          <a:latin typeface="Arial" panose="020B0604020202020204" pitchFamily="34" charset="0"/>
                          <a:cs typeface="Arial" panose="020B0604020202020204" pitchFamily="34" charset="0"/>
                        </a:rPr>
                        <a:t>Output Indicator</a:t>
                      </a:r>
                      <a:endParaRPr lang="en-ZA" sz="2200" dirty="0">
                        <a:latin typeface="Arial" panose="020B0604020202020204" pitchFamily="34" charset="0"/>
                        <a:cs typeface="Arial" panose="020B0604020202020204" pitchFamily="34" charset="0"/>
                      </a:endParaRPr>
                    </a:p>
                  </a:txBody>
                  <a:tcPr/>
                </a:tc>
                <a:tc>
                  <a:txBody>
                    <a:bodyPr/>
                    <a:lstStyle/>
                    <a:p>
                      <a:r>
                        <a:rPr lang="en-ZA" sz="2200" dirty="0" smtClean="0">
                          <a:latin typeface="Arial" panose="020B0604020202020204" pitchFamily="34" charset="0"/>
                          <a:cs typeface="Arial" panose="020B0604020202020204" pitchFamily="34" charset="0"/>
                        </a:rPr>
                        <a:t>2020/21 Target</a:t>
                      </a:r>
                      <a:endParaRPr lang="en-ZA" sz="2200" dirty="0">
                        <a:latin typeface="Arial" panose="020B0604020202020204" pitchFamily="34" charset="0"/>
                        <a:cs typeface="Arial" panose="020B0604020202020204" pitchFamily="34" charset="0"/>
                      </a:endParaRPr>
                    </a:p>
                  </a:txBody>
                  <a:tcPr/>
                </a:tc>
              </a:tr>
              <a:tr h="98876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latin typeface="Arial" panose="020B0604020202020204" pitchFamily="34" charset="0"/>
                          <a:cs typeface="Arial" panose="020B0604020202020204" pitchFamily="34" charset="0"/>
                        </a:rPr>
                        <a:t>Investigations </a:t>
                      </a:r>
                      <a:r>
                        <a:rPr lang="en-US" sz="2200" b="1" dirty="0" err="1" smtClean="0">
                          <a:solidFill>
                            <a:schemeClr val="tx1"/>
                          </a:solidFill>
                          <a:latin typeface="Arial" panose="020B0604020202020204" pitchFamily="34" charset="0"/>
                          <a:cs typeface="Arial" panose="020B0604020202020204" pitchFamily="34" charset="0"/>
                        </a:rPr>
                        <a:t>finalised</a:t>
                      </a:r>
                      <a:r>
                        <a:rPr lang="en-US" sz="2200" b="1" dirty="0" smtClean="0">
                          <a:solidFill>
                            <a:schemeClr val="tx1"/>
                          </a:solidFill>
                          <a:latin typeface="Arial" panose="020B0604020202020204" pitchFamily="34" charset="0"/>
                          <a:cs typeface="Arial" panose="020B0604020202020204" pitchFamily="34" charset="0"/>
                        </a:rPr>
                        <a:t> within turnaround times</a:t>
                      </a:r>
                    </a:p>
                    <a:p>
                      <a:endParaRPr lang="en-ZA"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Number of investigation reports </a:t>
                      </a:r>
                      <a:r>
                        <a:rPr lang="en-US" sz="2200" dirty="0" err="1" smtClean="0">
                          <a:latin typeface="Arial" panose="020B0604020202020204" pitchFamily="34" charset="0"/>
                          <a:cs typeface="Arial" panose="020B0604020202020204" pitchFamily="34" charset="0"/>
                        </a:rPr>
                        <a:t>finalised</a:t>
                      </a:r>
                      <a:endParaRPr lang="en-ZA" sz="2200" dirty="0" smtClean="0">
                        <a:latin typeface="Arial" panose="020B0604020202020204" pitchFamily="34" charset="0"/>
                        <a:cs typeface="Arial" panose="020B0604020202020204" pitchFamily="34" charset="0"/>
                      </a:endParaRPr>
                    </a:p>
                  </a:txBody>
                  <a:tcPr/>
                </a:tc>
                <a:tc>
                  <a:txBody>
                    <a:bodyPr/>
                    <a:lstStyle/>
                    <a:p>
                      <a:pPr algn="l">
                        <a:lnSpc>
                          <a:spcPct val="150000"/>
                        </a:lnSpc>
                        <a:spcAft>
                          <a:spcPts val="0"/>
                        </a:spcAft>
                      </a:pPr>
                      <a:r>
                        <a:rPr lang="en-US" sz="2200" kern="1200" dirty="0" err="1" smtClean="0">
                          <a:solidFill>
                            <a:schemeClr val="dk1"/>
                          </a:solidFill>
                          <a:latin typeface="Arial" panose="020B0604020202020204" pitchFamily="34" charset="0"/>
                          <a:ea typeface="+mn-ea"/>
                          <a:cs typeface="Arial" panose="020B0604020202020204" pitchFamily="34" charset="0"/>
                        </a:rPr>
                        <a:t>Finalise</a:t>
                      </a:r>
                      <a:r>
                        <a:rPr lang="en-US" sz="2200" kern="1200" dirty="0" smtClean="0">
                          <a:solidFill>
                            <a:schemeClr val="dk1"/>
                          </a:solidFill>
                          <a:latin typeface="Arial" panose="020B0604020202020204" pitchFamily="34" charset="0"/>
                          <a:ea typeface="+mn-ea"/>
                          <a:cs typeface="Arial" panose="020B0604020202020204" pitchFamily="34" charset="0"/>
                        </a:rPr>
                        <a:t> 50 investigation reports by 31 March 2021</a:t>
                      </a:r>
                      <a:endParaRPr lang="en-ZA" sz="22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r>
              <a:tr h="4957072">
                <a:tc vMerge="1">
                  <a:txBody>
                    <a:bodyPr/>
                    <a:lstStyle/>
                    <a:p>
                      <a:pPr algn="just">
                        <a:lnSpc>
                          <a:spcPct val="150000"/>
                        </a:lnSpc>
                        <a:spcAft>
                          <a:spcPts val="0"/>
                        </a:spcAft>
                      </a:pPr>
                      <a:endParaRPr lang="en-ZA" sz="18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Percentage of adherence to turnaround times in </a:t>
                      </a:r>
                      <a:r>
                        <a:rPr lang="en-US" sz="2200" kern="1200" dirty="0" err="1"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finalisation</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of cases</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n-US" sz="2200" kern="1200" dirty="0" err="1"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Finalise</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80% of cases within the following turnaround times:</a:t>
                      </a:r>
                    </a:p>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ER: 6 months (as at 1 April 2020)</a:t>
                      </a:r>
                    </a:p>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SD: 12 months (as at 1 October</a:t>
                      </a:r>
                      <a:r>
                        <a:rPr lang="en-US" sz="22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2019)</a:t>
                      </a:r>
                    </a:p>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GGI: 24 months (as at 1 October</a:t>
                      </a:r>
                      <a:r>
                        <a:rPr lang="en-US" sz="22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2018)</a:t>
                      </a:r>
                    </a:p>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GGI (Very complex): 36 months by</a:t>
                      </a:r>
                      <a:r>
                        <a:rPr lang="en-US" sz="22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 March 2021</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49896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2020/21 Targets: Investigations </a:t>
            </a:r>
            <a:r>
              <a:rPr lang="en-ZA" sz="2800" b="1" dirty="0" smtClean="0">
                <a:solidFill>
                  <a:srgbClr val="C00000"/>
                </a:solidFill>
                <a:latin typeface="Arial Rounded MT Bold" panose="020F0704030504030204" pitchFamily="34" charset="0"/>
              </a:rPr>
              <a:t>Programme (2</a:t>
            </a:r>
            <a:r>
              <a:rPr lang="en-ZA" sz="2800" b="1" dirty="0" smtClean="0">
                <a:solidFill>
                  <a:srgbClr val="C00000"/>
                </a:solidFill>
                <a:latin typeface="Arial Rounded MT Bold" panose="020F0704030504030204" pitchFamily="34" charset="0"/>
              </a:rPr>
              <a:t>)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01317225"/>
              </p:ext>
            </p:extLst>
          </p:nvPr>
        </p:nvGraphicFramePr>
        <p:xfrm>
          <a:off x="0" y="523220"/>
          <a:ext cx="9146241" cy="7446089"/>
        </p:xfrm>
        <a:graphic>
          <a:graphicData uri="http://schemas.openxmlformats.org/drawingml/2006/table">
            <a:tbl>
              <a:tblPr firstRow="1" bandRow="1">
                <a:tableStyleId>{21E4AEA4-8DFA-4A89-87EB-49C32662AFE0}</a:tableStyleId>
              </a:tblPr>
              <a:tblGrid>
                <a:gridCol w="2135842"/>
                <a:gridCol w="3352800"/>
                <a:gridCol w="3657599"/>
              </a:tblGrid>
              <a:tr h="541339">
                <a:tc>
                  <a:txBody>
                    <a:bodyPr/>
                    <a:lstStyle/>
                    <a:p>
                      <a:r>
                        <a:rPr lang="en-ZA" sz="2000" dirty="0" smtClean="0">
                          <a:latin typeface="Arial" panose="020B0604020202020204" pitchFamily="34" charset="0"/>
                          <a:cs typeface="Arial" panose="020B0604020202020204" pitchFamily="34" charset="0"/>
                        </a:rPr>
                        <a:t>Output </a:t>
                      </a:r>
                      <a:endParaRPr lang="en-ZA" sz="2000" dirty="0">
                        <a:latin typeface="Arial" panose="020B0604020202020204" pitchFamily="34" charset="0"/>
                        <a:cs typeface="Arial" panose="020B0604020202020204" pitchFamily="34" charset="0"/>
                      </a:endParaRPr>
                    </a:p>
                  </a:txBody>
                  <a:tcPr/>
                </a:tc>
                <a:tc>
                  <a:txBody>
                    <a:bodyPr/>
                    <a:lstStyle/>
                    <a:p>
                      <a:r>
                        <a:rPr lang="en-ZA" sz="2000" baseline="0" dirty="0" smtClean="0">
                          <a:latin typeface="Arial" panose="020B0604020202020204" pitchFamily="34" charset="0"/>
                          <a:cs typeface="Arial" panose="020B0604020202020204" pitchFamily="34" charset="0"/>
                        </a:rPr>
                        <a:t>Output Indicator</a:t>
                      </a:r>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2020/21 Target</a:t>
                      </a:r>
                      <a:endParaRPr lang="en-ZA" sz="2000" dirty="0">
                        <a:latin typeface="Arial" panose="020B0604020202020204" pitchFamily="34" charset="0"/>
                        <a:cs typeface="Arial" panose="020B0604020202020204" pitchFamily="34" charset="0"/>
                      </a:endParaRPr>
                    </a:p>
                  </a:txBody>
                  <a:tcPr/>
                </a:tc>
              </a:tr>
              <a:tr h="988769">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latin typeface="Arial" panose="020B0604020202020204" pitchFamily="34" charset="0"/>
                          <a:cs typeface="Arial" panose="020B0604020202020204" pitchFamily="34" charset="0"/>
                        </a:rPr>
                        <a:t>Investigations </a:t>
                      </a:r>
                      <a:r>
                        <a:rPr lang="en-US" sz="2200" b="1" dirty="0" err="1" smtClean="0">
                          <a:solidFill>
                            <a:schemeClr val="tx1"/>
                          </a:solidFill>
                          <a:latin typeface="Arial" panose="020B0604020202020204" pitchFamily="34" charset="0"/>
                          <a:cs typeface="Arial" panose="020B0604020202020204" pitchFamily="34" charset="0"/>
                        </a:rPr>
                        <a:t>finalised</a:t>
                      </a:r>
                      <a:r>
                        <a:rPr lang="en-US" sz="2200" b="1" dirty="0" smtClean="0">
                          <a:solidFill>
                            <a:schemeClr val="tx1"/>
                          </a:solidFill>
                          <a:latin typeface="Arial" panose="020B0604020202020204" pitchFamily="34" charset="0"/>
                          <a:cs typeface="Arial" panose="020B0604020202020204" pitchFamily="34" charset="0"/>
                        </a:rPr>
                        <a:t> within turnaround times</a:t>
                      </a:r>
                    </a:p>
                    <a:p>
                      <a:endParaRPr lang="en-ZA"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Percentage of 2 years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older cases </a:t>
                      </a:r>
                      <a:r>
                        <a:rPr lang="en-US" sz="2200" dirty="0" err="1" smtClean="0">
                          <a:latin typeface="Arial" panose="020B0604020202020204" pitchFamily="34" charset="0"/>
                          <a:cs typeface="Arial" panose="020B0604020202020204" pitchFamily="34" charset="0"/>
                        </a:rPr>
                        <a:t>finalised</a:t>
                      </a:r>
                      <a:endParaRPr lang="en-ZA" sz="2200" dirty="0" smtClean="0">
                        <a:latin typeface="Arial" panose="020B0604020202020204" pitchFamily="34" charset="0"/>
                        <a:cs typeface="Arial" panose="020B0604020202020204" pitchFamily="34" charset="0"/>
                      </a:endParaRPr>
                    </a:p>
                  </a:txBody>
                  <a:tcPr/>
                </a:tc>
                <a:tc>
                  <a:txBody>
                    <a:bodyPr/>
                    <a:lstStyle/>
                    <a:p>
                      <a:pPr algn="l">
                        <a:lnSpc>
                          <a:spcPct val="150000"/>
                        </a:lnSpc>
                        <a:spcAft>
                          <a:spcPts val="0"/>
                        </a:spcAft>
                      </a:pPr>
                      <a:r>
                        <a:rPr lang="en-US" sz="2200" kern="1200" dirty="0" err="1" smtClean="0">
                          <a:solidFill>
                            <a:schemeClr val="dk1"/>
                          </a:solidFill>
                          <a:latin typeface="Arial" panose="020B0604020202020204" pitchFamily="34" charset="0"/>
                          <a:ea typeface="+mn-ea"/>
                          <a:cs typeface="Arial" panose="020B0604020202020204" pitchFamily="34" charset="0"/>
                        </a:rPr>
                        <a:t>Finalise</a:t>
                      </a:r>
                      <a:r>
                        <a:rPr lang="en-US" sz="2200" kern="1200" dirty="0" smtClean="0">
                          <a:solidFill>
                            <a:schemeClr val="dk1"/>
                          </a:solidFill>
                          <a:latin typeface="Arial" panose="020B0604020202020204" pitchFamily="34" charset="0"/>
                          <a:ea typeface="+mn-ea"/>
                          <a:cs typeface="Arial" panose="020B0604020202020204" pitchFamily="34" charset="0"/>
                        </a:rPr>
                        <a:t> 80% of 2 years and older cases (except GGI very complex matters) by 31 March 2021</a:t>
                      </a:r>
                    </a:p>
                  </a:txBody>
                  <a:tcPr marL="68580" marR="68580" marT="0" marB="0"/>
                </a:tc>
              </a:tr>
              <a:tr h="1892001">
                <a:tc vMerge="1">
                  <a:txBody>
                    <a:bodyPr/>
                    <a:lstStyle/>
                    <a:p>
                      <a:pPr algn="just">
                        <a:lnSpc>
                          <a:spcPct val="150000"/>
                        </a:lnSpc>
                        <a:spcAft>
                          <a:spcPts val="0"/>
                        </a:spcAft>
                      </a:pPr>
                      <a:endParaRPr lang="en-ZA" sz="18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Investigation and </a:t>
                      </a:r>
                      <a:r>
                        <a:rPr lang="en-US" sz="2200" kern="1200" dirty="0" err="1"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finalisation</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of systemic investigations / interventions</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n-US" sz="2200" kern="1200" dirty="0" err="1"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Finalise</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 systemic investigations/interventions</a:t>
                      </a:r>
                      <a:r>
                        <a:rPr lang="en-US" sz="22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identified in 2019/20 by 31 March 2021</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05722">
                <a:tc vMerge="1">
                  <a:txBody>
                    <a:bodyPr/>
                    <a:lstStyle/>
                    <a:p>
                      <a:endParaRPr lang="en-ZA" dirty="0"/>
                    </a:p>
                  </a:txBody>
                  <a:tcPr/>
                </a:tc>
                <a:tc>
                  <a:txBody>
                    <a:bodyPr/>
                    <a:lstStyle/>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dialogues held with organs of State on systemic challenges</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 dialogues held with organs of State on systemic challenges by 31 March 2021</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33428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461665"/>
          </a:xfrm>
          <a:prstGeom prst="rect">
            <a:avLst/>
          </a:prstGeom>
          <a:solidFill>
            <a:schemeClr val="accent6">
              <a:lumMod val="20000"/>
              <a:lumOff val="80000"/>
            </a:schemeClr>
          </a:solidFill>
        </p:spPr>
        <p:txBody>
          <a:bodyPr wrap="square">
            <a:spAutoFit/>
          </a:bodyPr>
          <a:lstStyle/>
          <a:p>
            <a:pPr algn="ctr"/>
            <a:r>
              <a:rPr lang="en-ZA" sz="2400" b="1" dirty="0" smtClean="0">
                <a:solidFill>
                  <a:srgbClr val="C00000"/>
                </a:solidFill>
                <a:latin typeface="Arial Rounded MT Bold" panose="020F0704030504030204" pitchFamily="34" charset="0"/>
              </a:rPr>
              <a:t>2020/21 Targets: Stakeholder </a:t>
            </a:r>
            <a:r>
              <a:rPr lang="en-ZA" sz="2400" b="1" dirty="0" smtClean="0">
                <a:solidFill>
                  <a:srgbClr val="C00000"/>
                </a:solidFill>
                <a:latin typeface="Arial Rounded MT Bold" panose="020F0704030504030204" pitchFamily="34" charset="0"/>
              </a:rPr>
              <a:t>Management Programme </a:t>
            </a:r>
            <a:r>
              <a:rPr lang="en-ZA" sz="2400" b="1" dirty="0" smtClean="0">
                <a:solidFill>
                  <a:srgbClr val="C00000"/>
                </a:solidFill>
                <a:latin typeface="Arial Rounded MT Bold" panose="020F0704030504030204" pitchFamily="34" charset="0"/>
              </a:rPr>
              <a:t>(1) </a:t>
            </a:r>
            <a:endParaRPr lang="en-GB" sz="24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14856875"/>
              </p:ext>
            </p:extLst>
          </p:nvPr>
        </p:nvGraphicFramePr>
        <p:xfrm>
          <a:off x="0" y="609599"/>
          <a:ext cx="9146241" cy="6428462"/>
        </p:xfrm>
        <a:graphic>
          <a:graphicData uri="http://schemas.openxmlformats.org/drawingml/2006/table">
            <a:tbl>
              <a:tblPr firstRow="1" bandRow="1">
                <a:tableStyleId>{21E4AEA4-8DFA-4A89-87EB-49C32662AFE0}</a:tableStyleId>
              </a:tblPr>
              <a:tblGrid>
                <a:gridCol w="2438400"/>
                <a:gridCol w="3050242"/>
                <a:gridCol w="3657599"/>
              </a:tblGrid>
              <a:tr h="644240">
                <a:tc>
                  <a:txBody>
                    <a:bodyPr/>
                    <a:lstStyle/>
                    <a:p>
                      <a:r>
                        <a:rPr lang="en-ZA" sz="2200" dirty="0" smtClean="0">
                          <a:latin typeface="Arial" panose="020B0604020202020204" pitchFamily="34" charset="0"/>
                          <a:cs typeface="Arial" panose="020B0604020202020204" pitchFamily="34" charset="0"/>
                        </a:rPr>
                        <a:t>Output </a:t>
                      </a:r>
                      <a:endParaRPr lang="en-ZA" sz="2200" dirty="0">
                        <a:latin typeface="Arial" panose="020B0604020202020204" pitchFamily="34" charset="0"/>
                        <a:cs typeface="Arial" panose="020B0604020202020204" pitchFamily="34" charset="0"/>
                      </a:endParaRPr>
                    </a:p>
                  </a:txBody>
                  <a:tcPr/>
                </a:tc>
                <a:tc>
                  <a:txBody>
                    <a:bodyPr/>
                    <a:lstStyle/>
                    <a:p>
                      <a:r>
                        <a:rPr lang="en-ZA" sz="2200" baseline="0" dirty="0" smtClean="0">
                          <a:latin typeface="Arial" panose="020B0604020202020204" pitchFamily="34" charset="0"/>
                          <a:cs typeface="Arial" panose="020B0604020202020204" pitchFamily="34" charset="0"/>
                        </a:rPr>
                        <a:t>Output Indicator</a:t>
                      </a:r>
                      <a:endParaRPr lang="en-ZA" sz="2200" dirty="0">
                        <a:latin typeface="Arial" panose="020B0604020202020204" pitchFamily="34" charset="0"/>
                        <a:cs typeface="Arial" panose="020B0604020202020204" pitchFamily="34" charset="0"/>
                      </a:endParaRPr>
                    </a:p>
                  </a:txBody>
                  <a:tcPr/>
                </a:tc>
                <a:tc>
                  <a:txBody>
                    <a:bodyPr/>
                    <a:lstStyle/>
                    <a:p>
                      <a:r>
                        <a:rPr lang="en-ZA" sz="2200" dirty="0" smtClean="0">
                          <a:latin typeface="Arial" panose="020B0604020202020204" pitchFamily="34" charset="0"/>
                          <a:cs typeface="Arial" panose="020B0604020202020204" pitchFamily="34" charset="0"/>
                        </a:rPr>
                        <a:t>2020/21 Target</a:t>
                      </a:r>
                      <a:endParaRPr lang="en-ZA" sz="2200" dirty="0">
                        <a:latin typeface="Arial" panose="020B0604020202020204" pitchFamily="34" charset="0"/>
                        <a:cs typeface="Arial" panose="020B0604020202020204" pitchFamily="34" charset="0"/>
                      </a:endParaRPr>
                    </a:p>
                  </a:txBody>
                  <a:tcPr/>
                </a:tc>
              </a:tr>
              <a:tr h="2021396">
                <a:tc>
                  <a:txBody>
                    <a:bodyPr/>
                    <a:lstStyle/>
                    <a:p>
                      <a:pPr marL="0" algn="l" defTabSz="914400" rtl="0" eaLnBrk="1" latinLnBrk="0" hangingPunct="1">
                        <a:lnSpc>
                          <a:spcPct val="100000"/>
                        </a:lnSpc>
                        <a:spcAft>
                          <a:spcPts val="0"/>
                        </a:spcAft>
                      </a:pPr>
                      <a:r>
                        <a:rPr lang="en-GB" sz="2200" b="1" kern="1200" dirty="0">
                          <a:solidFill>
                            <a:schemeClr val="dk1"/>
                          </a:solidFill>
                          <a:latin typeface="Arial" panose="020B0604020202020204" pitchFamily="34" charset="0"/>
                          <a:ea typeface="+mn-ea"/>
                          <a:cs typeface="Arial" panose="020B0604020202020204" pitchFamily="34" charset="0"/>
                        </a:rPr>
                        <a:t>Outreach clinics conducted across the country</a:t>
                      </a:r>
                      <a:endParaRPr lang="en-ZA" sz="2200" b="1"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spcAft>
                          <a:spcPts val="0"/>
                        </a:spcAft>
                      </a:pPr>
                      <a:r>
                        <a:rPr lang="en-ZA" sz="2200" dirty="0" smtClean="0">
                          <a:latin typeface="Arial" panose="020B0604020202020204" pitchFamily="34" charset="0"/>
                          <a:cs typeface="Arial" panose="020B0604020202020204" pitchFamily="34" charset="0"/>
                        </a:rPr>
                        <a:t>Number of</a:t>
                      </a:r>
                      <a:r>
                        <a:rPr lang="en-ZA" sz="2200" baseline="0" dirty="0" smtClean="0">
                          <a:latin typeface="Arial" panose="020B0604020202020204" pitchFamily="34" charset="0"/>
                          <a:cs typeface="Arial" panose="020B0604020202020204" pitchFamily="34" charset="0"/>
                        </a:rPr>
                        <a:t> </a:t>
                      </a:r>
                      <a:r>
                        <a:rPr lang="en-US" sz="2200" kern="1200" dirty="0" smtClean="0">
                          <a:solidFill>
                            <a:schemeClr val="dk1"/>
                          </a:solidFill>
                          <a:latin typeface="Arial" panose="020B0604020202020204" pitchFamily="34" charset="0"/>
                          <a:ea typeface="+mn-ea"/>
                          <a:cs typeface="Arial" panose="020B0604020202020204" pitchFamily="34" charset="0"/>
                        </a:rPr>
                        <a:t>outreach clinics conducted across the country </a:t>
                      </a:r>
                      <a:endParaRPr lang="en-ZA" sz="2200" dirty="0" smtClean="0">
                        <a:latin typeface="Arial" panose="020B0604020202020204" pitchFamily="34" charset="0"/>
                        <a:cs typeface="Arial" panose="020B0604020202020204" pitchFamily="34" charset="0"/>
                      </a:endParaRPr>
                    </a:p>
                  </a:txBody>
                  <a:tcPr/>
                </a:tc>
                <a:tc>
                  <a:txBody>
                    <a:bodyPr/>
                    <a:lstStyle/>
                    <a:p>
                      <a:pPr algn="l">
                        <a:lnSpc>
                          <a:spcPct val="100000"/>
                        </a:lnSpc>
                        <a:spcAft>
                          <a:spcPts val="0"/>
                        </a:spcAft>
                      </a:pPr>
                      <a:r>
                        <a:rPr lang="en-US" sz="2200" kern="1200" dirty="0" smtClean="0">
                          <a:solidFill>
                            <a:schemeClr val="dk1"/>
                          </a:solidFill>
                          <a:latin typeface="Arial" panose="020B0604020202020204" pitchFamily="34" charset="0"/>
                          <a:ea typeface="+mn-ea"/>
                          <a:cs typeface="Arial" panose="020B0604020202020204" pitchFamily="34" charset="0"/>
                        </a:rPr>
                        <a:t>Conduct 208 outreach </a:t>
                      </a:r>
                      <a:r>
                        <a:rPr lang="en-US" sz="2200" kern="1200" dirty="0" smtClean="0">
                          <a:solidFill>
                            <a:schemeClr val="dk1"/>
                          </a:solidFill>
                          <a:latin typeface="Arial" panose="020B0604020202020204" pitchFamily="34" charset="0"/>
                          <a:ea typeface="+mn-ea"/>
                          <a:cs typeface="Arial" panose="020B0604020202020204" pitchFamily="34" charset="0"/>
                        </a:rPr>
                        <a:t>clinics across </a:t>
                      </a:r>
                      <a:r>
                        <a:rPr lang="en-US" sz="2200" kern="1200" dirty="0" smtClean="0">
                          <a:solidFill>
                            <a:schemeClr val="dk1"/>
                          </a:solidFill>
                          <a:latin typeface="Arial" panose="020B0604020202020204" pitchFamily="34" charset="0"/>
                          <a:ea typeface="+mn-ea"/>
                          <a:cs typeface="Arial" panose="020B0604020202020204" pitchFamily="34" charset="0"/>
                        </a:rPr>
                        <a:t>the country by </a:t>
                      </a:r>
                      <a:r>
                        <a:rPr lang="en-US" sz="2200" kern="1200" dirty="0" smtClean="0">
                          <a:solidFill>
                            <a:schemeClr val="dk1"/>
                          </a:solidFill>
                          <a:latin typeface="Arial" panose="020B0604020202020204" pitchFamily="34" charset="0"/>
                          <a:ea typeface="+mn-ea"/>
                          <a:cs typeface="Arial" panose="020B0604020202020204" pitchFamily="34" charset="0"/>
                        </a:rPr>
                        <a:t>31 March </a:t>
                      </a:r>
                      <a:r>
                        <a:rPr lang="en-US" sz="2200" kern="1200" dirty="0" smtClean="0">
                          <a:solidFill>
                            <a:schemeClr val="dk1"/>
                          </a:solidFill>
                          <a:latin typeface="Arial" panose="020B0604020202020204" pitchFamily="34" charset="0"/>
                          <a:ea typeface="+mn-ea"/>
                          <a:cs typeface="Arial" panose="020B0604020202020204" pitchFamily="34" charset="0"/>
                        </a:rPr>
                        <a:t>2021</a:t>
                      </a:r>
                      <a:endParaRPr lang="en-ZA" sz="22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r>
              <a:tr h="2021396">
                <a:tc>
                  <a:txBody>
                    <a:bodyPr/>
                    <a:lstStyle/>
                    <a:p>
                      <a:pPr marL="0" algn="l" defTabSz="914400" rtl="0" eaLnBrk="1" latinLnBrk="0" hangingPunct="1">
                        <a:lnSpc>
                          <a:spcPct val="100000"/>
                        </a:lnSpc>
                        <a:spcAft>
                          <a:spcPts val="0"/>
                        </a:spcAft>
                      </a:pPr>
                      <a:r>
                        <a:rPr lang="en-GB" sz="2200" b="1" kern="1200" dirty="0">
                          <a:solidFill>
                            <a:schemeClr val="dk1"/>
                          </a:solidFill>
                          <a:latin typeface="Arial" panose="020B0604020202020204" pitchFamily="34" charset="0"/>
                          <a:ea typeface="+mn-ea"/>
                          <a:cs typeface="Arial" panose="020B0604020202020204" pitchFamily="34" charset="0"/>
                        </a:rPr>
                        <a:t>Public Protector roadshows (including national events) conducted</a:t>
                      </a:r>
                      <a:endParaRPr lang="en-ZA" sz="2200" b="1"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spcAft>
                          <a:spcPts val="0"/>
                        </a:spcAft>
                      </a:pPr>
                      <a:r>
                        <a:rPr lang="en-ZA"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Public Protector roadshows (including national events) </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conducted </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9 Public Protector roadshows (including national events) by 31 March 2021</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741430">
                <a:tc>
                  <a:txBody>
                    <a:bodyPr/>
                    <a:lstStyle/>
                    <a:p>
                      <a:pPr marL="0" algn="l" defTabSz="914400" rtl="0" eaLnBrk="1" latinLnBrk="0" hangingPunct="1">
                        <a:lnSpc>
                          <a:spcPct val="100000"/>
                        </a:lnSpc>
                        <a:spcAft>
                          <a:spcPts val="0"/>
                        </a:spcAft>
                      </a:pPr>
                      <a:r>
                        <a:rPr lang="en-GB" sz="2200" b="1" kern="1200" dirty="0">
                          <a:solidFill>
                            <a:schemeClr val="dk1"/>
                          </a:solidFill>
                          <a:latin typeface="Arial" panose="020B0604020202020204" pitchFamily="34" charset="0"/>
                          <a:ea typeface="+mn-ea"/>
                          <a:cs typeface="Arial" panose="020B0604020202020204" pitchFamily="34" charset="0"/>
                        </a:rPr>
                        <a:t>Radio interviews conducted</a:t>
                      </a:r>
                      <a:endParaRPr lang="en-ZA" sz="2200" b="1"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0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radio interviews</a:t>
                      </a:r>
                    </a:p>
                    <a:p>
                      <a:pPr algn="l">
                        <a:lnSpc>
                          <a:spcPct val="100000"/>
                        </a:lnSpc>
                        <a:spcAft>
                          <a:spcPts val="0"/>
                        </a:spcAft>
                      </a:pP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conducted</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ZA"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4 </a:t>
                      </a:r>
                      <a:r>
                        <a:rPr lang="en-US" sz="22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radio interviews per province</a:t>
                      </a:r>
                      <a:r>
                        <a:rPr lang="en-US" sz="22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per annum </a:t>
                      </a:r>
                      <a:endParaRPr lang="en-ZA" sz="22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4942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461665"/>
          </a:xfrm>
          <a:prstGeom prst="rect">
            <a:avLst/>
          </a:prstGeom>
          <a:solidFill>
            <a:schemeClr val="accent6">
              <a:lumMod val="20000"/>
              <a:lumOff val="80000"/>
            </a:schemeClr>
          </a:solidFill>
        </p:spPr>
        <p:txBody>
          <a:bodyPr wrap="square">
            <a:spAutoFit/>
          </a:bodyPr>
          <a:lstStyle/>
          <a:p>
            <a:pPr algn="ctr"/>
            <a:r>
              <a:rPr lang="en-ZA" sz="2400" b="1" dirty="0">
                <a:solidFill>
                  <a:srgbClr val="C00000"/>
                </a:solidFill>
                <a:latin typeface="Arial Rounded MT Bold" panose="020F0704030504030204" pitchFamily="34" charset="0"/>
              </a:rPr>
              <a:t>2020/21 Targets: Stakeholder Management Programme </a:t>
            </a:r>
            <a:r>
              <a:rPr lang="en-ZA" sz="2400" b="1" dirty="0" smtClean="0">
                <a:solidFill>
                  <a:srgbClr val="C00000"/>
                </a:solidFill>
                <a:latin typeface="Arial Rounded MT Bold" panose="020F0704030504030204" pitchFamily="34" charset="0"/>
              </a:rPr>
              <a:t>(2) </a:t>
            </a:r>
            <a:endParaRPr lang="en-GB" sz="24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08539069"/>
              </p:ext>
            </p:extLst>
          </p:nvPr>
        </p:nvGraphicFramePr>
        <p:xfrm>
          <a:off x="0" y="609600"/>
          <a:ext cx="9146241" cy="5631028"/>
        </p:xfrm>
        <a:graphic>
          <a:graphicData uri="http://schemas.openxmlformats.org/drawingml/2006/table">
            <a:tbl>
              <a:tblPr firstRow="1" bandRow="1">
                <a:tableStyleId>{21E4AEA4-8DFA-4A89-87EB-49C32662AFE0}</a:tableStyleId>
              </a:tblPr>
              <a:tblGrid>
                <a:gridCol w="2135842"/>
                <a:gridCol w="2740958"/>
                <a:gridCol w="4269441"/>
              </a:tblGrid>
              <a:tr h="457200">
                <a:tc>
                  <a:txBody>
                    <a:bodyPr/>
                    <a:lstStyle/>
                    <a:p>
                      <a:r>
                        <a:rPr lang="en-ZA" sz="2200" dirty="0" smtClean="0">
                          <a:latin typeface="Arial" panose="020B0604020202020204" pitchFamily="34" charset="0"/>
                          <a:cs typeface="Arial" panose="020B0604020202020204" pitchFamily="34" charset="0"/>
                        </a:rPr>
                        <a:t>Output </a:t>
                      </a:r>
                      <a:endParaRPr lang="en-ZA" sz="2200" dirty="0">
                        <a:latin typeface="Arial" panose="020B0604020202020204" pitchFamily="34" charset="0"/>
                        <a:cs typeface="Arial" panose="020B0604020202020204" pitchFamily="34" charset="0"/>
                      </a:endParaRPr>
                    </a:p>
                  </a:txBody>
                  <a:tcPr/>
                </a:tc>
                <a:tc>
                  <a:txBody>
                    <a:bodyPr/>
                    <a:lstStyle/>
                    <a:p>
                      <a:r>
                        <a:rPr lang="en-ZA" sz="2200" baseline="0" dirty="0" smtClean="0">
                          <a:latin typeface="Arial" panose="020B0604020202020204" pitchFamily="34" charset="0"/>
                          <a:cs typeface="Arial" panose="020B0604020202020204" pitchFamily="34" charset="0"/>
                        </a:rPr>
                        <a:t>Output Indicator</a:t>
                      </a:r>
                      <a:endParaRPr lang="en-ZA" sz="2200" dirty="0">
                        <a:latin typeface="Arial" panose="020B0604020202020204" pitchFamily="34" charset="0"/>
                        <a:cs typeface="Arial" panose="020B0604020202020204" pitchFamily="34" charset="0"/>
                      </a:endParaRPr>
                    </a:p>
                  </a:txBody>
                  <a:tcPr/>
                </a:tc>
                <a:tc>
                  <a:txBody>
                    <a:bodyPr/>
                    <a:lstStyle/>
                    <a:p>
                      <a:r>
                        <a:rPr lang="en-ZA" sz="2200" dirty="0" smtClean="0">
                          <a:latin typeface="Arial" panose="020B0604020202020204" pitchFamily="34" charset="0"/>
                          <a:cs typeface="Arial" panose="020B0604020202020204" pitchFamily="34" charset="0"/>
                        </a:rPr>
                        <a:t>2020/21 Target</a:t>
                      </a:r>
                      <a:endParaRPr lang="en-ZA" sz="2200" dirty="0">
                        <a:latin typeface="Arial" panose="020B0604020202020204" pitchFamily="34" charset="0"/>
                        <a:cs typeface="Arial" panose="020B0604020202020204" pitchFamily="34" charset="0"/>
                      </a:endParaRPr>
                    </a:p>
                  </a:txBody>
                  <a:tcPr/>
                </a:tc>
              </a:tr>
              <a:tr h="1717059">
                <a:tc>
                  <a:txBody>
                    <a:bodyPr/>
                    <a:lstStyle/>
                    <a:p>
                      <a:pPr marL="0" algn="l" defTabSz="914400" rtl="0" eaLnBrk="1" latinLnBrk="0" hangingPunct="1">
                        <a:lnSpc>
                          <a:spcPct val="100000"/>
                        </a:lnSpc>
                        <a:spcAft>
                          <a:spcPts val="0"/>
                        </a:spcAft>
                      </a:pPr>
                      <a:r>
                        <a:rPr lang="en-GB" sz="2000" b="1"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Bilateral </a:t>
                      </a:r>
                      <a:r>
                        <a:rPr lang="en-GB" sz="2000" b="1"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agreements </a:t>
                      </a:r>
                      <a:r>
                        <a:rPr lang="en-GB" sz="2000" b="1"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entered into </a:t>
                      </a:r>
                      <a:endParaRPr lang="en-ZA" sz="2000" b="1"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ZA" sz="20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Number of </a:t>
                      </a:r>
                      <a:r>
                        <a:rPr lang="en-GB" sz="20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bilateral agreements entered into annually</a:t>
                      </a:r>
                      <a:endParaRPr lang="en-ZA"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Enter into 1 bilateral agreement with an </a:t>
                      </a:r>
                      <a:r>
                        <a:rPr lang="en-GB" sz="20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Ombudsman </a:t>
                      </a:r>
                      <a:r>
                        <a:rPr lang="en-GB" sz="20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institution or assist an organ of state to strengthen its internal complaints handling mechanisms by 31 March 2021</a:t>
                      </a:r>
                    </a:p>
                  </a:txBody>
                  <a:tcPr marL="68580" marR="68580" marT="0" marB="0"/>
                </a:tc>
              </a:tr>
              <a:tr h="1671143">
                <a:tc>
                  <a:txBody>
                    <a:bodyPr/>
                    <a:lstStyle/>
                    <a:p>
                      <a:pPr marL="0" algn="l" defTabSz="914400" rtl="0" eaLnBrk="1" latinLnBrk="0" hangingPunct="1">
                        <a:lnSpc>
                          <a:spcPct val="100000"/>
                        </a:lnSpc>
                        <a:spcAft>
                          <a:spcPts val="0"/>
                        </a:spcAft>
                      </a:pPr>
                      <a:r>
                        <a:rPr lang="en-GB" sz="2000" b="1"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AORC board meetings chaired by the Public Protector</a:t>
                      </a:r>
                      <a:endParaRPr lang="en-ZA" sz="2000" b="1"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lnSpc>
                          <a:spcPct val="100000"/>
                        </a:lnSpc>
                        <a:spcAft>
                          <a:spcPts val="0"/>
                        </a:spcAft>
                      </a:pPr>
                      <a:r>
                        <a:rPr lang="en-GB"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Percentage of AORC board meetings chaired by the Public Protector</a:t>
                      </a:r>
                      <a:endParaRPr lang="en-ZA"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lnSpc>
                          <a:spcPct val="100000"/>
                        </a:lnSpc>
                        <a:spcAft>
                          <a:spcPts val="0"/>
                        </a:spcAft>
                      </a:pPr>
                      <a:r>
                        <a:rPr lang="en-GB"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Public Protector to chair 100% of scheduled AORC board meetings by 31 March </a:t>
                      </a:r>
                      <a:r>
                        <a:rPr lang="en-GB" sz="20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2021</a:t>
                      </a:r>
                      <a:endParaRPr lang="en-ZA"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1785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AOMA meetings </a:t>
                      </a:r>
                      <a:r>
                        <a:rPr lang="en-GB" sz="2000" b="1"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chaired </a:t>
                      </a:r>
                      <a:r>
                        <a:rPr lang="en-GB" sz="2000" b="1"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by the Public Protector</a:t>
                      </a:r>
                      <a:endParaRPr lang="en-ZA" sz="2000" b="1"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Percentage of AOMA meetings </a:t>
                      </a:r>
                      <a:r>
                        <a:rPr lang="en-GB" sz="20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chaired </a:t>
                      </a:r>
                      <a:r>
                        <a:rPr lang="en-GB"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by the Public Protector </a:t>
                      </a:r>
                      <a:endParaRPr lang="en-ZA"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Public Protector to </a:t>
                      </a:r>
                      <a:r>
                        <a:rPr lang="en-GB" sz="20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chair 100</a:t>
                      </a:r>
                      <a:r>
                        <a:rPr lang="en-GB"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 of scheduled AOMA meetings by 31 March </a:t>
                      </a:r>
                      <a:r>
                        <a:rPr lang="en-GB" sz="20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2021</a:t>
                      </a:r>
                      <a:endParaRPr lang="en-ZA" sz="20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0911038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1: Public Protector- Adv. Busisiwe Mkhwebane</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89742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990600"/>
            <a:ext cx="9144000" cy="60198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Due </a:t>
            </a:r>
            <a:r>
              <a:rPr lang="en-US" dirty="0" smtClean="0">
                <a:solidFill>
                  <a:schemeClr val="tx1"/>
                </a:solidFill>
                <a:latin typeface="Arial" panose="020B0604020202020204" pitchFamily="34" charset="0"/>
                <a:cs typeface="Arial" panose="020B0604020202020204" pitchFamily="34" charset="0"/>
              </a:rPr>
              <a:t>to the Covid-19 pandemic and measures in place to deal with it, there are targets that PPSA will need to adjust such as the ones within the Stakeholder Management </a:t>
            </a:r>
            <a:r>
              <a:rPr lang="en-US" dirty="0" smtClean="0">
                <a:solidFill>
                  <a:schemeClr val="tx1"/>
                </a:solidFill>
                <a:latin typeface="Arial" panose="020B0604020202020204" pitchFamily="34" charset="0"/>
                <a:cs typeface="Arial" panose="020B0604020202020204" pitchFamily="34" charset="0"/>
              </a:rPr>
              <a:t>Programme</a:t>
            </a:r>
            <a:r>
              <a:rPr lang="en-US" dirty="0" smtClean="0">
                <a:solidFill>
                  <a:schemeClr val="tx1"/>
                </a:solidFill>
                <a:latin typeface="Arial" panose="020B0604020202020204" pitchFamily="34" charset="0"/>
                <a:cs typeface="Arial" panose="020B0604020202020204" pitchFamily="34" charset="0"/>
              </a:rPr>
              <a:t>. </a:t>
            </a:r>
          </a:p>
          <a:p>
            <a:pPr marL="457200" indent="-457200" algn="l">
              <a:buFont typeface="Arial" panose="020B0604020202020204" pitchFamily="34" charset="0"/>
              <a:buChar char="•"/>
            </a:pPr>
            <a:endParaRPr lang="en-US"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PPSA will therefore review its targets and re-table the revised 2020/21 Annual Performance Plan to the National Assembly.</a:t>
            </a:r>
          </a:p>
          <a:p>
            <a:pPr marL="914400" lvl="1"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2020/21 APP target revisions/amendments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4274591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3: Acting Chief Financial Officer </a:t>
            </a:r>
          </a:p>
          <a:p>
            <a:pPr algn="ctr"/>
            <a:r>
              <a:rPr lang="en-US" sz="2800" b="1" dirty="0" smtClean="0">
                <a:solidFill>
                  <a:srgbClr val="C00000"/>
                </a:solidFill>
                <a:latin typeface="Arial Rounded MT Bold" panose="020F0704030504030204" pitchFamily="34" charset="0"/>
                <a:cs typeface="Tahoma" pitchFamily="34" charset="0"/>
              </a:rPr>
              <a:t>Mr. Tshiamo Senosi</a:t>
            </a:r>
            <a:endParaRPr lang="en-GB" sz="2800" dirty="0">
              <a:solidFill>
                <a:srgbClr val="C00000"/>
              </a:solidFill>
              <a:latin typeface="Arial Rounded MT Bold" panose="020F0704030504030204" pitchFamily="34" charset="0"/>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31</a:t>
            </a:fld>
            <a:endParaRPr lang="en-US" dirty="0"/>
          </a:p>
        </p:txBody>
      </p:sp>
    </p:spTree>
    <p:extLst>
      <p:ext uri="{BB962C8B-B14F-4D97-AF65-F5344CB8AC3E}">
        <p14:creationId xmlns:p14="http://schemas.microsoft.com/office/powerpoint/2010/main" val="954336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590800"/>
            <a:ext cx="9144000" cy="762000"/>
          </a:xfrm>
          <a:prstGeom prst="rect">
            <a:avLst/>
          </a:prstGeom>
          <a:solidFill>
            <a:schemeClr val="accent6">
              <a:lumMod val="20000"/>
              <a:lumOff val="80000"/>
            </a:schemeClr>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ZA" sz="4000" b="1" i="0" u="none" strike="noStrike" kern="1200" cap="all" spc="0" normalizeH="0" baseline="0" noProof="0" dirty="0" smtClean="0">
              <a:ln>
                <a:noFill/>
              </a:ln>
              <a:solidFill>
                <a:srgbClr val="C00000"/>
              </a:solidFill>
              <a:effectLst/>
              <a:uLnTx/>
              <a:uFillTx/>
              <a:latin typeface="Calibri"/>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11100" b="1"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2020/21 budget</a:t>
            </a:r>
            <a: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
            </a:r>
            <a:b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br>
            <a: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t/>
            </a:r>
            <a:b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br>
            <a:r>
              <a:rPr kumimoji="0" lang="en-ZA" sz="4000" b="1" i="0" u="none" strike="noStrike" kern="1200" cap="all" spc="0" normalizeH="0" baseline="0" noProof="0" dirty="0" smtClean="0">
                <a:ln>
                  <a:noFill/>
                </a:ln>
                <a:solidFill>
                  <a:srgbClr val="C00000"/>
                </a:solidFill>
                <a:effectLst/>
                <a:uLnTx/>
                <a:uFillTx/>
                <a:latin typeface="Calibri"/>
              </a:rPr>
              <a:t/>
            </a:r>
            <a:br>
              <a:rPr kumimoji="0" lang="en-ZA" sz="4000" b="1" i="0" u="none" strike="noStrike" kern="1200" cap="all" spc="0" normalizeH="0" baseline="0" noProof="0" dirty="0" smtClean="0">
                <a:ln>
                  <a:noFill/>
                </a:ln>
                <a:solidFill>
                  <a:srgbClr val="C00000"/>
                </a:solidFill>
                <a:effectLst/>
                <a:uLnTx/>
                <a:uFillTx/>
                <a:latin typeface="Calibri"/>
              </a:rPr>
            </a:br>
            <a:endParaRPr kumimoji="0" lang="en-ZA" sz="4000" b="1" i="0" u="none" strike="noStrike" kern="1200" cap="all" spc="0" normalizeH="0" baseline="0" noProof="0" dirty="0">
              <a:ln>
                <a:noFill/>
              </a:ln>
              <a:solidFill>
                <a:srgbClr val="C00000"/>
              </a:solidFill>
              <a:effectLst/>
              <a:uLnTx/>
              <a:uFillTx/>
              <a:latin typeface="Calibri"/>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32</a:t>
            </a:fld>
            <a:endParaRPr lang="en-US" dirty="0"/>
          </a:p>
        </p:txBody>
      </p:sp>
    </p:spTree>
    <p:extLst>
      <p:ext uri="{BB962C8B-B14F-4D97-AF65-F5344CB8AC3E}">
        <p14:creationId xmlns:p14="http://schemas.microsoft.com/office/powerpoint/2010/main" val="3844305425"/>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1" y="-8467"/>
            <a:ext cx="9143999" cy="694267"/>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800" b="1" dirty="0" smtClean="0">
                <a:solidFill>
                  <a:srgbClr val="C00000"/>
                </a:solidFill>
                <a:latin typeface="Arial Rounded MT Bold" panose="020F0704030504030204" pitchFamily="34" charset="0"/>
                <a:ea typeface="+mn-ea"/>
                <a:cs typeface="+mn-cs"/>
              </a:rPr>
              <a:t>2020/21 </a:t>
            </a:r>
            <a:r>
              <a:rPr lang="en-US" sz="2800" b="1" dirty="0">
                <a:solidFill>
                  <a:srgbClr val="C00000"/>
                </a:solidFill>
                <a:latin typeface="Arial Rounded MT Bold" panose="020F0704030504030204" pitchFamily="34" charset="0"/>
                <a:ea typeface="+mn-ea"/>
                <a:cs typeface="+mn-cs"/>
              </a:rPr>
              <a:t>Budget (1)</a:t>
            </a:r>
          </a:p>
        </p:txBody>
      </p:sp>
      <p:sp>
        <p:nvSpPr>
          <p:cNvPr id="5" name="Rectangle 4"/>
          <p:cNvSpPr/>
          <p:nvPr/>
        </p:nvSpPr>
        <p:spPr>
          <a:xfrm>
            <a:off x="2209800" y="990600"/>
            <a:ext cx="7967835" cy="3970318"/>
          </a:xfrm>
          <a:prstGeom prst="rect">
            <a:avLst/>
          </a:prstGeom>
        </p:spPr>
        <p:txBody>
          <a:bodyPr wrap="square">
            <a:spAutoFit/>
          </a:bodyPr>
          <a:lstStyle/>
          <a:p>
            <a:pPr marL="342900" lvl="0" indent="-342900" algn="just">
              <a:buAutoNum type="arabicPeriod"/>
            </a:pPr>
            <a:endParaRPr lang="en-ZA" b="1" dirty="0" smtClean="0"/>
          </a:p>
          <a:p>
            <a:pPr lvl="0" algn="just"/>
            <a:endParaRPr lang="en-ZA" b="1" dirty="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33</a:t>
            </a:fld>
            <a:endParaRPr lang="en-US" dirty="0"/>
          </a:p>
        </p:txBody>
      </p:sp>
      <p:graphicFrame>
        <p:nvGraphicFramePr>
          <p:cNvPr id="2" name="Object 1"/>
          <p:cNvGraphicFramePr>
            <a:graphicFrameLocks noChangeAspect="1"/>
          </p:cNvGraphicFramePr>
          <p:nvPr>
            <p:extLst/>
          </p:nvPr>
        </p:nvGraphicFramePr>
        <p:xfrm>
          <a:off x="304800" y="807168"/>
          <a:ext cx="7981950" cy="1783632"/>
        </p:xfrm>
        <a:graphic>
          <a:graphicData uri="http://schemas.openxmlformats.org/presentationml/2006/ole">
            <mc:AlternateContent xmlns:mc="http://schemas.openxmlformats.org/markup-compatibility/2006">
              <mc:Choice xmlns:v="urn:schemas-microsoft-com:vml" Requires="v">
                <p:oleObj spid="_x0000_s5144" name="Worksheet" r:id="rId3" imgW="7982012" imgH="1682787" progId="Excel.Sheet.12">
                  <p:embed/>
                </p:oleObj>
              </mc:Choice>
              <mc:Fallback>
                <p:oleObj name="Worksheet" r:id="rId3" imgW="7982012" imgH="1682787" progId="Excel.Sheet.12">
                  <p:embed/>
                  <p:pic>
                    <p:nvPicPr>
                      <p:cNvPr id="0" name=""/>
                      <p:cNvPicPr/>
                      <p:nvPr/>
                    </p:nvPicPr>
                    <p:blipFill>
                      <a:blip r:embed="rId4"/>
                      <a:stretch>
                        <a:fillRect/>
                      </a:stretch>
                    </p:blipFill>
                    <p:spPr>
                      <a:xfrm>
                        <a:off x="304800" y="807168"/>
                        <a:ext cx="7981950" cy="1783632"/>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342900" y="2810764"/>
          <a:ext cx="7943850" cy="2940050"/>
        </p:xfrm>
        <a:graphic>
          <a:graphicData uri="http://schemas.openxmlformats.org/presentationml/2006/ole">
            <mc:AlternateContent xmlns:mc="http://schemas.openxmlformats.org/markup-compatibility/2006">
              <mc:Choice xmlns:v="urn:schemas-microsoft-com:vml" Requires="v">
                <p:oleObj spid="_x0000_s5145" name="Worksheet" r:id="rId5" imgW="7124626" imgH="2940219" progId="Excel.Sheet.12">
                  <p:embed/>
                </p:oleObj>
              </mc:Choice>
              <mc:Fallback>
                <p:oleObj name="Worksheet" r:id="rId5" imgW="7124626" imgH="2940219" progId="Excel.Sheet.12">
                  <p:embed/>
                  <p:pic>
                    <p:nvPicPr>
                      <p:cNvPr id="0" name=""/>
                      <p:cNvPicPr/>
                      <p:nvPr/>
                    </p:nvPicPr>
                    <p:blipFill>
                      <a:blip r:embed="rId6"/>
                      <a:stretch>
                        <a:fillRect/>
                      </a:stretch>
                    </p:blipFill>
                    <p:spPr>
                      <a:xfrm>
                        <a:off x="342900" y="2810764"/>
                        <a:ext cx="7943850" cy="2940050"/>
                      </a:xfrm>
                      <a:prstGeom prst="rect">
                        <a:avLst/>
                      </a:prstGeom>
                    </p:spPr>
                  </p:pic>
                </p:oleObj>
              </mc:Fallback>
            </mc:AlternateContent>
          </a:graphicData>
        </a:graphic>
      </p:graphicFrame>
    </p:spTree>
    <p:extLst>
      <p:ext uri="{BB962C8B-B14F-4D97-AF65-F5344CB8AC3E}">
        <p14:creationId xmlns:p14="http://schemas.microsoft.com/office/powerpoint/2010/main" val="3853392371"/>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63996"/>
            <a:ext cx="9143999" cy="652344"/>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rgbClr val="C00000"/>
                </a:solidFill>
                <a:latin typeface="Arial Rounded MT Bold" panose="020F0704030504030204" pitchFamily="34" charset="0"/>
                <a:ea typeface="+mn-ea"/>
                <a:cs typeface="+mn-cs"/>
              </a:rPr>
              <a:t>2020/21 </a:t>
            </a:r>
            <a:r>
              <a:rPr lang="en-US" sz="2800" b="1" dirty="0">
                <a:solidFill>
                  <a:srgbClr val="C00000"/>
                </a:solidFill>
                <a:latin typeface="Arial Rounded MT Bold" panose="020F0704030504030204" pitchFamily="34" charset="0"/>
                <a:ea typeface="+mn-ea"/>
                <a:cs typeface="+mn-cs"/>
              </a:rPr>
              <a:t>Budget </a:t>
            </a:r>
            <a:r>
              <a:rPr lang="en-US" sz="2800" b="1" dirty="0" smtClean="0">
                <a:solidFill>
                  <a:srgbClr val="C00000"/>
                </a:solidFill>
                <a:latin typeface="Arial Rounded MT Bold" panose="020F0704030504030204" pitchFamily="34" charset="0"/>
                <a:ea typeface="+mn-ea"/>
                <a:cs typeface="+mn-cs"/>
              </a:rPr>
              <a:t>(2</a:t>
            </a:r>
            <a:r>
              <a:rPr lang="en-US" sz="2800" b="1" dirty="0">
                <a:solidFill>
                  <a:srgbClr val="C00000"/>
                </a:solidFill>
                <a:latin typeface="Arial Rounded MT Bold" panose="020F0704030504030204" pitchFamily="34" charset="0"/>
                <a:ea typeface="+mn-ea"/>
                <a:cs typeface="+mn-cs"/>
              </a:rPr>
              <a:t>)</a:t>
            </a:r>
          </a:p>
        </p:txBody>
      </p:sp>
      <p:sp>
        <p:nvSpPr>
          <p:cNvPr id="5" name="Rectangle 4"/>
          <p:cNvSpPr/>
          <p:nvPr/>
        </p:nvSpPr>
        <p:spPr>
          <a:xfrm>
            <a:off x="2209800" y="990600"/>
            <a:ext cx="7967835" cy="3970318"/>
          </a:xfrm>
          <a:prstGeom prst="rect">
            <a:avLst/>
          </a:prstGeom>
        </p:spPr>
        <p:txBody>
          <a:bodyPr wrap="square">
            <a:spAutoFit/>
          </a:bodyPr>
          <a:lstStyle/>
          <a:p>
            <a:pPr marL="342900" lvl="0" indent="-342900" algn="just">
              <a:buAutoNum type="arabicPeriod"/>
            </a:pPr>
            <a:endParaRPr lang="en-ZA" b="1" dirty="0" smtClean="0"/>
          </a:p>
          <a:p>
            <a:pPr lvl="0" algn="just"/>
            <a:endParaRPr lang="en-ZA" b="1" dirty="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3" name="Slide Number Placeholder 2"/>
          <p:cNvSpPr>
            <a:spLocks noGrp="1"/>
          </p:cNvSpPr>
          <p:nvPr>
            <p:ph type="sldNum" sz="quarter" idx="12"/>
          </p:nvPr>
        </p:nvSpPr>
        <p:spPr/>
        <p:txBody>
          <a:bodyPr/>
          <a:lstStyle/>
          <a:p>
            <a:fld id="{2A79A14E-396D-4C9F-87F0-DE48B51C42E0}" type="slidenum">
              <a:rPr lang="en-US" smtClean="0"/>
              <a:pPr/>
              <a:t>34</a:t>
            </a:fld>
            <a:endParaRPr lang="en-US" dirty="0"/>
          </a:p>
        </p:txBody>
      </p:sp>
      <p:graphicFrame>
        <p:nvGraphicFramePr>
          <p:cNvPr id="2" name="Object 1"/>
          <p:cNvGraphicFramePr>
            <a:graphicFrameLocks noChangeAspect="1"/>
          </p:cNvGraphicFramePr>
          <p:nvPr>
            <p:extLst/>
          </p:nvPr>
        </p:nvGraphicFramePr>
        <p:xfrm>
          <a:off x="152400" y="825008"/>
          <a:ext cx="8458200" cy="4673185"/>
        </p:xfrm>
        <a:graphic>
          <a:graphicData uri="http://schemas.openxmlformats.org/presentationml/2006/ole">
            <mc:AlternateContent xmlns:mc="http://schemas.openxmlformats.org/markup-compatibility/2006">
              <mc:Choice xmlns:v="urn:schemas-microsoft-com:vml" Requires="v">
                <p:oleObj spid="_x0000_s6157" name="Worksheet" r:id="rId3" imgW="5861235" imgH="3149527" progId="Excel.Sheet.12">
                  <p:embed/>
                </p:oleObj>
              </mc:Choice>
              <mc:Fallback>
                <p:oleObj name="Worksheet" r:id="rId3" imgW="5861235" imgH="3149527" progId="Excel.Sheet.12">
                  <p:embed/>
                  <p:pic>
                    <p:nvPicPr>
                      <p:cNvPr id="0" name=""/>
                      <p:cNvPicPr/>
                      <p:nvPr/>
                    </p:nvPicPr>
                    <p:blipFill>
                      <a:blip r:embed="rId4"/>
                      <a:stretch>
                        <a:fillRect/>
                      </a:stretch>
                    </p:blipFill>
                    <p:spPr>
                      <a:xfrm>
                        <a:off x="152400" y="825008"/>
                        <a:ext cx="8458200" cy="4673185"/>
                      </a:xfrm>
                      <a:prstGeom prst="rect">
                        <a:avLst/>
                      </a:prstGeom>
                    </p:spPr>
                  </p:pic>
                </p:oleObj>
              </mc:Fallback>
            </mc:AlternateContent>
          </a:graphicData>
        </a:graphic>
      </p:graphicFrame>
    </p:spTree>
    <p:extLst>
      <p:ext uri="{BB962C8B-B14F-4D97-AF65-F5344CB8AC3E}">
        <p14:creationId xmlns:p14="http://schemas.microsoft.com/office/powerpoint/2010/main" val="128620389"/>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3999" cy="553086"/>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smtClean="0">
                <a:solidFill>
                  <a:srgbClr val="C00000"/>
                </a:solidFill>
                <a:latin typeface="Arial Rounded MT Bold" panose="020F0704030504030204" pitchFamily="34" charset="0"/>
                <a:ea typeface="+mn-ea"/>
                <a:cs typeface="+mn-cs"/>
              </a:rPr>
              <a:t>Proposed 2021 budget </a:t>
            </a:r>
            <a:r>
              <a:rPr lang="en-US" sz="2000" b="1" dirty="0">
                <a:solidFill>
                  <a:srgbClr val="C00000"/>
                </a:solidFill>
                <a:latin typeface="Arial Rounded MT Bold" panose="020F0704030504030204" pitchFamily="34" charset="0"/>
                <a:ea typeface="+mn-ea"/>
                <a:cs typeface="+mn-cs"/>
              </a:rPr>
              <a:t>cut by National Treasury to the </a:t>
            </a:r>
            <a:r>
              <a:rPr lang="en-US" sz="2000" b="1" dirty="0" smtClean="0">
                <a:solidFill>
                  <a:srgbClr val="C00000"/>
                </a:solidFill>
                <a:latin typeface="Arial Rounded MT Bold" panose="020F0704030504030204" pitchFamily="34" charset="0"/>
                <a:ea typeface="+mn-ea"/>
                <a:cs typeface="+mn-cs"/>
              </a:rPr>
              <a:t>PPSA (1)</a:t>
            </a:r>
            <a:endParaRPr lang="en-US" sz="2000" b="1" dirty="0">
              <a:solidFill>
                <a:srgbClr val="C00000"/>
              </a:solidFill>
              <a:latin typeface="Arial Rounded MT Bold" panose="020F0704030504030204" pitchFamily="34" charset="0"/>
              <a:ea typeface="+mn-ea"/>
              <a:cs typeface="+mn-cs"/>
            </a:endParaRPr>
          </a:p>
        </p:txBody>
      </p:sp>
      <p:sp>
        <p:nvSpPr>
          <p:cNvPr id="5" name="Rectangle 4"/>
          <p:cNvSpPr/>
          <p:nvPr/>
        </p:nvSpPr>
        <p:spPr>
          <a:xfrm>
            <a:off x="2209800" y="990600"/>
            <a:ext cx="7967835" cy="3970318"/>
          </a:xfrm>
          <a:prstGeom prst="rect">
            <a:avLst/>
          </a:prstGeom>
        </p:spPr>
        <p:txBody>
          <a:bodyPr wrap="square">
            <a:spAutoFit/>
          </a:bodyPr>
          <a:lstStyle/>
          <a:p>
            <a:pPr marL="342900" lvl="0" indent="-342900" algn="just">
              <a:buAutoNum type="arabicPeriod"/>
            </a:pPr>
            <a:endParaRPr lang="en-ZA" b="1" dirty="0" smtClean="0"/>
          </a:p>
          <a:p>
            <a:pPr lvl="0" algn="just"/>
            <a:endParaRPr lang="en-ZA" b="1" dirty="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3" name="Slide Number Placeholder 2"/>
          <p:cNvSpPr>
            <a:spLocks noGrp="1"/>
          </p:cNvSpPr>
          <p:nvPr>
            <p:ph type="sldNum" sz="quarter" idx="12"/>
          </p:nvPr>
        </p:nvSpPr>
        <p:spPr/>
        <p:txBody>
          <a:bodyPr/>
          <a:lstStyle/>
          <a:p>
            <a:fld id="{2A79A14E-396D-4C9F-87F0-DE48B51C42E0}" type="slidenum">
              <a:rPr lang="en-US" smtClean="0"/>
              <a:pPr/>
              <a:t>35</a:t>
            </a:fld>
            <a:endParaRPr lang="en-US" dirty="0"/>
          </a:p>
        </p:txBody>
      </p:sp>
      <p:sp>
        <p:nvSpPr>
          <p:cNvPr id="4" name="Rectangle 3"/>
          <p:cNvSpPr/>
          <p:nvPr/>
        </p:nvSpPr>
        <p:spPr>
          <a:xfrm>
            <a:off x="68946" y="553086"/>
            <a:ext cx="8770254" cy="923330"/>
          </a:xfrm>
          <a:prstGeom prst="rect">
            <a:avLst/>
          </a:prstGeom>
          <a:solidFill>
            <a:schemeClr val="bg1"/>
          </a:solidFill>
        </p:spPr>
        <p:txBody>
          <a:bodyPr wrap="square">
            <a:spAutoFit/>
          </a:bodyPr>
          <a:lstStyle/>
          <a:p>
            <a:r>
              <a:rPr lang="en-US" dirty="0">
                <a:latin typeface="Arial" panose="020B0604020202020204" pitchFamily="34" charset="0"/>
                <a:cs typeface="Arial" panose="020B0604020202020204" pitchFamily="34" charset="0"/>
              </a:rPr>
              <a:t>The PPSA was requested by NT to respond in relation a proposal to cut the current budget cut by 17%. </a:t>
            </a:r>
            <a:r>
              <a:rPr lang="en-US" dirty="0" smtClean="0">
                <a:latin typeface="Arial" panose="020B0604020202020204" pitchFamily="34" charset="0"/>
                <a:cs typeface="Arial" panose="020B0604020202020204" pitchFamily="34" charset="0"/>
              </a:rPr>
              <a:t>The impact </a:t>
            </a:r>
            <a:r>
              <a:rPr lang="en-US" dirty="0">
                <a:latin typeface="Arial" panose="020B0604020202020204" pitchFamily="34" charset="0"/>
                <a:cs typeface="Arial" panose="020B0604020202020204" pitchFamily="34" charset="0"/>
              </a:rPr>
              <a:t>of the proposed cut to PPSA’s </a:t>
            </a:r>
            <a:r>
              <a:rPr lang="en-US" dirty="0" smtClean="0">
                <a:latin typeface="Arial" panose="020B0604020202020204" pitchFamily="34" charset="0"/>
                <a:cs typeface="Arial" panose="020B0604020202020204" pitchFamily="34" charset="0"/>
              </a:rPr>
              <a:t>operations is detailed below:</a:t>
            </a:r>
            <a:endParaRPr lang="en-ZA"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81708" y="1476417"/>
            <a:ext cx="8753995" cy="4314783"/>
          </a:xfrm>
          <a:prstGeom prst="rect">
            <a:avLst/>
          </a:prstGeom>
        </p:spPr>
      </p:pic>
    </p:spTree>
    <p:extLst>
      <p:ext uri="{BB962C8B-B14F-4D97-AF65-F5344CB8AC3E}">
        <p14:creationId xmlns:p14="http://schemas.microsoft.com/office/powerpoint/2010/main" val="2765670316"/>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771768"/>
            <a:ext cx="9143999" cy="6238631"/>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800" dirty="0">
                <a:latin typeface="Arial" panose="020B0604020202020204" pitchFamily="34" charset="0"/>
                <a:cs typeface="Arial" panose="020B0604020202020204" pitchFamily="34" charset="0"/>
              </a:rPr>
              <a:t>The proposed budget cut of 17% will amount to R57.6 million. This is a significant amount for PPSA considering current budget constraints. The compensation of employees budget of R266 million includes the annual cost of living adjustments as per National Treasury’s guidelines. </a:t>
            </a:r>
            <a:endParaRPr lang="en-ZA" sz="1800" dirty="0">
              <a:latin typeface="Arial" panose="020B0604020202020204" pitchFamily="34" charset="0"/>
              <a:cs typeface="Arial" panose="020B0604020202020204" pitchFamily="34" charset="0"/>
            </a:endParaRPr>
          </a:p>
          <a:p>
            <a:pPr marL="0" indent="0" algn="just">
              <a:buNone/>
            </a:pPr>
            <a:r>
              <a:rPr lang="en-GB" sz="1800" dirty="0">
                <a:latin typeface="Arial" panose="020B0604020202020204" pitchFamily="34" charset="0"/>
                <a:cs typeface="Arial" panose="020B0604020202020204" pitchFamily="34" charset="0"/>
              </a:rPr>
              <a:t>Furthermore the goods and services budget of R72.7million is mainly made up of contractual obligations of R60.7 million, funding of key activities in the Annual Performance Plan of R3.1 million and operational costs of R8.8 million. The table below </a:t>
            </a:r>
            <a:r>
              <a:rPr lang="en-GB" sz="1800" dirty="0" smtClean="0">
                <a:latin typeface="Arial" panose="020B0604020202020204" pitchFamily="34" charset="0"/>
                <a:cs typeface="Arial" panose="020B0604020202020204" pitchFamily="34" charset="0"/>
              </a:rPr>
              <a:t>depicts </a:t>
            </a:r>
            <a:r>
              <a:rPr lang="en-GB" sz="1800" dirty="0">
                <a:latin typeface="Arial" panose="020B0604020202020204" pitchFamily="34" charset="0"/>
                <a:cs typeface="Arial" panose="020B0604020202020204" pitchFamily="34" charset="0"/>
              </a:rPr>
              <a:t>the goods and service breakdown</a:t>
            </a:r>
            <a:endParaRPr lang="en-ZA" sz="1800" dirty="0">
              <a:latin typeface="Arial" panose="020B0604020202020204" pitchFamily="34" charset="0"/>
              <a:cs typeface="Arial" panose="020B0604020202020204" pitchFamily="34" charset="0"/>
            </a:endParaRPr>
          </a:p>
        </p:txBody>
      </p:sp>
      <p:sp>
        <p:nvSpPr>
          <p:cNvPr id="9" name="Title 1"/>
          <p:cNvSpPr txBox="1">
            <a:spLocks/>
          </p:cNvSpPr>
          <p:nvPr/>
        </p:nvSpPr>
        <p:spPr>
          <a:xfrm>
            <a:off x="0" y="0"/>
            <a:ext cx="9143999" cy="7620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C00000"/>
                </a:solidFill>
                <a:latin typeface="Arial Rounded MT Bold" panose="020F0704030504030204" pitchFamily="34" charset="0"/>
              </a:rPr>
              <a:t>Proposed 2021 budget cut by National Treasury to the PPSA </a:t>
            </a:r>
            <a:r>
              <a:rPr lang="en-US" sz="2000" b="1" dirty="0" smtClean="0">
                <a:solidFill>
                  <a:srgbClr val="C00000"/>
                </a:solidFill>
                <a:latin typeface="Arial Rounded MT Bold" panose="020F0704030504030204" pitchFamily="34" charset="0"/>
              </a:rPr>
              <a:t>(2)</a:t>
            </a:r>
          </a:p>
          <a:p>
            <a:pPr>
              <a:defRPr/>
            </a:pPr>
            <a:r>
              <a:rPr lang="en-US" sz="2400" b="1" dirty="0" smtClean="0">
                <a:solidFill>
                  <a:srgbClr val="C00000"/>
                </a:solidFill>
                <a:latin typeface="Arial Rounded MT Bold" panose="020F0704030504030204" pitchFamily="34" charset="0"/>
              </a:rPr>
              <a:t>Impact</a:t>
            </a:r>
            <a:endParaRPr lang="en-US" sz="2400" b="1" dirty="0">
              <a:solidFill>
                <a:srgbClr val="C00000"/>
              </a:solidFill>
              <a:latin typeface="Arial Rounded MT Bold" panose="020F0704030504030204" pitchFamily="34" charset="0"/>
            </a:endParaRPr>
          </a:p>
        </p:txBody>
      </p:sp>
      <p:sp>
        <p:nvSpPr>
          <p:cNvPr id="5" name="Rectangle 4"/>
          <p:cNvSpPr/>
          <p:nvPr/>
        </p:nvSpPr>
        <p:spPr>
          <a:xfrm>
            <a:off x="2209800" y="990600"/>
            <a:ext cx="7967835" cy="3970318"/>
          </a:xfrm>
          <a:prstGeom prst="rect">
            <a:avLst/>
          </a:prstGeom>
        </p:spPr>
        <p:txBody>
          <a:bodyPr wrap="square">
            <a:spAutoFit/>
          </a:bodyPr>
          <a:lstStyle/>
          <a:p>
            <a:pPr marL="342900" lvl="0" indent="-342900" algn="just">
              <a:buAutoNum type="arabicPeriod"/>
            </a:pPr>
            <a:endParaRPr lang="en-ZA" b="1" dirty="0" smtClean="0"/>
          </a:p>
          <a:p>
            <a:pPr lvl="0" algn="just"/>
            <a:endParaRPr lang="en-ZA" b="1" dirty="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3" name="Slide Number Placeholder 2"/>
          <p:cNvSpPr>
            <a:spLocks noGrp="1"/>
          </p:cNvSpPr>
          <p:nvPr>
            <p:ph type="sldNum" sz="quarter" idx="12"/>
          </p:nvPr>
        </p:nvSpPr>
        <p:spPr/>
        <p:txBody>
          <a:bodyPr/>
          <a:lstStyle/>
          <a:p>
            <a:fld id="{2A79A14E-396D-4C9F-87F0-DE48B51C42E0}" type="slidenum">
              <a:rPr lang="en-US" smtClean="0"/>
              <a:pPr/>
              <a:t>36</a:t>
            </a:fld>
            <a:endParaRPr lang="en-US" dirty="0"/>
          </a:p>
        </p:txBody>
      </p:sp>
      <p:pic>
        <p:nvPicPr>
          <p:cNvPr id="2" name="Picture 1"/>
          <p:cNvPicPr>
            <a:picLocks noChangeAspect="1"/>
          </p:cNvPicPr>
          <p:nvPr/>
        </p:nvPicPr>
        <p:blipFill>
          <a:blip r:embed="rId2"/>
          <a:stretch>
            <a:fillRect/>
          </a:stretch>
        </p:blipFill>
        <p:spPr>
          <a:xfrm>
            <a:off x="76200" y="3204413"/>
            <a:ext cx="8667465" cy="3499477"/>
          </a:xfrm>
          <a:prstGeom prst="rect">
            <a:avLst/>
          </a:prstGeom>
          <a:solidFill>
            <a:schemeClr val="bg1"/>
          </a:solidFill>
        </p:spPr>
      </p:pic>
    </p:spTree>
    <p:extLst>
      <p:ext uri="{BB962C8B-B14F-4D97-AF65-F5344CB8AC3E}">
        <p14:creationId xmlns:p14="http://schemas.microsoft.com/office/powerpoint/2010/main" val="1827753331"/>
      </p:ext>
    </p:extLst>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76366" y="812374"/>
            <a:ext cx="8591265" cy="48462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GB" sz="2400" dirty="0">
                <a:latin typeface="Arial" panose="020B0604020202020204" pitchFamily="34" charset="0"/>
                <a:cs typeface="Arial" panose="020B0604020202020204" pitchFamily="34" charset="0"/>
              </a:rPr>
              <a:t>PPSA will not be able implement the planned targets for the 2020/21 FY if the proposed budget will be </a:t>
            </a:r>
            <a:r>
              <a:rPr lang="en-GB" sz="2400" dirty="0" smtClean="0">
                <a:latin typeface="Arial" panose="020B0604020202020204" pitchFamily="34" charset="0"/>
                <a:cs typeface="Arial" panose="020B0604020202020204" pitchFamily="34" charset="0"/>
              </a:rPr>
              <a:t>implemented.</a:t>
            </a:r>
            <a:endParaRPr lang="en-GB" sz="2400" dirty="0">
              <a:latin typeface="Arial" panose="020B0604020202020204" pitchFamily="34" charset="0"/>
              <a:cs typeface="Arial" panose="020B0604020202020204" pitchFamily="34" charset="0"/>
            </a:endParaRPr>
          </a:p>
          <a:p>
            <a:pPr marL="0" indent="0" algn="just">
              <a:buNone/>
            </a:pPr>
            <a:endParaRPr lang="en-GB"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GB" sz="2400" dirty="0">
                <a:latin typeface="Arial" panose="020B0604020202020204" pitchFamily="34" charset="0"/>
                <a:cs typeface="Arial" panose="020B0604020202020204" pitchFamily="34" charset="0"/>
              </a:rPr>
              <a:t>PPSA </a:t>
            </a:r>
            <a:r>
              <a:rPr lang="en-GB" sz="2400" dirty="0" smtClean="0">
                <a:latin typeface="Arial" panose="020B0604020202020204" pitchFamily="34" charset="0"/>
                <a:cs typeface="Arial" panose="020B0604020202020204" pitchFamily="34" charset="0"/>
              </a:rPr>
              <a:t>had, among other things, </a:t>
            </a:r>
            <a:r>
              <a:rPr lang="en-GB" sz="2400" dirty="0">
                <a:latin typeface="Arial" panose="020B0604020202020204" pitchFamily="34" charset="0"/>
                <a:cs typeface="Arial" panose="020B0604020202020204" pitchFamily="34" charset="0"/>
              </a:rPr>
              <a:t>planned to award a contract for employee wellness in the current year which has since become critical considering the current pandemic. </a:t>
            </a:r>
          </a:p>
          <a:p>
            <a:pPr marL="0" indent="0" algn="just">
              <a:buNone/>
            </a:pPr>
            <a:endParaRPr lang="en-GB"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GB" sz="2400" dirty="0">
                <a:latin typeface="Arial" panose="020B0604020202020204" pitchFamily="34" charset="0"/>
                <a:cs typeface="Arial" panose="020B0604020202020204" pitchFamily="34" charset="0"/>
              </a:rPr>
              <a:t>PPSA will not be in a position to absorb any budget cuts. This has been communicated to the NT, response is awaited.</a:t>
            </a:r>
            <a:endParaRPr lang="en-ZA" sz="2400" dirty="0">
              <a:latin typeface="Arial" panose="020B0604020202020204" pitchFamily="34" charset="0"/>
              <a:cs typeface="Arial" panose="020B0604020202020204" pitchFamily="34" charset="0"/>
            </a:endParaRPr>
          </a:p>
        </p:txBody>
      </p:sp>
      <p:sp>
        <p:nvSpPr>
          <p:cNvPr id="9" name="Title 1"/>
          <p:cNvSpPr txBox="1">
            <a:spLocks/>
          </p:cNvSpPr>
          <p:nvPr/>
        </p:nvSpPr>
        <p:spPr>
          <a:xfrm>
            <a:off x="0" y="0"/>
            <a:ext cx="9143999" cy="812374"/>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C00000"/>
                </a:solidFill>
                <a:latin typeface="Arial Rounded MT Bold" panose="020F0704030504030204" pitchFamily="34" charset="0"/>
              </a:rPr>
              <a:t>Proposed 2021 budget cut by National Treasury to the PPSA </a:t>
            </a:r>
            <a:r>
              <a:rPr lang="en-US" sz="2000" b="1" dirty="0" smtClean="0">
                <a:solidFill>
                  <a:srgbClr val="C00000"/>
                </a:solidFill>
                <a:latin typeface="Arial Rounded MT Bold" panose="020F0704030504030204" pitchFamily="34" charset="0"/>
              </a:rPr>
              <a:t>(3)</a:t>
            </a:r>
            <a:endParaRPr lang="en-US" sz="2000" b="1" dirty="0">
              <a:solidFill>
                <a:srgbClr val="C00000"/>
              </a:solidFill>
              <a:latin typeface="Arial Rounded MT Bold" panose="020F0704030504030204" pitchFamily="34" charset="0"/>
            </a:endParaRPr>
          </a:p>
          <a:p>
            <a:pPr>
              <a:defRPr/>
            </a:pPr>
            <a:r>
              <a:rPr lang="en-US" sz="2400" b="1" dirty="0">
                <a:solidFill>
                  <a:srgbClr val="C00000"/>
                </a:solidFill>
                <a:latin typeface="Arial Rounded MT Bold" panose="020F0704030504030204" pitchFamily="34" charset="0"/>
              </a:rPr>
              <a:t>Impact</a:t>
            </a:r>
            <a:endParaRPr lang="en-US" sz="2400" b="1" dirty="0">
              <a:solidFill>
                <a:srgbClr val="C00000"/>
              </a:solidFill>
              <a:latin typeface="Arial Rounded MT Bold" panose="020F0704030504030204" pitchFamily="34" charset="0"/>
            </a:endParaRPr>
          </a:p>
        </p:txBody>
      </p:sp>
      <p:sp>
        <p:nvSpPr>
          <p:cNvPr id="5" name="Rectangle 4"/>
          <p:cNvSpPr/>
          <p:nvPr/>
        </p:nvSpPr>
        <p:spPr>
          <a:xfrm>
            <a:off x="2209800" y="990600"/>
            <a:ext cx="7967835" cy="3970318"/>
          </a:xfrm>
          <a:prstGeom prst="rect">
            <a:avLst/>
          </a:prstGeom>
        </p:spPr>
        <p:txBody>
          <a:bodyPr wrap="square">
            <a:spAutoFit/>
          </a:bodyPr>
          <a:lstStyle/>
          <a:p>
            <a:pPr marL="342900" lvl="0" indent="-342900" algn="just">
              <a:buAutoNum type="arabicPeriod"/>
            </a:pPr>
            <a:endParaRPr lang="en-ZA" b="1" dirty="0" smtClean="0"/>
          </a:p>
          <a:p>
            <a:pPr lvl="0" algn="just"/>
            <a:endParaRPr lang="en-ZA" b="1" dirty="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3" name="Slide Number Placeholder 2"/>
          <p:cNvSpPr>
            <a:spLocks noGrp="1"/>
          </p:cNvSpPr>
          <p:nvPr>
            <p:ph type="sldNum" sz="quarter" idx="12"/>
          </p:nvPr>
        </p:nvSpPr>
        <p:spPr/>
        <p:txBody>
          <a:bodyPr/>
          <a:lstStyle/>
          <a:p>
            <a:fld id="{2A79A14E-396D-4C9F-87F0-DE48B51C42E0}" type="slidenum">
              <a:rPr lang="en-US" smtClean="0"/>
              <a:pPr/>
              <a:t>37</a:t>
            </a:fld>
            <a:endParaRPr lang="en-US" dirty="0"/>
          </a:p>
        </p:txBody>
      </p:sp>
    </p:spTree>
    <p:extLst>
      <p:ext uri="{BB962C8B-B14F-4D97-AF65-F5344CB8AC3E}">
        <p14:creationId xmlns:p14="http://schemas.microsoft.com/office/powerpoint/2010/main" val="1567614998"/>
      </p:ext>
    </p:extLst>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4875"/>
            <a:ext cx="8229600" cy="9028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cap="all" dirty="0">
              <a:solidFill>
                <a:srgbClr val="C00000"/>
              </a:solidFill>
            </a:endParaRPr>
          </a:p>
        </p:txBody>
      </p:sp>
      <p:sp>
        <p:nvSpPr>
          <p:cNvPr id="7" name="Content Placeholder 2"/>
          <p:cNvSpPr txBox="1">
            <a:spLocks/>
          </p:cNvSpPr>
          <p:nvPr/>
        </p:nvSpPr>
        <p:spPr>
          <a:xfrm>
            <a:off x="0" y="1099268"/>
            <a:ext cx="9048465" cy="53502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endParaRPr lang="en-US" sz="4000" b="1" dirty="0" smtClean="0">
              <a:solidFill>
                <a:prstClr val="black"/>
              </a:solidFill>
            </a:endParaRPr>
          </a:p>
          <a:p>
            <a:pPr marL="0" lvl="0" indent="0">
              <a:buNone/>
            </a:pPr>
            <a:endParaRPr lang="en-US" sz="4000" b="1" dirty="0">
              <a:solidFill>
                <a:prstClr val="black"/>
              </a:solidFil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2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6" name="Title 1"/>
          <p:cNvSpPr txBox="1">
            <a:spLocks/>
          </p:cNvSpPr>
          <p:nvPr/>
        </p:nvSpPr>
        <p:spPr>
          <a:xfrm>
            <a:off x="0" y="2133600"/>
            <a:ext cx="9144000" cy="990600"/>
          </a:xfrm>
          <a:prstGeom prst="rect">
            <a:avLst/>
          </a:prstGeom>
          <a:solidFill>
            <a:schemeClr val="accent6">
              <a:lumMod val="20000"/>
              <a:lumOff val="80000"/>
            </a:schemeClr>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ZA" sz="4000" b="1" i="0" u="none" strike="noStrike" kern="1200" cap="all" spc="0" normalizeH="0" baseline="0" noProof="0" dirty="0" smtClean="0">
              <a:ln>
                <a:noFill/>
              </a:ln>
              <a:solidFill>
                <a:srgbClr val="C00000"/>
              </a:solidFill>
              <a:effectLst/>
              <a:uLnTx/>
              <a:uFillTx/>
              <a:latin typeface="Calibri"/>
            </a:endParaRPr>
          </a:p>
          <a:p>
            <a:pPr lvl="0" algn="ctr">
              <a:defRPr/>
            </a:pPr>
            <a:r>
              <a:rPr lang="en-ZA" sz="11100" dirty="0">
                <a:solidFill>
                  <a:srgbClr val="C00000"/>
                </a:solidFill>
                <a:latin typeface="Arial Rounded MT Bold" panose="020F0704030504030204" pitchFamily="34" charset="0"/>
                <a:cs typeface="Arial" panose="020B0604020202020204" pitchFamily="34" charset="0"/>
              </a:rPr>
              <a:t>REQUEST FOR ADDITIONAL FUNDING </a:t>
            </a:r>
            <a:br>
              <a:rPr lang="en-ZA" sz="11100" dirty="0">
                <a:solidFill>
                  <a:srgbClr val="C00000"/>
                </a:solidFill>
                <a:latin typeface="Arial Rounded MT Bold" panose="020F0704030504030204" pitchFamily="34" charset="0"/>
                <a:cs typeface="Arial" panose="020B0604020202020204" pitchFamily="34" charset="0"/>
              </a:rPr>
            </a:br>
            <a:r>
              <a:rPr lang="en-ZA" sz="11100" dirty="0">
                <a:solidFill>
                  <a:srgbClr val="C00000"/>
                </a:solidFill>
                <a:latin typeface="Arial Rounded MT Bold" panose="020F0704030504030204" pitchFamily="34" charset="0"/>
                <a:cs typeface="Arial" panose="020B0604020202020204" pitchFamily="34" charset="0"/>
              </a:rPr>
              <a:t>  FOR THE </a:t>
            </a:r>
            <a:r>
              <a:rPr lang="en-ZA" sz="11100" dirty="0" smtClean="0">
                <a:solidFill>
                  <a:srgbClr val="C00000"/>
                </a:solidFill>
                <a:latin typeface="Arial Rounded MT Bold" panose="020F0704030504030204" pitchFamily="34" charset="0"/>
                <a:cs typeface="Arial" panose="020B0604020202020204" pitchFamily="34" charset="0"/>
              </a:rPr>
              <a:t>2020 MTEF </a:t>
            </a:r>
            <a:r>
              <a:rPr lang="en-ZA" sz="11100" dirty="0">
                <a:solidFill>
                  <a:srgbClr val="C00000"/>
                </a:solidFill>
                <a:latin typeface="Arial Rounded MT Bold" panose="020F0704030504030204" pitchFamily="34" charset="0"/>
                <a:cs typeface="Arial" panose="020B0604020202020204" pitchFamily="34" charset="0"/>
              </a:rPr>
              <a:t>AND REASONS THEREOF</a:t>
            </a:r>
            <a:br>
              <a:rPr lang="en-ZA" sz="11100" dirty="0">
                <a:solidFill>
                  <a:srgbClr val="C00000"/>
                </a:solidFill>
                <a:latin typeface="Arial Rounded MT Bold" panose="020F0704030504030204" pitchFamily="34" charset="0"/>
                <a:cs typeface="Arial" panose="020B0604020202020204" pitchFamily="34" charset="0"/>
              </a:rPr>
            </a:br>
            <a: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
            </a:r>
            <a:b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br>
            <a: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t/>
            </a:r>
            <a:b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br>
            <a:r>
              <a:rPr kumimoji="0" lang="en-ZA" sz="4000" b="1" i="0" u="none" strike="noStrike" kern="1200" cap="all" spc="0" normalizeH="0" baseline="0" noProof="0" dirty="0" smtClean="0">
                <a:ln>
                  <a:noFill/>
                </a:ln>
                <a:solidFill>
                  <a:srgbClr val="C00000"/>
                </a:solidFill>
                <a:effectLst/>
                <a:uLnTx/>
                <a:uFillTx/>
                <a:latin typeface="Calibri"/>
              </a:rPr>
              <a:t/>
            </a:r>
            <a:br>
              <a:rPr kumimoji="0" lang="en-ZA" sz="4000" b="1" i="0" u="none" strike="noStrike" kern="1200" cap="all" spc="0" normalizeH="0" baseline="0" noProof="0" dirty="0" smtClean="0">
                <a:ln>
                  <a:noFill/>
                </a:ln>
                <a:solidFill>
                  <a:srgbClr val="C00000"/>
                </a:solidFill>
                <a:effectLst/>
                <a:uLnTx/>
                <a:uFillTx/>
                <a:latin typeface="Calibri"/>
              </a:rPr>
            </a:br>
            <a:endParaRPr kumimoji="0" lang="en-ZA" sz="4000" b="1" i="0" u="none" strike="noStrike" kern="1200" cap="all" spc="0" normalizeH="0" baseline="0" noProof="0" dirty="0">
              <a:ln>
                <a:noFill/>
              </a:ln>
              <a:solidFill>
                <a:srgbClr val="C00000"/>
              </a:solidFill>
              <a:effectLst/>
              <a:uLnTx/>
              <a:uFillTx/>
              <a:latin typeface="Calibri"/>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38</a:t>
            </a:fld>
            <a:endParaRPr lang="en-US" dirty="0"/>
          </a:p>
        </p:txBody>
      </p:sp>
    </p:spTree>
    <p:extLst>
      <p:ext uri="{BB962C8B-B14F-4D97-AF65-F5344CB8AC3E}">
        <p14:creationId xmlns:p14="http://schemas.microsoft.com/office/powerpoint/2010/main" val="113435370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200" b="1" dirty="0">
                <a:solidFill>
                  <a:srgbClr val="C00000"/>
                </a:solidFill>
                <a:latin typeface="Arial Rounded MT Bold" panose="020F0704030504030204" pitchFamily="34" charset="0"/>
                <a:cs typeface="Arial" panose="020B0604020202020204" pitchFamily="34" charset="0"/>
              </a:rPr>
              <a:t>Request For Additional Funding For </a:t>
            </a:r>
            <a:r>
              <a:rPr lang="en-US" sz="2200" b="1" dirty="0" smtClean="0">
                <a:solidFill>
                  <a:srgbClr val="C00000"/>
                </a:solidFill>
                <a:latin typeface="Arial Rounded MT Bold" panose="020F0704030504030204" pitchFamily="34" charset="0"/>
                <a:cs typeface="Arial" panose="020B0604020202020204" pitchFamily="34" charset="0"/>
              </a:rPr>
              <a:t>The 2020 MTEF &amp; Why</a:t>
            </a:r>
            <a:r>
              <a:rPr lang="en-US" sz="2200" b="1" dirty="0" smtClean="0">
                <a:solidFill>
                  <a:srgbClr val="C00000"/>
                </a:solidFill>
                <a:latin typeface="Arial Rounded MT Bold" panose="020F0704030504030204" pitchFamily="34" charset="0"/>
                <a:cs typeface="Arial" panose="020B0604020202020204" pitchFamily="34" charset="0"/>
              </a:rPr>
              <a:t>? (1)</a:t>
            </a:r>
            <a:endParaRPr lang="en-US" sz="2200" b="1" dirty="0" smtClean="0">
              <a:solidFill>
                <a:srgbClr val="C00000"/>
              </a:solidFill>
              <a:latin typeface="Arial Rounded MT Bold" panose="020F070403050403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337965" y="1050439"/>
            <a:ext cx="7967835" cy="3970318"/>
          </a:xfrm>
          <a:prstGeom prst="rect">
            <a:avLst/>
          </a:prstGeom>
        </p:spPr>
        <p:txBody>
          <a:bodyPr wrap="square">
            <a:spAutoFit/>
          </a:bodyPr>
          <a:lstStyle/>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7" name="Rectangle 6"/>
          <p:cNvSpPr/>
          <p:nvPr/>
        </p:nvSpPr>
        <p:spPr>
          <a:xfrm>
            <a:off x="54682" y="636692"/>
            <a:ext cx="9089318" cy="1938992"/>
          </a:xfrm>
          <a:prstGeom prst="rect">
            <a:avLst/>
          </a:prstGeom>
        </p:spPr>
        <p:txBody>
          <a:bodyPr wrap="square">
            <a:spAutoFit/>
          </a:bodyPr>
          <a:lstStyle/>
          <a:p>
            <a:pPr marL="342900" lvl="0" indent="-342900" algn="just" defTabSz="457200">
              <a:buFont typeface="Arial"/>
              <a:buChar char="•"/>
              <a:defRPr/>
            </a:pPr>
            <a:r>
              <a:rPr lang="en-GB" sz="2400" kern="0" dirty="0">
                <a:latin typeface="Arial" panose="020B0604020202020204" pitchFamily="34" charset="0"/>
                <a:cs typeface="Arial" panose="020B0604020202020204" pitchFamily="34" charset="0"/>
              </a:rPr>
              <a:t>Despite various cost containment efforts, the PPSA has implemented in the past financial years, there is still a huge gap in the funding allocation. The situation therefore hinders the office to function effectively and confidently to achieve its mandate and strategic priorities. Critical budget injections are: </a:t>
            </a:r>
            <a:endParaRPr lang="en-ZA" sz="2400" kern="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mtClean="0"/>
              <a:pPr/>
              <a:t>39</a:t>
            </a:fld>
            <a:endParaRPr lang="en-US" dirty="0"/>
          </a:p>
        </p:txBody>
      </p:sp>
      <p:graphicFrame>
        <p:nvGraphicFramePr>
          <p:cNvPr id="2" name="Object 1"/>
          <p:cNvGraphicFramePr>
            <a:graphicFrameLocks noChangeAspect="1"/>
          </p:cNvGraphicFramePr>
          <p:nvPr>
            <p:extLst/>
          </p:nvPr>
        </p:nvGraphicFramePr>
        <p:xfrm>
          <a:off x="494872" y="2591318"/>
          <a:ext cx="8039528" cy="3123682"/>
        </p:xfrm>
        <a:graphic>
          <a:graphicData uri="http://schemas.openxmlformats.org/presentationml/2006/ole">
            <mc:AlternateContent xmlns:mc="http://schemas.openxmlformats.org/markup-compatibility/2006">
              <mc:Choice xmlns:v="urn:schemas-microsoft-com:vml" Requires="v">
                <p:oleObj spid="_x0000_s4110" name="Worksheet" r:id="rId3" imgW="5950012" imgH="2565209" progId="Excel.Sheet.12">
                  <p:embed/>
                </p:oleObj>
              </mc:Choice>
              <mc:Fallback>
                <p:oleObj name="Worksheet" r:id="rId3" imgW="5950012" imgH="2565209" progId="Excel.Sheet.12">
                  <p:embed/>
                  <p:pic>
                    <p:nvPicPr>
                      <p:cNvPr id="0" name=""/>
                      <p:cNvPicPr/>
                      <p:nvPr/>
                    </p:nvPicPr>
                    <p:blipFill>
                      <a:blip r:embed="rId4"/>
                      <a:stretch>
                        <a:fillRect/>
                      </a:stretch>
                    </p:blipFill>
                    <p:spPr>
                      <a:xfrm>
                        <a:off x="494872" y="2591318"/>
                        <a:ext cx="8039528" cy="3123682"/>
                      </a:xfrm>
                      <a:prstGeom prst="rect">
                        <a:avLst/>
                      </a:prstGeom>
                    </p:spPr>
                  </p:pic>
                </p:oleObj>
              </mc:Fallback>
            </mc:AlternateContent>
          </a:graphicData>
        </a:graphic>
      </p:graphicFrame>
    </p:spTree>
    <p:extLst>
      <p:ext uri="{BB962C8B-B14F-4D97-AF65-F5344CB8AC3E}">
        <p14:creationId xmlns:p14="http://schemas.microsoft.com/office/powerpoint/2010/main" val="298414370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a:t>
            </a:r>
            <a:r>
              <a:rPr lang="en-ZA" sz="2800" b="1" dirty="0" smtClean="0">
                <a:solidFill>
                  <a:srgbClr val="C00000"/>
                </a:solidFill>
                <a:latin typeface="Arial Rounded MT Bold" panose="020F0704030504030204" pitchFamily="34" charset="0"/>
              </a:rPr>
              <a:t>Remarks (1)</a:t>
            </a:r>
            <a:endParaRPr lang="en-GB" sz="2800" dirty="0">
              <a:latin typeface="Arial Rounded MT Bold" panose="020F0704030504030204" pitchFamily="34" charset="0"/>
            </a:endParaRPr>
          </a:p>
        </p:txBody>
      </p:sp>
      <p:sp>
        <p:nvSpPr>
          <p:cNvPr id="2" name="Rectangle 1"/>
          <p:cNvSpPr/>
          <p:nvPr/>
        </p:nvSpPr>
        <p:spPr>
          <a:xfrm>
            <a:off x="152400" y="685800"/>
            <a:ext cx="8839200" cy="5170646"/>
          </a:xfrm>
          <a:prstGeom prst="rect">
            <a:avLst/>
          </a:prstGeom>
        </p:spPr>
        <p:txBody>
          <a:bodyPr wrap="square">
            <a:spAutoFit/>
          </a:bodyPr>
          <a:lstStyle/>
          <a:p>
            <a:pPr marL="285750" indent="-285750" algn="just">
              <a:spcAft>
                <a:spcPts val="0"/>
              </a:spcAft>
              <a:buFont typeface="Arial" panose="020B0604020202020204" pitchFamily="34" charset="0"/>
              <a:buChar char="•"/>
            </a:pPr>
            <a:r>
              <a:rPr lang="en-ZA" sz="2200" dirty="0">
                <a:latin typeface="Arial" panose="020B0604020202020204" pitchFamily="34" charset="0"/>
                <a:ea typeface="Calibri" panose="020F0502020204030204" pitchFamily="34" charset="0"/>
                <a:cs typeface="Arial" panose="020B0604020202020204" pitchFamily="34" charset="0"/>
              </a:rPr>
              <a:t>Greetings to the Chairperson and the rest of the Honourable </a:t>
            </a:r>
            <a:r>
              <a:rPr lang="en-ZA" sz="2200" dirty="0" smtClean="0">
                <a:latin typeface="Arial" panose="020B0604020202020204" pitchFamily="34" charset="0"/>
                <a:ea typeface="Calibri" panose="020F0502020204030204" pitchFamily="34" charset="0"/>
                <a:cs typeface="Arial" panose="020B0604020202020204" pitchFamily="34" charset="0"/>
              </a:rPr>
              <a:t>members. I </a:t>
            </a:r>
            <a:r>
              <a:rPr lang="en-ZA" sz="2200" dirty="0">
                <a:latin typeface="Arial" panose="020B0604020202020204" pitchFamily="34" charset="0"/>
                <a:ea typeface="Calibri" panose="020F0502020204030204" pitchFamily="34" charset="0"/>
                <a:cs typeface="Arial" panose="020B0604020202020204" pitchFamily="34" charset="0"/>
              </a:rPr>
              <a:t>treasure the opportunity to, once more, address Parliament through this committee on how my office plans to utilise the funds it has been allocated to contribute towards availing justice to the people at the grassroots strata of our society.</a:t>
            </a:r>
          </a:p>
          <a:p>
            <a:pPr algn="just">
              <a:spcAft>
                <a:spcPts val="0"/>
              </a:spcAft>
            </a:pPr>
            <a:endParaRPr lang="en-ZA" sz="2200"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ZA" sz="2200" dirty="0">
                <a:latin typeface="Arial" panose="020B0604020202020204" pitchFamily="34" charset="0"/>
                <a:ea typeface="Calibri" panose="020F0502020204030204" pitchFamily="34" charset="0"/>
                <a:cs typeface="Arial" panose="020B0604020202020204" pitchFamily="34" charset="0"/>
              </a:rPr>
              <a:t>The grassroots I refer to are predominantly the communities found in </a:t>
            </a:r>
            <a:r>
              <a:rPr lang="en-ZA" sz="2200" dirty="0" smtClean="0">
                <a:latin typeface="Arial" panose="020B0604020202020204" pitchFamily="34" charset="0"/>
                <a:ea typeface="Calibri" panose="020F0502020204030204" pitchFamily="34" charset="0"/>
                <a:cs typeface="Arial" panose="020B0604020202020204" pitchFamily="34" charset="0"/>
              </a:rPr>
              <a:t>squalid, overcrowded, </a:t>
            </a:r>
            <a:r>
              <a:rPr lang="en-ZA" sz="2200" dirty="0">
                <a:latin typeface="Arial" panose="020B0604020202020204" pitchFamily="34" charset="0"/>
                <a:ea typeface="Calibri" panose="020F0502020204030204" pitchFamily="34" charset="0"/>
                <a:cs typeface="Arial" panose="020B0604020202020204" pitchFamily="34" charset="0"/>
              </a:rPr>
              <a:t>semi-urban dwellings that we call informal settlements or slums, in the farms, in the hostels, in the rural villages and townships</a:t>
            </a:r>
            <a:r>
              <a:rPr lang="en-ZA" sz="2200" dirty="0" smtClean="0">
                <a:latin typeface="Arial" panose="020B0604020202020204" pitchFamily="34" charset="0"/>
                <a:ea typeface="Calibri" panose="020F0502020204030204" pitchFamily="34" charset="0"/>
                <a:cs typeface="Arial" panose="020B0604020202020204" pitchFamily="34" charset="0"/>
              </a:rPr>
              <a:t>. </a:t>
            </a:r>
          </a:p>
          <a:p>
            <a:pPr marL="285750" indent="-285750" algn="just">
              <a:spcAft>
                <a:spcPts val="0"/>
              </a:spcAft>
              <a:buFont typeface="Arial" panose="020B0604020202020204" pitchFamily="34" charset="0"/>
              <a:buChar char="•"/>
            </a:pPr>
            <a:endParaRPr lang="en-ZA" sz="2200"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ZA" sz="2200" dirty="0">
                <a:latin typeface="Arial" panose="020B0604020202020204" pitchFamily="34" charset="0"/>
                <a:ea typeface="Calibri" panose="020F0502020204030204" pitchFamily="34" charset="0"/>
                <a:cs typeface="Arial" panose="020B0604020202020204" pitchFamily="34" charset="0"/>
              </a:rPr>
              <a:t>The complaints received from people residing in such </a:t>
            </a:r>
            <a:r>
              <a:rPr lang="en-ZA" sz="2200" dirty="0" smtClean="0">
                <a:latin typeface="Arial" panose="020B0604020202020204" pitchFamily="34" charset="0"/>
                <a:ea typeface="Calibri" panose="020F0502020204030204" pitchFamily="34" charset="0"/>
                <a:cs typeface="Arial" panose="020B0604020202020204" pitchFamily="34" charset="0"/>
              </a:rPr>
              <a:t>communities, </a:t>
            </a:r>
            <a:r>
              <a:rPr lang="en-ZA" sz="2200" dirty="0">
                <a:latin typeface="Arial" panose="020B0604020202020204" pitchFamily="34" charset="0"/>
                <a:ea typeface="Calibri" panose="020F0502020204030204" pitchFamily="34" charset="0"/>
                <a:cs typeface="Arial" panose="020B0604020202020204" pitchFamily="34" charset="0"/>
              </a:rPr>
              <a:t>coupled with our own-initiative </a:t>
            </a:r>
            <a:r>
              <a:rPr lang="en-ZA" sz="2200" dirty="0" smtClean="0">
                <a:latin typeface="Arial" panose="020B0604020202020204" pitchFamily="34" charset="0"/>
                <a:ea typeface="Calibri" panose="020F0502020204030204" pitchFamily="34" charset="0"/>
                <a:cs typeface="Arial" panose="020B0604020202020204" pitchFamily="34" charset="0"/>
              </a:rPr>
              <a:t>interventions, </a:t>
            </a:r>
            <a:r>
              <a:rPr lang="en-ZA" sz="2200" dirty="0">
                <a:latin typeface="Arial" panose="020B0604020202020204" pitchFamily="34" charset="0"/>
                <a:ea typeface="Calibri" panose="020F0502020204030204" pitchFamily="34" charset="0"/>
                <a:cs typeface="Arial" panose="020B0604020202020204" pitchFamily="34" charset="0"/>
              </a:rPr>
              <a:t>in </a:t>
            </a:r>
            <a:r>
              <a:rPr lang="en-ZA" sz="2200" dirty="0" smtClean="0">
                <a:latin typeface="Arial" panose="020B0604020202020204" pitchFamily="34" charset="0"/>
                <a:ea typeface="Calibri" panose="020F0502020204030204" pitchFamily="34" charset="0"/>
                <a:cs typeface="Arial" panose="020B0604020202020204" pitchFamily="34" charset="0"/>
              </a:rPr>
              <a:t>relation to the </a:t>
            </a:r>
            <a:r>
              <a:rPr lang="en-ZA" sz="2200" dirty="0">
                <a:latin typeface="Arial" panose="020B0604020202020204" pitchFamily="34" charset="0"/>
                <a:ea typeface="Calibri" panose="020F0502020204030204" pitchFamily="34" charset="0"/>
                <a:cs typeface="Arial" panose="020B0604020202020204" pitchFamily="34" charset="0"/>
              </a:rPr>
              <a:t>plight of such people make up the bulk of our caseload at any given time. That is over 95% </a:t>
            </a:r>
            <a:r>
              <a:rPr lang="en-ZA" sz="2200" dirty="0" smtClean="0">
                <a:latin typeface="Arial" panose="020B0604020202020204" pitchFamily="34" charset="0"/>
                <a:ea typeface="Calibri" panose="020F0502020204030204" pitchFamily="34" charset="0"/>
                <a:cs typeface="Arial" panose="020B0604020202020204" pitchFamily="34" charset="0"/>
              </a:rPr>
              <a:t>of </a:t>
            </a:r>
            <a:r>
              <a:rPr lang="en-ZA" sz="2200" dirty="0">
                <a:latin typeface="Arial" panose="020B0604020202020204" pitchFamily="34" charset="0"/>
                <a:ea typeface="Calibri" panose="020F0502020204030204" pitchFamily="34" charset="0"/>
                <a:cs typeface="Arial" panose="020B0604020202020204" pitchFamily="34" charset="0"/>
              </a:rPr>
              <a:t>the caseload. </a:t>
            </a:r>
            <a:endParaRPr lang="en-ZA"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2162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200" b="1" dirty="0">
                <a:solidFill>
                  <a:srgbClr val="C00000"/>
                </a:solidFill>
                <a:latin typeface="Arial Rounded MT Bold" panose="020F0704030504030204" pitchFamily="34" charset="0"/>
                <a:cs typeface="Arial" panose="020B0604020202020204" pitchFamily="34" charset="0"/>
              </a:rPr>
              <a:t>Request For Additional Funding For </a:t>
            </a:r>
            <a:r>
              <a:rPr lang="en-US" sz="2200" b="1" dirty="0" smtClean="0">
                <a:solidFill>
                  <a:srgbClr val="C00000"/>
                </a:solidFill>
                <a:latin typeface="Arial Rounded MT Bold" panose="020F0704030504030204" pitchFamily="34" charset="0"/>
                <a:cs typeface="Arial" panose="020B0604020202020204" pitchFamily="34" charset="0"/>
              </a:rPr>
              <a:t>The 2020 MTEF &amp; Why</a:t>
            </a:r>
            <a:r>
              <a:rPr lang="en-US" sz="2200" b="1" dirty="0" smtClean="0">
                <a:solidFill>
                  <a:srgbClr val="C00000"/>
                </a:solidFill>
                <a:latin typeface="Arial Rounded MT Bold" panose="020F0704030504030204" pitchFamily="34" charset="0"/>
                <a:cs typeface="Arial" panose="020B0604020202020204" pitchFamily="34" charset="0"/>
              </a:rPr>
              <a:t>? (2)</a:t>
            </a:r>
            <a:endParaRPr lang="en-US" sz="2200" b="1" dirty="0" smtClean="0">
              <a:solidFill>
                <a:srgbClr val="C00000"/>
              </a:solidFill>
              <a:latin typeface="Arial Rounded MT Bold" panose="020F070403050403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9668" y="590062"/>
            <a:ext cx="9153668" cy="5016758"/>
          </a:xfrm>
          <a:prstGeom prst="rect">
            <a:avLst/>
          </a:prstGeom>
          <a:solidFill>
            <a:schemeClr val="bg1"/>
          </a:solidFill>
        </p:spPr>
        <p:txBody>
          <a:bodyPr wrap="square">
            <a:spAutoFit/>
          </a:bodyPr>
          <a:lstStyle/>
          <a:p>
            <a:pPr algn="just"/>
            <a:r>
              <a:rPr lang="en-US" sz="2000" b="1" dirty="0">
                <a:latin typeface="Arial" panose="020B0604020202020204" pitchFamily="34" charset="0"/>
                <a:cs typeface="Arial" panose="020B0604020202020204" pitchFamily="34" charset="0"/>
              </a:rPr>
              <a:t>Funding of critical </a:t>
            </a:r>
            <a:r>
              <a:rPr lang="en-US" sz="2000" b="1" dirty="0" smtClean="0">
                <a:latin typeface="Arial" panose="020B0604020202020204" pitchFamily="34" charset="0"/>
                <a:cs typeface="Arial" panose="020B0604020202020204" pitchFamily="34" charset="0"/>
              </a:rPr>
              <a:t>positions:</a:t>
            </a:r>
            <a:endParaRPr lang="en-ZA" sz="2000" b="1"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During the 2017/18 and 2018/19 financial years 33 positions became vacant due to resignations. Due to budget constraints PPSA could not fill these positions. The number of critical positions PPSA </a:t>
            </a:r>
            <a:r>
              <a:rPr lang="en-US" sz="2000" dirty="0" smtClean="0">
                <a:latin typeface="Arial" panose="020B0604020202020204" pitchFamily="34" charset="0"/>
                <a:cs typeface="Arial" panose="020B0604020202020204" pitchFamily="34" charset="0"/>
              </a:rPr>
              <a:t>requests </a:t>
            </a:r>
            <a:r>
              <a:rPr lang="en-US" sz="2000" dirty="0">
                <a:latin typeface="Arial" panose="020B0604020202020204" pitchFamily="34" charset="0"/>
                <a:cs typeface="Arial" panose="020B0604020202020204" pitchFamily="34" charset="0"/>
              </a:rPr>
              <a:t>funding for will amount to </a:t>
            </a:r>
            <a:r>
              <a:rPr lang="en-US" sz="2000" dirty="0" smtClean="0">
                <a:latin typeface="Arial" panose="020B0604020202020204" pitchFamily="34" charset="0"/>
                <a:cs typeface="Arial" panose="020B0604020202020204" pitchFamily="34" charset="0"/>
              </a:rPr>
              <a:t>R52.7million </a:t>
            </a:r>
            <a:r>
              <a:rPr lang="en-US" sz="2000" dirty="0">
                <a:latin typeface="Arial" panose="020B0604020202020204" pitchFamily="34" charset="0"/>
                <a:cs typeface="Arial" panose="020B0604020202020204" pitchFamily="34" charset="0"/>
              </a:rPr>
              <a:t>over the MTEF.  </a:t>
            </a:r>
          </a:p>
          <a:p>
            <a:pPr algn="just"/>
            <a:endParaRPr lang="en-US" sz="2000" b="1" dirty="0" smtClean="0">
              <a:latin typeface="Arial" panose="020B0604020202020204" pitchFamily="34" charset="0"/>
              <a:cs typeface="Arial" panose="020B0604020202020204" pitchFamily="34" charset="0"/>
            </a:endParaRPr>
          </a:p>
          <a:p>
            <a:pPr algn="just"/>
            <a:r>
              <a:rPr lang="en-US" sz="2000" b="1" dirty="0" smtClean="0">
                <a:latin typeface="Arial" panose="020B0604020202020204" pitchFamily="34" charset="0"/>
                <a:cs typeface="Arial" panose="020B0604020202020204" pitchFamily="34" charset="0"/>
              </a:rPr>
              <a:t>Subject matter </a:t>
            </a:r>
            <a:r>
              <a:rPr lang="en-US" sz="2000" b="1" dirty="0" smtClean="0">
                <a:latin typeface="Arial" panose="020B0604020202020204" pitchFamily="34" charset="0"/>
                <a:cs typeface="Arial" panose="020B0604020202020204" pitchFamily="34" charset="0"/>
              </a:rPr>
              <a:t>experts:</a:t>
            </a:r>
            <a:endParaRPr lang="en-US" sz="2000" b="1"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There </a:t>
            </a:r>
            <a:r>
              <a:rPr lang="en-GB" sz="2000" dirty="0">
                <a:latin typeface="Arial" panose="020B0604020202020204" pitchFamily="34" charset="0"/>
                <a:cs typeface="Arial" panose="020B0604020202020204" pitchFamily="34" charset="0"/>
              </a:rPr>
              <a:t>is currently a significant demand for subject matter experts when executing complex investigations that </a:t>
            </a:r>
            <a:r>
              <a:rPr lang="en-GB" sz="2000" dirty="0" smtClean="0">
                <a:latin typeface="Arial" panose="020B0604020202020204" pitchFamily="34" charset="0"/>
                <a:cs typeface="Arial" panose="020B0604020202020204" pitchFamily="34" charset="0"/>
              </a:rPr>
              <a:t>require </a:t>
            </a:r>
            <a:r>
              <a:rPr lang="en-GB" sz="2000" dirty="0">
                <a:latin typeface="Arial" panose="020B0604020202020204" pitchFamily="34" charset="0"/>
                <a:cs typeface="Arial" panose="020B0604020202020204" pitchFamily="34" charset="0"/>
              </a:rPr>
              <a:t>specialised skills in certain areas. These include actuaries, procurement experts, forensic specialists, </a:t>
            </a:r>
            <a:r>
              <a:rPr lang="en-GB" sz="2000" dirty="0" smtClean="0">
                <a:latin typeface="Arial" panose="020B0604020202020204" pitchFamily="34" charset="0"/>
                <a:cs typeface="Arial" panose="020B0604020202020204" pitchFamily="34" charset="0"/>
              </a:rPr>
              <a:t>built </a:t>
            </a:r>
            <a:r>
              <a:rPr lang="en-GB" sz="2000" dirty="0">
                <a:latin typeface="Arial" panose="020B0604020202020204" pitchFamily="34" charset="0"/>
                <a:cs typeface="Arial" panose="020B0604020202020204" pitchFamily="34" charset="0"/>
              </a:rPr>
              <a:t>(construction) environment specialists and ICT specialists. </a:t>
            </a:r>
            <a:endParaRPr lang="en-GB" sz="2000" dirty="0" smtClean="0">
              <a:latin typeface="Arial" panose="020B0604020202020204" pitchFamily="34" charset="0"/>
              <a:cs typeface="Arial" panose="020B0604020202020204" pitchFamily="34" charset="0"/>
            </a:endParaRPr>
          </a:p>
          <a:p>
            <a:pPr algn="just"/>
            <a:endParaRPr lang="en-GB" sz="2000"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Insurance for newly acquired </a:t>
            </a:r>
            <a:r>
              <a:rPr lang="en-US" sz="2000" b="1" dirty="0" smtClean="0">
                <a:latin typeface="Arial" panose="020B0604020202020204" pitchFamily="34" charset="0"/>
                <a:cs typeface="Arial" panose="020B0604020202020204" pitchFamily="34" charset="0"/>
              </a:rPr>
              <a:t>vehicles: </a:t>
            </a:r>
            <a:endParaRPr lang="en-US" sz="2000" b="1"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Vehicles </a:t>
            </a:r>
            <a:r>
              <a:rPr lang="en-US" sz="2000" dirty="0">
                <a:latin typeface="Arial" panose="020B0604020202020204" pitchFamily="34" charset="0"/>
                <a:cs typeface="Arial" panose="020B0604020202020204" pitchFamily="34" charset="0"/>
              </a:rPr>
              <a:t>were purchased as </a:t>
            </a:r>
            <a:r>
              <a:rPr lang="en-US" sz="2000" dirty="0" smtClean="0">
                <a:latin typeface="Arial" panose="020B0604020202020204" pitchFamily="34" charset="0"/>
                <a:cs typeface="Arial" panose="020B0604020202020204" pitchFamily="34" charset="0"/>
              </a:rPr>
              <a:t>a result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reprioritising the </a:t>
            </a:r>
            <a:r>
              <a:rPr lang="en-US" sz="2000" dirty="0">
                <a:latin typeface="Arial" panose="020B0604020202020204" pitchFamily="34" charset="0"/>
                <a:cs typeface="Arial" panose="020B0604020202020204" pitchFamily="34" charset="0"/>
              </a:rPr>
              <a:t>budget of PPSA in order to  achieve the vision and the target of reaching the far flung areas of South Africa</a:t>
            </a:r>
            <a:r>
              <a:rPr lang="en-US" sz="2000" dirty="0" smtClean="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2A79A14E-396D-4C9F-87F0-DE48B51C42E0}" type="slidenum">
              <a:rPr lang="en-US" smtClean="0"/>
              <a:pPr/>
              <a:t>40</a:t>
            </a:fld>
            <a:endParaRPr lang="en-US" dirty="0"/>
          </a:p>
        </p:txBody>
      </p:sp>
    </p:spTree>
    <p:extLst>
      <p:ext uri="{BB962C8B-B14F-4D97-AF65-F5344CB8AC3E}">
        <p14:creationId xmlns:p14="http://schemas.microsoft.com/office/powerpoint/2010/main" val="1851233828"/>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200" b="1" dirty="0">
                <a:solidFill>
                  <a:srgbClr val="C00000"/>
                </a:solidFill>
                <a:latin typeface="Arial Rounded MT Bold" panose="020F0704030504030204" pitchFamily="34" charset="0"/>
                <a:cs typeface="Arial" panose="020B0604020202020204" pitchFamily="34" charset="0"/>
              </a:rPr>
              <a:t>Request For Additional Funding For The 2020 MTEF &amp; Why? </a:t>
            </a:r>
            <a:r>
              <a:rPr lang="en-US" sz="2200" b="1" dirty="0" smtClean="0">
                <a:solidFill>
                  <a:srgbClr val="C00000"/>
                </a:solidFill>
                <a:latin typeface="Arial Rounded MT Bold" panose="020F0704030504030204" pitchFamily="34" charset="0"/>
                <a:cs typeface="Arial" panose="020B0604020202020204" pitchFamily="34" charset="0"/>
              </a:rPr>
              <a:t>(3)</a:t>
            </a:r>
            <a:endParaRPr lang="en-US" sz="2200" b="1" dirty="0">
              <a:solidFill>
                <a:srgbClr val="C00000"/>
              </a:solidFill>
              <a:latin typeface="Arial Rounded MT Bold" panose="020F070403050403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200" b="1" cap="all" dirty="0">
              <a:solidFill>
                <a:srgbClr val="C00000"/>
              </a:solidFill>
              <a:latin typeface="+mn-lt"/>
              <a:ea typeface="+mn-ea"/>
              <a:cs typeface="+mn-cs"/>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215899" y="635000"/>
            <a:ext cx="8832565" cy="5632311"/>
          </a:xfrm>
          <a:prstGeom prst="rect">
            <a:avLst/>
          </a:prstGeom>
          <a:solidFill>
            <a:schemeClr val="bg1"/>
          </a:solidFill>
        </p:spPr>
        <p:txBody>
          <a:bodyPr wrap="square">
            <a:spAutoFit/>
          </a:bodyPr>
          <a:lstStyle/>
          <a:p>
            <a:pPr algn="just"/>
            <a:r>
              <a:rPr lang="en-GB" sz="2000" b="1" dirty="0">
                <a:latin typeface="Arial" panose="020B0604020202020204" pitchFamily="34" charset="0"/>
                <a:cs typeface="Arial" panose="020B0604020202020204" pitchFamily="34" charset="0"/>
              </a:rPr>
              <a:t>Insurance for servers</a:t>
            </a:r>
          </a:p>
          <a:p>
            <a:pPr algn="just"/>
            <a:r>
              <a:rPr lang="en-US" sz="2000" dirty="0" smtClean="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PPSA servers are not insured and should the disaster strikes we wont be able  to replace, especially nowadays Eskom keeps on implementing load shedding  unannounced. </a:t>
            </a:r>
          </a:p>
          <a:p>
            <a:pPr algn="just"/>
            <a:endParaRPr lang="en-US" sz="2000" b="1" dirty="0" smtClean="0">
              <a:latin typeface="Arial" panose="020B0604020202020204" pitchFamily="34" charset="0"/>
              <a:cs typeface="Arial" panose="020B0604020202020204" pitchFamily="34" charset="0"/>
            </a:endParaRPr>
          </a:p>
          <a:p>
            <a:pPr algn="just"/>
            <a:r>
              <a:rPr lang="en-US" sz="2000" b="1" dirty="0" smtClean="0">
                <a:latin typeface="Arial" panose="020B0604020202020204" pitchFamily="34" charset="0"/>
                <a:cs typeface="Arial" panose="020B0604020202020204" pitchFamily="34" charset="0"/>
              </a:rPr>
              <a:t>Fuel </a:t>
            </a:r>
            <a:r>
              <a:rPr lang="en-US" sz="2000" b="1" dirty="0">
                <a:latin typeface="Arial" panose="020B0604020202020204" pitchFamily="34" charset="0"/>
                <a:cs typeface="Arial" panose="020B0604020202020204" pitchFamily="34" charset="0"/>
              </a:rPr>
              <a:t>requirements for new vehicles</a:t>
            </a:r>
          </a:p>
          <a:p>
            <a:pPr algn="just"/>
            <a:r>
              <a:rPr lang="en-US" sz="2000" dirty="0">
                <a:latin typeface="Arial" panose="020B0604020202020204" pitchFamily="34" charset="0"/>
                <a:cs typeface="Arial" panose="020B0604020202020204" pitchFamily="34" charset="0"/>
              </a:rPr>
              <a:t>Fuel requirements in order to </a:t>
            </a:r>
            <a:r>
              <a:rPr lang="en-US" sz="2000" dirty="0" smtClean="0">
                <a:latin typeface="Arial" panose="020B0604020202020204" pitchFamily="34" charset="0"/>
                <a:cs typeface="Arial" panose="020B0604020202020204" pitchFamily="34" charset="0"/>
              </a:rPr>
              <a:t>fulfill </a:t>
            </a:r>
            <a:r>
              <a:rPr lang="en-US" sz="2000" dirty="0">
                <a:latin typeface="Arial" panose="020B0604020202020204" pitchFamily="34" charset="0"/>
                <a:cs typeface="Arial" panose="020B0604020202020204" pitchFamily="34" charset="0"/>
              </a:rPr>
              <a:t>its operational mandates in respect of Outreach clinics and conducting investigation</a:t>
            </a:r>
          </a:p>
          <a:p>
            <a:pPr lvl="0"/>
            <a:endParaRPr lang="en-US" sz="2000" b="1" dirty="0" smtClean="0">
              <a:solidFill>
                <a:prstClr val="black"/>
              </a:solidFill>
              <a:latin typeface="Arial" panose="020B0604020202020204" pitchFamily="34" charset="0"/>
              <a:cs typeface="Arial" panose="020B0604020202020204" pitchFamily="34" charset="0"/>
            </a:endParaRPr>
          </a:p>
          <a:p>
            <a:pPr lvl="0"/>
            <a:r>
              <a:rPr lang="en-US" sz="2000" b="1" dirty="0" smtClean="0">
                <a:solidFill>
                  <a:prstClr val="black"/>
                </a:solidFill>
                <a:latin typeface="Arial" panose="020B0604020202020204" pitchFamily="34" charset="0"/>
                <a:cs typeface="Arial" panose="020B0604020202020204" pitchFamily="34" charset="0"/>
              </a:rPr>
              <a:t>Security </a:t>
            </a:r>
            <a:r>
              <a:rPr lang="en-US" sz="2000" b="1" dirty="0">
                <a:solidFill>
                  <a:prstClr val="black"/>
                </a:solidFill>
                <a:latin typeface="Arial" panose="020B0604020202020204" pitchFamily="34" charset="0"/>
                <a:cs typeface="Arial" panose="020B0604020202020204" pitchFamily="34" charset="0"/>
              </a:rPr>
              <a:t>Services </a:t>
            </a:r>
            <a:endParaRPr lang="en-ZA" sz="2000" b="1" dirty="0">
              <a:solidFill>
                <a:prstClr val="black"/>
              </a:solidFill>
              <a:latin typeface="Arial" panose="020B0604020202020204" pitchFamily="34" charset="0"/>
              <a:cs typeface="Arial" panose="020B0604020202020204" pitchFamily="34" charset="0"/>
            </a:endParaRPr>
          </a:p>
          <a:p>
            <a:pPr lvl="0"/>
            <a:r>
              <a:rPr lang="en-US" sz="2000" dirty="0">
                <a:solidFill>
                  <a:prstClr val="black"/>
                </a:solidFill>
                <a:latin typeface="Arial" panose="020B0604020202020204" pitchFamily="34" charset="0"/>
                <a:cs typeface="Arial" panose="020B0604020202020204" pitchFamily="34" charset="0"/>
              </a:rPr>
              <a:t>PPSA does not have security services in </a:t>
            </a:r>
            <a:r>
              <a:rPr lang="en-US" sz="2000" dirty="0" smtClean="0">
                <a:solidFill>
                  <a:prstClr val="black"/>
                </a:solidFill>
                <a:latin typeface="Arial" panose="020B0604020202020204" pitchFamily="34" charset="0"/>
                <a:cs typeface="Arial" panose="020B0604020202020204" pitchFamily="34" charset="0"/>
              </a:rPr>
              <a:t>17 </a:t>
            </a:r>
            <a:r>
              <a:rPr lang="en-US" sz="2000" dirty="0">
                <a:solidFill>
                  <a:prstClr val="black"/>
                </a:solidFill>
                <a:latin typeface="Arial" panose="020B0604020202020204" pitchFamily="34" charset="0"/>
                <a:cs typeface="Arial" panose="020B0604020202020204" pitchFamily="34" charset="0"/>
              </a:rPr>
              <a:t>of its </a:t>
            </a:r>
            <a:r>
              <a:rPr lang="en-US" sz="2000" dirty="0" smtClean="0">
                <a:solidFill>
                  <a:prstClr val="black"/>
                </a:solidFill>
                <a:latin typeface="Arial" panose="020B0604020202020204" pitchFamily="34" charset="0"/>
                <a:cs typeface="Arial" panose="020B0604020202020204" pitchFamily="34" charset="0"/>
              </a:rPr>
              <a:t>18 </a:t>
            </a:r>
            <a:r>
              <a:rPr lang="en-US" sz="2000" dirty="0">
                <a:solidFill>
                  <a:prstClr val="black"/>
                </a:solidFill>
                <a:latin typeface="Arial" panose="020B0604020202020204" pitchFamily="34" charset="0"/>
                <a:cs typeface="Arial" panose="020B0604020202020204" pitchFamily="34" charset="0"/>
              </a:rPr>
              <a:t>offices across the country, only Head Office has security services. There has been several incidents of break-ins and robberies of staff when they knock late from our offices.  </a:t>
            </a:r>
          </a:p>
          <a:p>
            <a:pPr lvl="0"/>
            <a:r>
              <a:rPr lang="en-US" sz="2000" dirty="0">
                <a:solidFill>
                  <a:prstClr val="black"/>
                </a:solidFill>
                <a:latin typeface="Arial" panose="020B0604020202020204" pitchFamily="34" charset="0"/>
                <a:cs typeface="Arial" panose="020B0604020202020204" pitchFamily="34" charset="0"/>
              </a:rPr>
              <a:t>These  poses threats to PPPSA staff members, its clients and assets. Security in our offices is therefore key and important and requires immediate funding. </a:t>
            </a:r>
            <a:endParaRPr lang="en-US" sz="2000" dirty="0" smtClean="0">
              <a:solidFill>
                <a:prstClr val="black"/>
              </a:solidFill>
              <a:latin typeface="Arial" panose="020B0604020202020204" pitchFamily="34" charset="0"/>
              <a:cs typeface="Arial" panose="020B0604020202020204" pitchFamily="34" charset="0"/>
            </a:endParaRPr>
          </a:p>
          <a:p>
            <a:pPr lvl="0"/>
            <a:endParaRPr lang="en-US" sz="20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z="2000" smtClean="0"/>
              <a:pPr/>
              <a:t>41</a:t>
            </a:fld>
            <a:endParaRPr lang="en-US" sz="2000" dirty="0"/>
          </a:p>
        </p:txBody>
      </p:sp>
    </p:spTree>
    <p:extLst>
      <p:ext uri="{BB962C8B-B14F-4D97-AF65-F5344CB8AC3E}">
        <p14:creationId xmlns:p14="http://schemas.microsoft.com/office/powerpoint/2010/main" val="1317896133"/>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200" b="1" dirty="0">
                <a:solidFill>
                  <a:srgbClr val="C00000"/>
                </a:solidFill>
                <a:latin typeface="Arial Rounded MT Bold" panose="020F0704030504030204" pitchFamily="34" charset="0"/>
                <a:cs typeface="Arial" panose="020B0604020202020204" pitchFamily="34" charset="0"/>
              </a:rPr>
              <a:t>Request For Additional Funding For The 2020 MTEF &amp; Why? </a:t>
            </a:r>
            <a:r>
              <a:rPr lang="en-US" sz="2200" b="1" dirty="0" smtClean="0">
                <a:solidFill>
                  <a:srgbClr val="C00000"/>
                </a:solidFill>
                <a:latin typeface="Arial Rounded MT Bold" panose="020F0704030504030204" pitchFamily="34" charset="0"/>
                <a:cs typeface="Arial" panose="020B0604020202020204" pitchFamily="34" charset="0"/>
              </a:rPr>
              <a:t>(4)</a:t>
            </a:r>
            <a:endParaRPr lang="en-US" sz="2200" b="1" dirty="0">
              <a:solidFill>
                <a:srgbClr val="C00000"/>
              </a:solidFill>
              <a:latin typeface="Arial Rounded MT Bold" panose="020F070403050403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0" y="609600"/>
            <a:ext cx="8915400" cy="5355312"/>
          </a:xfrm>
          <a:prstGeom prst="rect">
            <a:avLst/>
          </a:prstGeom>
          <a:solidFill>
            <a:schemeClr val="bg1"/>
          </a:solidFill>
        </p:spPr>
        <p:txBody>
          <a:bodyPr wrap="square">
            <a:spAutoFit/>
          </a:bodyPr>
          <a:lstStyle/>
          <a:p>
            <a:pPr lvl="0"/>
            <a:r>
              <a:rPr lang="en-ZA" b="1" dirty="0">
                <a:latin typeface="Arial" panose="020B0604020202020204" pitchFamily="34" charset="0"/>
                <a:cs typeface="Arial" panose="020B0604020202020204" pitchFamily="34" charset="0"/>
              </a:rPr>
              <a:t>Protective Equipment (</a:t>
            </a:r>
            <a:r>
              <a:rPr lang="en-ZA" b="1" dirty="0" smtClean="0">
                <a:latin typeface="Arial" panose="020B0604020202020204" pitchFamily="34" charset="0"/>
                <a:cs typeface="Arial" panose="020B0604020202020204" pitchFamily="34" charset="0"/>
              </a:rPr>
              <a:t>COVID-19):</a:t>
            </a:r>
            <a:endParaRPr lang="en-ZA" b="1" dirty="0">
              <a:latin typeface="Arial" panose="020B0604020202020204" pitchFamily="34" charset="0"/>
              <a:cs typeface="Arial" panose="020B0604020202020204" pitchFamily="34" charset="0"/>
            </a:endParaRPr>
          </a:p>
          <a:p>
            <a:pPr lvl="0" algn="just"/>
            <a:r>
              <a:rPr lang="en-US" dirty="0" smtClean="0">
                <a:latin typeface="Arial" panose="020B0604020202020204" pitchFamily="34" charset="0"/>
                <a:cs typeface="Arial" panose="020B0604020202020204" pitchFamily="34" charset="0"/>
              </a:rPr>
              <a:t>This item refers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personal protective </a:t>
            </a:r>
            <a:r>
              <a:rPr lang="en-US" dirty="0">
                <a:latin typeface="Arial" panose="020B0604020202020204" pitchFamily="34" charset="0"/>
                <a:cs typeface="Arial" panose="020B0604020202020204" pitchFamily="34" charset="0"/>
              </a:rPr>
              <a:t>equipment to ensure </a:t>
            </a:r>
            <a:r>
              <a:rPr lang="en-US" dirty="0" smtClean="0">
                <a:latin typeface="Arial" panose="020B0604020202020204" pitchFamily="34" charset="0"/>
                <a:cs typeface="Arial" panose="020B0604020202020204" pitchFamily="34" charset="0"/>
              </a:rPr>
              <a:t>the well </a:t>
            </a:r>
            <a:r>
              <a:rPr lang="en-US" dirty="0">
                <a:latin typeface="Arial" panose="020B0604020202020204" pitchFamily="34" charset="0"/>
                <a:cs typeface="Arial" panose="020B0604020202020204" pitchFamily="34" charset="0"/>
              </a:rPr>
              <a:t>being of PPSA employees and </a:t>
            </a:r>
            <a:r>
              <a:rPr lang="en-US" dirty="0" smtClean="0">
                <a:latin typeface="Arial" panose="020B0604020202020204" pitchFamily="34" charset="0"/>
                <a:cs typeface="Arial" panose="020B0604020202020204" pitchFamily="34" charset="0"/>
              </a:rPr>
              <a:t>stakeholders </a:t>
            </a:r>
            <a:r>
              <a:rPr lang="en-US" dirty="0">
                <a:latin typeface="Arial" panose="020B0604020202020204" pitchFamily="34" charset="0"/>
                <a:cs typeface="Arial" panose="020B0604020202020204" pitchFamily="34" charset="0"/>
              </a:rPr>
              <a:t>in relation to the </a:t>
            </a:r>
            <a:r>
              <a:rPr lang="en-US" dirty="0" smtClean="0">
                <a:latin typeface="Arial" panose="020B0604020202020204" pitchFamily="34" charset="0"/>
                <a:cs typeface="Arial" panose="020B0604020202020204" pitchFamily="34" charset="0"/>
              </a:rPr>
              <a:t>COVID-19 </a:t>
            </a:r>
            <a:r>
              <a:rPr lang="en-US" dirty="0">
                <a:latin typeface="Arial" panose="020B0604020202020204" pitchFamily="34" charset="0"/>
                <a:cs typeface="Arial" panose="020B0604020202020204" pitchFamily="34" charset="0"/>
              </a:rPr>
              <a:t>pandemic. </a:t>
            </a:r>
            <a:endParaRPr lang="en-US" dirty="0" smtClean="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Training:</a:t>
            </a:r>
            <a:endParaRPr lang="en-US" b="1" dirty="0" smtClean="0">
              <a:latin typeface="Arial" panose="020B0604020202020204" pitchFamily="34" charset="0"/>
              <a:cs typeface="Arial" panose="020B0604020202020204" pitchFamily="34" charset="0"/>
            </a:endParaRPr>
          </a:p>
          <a:p>
            <a:pPr lvl="0" algn="just"/>
            <a:r>
              <a:rPr lang="en-US" dirty="0" smtClean="0">
                <a:latin typeface="Arial" panose="020B0604020202020204" pitchFamily="34" charset="0"/>
                <a:cs typeface="Arial" panose="020B0604020202020204" pitchFamily="34" charset="0"/>
              </a:rPr>
              <a:t>Training for employees, calculated at 1.5% from total compensation of employees. </a:t>
            </a:r>
          </a:p>
          <a:p>
            <a:pPr lvl="0"/>
            <a:endParaRPr lang="en-US"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E-Library (LexisNexis</a:t>
            </a:r>
            <a:r>
              <a:rPr lang="en-US" b="1" dirty="0" smtClean="0">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a:p>
            <a:pPr lvl="0" algn="just"/>
            <a:r>
              <a:rPr lang="en-US" dirty="0" smtClean="0">
                <a:latin typeface="Arial" panose="020B0604020202020204" pitchFamily="34" charset="0"/>
                <a:cs typeface="Arial" panose="020B0604020202020204" pitchFamily="34" charset="0"/>
              </a:rPr>
              <a:t>Subscription </a:t>
            </a:r>
            <a:r>
              <a:rPr lang="en-US" dirty="0" smtClean="0">
                <a:latin typeface="Arial" panose="020B0604020202020204" pitchFamily="34" charset="0"/>
                <a:cs typeface="Arial" panose="020B0604020202020204" pitchFamily="34" charset="0"/>
              </a:rPr>
              <a:t>to the online law </a:t>
            </a:r>
            <a:r>
              <a:rPr lang="en-US" dirty="0" smtClean="0">
                <a:latin typeface="Arial" panose="020B0604020202020204" pitchFamily="34" charset="0"/>
                <a:cs typeface="Arial" panose="020B0604020202020204" pitchFamily="34" charset="0"/>
              </a:rPr>
              <a:t>library, i.e. LexisNexis.</a:t>
            </a:r>
            <a:endParaRPr lang="en-US" dirty="0" smtClean="0">
              <a:latin typeface="Arial" panose="020B0604020202020204" pitchFamily="34" charset="0"/>
              <a:cs typeface="Arial" panose="020B0604020202020204" pitchFamily="34" charset="0"/>
            </a:endParaRPr>
          </a:p>
          <a:p>
            <a:pPr lvl="0"/>
            <a:endParaRPr lang="en-US"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Case Management </a:t>
            </a:r>
            <a:r>
              <a:rPr lang="en-US" b="1" dirty="0" smtClean="0">
                <a:latin typeface="Arial" panose="020B0604020202020204" pitchFamily="34" charset="0"/>
                <a:cs typeface="Arial" panose="020B0604020202020204" pitchFamily="34" charset="0"/>
              </a:rPr>
              <a:t>System:</a:t>
            </a:r>
            <a:endParaRPr lang="en-US" b="1" dirty="0" smtClean="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PPSA is in dire need to acquire an electronic case management system for its </a:t>
            </a:r>
            <a:r>
              <a:rPr lang="en-US" dirty="0" smtClean="0">
                <a:latin typeface="Arial" panose="020B0604020202020204" pitchFamily="34" charset="0"/>
                <a:cs typeface="Arial" panose="020B0604020202020204" pitchFamily="34" charset="0"/>
              </a:rPr>
              <a:t>investigations </a:t>
            </a:r>
            <a:r>
              <a:rPr lang="en-US" dirty="0">
                <a:latin typeface="Arial" panose="020B0604020202020204" pitchFamily="34" charset="0"/>
                <a:cs typeface="Arial" panose="020B0604020202020204" pitchFamily="34" charset="0"/>
              </a:rPr>
              <a:t>programme. Currently cases are monitored and managed manually and it is an enormous task for an institution with such a huge case </a:t>
            </a:r>
            <a:r>
              <a:rPr lang="en-US" dirty="0" smtClean="0">
                <a:latin typeface="Arial" panose="020B0604020202020204" pitchFamily="34" charset="0"/>
                <a:cs typeface="Arial" panose="020B0604020202020204" pitchFamily="34" charset="0"/>
              </a:rPr>
              <a:t>load - and </a:t>
            </a:r>
            <a:r>
              <a:rPr lang="en-US" dirty="0">
                <a:latin typeface="Arial" panose="020B0604020202020204" pitchFamily="34" charset="0"/>
                <a:cs typeface="Arial" panose="020B0604020202020204" pitchFamily="34" charset="0"/>
              </a:rPr>
              <a:t>a risk of data integrity. </a:t>
            </a:r>
            <a:endParaRPr lang="en-US"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Employee Health and Wellness:</a:t>
            </a:r>
          </a:p>
          <a:p>
            <a:pPr lvl="0"/>
            <a:r>
              <a:rPr lang="en-US" dirty="0">
                <a:latin typeface="Arial" panose="020B0604020202020204" pitchFamily="34" charset="0"/>
                <a:cs typeface="Arial" panose="020B0604020202020204" pitchFamily="34" charset="0"/>
              </a:rPr>
              <a:t>Health and Wellness for PPSA employees. Emotional and mental health of employees is critical for performance.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z="2000" smtClean="0"/>
              <a:pPr/>
              <a:t>42</a:t>
            </a:fld>
            <a:endParaRPr lang="en-US" sz="2000" dirty="0"/>
          </a:p>
        </p:txBody>
      </p:sp>
    </p:spTree>
    <p:extLst>
      <p:ext uri="{BB962C8B-B14F-4D97-AF65-F5344CB8AC3E}">
        <p14:creationId xmlns:p14="http://schemas.microsoft.com/office/powerpoint/2010/main" val="2687293294"/>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a:t>
            </a:r>
            <a:r>
              <a:rPr lang="en-US" sz="2800" b="1" dirty="0">
                <a:solidFill>
                  <a:srgbClr val="C00000"/>
                </a:solidFill>
                <a:latin typeface="Arial Rounded MT Bold" panose="020F0704030504030204" pitchFamily="34" charset="0"/>
                <a:cs typeface="Tahoma" pitchFamily="34" charset="0"/>
              </a:rPr>
              <a:t>4</a:t>
            </a:r>
            <a:r>
              <a:rPr lang="en-US" sz="2800" b="1" dirty="0" smtClean="0">
                <a:solidFill>
                  <a:srgbClr val="C00000"/>
                </a:solidFill>
                <a:latin typeface="Arial Rounded MT Bold" panose="020F0704030504030204" pitchFamily="34" charset="0"/>
                <a:cs typeface="Tahoma" pitchFamily="34" charset="0"/>
              </a:rPr>
              <a:t>: Acting Chief Executive Officer </a:t>
            </a:r>
          </a:p>
          <a:p>
            <a:pPr algn="ctr"/>
            <a:r>
              <a:rPr lang="en-US" sz="2800" b="1" dirty="0" smtClean="0">
                <a:solidFill>
                  <a:srgbClr val="C00000"/>
                </a:solidFill>
                <a:latin typeface="Arial Rounded MT Bold" panose="020F0704030504030204" pitchFamily="34" charset="0"/>
                <a:cs typeface="Tahoma" pitchFamily="34" charset="0"/>
              </a:rPr>
              <a:t>Ms Yalekile Lusibane</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628299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590800"/>
            <a:ext cx="9144000" cy="990600"/>
          </a:xfrm>
          <a:prstGeom prst="rect">
            <a:avLst/>
          </a:prstGeom>
          <a:solidFill>
            <a:schemeClr val="accent6">
              <a:lumMod val="20000"/>
              <a:lumOff val="80000"/>
            </a:schemeClr>
          </a:solidFill>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lvl="0" algn="ctr" defTabSz="914400">
              <a:spcBef>
                <a:spcPts val="0"/>
              </a:spcBef>
            </a:pPr>
            <a:r>
              <a:rPr lang="en-US" sz="2800" cap="none" dirty="0" smtClean="0">
                <a:solidFill>
                  <a:srgbClr val="C00000"/>
                </a:solidFill>
                <a:latin typeface="Arial Rounded MT Bold" panose="020F0704030504030204" pitchFamily="34" charset="0"/>
                <a:ea typeface="+mn-ea"/>
                <a:cs typeface="Tahoma" pitchFamily="34" charset="0"/>
              </a:rPr>
              <a:t>Plans for returning to the workplace (PPSA offices) at </a:t>
            </a:r>
            <a:r>
              <a:rPr lang="en-US" sz="2800" cap="none" dirty="0" smtClean="0">
                <a:solidFill>
                  <a:srgbClr val="C00000"/>
                </a:solidFill>
                <a:latin typeface="Arial Rounded MT Bold" panose="020F0704030504030204" pitchFamily="34" charset="0"/>
                <a:ea typeface="+mn-ea"/>
                <a:cs typeface="Tahoma" pitchFamily="34" charset="0"/>
              </a:rPr>
              <a:t>Level </a:t>
            </a:r>
            <a:r>
              <a:rPr lang="en-US" sz="2800" cap="none" dirty="0" smtClean="0">
                <a:solidFill>
                  <a:srgbClr val="C00000"/>
                </a:solidFill>
                <a:latin typeface="Arial Rounded MT Bold" panose="020F0704030504030204" pitchFamily="34" charset="0"/>
                <a:ea typeface="+mn-ea"/>
                <a:cs typeface="Tahoma" pitchFamily="34" charset="0"/>
              </a:rPr>
              <a:t>4 </a:t>
            </a:r>
            <a:r>
              <a:rPr lang="en-US" sz="2800" cap="none" dirty="0" smtClean="0">
                <a:solidFill>
                  <a:srgbClr val="C00000"/>
                </a:solidFill>
                <a:latin typeface="Arial Rounded MT Bold" panose="020F0704030504030204" pitchFamily="34" charset="0"/>
                <a:ea typeface="+mn-ea"/>
                <a:cs typeface="Tahoma" pitchFamily="34" charset="0"/>
              </a:rPr>
              <a:t>Lockdown</a:t>
            </a:r>
            <a:endParaRPr lang="en-GB" sz="2800" b="0" cap="none" dirty="0">
              <a:solidFill>
                <a:srgbClr val="C00000"/>
              </a:solidFill>
              <a:latin typeface="Arial Rounded MT Bold" panose="020F0704030504030204" pitchFamily="34" charset="0"/>
              <a:ea typeface="+mn-ea"/>
              <a:cs typeface="+mn-cs"/>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44</a:t>
            </a:fld>
            <a:endParaRPr lang="en-US" dirty="0"/>
          </a:p>
        </p:txBody>
      </p:sp>
    </p:spTree>
    <p:extLst>
      <p:ext uri="{BB962C8B-B14F-4D97-AF65-F5344CB8AC3E}">
        <p14:creationId xmlns:p14="http://schemas.microsoft.com/office/powerpoint/2010/main" val="1193687245"/>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800" b="1" dirty="0">
                <a:solidFill>
                  <a:srgbClr val="C00000"/>
                </a:solidFill>
                <a:latin typeface="Arial Rounded MT Bold" panose="020F0704030504030204" pitchFamily="34" charset="0"/>
                <a:cs typeface="Arial" panose="020B0604020202020204" pitchFamily="34" charset="0"/>
              </a:rPr>
              <a:t>Plans for returning to the workplace (1)</a:t>
            </a: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dirty="0">
              <a:solidFill>
                <a:srgbClr val="C00000"/>
              </a:solidFill>
              <a:latin typeface="Arial Rounded MT Bold" panose="020F0704030504030204" pitchFamily="34" charset="0"/>
              <a:cs typeface="Arial" panose="020B0604020202020204" pitchFamily="34" charset="0"/>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0" y="609600"/>
            <a:ext cx="9144000" cy="6740307"/>
          </a:xfrm>
          <a:prstGeom prst="rect">
            <a:avLst/>
          </a:prstGeom>
          <a:solidFill>
            <a:schemeClr val="bg1"/>
          </a:solidFill>
        </p:spPr>
        <p:txBody>
          <a:bodyPr wrap="square">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PPSA is classified as an essential service, therefore employees with tools of trade have been working from home since the lockdown was implemented </a:t>
            </a:r>
          </a:p>
          <a:p>
            <a:pPr marL="342900"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PPSA </a:t>
            </a:r>
            <a:r>
              <a:rPr lang="en-US" sz="2400" dirty="0" smtClean="0">
                <a:latin typeface="Arial" panose="020B0604020202020204" pitchFamily="34" charset="0"/>
                <a:cs typeface="Arial" panose="020B0604020202020204" pitchFamily="34" charset="0"/>
              </a:rPr>
              <a:t>plans to have employees return to offices during level </a:t>
            </a:r>
            <a:r>
              <a:rPr lang="en-US" sz="2400" dirty="0" smtClean="0">
                <a:latin typeface="Arial" panose="020B0604020202020204" pitchFamily="34" charset="0"/>
                <a:cs typeface="Arial" panose="020B0604020202020204" pitchFamily="34" charset="0"/>
              </a:rPr>
              <a:t>4 of the </a:t>
            </a:r>
            <a:r>
              <a:rPr lang="en-US" sz="2400" dirty="0" smtClean="0">
                <a:latin typeface="Arial" panose="020B0604020202020204" pitchFamily="34" charset="0"/>
                <a:cs typeface="Arial" panose="020B0604020202020204" pitchFamily="34" charset="0"/>
              </a:rPr>
              <a:t>lockdown on </a:t>
            </a:r>
            <a:r>
              <a:rPr lang="en-US" sz="2400" dirty="0" smtClean="0">
                <a:latin typeface="Arial" panose="020B0604020202020204" pitchFamily="34" charset="0"/>
                <a:cs typeface="Arial" panose="020B0604020202020204" pitchFamily="34" charset="0"/>
              </a:rPr>
              <a:t>18 </a:t>
            </a:r>
            <a:r>
              <a:rPr lang="en-US" sz="2400" dirty="0" smtClean="0">
                <a:latin typeface="Arial" panose="020B0604020202020204" pitchFamily="34" charset="0"/>
                <a:cs typeface="Arial" panose="020B0604020202020204" pitchFamily="34" charset="0"/>
              </a:rPr>
              <a:t>May 2020 (no clients/walk-ins allowed)</a:t>
            </a:r>
          </a:p>
          <a:p>
            <a:pPr marL="342900"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Safety precautions </a:t>
            </a:r>
            <a:r>
              <a:rPr lang="en-US" sz="2400" dirty="0" smtClean="0">
                <a:latin typeface="Arial" panose="020B0604020202020204" pitchFamily="34" charset="0"/>
                <a:cs typeface="Arial" panose="020B0604020202020204" pitchFamily="34" charset="0"/>
              </a:rPr>
              <a:t>that are </a:t>
            </a:r>
            <a:r>
              <a:rPr lang="en-US" sz="2400" dirty="0" smtClean="0">
                <a:latin typeface="Arial" panose="020B0604020202020204" pitchFamily="34" charset="0"/>
                <a:cs typeface="Arial" panose="020B0604020202020204" pitchFamily="34" charset="0"/>
              </a:rPr>
              <a:t>in place </a:t>
            </a:r>
            <a:r>
              <a:rPr lang="en-US" sz="2400" dirty="0" smtClean="0">
                <a:latin typeface="Arial" panose="020B0604020202020204" pitchFamily="34" charset="0"/>
                <a:cs typeface="Arial" panose="020B0604020202020204" pitchFamily="34" charset="0"/>
              </a:rPr>
              <a:t>for the re-opening:</a:t>
            </a:r>
            <a:endParaRPr lang="en-US" sz="2400" dirty="0" smtClean="0">
              <a:latin typeface="Arial" panose="020B0604020202020204" pitchFamily="34" charset="0"/>
              <a:cs typeface="Arial" panose="020B0604020202020204" pitchFamily="34" charset="0"/>
            </a:endParaRPr>
          </a:p>
          <a:p>
            <a:pPr marL="800100" lvl="1" indent="-342900" algn="just">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A risk assessment was conducted with risk mitigation strategies being </a:t>
            </a:r>
            <a:r>
              <a:rPr lang="en-US" sz="2000" dirty="0" smtClean="0">
                <a:latin typeface="Arial" panose="020B0604020202020204" pitchFamily="34" charset="0"/>
                <a:cs typeface="Arial" panose="020B0604020202020204" pitchFamily="34" charset="0"/>
              </a:rPr>
              <a:t>implemented;</a:t>
            </a:r>
            <a:endParaRPr lang="en-US" sz="2000" dirty="0" smtClean="0">
              <a:latin typeface="Arial" panose="020B0604020202020204" pitchFamily="34" charset="0"/>
              <a:cs typeface="Arial" panose="020B0604020202020204" pitchFamily="34" charset="0"/>
            </a:endParaRPr>
          </a:p>
          <a:p>
            <a:pPr marL="800100" lvl="1" indent="-342900" algn="just">
              <a:buFont typeface="Courier New" panose="02070309020205020404" pitchFamily="49" charset="0"/>
              <a:buChar char="o"/>
            </a:pPr>
            <a:r>
              <a:rPr lang="en-US" sz="2000" dirty="0">
                <a:latin typeface="Arial" panose="020B0604020202020204" pitchFamily="34" charset="0"/>
                <a:cs typeface="Arial" panose="020B0604020202020204" pitchFamily="34" charset="0"/>
              </a:rPr>
              <a:t>All </a:t>
            </a:r>
            <a:r>
              <a:rPr lang="en-US" sz="2000" dirty="0" smtClean="0">
                <a:latin typeface="Arial" panose="020B0604020202020204" pitchFamily="34" charset="0"/>
                <a:cs typeface="Arial" panose="020B0604020202020204" pitchFamily="34" charset="0"/>
              </a:rPr>
              <a:t>offices </a:t>
            </a:r>
            <a:r>
              <a:rPr lang="en-US" sz="2000" dirty="0">
                <a:latin typeface="Arial" panose="020B0604020202020204" pitchFamily="34" charset="0"/>
                <a:cs typeface="Arial" panose="020B0604020202020204" pitchFamily="34" charset="0"/>
              </a:rPr>
              <a:t>were </a:t>
            </a:r>
            <a:r>
              <a:rPr lang="en-US" sz="2000" dirty="0" smtClean="0">
                <a:latin typeface="Arial" panose="020B0604020202020204" pitchFamily="34" charset="0"/>
                <a:cs typeface="Arial" panose="020B0604020202020204" pitchFamily="34" charset="0"/>
              </a:rPr>
              <a:t>disinfected;</a:t>
            </a:r>
            <a:endParaRPr lang="en-US" sz="2000" dirty="0">
              <a:latin typeface="Arial" panose="020B0604020202020204" pitchFamily="34" charset="0"/>
              <a:cs typeface="Arial" panose="020B0604020202020204" pitchFamily="34" charset="0"/>
            </a:endParaRPr>
          </a:p>
          <a:p>
            <a:pPr marL="800100" lvl="1" indent="-342900" algn="just">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Only </a:t>
            </a:r>
            <a:r>
              <a:rPr lang="en-US" sz="2000" dirty="0">
                <a:latin typeface="Arial" panose="020B0604020202020204" pitchFamily="34" charset="0"/>
                <a:cs typeface="Arial" panose="020B0604020202020204" pitchFamily="34" charset="0"/>
              </a:rPr>
              <a:t>33% of employees will be in the office at any given time, thus a rotational schedule will be </a:t>
            </a:r>
            <a:r>
              <a:rPr lang="en-US" sz="2000" dirty="0" smtClean="0">
                <a:latin typeface="Arial" panose="020B0604020202020204" pitchFamily="34" charset="0"/>
                <a:cs typeface="Arial" panose="020B0604020202020204" pitchFamily="34" charset="0"/>
              </a:rPr>
              <a:t>followed;</a:t>
            </a:r>
            <a:endParaRPr lang="en-US" sz="2000" dirty="0">
              <a:latin typeface="Arial" panose="020B0604020202020204" pitchFamily="34" charset="0"/>
              <a:cs typeface="Arial" panose="020B0604020202020204" pitchFamily="34" charset="0"/>
            </a:endParaRPr>
          </a:p>
          <a:p>
            <a:pPr marL="800100" lvl="1" indent="-342900" algn="just">
              <a:buFont typeface="Courier New" panose="02070309020205020404" pitchFamily="49" charset="0"/>
              <a:buChar char="o"/>
            </a:pPr>
            <a:r>
              <a:rPr lang="en-US" sz="2000" dirty="0">
                <a:latin typeface="Arial" panose="020B0604020202020204" pitchFamily="34" charset="0"/>
                <a:cs typeface="Arial" panose="020B0604020202020204" pitchFamily="34" charset="0"/>
              </a:rPr>
              <a:t>Employees who can work effectively at home are allowed </a:t>
            </a:r>
            <a:r>
              <a:rPr lang="en-US" sz="2000" dirty="0" smtClean="0">
                <a:latin typeface="Arial" panose="020B0604020202020204" pitchFamily="34" charset="0"/>
                <a:cs typeface="Arial" panose="020B0604020202020204" pitchFamily="34" charset="0"/>
              </a:rPr>
              <a:t>to do so;</a:t>
            </a:r>
            <a:endParaRPr lang="en-US" sz="2000" dirty="0" smtClean="0">
              <a:latin typeface="Arial" panose="020B0604020202020204" pitchFamily="34" charset="0"/>
              <a:cs typeface="Arial" panose="020B0604020202020204" pitchFamily="34" charset="0"/>
            </a:endParaRPr>
          </a:p>
          <a:p>
            <a:pPr marL="800100" lvl="1" indent="-342900" algn="just">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Employees who will be responsible for occupational health and safety will be trained before the office </a:t>
            </a:r>
            <a:r>
              <a:rPr lang="en-US" sz="2000" dirty="0" smtClean="0">
                <a:latin typeface="Arial" panose="020B0604020202020204" pitchFamily="34" charset="0"/>
                <a:cs typeface="Arial" panose="020B0604020202020204" pitchFamily="34" charset="0"/>
              </a:rPr>
              <a:t>reopens;</a:t>
            </a:r>
            <a:endParaRPr lang="en-US" sz="2000" dirty="0" smtClean="0">
              <a:latin typeface="Arial" panose="020B0604020202020204" pitchFamily="34" charset="0"/>
              <a:cs typeface="Arial" panose="020B0604020202020204" pitchFamily="34" charset="0"/>
            </a:endParaRPr>
          </a:p>
          <a:p>
            <a:pPr marL="800100" lvl="1" indent="-342900" algn="just">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All employees will be provided with Personal Protective Equipment when they return to office (cloth masks, gloves</a:t>
            </a:r>
            <a:r>
              <a:rPr lang="en-US" sz="2000" dirty="0" smtClean="0">
                <a:latin typeface="Arial" panose="020B0604020202020204" pitchFamily="34" charset="0"/>
                <a:cs typeface="Arial" panose="020B0604020202020204" pitchFamily="34" charset="0"/>
              </a:rPr>
              <a:t>); and</a:t>
            </a:r>
            <a:endParaRPr lang="en-US" sz="2000" dirty="0" smtClean="0">
              <a:latin typeface="Arial" panose="020B0604020202020204" pitchFamily="34" charset="0"/>
              <a:cs typeface="Arial" panose="020B0604020202020204" pitchFamily="34" charset="0"/>
            </a:endParaRPr>
          </a:p>
          <a:p>
            <a:pPr marL="800100" lvl="1" indent="-342900" algn="just">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Sanitisers will be easily accessible to all employees in all PPSA </a:t>
            </a:r>
            <a:r>
              <a:rPr lang="en-US" sz="2000" dirty="0" smtClean="0">
                <a:latin typeface="Arial" panose="020B0604020202020204" pitchFamily="34" charset="0"/>
                <a:cs typeface="Arial" panose="020B0604020202020204" pitchFamily="34" charset="0"/>
              </a:rPr>
              <a:t>buildings.</a:t>
            </a:r>
            <a:endParaRPr lang="en-US" sz="2000" dirty="0" smtClean="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z="2000" smtClean="0"/>
              <a:pPr/>
              <a:t>45</a:t>
            </a:fld>
            <a:endParaRPr lang="en-US" sz="2000" dirty="0"/>
          </a:p>
        </p:txBody>
      </p:sp>
    </p:spTree>
    <p:extLst>
      <p:ext uri="{BB962C8B-B14F-4D97-AF65-F5344CB8AC3E}">
        <p14:creationId xmlns:p14="http://schemas.microsoft.com/office/powerpoint/2010/main" val="670068915"/>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800" b="1" dirty="0">
                <a:solidFill>
                  <a:srgbClr val="C00000"/>
                </a:solidFill>
                <a:latin typeface="Arial Rounded MT Bold" panose="020F0704030504030204" pitchFamily="34" charset="0"/>
                <a:cs typeface="Arial" panose="020B0604020202020204" pitchFamily="34" charset="0"/>
              </a:rPr>
              <a:t>Plans for returning to the workplace (2)</a:t>
            </a: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0" y="609600"/>
            <a:ext cx="9144000" cy="5632311"/>
          </a:xfrm>
          <a:prstGeom prst="rect">
            <a:avLst/>
          </a:prstGeom>
          <a:solidFill>
            <a:schemeClr val="bg1"/>
          </a:solidFill>
        </p:spPr>
        <p:txBody>
          <a:bodyPr wrap="square">
            <a:spAutoFit/>
          </a:bodyPr>
          <a:lstStyle/>
          <a:p>
            <a:pPr marL="342900"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Procedures that will be followed if an employee tests </a:t>
            </a:r>
            <a:r>
              <a:rPr lang="en-US" sz="2400" dirty="0">
                <a:latin typeface="Arial" panose="020B0604020202020204" pitchFamily="34" charset="0"/>
                <a:cs typeface="Arial" panose="020B0604020202020204" pitchFamily="34" charset="0"/>
              </a:rPr>
              <a:t>positive for COVID-19 are</a:t>
            </a:r>
            <a:r>
              <a:rPr lang="en-US" sz="2400" dirty="0" smtClean="0">
                <a:latin typeface="Arial" panose="020B0604020202020204" pitchFamily="34" charset="0"/>
                <a:cs typeface="Arial" panose="020B0604020202020204" pitchFamily="34" charset="0"/>
              </a:rPr>
              <a:t>:</a:t>
            </a:r>
          </a:p>
          <a:p>
            <a:pPr marL="800100" lvl="1"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respective office </a:t>
            </a:r>
            <a:r>
              <a:rPr lang="en-US" sz="2400" dirty="0" smtClean="0">
                <a:latin typeface="Arial" panose="020B0604020202020204" pitchFamily="34" charset="0"/>
                <a:cs typeface="Arial" panose="020B0604020202020204" pitchFamily="34" charset="0"/>
              </a:rPr>
              <a:t>will </a:t>
            </a:r>
            <a:r>
              <a:rPr lang="en-US" sz="2400" dirty="0">
                <a:latin typeface="Arial" panose="020B0604020202020204" pitchFamily="34" charset="0"/>
                <a:cs typeface="Arial" panose="020B0604020202020204" pitchFamily="34" charset="0"/>
              </a:rPr>
              <a:t>close immediately and all staff members who were in contact with the infected person </a:t>
            </a:r>
            <a:r>
              <a:rPr lang="en-US" sz="2400" dirty="0" smtClean="0">
                <a:latin typeface="Arial" panose="020B0604020202020204" pitchFamily="34" charset="0"/>
                <a:cs typeface="Arial" panose="020B0604020202020204" pitchFamily="34" charset="0"/>
              </a:rPr>
              <a:t>will </a:t>
            </a:r>
            <a:r>
              <a:rPr lang="en-US" sz="2400" dirty="0">
                <a:latin typeface="Arial" panose="020B0604020202020204" pitchFamily="34" charset="0"/>
                <a:cs typeface="Arial" panose="020B0604020202020204" pitchFamily="34" charset="0"/>
              </a:rPr>
              <a:t>be quarantined and tested within 24 hours (</a:t>
            </a:r>
            <a:r>
              <a:rPr lang="en-GB" sz="2400" dirty="0">
                <a:latin typeface="Arial" panose="020B0604020202020204" pitchFamily="34" charset="0"/>
                <a:cs typeface="Arial" panose="020B0604020202020204" pitchFamily="34" charset="0"/>
              </a:rPr>
              <a:t>The COVID-19 tests will be paid for by PPSA</a:t>
            </a:r>
            <a:r>
              <a:rPr lang="en-GB" sz="2400" dirty="0" smtClean="0">
                <a:latin typeface="Arial" panose="020B0604020202020204" pitchFamily="34" charset="0"/>
                <a:cs typeface="Arial" panose="020B0604020202020204" pitchFamily="34" charset="0"/>
              </a:rPr>
              <a:t>);</a:t>
            </a:r>
            <a:endParaRPr lang="en-GB" sz="2400" dirty="0" smtClean="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 respective office will be </a:t>
            </a:r>
            <a:r>
              <a:rPr lang="en-GB" sz="2400" dirty="0" smtClean="0">
                <a:latin typeface="Arial" panose="020B0604020202020204" pitchFamily="34" charset="0"/>
                <a:cs typeface="Arial" panose="020B0604020202020204" pitchFamily="34" charset="0"/>
              </a:rPr>
              <a:t>disinfected;</a:t>
            </a:r>
            <a:endParaRPr lang="en-GB" sz="2400" dirty="0" smtClean="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PPSA </a:t>
            </a:r>
            <a:r>
              <a:rPr lang="en-US" sz="2400" dirty="0" smtClean="0">
                <a:latin typeface="Arial" panose="020B0604020202020204" pitchFamily="34" charset="0"/>
                <a:cs typeface="Arial" panose="020B0604020202020204" pitchFamily="34" charset="0"/>
              </a:rPr>
              <a:t>will duly </a:t>
            </a:r>
            <a:r>
              <a:rPr lang="en-US" sz="2400" dirty="0">
                <a:latin typeface="Arial" panose="020B0604020202020204" pitchFamily="34" charset="0"/>
                <a:cs typeface="Arial" panose="020B0604020202020204" pitchFamily="34" charset="0"/>
              </a:rPr>
              <a:t>inform the Department of Health </a:t>
            </a: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the Department of Employment and </a:t>
            </a:r>
            <a:r>
              <a:rPr lang="en-US" sz="2400" dirty="0" smtClean="0">
                <a:latin typeface="Arial" panose="020B0604020202020204" pitchFamily="34" charset="0"/>
                <a:cs typeface="Arial" panose="020B0604020202020204" pitchFamily="34" charset="0"/>
              </a:rPr>
              <a:t>Labour; </a:t>
            </a:r>
          </a:p>
          <a:p>
            <a:pPr marL="800100" lvl="1"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All </a:t>
            </a:r>
            <a:r>
              <a:rPr lang="en-US" sz="2400" dirty="0">
                <a:latin typeface="Arial" panose="020B0604020202020204" pitchFamily="34" charset="0"/>
                <a:cs typeface="Arial" panose="020B0604020202020204" pitchFamily="34" charset="0"/>
              </a:rPr>
              <a:t>employees that </a:t>
            </a:r>
            <a:r>
              <a:rPr lang="en-US" sz="2400" dirty="0" smtClean="0">
                <a:latin typeface="Arial" panose="020B0604020202020204" pitchFamily="34" charset="0"/>
                <a:cs typeface="Arial" panose="020B0604020202020204" pitchFamily="34" charset="0"/>
              </a:rPr>
              <a:t>test </a:t>
            </a:r>
            <a:r>
              <a:rPr lang="en-US" sz="2400" dirty="0">
                <a:latin typeface="Arial" panose="020B0604020202020204" pitchFamily="34" charset="0"/>
                <a:cs typeface="Arial" panose="020B0604020202020204" pitchFamily="34" charset="0"/>
              </a:rPr>
              <a:t>positive for COVID-19 </a:t>
            </a:r>
            <a:r>
              <a:rPr lang="en-US" sz="2400" dirty="0" smtClean="0">
                <a:latin typeface="Arial" panose="020B0604020202020204" pitchFamily="34" charset="0"/>
                <a:cs typeface="Arial" panose="020B0604020202020204" pitchFamily="34" charset="0"/>
              </a:rPr>
              <a:t>will </a:t>
            </a:r>
            <a:r>
              <a:rPr lang="en-US" sz="2400" dirty="0">
                <a:latin typeface="Arial" panose="020B0604020202020204" pitchFamily="34" charset="0"/>
                <a:cs typeface="Arial" panose="020B0604020202020204" pitchFamily="34" charset="0"/>
              </a:rPr>
              <a:t>remain at home until fully treated and cleared of COVID-19 without tapping into their sick </a:t>
            </a:r>
            <a:r>
              <a:rPr lang="en-US" sz="2400" dirty="0" smtClean="0">
                <a:latin typeface="Arial" panose="020B0604020202020204" pitchFamily="34" charset="0"/>
                <a:cs typeface="Arial" panose="020B0604020202020204" pitchFamily="34" charset="0"/>
              </a:rPr>
              <a:t>leave</a:t>
            </a:r>
            <a:r>
              <a:rPr lang="en-US" sz="2400" dirty="0" smtClean="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z="2000" smtClean="0"/>
              <a:pPr/>
              <a:t>46</a:t>
            </a:fld>
            <a:endParaRPr lang="en-US" sz="2000" dirty="0"/>
          </a:p>
        </p:txBody>
      </p:sp>
    </p:spTree>
    <p:extLst>
      <p:ext uri="{BB962C8B-B14F-4D97-AF65-F5344CB8AC3E}">
        <p14:creationId xmlns:p14="http://schemas.microsoft.com/office/powerpoint/2010/main" val="385445043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800" b="1" dirty="0">
                <a:solidFill>
                  <a:srgbClr val="C00000"/>
                </a:solidFill>
                <a:latin typeface="Arial Rounded MT Bold" panose="020F0704030504030204" pitchFamily="34" charset="0"/>
                <a:cs typeface="Arial" panose="020B0604020202020204" pitchFamily="34" charset="0"/>
              </a:rPr>
              <a:t>Plans for returning to the </a:t>
            </a:r>
            <a:r>
              <a:rPr lang="en-US" sz="2800" b="1" dirty="0" smtClean="0">
                <a:solidFill>
                  <a:srgbClr val="C00000"/>
                </a:solidFill>
                <a:latin typeface="Arial Rounded MT Bold" panose="020F0704030504030204" pitchFamily="34" charset="0"/>
                <a:cs typeface="Arial" panose="020B0604020202020204" pitchFamily="34" charset="0"/>
              </a:rPr>
              <a:t>workplace (</a:t>
            </a:r>
            <a:r>
              <a:rPr lang="en-US" sz="2800" b="1" dirty="0">
                <a:solidFill>
                  <a:srgbClr val="C00000"/>
                </a:solidFill>
                <a:latin typeface="Arial Rounded MT Bold" panose="020F0704030504030204" pitchFamily="34" charset="0"/>
                <a:cs typeface="Arial" panose="020B0604020202020204" pitchFamily="34" charset="0"/>
              </a:rPr>
              <a:t>3</a:t>
            </a:r>
            <a:r>
              <a:rPr lang="en-US" sz="2800" b="1" dirty="0" smtClean="0">
                <a:solidFill>
                  <a:srgbClr val="C00000"/>
                </a:solidFill>
                <a:latin typeface="Arial Rounded MT Bold" panose="020F0704030504030204" pitchFamily="34" charset="0"/>
                <a:cs typeface="Arial" panose="020B0604020202020204" pitchFamily="34" charset="0"/>
              </a:rPr>
              <a:t>)</a:t>
            </a: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0" y="609600"/>
            <a:ext cx="9144000" cy="6740307"/>
          </a:xfrm>
          <a:prstGeom prst="rect">
            <a:avLst/>
          </a:prstGeom>
          <a:solidFill>
            <a:schemeClr val="bg1"/>
          </a:solidFill>
        </p:spPr>
        <p:txBody>
          <a:bodyPr wrap="square">
            <a:spAutoFit/>
          </a:bodyPr>
          <a:lstStyle/>
          <a:p>
            <a:pPr marL="342900"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Procedures </a:t>
            </a:r>
            <a:r>
              <a:rPr lang="en-US" sz="2400" dirty="0" smtClean="0">
                <a:latin typeface="Arial" panose="020B0604020202020204" pitchFamily="34" charset="0"/>
                <a:cs typeface="Arial" panose="020B0604020202020204" pitchFamily="34" charset="0"/>
              </a:rPr>
              <a:t>that will be followed if an employee tests positive are (</a:t>
            </a:r>
            <a:r>
              <a:rPr lang="en-US" sz="2400" dirty="0" err="1" smtClean="0">
                <a:latin typeface="Arial" panose="020B0604020202020204" pitchFamily="34" charset="0"/>
                <a:cs typeface="Arial" panose="020B0604020202020204" pitchFamily="34" charset="0"/>
              </a:rPr>
              <a:t>cont</a:t>
            </a:r>
            <a:r>
              <a:rPr lang="en-US" sz="2400" dirty="0" smtClean="0">
                <a:latin typeface="Arial" panose="020B0604020202020204" pitchFamily="34" charset="0"/>
                <a:cs typeface="Arial" panose="020B0604020202020204" pitchFamily="34" charset="0"/>
              </a:rPr>
              <a:t>…):</a:t>
            </a:r>
          </a:p>
          <a:p>
            <a:pPr marL="800100" lvl="1"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there is evidence that a worker contracted COVID-19 as a result of occupational exposure, PPSA </a:t>
            </a:r>
            <a:r>
              <a:rPr lang="en-US" sz="2400" dirty="0" smtClean="0">
                <a:latin typeface="Arial" panose="020B0604020202020204" pitchFamily="34" charset="0"/>
                <a:cs typeface="Arial" panose="020B0604020202020204" pitchFamily="34" charset="0"/>
              </a:rPr>
              <a:t>will </a:t>
            </a:r>
            <a:r>
              <a:rPr lang="en-US" sz="2400" dirty="0">
                <a:latin typeface="Arial" panose="020B0604020202020204" pitchFamily="34" charset="0"/>
                <a:cs typeface="Arial" panose="020B0604020202020204" pitchFamily="34" charset="0"/>
              </a:rPr>
              <a:t>lodge a claim for compensation in terms of the Compensation for Occupational Injuries and Diseases Act, </a:t>
            </a:r>
            <a:r>
              <a:rPr lang="en-US" sz="2400" dirty="0" smtClean="0">
                <a:latin typeface="Arial" panose="020B0604020202020204" pitchFamily="34" charset="0"/>
                <a:cs typeface="Arial" panose="020B0604020202020204" pitchFamily="34" charset="0"/>
              </a:rPr>
              <a:t>1993; </a:t>
            </a:r>
            <a:endParaRPr lang="en-US" sz="2400" dirty="0" smtClean="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If there is evidence that a worker contracted COVID-19 as a result of occupational </a:t>
            </a:r>
            <a:r>
              <a:rPr lang="en-US" sz="2400" dirty="0" smtClean="0">
                <a:latin typeface="Arial" panose="020B0604020202020204" pitchFamily="34" charset="0"/>
                <a:cs typeface="Arial" panose="020B0604020202020204" pitchFamily="34" charset="0"/>
              </a:rPr>
              <a:t>exposure, PPSA will investigate </a:t>
            </a:r>
            <a:r>
              <a:rPr lang="en-US" sz="2400" dirty="0">
                <a:latin typeface="Arial" panose="020B0604020202020204" pitchFamily="34" charset="0"/>
                <a:cs typeface="Arial" panose="020B0604020202020204" pitchFamily="34" charset="0"/>
              </a:rPr>
              <a:t>the cause </a:t>
            </a: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review </a:t>
            </a:r>
            <a:r>
              <a:rPr lang="en-US" sz="2400" dirty="0" smtClean="0">
                <a:latin typeface="Arial" panose="020B0604020202020204" pitchFamily="34" charset="0"/>
                <a:cs typeface="Arial" panose="020B0604020202020204" pitchFamily="34" charset="0"/>
              </a:rPr>
              <a:t>its </a:t>
            </a:r>
            <a:r>
              <a:rPr lang="en-US" sz="2400" dirty="0">
                <a:latin typeface="Arial" panose="020B0604020202020204" pitchFamily="34" charset="0"/>
                <a:cs typeface="Arial" panose="020B0604020202020204" pitchFamily="34" charset="0"/>
              </a:rPr>
              <a:t>risk assessment to ensure that the necessary controls and PPE requirements are in </a:t>
            </a:r>
            <a:r>
              <a:rPr lang="en-US" sz="2400" dirty="0" smtClean="0">
                <a:latin typeface="Arial" panose="020B0604020202020204" pitchFamily="34" charset="0"/>
                <a:cs typeface="Arial" panose="020B0604020202020204" pitchFamily="34" charset="0"/>
              </a:rPr>
              <a:t>place and adhered </a:t>
            </a:r>
            <a:r>
              <a:rPr lang="en-US" sz="2400" dirty="0" smtClean="0">
                <a:latin typeface="Arial" panose="020B0604020202020204" pitchFamily="34" charset="0"/>
                <a:cs typeface="Arial" panose="020B0604020202020204" pitchFamily="34" charset="0"/>
              </a:rPr>
              <a:t>to; and</a:t>
            </a:r>
            <a:endParaRPr lang="en-US" sz="2400" dirty="0" smtClean="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PPSA will provide </a:t>
            </a:r>
            <a:r>
              <a:rPr lang="en-US" sz="2400" dirty="0">
                <a:latin typeface="Arial" panose="020B0604020202020204" pitchFamily="34" charset="0"/>
                <a:cs typeface="Arial" panose="020B0604020202020204" pitchFamily="34" charset="0"/>
              </a:rPr>
              <a:t>administrative support to any contact-tracing measures implemented by the Department of </a:t>
            </a:r>
            <a:r>
              <a:rPr lang="en-US" sz="2400" dirty="0" smtClean="0">
                <a:latin typeface="Arial" panose="020B0604020202020204" pitchFamily="34" charset="0"/>
                <a:cs typeface="Arial" panose="020B0604020202020204" pitchFamily="34" charset="0"/>
              </a:rPr>
              <a:t>Health.</a:t>
            </a:r>
            <a:endParaRPr lang="en-ZA" sz="2400" dirty="0" smtClean="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0"/>
            <a:endParaRPr lang="en-US" sz="2400" dirty="0" smtClean="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smtClean="0">
              <a:latin typeface="Arial" panose="020B0604020202020204" pitchFamily="34" charset="0"/>
              <a:cs typeface="Arial" panose="020B0604020202020204" pitchFamily="34" charset="0"/>
            </a:endParaRPr>
          </a:p>
          <a:p>
            <a:pPr lvl="0"/>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z="2000" smtClean="0"/>
              <a:pPr/>
              <a:t>47</a:t>
            </a:fld>
            <a:endParaRPr lang="en-US" sz="2000" dirty="0"/>
          </a:p>
        </p:txBody>
      </p:sp>
    </p:spTree>
    <p:extLst>
      <p:ext uri="{BB962C8B-B14F-4D97-AF65-F5344CB8AC3E}">
        <p14:creationId xmlns:p14="http://schemas.microsoft.com/office/powerpoint/2010/main" val="185990595"/>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800" b="1" dirty="0">
                <a:solidFill>
                  <a:srgbClr val="C00000"/>
                </a:solidFill>
                <a:latin typeface="Arial Rounded MT Bold" panose="020F0704030504030204" pitchFamily="34" charset="0"/>
                <a:cs typeface="Arial" panose="020B0604020202020204" pitchFamily="34" charset="0"/>
              </a:rPr>
              <a:t>Plans for returning to the </a:t>
            </a:r>
            <a:r>
              <a:rPr lang="en-US" sz="2800" b="1" dirty="0" smtClean="0">
                <a:solidFill>
                  <a:srgbClr val="C00000"/>
                </a:solidFill>
                <a:latin typeface="Arial Rounded MT Bold" panose="020F0704030504030204" pitchFamily="34" charset="0"/>
                <a:cs typeface="Arial" panose="020B0604020202020204" pitchFamily="34" charset="0"/>
              </a:rPr>
              <a:t>workplace (</a:t>
            </a:r>
            <a:r>
              <a:rPr lang="en-US" sz="2800" b="1" dirty="0">
                <a:solidFill>
                  <a:srgbClr val="C00000"/>
                </a:solidFill>
                <a:latin typeface="Arial Rounded MT Bold" panose="020F0704030504030204" pitchFamily="34" charset="0"/>
                <a:cs typeface="Arial" panose="020B0604020202020204" pitchFamily="34" charset="0"/>
              </a:rPr>
              <a:t>4</a:t>
            </a:r>
            <a:r>
              <a:rPr lang="en-US" sz="2800" b="1" dirty="0" smtClean="0">
                <a:solidFill>
                  <a:srgbClr val="C00000"/>
                </a:solidFill>
                <a:latin typeface="Arial Rounded MT Bold" panose="020F0704030504030204" pitchFamily="34" charset="0"/>
                <a:cs typeface="Arial" panose="020B0604020202020204" pitchFamily="34" charset="0"/>
              </a:rPr>
              <a:t>)</a:t>
            </a: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228600" y="685800"/>
            <a:ext cx="8229600" cy="4524315"/>
          </a:xfrm>
          <a:prstGeom prst="rect">
            <a:avLst/>
          </a:prstGeom>
        </p:spPr>
        <p:txBody>
          <a:bodyPr wrap="square">
            <a:spAutoFit/>
          </a:bodyPr>
          <a:lstStyle/>
          <a:p>
            <a:endParaRPr lang="en-ZA" dirty="0"/>
          </a:p>
          <a:p>
            <a:endParaRPr lang="en-ZA" dirty="0"/>
          </a:p>
          <a:p>
            <a:pPr lvl="0" algn="just"/>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2" name="Rectangle 1"/>
          <p:cNvSpPr/>
          <p:nvPr/>
        </p:nvSpPr>
        <p:spPr>
          <a:xfrm>
            <a:off x="0" y="609600"/>
            <a:ext cx="9144000" cy="1200329"/>
          </a:xfrm>
          <a:prstGeom prst="rect">
            <a:avLst/>
          </a:prstGeom>
          <a:solidFill>
            <a:schemeClr val="bg1"/>
          </a:solidFill>
        </p:spPr>
        <p:txBody>
          <a:bodyPr wrap="square">
            <a:spAutoFit/>
          </a:bodyPr>
          <a:lstStyle/>
          <a:p>
            <a:pPr marL="342900"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amount spent on PPE is indicated below: </a:t>
            </a:r>
          </a:p>
          <a:p>
            <a:pPr lvl="0"/>
            <a:endParaRPr lang="en-US" sz="2400" dirty="0">
              <a:latin typeface="Arial" panose="020B0604020202020204" pitchFamily="34" charset="0"/>
              <a:cs typeface="Arial" panose="020B0604020202020204" pitchFamily="34" charset="0"/>
            </a:endParaRPr>
          </a:p>
          <a:p>
            <a:pPr lvl="0"/>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A79A14E-396D-4C9F-87F0-DE48B51C42E0}" type="slidenum">
              <a:rPr lang="en-US" sz="2000" smtClean="0"/>
              <a:pPr/>
              <a:t>48</a:t>
            </a:fld>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998381546"/>
              </p:ext>
            </p:extLst>
          </p:nvPr>
        </p:nvGraphicFramePr>
        <p:xfrm>
          <a:off x="0" y="1219198"/>
          <a:ext cx="9144001" cy="5791201"/>
        </p:xfrm>
        <a:graphic>
          <a:graphicData uri="http://schemas.openxmlformats.org/drawingml/2006/table">
            <a:tbl>
              <a:tblPr firstRow="1" bandRow="1"/>
              <a:tblGrid>
                <a:gridCol w="681790"/>
                <a:gridCol w="3382210"/>
                <a:gridCol w="2336800"/>
                <a:gridCol w="2743201"/>
              </a:tblGrid>
              <a:tr h="621210">
                <a:tc>
                  <a:txBody>
                    <a:bodyPr/>
                    <a:lstStyle/>
                    <a:p>
                      <a:pPr algn="l" rtl="0" fontAlgn="t"/>
                      <a:r>
                        <a:rPr lang="en-ZA" sz="1800" b="1" i="0" u="none" strike="noStrike" dirty="0">
                          <a:solidFill>
                            <a:srgbClr val="FFFFFF"/>
                          </a:solidFill>
                          <a:effectLst/>
                          <a:latin typeface="Arial" panose="020B0604020202020204" pitchFamily="34" charset="0"/>
                          <a:cs typeface="Arial" panose="020B0604020202020204" pitchFamily="34" charset="0"/>
                        </a:rPr>
                        <a:t>No</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t"/>
                      <a:r>
                        <a:rPr lang="en-ZA" sz="1800" b="1" i="0" u="none" strike="noStrike" dirty="0">
                          <a:solidFill>
                            <a:srgbClr val="FFFFFF"/>
                          </a:solidFill>
                          <a:effectLst/>
                          <a:latin typeface="Arial" panose="020B0604020202020204" pitchFamily="34" charset="0"/>
                          <a:cs typeface="Arial" panose="020B0604020202020204" pitchFamily="34" charset="0"/>
                        </a:rPr>
                        <a:t>DESCRIPTION</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t"/>
                      <a:r>
                        <a:rPr lang="en-ZA" sz="1800" b="1" i="0" u="none" strike="noStrike" dirty="0">
                          <a:solidFill>
                            <a:srgbClr val="FFFFFF"/>
                          </a:solidFill>
                          <a:effectLst/>
                          <a:latin typeface="Arial" panose="020B0604020202020204" pitchFamily="34" charset="0"/>
                          <a:cs typeface="Arial" panose="020B0604020202020204" pitchFamily="34" charset="0"/>
                        </a:rPr>
                        <a:t>EXPENDITURE </a:t>
                      </a:r>
                      <a:r>
                        <a:rPr lang="en-ZA" sz="1800" b="1" i="0" u="none" strike="noStrike" dirty="0" smtClean="0">
                          <a:solidFill>
                            <a:srgbClr val="FFFFFF"/>
                          </a:solidFill>
                          <a:effectLst/>
                          <a:latin typeface="Arial" panose="020B0604020202020204" pitchFamily="34" charset="0"/>
                          <a:cs typeface="Arial" panose="020B0604020202020204" pitchFamily="34" charset="0"/>
                        </a:rPr>
                        <a:t>TO DATE</a:t>
                      </a:r>
                      <a:endParaRPr lang="en-ZA" sz="1800" b="1" i="0" u="none" strike="noStrike" dirty="0">
                        <a:solidFill>
                          <a:srgbClr val="FFFFFF"/>
                        </a:solidFill>
                        <a:effectLst/>
                        <a:latin typeface="Arial" panose="020B0604020202020204" pitchFamily="34" charset="0"/>
                        <a:cs typeface="Arial" panose="020B0604020202020204" pitchFamily="34" charset="0"/>
                      </a:endParaRP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l" rtl="0" fontAlgn="t"/>
                      <a:r>
                        <a:rPr lang="en-ZA" sz="1800" b="1" i="0" u="none" strike="noStrike" dirty="0">
                          <a:solidFill>
                            <a:srgbClr val="FFFFFF"/>
                          </a:solidFill>
                          <a:effectLst/>
                          <a:latin typeface="Arial" panose="020B0604020202020204" pitchFamily="34" charset="0"/>
                          <a:cs typeface="Arial" panose="020B0604020202020204" pitchFamily="34" charset="0"/>
                        </a:rPr>
                        <a:t>FULL YEAR PROJECTION 2021</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r>
              <a:tr h="689670">
                <a:tc>
                  <a:txBody>
                    <a:bodyPr/>
                    <a:lstStyle/>
                    <a:p>
                      <a:pPr algn="l" rtl="0" fontAlgn="b"/>
                      <a:r>
                        <a:rPr lang="en-ZA" sz="2000" b="0" i="0" u="none" strike="noStrike" dirty="0">
                          <a:solidFill>
                            <a:srgbClr val="000000"/>
                          </a:solidFill>
                          <a:effectLst/>
                          <a:latin typeface="Arial" panose="020B0604020202020204" pitchFamily="34" charset="0"/>
                          <a:cs typeface="Arial" panose="020B0604020202020204" pitchFamily="34" charset="0"/>
                        </a:rPr>
                        <a:t>1</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l" rtl="0" fontAlgn="b"/>
                      <a:r>
                        <a:rPr lang="en-ZA" sz="2000" b="0" i="0" u="none" strike="noStrike" dirty="0">
                          <a:solidFill>
                            <a:srgbClr val="000000"/>
                          </a:solidFill>
                          <a:effectLst/>
                          <a:latin typeface="Arial" panose="020B0604020202020204" pitchFamily="34" charset="0"/>
                          <a:cs typeface="Arial" panose="020B0604020202020204" pitchFamily="34" charset="0"/>
                        </a:rPr>
                        <a:t>Disinfection of all PPSA 18 offices(R95 178,25 x 4)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r" rtl="0" fontAlgn="b"/>
                      <a:r>
                        <a:rPr lang="en-ZA" sz="2000" b="0" i="0" u="none" strike="noStrike" dirty="0" smtClean="0">
                          <a:solidFill>
                            <a:srgbClr val="000000"/>
                          </a:solidFill>
                          <a:effectLst/>
                          <a:latin typeface="Arial" panose="020B0604020202020204" pitchFamily="34" charset="0"/>
                          <a:cs typeface="Arial" panose="020B0604020202020204" pitchFamily="34" charset="0"/>
                        </a:rPr>
                        <a:t>                                                                    </a:t>
                      </a:r>
                      <a:r>
                        <a:rPr lang="en-ZA" sz="2000" b="0" i="0" u="none" strike="noStrike" dirty="0">
                          <a:solidFill>
                            <a:srgbClr val="000000"/>
                          </a:solidFill>
                          <a:effectLst/>
                          <a:latin typeface="Arial" panose="020B0604020202020204" pitchFamily="34" charset="0"/>
                          <a:cs typeface="Arial" panose="020B0604020202020204" pitchFamily="34" charset="0"/>
                        </a:rPr>
                        <a:t>95 178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r" rtl="0" fontAlgn="b"/>
                      <a:r>
                        <a:rPr lang="en-ZA" sz="2000" b="0" i="0" u="none" strike="noStrike" dirty="0" smtClean="0">
                          <a:solidFill>
                            <a:srgbClr val="000000"/>
                          </a:solidFill>
                          <a:effectLst/>
                          <a:latin typeface="Arial" panose="020B0604020202020204" pitchFamily="34" charset="0"/>
                          <a:cs typeface="Arial" panose="020B0604020202020204" pitchFamily="34" charset="0"/>
                        </a:rPr>
                        <a:t>                                                                       </a:t>
                      </a:r>
                      <a:r>
                        <a:rPr lang="en-ZA" sz="2000" b="0" i="0" u="none" strike="noStrike" dirty="0">
                          <a:solidFill>
                            <a:srgbClr val="000000"/>
                          </a:solidFill>
                          <a:effectLst/>
                          <a:latin typeface="Arial" panose="020B0604020202020204" pitchFamily="34" charset="0"/>
                          <a:cs typeface="Arial" panose="020B0604020202020204" pitchFamily="34" charset="0"/>
                        </a:rPr>
                        <a:t>285 535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r>
              <a:tr h="1031971">
                <a:tc>
                  <a:txBody>
                    <a:bodyPr/>
                    <a:lstStyle/>
                    <a:p>
                      <a:pPr algn="l" rtl="0" fontAlgn="b"/>
                      <a:r>
                        <a:rPr lang="en-ZA" sz="2000" b="0" i="0" u="none" strike="noStrike">
                          <a:solidFill>
                            <a:srgbClr val="000000"/>
                          </a:solidFill>
                          <a:effectLst/>
                          <a:latin typeface="Arial" panose="020B0604020202020204" pitchFamily="34" charset="0"/>
                          <a:cs typeface="Arial" panose="020B0604020202020204" pitchFamily="34" charset="0"/>
                        </a:rPr>
                        <a:t>2</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l" rtl="0" fontAlgn="b"/>
                      <a:r>
                        <a:rPr lang="en-ZA" sz="2000" b="0" i="0" u="none" strike="noStrike" dirty="0">
                          <a:solidFill>
                            <a:srgbClr val="000000"/>
                          </a:solidFill>
                          <a:effectLst/>
                          <a:latin typeface="Arial" panose="020B0604020202020204" pitchFamily="34" charset="0"/>
                          <a:cs typeface="Arial" panose="020B0604020202020204" pitchFamily="34" charset="0"/>
                        </a:rPr>
                        <a:t>Supply of 70% alcohol based sanitizers and empty 1 litre bottles(R39 750 x 4)</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r" rtl="0" fontAlgn="b"/>
                      <a:r>
                        <a:rPr lang="en-ZA" sz="2000" b="0" i="0" u="none" strike="noStrike" dirty="0" smtClean="0">
                          <a:solidFill>
                            <a:srgbClr val="000000"/>
                          </a:solidFill>
                          <a:effectLst/>
                          <a:latin typeface="Arial" panose="020B0604020202020204" pitchFamily="34" charset="0"/>
                          <a:cs typeface="Arial" panose="020B0604020202020204" pitchFamily="34" charset="0"/>
                        </a:rPr>
                        <a:t>                                                                     </a:t>
                      </a:r>
                      <a:r>
                        <a:rPr lang="en-ZA" sz="2000" b="0" i="0" u="none" strike="noStrike" dirty="0">
                          <a:solidFill>
                            <a:srgbClr val="000000"/>
                          </a:solidFill>
                          <a:effectLst/>
                          <a:latin typeface="Arial" panose="020B0604020202020204" pitchFamily="34" charset="0"/>
                          <a:cs typeface="Arial" panose="020B0604020202020204" pitchFamily="34" charset="0"/>
                        </a:rPr>
                        <a:t>39 750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r" rtl="0" fontAlgn="b"/>
                      <a:r>
                        <a:rPr lang="en-ZA" sz="2000" b="0" i="0" u="none" strike="noStrike" dirty="0" smtClean="0">
                          <a:solidFill>
                            <a:srgbClr val="000000"/>
                          </a:solidFill>
                          <a:effectLst/>
                          <a:latin typeface="Arial" panose="020B0604020202020204" pitchFamily="34" charset="0"/>
                          <a:cs typeface="Arial" panose="020B0604020202020204" pitchFamily="34" charset="0"/>
                        </a:rPr>
                        <a:t>                                                                       </a:t>
                      </a:r>
                      <a:r>
                        <a:rPr lang="en-ZA" sz="2000" b="0" i="0" u="none" strike="noStrike" dirty="0">
                          <a:solidFill>
                            <a:srgbClr val="000000"/>
                          </a:solidFill>
                          <a:effectLst/>
                          <a:latin typeface="Arial" panose="020B0604020202020204" pitchFamily="34" charset="0"/>
                          <a:cs typeface="Arial" panose="020B0604020202020204" pitchFamily="34" charset="0"/>
                        </a:rPr>
                        <a:t>119 250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r>
              <a:tr h="689670">
                <a:tc>
                  <a:txBody>
                    <a:bodyPr/>
                    <a:lstStyle/>
                    <a:p>
                      <a:pPr algn="l" rtl="0" fontAlgn="b"/>
                      <a:r>
                        <a:rPr lang="en-ZA" sz="2000" b="0" i="0" u="none" strike="noStrike">
                          <a:solidFill>
                            <a:srgbClr val="000000"/>
                          </a:solidFill>
                          <a:effectLst/>
                          <a:latin typeface="Arial" panose="020B0604020202020204" pitchFamily="34" charset="0"/>
                          <a:cs typeface="Arial" panose="020B0604020202020204" pitchFamily="34" charset="0"/>
                        </a:rPr>
                        <a:t>3</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l" rtl="0" fontAlgn="b"/>
                      <a:r>
                        <a:rPr lang="en-ZA" sz="2000" b="0" i="0" u="none" strike="noStrike" dirty="0">
                          <a:solidFill>
                            <a:srgbClr val="000000"/>
                          </a:solidFill>
                          <a:effectLst/>
                          <a:latin typeface="Arial" panose="020B0604020202020204" pitchFamily="34" charset="0"/>
                          <a:cs typeface="Arial" panose="020B0604020202020204" pitchFamily="34" charset="0"/>
                        </a:rPr>
                        <a:t>Supply of cloth face </a:t>
                      </a:r>
                      <a:r>
                        <a:rPr lang="en-ZA" sz="2000" b="0" i="0" u="none" strike="noStrike" dirty="0" smtClean="0">
                          <a:solidFill>
                            <a:srgbClr val="000000"/>
                          </a:solidFill>
                          <a:effectLst/>
                          <a:latin typeface="Arial" panose="020B0604020202020204" pitchFamily="34" charset="0"/>
                          <a:cs typeface="Arial" panose="020B0604020202020204" pitchFamily="34" charset="0"/>
                        </a:rPr>
                        <a:t>masks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r" rtl="0" fontAlgn="b"/>
                      <a:r>
                        <a:rPr lang="en-ZA" sz="2000" b="0" i="0" u="none" strike="noStrike" dirty="0" smtClean="0">
                          <a:solidFill>
                            <a:srgbClr val="000000"/>
                          </a:solidFill>
                          <a:effectLst/>
                          <a:latin typeface="Arial" panose="020B0604020202020204" pitchFamily="34" charset="0"/>
                          <a:cs typeface="Arial" panose="020B0604020202020204" pitchFamily="34" charset="0"/>
                        </a:rPr>
                        <a:t>                                                                     </a:t>
                      </a:r>
                      <a:r>
                        <a:rPr lang="en-ZA" sz="2000" b="0" i="0" u="none" strike="noStrike" dirty="0">
                          <a:solidFill>
                            <a:srgbClr val="000000"/>
                          </a:solidFill>
                          <a:effectLst/>
                          <a:latin typeface="Arial" panose="020B0604020202020204" pitchFamily="34" charset="0"/>
                          <a:cs typeface="Arial" panose="020B0604020202020204" pitchFamily="34" charset="0"/>
                        </a:rPr>
                        <a:t>30 168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r" fontAlgn="b"/>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r>
              <a:tr h="689670">
                <a:tc>
                  <a:txBody>
                    <a:bodyPr/>
                    <a:lstStyle/>
                    <a:p>
                      <a:pPr algn="l" rtl="0" fontAlgn="b"/>
                      <a:r>
                        <a:rPr lang="en-ZA" sz="2000" b="0" i="0" u="none" strike="noStrike">
                          <a:solidFill>
                            <a:srgbClr val="000000"/>
                          </a:solidFill>
                          <a:effectLst/>
                          <a:latin typeface="Arial" panose="020B0604020202020204" pitchFamily="34" charset="0"/>
                          <a:cs typeface="Arial" panose="020B0604020202020204" pitchFamily="34" charset="0"/>
                        </a:rPr>
                        <a:t>4</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l" rtl="0" fontAlgn="b"/>
                      <a:r>
                        <a:rPr lang="en-ZA" sz="2000" b="0" i="0" u="none" strike="noStrike" dirty="0">
                          <a:solidFill>
                            <a:srgbClr val="000000"/>
                          </a:solidFill>
                          <a:effectLst/>
                          <a:latin typeface="Arial" panose="020B0604020202020204" pitchFamily="34" charset="0"/>
                          <a:cs typeface="Arial" panose="020B0604020202020204" pitchFamily="34" charset="0"/>
                        </a:rPr>
                        <a:t>Supply of latex gloves (R15 421,50 x 4)</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r" rtl="0" fontAlgn="b"/>
                      <a:r>
                        <a:rPr lang="en-ZA" sz="2000" b="0" i="0" u="none" strike="noStrike" dirty="0">
                          <a:solidFill>
                            <a:srgbClr val="000000"/>
                          </a:solidFill>
                          <a:effectLst/>
                          <a:latin typeface="Arial" panose="020B0604020202020204" pitchFamily="34" charset="0"/>
                          <a:cs typeface="Arial" panose="020B0604020202020204" pitchFamily="34" charset="0"/>
                        </a:rPr>
                        <a:t>                                                                      15 422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r" rtl="0" fontAlgn="b"/>
                      <a:r>
                        <a:rPr lang="en-ZA" sz="2000" b="0" i="0" u="none" strike="noStrike" dirty="0">
                          <a:solidFill>
                            <a:srgbClr val="000000"/>
                          </a:solidFill>
                          <a:effectLst/>
                          <a:latin typeface="Arial" panose="020B0604020202020204" pitchFamily="34" charset="0"/>
                          <a:cs typeface="Arial" panose="020B0604020202020204" pitchFamily="34" charset="0"/>
                        </a:rPr>
                        <a:t>                                                                           46 265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r>
              <a:tr h="689670">
                <a:tc>
                  <a:txBody>
                    <a:bodyPr/>
                    <a:lstStyle/>
                    <a:p>
                      <a:pPr algn="l" rtl="0" fontAlgn="b"/>
                      <a:r>
                        <a:rPr lang="en-ZA" sz="2000" b="0" i="0" u="none" strike="noStrike">
                          <a:solidFill>
                            <a:srgbClr val="000000"/>
                          </a:solidFill>
                          <a:effectLst/>
                          <a:latin typeface="Arial" panose="020B0604020202020204" pitchFamily="34" charset="0"/>
                          <a:cs typeface="Arial" panose="020B0604020202020204" pitchFamily="34" charset="0"/>
                        </a:rPr>
                        <a:t>5</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l" rtl="0" fontAlgn="b"/>
                      <a:r>
                        <a:rPr lang="en-ZA" sz="2000" b="0" i="0" u="none" strike="noStrike" dirty="0">
                          <a:solidFill>
                            <a:srgbClr val="000000"/>
                          </a:solidFill>
                          <a:effectLst/>
                          <a:latin typeface="Arial" panose="020B0604020202020204" pitchFamily="34" charset="0"/>
                          <a:cs typeface="Arial" panose="020B0604020202020204" pitchFamily="34" charset="0"/>
                        </a:rPr>
                        <a:t>Supply of infrared temperature scanners</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r" rtl="0" fontAlgn="b"/>
                      <a:r>
                        <a:rPr lang="en-ZA" sz="2000" b="0" i="0" u="none" strike="noStrike" dirty="0">
                          <a:solidFill>
                            <a:srgbClr val="000000"/>
                          </a:solidFill>
                          <a:effectLst/>
                          <a:latin typeface="Arial" panose="020B0604020202020204" pitchFamily="34" charset="0"/>
                          <a:cs typeface="Arial" panose="020B0604020202020204" pitchFamily="34" charset="0"/>
                        </a:rPr>
                        <a:t>                                                                      27 000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c>
                  <a:txBody>
                    <a:bodyPr/>
                    <a:lstStyle/>
                    <a:p>
                      <a:pPr algn="r" fontAlgn="b"/>
                      <a:r>
                        <a:rPr lang="en-ZA" sz="2000" b="0" i="0" u="none" strike="noStrike" dirty="0">
                          <a:solidFill>
                            <a:srgbClr val="000000"/>
                          </a:solidFill>
                          <a:effectLst/>
                          <a:latin typeface="Arial" panose="020B0604020202020204" pitchFamily="34" charset="0"/>
                          <a:cs typeface="Arial" panose="020B0604020202020204" pitchFamily="34" charset="0"/>
                        </a:rPr>
                        <a:t>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D0D0"/>
                    </a:solidFill>
                  </a:tcPr>
                </a:tc>
              </a:tr>
              <a:tr h="689670">
                <a:tc>
                  <a:txBody>
                    <a:bodyPr/>
                    <a:lstStyle/>
                    <a:p>
                      <a:pPr algn="l" rtl="0" fontAlgn="b"/>
                      <a:r>
                        <a:rPr lang="en-ZA" sz="2000" b="0" i="0" u="none" strike="noStrike">
                          <a:solidFill>
                            <a:srgbClr val="000000"/>
                          </a:solidFill>
                          <a:effectLst/>
                          <a:latin typeface="Arial" panose="020B0604020202020204" pitchFamily="34" charset="0"/>
                          <a:cs typeface="Arial" panose="020B0604020202020204" pitchFamily="34" charset="0"/>
                        </a:rPr>
                        <a:t>6</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l" rtl="0" fontAlgn="b"/>
                      <a:r>
                        <a:rPr lang="en-ZA" sz="2000" b="0" i="0" u="none" strike="noStrike" dirty="0">
                          <a:solidFill>
                            <a:srgbClr val="000000"/>
                          </a:solidFill>
                          <a:effectLst/>
                          <a:latin typeface="Arial" panose="020B0604020202020204" pitchFamily="34" charset="0"/>
                          <a:cs typeface="Arial" panose="020B0604020202020204" pitchFamily="34" charset="0"/>
                        </a:rPr>
                        <a:t>Procurement of laptops (off site working)</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b"/>
                      <a:r>
                        <a:rPr lang="en-ZA" sz="2000" b="0" i="0" u="none" strike="noStrike">
                          <a:solidFill>
                            <a:srgbClr val="000000"/>
                          </a:solidFill>
                          <a:effectLst/>
                          <a:latin typeface="Arial" panose="020B0604020202020204" pitchFamily="34" charset="0"/>
                          <a:cs typeface="Arial" panose="020B0604020202020204" pitchFamily="34" charset="0"/>
                        </a:rPr>
                        <a:t>                                                                 3 700 000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algn="r" rtl="0" fontAlgn="b"/>
                      <a:r>
                        <a:rPr lang="en-ZA" sz="2000" b="0" i="0" u="none" strike="noStrike" dirty="0">
                          <a:solidFill>
                            <a:srgbClr val="000000"/>
                          </a:solidFill>
                          <a:effectLst/>
                          <a:latin typeface="Arial" panose="020B0604020202020204" pitchFamily="34" charset="0"/>
                          <a:cs typeface="Arial" panose="020B0604020202020204" pitchFamily="34" charset="0"/>
                        </a:rPr>
                        <a:t> </a:t>
                      </a:r>
                    </a:p>
                  </a:txBody>
                  <a:tcPr marL="4512" marR="4512" marT="45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r>
              <a:tr h="689670">
                <a:tc gridSpan="2">
                  <a:txBody>
                    <a:bodyPr/>
                    <a:lstStyle/>
                    <a:p>
                      <a:pPr algn="l" rtl="0" fontAlgn="b"/>
                      <a:r>
                        <a:rPr lang="en-ZA" sz="2000" b="1" i="0" u="none" strike="noStrike" dirty="0">
                          <a:solidFill>
                            <a:srgbClr val="000000"/>
                          </a:solidFill>
                          <a:effectLst/>
                          <a:latin typeface="Arial" panose="020B0604020202020204" pitchFamily="34" charset="0"/>
                          <a:cs typeface="Arial" panose="020B0604020202020204" pitchFamily="34" charset="0"/>
                        </a:rPr>
                        <a:t>Grand </a:t>
                      </a:r>
                      <a:r>
                        <a:rPr lang="en-ZA" sz="2000" b="1" i="0" u="none" strike="noStrike" dirty="0" smtClean="0">
                          <a:solidFill>
                            <a:srgbClr val="000000"/>
                          </a:solidFill>
                          <a:effectLst/>
                          <a:latin typeface="Arial" panose="020B0604020202020204" pitchFamily="34" charset="0"/>
                          <a:cs typeface="Arial" panose="020B0604020202020204" pitchFamily="34" charset="0"/>
                        </a:rPr>
                        <a:t>total</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4512" marR="4512" marT="4512" marB="0">
                    <a:lnL>
                      <a:noFill/>
                    </a:lnL>
                    <a:lnR>
                      <a:noFill/>
                    </a:lnR>
                    <a:lnT w="12700" cap="flat" cmpd="sng" algn="ctr">
                      <a:solidFill>
                        <a:srgbClr val="FFFFFF"/>
                      </a:solidFill>
                      <a:prstDash val="solid"/>
                      <a:round/>
                      <a:headEnd type="none" w="med" len="med"/>
                      <a:tailEnd type="none" w="med" len="med"/>
                    </a:lnT>
                    <a:lnB>
                      <a:noFill/>
                    </a:lnB>
                    <a:solidFill>
                      <a:srgbClr val="E8D0D0"/>
                    </a:solidFill>
                  </a:tcPr>
                </a:tc>
                <a:tc hMerge="1">
                  <a:txBody>
                    <a:bodyPr/>
                    <a:lstStyle/>
                    <a:p>
                      <a:endParaRPr lang="en-ZA"/>
                    </a:p>
                  </a:txBody>
                  <a:tcPr/>
                </a:tc>
                <a:tc>
                  <a:txBody>
                    <a:bodyPr/>
                    <a:lstStyle/>
                    <a:p>
                      <a:pPr algn="r" rtl="0" fontAlgn="b"/>
                      <a:r>
                        <a:rPr lang="en-ZA" sz="2000" b="1" i="0" u="none" strike="noStrike" dirty="0">
                          <a:solidFill>
                            <a:srgbClr val="000000"/>
                          </a:solidFill>
                          <a:effectLst/>
                          <a:latin typeface="Arial" panose="020B0604020202020204" pitchFamily="34" charset="0"/>
                          <a:cs typeface="Arial" panose="020B0604020202020204" pitchFamily="34" charset="0"/>
                        </a:rPr>
                        <a:t>                                                                 3 907 518 </a:t>
                      </a:r>
                    </a:p>
                  </a:txBody>
                  <a:tcPr marL="4512" marR="4512" marT="4512" marB="0">
                    <a:lnL>
                      <a:noFill/>
                    </a:lnL>
                    <a:lnR>
                      <a:noFill/>
                    </a:lnR>
                    <a:lnT w="12700" cap="flat" cmpd="sng" algn="ctr">
                      <a:solidFill>
                        <a:srgbClr val="FFFFFF"/>
                      </a:solidFill>
                      <a:prstDash val="solid"/>
                      <a:round/>
                      <a:headEnd type="none" w="med" len="med"/>
                      <a:tailEnd type="none" w="med" len="med"/>
                    </a:lnT>
                    <a:lnB>
                      <a:noFill/>
                    </a:lnB>
                    <a:solidFill>
                      <a:srgbClr val="E8D0D0"/>
                    </a:solidFill>
                  </a:tcPr>
                </a:tc>
                <a:tc>
                  <a:txBody>
                    <a:bodyPr/>
                    <a:lstStyle/>
                    <a:p>
                      <a:pPr algn="r" rtl="0" fontAlgn="b"/>
                      <a:r>
                        <a:rPr lang="en-ZA" sz="2000" b="1" i="0" u="none" strike="noStrike" dirty="0">
                          <a:solidFill>
                            <a:srgbClr val="000000"/>
                          </a:solidFill>
                          <a:effectLst/>
                          <a:latin typeface="Arial" panose="020B0604020202020204" pitchFamily="34" charset="0"/>
                          <a:cs typeface="Arial" panose="020B0604020202020204" pitchFamily="34" charset="0"/>
                        </a:rPr>
                        <a:t>                                                                        451 </a:t>
                      </a:r>
                      <a:r>
                        <a:rPr lang="en-ZA" sz="2000" b="1" i="0" u="none" strike="noStrike" dirty="0" smtClean="0">
                          <a:solidFill>
                            <a:srgbClr val="000000"/>
                          </a:solidFill>
                          <a:effectLst/>
                          <a:latin typeface="Arial" panose="020B0604020202020204" pitchFamily="34" charset="0"/>
                          <a:cs typeface="Arial" panose="020B0604020202020204" pitchFamily="34" charset="0"/>
                        </a:rPr>
                        <a:t>049 </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4512" marR="4512" marT="4512" marB="0">
                    <a:lnL>
                      <a:noFill/>
                    </a:lnL>
                    <a:lnR>
                      <a:noFill/>
                    </a:lnR>
                    <a:lnT w="12700" cap="flat" cmpd="sng" algn="ctr">
                      <a:solidFill>
                        <a:srgbClr val="FFFFFF"/>
                      </a:solidFill>
                      <a:prstDash val="solid"/>
                      <a:round/>
                      <a:headEnd type="none" w="med" len="med"/>
                      <a:tailEnd type="none" w="med" len="med"/>
                    </a:lnT>
                    <a:lnB>
                      <a:noFill/>
                    </a:lnB>
                    <a:solidFill>
                      <a:srgbClr val="E8D0D0"/>
                    </a:solidFill>
                  </a:tcPr>
                </a:tc>
              </a:tr>
            </a:tbl>
          </a:graphicData>
        </a:graphic>
      </p:graphicFrame>
    </p:spTree>
    <p:extLst>
      <p:ext uri="{BB962C8B-B14F-4D97-AF65-F5344CB8AC3E}">
        <p14:creationId xmlns:p14="http://schemas.microsoft.com/office/powerpoint/2010/main" val="3730127208"/>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Slides3.jpg"/>
          <p:cNvPicPr>
            <a:picLocks noGrp="1" noChangeAspect="1"/>
          </p:cNvPicPr>
          <p:nvPr>
            <p:ph idx="1"/>
          </p:nvPr>
        </p:nvPicPr>
        <p:blipFill>
          <a:blip r:embed="rId2" cstate="print"/>
          <a:stretch>
            <a:fillRect/>
          </a:stretch>
        </p:blipFill>
        <p:spPr>
          <a:xfrm>
            <a:off x="0" y="0"/>
            <a:ext cx="9158128" cy="7010400"/>
          </a:xfrm>
        </p:spPr>
      </p:pic>
      <p:sp>
        <p:nvSpPr>
          <p:cNvPr id="8" name="TextBox 7"/>
          <p:cNvSpPr txBox="1"/>
          <p:nvPr/>
        </p:nvSpPr>
        <p:spPr>
          <a:xfrm>
            <a:off x="1371600" y="2590800"/>
            <a:ext cx="6400800" cy="1569660"/>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THANK YOU, NGIYATHOKOZA, ENKOSI, NGIYABONGA, KE A LEBOGA, KE A LEBOHA,  KE A LEBOGA, NDI A LIVHUHA, NDZA </a:t>
            </a:r>
            <a:r>
              <a:rPr lang="en-US" sz="2400" b="1" dirty="0">
                <a:solidFill>
                  <a:schemeClr val="bg1"/>
                </a:solidFill>
                <a:latin typeface="Arial" pitchFamily="34" charset="0"/>
                <a:cs typeface="Arial" pitchFamily="34" charset="0"/>
              </a:rPr>
              <a:t>KHENSA, </a:t>
            </a:r>
            <a:r>
              <a:rPr lang="en-US" sz="2400" b="1" dirty="0" smtClean="0">
                <a:solidFill>
                  <a:schemeClr val="bg1"/>
                </a:solidFill>
                <a:latin typeface="Arial" pitchFamily="34" charset="0"/>
                <a:cs typeface="Arial" pitchFamily="34" charset="0"/>
              </a:rPr>
              <a:t>DANKIE</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841430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endParaRPr lang="en-ZA"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(2)</a:t>
            </a:r>
            <a:endParaRPr lang="en-GB" sz="2800" dirty="0">
              <a:latin typeface="Arial Rounded MT Bold" panose="020F0704030504030204" pitchFamily="34" charset="0"/>
            </a:endParaRPr>
          </a:p>
        </p:txBody>
      </p:sp>
      <p:sp>
        <p:nvSpPr>
          <p:cNvPr id="2" name="Rectangle 1"/>
          <p:cNvSpPr/>
          <p:nvPr/>
        </p:nvSpPr>
        <p:spPr>
          <a:xfrm>
            <a:off x="228600" y="761999"/>
            <a:ext cx="8839200" cy="5016758"/>
          </a:xfrm>
          <a:prstGeom prst="rect">
            <a:avLst/>
          </a:prstGeom>
        </p:spPr>
        <p:txBody>
          <a:bodyPr wrap="square">
            <a:spAutoFit/>
          </a:bodyPr>
          <a:lstStyle/>
          <a:p>
            <a:pPr marL="342900" indent="-342900" algn="just">
              <a:spcAft>
                <a:spcPts val="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This should not come </a:t>
            </a:r>
            <a:r>
              <a:rPr lang="en-ZA" sz="2000" dirty="0" smtClean="0">
                <a:latin typeface="Arial" panose="020B0604020202020204" pitchFamily="34" charset="0"/>
                <a:ea typeface="Calibri" panose="020F0502020204030204" pitchFamily="34" charset="0"/>
                <a:cs typeface="Arial" panose="020B0604020202020204" pitchFamily="34" charset="0"/>
              </a:rPr>
              <a:t>as </a:t>
            </a:r>
            <a:r>
              <a:rPr lang="en-ZA" sz="2000" dirty="0">
                <a:latin typeface="Arial" panose="020B0604020202020204" pitchFamily="34" charset="0"/>
                <a:ea typeface="Calibri" panose="020F0502020204030204" pitchFamily="34" charset="0"/>
                <a:cs typeface="Arial" panose="020B0604020202020204" pitchFamily="34" charset="0"/>
              </a:rPr>
              <a:t>a surprise because we know from the Constitutional Court that litigation is “prohibitively expensive”. Accordingly, the grassroots can never afford to mount a case in court against an organ of state that has short-changed them. A free service such as ours is thus their best bet at vindicating their rights and we do vindicate their rights time and again. I will provide a few examples </a:t>
            </a:r>
            <a:r>
              <a:rPr lang="en-ZA" sz="2000" dirty="0" smtClean="0">
                <a:latin typeface="Arial" panose="020B0604020202020204" pitchFamily="34" charset="0"/>
                <a:ea typeface="Calibri" panose="020F0502020204030204" pitchFamily="34" charset="0"/>
                <a:cs typeface="Arial" panose="020B0604020202020204" pitchFamily="34" charset="0"/>
              </a:rPr>
              <a:t>shortly</a:t>
            </a:r>
            <a:r>
              <a:rPr lang="en-ZA" sz="2000" dirty="0">
                <a:latin typeface="Arial" panose="020B0604020202020204" pitchFamily="34" charset="0"/>
                <a:ea typeface="Calibri" panose="020F0502020204030204" pitchFamily="34" charset="0"/>
                <a:cs typeface="Arial" panose="020B0604020202020204" pitchFamily="34" charset="0"/>
              </a:rPr>
              <a:t>.</a:t>
            </a:r>
          </a:p>
          <a:p>
            <a:pPr algn="just">
              <a:spcAft>
                <a:spcPts val="0"/>
              </a:spcAft>
            </a:pPr>
            <a:endParaRPr lang="en-ZA"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For the moment, I wish to highlight that this opportunity to address you, honourable members, comes a month after I completed a full three and a half years in </a:t>
            </a:r>
            <a:r>
              <a:rPr lang="en-ZA" sz="2000" dirty="0" smtClean="0">
                <a:latin typeface="Arial" panose="020B0604020202020204" pitchFamily="34" charset="0"/>
                <a:ea typeface="Calibri" panose="020F0502020204030204" pitchFamily="34" charset="0"/>
                <a:cs typeface="Arial" panose="020B0604020202020204" pitchFamily="34" charset="0"/>
              </a:rPr>
              <a:t>office. </a:t>
            </a:r>
          </a:p>
          <a:p>
            <a:pPr marL="342900" indent="-342900" algn="just">
              <a:spcAft>
                <a:spcPts val="0"/>
              </a:spcAft>
              <a:buFont typeface="Arial" panose="020B0604020202020204" pitchFamily="34" charset="0"/>
              <a:buChar char="•"/>
            </a:pPr>
            <a:endParaRPr lang="en-ZA"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0"/>
              </a:spcAft>
              <a:buFont typeface="Arial" panose="020B0604020202020204" pitchFamily="34" charset="0"/>
              <a:buChar char="•"/>
            </a:pPr>
            <a:r>
              <a:rPr lang="en-ZA" sz="2000" dirty="0" smtClean="0">
                <a:latin typeface="Arial" panose="020B0604020202020204" pitchFamily="34" charset="0"/>
                <a:ea typeface="Calibri" panose="020F0502020204030204" pitchFamily="34" charset="0"/>
                <a:cs typeface="Arial" panose="020B0604020202020204" pitchFamily="34" charset="0"/>
              </a:rPr>
              <a:t>I am now at </a:t>
            </a:r>
            <a:r>
              <a:rPr lang="en-ZA" sz="2000" dirty="0">
                <a:latin typeface="Arial" panose="020B0604020202020204" pitchFamily="34" charset="0"/>
                <a:ea typeface="Calibri" panose="020F0502020204030204" pitchFamily="34" charset="0"/>
                <a:cs typeface="Arial" panose="020B0604020202020204" pitchFamily="34" charset="0"/>
              </a:rPr>
              <a:t>the halfway mark of my seven-year journey, leading a team of about 360 dedicated, experienced and highly competent men and women, who are passionate about contributing towards levelling the playing field between grassroots communities and their better-off counterparts.  </a:t>
            </a:r>
            <a:endParaRPr lang="en-ZA"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9570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sz="5500" dirty="0">
              <a:solidFill>
                <a:schemeClr val="tx1"/>
              </a:solidFill>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(3)</a:t>
            </a:r>
            <a:endParaRPr lang="en-GB" sz="2800" dirty="0">
              <a:latin typeface="Arial Rounded MT Bold" panose="020F0704030504030204" pitchFamily="34" charset="0"/>
            </a:endParaRPr>
          </a:p>
        </p:txBody>
      </p:sp>
      <p:sp>
        <p:nvSpPr>
          <p:cNvPr id="2" name="Rectangle 1"/>
          <p:cNvSpPr/>
          <p:nvPr/>
        </p:nvSpPr>
        <p:spPr>
          <a:xfrm>
            <a:off x="0" y="523220"/>
            <a:ext cx="9144000" cy="6894195"/>
          </a:xfrm>
          <a:prstGeom prst="rect">
            <a:avLst/>
          </a:prstGeom>
          <a:solidFill>
            <a:schemeClr val="bg1"/>
          </a:solidFill>
        </p:spPr>
        <p:txBody>
          <a:bodyPr wrap="square">
            <a:spAutoFit/>
          </a:bodyPr>
          <a:lstStyle/>
          <a:p>
            <a:pPr marL="342900" lvl="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Everything we </a:t>
            </a:r>
            <a:r>
              <a:rPr lang="en-US" sz="2000" dirty="0" smtClean="0">
                <a:latin typeface="Arial" panose="020B0604020202020204" pitchFamily="34" charset="0"/>
                <a:cs typeface="Arial" panose="020B0604020202020204" pitchFamily="34" charset="0"/>
              </a:rPr>
              <a:t>do </a:t>
            </a:r>
            <a:r>
              <a:rPr lang="en-US" sz="2000" dirty="0">
                <a:latin typeface="Arial" panose="020B0604020202020204" pitchFamily="34" charset="0"/>
                <a:cs typeface="Arial" panose="020B0604020202020204" pitchFamily="34" charset="0"/>
              </a:rPr>
              <a:t>in the service of the people of South Africa is informed by an elaborate plan, which we call the Public Protector Vision 2023. In essence, the vision is about taking the services of this office to the grassroots. It is underpinned by eight pillars, which relate </a:t>
            </a:r>
            <a:r>
              <a:rPr lang="en-US" sz="2000" dirty="0" smtClean="0">
                <a:latin typeface="Arial" panose="020B0604020202020204" pitchFamily="34" charset="0"/>
                <a:cs typeface="Arial" panose="020B0604020202020204" pitchFamily="34" charset="0"/>
              </a:rPr>
              <a:t>to:</a:t>
            </a:r>
          </a:p>
          <a:p>
            <a:pPr marL="342900" lvl="0" indent="-342900" algn="just">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898525" lvl="0" indent="-452438" algn="just">
              <a:buFont typeface="+mj-lt"/>
              <a:buAutoNum type="arabicPeriod"/>
            </a:pPr>
            <a:r>
              <a:rPr lang="en-US" dirty="0" smtClean="0">
                <a:latin typeface="Arial" panose="020B0604020202020204" pitchFamily="34" charset="0"/>
                <a:cs typeface="Arial" panose="020B0604020202020204" pitchFamily="34" charset="0"/>
              </a:rPr>
              <a:t>Enhancing </a:t>
            </a:r>
            <a:r>
              <a:rPr lang="en-US" dirty="0">
                <a:latin typeface="Arial" panose="020B0604020202020204" pitchFamily="34" charset="0"/>
                <a:cs typeface="Arial" panose="020B0604020202020204" pitchFamily="34" charset="0"/>
              </a:rPr>
              <a:t>access to our services;</a:t>
            </a:r>
          </a:p>
          <a:p>
            <a:pPr marL="898525" lvl="0" indent="-452438" algn="just">
              <a:buFont typeface="+mj-lt"/>
              <a:buAutoNum type="arabicPeriod"/>
            </a:pPr>
            <a:r>
              <a:rPr lang="en-US" dirty="0" smtClean="0">
                <a:latin typeface="Arial" panose="020B0604020202020204" pitchFamily="34" charset="0"/>
                <a:cs typeface="Arial" panose="020B0604020202020204" pitchFamily="34" charset="0"/>
              </a:rPr>
              <a:t>Engaging </a:t>
            </a:r>
            <a:r>
              <a:rPr lang="en-US" dirty="0">
                <a:latin typeface="Arial" panose="020B0604020202020204" pitchFamily="34" charset="0"/>
                <a:cs typeface="Arial" panose="020B0604020202020204" pitchFamily="34" charset="0"/>
              </a:rPr>
              <a:t>communities in their mother tongues for effective communication;</a:t>
            </a:r>
          </a:p>
          <a:p>
            <a:pPr marL="898525" lvl="0" indent="-452438" algn="just">
              <a:buFont typeface="+mj-lt"/>
              <a:buAutoNum type="arabicPeriod"/>
            </a:pPr>
            <a:r>
              <a:rPr lang="en-US" dirty="0">
                <a:latin typeface="Arial" panose="020B0604020202020204" pitchFamily="34" charset="0"/>
                <a:cs typeface="Arial" panose="020B0604020202020204" pitchFamily="34" charset="0"/>
              </a:rPr>
              <a:t>Increasing our footprint;</a:t>
            </a:r>
          </a:p>
          <a:p>
            <a:pPr marL="898525" lvl="0" indent="-452438" algn="just">
              <a:buFont typeface="+mj-lt"/>
              <a:buAutoNum type="arabicPeriod"/>
            </a:pPr>
            <a:r>
              <a:rPr lang="en-US" dirty="0">
                <a:latin typeface="Arial" panose="020B0604020202020204" pitchFamily="34" charset="0"/>
                <a:cs typeface="Arial" panose="020B0604020202020204" pitchFamily="34" charset="0"/>
              </a:rPr>
              <a:t>Leveraging stakeholder relations to advance our interests through MOUs;</a:t>
            </a:r>
          </a:p>
          <a:p>
            <a:pPr marL="898525" lvl="0" indent="-452438" algn="just">
              <a:buFont typeface="+mj-lt"/>
              <a:buAutoNum type="arabicPeriod"/>
            </a:pPr>
            <a:r>
              <a:rPr lang="en-US" dirty="0">
                <a:latin typeface="Arial" panose="020B0604020202020204" pitchFamily="34" charset="0"/>
                <a:cs typeface="Arial" panose="020B0604020202020204" pitchFamily="34" charset="0"/>
              </a:rPr>
              <a:t>Projecting an image of a stronghold for the poor as we should be;</a:t>
            </a:r>
          </a:p>
          <a:p>
            <a:pPr marL="898525" lvl="0" indent="-452438" algn="just">
              <a:buFont typeface="+mj-lt"/>
              <a:buAutoNum type="arabicPeriod"/>
            </a:pPr>
            <a:r>
              <a:rPr lang="en-US" dirty="0">
                <a:latin typeface="Arial" panose="020B0604020202020204" pitchFamily="34" charset="0"/>
                <a:cs typeface="Arial" panose="020B0604020202020204" pitchFamily="34" charset="0"/>
              </a:rPr>
              <a:t>Ensuring that people are well-versed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their rights;</a:t>
            </a:r>
          </a:p>
          <a:p>
            <a:pPr marL="898525" lvl="0" indent="-452438" algn="just">
              <a:buFont typeface="+mj-lt"/>
              <a:buAutoNum type="arabicPeriod"/>
            </a:pPr>
            <a:r>
              <a:rPr lang="en-US" dirty="0">
                <a:latin typeface="Arial" panose="020B0604020202020204" pitchFamily="34" charset="0"/>
                <a:cs typeface="Arial" panose="020B0604020202020204" pitchFamily="34" charset="0"/>
              </a:rPr>
              <a:t>Persuading organs of state to have effective in-house complaints resolution means to offload some of the burden from our shoulders; and</a:t>
            </a:r>
          </a:p>
          <a:p>
            <a:pPr marL="898525" lvl="0" indent="-452438" algn="just">
              <a:buFont typeface="+mj-lt"/>
              <a:buAutoNum type="arabicPeriod"/>
            </a:pPr>
            <a:r>
              <a:rPr lang="en-US" dirty="0">
                <a:latin typeface="Arial" panose="020B0604020202020204" pitchFamily="34" charset="0"/>
                <a:cs typeface="Arial" panose="020B0604020202020204" pitchFamily="34" charset="0"/>
              </a:rPr>
              <a:t>Inspiring people to be their own liberators. </a:t>
            </a:r>
            <a:endParaRPr lang="en-ZA" dirty="0">
              <a:latin typeface="Arial" panose="020B0604020202020204" pitchFamily="34" charset="0"/>
              <a:cs typeface="Arial" panose="020B0604020202020204" pitchFamily="34" charset="0"/>
            </a:endParaRPr>
          </a:p>
          <a:p>
            <a:pPr algn="just">
              <a:spcAft>
                <a:spcPts val="0"/>
              </a:spcAft>
            </a:pPr>
            <a:endParaRPr lang="en-ZA"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Ambitious as it is, the idea is that all these must be achieved by October 2023 when I bow out of office, hence </a:t>
            </a:r>
            <a:r>
              <a:rPr lang="en-ZA" sz="2000" dirty="0" smtClean="0">
                <a:latin typeface="Arial" panose="020B0604020202020204" pitchFamily="34" charset="0"/>
                <a:ea typeface="Calibri" panose="020F0502020204030204" pitchFamily="34" charset="0"/>
                <a:cs typeface="Arial" panose="020B0604020202020204" pitchFamily="34" charset="0"/>
              </a:rPr>
              <a:t>“Vision 2023”. </a:t>
            </a:r>
            <a:r>
              <a:rPr lang="en-ZA" sz="2000" dirty="0">
                <a:latin typeface="Arial" panose="020B0604020202020204" pitchFamily="34" charset="0"/>
                <a:ea typeface="Calibri" panose="020F0502020204030204" pitchFamily="34" charset="0"/>
                <a:cs typeface="Arial" panose="020B0604020202020204" pitchFamily="34" charset="0"/>
              </a:rPr>
              <a:t>Having served three and a half years of my seven-year, non-renewable term means I am only halfway to the destination and I am pleased to report that the team and I are on track. </a:t>
            </a:r>
            <a:endParaRPr lang="en-ZA"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0"/>
              </a:spcAft>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0"/>
              </a:spcAft>
              <a:buFont typeface="Arial" panose="020B0604020202020204" pitchFamily="34" charset="0"/>
              <a:buChar char="•"/>
            </a:pP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0"/>
              </a:spcAft>
              <a:buFont typeface="Arial" panose="020B0604020202020204" pitchFamily="34" charset="0"/>
              <a:buChar char="•"/>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719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(4)</a:t>
            </a:r>
            <a:endParaRPr lang="en-GB" sz="2800" dirty="0">
              <a:latin typeface="Arial Rounded MT Bold" panose="020F0704030504030204" pitchFamily="34" charset="0"/>
            </a:endParaRPr>
          </a:p>
        </p:txBody>
      </p:sp>
      <p:sp>
        <p:nvSpPr>
          <p:cNvPr id="2" name="Rectangle 1"/>
          <p:cNvSpPr/>
          <p:nvPr/>
        </p:nvSpPr>
        <p:spPr>
          <a:xfrm>
            <a:off x="76200" y="609600"/>
            <a:ext cx="8991600" cy="5586145"/>
          </a:xfrm>
          <a:prstGeom prst="rect">
            <a:avLst/>
          </a:prstGeom>
        </p:spPr>
        <p:txBody>
          <a:bodyPr wrap="square">
            <a:spAutoFit/>
          </a:bodyPr>
          <a:lstStyle/>
          <a:p>
            <a:pPr marL="285750" indent="-285750" algn="just">
              <a:spcAft>
                <a:spcPts val="0"/>
              </a:spcAft>
              <a:buFont typeface="Arial" panose="020B0604020202020204" pitchFamily="34" charset="0"/>
              <a:buChar char="•"/>
            </a:pPr>
            <a:r>
              <a:rPr lang="en-ZA" sz="1700" dirty="0">
                <a:latin typeface="Arial" panose="020B0604020202020204" pitchFamily="34" charset="0"/>
                <a:ea typeface="Calibri" panose="020F0502020204030204" pitchFamily="34" charset="0"/>
                <a:cs typeface="Arial" panose="020B0604020202020204" pitchFamily="34" charset="0"/>
              </a:rPr>
              <a:t>To date, we have used a lot of radio </a:t>
            </a:r>
            <a:r>
              <a:rPr lang="en-ZA" sz="1700" dirty="0" smtClean="0">
                <a:latin typeface="Arial" panose="020B0604020202020204" pitchFamily="34" charset="0"/>
                <a:ea typeface="Calibri" panose="020F0502020204030204" pitchFamily="34" charset="0"/>
                <a:cs typeface="Arial" panose="020B0604020202020204" pitchFamily="34" charset="0"/>
              </a:rPr>
              <a:t>to </a:t>
            </a:r>
            <a:r>
              <a:rPr lang="en-ZA" sz="1700" dirty="0">
                <a:latin typeface="Arial" panose="020B0604020202020204" pitchFamily="34" charset="0"/>
                <a:ea typeface="Calibri" panose="020F0502020204030204" pitchFamily="34" charset="0"/>
                <a:cs typeface="Arial" panose="020B0604020202020204" pitchFamily="34" charset="0"/>
              </a:rPr>
              <a:t>enhance access to our services. </a:t>
            </a:r>
            <a:r>
              <a:rPr lang="en-ZA" sz="1700" dirty="0" smtClean="0">
                <a:latin typeface="Arial" panose="020B0604020202020204" pitchFamily="34" charset="0"/>
                <a:ea typeface="Calibri" panose="020F0502020204030204" pitchFamily="34" charset="0"/>
                <a:cs typeface="Arial" panose="020B0604020202020204" pitchFamily="34" charset="0"/>
              </a:rPr>
              <a:t>Over the last year we had nearly 50 radio slots for </a:t>
            </a:r>
            <a:r>
              <a:rPr lang="en-ZA" sz="1700" dirty="0">
                <a:latin typeface="Arial" panose="020B0604020202020204" pitchFamily="34" charset="0"/>
                <a:ea typeface="Calibri" panose="020F0502020204030204" pitchFamily="34" charset="0"/>
                <a:cs typeface="Arial" panose="020B0604020202020204" pitchFamily="34" charset="0"/>
              </a:rPr>
              <a:t>this purpose. </a:t>
            </a:r>
            <a:r>
              <a:rPr lang="en-ZA" sz="1700" dirty="0" smtClean="0">
                <a:latin typeface="Arial" panose="020B0604020202020204" pitchFamily="34" charset="0"/>
                <a:ea typeface="Calibri" panose="020F0502020204030204" pitchFamily="34" charset="0"/>
                <a:cs typeface="Arial" panose="020B0604020202020204" pitchFamily="34" charset="0"/>
              </a:rPr>
              <a:t>These were on </a:t>
            </a:r>
            <a:r>
              <a:rPr lang="en-ZA" sz="1700" dirty="0" err="1" smtClean="0">
                <a:latin typeface="Arial" panose="020B0604020202020204" pitchFamily="34" charset="0"/>
                <a:ea typeface="Calibri" panose="020F0502020204030204" pitchFamily="34" charset="0"/>
                <a:cs typeface="Arial" panose="020B0604020202020204" pitchFamily="34" charset="0"/>
              </a:rPr>
              <a:t>Thobela</a:t>
            </a:r>
            <a:r>
              <a:rPr lang="en-ZA" sz="1700" dirty="0" smtClean="0">
                <a:latin typeface="Arial" panose="020B0604020202020204" pitchFamily="34" charset="0"/>
                <a:ea typeface="Calibri" panose="020F0502020204030204" pitchFamily="34" charset="0"/>
                <a:cs typeface="Arial" panose="020B0604020202020204" pitchFamily="34" charset="0"/>
              </a:rPr>
              <a:t> FM, </a:t>
            </a:r>
            <a:r>
              <a:rPr lang="en-ZA" sz="1700" dirty="0" err="1" smtClean="0">
                <a:latin typeface="Arial" panose="020B0604020202020204" pitchFamily="34" charset="0"/>
                <a:ea typeface="Calibri" panose="020F0502020204030204" pitchFamily="34" charset="0"/>
                <a:cs typeface="Arial" panose="020B0604020202020204" pitchFamily="34" charset="0"/>
              </a:rPr>
              <a:t>Munghana</a:t>
            </a:r>
            <a:r>
              <a:rPr lang="en-ZA" sz="1700" dirty="0" smtClean="0">
                <a:latin typeface="Arial" panose="020B0604020202020204" pitchFamily="34" charset="0"/>
                <a:ea typeface="Calibri" panose="020F0502020204030204" pitchFamily="34" charset="0"/>
                <a:cs typeface="Arial" panose="020B0604020202020204" pitchFamily="34" charset="0"/>
              </a:rPr>
              <a:t> </a:t>
            </a:r>
            <a:r>
              <a:rPr lang="en-ZA" sz="1700" dirty="0" err="1" smtClean="0">
                <a:latin typeface="Arial" panose="020B0604020202020204" pitchFamily="34" charset="0"/>
                <a:ea typeface="Calibri" panose="020F0502020204030204" pitchFamily="34" charset="0"/>
                <a:cs typeface="Arial" panose="020B0604020202020204" pitchFamily="34" charset="0"/>
              </a:rPr>
              <a:t>Lonene</a:t>
            </a:r>
            <a:r>
              <a:rPr lang="en-ZA" sz="1700" dirty="0" smtClean="0">
                <a:latin typeface="Arial" panose="020B0604020202020204" pitchFamily="34" charset="0"/>
                <a:ea typeface="Calibri" panose="020F0502020204030204" pitchFamily="34" charset="0"/>
                <a:cs typeface="Arial" panose="020B0604020202020204" pitchFamily="34" charset="0"/>
              </a:rPr>
              <a:t> FM, </a:t>
            </a:r>
            <a:r>
              <a:rPr lang="en-ZA" sz="1700" dirty="0" err="1" smtClean="0">
                <a:latin typeface="Arial" panose="020B0604020202020204" pitchFamily="34" charset="0"/>
                <a:ea typeface="Calibri" panose="020F0502020204030204" pitchFamily="34" charset="0"/>
                <a:cs typeface="Arial" panose="020B0604020202020204" pitchFamily="34" charset="0"/>
              </a:rPr>
              <a:t>Umhlobo</a:t>
            </a:r>
            <a:r>
              <a:rPr lang="en-ZA" sz="1700" dirty="0" smtClean="0">
                <a:latin typeface="Arial" panose="020B0604020202020204" pitchFamily="34" charset="0"/>
                <a:ea typeface="Calibri" panose="020F0502020204030204" pitchFamily="34" charset="0"/>
                <a:cs typeface="Arial" panose="020B0604020202020204" pitchFamily="34" charset="0"/>
              </a:rPr>
              <a:t> </a:t>
            </a:r>
            <a:r>
              <a:rPr lang="en-ZA" sz="1700" dirty="0" err="1" smtClean="0">
                <a:latin typeface="Arial" panose="020B0604020202020204" pitchFamily="34" charset="0"/>
                <a:ea typeface="Calibri" panose="020F0502020204030204" pitchFamily="34" charset="0"/>
                <a:cs typeface="Arial" panose="020B0604020202020204" pitchFamily="34" charset="0"/>
              </a:rPr>
              <a:t>Wenene</a:t>
            </a:r>
            <a:r>
              <a:rPr lang="en-ZA" sz="1700" dirty="0" smtClean="0">
                <a:latin typeface="Arial" panose="020B0604020202020204" pitchFamily="34" charset="0"/>
                <a:ea typeface="Calibri" panose="020F0502020204030204" pitchFamily="34" charset="0"/>
                <a:cs typeface="Arial" panose="020B0604020202020204" pitchFamily="34" charset="0"/>
              </a:rPr>
              <a:t> FM, </a:t>
            </a:r>
            <a:r>
              <a:rPr lang="en-ZA" sz="1700" dirty="0" err="1" smtClean="0">
                <a:latin typeface="Arial" panose="020B0604020202020204" pitchFamily="34" charset="0"/>
                <a:ea typeface="Calibri" panose="020F0502020204030204" pitchFamily="34" charset="0"/>
                <a:cs typeface="Arial" panose="020B0604020202020204" pitchFamily="34" charset="0"/>
              </a:rPr>
              <a:t>Tru</a:t>
            </a:r>
            <a:r>
              <a:rPr lang="en-ZA" sz="1700" dirty="0" smtClean="0">
                <a:latin typeface="Arial" panose="020B0604020202020204" pitchFamily="34" charset="0"/>
                <a:ea typeface="Calibri" panose="020F0502020204030204" pitchFamily="34" charset="0"/>
                <a:cs typeface="Arial" panose="020B0604020202020204" pitchFamily="34" charset="0"/>
              </a:rPr>
              <a:t> FM, </a:t>
            </a:r>
            <a:r>
              <a:rPr lang="en-ZA" sz="1700" dirty="0" err="1" smtClean="0">
                <a:latin typeface="Arial" panose="020B0604020202020204" pitchFamily="34" charset="0"/>
                <a:ea typeface="Calibri" panose="020F0502020204030204" pitchFamily="34" charset="0"/>
                <a:cs typeface="Arial" panose="020B0604020202020204" pitchFamily="34" charset="0"/>
              </a:rPr>
              <a:t>Ukhozi</a:t>
            </a:r>
            <a:r>
              <a:rPr lang="en-ZA" sz="1700" dirty="0" smtClean="0">
                <a:latin typeface="Arial" panose="020B0604020202020204" pitchFamily="34" charset="0"/>
                <a:ea typeface="Calibri" panose="020F0502020204030204" pitchFamily="34" charset="0"/>
                <a:cs typeface="Arial" panose="020B0604020202020204" pitchFamily="34" charset="0"/>
              </a:rPr>
              <a:t> FM, Lesedi FM, SA FM, </a:t>
            </a:r>
            <a:r>
              <a:rPr lang="en-ZA" sz="1700" dirty="0" err="1" smtClean="0">
                <a:latin typeface="Arial" panose="020B0604020202020204" pitchFamily="34" charset="0"/>
                <a:ea typeface="Calibri" panose="020F0502020204030204" pitchFamily="34" charset="0"/>
                <a:cs typeface="Arial" panose="020B0604020202020204" pitchFamily="34" charset="0"/>
              </a:rPr>
              <a:t>Ikwekwezi</a:t>
            </a:r>
            <a:r>
              <a:rPr lang="en-ZA" sz="1700" dirty="0" smtClean="0">
                <a:latin typeface="Arial" panose="020B0604020202020204" pitchFamily="34" charset="0"/>
                <a:ea typeface="Calibri" panose="020F0502020204030204" pitchFamily="34" charset="0"/>
                <a:cs typeface="Arial" panose="020B0604020202020204" pitchFamily="34" charset="0"/>
              </a:rPr>
              <a:t> FM, </a:t>
            </a:r>
            <a:r>
              <a:rPr lang="en-ZA" sz="1700" dirty="0" err="1" smtClean="0">
                <a:latin typeface="Arial" panose="020B0604020202020204" pitchFamily="34" charset="0"/>
                <a:ea typeface="Calibri" panose="020F0502020204030204" pitchFamily="34" charset="0"/>
                <a:cs typeface="Arial" panose="020B0604020202020204" pitchFamily="34" charset="0"/>
              </a:rPr>
              <a:t>Ligwalagwala</a:t>
            </a:r>
            <a:r>
              <a:rPr lang="en-ZA" sz="1700" dirty="0" smtClean="0">
                <a:latin typeface="Arial" panose="020B0604020202020204" pitchFamily="34" charset="0"/>
                <a:ea typeface="Calibri" panose="020F0502020204030204" pitchFamily="34" charset="0"/>
                <a:cs typeface="Arial" panose="020B0604020202020204" pitchFamily="34" charset="0"/>
              </a:rPr>
              <a:t> FM, </a:t>
            </a:r>
            <a:r>
              <a:rPr lang="en-ZA" sz="1700" dirty="0" err="1" smtClean="0">
                <a:latin typeface="Arial" panose="020B0604020202020204" pitchFamily="34" charset="0"/>
                <a:ea typeface="Calibri" panose="020F0502020204030204" pitchFamily="34" charset="0"/>
                <a:cs typeface="Arial" panose="020B0604020202020204" pitchFamily="34" charset="0"/>
              </a:rPr>
              <a:t>Motsweding</a:t>
            </a:r>
            <a:r>
              <a:rPr lang="en-ZA" sz="1700" dirty="0" smtClean="0">
                <a:latin typeface="Arial" panose="020B0604020202020204" pitchFamily="34" charset="0"/>
                <a:ea typeface="Calibri" panose="020F0502020204030204" pitchFamily="34" charset="0"/>
                <a:cs typeface="Arial" panose="020B0604020202020204" pitchFamily="34" charset="0"/>
              </a:rPr>
              <a:t> FM and a host of multilingual regional and community stations. We chose </a:t>
            </a:r>
            <a:r>
              <a:rPr lang="en-ZA" sz="1700" dirty="0">
                <a:latin typeface="Arial" panose="020B0604020202020204" pitchFamily="34" charset="0"/>
                <a:ea typeface="Calibri" panose="020F0502020204030204" pitchFamily="34" charset="0"/>
                <a:cs typeface="Arial" panose="020B0604020202020204" pitchFamily="34" charset="0"/>
              </a:rPr>
              <a:t>these </a:t>
            </a:r>
            <a:r>
              <a:rPr lang="en-ZA" sz="1700" dirty="0" smtClean="0">
                <a:latin typeface="Arial" panose="020B0604020202020204" pitchFamily="34" charset="0"/>
                <a:ea typeface="Calibri" panose="020F0502020204030204" pitchFamily="34" charset="0"/>
                <a:cs typeface="Arial" panose="020B0604020202020204" pitchFamily="34" charset="0"/>
              </a:rPr>
              <a:t>over </a:t>
            </a:r>
            <a:r>
              <a:rPr lang="en-ZA" sz="1700" dirty="0">
                <a:latin typeface="Arial" panose="020B0604020202020204" pitchFamily="34" charset="0"/>
                <a:ea typeface="Calibri" panose="020F0502020204030204" pitchFamily="34" charset="0"/>
                <a:cs typeface="Arial" panose="020B0604020202020204" pitchFamily="34" charset="0"/>
              </a:rPr>
              <a:t>others because we want to give effect to the pillar that demands the use of vernacular in order for our message to hit home. We also publish a multilingual newsletter and information brochures, which also come in braille. </a:t>
            </a:r>
          </a:p>
          <a:p>
            <a:pPr algn="just">
              <a:spcAft>
                <a:spcPts val="0"/>
              </a:spcAft>
            </a:pPr>
            <a:endParaRPr lang="en-ZA" sz="1700"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ZA" sz="1700" dirty="0">
                <a:latin typeface="Arial" panose="020B0604020202020204" pitchFamily="34" charset="0"/>
                <a:ea typeface="Calibri" panose="020F0502020204030204" pitchFamily="34" charset="0"/>
                <a:cs typeface="Arial" panose="020B0604020202020204" pitchFamily="34" charset="0"/>
              </a:rPr>
              <a:t>The expansion of our footprint is work in progress. We have agreed with the Department of Justice and Correctional </a:t>
            </a:r>
            <a:r>
              <a:rPr lang="en-ZA" sz="1700" dirty="0" smtClean="0">
                <a:latin typeface="Arial" panose="020B0604020202020204" pitchFamily="34" charset="0"/>
                <a:ea typeface="Calibri" panose="020F0502020204030204" pitchFamily="34" charset="0"/>
                <a:cs typeface="Arial" panose="020B0604020202020204" pitchFamily="34" charset="0"/>
              </a:rPr>
              <a:t>Services and the </a:t>
            </a:r>
            <a:r>
              <a:rPr lang="en-ZA" sz="1700" dirty="0">
                <a:latin typeface="Arial" panose="020B0604020202020204" pitchFamily="34" charset="0"/>
                <a:ea typeface="Calibri" panose="020F0502020204030204" pitchFamily="34" charset="0"/>
                <a:cs typeface="Arial" panose="020B0604020202020204" pitchFamily="34" charset="0"/>
              </a:rPr>
              <a:t>South African Post </a:t>
            </a:r>
            <a:r>
              <a:rPr lang="en-ZA" sz="1700" dirty="0" smtClean="0">
                <a:latin typeface="Arial" panose="020B0604020202020204" pitchFamily="34" charset="0"/>
                <a:ea typeface="Calibri" panose="020F0502020204030204" pitchFamily="34" charset="0"/>
                <a:cs typeface="Arial" panose="020B0604020202020204" pitchFamily="34" charset="0"/>
              </a:rPr>
              <a:t>Office among others to </a:t>
            </a:r>
            <a:r>
              <a:rPr lang="en-ZA" sz="1700" dirty="0">
                <a:latin typeface="Arial" panose="020B0604020202020204" pitchFamily="34" charset="0"/>
                <a:ea typeface="Calibri" panose="020F0502020204030204" pitchFamily="34" charset="0"/>
                <a:cs typeface="Arial" panose="020B0604020202020204" pitchFamily="34" charset="0"/>
              </a:rPr>
              <a:t>use their premises so as to reach more people, thereby augmenting the 19 service centres we already have countrywide. These agreements have been sealed in Memoranda of Understanding (</a:t>
            </a:r>
            <a:r>
              <a:rPr lang="en-ZA" sz="1700" dirty="0" smtClean="0">
                <a:latin typeface="Arial" panose="020B0604020202020204" pitchFamily="34" charset="0"/>
                <a:ea typeface="Calibri" panose="020F0502020204030204" pitchFamily="34" charset="0"/>
                <a:cs typeface="Arial" panose="020B0604020202020204" pitchFamily="34" charset="0"/>
              </a:rPr>
              <a:t>MOUs) </a:t>
            </a:r>
            <a:r>
              <a:rPr lang="en-ZA" sz="1700" dirty="0" smtClean="0">
                <a:latin typeface="Arial" panose="020B0604020202020204" pitchFamily="34" charset="0"/>
                <a:ea typeface="Calibri" panose="020F0502020204030204" pitchFamily="34" charset="0"/>
                <a:cs typeface="Arial" panose="020B0604020202020204" pitchFamily="34" charset="0"/>
              </a:rPr>
              <a:t>and are proving helpful. In </a:t>
            </a:r>
            <a:r>
              <a:rPr lang="en-ZA" sz="1700" dirty="0" err="1" smtClean="0">
                <a:latin typeface="Arial" panose="020B0604020202020204" pitchFamily="34" charset="0"/>
                <a:ea typeface="Calibri" panose="020F0502020204030204" pitchFamily="34" charset="0"/>
                <a:cs typeface="Arial" panose="020B0604020202020204" pitchFamily="34" charset="0"/>
              </a:rPr>
              <a:t>Kuruman</a:t>
            </a:r>
            <a:r>
              <a:rPr lang="en-ZA" sz="1700" dirty="0" smtClean="0">
                <a:latin typeface="Arial" panose="020B0604020202020204" pitchFamily="34" charset="0"/>
                <a:ea typeface="Calibri" panose="020F0502020204030204" pitchFamily="34" charset="0"/>
                <a:cs typeface="Arial" panose="020B0604020202020204" pitchFamily="34" charset="0"/>
              </a:rPr>
              <a:t>, for instance, talks are underway between the Public Protector Representative in the Northern Cape and the local </a:t>
            </a:r>
            <a:r>
              <a:rPr lang="en-ZA" sz="1700" dirty="0" smtClean="0">
                <a:latin typeface="Arial" panose="020B0604020202020204" pitchFamily="34" charset="0"/>
                <a:ea typeface="Calibri" panose="020F0502020204030204" pitchFamily="34" charset="0"/>
                <a:cs typeface="Arial" panose="020B0604020202020204" pitchFamily="34" charset="0"/>
              </a:rPr>
              <a:t>Magistrate’s </a:t>
            </a:r>
            <a:r>
              <a:rPr lang="en-ZA" sz="1700" dirty="0" smtClean="0">
                <a:latin typeface="Arial" panose="020B0604020202020204" pitchFamily="34" charset="0"/>
                <a:ea typeface="Calibri" panose="020F0502020204030204" pitchFamily="34" charset="0"/>
                <a:cs typeface="Arial" panose="020B0604020202020204" pitchFamily="34" charset="0"/>
              </a:rPr>
              <a:t>Court Manager to avail office space to us from which we will serve local communities.</a:t>
            </a:r>
            <a:endParaRPr lang="en-ZA" sz="17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n-ZA" sz="1700"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ZA" sz="1700" dirty="0">
                <a:latin typeface="Arial" panose="020B0604020202020204" pitchFamily="34" charset="0"/>
                <a:ea typeface="Calibri" panose="020F0502020204030204" pitchFamily="34" charset="0"/>
                <a:cs typeface="Arial" panose="020B0604020202020204" pitchFamily="34" charset="0"/>
              </a:rPr>
              <a:t>In addition to these two MOUs, several more pacts have been signed with other key stakeholders to allow for </a:t>
            </a:r>
            <a:r>
              <a:rPr lang="en-ZA" sz="1700" dirty="0" smtClean="0">
                <a:latin typeface="Arial" panose="020B0604020202020204" pitchFamily="34" charset="0"/>
                <a:ea typeface="Calibri" panose="020F0502020204030204" pitchFamily="34" charset="0"/>
                <a:cs typeface="Arial" panose="020B0604020202020204" pitchFamily="34" charset="0"/>
              </a:rPr>
              <a:t>cross-referrals </a:t>
            </a:r>
            <a:r>
              <a:rPr lang="en-ZA" sz="1700" dirty="0">
                <a:latin typeface="Arial" panose="020B0604020202020204" pitchFamily="34" charset="0"/>
                <a:ea typeface="Calibri" panose="020F0502020204030204" pitchFamily="34" charset="0"/>
                <a:cs typeface="Arial" panose="020B0604020202020204" pitchFamily="34" charset="0"/>
              </a:rPr>
              <a:t>of complaints, save the state funds by avoiding duplication of work and </a:t>
            </a:r>
            <a:r>
              <a:rPr lang="en-ZA" sz="1700" dirty="0" smtClean="0">
                <a:latin typeface="Arial" panose="020B0604020202020204" pitchFamily="34" charset="0"/>
                <a:ea typeface="Calibri" panose="020F0502020204030204" pitchFamily="34" charset="0"/>
                <a:cs typeface="Arial" panose="020B0604020202020204" pitchFamily="34" charset="0"/>
              </a:rPr>
              <a:t>curbing forum-shopping</a:t>
            </a:r>
            <a:r>
              <a:rPr lang="en-ZA" sz="1700" dirty="0">
                <a:latin typeface="Arial" panose="020B0604020202020204" pitchFamily="34" charset="0"/>
                <a:ea typeface="Calibri" panose="020F0502020204030204" pitchFamily="34" charset="0"/>
                <a:cs typeface="Arial" panose="020B0604020202020204" pitchFamily="34" charset="0"/>
              </a:rPr>
              <a:t>, cooperation in investigations and collaborations in public awareness and participation programmes. </a:t>
            </a:r>
            <a:endParaRPr lang="en-ZA" sz="17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695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(5)</a:t>
            </a:r>
            <a:endParaRPr lang="en-GB" sz="2800" dirty="0">
              <a:latin typeface="Arial Rounded MT Bold" panose="020F0704030504030204" pitchFamily="34" charset="0"/>
            </a:endParaRPr>
          </a:p>
        </p:txBody>
      </p:sp>
      <p:sp>
        <p:nvSpPr>
          <p:cNvPr id="2" name="Rectangle 1"/>
          <p:cNvSpPr/>
          <p:nvPr/>
        </p:nvSpPr>
        <p:spPr>
          <a:xfrm>
            <a:off x="15240" y="523220"/>
            <a:ext cx="9067800" cy="5078313"/>
          </a:xfrm>
          <a:prstGeom prst="rect">
            <a:avLst/>
          </a:prstGeom>
        </p:spPr>
        <p:txBody>
          <a:bodyPr wrap="square">
            <a:spAutoFit/>
          </a:bodyPr>
          <a:lstStyle/>
          <a:p>
            <a:pPr marL="285750" indent="-285750" algn="just">
              <a:spcAft>
                <a:spcPts val="0"/>
              </a:spcAft>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The stakeholders with whom we have entered into </a:t>
            </a:r>
            <a:r>
              <a:rPr lang="en-ZA" dirty="0" smtClean="0">
                <a:latin typeface="Arial" panose="020B0604020202020204" pitchFamily="34" charset="0"/>
                <a:ea typeface="Calibri" panose="020F0502020204030204" pitchFamily="34" charset="0"/>
                <a:cs typeface="Arial" panose="020B0604020202020204" pitchFamily="34" charset="0"/>
              </a:rPr>
              <a:t>agreements </a:t>
            </a:r>
            <a:r>
              <a:rPr lang="en-ZA" dirty="0">
                <a:latin typeface="Arial" panose="020B0604020202020204" pitchFamily="34" charset="0"/>
                <a:ea typeface="Calibri" panose="020F0502020204030204" pitchFamily="34" charset="0"/>
                <a:cs typeface="Arial" panose="020B0604020202020204" pitchFamily="34" charset="0"/>
              </a:rPr>
              <a:t>in this regard include the Tax Ombud, </a:t>
            </a:r>
            <a:r>
              <a:rPr lang="en-ZA" dirty="0" smtClean="0">
                <a:latin typeface="Arial" panose="020B0604020202020204" pitchFamily="34" charset="0"/>
                <a:ea typeface="Calibri" panose="020F0502020204030204" pitchFamily="34" charset="0"/>
                <a:cs typeface="Arial" panose="020B0604020202020204" pitchFamily="34" charset="0"/>
              </a:rPr>
              <a:t>Health </a:t>
            </a:r>
            <a:r>
              <a:rPr lang="en-ZA" dirty="0">
                <a:latin typeface="Arial" panose="020B0604020202020204" pitchFamily="34" charset="0"/>
                <a:ea typeface="Calibri" panose="020F0502020204030204" pitchFamily="34" charset="0"/>
                <a:cs typeface="Arial" panose="020B0604020202020204" pitchFamily="34" charset="0"/>
              </a:rPr>
              <a:t>Ombud, </a:t>
            </a:r>
            <a:r>
              <a:rPr lang="en-ZA" dirty="0" smtClean="0">
                <a:latin typeface="Arial" panose="020B0604020202020204" pitchFamily="34" charset="0"/>
                <a:ea typeface="Calibri" panose="020F0502020204030204" pitchFamily="34" charset="0"/>
                <a:cs typeface="Arial" panose="020B0604020202020204" pitchFamily="34" charset="0"/>
              </a:rPr>
              <a:t>Special Investigation Unit, Public Service Commission, Financial Intelligence Centre, </a:t>
            </a:r>
            <a:r>
              <a:rPr lang="en-ZA" dirty="0" smtClean="0">
                <a:latin typeface="Arial" panose="020B0604020202020204" pitchFamily="34" charset="0"/>
                <a:ea typeface="Calibri" panose="020F0502020204030204" pitchFamily="34" charset="0"/>
                <a:cs typeface="Arial" panose="020B0604020202020204" pitchFamily="34" charset="0"/>
              </a:rPr>
              <a:t>Inspector-General </a:t>
            </a:r>
            <a:r>
              <a:rPr lang="en-ZA" dirty="0" smtClean="0">
                <a:latin typeface="Arial" panose="020B0604020202020204" pitchFamily="34" charset="0"/>
                <a:ea typeface="Calibri" panose="020F0502020204030204" pitchFamily="34" charset="0"/>
                <a:cs typeface="Arial" panose="020B0604020202020204" pitchFamily="34" charset="0"/>
              </a:rPr>
              <a:t>of Intelligence, </a:t>
            </a:r>
            <a:r>
              <a:rPr lang="en-ZA" dirty="0" smtClean="0">
                <a:latin typeface="Arial" panose="020B0604020202020204" pitchFamily="34" charset="0"/>
                <a:ea typeface="Calibri" panose="020F0502020204030204" pitchFamily="34" charset="0"/>
                <a:cs typeface="Arial" panose="020B0604020202020204" pitchFamily="34" charset="0"/>
              </a:rPr>
              <a:t>Military </a:t>
            </a:r>
            <a:r>
              <a:rPr lang="en-ZA" dirty="0">
                <a:latin typeface="Arial" panose="020B0604020202020204" pitchFamily="34" charset="0"/>
                <a:ea typeface="Calibri" panose="020F0502020204030204" pitchFamily="34" charset="0"/>
                <a:cs typeface="Arial" panose="020B0604020202020204" pitchFamily="34" charset="0"/>
              </a:rPr>
              <a:t>Ombud, </a:t>
            </a:r>
            <a:r>
              <a:rPr lang="en-ZA" dirty="0" smtClean="0">
                <a:latin typeface="Arial" panose="020B0604020202020204" pitchFamily="34" charset="0"/>
                <a:ea typeface="Calibri" panose="020F0502020204030204" pitchFamily="34" charset="0"/>
                <a:cs typeface="Arial" panose="020B0604020202020204" pitchFamily="34" charset="0"/>
              </a:rPr>
              <a:t>National </a:t>
            </a:r>
            <a:r>
              <a:rPr lang="en-ZA" dirty="0">
                <a:latin typeface="Arial" panose="020B0604020202020204" pitchFamily="34" charset="0"/>
                <a:ea typeface="Calibri" panose="020F0502020204030204" pitchFamily="34" charset="0"/>
                <a:cs typeface="Arial" panose="020B0604020202020204" pitchFamily="34" charset="0"/>
              </a:rPr>
              <a:t>Prosecuting Authority, </a:t>
            </a:r>
            <a:r>
              <a:rPr lang="en-ZA" dirty="0" smtClean="0">
                <a:latin typeface="Arial" panose="020B0604020202020204" pitchFamily="34" charset="0"/>
                <a:ea typeface="Calibri" panose="020F0502020204030204" pitchFamily="34" charset="0"/>
                <a:cs typeface="Arial" panose="020B0604020202020204" pitchFamily="34" charset="0"/>
              </a:rPr>
              <a:t>Commission </a:t>
            </a:r>
            <a:r>
              <a:rPr lang="en-ZA" dirty="0">
                <a:latin typeface="Arial" panose="020B0604020202020204" pitchFamily="34" charset="0"/>
                <a:ea typeface="Calibri" panose="020F0502020204030204" pitchFamily="34" charset="0"/>
                <a:cs typeface="Arial" panose="020B0604020202020204" pitchFamily="34" charset="0"/>
              </a:rPr>
              <a:t>for Conciliation, Mediation and Arbitration, </a:t>
            </a:r>
            <a:r>
              <a:rPr lang="en-ZA" dirty="0" smtClean="0">
                <a:latin typeface="Arial" panose="020B0604020202020204" pitchFamily="34" charset="0"/>
                <a:ea typeface="Calibri" panose="020F0502020204030204" pitchFamily="34" charset="0"/>
                <a:cs typeface="Arial" panose="020B0604020202020204" pitchFamily="34" charset="0"/>
              </a:rPr>
              <a:t>South </a:t>
            </a:r>
            <a:r>
              <a:rPr lang="en-ZA" dirty="0">
                <a:latin typeface="Arial" panose="020B0604020202020204" pitchFamily="34" charset="0"/>
                <a:ea typeface="Calibri" panose="020F0502020204030204" pitchFamily="34" charset="0"/>
                <a:cs typeface="Arial" panose="020B0604020202020204" pitchFamily="34" charset="0"/>
              </a:rPr>
              <a:t>African Human Rights Commission and </a:t>
            </a:r>
            <a:r>
              <a:rPr lang="en-ZA" dirty="0" smtClean="0">
                <a:latin typeface="Arial" panose="020B0604020202020204" pitchFamily="34" charset="0"/>
                <a:ea typeface="Calibri" panose="020F0502020204030204" pitchFamily="34" charset="0"/>
                <a:cs typeface="Arial" panose="020B0604020202020204" pitchFamily="34" charset="0"/>
              </a:rPr>
              <a:t>Provincial </a:t>
            </a:r>
            <a:r>
              <a:rPr lang="en-ZA" dirty="0">
                <a:latin typeface="Arial" panose="020B0604020202020204" pitchFamily="34" charset="0"/>
                <a:ea typeface="Calibri" panose="020F0502020204030204" pitchFamily="34" charset="0"/>
                <a:cs typeface="Arial" panose="020B0604020202020204" pitchFamily="34" charset="0"/>
              </a:rPr>
              <a:t>Legislatures including </a:t>
            </a:r>
            <a:r>
              <a:rPr lang="en-ZA" dirty="0" smtClean="0">
                <a:latin typeface="Arial" panose="020B0604020202020204" pitchFamily="34" charset="0"/>
                <a:ea typeface="Calibri" panose="020F0502020204030204" pitchFamily="34" charset="0"/>
                <a:cs typeface="Arial" panose="020B0604020202020204" pitchFamily="34" charset="0"/>
              </a:rPr>
              <a:t>those in the </a:t>
            </a:r>
            <a:r>
              <a:rPr lang="en-ZA" dirty="0">
                <a:latin typeface="Arial" panose="020B0604020202020204" pitchFamily="34" charset="0"/>
                <a:ea typeface="Calibri" panose="020F0502020204030204" pitchFamily="34" charset="0"/>
                <a:cs typeface="Arial" panose="020B0604020202020204" pitchFamily="34" charset="0"/>
              </a:rPr>
              <a:t>Free State, Limpopo, Gauteng, North West and Eastern Cape. </a:t>
            </a:r>
          </a:p>
          <a:p>
            <a:pPr algn="just">
              <a:spcAft>
                <a:spcPts val="0"/>
              </a:spcAft>
            </a:pPr>
            <a:endParaRPr lang="en-ZA"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ZA" dirty="0" smtClean="0">
                <a:latin typeface="Arial" panose="020B0604020202020204" pitchFamily="34" charset="0"/>
                <a:ea typeface="Calibri" panose="020F0502020204030204" pitchFamily="34" charset="0"/>
                <a:cs typeface="Arial" panose="020B0604020202020204" pitchFamily="34" charset="0"/>
              </a:rPr>
              <a:t>As already indicated, these </a:t>
            </a:r>
            <a:r>
              <a:rPr lang="en-ZA" dirty="0">
                <a:latin typeface="Arial" panose="020B0604020202020204" pitchFamily="34" charset="0"/>
                <a:ea typeface="Calibri" panose="020F0502020204030204" pitchFamily="34" charset="0"/>
                <a:cs typeface="Arial" panose="020B0604020202020204" pitchFamily="34" charset="0"/>
              </a:rPr>
              <a:t>agreements </a:t>
            </a:r>
            <a:r>
              <a:rPr lang="en-ZA" dirty="0" smtClean="0">
                <a:latin typeface="Arial" panose="020B0604020202020204" pitchFamily="34" charset="0"/>
                <a:ea typeface="Calibri" panose="020F0502020204030204" pitchFamily="34" charset="0"/>
                <a:cs typeface="Arial" panose="020B0604020202020204" pitchFamily="34" charset="0"/>
              </a:rPr>
              <a:t>are bearing </a:t>
            </a:r>
            <a:r>
              <a:rPr lang="en-ZA" dirty="0">
                <a:latin typeface="Arial" panose="020B0604020202020204" pitchFamily="34" charset="0"/>
                <a:ea typeface="Calibri" panose="020F0502020204030204" pitchFamily="34" charset="0"/>
                <a:cs typeface="Arial" panose="020B0604020202020204" pitchFamily="34" charset="0"/>
              </a:rPr>
              <a:t>fruit. For instance, our MOU with the Human Rights Commission has made </a:t>
            </a:r>
            <a:r>
              <a:rPr lang="en-ZA" dirty="0" smtClean="0">
                <a:latin typeface="Arial" panose="020B0604020202020204" pitchFamily="34" charset="0"/>
                <a:ea typeface="Calibri" panose="020F0502020204030204" pitchFamily="34" charset="0"/>
                <a:cs typeface="Arial" panose="020B0604020202020204" pitchFamily="34" charset="0"/>
              </a:rPr>
              <a:t>possible a </a:t>
            </a:r>
            <a:r>
              <a:rPr lang="en-ZA" dirty="0">
                <a:latin typeface="Arial" panose="020B0604020202020204" pitchFamily="34" charset="0"/>
                <a:ea typeface="Calibri" panose="020F0502020204030204" pitchFamily="34" charset="0"/>
                <a:cs typeface="Arial" panose="020B0604020202020204" pitchFamily="34" charset="0"/>
              </a:rPr>
              <a:t>collaborative effort in the Alexandra Renewal Project in </a:t>
            </a:r>
            <a:r>
              <a:rPr lang="en-ZA" dirty="0" smtClean="0">
                <a:latin typeface="Arial" panose="020B0604020202020204" pitchFamily="34" charset="0"/>
                <a:ea typeface="Calibri" panose="020F0502020204030204" pitchFamily="34" charset="0"/>
                <a:cs typeface="Arial" panose="020B0604020202020204" pitchFamily="34" charset="0"/>
              </a:rPr>
              <a:t>Johannesburg, </a:t>
            </a:r>
            <a:r>
              <a:rPr lang="en-ZA" dirty="0">
                <a:latin typeface="Arial" panose="020B0604020202020204" pitchFamily="34" charset="0"/>
                <a:ea typeface="Calibri" panose="020F0502020204030204" pitchFamily="34" charset="0"/>
                <a:cs typeface="Arial" panose="020B0604020202020204" pitchFamily="34" charset="0"/>
              </a:rPr>
              <a:t>as well as safety and service delivery challenges at the notorious </a:t>
            </a:r>
            <a:r>
              <a:rPr lang="en-ZA" dirty="0" err="1">
                <a:latin typeface="Arial" panose="020B0604020202020204" pitchFamily="34" charset="0"/>
                <a:ea typeface="Calibri" panose="020F0502020204030204" pitchFamily="34" charset="0"/>
                <a:cs typeface="Arial" panose="020B0604020202020204" pitchFamily="34" charset="0"/>
              </a:rPr>
              <a:t>Glebelands</a:t>
            </a:r>
            <a:r>
              <a:rPr lang="en-ZA" dirty="0">
                <a:latin typeface="Arial" panose="020B0604020202020204" pitchFamily="34" charset="0"/>
                <a:ea typeface="Calibri" panose="020F0502020204030204" pitchFamily="34" charset="0"/>
                <a:cs typeface="Arial" panose="020B0604020202020204" pitchFamily="34" charset="0"/>
              </a:rPr>
              <a:t> Hostel in Durban. </a:t>
            </a:r>
          </a:p>
          <a:p>
            <a:pPr algn="just">
              <a:spcAft>
                <a:spcPts val="0"/>
              </a:spcAft>
            </a:pPr>
            <a:endParaRPr lang="en-ZA" dirty="0">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We continue to encourage organs of state to establish internal complaints handling units. We spearheaded a drive in this regard in 2018. An informal audit in this regard has revealed that some organs of state do have such units. For instance, 14 out of </a:t>
            </a:r>
            <a:r>
              <a:rPr lang="en-ZA" dirty="0" smtClean="0">
                <a:latin typeface="Arial" panose="020B0604020202020204" pitchFamily="34" charset="0"/>
                <a:ea typeface="Calibri" panose="020F0502020204030204" pitchFamily="34" charset="0"/>
                <a:cs typeface="Arial" panose="020B0604020202020204" pitchFamily="34" charset="0"/>
              </a:rPr>
              <a:t>42 </a:t>
            </a:r>
            <a:r>
              <a:rPr lang="en-ZA" dirty="0">
                <a:latin typeface="Arial" panose="020B0604020202020204" pitchFamily="34" charset="0"/>
                <a:ea typeface="Calibri" panose="020F0502020204030204" pitchFamily="34" charset="0"/>
                <a:cs typeface="Arial" panose="020B0604020202020204" pitchFamily="34" charset="0"/>
              </a:rPr>
              <a:t>organs of state that we checked with in the North </a:t>
            </a:r>
            <a:r>
              <a:rPr lang="en-ZA" dirty="0" smtClean="0">
                <a:latin typeface="Arial" panose="020B0604020202020204" pitchFamily="34" charset="0"/>
                <a:ea typeface="Calibri" panose="020F0502020204030204" pitchFamily="34" charset="0"/>
                <a:cs typeface="Arial" panose="020B0604020202020204" pitchFamily="34" charset="0"/>
              </a:rPr>
              <a:t>West province </a:t>
            </a:r>
            <a:r>
              <a:rPr lang="en-ZA" dirty="0">
                <a:latin typeface="Arial" panose="020B0604020202020204" pitchFamily="34" charset="0"/>
                <a:ea typeface="Calibri" panose="020F0502020204030204" pitchFamily="34" charset="0"/>
                <a:cs typeface="Arial" panose="020B0604020202020204" pitchFamily="34" charset="0"/>
              </a:rPr>
              <a:t>do have such units while six out of 12 in KwaZulu-Natal and 12 out of 32 in Mpumalanga also do have such mechanisms. The picture is pretty much the same in other provinces. </a:t>
            </a: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6901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(6)</a:t>
            </a:r>
            <a:endParaRPr lang="en-GB" sz="2800" dirty="0">
              <a:latin typeface="Arial Rounded MT Bold" panose="020F0704030504030204" pitchFamily="34" charset="0"/>
            </a:endParaRPr>
          </a:p>
        </p:txBody>
      </p:sp>
      <p:sp>
        <p:nvSpPr>
          <p:cNvPr id="2" name="Rectangle 1"/>
          <p:cNvSpPr/>
          <p:nvPr/>
        </p:nvSpPr>
        <p:spPr>
          <a:xfrm>
            <a:off x="5862" y="523220"/>
            <a:ext cx="9138138" cy="6540252"/>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However, where such units are in existence, they need to be strengthened and marketed to improve their effectiveness. Where such mechanisms do not </a:t>
            </a:r>
            <a:r>
              <a:rPr lang="en-US" sz="1900" dirty="0" smtClean="0">
                <a:latin typeface="Arial" panose="020B0604020202020204" pitchFamily="34" charset="0"/>
                <a:cs typeface="Arial" panose="020B0604020202020204" pitchFamily="34" charset="0"/>
              </a:rPr>
              <a:t>exist, </a:t>
            </a:r>
            <a:r>
              <a:rPr lang="en-US" sz="1900" dirty="0">
                <a:latin typeface="Arial" panose="020B0604020202020204" pitchFamily="34" charset="0"/>
                <a:cs typeface="Arial" panose="020B0604020202020204" pitchFamily="34" charset="0"/>
              </a:rPr>
              <a:t>they need to be established urgently. A lot of the cases that come to us are matters that should have been resolved at the level of such units. This puts us in a place where we do the work that ought to have been performed by civil servants. </a:t>
            </a:r>
            <a:r>
              <a:rPr lang="en-US" sz="1900" dirty="0" smtClean="0">
                <a:latin typeface="Arial" panose="020B0604020202020204" pitchFamily="34" charset="0"/>
                <a:cs typeface="Arial" panose="020B0604020202020204" pitchFamily="34" charset="0"/>
              </a:rPr>
              <a:t>It </a:t>
            </a:r>
            <a:r>
              <a:rPr lang="en-US" sz="1900" dirty="0">
                <a:latin typeface="Arial" panose="020B0604020202020204" pitchFamily="34" charset="0"/>
                <a:cs typeface="Arial" panose="020B0604020202020204" pitchFamily="34" charset="0"/>
              </a:rPr>
              <a:t>is going to be important for stakeholders to understand that we are a complaints body of last resort. Accordingly, where a complainant has not exhausted available remedies such as these in-house complaints handling avenues, we will refer their complaint back to </a:t>
            </a:r>
            <a:r>
              <a:rPr lang="en-US" sz="1900" dirty="0" smtClean="0">
                <a:latin typeface="Arial" panose="020B0604020202020204" pitchFamily="34" charset="0"/>
                <a:cs typeface="Arial" panose="020B0604020202020204" pitchFamily="34" charset="0"/>
              </a:rPr>
              <a:t>those avenues and monitor the situation to avoid a recurrence of the same complaints. </a:t>
            </a:r>
            <a:endParaRPr lang="en-US" sz="19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dirty="0">
                <a:latin typeface="Arial" panose="020B0604020202020204" pitchFamily="34" charset="0"/>
                <a:cs typeface="Arial" panose="020B0604020202020204" pitchFamily="34" charset="0"/>
              </a:rPr>
              <a:t>This is also our way of managing the workload since we do not have adequate resources. We will be working closely with the Department of Public Service and Administration to ensure that every government department establishes such a unit within its </a:t>
            </a:r>
            <a:r>
              <a:rPr lang="en-US" sz="1900" dirty="0" smtClean="0">
                <a:latin typeface="Arial" panose="020B0604020202020204" pitchFamily="34" charset="0"/>
                <a:cs typeface="Arial" panose="020B0604020202020204" pitchFamily="34" charset="0"/>
              </a:rPr>
              <a:t>organogramme. </a:t>
            </a:r>
            <a:r>
              <a:rPr lang="en-US" sz="1900" dirty="0" smtClean="0">
                <a:latin typeface="Arial" panose="020B0604020202020204" pitchFamily="34" charset="0"/>
                <a:cs typeface="Arial" panose="020B0604020202020204" pitchFamily="34" charset="0"/>
              </a:rPr>
              <a:t>This </a:t>
            </a:r>
            <a:r>
              <a:rPr lang="en-US" sz="1900" dirty="0">
                <a:latin typeface="Arial" panose="020B0604020202020204" pitchFamily="34" charset="0"/>
                <a:cs typeface="Arial" panose="020B0604020202020204" pitchFamily="34" charset="0"/>
              </a:rPr>
              <a:t>way, we will be putting power in the hands of the people. Not only will they know their rights, they will </a:t>
            </a:r>
            <a:r>
              <a:rPr lang="en-US" sz="1900" dirty="0" smtClean="0">
                <a:latin typeface="Arial" panose="020B0604020202020204" pitchFamily="34" charset="0"/>
                <a:cs typeface="Arial" panose="020B0604020202020204" pitchFamily="34" charset="0"/>
              </a:rPr>
              <a:t>also be </a:t>
            </a:r>
            <a:r>
              <a:rPr lang="en-US" sz="1900" dirty="0">
                <a:latin typeface="Arial" panose="020B0604020202020204" pitchFamily="34" charset="0"/>
                <a:cs typeface="Arial" panose="020B0604020202020204" pitchFamily="34" charset="0"/>
              </a:rPr>
              <a:t>in a positon to hold their leaders to account and become their own liberators. </a:t>
            </a:r>
            <a:endParaRPr lang="en-US" sz="1900" dirty="0" smtClean="0">
              <a:latin typeface="Arial" panose="020B0604020202020204" pitchFamily="34" charset="0"/>
              <a:cs typeface="Arial" panose="020B0604020202020204" pitchFamily="34" charset="0"/>
            </a:endParaRPr>
          </a:p>
          <a:p>
            <a:pPr algn="just"/>
            <a:endParaRPr lang="en-US" sz="1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dirty="0" smtClean="0">
                <a:latin typeface="Arial" panose="020B0604020202020204" pitchFamily="34" charset="0"/>
                <a:cs typeface="Arial" panose="020B0604020202020204" pitchFamily="34" charset="0"/>
              </a:rPr>
              <a:t>We also intend working closely with the Department of Monitoring and Evaluation and the Forum of South Africa’s Directors-General (FOSAD) to improve cooperation during </a:t>
            </a:r>
            <a:r>
              <a:rPr lang="en-US" sz="1900" dirty="0" smtClean="0">
                <a:latin typeface="Arial" panose="020B0604020202020204" pitchFamily="34" charset="0"/>
                <a:cs typeface="Arial" panose="020B0604020202020204" pitchFamily="34" charset="0"/>
              </a:rPr>
              <a:t>investigations and </a:t>
            </a:r>
            <a:r>
              <a:rPr lang="en-US" sz="1900" dirty="0" smtClean="0">
                <a:latin typeface="Arial" panose="020B0604020202020204" pitchFamily="34" charset="0"/>
                <a:cs typeface="Arial" panose="020B0604020202020204" pitchFamily="34" charset="0"/>
              </a:rPr>
              <a:t>enforce the implementation of our remedial action.</a:t>
            </a:r>
          </a:p>
          <a:p>
            <a:pPr marL="285750" indent="-285750" algn="just">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0308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07ABB3E110234D94C060072A854B4F" ma:contentTypeVersion="0" ma:contentTypeDescription="Create a new document." ma:contentTypeScope="" ma:versionID="d81400536835e75a096d010699b4bc90">
  <xsd:schema xmlns:xsd="http://www.w3.org/2001/XMLSchema" xmlns:xs="http://www.w3.org/2001/XMLSchema" xmlns:p="http://schemas.microsoft.com/office/2006/metadata/properties" targetNamespace="http://schemas.microsoft.com/office/2006/metadata/properties" ma:root="true" ma:fieldsID="832edbdadb5964b8eae064c3daea6d8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659C71-5E67-4F26-B190-3738176B9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B70539B-5256-49CB-A922-DB7850D21D0A}">
  <ds:schemaRefs>
    <ds:schemaRef ds:uri="http://schemas.microsoft.com/sharepoint/v3/contenttype/forms"/>
  </ds:schemaRefs>
</ds:datastoreItem>
</file>

<file path=customXml/itemProps3.xml><?xml version="1.0" encoding="utf-8"?>
<ds:datastoreItem xmlns:ds="http://schemas.openxmlformats.org/officeDocument/2006/customXml" ds:itemID="{15F28D07-F34A-4EA3-896F-3D77507FB06C}">
  <ds:schemaRefs>
    <ds:schemaRef ds:uri="http://purl.org/dc/dcmitype/"/>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4704</TotalTime>
  <Words>4364</Words>
  <Application>Microsoft Office PowerPoint</Application>
  <PresentationFormat>On-screen Show (4:3)</PresentationFormat>
  <Paragraphs>615</Paragraphs>
  <Slides>49</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9" baseType="lpstr">
      <vt:lpstr>Arial</vt:lpstr>
      <vt:lpstr>Arial Rounded MT Bold</vt:lpstr>
      <vt:lpstr>Calibri</vt:lpstr>
      <vt:lpstr>Courier New</vt:lpstr>
      <vt:lpstr>Tahoma</vt:lpstr>
      <vt:lpstr>Times New Roman</vt:lpstr>
      <vt:lpstr>Wingdings</vt:lpstr>
      <vt:lpstr>1_Office Theme</vt:lpstr>
      <vt:lpstr>2_Office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CEO;Machebane;Willem Eiman</dc:creator>
  <cp:lastModifiedBy>Benita Young</cp:lastModifiedBy>
  <cp:revision>759</cp:revision>
  <cp:lastPrinted>2019-07-05T13:02:19Z</cp:lastPrinted>
  <dcterms:created xsi:type="dcterms:W3CDTF">2016-10-10T12:47:32Z</dcterms:created>
  <dcterms:modified xsi:type="dcterms:W3CDTF">2020-05-14T18:53:57Z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0x010100D907ABB3E110234D94C060072A854B4F</vt:lpwstr>
  </property>
</Properties>
</file>