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tags/tag19.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6.xml" ContentType="application/vnd.openxmlformats-officedocument.theme+xml"/>
  <Override PartName="/ppt/tags/tag150.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tags/tag15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xml" ContentType="application/vnd.openxmlformats-officedocument.presentationml.notesSlide+xml"/>
  <Override PartName="/ppt/tags/tag243.xml" ContentType="application/vnd.openxmlformats-officedocument.presentationml.tags+xml"/>
  <Override PartName="/ppt/notesSlides/notesSlide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6.xml" ContentType="application/vnd.openxmlformats-officedocument.presentationml.notesSlide+xml"/>
  <Override PartName="/ppt/tags/tag31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952" r:id="rId7"/>
    <p:sldMasterId id="2147484226" r:id="rId8"/>
    <p:sldMasterId id="2147484240" r:id="rId9"/>
    <p:sldMasterId id="2147484661" r:id="rId10"/>
    <p:sldMasterId id="2147485059" r:id="rId11"/>
    <p:sldMasterId id="2147485381" r:id="rId12"/>
    <p:sldMasterId id="2147485394" r:id="rId13"/>
    <p:sldMasterId id="2147485408" r:id="rId14"/>
    <p:sldMasterId id="2147485421" r:id="rId15"/>
    <p:sldMasterId id="2147485435" r:id="rId16"/>
    <p:sldMasterId id="2147485448" r:id="rId17"/>
    <p:sldMasterId id="2147485462" r:id="rId18"/>
    <p:sldMasterId id="2147485477" r:id="rId19"/>
    <p:sldMasterId id="2147485493" r:id="rId20"/>
    <p:sldMasterId id="2147485503" r:id="rId21"/>
    <p:sldMasterId id="2147485517" r:id="rId22"/>
  </p:sldMasterIdLst>
  <p:notesMasterIdLst>
    <p:notesMasterId r:id="rId35"/>
  </p:notesMasterIdLst>
  <p:handoutMasterIdLst>
    <p:handoutMasterId r:id="rId36"/>
  </p:handoutMasterIdLst>
  <p:sldIdLst>
    <p:sldId id="705" r:id="rId23"/>
    <p:sldId id="733" r:id="rId24"/>
    <p:sldId id="731" r:id="rId25"/>
    <p:sldId id="723" r:id="rId26"/>
    <p:sldId id="719" r:id="rId27"/>
    <p:sldId id="742" r:id="rId28"/>
    <p:sldId id="732" r:id="rId29"/>
    <p:sldId id="744" r:id="rId30"/>
    <p:sldId id="746" r:id="rId31"/>
    <p:sldId id="711" r:id="rId32"/>
    <p:sldId id="736" r:id="rId33"/>
    <p:sldId id="714" r:id="rId34"/>
  </p:sldIdLst>
  <p:sldSz cx="9144000" cy="6858000" type="screen4x3"/>
  <p:notesSz cx="9926638" cy="6797675"/>
  <p:custDataLst>
    <p:tags r:id="rId37"/>
  </p:custDataLst>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orient="horz" pos="366" userDrawn="1">
          <p15:clr>
            <a:srgbClr val="A4A3A4"/>
          </p15:clr>
        </p15:guide>
        <p15:guide id="9" pos="113" userDrawn="1">
          <p15:clr>
            <a:srgbClr val="A4A3A4"/>
          </p15:clr>
        </p15:guide>
        <p15:guide id="10" orient="horz" pos="4164" userDrawn="1">
          <p15:clr>
            <a:srgbClr val="A4A3A4"/>
          </p15:clr>
        </p15:guide>
        <p15:guide id="11" pos="56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96"/>
    <a:srgbClr val="993300"/>
    <a:srgbClr val="FF9900"/>
    <a:srgbClr val="003399"/>
    <a:srgbClr val="FFFFCC"/>
    <a:srgbClr val="006600"/>
    <a:srgbClr val="00102A"/>
    <a:srgbClr val="009999"/>
    <a:srgbClr val="0066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3" autoAdjust="0"/>
    <p:restoredTop sz="92540" autoAdjust="0"/>
  </p:normalViewPr>
  <p:slideViewPr>
    <p:cSldViewPr snapToGrid="0" snapToObjects="1">
      <p:cViewPr varScale="1">
        <p:scale>
          <a:sx n="69" d="100"/>
          <a:sy n="69" d="100"/>
        </p:scale>
        <p:origin x="1092" y="44"/>
      </p:cViewPr>
      <p:guideLst>
        <p:guide orient="horz" pos="366"/>
        <p:guide pos="113"/>
        <p:guide orient="horz" pos="4164"/>
        <p:guide pos="5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4.xml"/><Relationship Id="rId39" Type="http://schemas.openxmlformats.org/officeDocument/2006/relationships/viewProps" Target="viewProps.xml"/><Relationship Id="rId21" Type="http://schemas.openxmlformats.org/officeDocument/2006/relationships/slideMaster" Target="slideMasters/slideMaster16.xml"/><Relationship Id="rId34" Type="http://schemas.openxmlformats.org/officeDocument/2006/relationships/slide" Target="slides/slide12.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 Target="slides/slide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handoutMaster" Target="handoutMasters/handoutMaster1.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notesMaster" Target="notesMasters/notesMaster1.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8" y="11"/>
            <a:ext cx="43014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eaLnBrk="0" hangingPunct="0">
              <a:defRPr sz="1200"/>
            </a:lvl1pPr>
          </a:lstStyle>
          <a:p>
            <a:pPr>
              <a:defRPr/>
            </a:pPr>
            <a:endParaRPr lang="en-GB"/>
          </a:p>
        </p:txBody>
      </p:sp>
      <p:sp>
        <p:nvSpPr>
          <p:cNvPr id="49155" name="Rectangle 3"/>
          <p:cNvSpPr>
            <a:spLocks noGrp="1" noChangeArrowheads="1"/>
          </p:cNvSpPr>
          <p:nvPr>
            <p:ph type="dt" sz="quarter" idx="1"/>
          </p:nvPr>
        </p:nvSpPr>
        <p:spPr bwMode="auto">
          <a:xfrm>
            <a:off x="5623647" y="11"/>
            <a:ext cx="43014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lgn="r" eaLnBrk="0" hangingPunct="0">
              <a:defRPr sz="1200"/>
            </a:lvl1pPr>
          </a:lstStyle>
          <a:p>
            <a:pPr>
              <a:defRPr/>
            </a:pPr>
            <a:fld id="{BD23779B-0A45-4EC7-86F2-12FEA9EAC7D9}" type="datetimeFigureOut">
              <a:rPr lang="en-GB"/>
              <a:pPr>
                <a:defRPr/>
              </a:pPr>
              <a:t>03/03/2017</a:t>
            </a:fld>
            <a:endParaRPr lang="en-GB" dirty="0"/>
          </a:p>
        </p:txBody>
      </p:sp>
      <p:sp>
        <p:nvSpPr>
          <p:cNvPr id="49156" name="Rectangle 4"/>
          <p:cNvSpPr>
            <a:spLocks noGrp="1" noChangeArrowheads="1"/>
          </p:cNvSpPr>
          <p:nvPr>
            <p:ph type="ftr" sz="quarter" idx="2"/>
          </p:nvPr>
        </p:nvSpPr>
        <p:spPr bwMode="auto">
          <a:xfrm>
            <a:off x="18" y="6456373"/>
            <a:ext cx="43014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eaLnBrk="0" hangingPunct="0">
              <a:defRPr sz="1200"/>
            </a:lvl1pPr>
          </a:lstStyle>
          <a:p>
            <a:pPr>
              <a:defRPr/>
            </a:pPr>
            <a:endParaRPr lang="en-GB"/>
          </a:p>
        </p:txBody>
      </p:sp>
      <p:sp>
        <p:nvSpPr>
          <p:cNvPr id="49157" name="Rectangle 5"/>
          <p:cNvSpPr>
            <a:spLocks noGrp="1" noChangeArrowheads="1"/>
          </p:cNvSpPr>
          <p:nvPr>
            <p:ph type="sldNum" sz="quarter" idx="3"/>
          </p:nvPr>
        </p:nvSpPr>
        <p:spPr bwMode="auto">
          <a:xfrm>
            <a:off x="5623647" y="6456373"/>
            <a:ext cx="43014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lgn="r" eaLnBrk="0" hangingPunct="0">
              <a:defRPr sz="1200"/>
            </a:lvl1pPr>
          </a:lstStyle>
          <a:p>
            <a:pPr>
              <a:defRPr/>
            </a:pPr>
            <a:fld id="{38342DC7-BEFA-4E1B-93F0-FC71E5AC1D20}" type="slidenum">
              <a:rPr lang="en-GB"/>
              <a:pPr>
                <a:defRPr/>
              </a:pPr>
              <a:t>‹#›</a:t>
            </a:fld>
            <a:endParaRPr lang="en-GB" dirty="0"/>
          </a:p>
        </p:txBody>
      </p:sp>
    </p:spTree>
    <p:extLst>
      <p:ext uri="{BB962C8B-B14F-4D97-AF65-F5344CB8AC3E}">
        <p14:creationId xmlns:p14="http://schemas.microsoft.com/office/powerpoint/2010/main" val="4181728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18" y="11"/>
            <a:ext cx="4301437" cy="3397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lvl1pPr>
              <a:defRPr sz="1300"/>
            </a:lvl1pPr>
          </a:lstStyle>
          <a:p>
            <a:pPr>
              <a:defRPr/>
            </a:pPr>
            <a:endParaRPr lang="en-ZA"/>
          </a:p>
        </p:txBody>
      </p:sp>
      <p:sp>
        <p:nvSpPr>
          <p:cNvPr id="528387" name="Rectangle 3"/>
          <p:cNvSpPr>
            <a:spLocks noGrp="1" noChangeArrowheads="1"/>
          </p:cNvSpPr>
          <p:nvPr>
            <p:ph type="dt" idx="1"/>
          </p:nvPr>
        </p:nvSpPr>
        <p:spPr bwMode="auto">
          <a:xfrm>
            <a:off x="5623647" y="11"/>
            <a:ext cx="4301437" cy="3397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lvl1pPr algn="r">
              <a:defRPr sz="1300"/>
            </a:lvl1pPr>
          </a:lstStyle>
          <a:p>
            <a:pPr>
              <a:defRPr/>
            </a:pPr>
            <a:endParaRPr lang="en-ZA"/>
          </a:p>
        </p:txBody>
      </p:sp>
      <p:sp>
        <p:nvSpPr>
          <p:cNvPr id="123908" name="Rectangle 4"/>
          <p:cNvSpPr>
            <a:spLocks noGrp="1" noRot="1" noChangeAspect="1" noChangeArrowheads="1" noTextEdit="1"/>
          </p:cNvSpPr>
          <p:nvPr>
            <p:ph type="sldImg" idx="2"/>
          </p:nvPr>
        </p:nvSpPr>
        <p:spPr bwMode="auto">
          <a:xfrm>
            <a:off x="3265488"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8389" name="Rectangle 5"/>
          <p:cNvSpPr>
            <a:spLocks noGrp="1" noChangeArrowheads="1"/>
          </p:cNvSpPr>
          <p:nvPr>
            <p:ph type="body" sz="quarter" idx="3"/>
          </p:nvPr>
        </p:nvSpPr>
        <p:spPr bwMode="auto">
          <a:xfrm>
            <a:off x="992038" y="3228996"/>
            <a:ext cx="7942580" cy="30575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18" y="6456373"/>
            <a:ext cx="4301437" cy="339725"/>
          </a:xfrm>
          <a:prstGeom prst="rect">
            <a:avLst/>
          </a:prstGeom>
          <a:noFill/>
          <a:ln w="9525">
            <a:noFill/>
            <a:miter lim="800000"/>
            <a:headEnd/>
            <a:tailEnd/>
          </a:ln>
          <a:effectLst/>
        </p:spPr>
        <p:txBody>
          <a:bodyPr vert="horz" wrap="square" lIns="95617" tIns="47809" rIns="95617" bIns="47809" numCol="1" anchor="b" anchorCtr="0" compatLnSpc="1">
            <a:prstTxWarp prst="textNoShape">
              <a:avLst/>
            </a:prstTxWarp>
          </a:bodyPr>
          <a:lstStyle>
            <a:lvl1pPr>
              <a:defRPr sz="1300"/>
            </a:lvl1pPr>
          </a:lstStyle>
          <a:p>
            <a:pPr>
              <a:defRPr/>
            </a:pPr>
            <a:endParaRPr lang="en-ZA"/>
          </a:p>
        </p:txBody>
      </p:sp>
      <p:sp>
        <p:nvSpPr>
          <p:cNvPr id="528391" name="Rectangle 7"/>
          <p:cNvSpPr>
            <a:spLocks noGrp="1" noChangeArrowheads="1"/>
          </p:cNvSpPr>
          <p:nvPr>
            <p:ph type="sldNum" sz="quarter" idx="5"/>
          </p:nvPr>
        </p:nvSpPr>
        <p:spPr bwMode="auto">
          <a:xfrm>
            <a:off x="5623647" y="6456373"/>
            <a:ext cx="4301437" cy="339725"/>
          </a:xfrm>
          <a:prstGeom prst="rect">
            <a:avLst/>
          </a:prstGeom>
          <a:noFill/>
          <a:ln w="9525">
            <a:noFill/>
            <a:miter lim="800000"/>
            <a:headEnd/>
            <a:tailEnd/>
          </a:ln>
          <a:effectLst/>
        </p:spPr>
        <p:txBody>
          <a:bodyPr vert="horz" wrap="square" lIns="95617" tIns="47809" rIns="95617" bIns="47809" numCol="1" anchor="b" anchorCtr="0" compatLnSpc="1">
            <a:prstTxWarp prst="textNoShape">
              <a:avLst/>
            </a:prstTxWarp>
          </a:bodyPr>
          <a:lstStyle>
            <a:lvl1pPr algn="r">
              <a:defRPr sz="1300"/>
            </a:lvl1pPr>
          </a:lstStyle>
          <a:p>
            <a:pPr>
              <a:defRPr/>
            </a:pPr>
            <a:fld id="{D29132D2-5326-4950-97D7-E6EDF4F150CA}" type="slidenum">
              <a:rPr lang="en-ZA"/>
              <a:pPr>
                <a:defRPr/>
              </a:pPr>
              <a:t>‹#›</a:t>
            </a:fld>
            <a:endParaRPr lang="en-ZA" dirty="0"/>
          </a:p>
        </p:txBody>
      </p:sp>
    </p:spTree>
    <p:extLst>
      <p:ext uri="{BB962C8B-B14F-4D97-AF65-F5344CB8AC3E}">
        <p14:creationId xmlns:p14="http://schemas.microsoft.com/office/powerpoint/2010/main" val="41430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9132D2-5326-4950-97D7-E6EDF4F150CA}"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ZA"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636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664445D-E4B2-472D-AB9E-08EA8A2D85F9}" type="slidenum">
              <a:rPr lang="en-ZA" smtClean="0">
                <a:solidFill>
                  <a:prstClr val="black"/>
                </a:solidFill>
              </a:rPr>
              <a:pPr>
                <a:defRPr/>
              </a:pPr>
              <a:t>4</a:t>
            </a:fld>
            <a:endParaRPr lang="en-ZA" dirty="0">
              <a:solidFill>
                <a:prstClr val="black"/>
              </a:solidFill>
            </a:endParaRPr>
          </a:p>
        </p:txBody>
      </p:sp>
      <p:sp>
        <p:nvSpPr>
          <p:cNvPr id="5" name="Date Placeholder 4"/>
          <p:cNvSpPr>
            <a:spLocks noGrp="1"/>
          </p:cNvSpPr>
          <p:nvPr>
            <p:ph type="dt" idx="11"/>
          </p:nvPr>
        </p:nvSpPr>
        <p:spPr/>
        <p:txBody>
          <a:bodyPr/>
          <a:lstStyle/>
          <a:p>
            <a:pPr>
              <a:defRPr/>
            </a:pPr>
            <a:fld id="{F323D805-2ABE-4DA4-98A1-14B0FD35EADE}" type="datetime1">
              <a:rPr lang="en-ZA" smtClean="0">
                <a:solidFill>
                  <a:prstClr val="black"/>
                </a:solidFill>
              </a:rPr>
              <a:pPr>
                <a:defRPr/>
              </a:pPr>
              <a:t>2017/03/03</a:t>
            </a:fld>
            <a:endParaRPr lang="en-ZA" dirty="0">
              <a:solidFill>
                <a:prstClr val="black"/>
              </a:solidFill>
            </a:endParaRPr>
          </a:p>
        </p:txBody>
      </p:sp>
    </p:spTree>
    <p:extLst>
      <p:ext uri="{BB962C8B-B14F-4D97-AF65-F5344CB8AC3E}">
        <p14:creationId xmlns:p14="http://schemas.microsoft.com/office/powerpoint/2010/main" val="207060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spcBef>
                <a:spcPct val="30000"/>
              </a:spcBef>
              <a:defRPr sz="1200">
                <a:solidFill>
                  <a:schemeClr val="tx1"/>
                </a:solidFill>
                <a:latin typeface="Arial" charset="0"/>
                <a:cs typeface="Arial" charset="0"/>
              </a:defRPr>
            </a:lvl1pPr>
            <a:lvl2pPr marL="739775" indent="-282575" defTabSz="941388" eaLnBrk="0" hangingPunct="0">
              <a:spcBef>
                <a:spcPct val="30000"/>
              </a:spcBef>
              <a:defRPr sz="1200">
                <a:solidFill>
                  <a:schemeClr val="tx1"/>
                </a:solidFill>
                <a:latin typeface="Arial" charset="0"/>
                <a:cs typeface="Arial" charset="0"/>
              </a:defRPr>
            </a:lvl2pPr>
            <a:lvl3pPr marL="1139825" indent="-225425" defTabSz="941388" eaLnBrk="0" hangingPunct="0">
              <a:spcBef>
                <a:spcPct val="30000"/>
              </a:spcBef>
              <a:defRPr sz="1200">
                <a:solidFill>
                  <a:schemeClr val="tx1"/>
                </a:solidFill>
                <a:latin typeface="Arial" charset="0"/>
                <a:cs typeface="Arial" charset="0"/>
              </a:defRPr>
            </a:lvl3pPr>
            <a:lvl4pPr marL="1597025" indent="-225425" defTabSz="941388" eaLnBrk="0" hangingPunct="0">
              <a:spcBef>
                <a:spcPct val="30000"/>
              </a:spcBef>
              <a:defRPr sz="1200">
                <a:solidFill>
                  <a:schemeClr val="tx1"/>
                </a:solidFill>
                <a:latin typeface="Arial" charset="0"/>
                <a:cs typeface="Arial" charset="0"/>
              </a:defRPr>
            </a:lvl4pPr>
            <a:lvl5pPr marL="2054225" indent="-225425" defTabSz="941388" eaLnBrk="0" hangingPunct="0">
              <a:spcBef>
                <a:spcPct val="30000"/>
              </a:spcBef>
              <a:defRPr sz="1200">
                <a:solidFill>
                  <a:schemeClr val="tx1"/>
                </a:solidFill>
                <a:latin typeface="Arial" charset="0"/>
                <a:cs typeface="Arial" charset="0"/>
              </a:defRPr>
            </a:lvl5pPr>
            <a:lvl6pPr marL="2511425" indent="-225425" defTabSz="941388" eaLnBrk="0" fontAlgn="base" hangingPunct="0">
              <a:spcBef>
                <a:spcPct val="30000"/>
              </a:spcBef>
              <a:spcAft>
                <a:spcPct val="0"/>
              </a:spcAft>
              <a:defRPr sz="1200">
                <a:solidFill>
                  <a:schemeClr val="tx1"/>
                </a:solidFill>
                <a:latin typeface="Arial" charset="0"/>
                <a:cs typeface="Arial" charset="0"/>
              </a:defRPr>
            </a:lvl6pPr>
            <a:lvl7pPr marL="2968625" indent="-225425" defTabSz="941388" eaLnBrk="0" fontAlgn="base" hangingPunct="0">
              <a:spcBef>
                <a:spcPct val="30000"/>
              </a:spcBef>
              <a:spcAft>
                <a:spcPct val="0"/>
              </a:spcAft>
              <a:defRPr sz="1200">
                <a:solidFill>
                  <a:schemeClr val="tx1"/>
                </a:solidFill>
                <a:latin typeface="Arial" charset="0"/>
                <a:cs typeface="Arial" charset="0"/>
              </a:defRPr>
            </a:lvl7pPr>
            <a:lvl8pPr marL="3425825" indent="-225425" defTabSz="941388" eaLnBrk="0" fontAlgn="base" hangingPunct="0">
              <a:spcBef>
                <a:spcPct val="30000"/>
              </a:spcBef>
              <a:spcAft>
                <a:spcPct val="0"/>
              </a:spcAft>
              <a:defRPr sz="1200">
                <a:solidFill>
                  <a:schemeClr val="tx1"/>
                </a:solidFill>
                <a:latin typeface="Arial" charset="0"/>
                <a:cs typeface="Arial" charset="0"/>
              </a:defRPr>
            </a:lvl8pPr>
            <a:lvl9pPr marL="3883025" indent="-225425" defTabSz="9413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5E748F-E390-4351-8BF1-1D5EA43EDA06}" type="slidenum">
              <a:rPr lang="en-ZA" altLang="en-US" sz="1300" smtClean="0">
                <a:solidFill>
                  <a:srgbClr val="000000"/>
                </a:solidFill>
              </a:rPr>
              <a:pPr eaLnBrk="1" hangingPunct="1">
                <a:spcBef>
                  <a:spcPct val="0"/>
                </a:spcBef>
              </a:pPr>
              <a:t>5</a:t>
            </a:fld>
            <a:endParaRPr lang="en-ZA" altLang="en-US" sz="1300" dirty="0" smtClean="0">
              <a:solidFill>
                <a:srgbClr val="000000"/>
              </a:solidFill>
            </a:endParaRPr>
          </a:p>
        </p:txBody>
      </p:sp>
    </p:spTree>
    <p:extLst>
      <p:ext uri="{BB962C8B-B14F-4D97-AF65-F5344CB8AC3E}">
        <p14:creationId xmlns:p14="http://schemas.microsoft.com/office/powerpoint/2010/main" val="374674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GB" altLang="en-US" b="1" u="sng" smtClean="0"/>
              <a:t>KEY MESSAGES</a:t>
            </a:r>
            <a:r>
              <a:rPr lang="en-GB" altLang="en-US" smtClean="0"/>
              <a:t>:</a:t>
            </a:r>
          </a:p>
          <a:p>
            <a:pPr marL="228600" indent="-228600" eaLnBrk="1" hangingPunct="1">
              <a:spcBef>
                <a:spcPct val="0"/>
              </a:spcBef>
              <a:buFontTx/>
              <a:buAutoNum type="arabicPeriod"/>
            </a:pPr>
            <a:r>
              <a:rPr lang="en-GB" altLang="en-US" b="1" smtClean="0"/>
              <a:t>The problem of Munic/Re-distributor debt is mainly in the Free State Province.</a:t>
            </a:r>
          </a:p>
          <a:p>
            <a:pPr marL="228600" indent="-228600" eaLnBrk="1" hangingPunct="1">
              <a:spcBef>
                <a:spcPct val="0"/>
              </a:spcBef>
              <a:buFontTx/>
              <a:buAutoNum type="arabicPeriod"/>
            </a:pPr>
            <a:r>
              <a:rPr lang="en-GB" altLang="en-US" smtClean="0"/>
              <a:t>However we do see an increasing trend in all Provinces especially Eastern Cape, Gauteng and KZN.</a:t>
            </a:r>
          </a:p>
          <a:p>
            <a:pPr marL="228600" indent="-228600" eaLnBrk="1" hangingPunct="1">
              <a:spcBef>
                <a:spcPct val="0"/>
              </a:spcBef>
              <a:buFontTx/>
              <a:buAutoNum type="arabicPeriod"/>
            </a:pPr>
            <a:r>
              <a:rPr lang="en-GB" altLang="en-US" smtClean="0"/>
              <a:t>We also notice an increase in the number of Municipalities defaulting.</a:t>
            </a:r>
          </a:p>
          <a:p>
            <a:pPr marL="228600" indent="-228600" eaLnBrk="1" hangingPunct="1"/>
            <a:endParaRPr lang="en-GB" altLang="en-US" smtClean="0"/>
          </a:p>
        </p:txBody>
      </p:sp>
    </p:spTree>
    <p:extLst>
      <p:ext uri="{BB962C8B-B14F-4D97-AF65-F5344CB8AC3E}">
        <p14:creationId xmlns:p14="http://schemas.microsoft.com/office/powerpoint/2010/main" val="130238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8</a:t>
            </a:fld>
            <a:endParaRPr lang="en-ZA" dirty="0"/>
          </a:p>
        </p:txBody>
      </p:sp>
    </p:spTree>
    <p:extLst>
      <p:ext uri="{BB962C8B-B14F-4D97-AF65-F5344CB8AC3E}">
        <p14:creationId xmlns:p14="http://schemas.microsoft.com/office/powerpoint/2010/main" val="16843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11</a:t>
            </a:fld>
            <a:endParaRPr lang="en-ZA" dirty="0"/>
          </a:p>
        </p:txBody>
      </p:sp>
    </p:spTree>
    <p:extLst>
      <p:ext uri="{BB962C8B-B14F-4D97-AF65-F5344CB8AC3E}">
        <p14:creationId xmlns:p14="http://schemas.microsoft.com/office/powerpoint/2010/main" val="16843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12</a:t>
            </a:fld>
            <a:endParaRPr lang="en-ZA" dirty="0"/>
          </a:p>
        </p:txBody>
      </p:sp>
    </p:spTree>
    <p:extLst>
      <p:ext uri="{BB962C8B-B14F-4D97-AF65-F5344CB8AC3E}">
        <p14:creationId xmlns:p14="http://schemas.microsoft.com/office/powerpoint/2010/main" val="168437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23.png"/><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22.jpeg"/><Relationship Id="rId5" Type="http://schemas.openxmlformats.org/officeDocument/2006/relationships/image" Target="../media/image19.emf"/><Relationship Id="rId4" Type="http://schemas.openxmlformats.org/officeDocument/2006/relationships/oleObject" Target="../embeddings/oleObject22.bin"/></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slideMaster" Target="../slideMasters/slideMaster14.xml"/><Relationship Id="rId3" Type="http://schemas.openxmlformats.org/officeDocument/2006/relationships/tags" Target="../tags/tag40.xml"/><Relationship Id="rId21" Type="http://schemas.openxmlformats.org/officeDocument/2006/relationships/image" Target="../media/image21.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image" Target="../media/image24.emf"/><Relationship Id="rId1" Type="http://schemas.openxmlformats.org/officeDocument/2006/relationships/vmlDrawing" Target="../drawings/vmlDrawing23.v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oleObject" Target="../embeddings/oleObject23.bin"/><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20.png"/></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Master" Target="../slideMasters/slideMaster15.xml"/><Relationship Id="rId7" Type="http://schemas.openxmlformats.org/officeDocument/2006/relationships/image" Target="../media/image29.jpeg"/><Relationship Id="rId2" Type="http://schemas.openxmlformats.org/officeDocument/2006/relationships/tags" Target="../tags/tag75.xml"/><Relationship Id="rId1" Type="http://schemas.openxmlformats.org/officeDocument/2006/relationships/vmlDrawing" Target="../drawings/vmlDrawing26.v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emf"/><Relationship Id="rId10" Type="http://schemas.openxmlformats.org/officeDocument/2006/relationships/image" Target="../media/image32.jpeg"/><Relationship Id="rId4" Type="http://schemas.openxmlformats.org/officeDocument/2006/relationships/oleObject" Target="../embeddings/oleObject26.bin"/><Relationship Id="rId9" Type="http://schemas.openxmlformats.org/officeDocument/2006/relationships/image" Target="../media/image31.jpeg"/></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27.vml"/><Relationship Id="rId6" Type="http://schemas.openxmlformats.org/officeDocument/2006/relationships/image" Target="../media/image10.emf"/><Relationship Id="rId5" Type="http://schemas.openxmlformats.org/officeDocument/2006/relationships/oleObject" Target="../embeddings/oleObject27.bin"/><Relationship Id="rId4"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8.xml"/><Relationship Id="rId1" Type="http://schemas.openxmlformats.org/officeDocument/2006/relationships/vmlDrawing" Target="../drawings/vmlDrawing28.vml"/><Relationship Id="rId5" Type="http://schemas.openxmlformats.org/officeDocument/2006/relationships/image" Target="../media/image10.emf"/><Relationship Id="rId4" Type="http://schemas.openxmlformats.org/officeDocument/2006/relationships/oleObject" Target="../embeddings/oleObject28.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9.xml"/><Relationship Id="rId1" Type="http://schemas.openxmlformats.org/officeDocument/2006/relationships/vmlDrawing" Target="../drawings/vmlDrawing29.vml"/><Relationship Id="rId5" Type="http://schemas.openxmlformats.org/officeDocument/2006/relationships/image" Target="../media/image10.emf"/><Relationship Id="rId4" Type="http://schemas.openxmlformats.org/officeDocument/2006/relationships/oleObject" Target="../embeddings/oleObject29.bin"/></Relationships>
</file>

<file path=ppt/slideLayouts/_rels/slideLayout186.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oleObject" Target="../embeddings/oleObject30.bin"/><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slideMaster" Target="../slideMasters/slideMaster15.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image" Target="../media/image20.png"/><Relationship Id="rId1" Type="http://schemas.openxmlformats.org/officeDocument/2006/relationships/vmlDrawing" Target="../drawings/vmlDrawing30.v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image" Target="../media/image34.png"/><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image" Target="../media/image24.emf"/></Relationships>
</file>

<file path=ppt/slideLayouts/_rels/slideLayout187.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oleObject" Target="../embeddings/oleObject31.bin"/><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slideMaster" Target="../slideMasters/slideMaster15.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29" Type="http://schemas.openxmlformats.org/officeDocument/2006/relationships/image" Target="../media/image20.png"/><Relationship Id="rId1" Type="http://schemas.openxmlformats.org/officeDocument/2006/relationships/vmlDrawing" Target="../drawings/vmlDrawing31.v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tags" Target="../tags/tag125.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28" Type="http://schemas.openxmlformats.org/officeDocument/2006/relationships/image" Target="../media/image34.png"/><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openxmlformats.org/officeDocument/2006/relationships/image" Target="../media/image24.emf"/></Relationships>
</file>

<file path=ppt/slideLayouts/_rels/slideLayout188.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26" Type="http://schemas.openxmlformats.org/officeDocument/2006/relationships/oleObject" Target="../embeddings/oleObject32.bin"/><Relationship Id="rId3" Type="http://schemas.openxmlformats.org/officeDocument/2006/relationships/tags" Target="../tags/tag127.xml"/><Relationship Id="rId21" Type="http://schemas.openxmlformats.org/officeDocument/2006/relationships/tags" Target="../tags/tag145.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slideMaster" Target="../slideMasters/slideMaster15.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tags" Target="../tags/tag144.xml"/><Relationship Id="rId29" Type="http://schemas.openxmlformats.org/officeDocument/2006/relationships/image" Target="../media/image20.png"/><Relationship Id="rId1" Type="http://schemas.openxmlformats.org/officeDocument/2006/relationships/vmlDrawing" Target="../drawings/vmlDrawing32.v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tags" Target="../tags/tag148.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image" Target="../media/image34.png"/><Relationship Id="rId10" Type="http://schemas.openxmlformats.org/officeDocument/2006/relationships/tags" Target="../tags/tag134.xml"/><Relationship Id="rId19" Type="http://schemas.openxmlformats.org/officeDocument/2006/relationships/tags" Target="../tags/tag14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tags" Target="../tags/tag146.xml"/><Relationship Id="rId27" Type="http://schemas.openxmlformats.org/officeDocument/2006/relationships/image" Target="../media/image24.emf"/></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9.xml"/><Relationship Id="rId1" Type="http://schemas.openxmlformats.org/officeDocument/2006/relationships/vmlDrawing" Target="../drawings/vmlDrawing33.vml"/><Relationship Id="rId5" Type="http://schemas.openxmlformats.org/officeDocument/2006/relationships/image" Target="../media/image10.emf"/><Relationship Id="rId4" Type="http://schemas.openxmlformats.org/officeDocument/2006/relationships/oleObject" Target="../embeddings/oleObject33.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2.xml"/><Relationship Id="rId1" Type="http://schemas.openxmlformats.org/officeDocument/2006/relationships/vmlDrawing" Target="../drawings/vmlDrawing36.vml"/><Relationship Id="rId5" Type="http://schemas.openxmlformats.org/officeDocument/2006/relationships/image" Target="../media/image10.emf"/><Relationship Id="rId4" Type="http://schemas.openxmlformats.org/officeDocument/2006/relationships/oleObject" Target="../embeddings/oleObject36.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3.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50227E2-10BD-4583-BD90-BABB56C044E8}"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val="300520751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503C451-998F-4B80-9270-60BD18D42836}"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val="552561839"/>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8969C46-0459-4CAC-8FB3-89C3D23F0A53}"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val="2190273323"/>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29F8A01-7E23-48BE-BADA-90C5E67DB817}"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val="2454583084"/>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9A992B0-CEED-462F-A8CA-ECAB0ED94FC1}"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val="3518440283"/>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4DCD50F4-4D9E-4FD0-B7F7-32F186E156F9}"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val="299990577"/>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90F006E-AD9A-43F0-9DCF-15EC463D5C8B}"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val="393881459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val="1261944745"/>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250658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CE06543-FBD8-4758-BB76-A32343B58E26}"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a:xfrm>
            <a:off x="8028384" y="6496772"/>
            <a:ext cx="935038" cy="268287"/>
          </a:xfrm>
        </p:spPr>
        <p:txBody>
          <a:bodyPr/>
          <a:lstStyle>
            <a:lvl1pPr>
              <a:defRPr/>
            </a:lvl1pPr>
          </a:lstStyle>
          <a:p>
            <a:pPr>
              <a:defRPr/>
            </a:pPr>
            <a:fld id="{8EF7C0BB-7560-489B-A513-D528C4CCA6C5}" type="slidenum">
              <a:rPr lang="en-ZA"/>
              <a:pPr>
                <a:defRPr/>
              </a:pPr>
              <a:t>‹#›</a:t>
            </a:fld>
            <a:endParaRPr lang="en-ZA"/>
          </a:p>
        </p:txBody>
      </p:sp>
    </p:spTree>
    <p:extLst>
      <p:ext uri="{BB962C8B-B14F-4D97-AF65-F5344CB8AC3E}">
        <p14:creationId xmlns:p14="http://schemas.microsoft.com/office/powerpoint/2010/main" val="1568685853"/>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BE2A11-1EA0-4B5B-9BFA-37C62BCC37DC}"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6ADD7C1-FC05-4FAB-A4E4-DB9F56BAB846}" type="slidenum">
              <a:rPr lang="en-ZA"/>
              <a:pPr>
                <a:defRPr/>
              </a:pPr>
              <a:t>‹#›</a:t>
            </a:fld>
            <a:endParaRPr lang="en-ZA"/>
          </a:p>
        </p:txBody>
      </p:sp>
    </p:spTree>
    <p:extLst>
      <p:ext uri="{BB962C8B-B14F-4D97-AF65-F5344CB8AC3E}">
        <p14:creationId xmlns:p14="http://schemas.microsoft.com/office/powerpoint/2010/main" val="2951731180"/>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17DD714E-6F45-4359-AEF4-68006848223F}"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CE1AA33-FA0D-4212-B5F2-962A7D880C39}" type="slidenum">
              <a:rPr lang="en-ZA"/>
              <a:pPr>
                <a:defRPr/>
              </a:pPr>
              <a:t>‹#›</a:t>
            </a:fld>
            <a:endParaRPr lang="en-ZA"/>
          </a:p>
        </p:txBody>
      </p:sp>
    </p:spTree>
    <p:extLst>
      <p:ext uri="{BB962C8B-B14F-4D97-AF65-F5344CB8AC3E}">
        <p14:creationId xmlns:p14="http://schemas.microsoft.com/office/powerpoint/2010/main" val="1402092834"/>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3999373A-BF27-4FFB-9B5C-5D0774269CBC}" type="datetime1">
              <a:rPr lang="en-ZA" smtClean="0"/>
              <a:t>2017/03/03</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FBBEA423-3AC8-4EF1-8AB1-A4FE256ABC74}" type="slidenum">
              <a:rPr lang="en-ZA"/>
              <a:pPr>
                <a:defRPr/>
              </a:pPr>
              <a:t>‹#›</a:t>
            </a:fld>
            <a:endParaRPr lang="en-ZA"/>
          </a:p>
        </p:txBody>
      </p:sp>
    </p:spTree>
    <p:extLst>
      <p:ext uri="{BB962C8B-B14F-4D97-AF65-F5344CB8AC3E}">
        <p14:creationId xmlns:p14="http://schemas.microsoft.com/office/powerpoint/2010/main" val="35540049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59E2396-57AD-4283-BF11-68D37B63C3E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val="173554004"/>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083889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7BBA6DFB-EA0A-4FA1-8924-417C409076E8}" type="datetime1">
              <a:rPr lang="en-ZA" smtClean="0"/>
              <a:t>2017/03/03</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5E9D397A-532D-4595-8923-D6FC1728C6E9}" type="slidenum">
              <a:rPr lang="en-ZA"/>
              <a:pPr>
                <a:defRPr/>
              </a:pPr>
              <a:t>‹#›</a:t>
            </a:fld>
            <a:endParaRPr lang="en-ZA"/>
          </a:p>
        </p:txBody>
      </p:sp>
    </p:spTree>
    <p:extLst>
      <p:ext uri="{BB962C8B-B14F-4D97-AF65-F5344CB8AC3E}">
        <p14:creationId xmlns:p14="http://schemas.microsoft.com/office/powerpoint/2010/main" val="397406524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6548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vl1pPr>
          </a:lstStyle>
          <a:p>
            <a:pPr>
              <a:defRPr/>
            </a:pPr>
            <a:fld id="{D6658852-A331-43F5-A253-DADABAC30C8B}" type="datetime1">
              <a:rPr lang="en-ZA" smtClean="0"/>
              <a:t>2017/03/03</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BD360FC-8368-412D-A412-5281CE81196B}" type="slidenum">
              <a:rPr lang="en-ZA"/>
              <a:pPr>
                <a:defRPr/>
              </a:pPr>
              <a:t>‹#›</a:t>
            </a:fld>
            <a:endParaRPr lang="en-ZA"/>
          </a:p>
        </p:txBody>
      </p:sp>
    </p:spTree>
    <p:extLst>
      <p:ext uri="{BB962C8B-B14F-4D97-AF65-F5344CB8AC3E}">
        <p14:creationId xmlns:p14="http://schemas.microsoft.com/office/powerpoint/2010/main" val="143542095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8F641EF-564E-40F6-8A33-6EDF59E54417}"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802F0949-4103-44BF-82BA-1FC3A6E22454}" type="slidenum">
              <a:rPr lang="en-ZA"/>
              <a:pPr>
                <a:defRPr/>
              </a:pPr>
              <a:t>‹#›</a:t>
            </a:fld>
            <a:endParaRPr lang="en-ZA"/>
          </a:p>
        </p:txBody>
      </p:sp>
    </p:spTree>
    <p:extLst>
      <p:ext uri="{BB962C8B-B14F-4D97-AF65-F5344CB8AC3E}">
        <p14:creationId xmlns:p14="http://schemas.microsoft.com/office/powerpoint/2010/main" val="3073467791"/>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C15B3C8-CFC2-40E9-BA8E-968388876AFA}"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E505E33-6D29-4A1C-AD64-292C4CB2511E}" type="slidenum">
              <a:rPr lang="en-ZA"/>
              <a:pPr>
                <a:defRPr/>
              </a:pPr>
              <a:t>‹#›</a:t>
            </a:fld>
            <a:endParaRPr lang="en-ZA"/>
          </a:p>
        </p:txBody>
      </p:sp>
    </p:spTree>
    <p:extLst>
      <p:ext uri="{BB962C8B-B14F-4D97-AF65-F5344CB8AC3E}">
        <p14:creationId xmlns:p14="http://schemas.microsoft.com/office/powerpoint/2010/main" val="664289991"/>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FA64929-FFB6-40CE-8533-D6BF13F092E2}"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2C8616D2-1F7E-4E41-A542-4FFB3C5E0C09}" type="slidenum">
              <a:rPr lang="en-ZA"/>
              <a:pPr>
                <a:defRPr/>
              </a:pPr>
              <a:t>‹#›</a:t>
            </a:fld>
            <a:endParaRPr lang="en-ZA"/>
          </a:p>
        </p:txBody>
      </p:sp>
    </p:spTree>
    <p:extLst>
      <p:ext uri="{BB962C8B-B14F-4D97-AF65-F5344CB8AC3E}">
        <p14:creationId xmlns:p14="http://schemas.microsoft.com/office/powerpoint/2010/main" val="4135593992"/>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3F1988E-E6D8-4FC8-95F9-3A12FD26B9D8}"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28E5D41-A427-4C50-A1DB-E5340386CE96}" type="slidenum">
              <a:rPr lang="en-ZA"/>
              <a:pPr>
                <a:defRPr/>
              </a:pPr>
              <a:t>‹#›</a:t>
            </a:fld>
            <a:endParaRPr lang="en-ZA"/>
          </a:p>
        </p:txBody>
      </p:sp>
    </p:spTree>
    <p:extLst>
      <p:ext uri="{BB962C8B-B14F-4D97-AF65-F5344CB8AC3E}">
        <p14:creationId xmlns:p14="http://schemas.microsoft.com/office/powerpoint/2010/main" val="2603643979"/>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AC630D02-F4D9-4114-B8A5-13B63C64E114}" type="datetime1">
              <a:rPr lang="en-ZA" smtClean="0"/>
              <a:t>2017/03/03</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35D04C2B-88A2-4DE3-A757-E448C8676C58}" type="slidenum">
              <a:rPr lang="en-ZA"/>
              <a:pPr>
                <a:defRPr/>
              </a:pPr>
              <a:t>‹#›</a:t>
            </a:fld>
            <a:endParaRPr lang="en-ZA"/>
          </a:p>
        </p:txBody>
      </p:sp>
    </p:spTree>
    <p:extLst>
      <p:ext uri="{BB962C8B-B14F-4D97-AF65-F5344CB8AC3E}">
        <p14:creationId xmlns:p14="http://schemas.microsoft.com/office/powerpoint/2010/main" val="3606325346"/>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val="2188049244"/>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610594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0AC327D-9098-46C7-9E07-6387B83177C9}"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a:xfrm>
            <a:off x="8028384" y="6496772"/>
            <a:ext cx="935038" cy="268287"/>
          </a:xfrm>
        </p:spPr>
        <p:txBody>
          <a:bodyPr/>
          <a:lstStyle>
            <a:lvl1pPr>
              <a:defRPr/>
            </a:lvl1pPr>
          </a:lstStyle>
          <a:p>
            <a:pPr>
              <a:defRPr/>
            </a:pPr>
            <a:fld id="{8EF7C0BB-7560-489B-A513-D528C4CCA6C5}" type="slidenum">
              <a:rPr lang="en-ZA"/>
              <a:pPr>
                <a:defRPr/>
              </a:pPr>
              <a:t>‹#›</a:t>
            </a:fld>
            <a:endParaRPr lang="en-ZA"/>
          </a:p>
        </p:txBody>
      </p:sp>
    </p:spTree>
    <p:extLst>
      <p:ext uri="{BB962C8B-B14F-4D97-AF65-F5344CB8AC3E}">
        <p14:creationId xmlns:p14="http://schemas.microsoft.com/office/powerpoint/2010/main" val="4066792943"/>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DE5036-7D61-490E-9389-FAF6C49BE67B}"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6ADD7C1-FC05-4FAB-A4E4-DB9F56BAB846}" type="slidenum">
              <a:rPr lang="en-ZA"/>
              <a:pPr>
                <a:defRPr/>
              </a:pPr>
              <a:t>‹#›</a:t>
            </a:fld>
            <a:endParaRPr lang="en-ZA"/>
          </a:p>
        </p:txBody>
      </p:sp>
    </p:spTree>
    <p:extLst>
      <p:ext uri="{BB962C8B-B14F-4D97-AF65-F5344CB8AC3E}">
        <p14:creationId xmlns:p14="http://schemas.microsoft.com/office/powerpoint/2010/main" val="19603072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839A5BF-4B82-4CFF-8BD3-9329D0E88EAD}"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val="3792111771"/>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90FD1876-D0DD-4F06-9BCC-088BDD2184CD}"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CE1AA33-FA0D-4212-B5F2-962A7D880C39}" type="slidenum">
              <a:rPr lang="en-ZA"/>
              <a:pPr>
                <a:defRPr/>
              </a:pPr>
              <a:t>‹#›</a:t>
            </a:fld>
            <a:endParaRPr lang="en-ZA"/>
          </a:p>
        </p:txBody>
      </p:sp>
    </p:spTree>
    <p:extLst>
      <p:ext uri="{BB962C8B-B14F-4D97-AF65-F5344CB8AC3E}">
        <p14:creationId xmlns:p14="http://schemas.microsoft.com/office/powerpoint/2010/main" val="4072657437"/>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C4962419-7B81-4518-B9B0-5988264040DF}" type="datetime1">
              <a:rPr lang="en-ZA" smtClean="0"/>
              <a:t>2017/03/03</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FBBEA423-3AC8-4EF1-8AB1-A4FE256ABC74}" type="slidenum">
              <a:rPr lang="en-ZA"/>
              <a:pPr>
                <a:defRPr/>
              </a:pPr>
              <a:t>‹#›</a:t>
            </a:fld>
            <a:endParaRPr lang="en-ZA"/>
          </a:p>
        </p:txBody>
      </p:sp>
    </p:spTree>
    <p:extLst>
      <p:ext uri="{BB962C8B-B14F-4D97-AF65-F5344CB8AC3E}">
        <p14:creationId xmlns:p14="http://schemas.microsoft.com/office/powerpoint/2010/main" val="2513812837"/>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281672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17802F99-8E35-4DAC-9ACE-BAB787348193}" type="datetime1">
              <a:rPr lang="en-ZA" smtClean="0"/>
              <a:t>2017/03/03</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5E9D397A-532D-4595-8923-D6FC1728C6E9}" type="slidenum">
              <a:rPr lang="en-ZA"/>
              <a:pPr>
                <a:defRPr/>
              </a:pPr>
              <a:t>‹#›</a:t>
            </a:fld>
            <a:endParaRPr lang="en-ZA"/>
          </a:p>
        </p:txBody>
      </p:sp>
    </p:spTree>
    <p:extLst>
      <p:ext uri="{BB962C8B-B14F-4D97-AF65-F5344CB8AC3E}">
        <p14:creationId xmlns:p14="http://schemas.microsoft.com/office/powerpoint/2010/main" val="416638157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44630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lvl1pPr>
          </a:lstStyle>
          <a:p>
            <a:pPr>
              <a:defRPr/>
            </a:pPr>
            <a:fld id="{3F97DECB-AF11-4F9D-9B0E-E0EA35E7DB0E}" type="datetime1">
              <a:rPr lang="en-ZA" smtClean="0"/>
              <a:t>2017/03/03</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BD360FC-8368-412D-A412-5281CE81196B}" type="slidenum">
              <a:rPr lang="en-ZA"/>
              <a:pPr>
                <a:defRPr/>
              </a:pPr>
              <a:t>‹#›</a:t>
            </a:fld>
            <a:endParaRPr lang="en-ZA"/>
          </a:p>
        </p:txBody>
      </p:sp>
    </p:spTree>
    <p:extLst>
      <p:ext uri="{BB962C8B-B14F-4D97-AF65-F5344CB8AC3E}">
        <p14:creationId xmlns:p14="http://schemas.microsoft.com/office/powerpoint/2010/main" val="945172736"/>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3748B74-D9A1-4AEF-A1AB-2F377F9DB21D}"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802F0949-4103-44BF-82BA-1FC3A6E22454}" type="slidenum">
              <a:rPr lang="en-ZA"/>
              <a:pPr>
                <a:defRPr/>
              </a:pPr>
              <a:t>‹#›</a:t>
            </a:fld>
            <a:endParaRPr lang="en-ZA"/>
          </a:p>
        </p:txBody>
      </p:sp>
    </p:spTree>
    <p:extLst>
      <p:ext uri="{BB962C8B-B14F-4D97-AF65-F5344CB8AC3E}">
        <p14:creationId xmlns:p14="http://schemas.microsoft.com/office/powerpoint/2010/main" val="969743184"/>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527EEEF-71E6-4946-BD1F-A34B0DCB1724}"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E505E33-6D29-4A1C-AD64-292C4CB2511E}" type="slidenum">
              <a:rPr lang="en-ZA"/>
              <a:pPr>
                <a:defRPr/>
              </a:pPr>
              <a:t>‹#›</a:t>
            </a:fld>
            <a:endParaRPr lang="en-ZA"/>
          </a:p>
        </p:txBody>
      </p:sp>
    </p:spTree>
    <p:extLst>
      <p:ext uri="{BB962C8B-B14F-4D97-AF65-F5344CB8AC3E}">
        <p14:creationId xmlns:p14="http://schemas.microsoft.com/office/powerpoint/2010/main" val="350289927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0875D71-BB92-4994-9B8E-A82D8BB043F0}"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2C8616D2-1F7E-4E41-A542-4FFB3C5E0C09}" type="slidenum">
              <a:rPr lang="en-ZA"/>
              <a:pPr>
                <a:defRPr/>
              </a:pPr>
              <a:t>‹#›</a:t>
            </a:fld>
            <a:endParaRPr lang="en-ZA"/>
          </a:p>
        </p:txBody>
      </p:sp>
    </p:spTree>
    <p:extLst>
      <p:ext uri="{BB962C8B-B14F-4D97-AF65-F5344CB8AC3E}">
        <p14:creationId xmlns:p14="http://schemas.microsoft.com/office/powerpoint/2010/main" val="2545401176"/>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7E7AE1B-F616-4481-AD6B-E7250C8FA509}"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28E5D41-A427-4C50-A1DB-E5340386CE96}" type="slidenum">
              <a:rPr lang="en-ZA"/>
              <a:pPr>
                <a:defRPr/>
              </a:pPr>
              <a:t>‹#›</a:t>
            </a:fld>
            <a:endParaRPr lang="en-ZA"/>
          </a:p>
        </p:txBody>
      </p:sp>
    </p:spTree>
    <p:extLst>
      <p:ext uri="{BB962C8B-B14F-4D97-AF65-F5344CB8AC3E}">
        <p14:creationId xmlns:p14="http://schemas.microsoft.com/office/powerpoint/2010/main" val="4051455753"/>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F617D8C3-E0C1-4370-B38B-EFF69742C077}" type="datetime1">
              <a:rPr lang="en-ZA" smtClean="0"/>
              <a:t>2017/03/03</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35D04C2B-88A2-4DE3-A757-E448C8676C58}" type="slidenum">
              <a:rPr lang="en-ZA"/>
              <a:pPr>
                <a:defRPr/>
              </a:pPr>
              <a:t>‹#›</a:t>
            </a:fld>
            <a:endParaRPr lang="en-ZA"/>
          </a:p>
        </p:txBody>
      </p:sp>
    </p:spTree>
    <p:extLst>
      <p:ext uri="{BB962C8B-B14F-4D97-AF65-F5344CB8AC3E}">
        <p14:creationId xmlns:p14="http://schemas.microsoft.com/office/powerpoint/2010/main" val="2862242469"/>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val="209568778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4DE0FDD-A7DE-4F96-A0B4-2BF069D4872C}"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val="2126383379"/>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A7A8D39-81D2-4415-8F3E-A51D1984FFEF}"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AAA294FF-9BB9-4EE7-BBDD-374D2EE6265C}" type="slidenum">
              <a:rPr lang="en-ZA"/>
              <a:pPr>
                <a:defRPr/>
              </a:pPr>
              <a:t>‹#›</a:t>
            </a:fld>
            <a:endParaRPr lang="en-ZA"/>
          </a:p>
        </p:txBody>
      </p:sp>
    </p:spTree>
    <p:extLst>
      <p:ext uri="{BB962C8B-B14F-4D97-AF65-F5344CB8AC3E}">
        <p14:creationId xmlns:p14="http://schemas.microsoft.com/office/powerpoint/2010/main" val="3164424269"/>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E02C56-F51D-4601-B2F5-726E293EEEB6}"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7FFC21E-2320-4424-B6A0-4F677B21A884}" type="slidenum">
              <a:rPr lang="en-ZA"/>
              <a:pPr>
                <a:defRPr/>
              </a:pPr>
              <a:t>‹#›</a:t>
            </a:fld>
            <a:endParaRPr lang="en-ZA"/>
          </a:p>
        </p:txBody>
      </p:sp>
    </p:spTree>
    <p:extLst>
      <p:ext uri="{BB962C8B-B14F-4D97-AF65-F5344CB8AC3E}">
        <p14:creationId xmlns:p14="http://schemas.microsoft.com/office/powerpoint/2010/main" val="1560677277"/>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8CEA4129-6D3B-448F-A9F5-BF3AB2A0C758}"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C8EA7BB-FCF0-4BEA-8D46-B7E251D02D18}" type="slidenum">
              <a:rPr lang="en-ZA"/>
              <a:pPr>
                <a:defRPr/>
              </a:pPr>
              <a:t>‹#›</a:t>
            </a:fld>
            <a:endParaRPr lang="en-ZA"/>
          </a:p>
        </p:txBody>
      </p:sp>
    </p:spTree>
    <p:extLst>
      <p:ext uri="{BB962C8B-B14F-4D97-AF65-F5344CB8AC3E}">
        <p14:creationId xmlns:p14="http://schemas.microsoft.com/office/powerpoint/2010/main" val="3653649112"/>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DD899F1F-A103-4BB0-BA07-8C18E07C32B3}" type="datetime1">
              <a:rPr lang="en-ZA" smtClean="0"/>
              <a:t>2017/03/03</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B7980BA3-F13E-47A3-9EB1-A51AA6588BB2}" type="slidenum">
              <a:rPr lang="en-ZA"/>
              <a:pPr>
                <a:defRPr/>
              </a:pPr>
              <a:t>‹#›</a:t>
            </a:fld>
            <a:endParaRPr lang="en-ZA"/>
          </a:p>
        </p:txBody>
      </p:sp>
    </p:spTree>
    <p:extLst>
      <p:ext uri="{BB962C8B-B14F-4D97-AF65-F5344CB8AC3E}">
        <p14:creationId xmlns:p14="http://schemas.microsoft.com/office/powerpoint/2010/main" val="1165059110"/>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4D780AF9-B29B-4BAF-9AEE-4D42C81400E8}" type="datetime1">
              <a:rPr lang="en-ZA" smtClean="0"/>
              <a:t>2017/03/03</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8ACBAF20-F498-4F11-9A8E-2C86028BD176}" type="slidenum">
              <a:rPr lang="en-ZA"/>
              <a:pPr>
                <a:defRPr/>
              </a:pPr>
              <a:t>‹#›</a:t>
            </a:fld>
            <a:endParaRPr lang="en-ZA"/>
          </a:p>
        </p:txBody>
      </p:sp>
    </p:spTree>
    <p:extLst>
      <p:ext uri="{BB962C8B-B14F-4D97-AF65-F5344CB8AC3E}">
        <p14:creationId xmlns:p14="http://schemas.microsoft.com/office/powerpoint/2010/main" val="1726136107"/>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D55780D-3008-4621-BC4F-03BF3A99C61B}" type="datetime1">
              <a:rPr lang="en-ZA" smtClean="0"/>
              <a:t>2017/03/03</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34F8A8A-58B4-41F6-8395-DC3686EAC8C1}" type="slidenum">
              <a:rPr lang="en-ZA"/>
              <a:pPr>
                <a:defRPr/>
              </a:pPr>
              <a:t>‹#›</a:t>
            </a:fld>
            <a:endParaRPr lang="en-ZA"/>
          </a:p>
        </p:txBody>
      </p:sp>
    </p:spTree>
    <p:extLst>
      <p:ext uri="{BB962C8B-B14F-4D97-AF65-F5344CB8AC3E}">
        <p14:creationId xmlns:p14="http://schemas.microsoft.com/office/powerpoint/2010/main" val="4048130327"/>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143B784-9479-4778-81CD-DDB2854B9426}"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58D23F8A-D13E-436D-B166-F51F3F2B72A3}" type="slidenum">
              <a:rPr lang="en-ZA"/>
              <a:pPr>
                <a:defRPr/>
              </a:pPr>
              <a:t>‹#›</a:t>
            </a:fld>
            <a:endParaRPr lang="en-ZA"/>
          </a:p>
        </p:txBody>
      </p:sp>
    </p:spTree>
    <p:extLst>
      <p:ext uri="{BB962C8B-B14F-4D97-AF65-F5344CB8AC3E}">
        <p14:creationId xmlns:p14="http://schemas.microsoft.com/office/powerpoint/2010/main" val="424966790"/>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7D3C69-5673-4C08-BCA9-E76BBBCB2566}"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6A73705E-2176-4075-98D4-84D3783F0457}" type="slidenum">
              <a:rPr lang="en-ZA"/>
              <a:pPr>
                <a:defRPr/>
              </a:pPr>
              <a:t>‹#›</a:t>
            </a:fld>
            <a:endParaRPr lang="en-ZA"/>
          </a:p>
        </p:txBody>
      </p:sp>
    </p:spTree>
    <p:extLst>
      <p:ext uri="{BB962C8B-B14F-4D97-AF65-F5344CB8AC3E}">
        <p14:creationId xmlns:p14="http://schemas.microsoft.com/office/powerpoint/2010/main" val="105501017"/>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DF06F13-F40F-4897-8B3E-8704C9FE2CB6}"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DF7F98D4-4229-444F-964B-26B09C4B281D}" type="slidenum">
              <a:rPr lang="en-ZA"/>
              <a:pPr>
                <a:defRPr/>
              </a:pPr>
              <a:t>‹#›</a:t>
            </a:fld>
            <a:endParaRPr lang="en-ZA"/>
          </a:p>
        </p:txBody>
      </p:sp>
    </p:spTree>
    <p:extLst>
      <p:ext uri="{BB962C8B-B14F-4D97-AF65-F5344CB8AC3E}">
        <p14:creationId xmlns:p14="http://schemas.microsoft.com/office/powerpoint/2010/main" val="1202836820"/>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A19C388-AC11-4F81-A760-8350FB87EFB3}"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5C8FA62C-F830-46AA-9F5D-2A77E5A02EB2}" type="slidenum">
              <a:rPr lang="en-ZA"/>
              <a:pPr>
                <a:defRPr/>
              </a:pPr>
              <a:t>‹#›</a:t>
            </a:fld>
            <a:endParaRPr lang="en-ZA"/>
          </a:p>
        </p:txBody>
      </p:sp>
    </p:spTree>
    <p:extLst>
      <p:ext uri="{BB962C8B-B14F-4D97-AF65-F5344CB8AC3E}">
        <p14:creationId xmlns:p14="http://schemas.microsoft.com/office/powerpoint/2010/main" val="292051097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spid="_x0000_s13497"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192" y="1593"/>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val="97943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CCB7FAF3-013A-44D7-9471-B7FDD8D980BD}" type="datetime1">
              <a:rPr lang="en-ZA" smtClean="0"/>
              <a:t>2017/03/03</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76331048-D90A-430E-96B1-6DB480279ED2}" type="slidenum">
              <a:rPr lang="en-ZA"/>
              <a:pPr>
                <a:defRPr/>
              </a:pPr>
              <a:t>‹#›</a:t>
            </a:fld>
            <a:endParaRPr lang="en-ZA"/>
          </a:p>
        </p:txBody>
      </p:sp>
    </p:spTree>
    <p:extLst>
      <p:ext uri="{BB962C8B-B14F-4D97-AF65-F5344CB8AC3E}">
        <p14:creationId xmlns:p14="http://schemas.microsoft.com/office/powerpoint/2010/main" val="3587474521"/>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0E973085-E583-43DA-9D8D-9D3B1F3DD28B}"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val="4252880548"/>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446600775"/>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59DD8306-7BF9-4E28-A4DA-4E326B89FB1F}"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val="215427619"/>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1A20C2C-DB01-42F1-A2B7-F28500B93DD6}"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val="4227611994"/>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E69545A8-B2C2-432C-AD04-C70083848710}" type="datetime1">
              <a:rPr lang="en-ZA" smtClean="0"/>
              <a:t>2017/03/03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val="2606307651"/>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5D5AB9FB-0F6D-48EA-9E00-CB008327F2CC}" type="datetime1">
              <a:rPr lang="en-ZA" smtClean="0"/>
              <a:t>2017/03/03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val="3653767101"/>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CF5DAA8B-86F6-4A4D-AFA1-B9414B26DBFA}"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val="4077794448"/>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DABA4E6E-8754-4127-884E-C1354E10F43B}"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val="337033095"/>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034F9BF-5F28-448D-822D-AE40A9F0E78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val="32991593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a:defRPr/>
            </a:pPr>
            <a:endParaRPr lang="en-GB"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p:spPr>
        <p:txBody>
          <a:bodyPr/>
          <a:lstStyle>
            <a:lvl1pPr algn="ctr">
              <a:defRPr/>
            </a:lvl1pPr>
          </a:lstStyle>
          <a:p>
            <a:pPr>
              <a:defRPr/>
            </a:pPr>
            <a:fld id="{2CFC5625-9A47-46BE-AF35-97D25767F338}" type="slidenum">
              <a:rPr lang="en-ZA" smtClean="0"/>
              <a:pPr>
                <a:defRPr/>
              </a:pPr>
              <a:t>‹#›</a:t>
            </a:fld>
            <a:endParaRPr lang="en-ZA" dirty="0"/>
          </a:p>
        </p:txBody>
      </p:sp>
    </p:spTree>
    <p:extLst>
      <p:ext uri="{BB962C8B-B14F-4D97-AF65-F5344CB8AC3E}">
        <p14:creationId xmlns:p14="http://schemas.microsoft.com/office/powerpoint/2010/main" val="232657174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1092310-E5F0-45FE-85AF-E94AA405D2E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val="2364605093"/>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9816A39-63F1-4887-995A-C106D60B16A6}"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val="3647726143"/>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EDC14F8E-E67A-42BB-A7FB-BA20DC96FE99}"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val="2943180971"/>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079882A7-9AAE-4053-BC98-9BE4204BF438}"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val="449852680"/>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A0C2E434-191C-4AF3-A19F-81D9CFC60E58}"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val="2835651936"/>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952930242"/>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7A50E19F-3287-477A-A485-2FC6F61A1987}"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val="2980723774"/>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E7557F54-4B6C-41C2-B2D4-501995F3E8CE}"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val="2970044023"/>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0BE0644B-816A-442E-A34C-B3CD1B665A52}"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val="3230563600"/>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755FCC6A-E5FD-4621-868E-665B8928668A}"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val="143193395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20D78A42-1FA4-41A4-B353-6A3F3956ACB2}"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a:lvl1pPr>
          </a:lstStyle>
          <a:p>
            <a:pPr>
              <a:defRPr/>
            </a:pPr>
            <a:fld id="{589445A2-C065-4771-AE6A-F5F70423EABC}" type="slidenum">
              <a:rPr lang="en-ZA" altLang="en-US"/>
              <a:pPr>
                <a:defRPr/>
              </a:pPr>
              <a:t>‹#›</a:t>
            </a:fld>
            <a:endParaRPr lang="en-ZA" altLang="en-US" dirty="0"/>
          </a:p>
        </p:txBody>
      </p:sp>
    </p:spTree>
    <p:extLst>
      <p:ext uri="{BB962C8B-B14F-4D97-AF65-F5344CB8AC3E}">
        <p14:creationId xmlns:p14="http://schemas.microsoft.com/office/powerpoint/2010/main" val="2927865445"/>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A2150164-B91D-4A71-9421-4FBD0F6ED025}"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val="3376210573"/>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883C2687-BDA6-45E8-B397-8E5B7A08CCD8}"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val="2074347075"/>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8D69F01-8D63-426A-B2C2-2D6AF1F2C03F}"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val="1504384787"/>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902782F-9E37-484B-94D5-84CC5A16BE3D}"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val="2791682850"/>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A82EAEF-3FF1-4E3F-A1D2-CE70C5F8C422}"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val="1430328184"/>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81C5684E-2D05-4751-9D4B-CFD92E033268}"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val="4239616035"/>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A30FF609-2BD4-4736-9F9F-D84A906A3580}"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val="2149717466"/>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spid="_x0000_s33933"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192" y="1593"/>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val="183270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3514" name="Object 1226" hidden="1"/>
          <p:cNvGraphicFramePr>
            <a:graphicFrameLocks noChangeAspect="1"/>
          </p:cNvGraphicFramePr>
          <p:nvPr>
            <p:custDataLst>
              <p:tags r:id="rId2"/>
            </p:custDataLst>
            <p:extLst>
              <p:ext uri="{D42A27DB-BD31-4B8C-83A1-F6EECF244321}">
                <p14:modId xmlns:p14="http://schemas.microsoft.com/office/powerpoint/2010/main" val="6061989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006" name="think-cell Slide" r:id="rId4" imgW="429" imgH="429" progId="TCLayout.ActiveDocument.1">
                  <p:embed/>
                </p:oleObj>
              </mc:Choice>
              <mc:Fallback>
                <p:oleObj name="think-cell Slide" r:id="rId4" imgW="429" imgH="429"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73" name="Working Draft Text" hidden="1"/>
          <p:cNvSpPr txBox="1">
            <a:spLocks noChangeArrowheads="1"/>
          </p:cNvSpPr>
          <p:nvPr/>
        </p:nvSpPr>
        <p:spPr bwMode="auto">
          <a:xfrm>
            <a:off x="2460625" y="293688"/>
            <a:ext cx="9842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b="1">
                <a:solidFill>
                  <a:srgbClr val="003896"/>
                </a:solidFill>
                <a:cs typeface="Arial" pitchFamily="34" charset="0"/>
              </a:rPr>
              <a:t>WORKING DRAFT</a:t>
            </a:r>
          </a:p>
        </p:txBody>
      </p:sp>
      <p:sp>
        <p:nvSpPr>
          <p:cNvPr id="13468" name="Working Draft" hidden="1"/>
          <p:cNvSpPr txBox="1">
            <a:spLocks noChangeArrowheads="1"/>
          </p:cNvSpPr>
          <p:nvPr/>
        </p:nvSpPr>
        <p:spPr bwMode="auto">
          <a:xfrm>
            <a:off x="2460625" y="452438"/>
            <a:ext cx="328295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smtClean="0">
                <a:solidFill>
                  <a:srgbClr val="003896"/>
                </a:solidFill>
                <a:cs typeface="Arial" pitchFamily="34" charset="0"/>
              </a:rPr>
              <a:t>Last Modified 2016-04-18 11:30 AM South Africa Standard Time</a:t>
            </a:r>
            <a:endParaRPr lang="en-US" altLang="en-US" sz="900">
              <a:solidFill>
                <a:srgbClr val="003896"/>
              </a:solidFill>
              <a:cs typeface="Arial" pitchFamily="34" charset="0"/>
            </a:endParaRPr>
          </a:p>
        </p:txBody>
      </p:sp>
      <p:sp>
        <p:nvSpPr>
          <p:cNvPr id="13469" name="Printed" hidden="1"/>
          <p:cNvSpPr txBox="1">
            <a:spLocks noChangeArrowheads="1"/>
          </p:cNvSpPr>
          <p:nvPr/>
        </p:nvSpPr>
        <p:spPr bwMode="auto">
          <a:xfrm>
            <a:off x="2460625" y="612775"/>
            <a:ext cx="296234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smtClean="0">
                <a:solidFill>
                  <a:srgbClr val="003896"/>
                </a:solidFill>
                <a:cs typeface="Arial" pitchFamily="34" charset="0"/>
              </a:rPr>
              <a:t>Printed 2016-04-18 11:14 AM South Africa Standard Time</a:t>
            </a:r>
            <a:endParaRPr lang="en-US" altLang="en-US" sz="900">
              <a:solidFill>
                <a:srgbClr val="003896"/>
              </a:solidFill>
              <a:cs typeface="Arial" pitchFamily="34" charset="0"/>
            </a:endParaRPr>
          </a:p>
        </p:txBody>
      </p:sp>
      <p:pic>
        <p:nvPicPr>
          <p:cNvPr id="56" name="Picture 2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ltGray">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userDrawn="1"/>
        </p:nvSpPr>
        <p:spPr bwMode="ltGray">
          <a:xfrm>
            <a:off x="3498855" y="-10015"/>
            <a:ext cx="5645145" cy="2713347"/>
          </a:xfrm>
          <a:prstGeom prst="rect">
            <a:avLst/>
          </a:prstGeom>
          <a:solidFill>
            <a:srgbClr val="042274">
              <a:alpha val="80000"/>
            </a:srgb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37" dirty="0" err="1" smtClean="0">
              <a:solidFill>
                <a:srgbClr val="003896"/>
              </a:solidFill>
            </a:endParaRPr>
          </a:p>
        </p:txBody>
      </p:sp>
      <p:sp>
        <p:nvSpPr>
          <p:cNvPr id="58" name="Rectangle 1026"/>
          <p:cNvSpPr>
            <a:spLocks noGrp="1" noChangeArrowheads="1"/>
          </p:cNvSpPr>
          <p:nvPr>
            <p:ph type="ctrTitle"/>
          </p:nvPr>
        </p:nvSpPr>
        <p:spPr bwMode="auto">
          <a:xfrm>
            <a:off x="3657470" y="338043"/>
            <a:ext cx="5202247" cy="486744"/>
          </a:xfrm>
          <a:prstGeom prst="rect">
            <a:avLst/>
          </a:prstGeom>
        </p:spPr>
        <p:txBody>
          <a:bodyPr wrap="square" anchor="t" anchorCtr="0">
            <a:spAutoFit/>
          </a:bodyPr>
          <a:lstStyle>
            <a:lvl1pPr>
              <a:defRPr sz="3163"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59" name="Rectangle 1027"/>
          <p:cNvSpPr>
            <a:spLocks noGrp="1" noChangeArrowheads="1"/>
          </p:cNvSpPr>
          <p:nvPr>
            <p:ph type="subTitle" idx="1"/>
          </p:nvPr>
        </p:nvSpPr>
        <p:spPr bwMode="auto">
          <a:xfrm>
            <a:off x="3657470" y="1259148"/>
            <a:ext cx="5202247" cy="285799"/>
          </a:xfrm>
        </p:spPr>
        <p:txBody>
          <a:bodyPr wrap="square">
            <a:spAutoFit/>
          </a:bodyPr>
          <a:lstStyle>
            <a:lvl1pPr>
              <a:defRPr sz="1837"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60" name="Footer Placeholder 2"/>
          <p:cNvSpPr txBox="1">
            <a:spLocks/>
          </p:cNvSpPr>
          <p:nvPr userDrawn="1"/>
        </p:nvSpPr>
        <p:spPr bwMode="auto">
          <a:xfrm>
            <a:off x="48595" y="9314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r>
              <a:rPr lang="en-US" dirty="0">
                <a:solidFill>
                  <a:srgbClr val="003896"/>
                </a:solidFill>
                <a:latin typeface="Arial"/>
              </a:rPr>
              <a:t>CONFIDENTIAL</a:t>
            </a:r>
          </a:p>
        </p:txBody>
      </p:sp>
      <p:sp>
        <p:nvSpPr>
          <p:cNvPr id="102" name="Right Triangle 101"/>
          <p:cNvSpPr/>
          <p:nvPr userDrawn="1"/>
        </p:nvSpPr>
        <p:spPr>
          <a:xfrm flipH="1">
            <a:off x="3498854" y="553466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37" dirty="0" err="1" smtClean="0">
              <a:solidFill>
                <a:srgbClr val="003896"/>
              </a:solidFill>
            </a:endParaRPr>
          </a:p>
        </p:txBody>
      </p:sp>
      <p:pic>
        <p:nvPicPr>
          <p:cNvPr id="103" name="Picture 5" descr="https://upload.wikimedia.org/wikipedia/en/thumb/d/d8/Eskom.svg/1280px-Eskom.sv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939765" y="6171228"/>
            <a:ext cx="2075268" cy="47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2107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817AF91-BCEF-4707-B662-697468665B6C}"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293724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3324836050"/>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9C7652-A946-472B-99D2-9ACE57D6A1DD}"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37024915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033588" y="2482850"/>
            <a:ext cx="2117725" cy="122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303713" y="2482850"/>
            <a:ext cx="2119312" cy="122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BB15846B-0ACE-4525-AFC1-25E45DD85664}"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9192501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2B2C44C4-3749-45BF-8F47-30729865187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21003016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8C29BAB3-605A-4C8E-929B-1AA8DB75A0C2}"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28537306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FBA8813-A104-4781-A797-F9BF80A6DB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4573358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7E325D3-C3E7-4346-B60A-F95A96F437B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12146672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9A62F1-8D33-41A1-9947-7D54FD852CE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38408157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B4FE8FA1-57CC-4495-B980-63AD3F816A1F}"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21787467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9563" y="301625"/>
            <a:ext cx="1755775" cy="34036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2238" y="301625"/>
            <a:ext cx="5114925"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DD89674B-DEFB-465B-80CD-3FCE398001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val="33085057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457200" y="6453188"/>
            <a:ext cx="1738313" cy="268287"/>
          </a:xfrm>
          <a:prstGeom prst="rect">
            <a:avLst/>
          </a:prstGeom>
        </p:spPr>
        <p:txBody>
          <a:bodyPr/>
          <a:lstStyle>
            <a:lvl1pPr>
              <a:defRPr/>
            </a:lvl1pPr>
          </a:lstStyle>
          <a:p>
            <a:pPr fontAlgn="auto">
              <a:spcBef>
                <a:spcPts val="0"/>
              </a:spcBef>
              <a:spcAft>
                <a:spcPts val="0"/>
              </a:spcAft>
              <a:defRPr/>
            </a:pPr>
            <a:fld id="{C4B528E4-E866-415A-8F28-99DCD80F302A}" type="datetime1">
              <a:rPr lang="en-ZA" smtClean="0">
                <a:solidFill>
                  <a:srgbClr val="003896"/>
                </a:solidFill>
                <a:latin typeface="Arial"/>
                <a:cs typeface="Arial" pitchFamily="34" charset="0"/>
              </a:rPr>
              <a:t>2017/03/03</a:t>
            </a:fld>
            <a:endParaRPr lang="en-ZA" dirty="0">
              <a:solidFill>
                <a:srgbClr val="003896"/>
              </a:solidFill>
              <a:latin typeface="Arial"/>
              <a:cs typeface="Arial" pitchFamily="34" charset="0"/>
            </a:endParaRPr>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17D87017-6380-468F-8706-27D167F9FC8C}" type="slidenum">
              <a:rPr lang="en-ZA">
                <a:solidFill>
                  <a:srgbClr val="83725B"/>
                </a:solidFill>
              </a:rPr>
              <a:pPr>
                <a:defRPr/>
              </a:pPr>
              <a:t>‹#›</a:t>
            </a:fld>
            <a:endParaRPr lang="en-ZA" dirty="0">
              <a:solidFill>
                <a:srgbClr val="83725B"/>
              </a:solidFill>
            </a:endParaRPr>
          </a:p>
        </p:txBody>
      </p:sp>
    </p:spTree>
    <p:extLst>
      <p:ext uri="{BB962C8B-B14F-4D97-AF65-F5344CB8AC3E}">
        <p14:creationId xmlns:p14="http://schemas.microsoft.com/office/powerpoint/2010/main" val="281237042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1E57B1B-48F2-4534-B3B9-4BFC43CF9B31}"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0A7ECD6-4563-43EC-ABBC-458B176D2E53}" type="slidenum">
              <a:rPr lang="en-ZA" altLang="en-US"/>
              <a:pPr>
                <a:defRPr/>
              </a:pPr>
              <a:t>‹#›</a:t>
            </a:fld>
            <a:endParaRPr lang="en-ZA" altLang="en-US" dirty="0"/>
          </a:p>
        </p:txBody>
      </p:sp>
    </p:spTree>
    <p:extLst>
      <p:ext uri="{BB962C8B-B14F-4D97-AF65-F5344CB8AC3E}">
        <p14:creationId xmlns:p14="http://schemas.microsoft.com/office/powerpoint/2010/main" val="1126066466"/>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extLst>
              <p:ext uri="{D42A27DB-BD31-4B8C-83A1-F6EECF244321}">
                <p14:modId xmlns:p14="http://schemas.microsoft.com/office/powerpoint/2010/main" val="2172484120"/>
              </p:ext>
            </p:ext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38030"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0"/>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Picture 142"/>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McK 1. On-page tracker" hidden="1"/>
          <p:cNvSpPr>
            <a:spLocks noChangeArrowheads="1"/>
          </p:cNvSpPr>
          <p:nvPr/>
        </p:nvSpPr>
        <p:spPr bwMode="gray">
          <a:xfrm>
            <a:off x="122238" y="26988"/>
            <a:ext cx="8763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400" smtClean="0">
                <a:solidFill>
                  <a:srgbClr val="FFFFFF"/>
                </a:solidFill>
              </a:rPr>
              <a:t>TRACKER</a:t>
            </a:r>
          </a:p>
        </p:txBody>
      </p:sp>
      <p:sp>
        <p:nvSpPr>
          <p:cNvPr id="10" name="McK 3. Unit of measure" hidden="1"/>
          <p:cNvSpPr txBox="1">
            <a:spLocks noChangeArrowheads="1"/>
          </p:cNvSpPr>
          <p:nvPr/>
        </p:nvSpPr>
        <p:spPr bwMode="gray">
          <a:xfrm>
            <a:off x="122238" y="973138"/>
            <a:ext cx="43957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hangingPunct="1">
                <a:defRPr/>
              </a:pPr>
              <a:r>
                <a:rPr lang="en-US" altLang="en-US" sz="1000" smtClean="0">
                  <a:solidFill>
                    <a:srgbClr val="003896"/>
                  </a:solidFill>
                </a:rPr>
                <a:t>Source: Source</a:t>
              </a:r>
            </a:p>
          </p:txBody>
        </p:sp>
      </p:grpSp>
      <p:grpSp>
        <p:nvGrpSpPr>
          <p:cNvPr id="15" name="ACET" hidden="1"/>
          <p:cNvGrpSpPr>
            <a:grpSpLocks/>
          </p:cNvGrpSpPr>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b="1" smtClean="0">
                  <a:solidFill>
                    <a:srgbClr val="003896"/>
                  </a:solidFill>
                </a:rPr>
                <a:t>Title</a:t>
              </a:r>
            </a:p>
            <a:p>
              <a:pPr eaLnBrk="1" hangingPunct="1">
                <a:defRPr/>
              </a:pPr>
              <a:r>
                <a:rPr lang="en-US" altLang="en-US" sz="160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83725B"/>
                </a:buClr>
                <a:defRPr/>
              </a:pPr>
              <a:r>
                <a:rPr lang="en-US" altLang="en-US" sz="120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3"/>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16"/>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8" name="Arc 39"/>
              <p:cNvSpPr>
                <a:spLocks noChangeAspect="1"/>
              </p:cNvSpPr>
              <p:nvPr>
                <p:custDataLst>
                  <p:tags r:id="rId17"/>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0" name="MoonLegend2"/>
            <p:cNvGrpSpPr>
              <a:grpSpLocks noChangeAspect="1"/>
            </p:cNvGrpSpPr>
            <p:nvPr>
              <p:custDataLst>
                <p:tags r:id="rId4"/>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14"/>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6" name="Arc 42"/>
              <p:cNvSpPr>
                <a:spLocks noChangeAspect="1"/>
              </p:cNvSpPr>
              <p:nvPr>
                <p:custDataLst>
                  <p:tags r:id="rId15"/>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1" name="MoonLegend4"/>
            <p:cNvGrpSpPr>
              <a:grpSpLocks noChangeAspect="1"/>
            </p:cNvGrpSpPr>
            <p:nvPr>
              <p:custDataLst>
                <p:tags r:id="rId5"/>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4" name="Arc 48"/>
              <p:cNvSpPr>
                <a:spLocks noChangeAspect="1"/>
              </p:cNvSpPr>
              <p:nvPr>
                <p:custDataLst>
                  <p:tags r:id="rId13"/>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2" name="MoonLegend5"/>
            <p:cNvGrpSpPr>
              <a:grpSpLocks noChangeAspect="1"/>
            </p:cNvGrpSpPr>
            <p:nvPr>
              <p:custDataLst>
                <p:tags r:id="rId6"/>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0"/>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2" name="Oval 51"/>
              <p:cNvSpPr>
                <a:spLocks noChangeAspect="1" noChangeArrowheads="1"/>
              </p:cNvSpPr>
              <p:nvPr>
                <p:custDataLst>
                  <p:tags r:id="rId11"/>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grpSp>
          <p:nvGrpSpPr>
            <p:cNvPr id="48" name="MoonLegend3"/>
            <p:cNvGrpSpPr>
              <a:grpSpLocks noChangeAspect="1"/>
            </p:cNvGrpSpPr>
            <p:nvPr>
              <p:custDataLst>
                <p:tags r:id="rId7"/>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8"/>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0" name="Arc 48"/>
              <p:cNvSpPr>
                <a:spLocks noChangeAspect="1"/>
              </p:cNvSpPr>
              <p:nvPr>
                <p:custDataLst>
                  <p:tags r:id="rId9"/>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nvPr>
        </p:nvSpPr>
        <p:spPr/>
        <p:txBody>
          <a:bodyPr/>
          <a:lstStyle>
            <a:lvl1pPr algn="r">
              <a:defRPr lang="en-US" sz="1000" kern="1200" baseline="0">
                <a:solidFill>
                  <a:srgbClr val="83725B"/>
                </a:solidFill>
                <a:latin typeface="+mn-lt"/>
                <a:ea typeface="+mn-ea"/>
                <a:cs typeface="+mn-cs"/>
              </a:defRPr>
            </a:lvl1pPr>
          </a:lstStyle>
          <a:p>
            <a:pPr>
              <a:defRPr/>
            </a:pPr>
            <a:fld id="{124E6C25-F7D5-4BEA-8D47-9803212E4460}" type="slidenum">
              <a:rPr lang="en-GB"/>
              <a:pPr>
                <a:defRPr/>
              </a:pPr>
              <a:t>‹#›</a:t>
            </a:fld>
            <a:endParaRPr lang="en-GB" dirty="0"/>
          </a:p>
        </p:txBody>
      </p:sp>
    </p:spTree>
    <p:extLst>
      <p:ext uri="{BB962C8B-B14F-4D97-AF65-F5344CB8AC3E}">
        <p14:creationId xmlns:p14="http://schemas.microsoft.com/office/powerpoint/2010/main" val="807930254"/>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9054"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250825" y="-3600"/>
            <a:ext cx="7344000" cy="777600"/>
          </a:xfrm>
        </p:spPr>
        <p:txBody>
          <a:bodyPr lIns="46800" tIns="0" rIns="46800" bIns="0" anchor="b" anchorCtr="0"/>
          <a:lstStyle>
            <a:lvl1pPr>
              <a:defRPr sz="2100" b="1">
                <a:latin typeface="Calibri" panose="020F0502020204030204" pitchFamily="34" charset="0"/>
              </a:defRPr>
            </a:lvl1pPr>
          </a:lstStyle>
          <a:p>
            <a:r>
              <a:rPr lang="en-US" dirty="0" smtClean="0"/>
              <a:t>Click to edit Master title style</a:t>
            </a:r>
            <a:endParaRPr lang="en-ZA" dirty="0"/>
          </a:p>
        </p:txBody>
      </p:sp>
      <p:sp>
        <p:nvSpPr>
          <p:cNvPr id="5" name="Slide Number Placeholder 4"/>
          <p:cNvSpPr>
            <a:spLocks noGrp="1"/>
          </p:cNvSpPr>
          <p:nvPr>
            <p:ph type="sldNum" sz="quarter" idx="12"/>
          </p:nvPr>
        </p:nvSpPr>
        <p:spPr>
          <a:xfrm>
            <a:off x="7956378" y="6454800"/>
            <a:ext cx="935038" cy="268287"/>
          </a:xfrm>
        </p:spPr>
        <p:txBody>
          <a:bodyPr/>
          <a:lstStyle>
            <a:lvl1pPr>
              <a:defRPr/>
            </a:lvl1pPr>
          </a:lstStyle>
          <a:p>
            <a:pPr>
              <a:defRPr/>
            </a:pPr>
            <a:fld id="{5F2A86A5-AE38-4C83-81DC-F055350B5AB5}" type="slidenum">
              <a:rPr lang="en-ZA" smtClean="0">
                <a:solidFill>
                  <a:srgbClr val="83725B"/>
                </a:solidFill>
              </a:rPr>
              <a:pPr>
                <a:defRPr/>
              </a:pPr>
              <a:t>‹#›</a:t>
            </a:fld>
            <a:endParaRPr lang="en-ZA" dirty="0">
              <a:solidFill>
                <a:srgbClr val="83725B"/>
              </a:solidFill>
            </a:endParaRPr>
          </a:p>
        </p:txBody>
      </p:sp>
      <p:sp>
        <p:nvSpPr>
          <p:cNvPr id="8" name="Text Placeholder 7"/>
          <p:cNvSpPr>
            <a:spLocks noGrp="1"/>
          </p:cNvSpPr>
          <p:nvPr>
            <p:ph type="body" sz="quarter" idx="13" hasCustomPrompt="1"/>
          </p:nvPr>
        </p:nvSpPr>
        <p:spPr>
          <a:xfrm>
            <a:off x="250825" y="1016000"/>
            <a:ext cx="8642350" cy="504825"/>
          </a:xfrm>
        </p:spPr>
        <p:txBody>
          <a:bodyPr lIns="46800" rIns="46800"/>
          <a:lstStyle>
            <a:lvl1pPr>
              <a:defRPr sz="1600" i="1" baseline="0"/>
            </a:lvl1pPr>
          </a:lstStyle>
          <a:p>
            <a:pPr lvl="0"/>
            <a:r>
              <a:rPr lang="en-US" dirty="0" smtClean="0"/>
              <a:t>Click to edit Master title style</a:t>
            </a:r>
            <a:endParaRPr lang="en-ZA" dirty="0"/>
          </a:p>
        </p:txBody>
      </p:sp>
      <p:sp>
        <p:nvSpPr>
          <p:cNvPr id="14" name="Text Placeholder 13"/>
          <p:cNvSpPr>
            <a:spLocks noGrp="1"/>
          </p:cNvSpPr>
          <p:nvPr>
            <p:ph type="body" sz="quarter" idx="15"/>
          </p:nvPr>
        </p:nvSpPr>
        <p:spPr>
          <a:xfrm>
            <a:off x="250825" y="1989138"/>
            <a:ext cx="8642350" cy="4427536"/>
          </a:xfrm>
        </p:spPr>
        <p:txBody>
          <a:bodyPr/>
          <a:lstStyle>
            <a:lvl1pPr>
              <a:defRPr sz="120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15"/>
          <p:cNvSpPr>
            <a:spLocks noGrp="1"/>
          </p:cNvSpPr>
          <p:nvPr>
            <p:ph type="body" sz="quarter" idx="16" hasCustomPrompt="1"/>
          </p:nvPr>
        </p:nvSpPr>
        <p:spPr>
          <a:xfrm>
            <a:off x="250825" y="6454800"/>
            <a:ext cx="7632000" cy="360000"/>
          </a:xfrm>
        </p:spPr>
        <p:txBody>
          <a:bodyPr lIns="46800" rIns="46800"/>
          <a:lstStyle>
            <a:lvl1pPr>
              <a:lnSpc>
                <a:spcPct val="100000"/>
              </a:lnSpc>
              <a:spcBef>
                <a:spcPts val="0"/>
              </a:spcBef>
              <a:defRPr sz="800" baseline="0">
                <a:solidFill>
                  <a:srgbClr val="000000"/>
                </a:solidFill>
              </a:defRPr>
            </a:lvl1pPr>
          </a:lstStyle>
          <a:p>
            <a:pPr lvl="0"/>
            <a:r>
              <a:rPr lang="en-ZA" dirty="0" smtClean="0"/>
              <a:t>Click to edit Master test styles</a:t>
            </a:r>
          </a:p>
        </p:txBody>
      </p:sp>
    </p:spTree>
    <p:extLst>
      <p:ext uri="{BB962C8B-B14F-4D97-AF65-F5344CB8AC3E}">
        <p14:creationId xmlns:p14="http://schemas.microsoft.com/office/powerpoint/2010/main" val="1931033304"/>
      </p:ext>
    </p:extLst>
  </p:cSld>
  <p:clrMapOvr>
    <a:masterClrMapping/>
  </p:clrMapOvr>
  <p:transition spd="slow">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nvPr>
        </p:nvGraphicFramePr>
        <p:xfrm>
          <a:off x="0" y="0"/>
          <a:ext cx="158750" cy="170089"/>
        </p:xfrm>
        <a:graphic>
          <a:graphicData uri="http://schemas.openxmlformats.org/presentationml/2006/ole">
            <mc:AlternateContent xmlns:mc="http://schemas.openxmlformats.org/markup-compatibility/2006">
              <mc:Choice xmlns:v="urn:schemas-microsoft-com:vml" Requires="v">
                <p:oleObj spid="_x0000_s6664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58750" cy="170089"/>
                      </a:xfrm>
                      <a:prstGeom prst="rect">
                        <a:avLst/>
                      </a:prstGeom>
                    </p:spPr>
                  </p:pic>
                </p:oleObj>
              </mc:Fallback>
            </mc:AlternateContent>
          </a:graphicData>
        </a:graphic>
      </p:graphicFrame>
      <p:pic>
        <p:nvPicPr>
          <p:cNvPr id="16457" name="Picture 73"/>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713725"/>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6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3"/>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fld id="{7EA12389-B056-4106-9D53-D1D4516FEA5B}" type="datetime1">
              <a:rPr lang="en-US" smtClean="0">
                <a:solidFill>
                  <a:srgbClr val="83725B"/>
                </a:solidFill>
              </a:rPr>
              <a:t>3/3/2017</a:t>
            </a:fld>
            <a:endParaRPr dirty="0">
              <a:solidFill>
                <a:srgbClr val="83725B"/>
              </a:solidFill>
            </a:endParaRPr>
          </a:p>
        </p:txBody>
      </p:sp>
    </p:spTree>
    <p:extLst>
      <p:ext uri="{BB962C8B-B14F-4D97-AF65-F5344CB8AC3E}">
        <p14:creationId xmlns:p14="http://schemas.microsoft.com/office/powerpoint/2010/main" val="388460554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717"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val="732943093"/>
      </p:ext>
    </p:extLst>
  </p:cSld>
  <p:clrMapOvr>
    <a:masterClrMapping/>
  </p:clrMapOvr>
  <p:transition spd="slow">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41"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27683366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ext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1765" name="think-cell Slide" r:id="rId26" imgW="360" imgH="360" progId="TCLayout.ActiveDocument.1">
                  <p:embed/>
                </p:oleObj>
              </mc:Choice>
              <mc:Fallback>
                <p:oleObj name="think-cell Slide" r:id="rId26" imgW="360" imgH="360" progId="TCLayout.ActiveDocument.1">
                  <p:embed/>
                  <p:pic>
                    <p:nvPicPr>
                      <p:cNvPr id="5" name="Object 1"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0"/>
          <p:cNvPicPr preferRelativeResize="0">
            <a:picLocks noChangeArrowheads="1"/>
          </p:cNvPicPr>
          <p:nvPr>
            <p:custDataLst>
              <p:tags r:id="rId3"/>
            </p:custDataLst>
          </p:nvPr>
        </p:nvPicPr>
        <p:blipFill>
          <a:blip r:embed="rId28" cstate="email">
            <a:extLst>
              <a:ext uri="{28A0092B-C50C-407E-A947-70E740481C1C}">
                <a14:useLocalDpi xmlns:a14="http://schemas.microsoft.com/office/drawing/2010/main"/>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Picture 142"/>
          <p:cNvPicPr preferRelativeResize="0">
            <a:picLocks noChangeArrowheads="1"/>
          </p:cNvPicPr>
          <p:nvPr>
            <p:custDataLst>
              <p:tags r:id="rId4"/>
            </p:custDataLst>
          </p:nvPr>
        </p:nvPicPr>
        <p:blipFill>
          <a:blip r:embed="rId29">
            <a:extLst>
              <a:ext uri="{28A0092B-C50C-407E-A947-70E740481C1C}">
                <a14:useLocalDpi xmlns:a14="http://schemas.microsoft.com/office/drawing/2010/main"/>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McK 1. On-page tracker" hidden="1"/>
          <p:cNvSpPr>
            <a:spLocks noChangeArrowheads="1"/>
          </p:cNvSpPr>
          <p:nvPr>
            <p:custDataLst>
              <p:tags r:id="rId5"/>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6"/>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7"/>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8"/>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10"/>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8"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1"/>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6" name="Arc 42"/>
              <p:cNvSpPr>
                <a:spLocks noChangeAspect="1"/>
              </p:cNvSpPr>
              <p:nvPr>
                <p:custDataLst>
                  <p:tags r:id="rId22"/>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2"/>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4"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3"/>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4"/>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5"/>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0" name="Arc 48"/>
              <p:cNvSpPr>
                <a:spLocks noChangeAspect="1"/>
              </p:cNvSpPr>
              <p:nvPr>
                <p:custDataLst>
                  <p:tags r:id="rId16"/>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9"/>
            </p:custDataLst>
          </p:nvPr>
        </p:nvSpPr>
        <p:spPr>
          <a:xfrm>
            <a:off x="8724900" y="6565900"/>
            <a:ext cx="160338" cy="157163"/>
          </a:xfrm>
          <a:prstGeom prst="rect">
            <a:avLst/>
          </a:prstGeom>
        </p:spPr>
        <p:txBody>
          <a:bodyPr/>
          <a:lstStyle>
            <a:lvl1pPr algn="r">
              <a:defRPr lang="en-US" sz="1000" kern="1200" baseline="0">
                <a:solidFill>
                  <a:srgbClr val="83725B"/>
                </a:solidFill>
                <a:latin typeface="+mn-lt"/>
                <a:ea typeface="+mn-ea"/>
                <a:cs typeface="+mn-cs"/>
              </a:defRPr>
            </a:lvl1pPr>
          </a:lstStyle>
          <a:p>
            <a:pPr>
              <a:defRPr/>
            </a:pPr>
            <a:fld id="{2259B4B0-ACB9-41F4-8EBA-DBE67F3B3B4A}" type="slidenum">
              <a:rPr lang="en-GB"/>
              <a:pPr>
                <a:defRPr/>
              </a:pPr>
              <a:t>‹#›</a:t>
            </a:fld>
            <a:endParaRPr lang="en-GB" dirty="0"/>
          </a:p>
        </p:txBody>
      </p:sp>
    </p:spTree>
    <p:extLst>
      <p:ext uri="{BB962C8B-B14F-4D97-AF65-F5344CB8AC3E}">
        <p14:creationId xmlns:p14="http://schemas.microsoft.com/office/powerpoint/2010/main" val="604209749"/>
      </p:ext>
    </p:extLst>
  </p:cSld>
  <p:clrMapOvr>
    <a:masterClrMapping/>
  </p:clrMapOvr>
  <p:transition spd="slow">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ext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2789" name="think-cell Slide" r:id="rId26" imgW="360" imgH="360" progId="TCLayout.ActiveDocument.1">
                  <p:embed/>
                </p:oleObj>
              </mc:Choice>
              <mc:Fallback>
                <p:oleObj name="think-cell Slide" r:id="rId26" imgW="360" imgH="360" progId="TCLayout.ActiveDocument.1">
                  <p:embed/>
                  <p:pic>
                    <p:nvPicPr>
                      <p:cNvPr id="5" name="Object 1"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0"/>
          <p:cNvPicPr preferRelativeResize="0">
            <a:picLocks noChangeArrowheads="1"/>
          </p:cNvPicPr>
          <p:nvPr>
            <p:custDataLst>
              <p:tags r:id="rId3"/>
            </p:custDataLst>
          </p:nvPr>
        </p:nvPicPr>
        <p:blipFill>
          <a:blip r:embed="rId28" cstate="email">
            <a:extLst>
              <a:ext uri="{28A0092B-C50C-407E-A947-70E740481C1C}">
                <a14:useLocalDpi xmlns:a14="http://schemas.microsoft.com/office/drawing/2010/main"/>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Picture 142"/>
          <p:cNvPicPr preferRelativeResize="0">
            <a:picLocks noChangeArrowheads="1"/>
          </p:cNvPicPr>
          <p:nvPr>
            <p:custDataLst>
              <p:tags r:id="rId4"/>
            </p:custDataLst>
          </p:nvPr>
        </p:nvPicPr>
        <p:blipFill>
          <a:blip r:embed="rId29">
            <a:extLst>
              <a:ext uri="{28A0092B-C50C-407E-A947-70E740481C1C}">
                <a14:useLocalDpi xmlns:a14="http://schemas.microsoft.com/office/drawing/2010/main"/>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McK 1. On-page tracker" hidden="1"/>
          <p:cNvSpPr>
            <a:spLocks noChangeArrowheads="1"/>
          </p:cNvSpPr>
          <p:nvPr>
            <p:custDataLst>
              <p:tags r:id="rId5"/>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6"/>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7"/>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8"/>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10"/>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8"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1"/>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6" name="Arc 42"/>
              <p:cNvSpPr>
                <a:spLocks noChangeAspect="1"/>
              </p:cNvSpPr>
              <p:nvPr>
                <p:custDataLst>
                  <p:tags r:id="rId22"/>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2"/>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4"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3"/>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4"/>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5"/>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0" name="Arc 48"/>
              <p:cNvSpPr>
                <a:spLocks noChangeAspect="1"/>
              </p:cNvSpPr>
              <p:nvPr>
                <p:custDataLst>
                  <p:tags r:id="rId16"/>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9"/>
            </p:custDataLst>
          </p:nvPr>
        </p:nvSpPr>
        <p:spPr>
          <a:xfrm>
            <a:off x="8724900" y="6565900"/>
            <a:ext cx="160338" cy="157163"/>
          </a:xfrm>
          <a:prstGeom prst="rect">
            <a:avLst/>
          </a:prstGeom>
        </p:spPr>
        <p:txBody>
          <a:bodyPr/>
          <a:lstStyle>
            <a:lvl1pPr algn="r">
              <a:defRPr lang="en-US" sz="1000" kern="1200" baseline="0">
                <a:solidFill>
                  <a:srgbClr val="83725B"/>
                </a:solidFill>
                <a:latin typeface="+mn-lt"/>
                <a:ea typeface="+mn-ea"/>
                <a:cs typeface="+mn-cs"/>
              </a:defRPr>
            </a:lvl1pPr>
          </a:lstStyle>
          <a:p>
            <a:pPr>
              <a:defRPr/>
            </a:pPr>
            <a:fld id="{124E6C25-F7D5-4BEA-8D47-9803212E4460}" type="slidenum">
              <a:rPr lang="en-GB"/>
              <a:pPr>
                <a:defRPr/>
              </a:pPr>
              <a:t>‹#›</a:t>
            </a:fld>
            <a:endParaRPr lang="en-GB" dirty="0"/>
          </a:p>
        </p:txBody>
      </p:sp>
    </p:spTree>
    <p:extLst>
      <p:ext uri="{BB962C8B-B14F-4D97-AF65-F5344CB8AC3E}">
        <p14:creationId xmlns:p14="http://schemas.microsoft.com/office/powerpoint/2010/main" val="3031912439"/>
      </p:ext>
    </p:extLst>
  </p:cSld>
  <p:clrMapOvr>
    <a:masterClrMapping/>
  </p:clrMapOvr>
  <p:transition spd="slow">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ext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3813" name="think-cell Slide" r:id="rId26" imgW="360" imgH="360" progId="TCLayout.ActiveDocument.1">
                  <p:embed/>
                </p:oleObj>
              </mc:Choice>
              <mc:Fallback>
                <p:oleObj name="think-cell Slide" r:id="rId26" imgW="360" imgH="360" progId="TCLayout.ActiveDocument.1">
                  <p:embed/>
                  <p:pic>
                    <p:nvPicPr>
                      <p:cNvPr id="5" name="Object 1"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0"/>
          <p:cNvPicPr preferRelativeResize="0">
            <a:picLocks noChangeArrowheads="1"/>
          </p:cNvPicPr>
          <p:nvPr>
            <p:custDataLst>
              <p:tags r:id="rId3"/>
            </p:custDataLst>
          </p:nvPr>
        </p:nvPicPr>
        <p:blipFill>
          <a:blip r:embed="rId28" cstate="email">
            <a:extLst>
              <a:ext uri="{28A0092B-C50C-407E-A947-70E740481C1C}">
                <a14:useLocalDpi xmlns:a14="http://schemas.microsoft.com/office/drawing/2010/main"/>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Picture 142"/>
          <p:cNvPicPr preferRelativeResize="0">
            <a:picLocks noChangeArrowheads="1"/>
          </p:cNvPicPr>
          <p:nvPr>
            <p:custDataLst>
              <p:tags r:id="rId4"/>
            </p:custDataLst>
          </p:nvPr>
        </p:nvPicPr>
        <p:blipFill>
          <a:blip r:embed="rId29">
            <a:extLst>
              <a:ext uri="{28A0092B-C50C-407E-A947-70E740481C1C}">
                <a14:useLocalDpi xmlns:a14="http://schemas.microsoft.com/office/drawing/2010/main"/>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McK 1. On-page tracker" hidden="1"/>
          <p:cNvSpPr>
            <a:spLocks noChangeArrowheads="1"/>
          </p:cNvSpPr>
          <p:nvPr>
            <p:custDataLst>
              <p:tags r:id="rId5"/>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6"/>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7"/>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hangingPunct="1">
                <a:defRPr/>
              </a:pPr>
              <a:r>
                <a:rPr lang="en-US" altLang="en-US" sz="1000" dirty="0" smtClean="0">
                  <a:solidFill>
                    <a:srgbClr val="003896"/>
                  </a:solidFill>
                </a:rPr>
                <a:t>Source: Source</a:t>
              </a:r>
            </a:p>
          </p:txBody>
        </p:sp>
      </p:grpSp>
      <p:grpSp>
        <p:nvGrpSpPr>
          <p:cNvPr id="15" name="ACET" hidden="1"/>
          <p:cNvGrpSpPr>
            <a:grpSpLocks/>
          </p:cNvGrpSpPr>
          <p:nvPr>
            <p:custDataLst>
              <p:tags r:id="rId8"/>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b="1" dirty="0" smtClean="0">
                  <a:solidFill>
                    <a:srgbClr val="003896"/>
                  </a:solidFill>
                </a:rPr>
                <a:t>Title</a:t>
              </a:r>
            </a:p>
            <a:p>
              <a:pPr eaLnBrk="1" hangingPunct="1">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10"/>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8"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1"/>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6" name="Arc 42"/>
              <p:cNvSpPr>
                <a:spLocks noChangeAspect="1"/>
              </p:cNvSpPr>
              <p:nvPr>
                <p:custDataLst>
                  <p:tags r:id="rId22"/>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2"/>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4"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3"/>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4"/>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5"/>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0" name="Arc 48"/>
              <p:cNvSpPr>
                <a:spLocks noChangeAspect="1"/>
              </p:cNvSpPr>
              <p:nvPr>
                <p:custDataLst>
                  <p:tags r:id="rId16"/>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a:prstGeom prst="rect">
            <a:avLst/>
          </a:prstGeo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9"/>
            </p:custDataLst>
          </p:nvPr>
        </p:nvSpPr>
        <p:spPr>
          <a:xfrm>
            <a:off x="8610600" y="6567488"/>
            <a:ext cx="381000" cy="214312"/>
          </a:xfrm>
          <a:prstGeom prst="rect">
            <a:avLst/>
          </a:prstGeom>
        </p:spPr>
        <p:txBody>
          <a:bodyPr/>
          <a:lstStyle>
            <a:lvl1pPr algn="r">
              <a:defRPr lang="en-US" sz="1000" kern="1200" baseline="0">
                <a:solidFill>
                  <a:srgbClr val="003896"/>
                </a:solidFill>
                <a:latin typeface="+mn-lt"/>
                <a:ea typeface="+mn-ea"/>
                <a:cs typeface="+mn-cs"/>
              </a:defRPr>
            </a:lvl1pPr>
          </a:lstStyle>
          <a:p>
            <a:pPr>
              <a:defRPr/>
            </a:pPr>
            <a:fld id="{87B2A872-2CB2-40D3-A05F-04E8364F5882}" type="slidenum">
              <a:rPr/>
              <a:pPr>
                <a:defRPr/>
              </a:pPr>
              <a:t>‹#›</a:t>
            </a:fld>
            <a:endParaRPr dirty="0"/>
          </a:p>
        </p:txBody>
      </p:sp>
    </p:spTree>
    <p:extLst>
      <p:ext uri="{BB962C8B-B14F-4D97-AF65-F5344CB8AC3E}">
        <p14:creationId xmlns:p14="http://schemas.microsoft.com/office/powerpoint/2010/main" val="3157940013"/>
      </p:ext>
    </p:extLst>
  </p:cSld>
  <p:clrMapOvr>
    <a:masterClrMapping/>
  </p:clrMapOvr>
  <p:transition spd="slow">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3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73121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1F4CA13-13A9-4896-B19D-389680D1C8F8}"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E35D77-DC15-448A-AFEE-4E37181C2AF3}" type="slidenum">
              <a:rPr lang="en-ZA" altLang="en-US"/>
              <a:pPr>
                <a:defRPr/>
              </a:pPr>
              <a:t>‹#›</a:t>
            </a:fld>
            <a:endParaRPr lang="en-ZA" altLang="en-US" dirty="0"/>
          </a:p>
        </p:txBody>
      </p:sp>
    </p:spTree>
    <p:extLst>
      <p:ext uri="{BB962C8B-B14F-4D97-AF65-F5344CB8AC3E}">
        <p14:creationId xmlns:p14="http://schemas.microsoft.com/office/powerpoint/2010/main" val="2058500145"/>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07AF7761-D5FF-49E6-8818-3F21E301B973}" type="datetime1">
              <a:rPr lang="en-ZA"/>
              <a:pPr>
                <a:defRPr/>
              </a:pPr>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val="3610806935"/>
      </p:ext>
    </p:extLst>
  </p:cSld>
  <p:clrMapOvr>
    <a:masterClrMapping/>
  </p:clrMapOvr>
  <p:transition spd="slow">
    <p:fade/>
  </p:transition>
  <p:hf hdr="0" ftr="0"/>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3604120716"/>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78899839-76A9-4F3C-BCEB-D13030600B43}" type="datetime1">
              <a:rPr lang="en-ZA"/>
              <a:pPr>
                <a:defRPr/>
              </a:pPr>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val="1209596168"/>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45F356D-1A95-4A6C-AB3C-C30B4EE88F02}" type="datetime1">
              <a:rPr lang="en-ZA"/>
              <a:pPr>
                <a:defRPr/>
              </a:pPr>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val="2415661303"/>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B387182D-A70D-4BEE-9795-8BFF54F25121}" type="datetime1">
              <a:rPr lang="en-ZA"/>
              <a:pPr>
                <a:defRPr/>
              </a:pPr>
              <a:t>2017/03/03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val="406923917"/>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C88CEA9D-6C3E-41BC-BAE3-DFF6ECBEA316}" type="datetime1">
              <a:rPr lang="en-ZA"/>
              <a:pPr>
                <a:defRPr/>
              </a:pPr>
              <a:t>2017/03/03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val="626940366"/>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FA643A60-A6B5-452F-B5F3-3C60B192EE8B}" type="datetime1">
              <a:rPr lang="en-ZA"/>
              <a:pPr>
                <a:defRPr/>
              </a:pPr>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val="2863305738"/>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D1013074-CA9C-4657-B123-228CC3636A6D}" type="datetime1">
              <a:rPr lang="en-ZA"/>
              <a:pPr>
                <a:defRPr/>
              </a:pPr>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val="3442083336"/>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2EB26E0-60A4-4B81-9CEC-3EB5462A5536}" type="datetime1">
              <a:rPr lang="en-ZA"/>
              <a:pPr>
                <a:defRPr/>
              </a:pPr>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val="2704325914"/>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E512D55-9223-4EB1-A871-17D4CC359C92}" type="datetime1">
              <a:rPr lang="en-ZA"/>
              <a:pPr>
                <a:defRPr/>
              </a:pPr>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val="3080535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5815064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2494AAB8-B580-4AF3-9CC6-C4EF1E83CE91}"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BA1B759-4923-4D75-AC1D-583523392373}" type="slidenum">
              <a:rPr lang="en-ZA" altLang="en-US"/>
              <a:pPr>
                <a:defRPr/>
              </a:pPr>
              <a:t>‹#›</a:t>
            </a:fld>
            <a:endParaRPr lang="en-ZA" altLang="en-US" dirty="0"/>
          </a:p>
        </p:txBody>
      </p:sp>
    </p:spTree>
    <p:extLst>
      <p:ext uri="{BB962C8B-B14F-4D97-AF65-F5344CB8AC3E}">
        <p14:creationId xmlns:p14="http://schemas.microsoft.com/office/powerpoint/2010/main" val="3585349479"/>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FDD8194-9CB2-41A2-A56C-8371C1CBC332}" type="datetime1">
              <a:rPr lang="en-ZA"/>
              <a:pPr>
                <a:defRPr/>
              </a:pPr>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val="1903160989"/>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E89B98DA-E2AD-4C8A-8BDB-6A8FA5B6857B}" type="datetime1">
              <a:rPr lang="en-ZA"/>
              <a:pPr>
                <a:defRPr/>
              </a:pPr>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val="4200888706"/>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C93E0DE-B3ED-4255-87CF-6F775CEB27AF}" type="datetime1">
              <a:rPr lang="en-ZA"/>
              <a:pPr>
                <a:defRPr/>
              </a:pPr>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val="2318009824"/>
      </p:ext>
    </p:extLst>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50227E2-10BD-4583-BD90-BABB56C044E8}"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val="2753349008"/>
      </p:ext>
    </p:extLst>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908380138"/>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24"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D1340C1-2B4F-4B9A-8B3F-91482EC378AD}"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val="1640616746"/>
      </p:ext>
    </p:extLst>
  </p:cSld>
  <p:clrMapOvr>
    <a:masterClrMapping/>
  </p:clrMapOvr>
  <p:transition spd="slow">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101301A-3173-43C8-8320-25093DA767D6}"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val="3509608606"/>
      </p:ext>
    </p:extLst>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65E3543-4D5F-4DE9-9F24-02352B6353E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val="217911159"/>
      </p:ext>
    </p:extLst>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74EFF79-C388-49E2-8CB5-3BBAA538263D}"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val="2633816061"/>
      </p:ext>
    </p:extLst>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5A83C4C6-8CA5-4DF9-8BF6-3867DA99D6D5}"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val="267699916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F34C2CCC-74F0-45CF-A582-5EB3245DA186}"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BB4CCBE-E6D1-49E4-8B33-9940016ECCAF}" type="slidenum">
              <a:rPr lang="en-ZA" altLang="en-US"/>
              <a:pPr>
                <a:defRPr/>
              </a:pPr>
              <a:t>‹#›</a:t>
            </a:fld>
            <a:endParaRPr lang="en-ZA" altLang="en-US" dirty="0"/>
          </a:p>
        </p:txBody>
      </p:sp>
    </p:spTree>
    <p:extLst>
      <p:ext uri="{BB962C8B-B14F-4D97-AF65-F5344CB8AC3E}">
        <p14:creationId xmlns:p14="http://schemas.microsoft.com/office/powerpoint/2010/main" val="3946692158"/>
      </p:ext>
    </p:extLst>
  </p:cSld>
  <p:clrMapOvr>
    <a:masterClrMapping/>
  </p:clrMapOvr>
  <p:transition spd="slow">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ADB3D85F-B088-43E9-AE16-0A839B82600D}"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val="3963655449"/>
      </p:ext>
    </p:extLst>
  </p:cSld>
  <p:clrMapOvr>
    <a:masterClrMapping/>
  </p:clrMapOvr>
  <p:transition spd="slow">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B76ECC6-74F4-4EB9-A008-6121B1F5ECF5}"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val="2941479048"/>
      </p:ext>
    </p:extLst>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503C451-998F-4B80-9270-60BD18D42836}"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val="4001936696"/>
      </p:ext>
    </p:extLst>
  </p:cSld>
  <p:clrMapOvr>
    <a:masterClrMapping/>
  </p:clrMapOvr>
  <p:transition spd="slow">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59E2396-57AD-4283-BF11-68D37B63C3E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val="2505121033"/>
      </p:ext>
    </p:extLst>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839A5BF-4B82-4CFF-8BD3-9329D0E88EAD}"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val="219172427"/>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4DE0FDD-A7DE-4F96-A0B4-2BF069D4872C}"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val="1574025218"/>
      </p:ext>
    </p:extLst>
  </p:cSld>
  <p:clrMapOvr>
    <a:masterClrMapping/>
  </p:clrMapOvr>
  <p:transition spd="slow">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spid="_x0000_s84048"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192" y="1593"/>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val="85435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a:defRPr/>
            </a:pPr>
            <a:endParaRPr lang="en-GB"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p:spPr>
        <p:txBody>
          <a:bodyPr/>
          <a:lstStyle>
            <a:lvl1pPr algn="ctr">
              <a:defRPr/>
            </a:lvl1pPr>
          </a:lstStyle>
          <a:p>
            <a:pPr>
              <a:defRPr/>
            </a:pPr>
            <a:fld id="{2CFC5625-9A47-46BE-AF35-97D25767F338}" type="slidenum">
              <a:rPr lang="en-ZA" smtClean="0"/>
              <a:pPr>
                <a:defRPr/>
              </a:pPr>
              <a:t>‹#›</a:t>
            </a:fld>
            <a:endParaRPr lang="en-ZA" dirty="0"/>
          </a:p>
        </p:txBody>
      </p:sp>
    </p:spTree>
    <p:extLst>
      <p:ext uri="{BB962C8B-B14F-4D97-AF65-F5344CB8AC3E}">
        <p14:creationId xmlns:p14="http://schemas.microsoft.com/office/powerpoint/2010/main" val="284927293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7E9ECA3E-637D-47A1-BC8A-1C2AD86E484E}"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D01FBCA-A9C6-4FAB-87DA-4A55DAC3B520}" type="slidenum">
              <a:rPr lang="en-ZA" altLang="en-US"/>
              <a:pPr>
                <a:defRPr/>
              </a:pPr>
              <a:t>‹#›</a:t>
            </a:fld>
            <a:endParaRPr lang="en-ZA" altLang="en-US" dirty="0"/>
          </a:p>
        </p:txBody>
      </p:sp>
    </p:spTree>
    <p:extLst>
      <p:ext uri="{BB962C8B-B14F-4D97-AF65-F5344CB8AC3E}">
        <p14:creationId xmlns:p14="http://schemas.microsoft.com/office/powerpoint/2010/main" val="375230303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3D19D17-AF11-4DF6-9A6E-11E69373EB0F}"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88598F44-CFA1-4B4C-97AF-3F1B1B55D3C8}" type="slidenum">
              <a:rPr lang="en-ZA" altLang="en-US"/>
              <a:pPr>
                <a:defRPr/>
              </a:pPr>
              <a:t>‹#›</a:t>
            </a:fld>
            <a:endParaRPr lang="en-ZA" altLang="en-US" dirty="0"/>
          </a:p>
        </p:txBody>
      </p:sp>
    </p:spTree>
    <p:extLst>
      <p:ext uri="{BB962C8B-B14F-4D97-AF65-F5344CB8AC3E}">
        <p14:creationId xmlns:p14="http://schemas.microsoft.com/office/powerpoint/2010/main" val="58616524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5FE05A9-F2D8-4CF2-A5FB-937DE50DC10F}"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171256DE-A81F-4E62-9521-2B1F2B0385A0}" type="slidenum">
              <a:rPr lang="en-ZA" altLang="en-US"/>
              <a:pPr>
                <a:defRPr/>
              </a:pPr>
              <a:t>‹#›</a:t>
            </a:fld>
            <a:endParaRPr lang="en-ZA" altLang="en-US" dirty="0"/>
          </a:p>
        </p:txBody>
      </p:sp>
    </p:spTree>
    <p:extLst>
      <p:ext uri="{BB962C8B-B14F-4D97-AF65-F5344CB8AC3E}">
        <p14:creationId xmlns:p14="http://schemas.microsoft.com/office/powerpoint/2010/main" val="429082682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572BFC2-CFC5-43EE-906D-5CB99DA7C624}"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396A403C-7FF7-45E1-B664-D6AA7D2F86FE}" type="slidenum">
              <a:rPr lang="en-ZA" altLang="en-US"/>
              <a:pPr>
                <a:defRPr/>
              </a:pPr>
              <a:t>‹#›</a:t>
            </a:fld>
            <a:endParaRPr lang="en-ZA" altLang="en-US" dirty="0"/>
          </a:p>
        </p:txBody>
      </p:sp>
    </p:spTree>
    <p:extLst>
      <p:ext uri="{BB962C8B-B14F-4D97-AF65-F5344CB8AC3E}">
        <p14:creationId xmlns:p14="http://schemas.microsoft.com/office/powerpoint/2010/main" val="261092032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09A1A5D6-9C0D-4584-A727-27A33C34565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786BEF8-93AB-4DEE-9304-1A73B0F0FF2D}" type="slidenum">
              <a:rPr lang="en-ZA" altLang="en-US"/>
              <a:pPr>
                <a:defRPr/>
              </a:pPr>
              <a:t>‹#›</a:t>
            </a:fld>
            <a:endParaRPr lang="en-ZA" altLang="en-US" dirty="0"/>
          </a:p>
        </p:txBody>
      </p:sp>
    </p:spTree>
    <p:extLst>
      <p:ext uri="{BB962C8B-B14F-4D97-AF65-F5344CB8AC3E}">
        <p14:creationId xmlns:p14="http://schemas.microsoft.com/office/powerpoint/2010/main" val="263297330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18498D8-65B0-4173-97F8-FF2240A779B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F92C3CF0-9969-4BF4-AF26-3148215CBD22}" type="slidenum">
              <a:rPr lang="en-ZA" altLang="en-US"/>
              <a:pPr>
                <a:defRPr/>
              </a:pPr>
              <a:t>‹#›</a:t>
            </a:fld>
            <a:endParaRPr lang="en-ZA" altLang="en-US" dirty="0"/>
          </a:p>
        </p:txBody>
      </p:sp>
    </p:spTree>
    <p:extLst>
      <p:ext uri="{BB962C8B-B14F-4D97-AF65-F5344CB8AC3E}">
        <p14:creationId xmlns:p14="http://schemas.microsoft.com/office/powerpoint/2010/main" val="22739876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93983B81-19DA-4978-A456-A5613C50AC26}"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3BE9699-F115-449D-B6C6-99E74A968EAE}" type="slidenum">
              <a:rPr lang="en-ZA" altLang="en-US"/>
              <a:pPr>
                <a:defRPr/>
              </a:pPr>
              <a:t>‹#›</a:t>
            </a:fld>
            <a:endParaRPr lang="en-ZA" altLang="en-US" dirty="0"/>
          </a:p>
        </p:txBody>
      </p:sp>
    </p:spTree>
    <p:extLst>
      <p:ext uri="{BB962C8B-B14F-4D97-AF65-F5344CB8AC3E}">
        <p14:creationId xmlns:p14="http://schemas.microsoft.com/office/powerpoint/2010/main" val="312024670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2B3F837D-5FDA-40C6-AFC0-327940824AE2}"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solidFill>
                  <a:srgbClr val="003896"/>
                </a:solidFill>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01B30FD5-E528-409F-B78F-6FC73EE4173C}" type="slidenum">
              <a:rPr lang="en-ZA"/>
              <a:pPr>
                <a:defRPr/>
              </a:pPr>
              <a:t>‹#›</a:t>
            </a:fld>
            <a:endParaRPr lang="en-ZA" dirty="0"/>
          </a:p>
        </p:txBody>
      </p:sp>
    </p:spTree>
    <p:extLst>
      <p:ext uri="{BB962C8B-B14F-4D97-AF65-F5344CB8AC3E}">
        <p14:creationId xmlns:p14="http://schemas.microsoft.com/office/powerpoint/2010/main" val="27971227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522416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D1340C1-2B4F-4B9A-8B3F-91482EC378AD}"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val="238155449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316405476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8187212F-6B7B-4EF9-8949-4B7B24D3CA1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4E0C22A-FFA3-46AB-9892-55BD35D201A1}" type="slidenum">
              <a:rPr lang="en-ZA"/>
              <a:pPr>
                <a:defRPr/>
              </a:pPr>
              <a:t>‹#›</a:t>
            </a:fld>
            <a:endParaRPr lang="en-ZA" dirty="0"/>
          </a:p>
        </p:txBody>
      </p:sp>
    </p:spTree>
    <p:extLst>
      <p:ext uri="{BB962C8B-B14F-4D97-AF65-F5344CB8AC3E}">
        <p14:creationId xmlns:p14="http://schemas.microsoft.com/office/powerpoint/2010/main" val="38403068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BA1FA005-19B2-4A09-8769-CF960FE899BF}"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2B9CC19-2D85-44E0-9498-AB73A435251B}" type="slidenum">
              <a:rPr lang="en-ZA"/>
              <a:pPr>
                <a:defRPr/>
              </a:pPr>
              <a:t>‹#›</a:t>
            </a:fld>
            <a:endParaRPr lang="en-ZA" dirty="0"/>
          </a:p>
        </p:txBody>
      </p:sp>
    </p:spTree>
    <p:extLst>
      <p:ext uri="{BB962C8B-B14F-4D97-AF65-F5344CB8AC3E}">
        <p14:creationId xmlns:p14="http://schemas.microsoft.com/office/powerpoint/2010/main" val="376631281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CF9ABDD9-DDCB-4BB7-BC5D-22631F86584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6AB03C5-A3DF-4A98-8D9A-C50E90A9DB7D}" type="slidenum">
              <a:rPr lang="en-ZA"/>
              <a:pPr>
                <a:defRPr/>
              </a:pPr>
              <a:t>‹#›</a:t>
            </a:fld>
            <a:endParaRPr lang="en-ZA" dirty="0"/>
          </a:p>
        </p:txBody>
      </p:sp>
    </p:spTree>
    <p:extLst>
      <p:ext uri="{BB962C8B-B14F-4D97-AF65-F5344CB8AC3E}">
        <p14:creationId xmlns:p14="http://schemas.microsoft.com/office/powerpoint/2010/main" val="166291365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7874B652-AF58-446D-A8B2-F25DEB581E47}"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E3EF0D9E-7DEF-4CA9-9334-10B8598360EB}" type="slidenum">
              <a:rPr lang="en-ZA"/>
              <a:pPr>
                <a:defRPr/>
              </a:pPr>
              <a:t>‹#›</a:t>
            </a:fld>
            <a:endParaRPr lang="en-ZA" dirty="0"/>
          </a:p>
        </p:txBody>
      </p:sp>
    </p:spTree>
    <p:extLst>
      <p:ext uri="{BB962C8B-B14F-4D97-AF65-F5344CB8AC3E}">
        <p14:creationId xmlns:p14="http://schemas.microsoft.com/office/powerpoint/2010/main" val="205944141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B9D58C70-EFFD-465E-84D1-0B6B995D54ED}"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DED936FE-E9D7-4257-812B-7517C59BBDFF}" type="slidenum">
              <a:rPr lang="en-ZA"/>
              <a:pPr>
                <a:defRPr/>
              </a:pPr>
              <a:t>‹#›</a:t>
            </a:fld>
            <a:endParaRPr lang="en-ZA" dirty="0"/>
          </a:p>
        </p:txBody>
      </p:sp>
    </p:spTree>
    <p:extLst>
      <p:ext uri="{BB962C8B-B14F-4D97-AF65-F5344CB8AC3E}">
        <p14:creationId xmlns:p14="http://schemas.microsoft.com/office/powerpoint/2010/main" val="223327499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4C233F06-DDE5-413D-BAC6-FA4B6250FA0E}"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090F0593-EA7D-4049-81DB-ADF05D1E8628}" type="slidenum">
              <a:rPr lang="en-ZA"/>
              <a:pPr>
                <a:defRPr/>
              </a:pPr>
              <a:t>‹#›</a:t>
            </a:fld>
            <a:endParaRPr lang="en-ZA" dirty="0"/>
          </a:p>
        </p:txBody>
      </p:sp>
    </p:spTree>
    <p:extLst>
      <p:ext uri="{BB962C8B-B14F-4D97-AF65-F5344CB8AC3E}">
        <p14:creationId xmlns:p14="http://schemas.microsoft.com/office/powerpoint/2010/main" val="157265713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1BBEDFE-7D98-4914-860D-EC8539640E07}"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8F0BAE9-CAAE-4CB9-BCFB-0D7B505F13EC}" type="slidenum">
              <a:rPr lang="en-ZA"/>
              <a:pPr>
                <a:defRPr/>
              </a:pPr>
              <a:t>‹#›</a:t>
            </a:fld>
            <a:endParaRPr lang="en-ZA" dirty="0"/>
          </a:p>
        </p:txBody>
      </p:sp>
    </p:spTree>
    <p:extLst>
      <p:ext uri="{BB962C8B-B14F-4D97-AF65-F5344CB8AC3E}">
        <p14:creationId xmlns:p14="http://schemas.microsoft.com/office/powerpoint/2010/main" val="341757842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5BA2F38-A217-47E9-AC90-435B368F905C}"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4E36E5F9-3E3F-438F-8097-FC52B50A95DF}" type="slidenum">
              <a:rPr lang="en-ZA"/>
              <a:pPr>
                <a:defRPr/>
              </a:pPr>
              <a:t>‹#›</a:t>
            </a:fld>
            <a:endParaRPr lang="en-ZA" dirty="0"/>
          </a:p>
        </p:txBody>
      </p:sp>
    </p:spTree>
    <p:extLst>
      <p:ext uri="{BB962C8B-B14F-4D97-AF65-F5344CB8AC3E}">
        <p14:creationId xmlns:p14="http://schemas.microsoft.com/office/powerpoint/2010/main" val="218981251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AE8C89B3-6994-4535-85B7-6E03B378DA0A}"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755863-39B9-419B-A4BD-9050F8557AEB}" type="slidenum">
              <a:rPr lang="en-ZA"/>
              <a:pPr>
                <a:defRPr/>
              </a:pPr>
              <a:t>‹#›</a:t>
            </a:fld>
            <a:endParaRPr lang="en-ZA" dirty="0"/>
          </a:p>
        </p:txBody>
      </p:sp>
    </p:spTree>
    <p:extLst>
      <p:ext uri="{BB962C8B-B14F-4D97-AF65-F5344CB8AC3E}">
        <p14:creationId xmlns:p14="http://schemas.microsoft.com/office/powerpoint/2010/main" val="407926421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101301A-3173-43C8-8320-25093DA767D6}"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val="153992546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FA1286C-9B40-45B9-8E4C-CBEDD1BC4DE0}"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2233E73-69B5-40C2-8264-FA0C347D11D2}" type="slidenum">
              <a:rPr lang="en-ZA"/>
              <a:pPr>
                <a:defRPr/>
              </a:pPr>
              <a:t>‹#›</a:t>
            </a:fld>
            <a:endParaRPr lang="en-ZA" dirty="0"/>
          </a:p>
        </p:txBody>
      </p:sp>
    </p:spTree>
    <p:extLst>
      <p:ext uri="{BB962C8B-B14F-4D97-AF65-F5344CB8AC3E}">
        <p14:creationId xmlns:p14="http://schemas.microsoft.com/office/powerpoint/2010/main" val="330623411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72795F57-DF94-4FA3-B002-1F9DEC37011B}"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55E9CE0-8D80-4EB6-B323-93990C3D60AA}" type="slidenum">
              <a:rPr lang="en-ZA"/>
              <a:pPr>
                <a:defRPr/>
              </a:pPr>
              <a:t>‹#›</a:t>
            </a:fld>
            <a:endParaRPr lang="en-ZA" dirty="0"/>
          </a:p>
        </p:txBody>
      </p:sp>
    </p:spTree>
    <p:extLst>
      <p:ext uri="{BB962C8B-B14F-4D97-AF65-F5344CB8AC3E}">
        <p14:creationId xmlns:p14="http://schemas.microsoft.com/office/powerpoint/2010/main" val="187528784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77956768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7A44310-0670-43DB-8C88-47170D7F42B9}"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4087B31-BE1C-4339-9081-7FD09BEE1253}" type="slidenum">
              <a:rPr lang="en-ZA"/>
              <a:pPr>
                <a:defRPr/>
              </a:pPr>
              <a:t>‹#›</a:t>
            </a:fld>
            <a:endParaRPr lang="en-ZA" dirty="0"/>
          </a:p>
        </p:txBody>
      </p:sp>
    </p:spTree>
    <p:extLst>
      <p:ext uri="{BB962C8B-B14F-4D97-AF65-F5344CB8AC3E}">
        <p14:creationId xmlns:p14="http://schemas.microsoft.com/office/powerpoint/2010/main" val="102361466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06952-E0D8-4DA7-B443-389EFE834E66}"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3B97017-807F-4123-8D02-1C09A0DDC3DC}" type="slidenum">
              <a:rPr lang="en-ZA"/>
              <a:pPr>
                <a:defRPr/>
              </a:pPr>
              <a:t>‹#›</a:t>
            </a:fld>
            <a:endParaRPr lang="en-ZA" dirty="0"/>
          </a:p>
        </p:txBody>
      </p:sp>
    </p:spTree>
    <p:extLst>
      <p:ext uri="{BB962C8B-B14F-4D97-AF65-F5344CB8AC3E}">
        <p14:creationId xmlns:p14="http://schemas.microsoft.com/office/powerpoint/2010/main" val="258113952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E6095B37-D94F-4872-9ADC-6F81D19B1478}"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E6F8BBD1-9116-478D-A92C-30E1CB2A9E7C}" type="slidenum">
              <a:rPr lang="en-ZA"/>
              <a:pPr>
                <a:defRPr/>
              </a:pPr>
              <a:t>‹#›</a:t>
            </a:fld>
            <a:endParaRPr lang="en-ZA" dirty="0"/>
          </a:p>
        </p:txBody>
      </p:sp>
    </p:spTree>
    <p:extLst>
      <p:ext uri="{BB962C8B-B14F-4D97-AF65-F5344CB8AC3E}">
        <p14:creationId xmlns:p14="http://schemas.microsoft.com/office/powerpoint/2010/main" val="57031706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A5F1421B-85B0-46DE-A495-993CC3A18C3E}" type="datetime1">
              <a:rPr lang="en-ZA" smtClean="0"/>
              <a:t>2017/03/03</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90ABFED2-35B0-414B-979D-521FC161C49E}" type="slidenum">
              <a:rPr lang="en-ZA"/>
              <a:pPr>
                <a:defRPr/>
              </a:pPr>
              <a:t>‹#›</a:t>
            </a:fld>
            <a:endParaRPr lang="en-ZA" dirty="0"/>
          </a:p>
        </p:txBody>
      </p:sp>
    </p:spTree>
    <p:extLst>
      <p:ext uri="{BB962C8B-B14F-4D97-AF65-F5344CB8AC3E}">
        <p14:creationId xmlns:p14="http://schemas.microsoft.com/office/powerpoint/2010/main" val="290399956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7861BD26-E0D6-4277-91EB-67CD22472B90}" type="datetime1">
              <a:rPr lang="en-ZA" smtClean="0"/>
              <a:t>2017/03/03</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A55BD1EC-4F1E-4C36-BCB6-8ACA79C0C799}" type="slidenum">
              <a:rPr lang="en-ZA"/>
              <a:pPr>
                <a:defRPr/>
              </a:pPr>
              <a:t>‹#›</a:t>
            </a:fld>
            <a:endParaRPr lang="en-ZA" dirty="0"/>
          </a:p>
        </p:txBody>
      </p:sp>
    </p:spTree>
    <p:extLst>
      <p:ext uri="{BB962C8B-B14F-4D97-AF65-F5344CB8AC3E}">
        <p14:creationId xmlns:p14="http://schemas.microsoft.com/office/powerpoint/2010/main" val="423749925"/>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BE20659-439D-43C0-B037-4D15A7D9452B}" type="datetime1">
              <a:rPr lang="en-ZA" smtClean="0"/>
              <a:t>2017/03/03</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BF9F33A0-43CB-4E23-8082-B1FC6D0C4ED6}" type="slidenum">
              <a:rPr lang="en-ZA"/>
              <a:pPr>
                <a:defRPr/>
              </a:pPr>
              <a:t>‹#›</a:t>
            </a:fld>
            <a:endParaRPr lang="en-ZA" dirty="0"/>
          </a:p>
        </p:txBody>
      </p:sp>
    </p:spTree>
    <p:extLst>
      <p:ext uri="{BB962C8B-B14F-4D97-AF65-F5344CB8AC3E}">
        <p14:creationId xmlns:p14="http://schemas.microsoft.com/office/powerpoint/2010/main" val="270655733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13F173B-5F2E-4F89-8CBC-46FF6FEAD5AF}"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68D648FC-4C66-4F8A-9039-95C3602B0FC1}" type="slidenum">
              <a:rPr lang="en-ZA"/>
              <a:pPr>
                <a:defRPr/>
              </a:pPr>
              <a:t>‹#›</a:t>
            </a:fld>
            <a:endParaRPr lang="en-ZA" dirty="0"/>
          </a:p>
        </p:txBody>
      </p:sp>
    </p:spTree>
    <p:extLst>
      <p:ext uri="{BB962C8B-B14F-4D97-AF65-F5344CB8AC3E}">
        <p14:creationId xmlns:p14="http://schemas.microsoft.com/office/powerpoint/2010/main" val="2173276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507680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65E3543-4D5F-4DE9-9F24-02352B6353E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val="341512585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D35315E-A29F-48BF-8E50-9FD120513236}" type="datetime1">
              <a:rPr lang="en-ZA" smtClean="0"/>
              <a:t>2017/03/03</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1D97268C-B52C-4381-979D-B25E6DC9BFA9}" type="slidenum">
              <a:rPr lang="en-ZA"/>
              <a:pPr>
                <a:defRPr/>
              </a:pPr>
              <a:t>‹#›</a:t>
            </a:fld>
            <a:endParaRPr lang="en-ZA" dirty="0"/>
          </a:p>
        </p:txBody>
      </p:sp>
    </p:spTree>
    <p:extLst>
      <p:ext uri="{BB962C8B-B14F-4D97-AF65-F5344CB8AC3E}">
        <p14:creationId xmlns:p14="http://schemas.microsoft.com/office/powerpoint/2010/main" val="2158008501"/>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C121299-F153-45BF-B2F8-D54E1372846D}"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692F57B-1180-4D1D-B57B-00A7896A6A9F}" type="slidenum">
              <a:rPr lang="en-ZA"/>
              <a:pPr>
                <a:defRPr/>
              </a:pPr>
              <a:t>‹#›</a:t>
            </a:fld>
            <a:endParaRPr lang="en-ZA" dirty="0"/>
          </a:p>
        </p:txBody>
      </p:sp>
    </p:spTree>
    <p:extLst>
      <p:ext uri="{BB962C8B-B14F-4D97-AF65-F5344CB8AC3E}">
        <p14:creationId xmlns:p14="http://schemas.microsoft.com/office/powerpoint/2010/main" val="20624004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DB941C6-F56F-4CB9-945C-6B98FC1BD8A3}" type="datetime1">
              <a:rPr lang="en-ZA" smtClean="0"/>
              <a:t>2017/03/03</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3FF86D7-BD66-4271-AE76-9B2D4CC52472}" type="slidenum">
              <a:rPr lang="en-ZA"/>
              <a:pPr>
                <a:defRPr/>
              </a:pPr>
              <a:t>‹#›</a:t>
            </a:fld>
            <a:endParaRPr lang="en-ZA" dirty="0"/>
          </a:p>
        </p:txBody>
      </p:sp>
    </p:spTree>
    <p:extLst>
      <p:ext uri="{BB962C8B-B14F-4D97-AF65-F5344CB8AC3E}">
        <p14:creationId xmlns:p14="http://schemas.microsoft.com/office/powerpoint/2010/main" val="38358027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E8D2F4CC-ACCE-43CC-BED5-7D9D4BA7C9DA}" type="datetime1">
              <a:rPr lang="en-ZA" smtClean="0"/>
              <a:t>2017/03/03</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B5EFC186-0636-4AF1-A68D-07AE81E53046}" type="slidenum">
              <a:rPr lang="en-ZA"/>
              <a:pPr>
                <a:defRPr/>
              </a:pPr>
              <a:t>‹#›</a:t>
            </a:fld>
            <a:endParaRPr lang="en-ZA" dirty="0"/>
          </a:p>
        </p:txBody>
      </p:sp>
    </p:spTree>
    <p:extLst>
      <p:ext uri="{BB962C8B-B14F-4D97-AF65-F5344CB8AC3E}">
        <p14:creationId xmlns:p14="http://schemas.microsoft.com/office/powerpoint/2010/main" val="158799481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C8F0EA13-B4F4-40EE-BAAA-85CCA173982A}"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a:lvl1pPr>
          </a:lstStyle>
          <a:p>
            <a:pPr>
              <a:defRPr/>
            </a:pPr>
            <a:fld id="{CFD8B358-2F41-48B5-9257-1378680F45CA}" type="slidenum">
              <a:rPr lang="en-ZA" altLang="en-US"/>
              <a:pPr>
                <a:defRPr/>
              </a:pPr>
              <a:t>‹#›</a:t>
            </a:fld>
            <a:endParaRPr lang="en-ZA" altLang="en-US" dirty="0"/>
          </a:p>
        </p:txBody>
      </p:sp>
    </p:spTree>
    <p:extLst>
      <p:ext uri="{BB962C8B-B14F-4D97-AF65-F5344CB8AC3E}">
        <p14:creationId xmlns:p14="http://schemas.microsoft.com/office/powerpoint/2010/main" val="297452426"/>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66474715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16DF0B68-8A0F-44C9-822F-46B7A0AC1441}"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07557B33-8E29-4900-A47C-068703A51FDC}" type="slidenum">
              <a:rPr lang="en-ZA" altLang="en-US"/>
              <a:pPr>
                <a:defRPr/>
              </a:pPr>
              <a:t>‹#›</a:t>
            </a:fld>
            <a:endParaRPr lang="en-ZA" altLang="en-US" dirty="0"/>
          </a:p>
        </p:txBody>
      </p:sp>
    </p:spTree>
    <p:extLst>
      <p:ext uri="{BB962C8B-B14F-4D97-AF65-F5344CB8AC3E}">
        <p14:creationId xmlns:p14="http://schemas.microsoft.com/office/powerpoint/2010/main" val="2817408313"/>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64759C78-8816-41BE-A704-23985FEFC1F6}"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83C74481-C167-4FEA-9B2A-B865B877B484}" type="slidenum">
              <a:rPr lang="en-ZA" altLang="en-US"/>
              <a:pPr>
                <a:defRPr/>
              </a:pPr>
              <a:t>‹#›</a:t>
            </a:fld>
            <a:endParaRPr lang="en-ZA" altLang="en-US" dirty="0"/>
          </a:p>
        </p:txBody>
      </p:sp>
    </p:spTree>
    <p:extLst>
      <p:ext uri="{BB962C8B-B14F-4D97-AF65-F5344CB8AC3E}">
        <p14:creationId xmlns:p14="http://schemas.microsoft.com/office/powerpoint/2010/main" val="343780904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036779C-17EA-4C30-8077-7BA7FA402358}"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6353E531-2FB3-4B63-9E3D-ABD91F0554D7}" type="slidenum">
              <a:rPr lang="en-ZA" altLang="en-US"/>
              <a:pPr>
                <a:defRPr/>
              </a:pPr>
              <a:t>‹#›</a:t>
            </a:fld>
            <a:endParaRPr lang="en-ZA" altLang="en-US" dirty="0"/>
          </a:p>
        </p:txBody>
      </p:sp>
    </p:spTree>
    <p:extLst>
      <p:ext uri="{BB962C8B-B14F-4D97-AF65-F5344CB8AC3E}">
        <p14:creationId xmlns:p14="http://schemas.microsoft.com/office/powerpoint/2010/main" val="241069953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4AAA3B05-59F1-4999-970B-36FC81E790E5}"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02EC2C71-FC64-4BD4-A4C7-CFACA578101B}" type="slidenum">
              <a:rPr lang="en-ZA" altLang="en-US"/>
              <a:pPr>
                <a:defRPr/>
              </a:pPr>
              <a:t>‹#›</a:t>
            </a:fld>
            <a:endParaRPr lang="en-ZA" altLang="en-US" dirty="0"/>
          </a:p>
        </p:txBody>
      </p:sp>
    </p:spTree>
    <p:extLst>
      <p:ext uri="{BB962C8B-B14F-4D97-AF65-F5344CB8AC3E}">
        <p14:creationId xmlns:p14="http://schemas.microsoft.com/office/powerpoint/2010/main" val="150894388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74EFF79-C388-49E2-8CB5-3BBAA538263D}"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val="202113742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F8EAE6DF-2E7E-4007-99E2-12DE5C2183F9}"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A596B4E6-15B5-472C-B923-4674EC45A36E}" type="slidenum">
              <a:rPr lang="en-ZA" altLang="en-US"/>
              <a:pPr>
                <a:defRPr/>
              </a:pPr>
              <a:t>‹#›</a:t>
            </a:fld>
            <a:endParaRPr lang="en-ZA" altLang="en-US" dirty="0"/>
          </a:p>
        </p:txBody>
      </p:sp>
    </p:spTree>
    <p:extLst>
      <p:ext uri="{BB962C8B-B14F-4D97-AF65-F5344CB8AC3E}">
        <p14:creationId xmlns:p14="http://schemas.microsoft.com/office/powerpoint/2010/main" val="2199029066"/>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F060C673-35DF-42D4-AAEA-19AE27B77F36}"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0F20DFD9-8B38-4EA4-8899-C9115143D5E7}" type="slidenum">
              <a:rPr lang="en-ZA" altLang="en-US"/>
              <a:pPr>
                <a:defRPr/>
              </a:pPr>
              <a:t>‹#›</a:t>
            </a:fld>
            <a:endParaRPr lang="en-ZA" altLang="en-US" dirty="0"/>
          </a:p>
        </p:txBody>
      </p:sp>
    </p:spTree>
    <p:extLst>
      <p:ext uri="{BB962C8B-B14F-4D97-AF65-F5344CB8AC3E}">
        <p14:creationId xmlns:p14="http://schemas.microsoft.com/office/powerpoint/2010/main" val="1745024910"/>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69B9058-F4B2-45B9-AFBA-D93E289B066B}"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B2D7D3F1-F36E-4645-ABD5-4125CFE9DD2E}" type="slidenum">
              <a:rPr lang="en-ZA" altLang="en-US"/>
              <a:pPr>
                <a:defRPr/>
              </a:pPr>
              <a:t>‹#›</a:t>
            </a:fld>
            <a:endParaRPr lang="en-ZA" altLang="en-US" dirty="0"/>
          </a:p>
        </p:txBody>
      </p:sp>
    </p:spTree>
    <p:extLst>
      <p:ext uri="{BB962C8B-B14F-4D97-AF65-F5344CB8AC3E}">
        <p14:creationId xmlns:p14="http://schemas.microsoft.com/office/powerpoint/2010/main" val="3505803011"/>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8483E831-EAEE-4E2B-9F89-4E633585A096}"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DC1C3F5-C898-4A41-9A0C-349ECF09721B}" type="slidenum">
              <a:rPr lang="en-ZA" altLang="en-US"/>
              <a:pPr>
                <a:defRPr/>
              </a:pPr>
              <a:t>‹#›</a:t>
            </a:fld>
            <a:endParaRPr lang="en-ZA" altLang="en-US" dirty="0"/>
          </a:p>
        </p:txBody>
      </p:sp>
    </p:spTree>
    <p:extLst>
      <p:ext uri="{BB962C8B-B14F-4D97-AF65-F5344CB8AC3E}">
        <p14:creationId xmlns:p14="http://schemas.microsoft.com/office/powerpoint/2010/main" val="1870905997"/>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FA7DBE3C-3BFC-46AF-AC13-AC06EA8E3009}"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8B004FD-1BF3-4713-99AF-5591A4E6E006}" type="slidenum">
              <a:rPr lang="en-ZA" altLang="en-US"/>
              <a:pPr>
                <a:defRPr/>
              </a:pPr>
              <a:t>‹#›</a:t>
            </a:fld>
            <a:endParaRPr lang="en-ZA" altLang="en-US" dirty="0"/>
          </a:p>
        </p:txBody>
      </p:sp>
    </p:spTree>
    <p:extLst>
      <p:ext uri="{BB962C8B-B14F-4D97-AF65-F5344CB8AC3E}">
        <p14:creationId xmlns:p14="http://schemas.microsoft.com/office/powerpoint/2010/main" val="63460282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18573897-FDB6-465E-9CBD-B5F9340517DC}"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954505-0669-4561-A23C-708FE778508A}" type="slidenum">
              <a:rPr lang="en-ZA" altLang="en-US"/>
              <a:pPr>
                <a:defRPr/>
              </a:pPr>
              <a:t>‹#›</a:t>
            </a:fld>
            <a:endParaRPr lang="en-ZA" altLang="en-US" dirty="0"/>
          </a:p>
        </p:txBody>
      </p:sp>
    </p:spTree>
    <p:extLst>
      <p:ext uri="{BB962C8B-B14F-4D97-AF65-F5344CB8AC3E}">
        <p14:creationId xmlns:p14="http://schemas.microsoft.com/office/powerpoint/2010/main" val="232201208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C100F8CC-0720-4CFB-8432-C5715ADE9F73}"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D2CBFEB-DEAA-4B40-8084-928E7B4F5BDC}" type="slidenum">
              <a:rPr lang="en-ZA" altLang="en-US"/>
              <a:pPr>
                <a:defRPr/>
              </a:pPr>
              <a:t>‹#›</a:t>
            </a:fld>
            <a:endParaRPr lang="en-ZA" altLang="en-US" dirty="0"/>
          </a:p>
        </p:txBody>
      </p:sp>
    </p:spTree>
    <p:extLst>
      <p:ext uri="{BB962C8B-B14F-4D97-AF65-F5344CB8AC3E}">
        <p14:creationId xmlns:p14="http://schemas.microsoft.com/office/powerpoint/2010/main" val="77991564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9116A60B-3D49-4865-9CE4-F5E65660A32B}"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solidFill>
                  <a:srgbClr val="003896"/>
                </a:solidFill>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E12FF111-246F-4190-9AF1-32FEFE13FECC}" type="slidenum">
              <a:rPr lang="en-ZA"/>
              <a:pPr>
                <a:defRPr/>
              </a:pPr>
              <a:t>‹#›</a:t>
            </a:fld>
            <a:endParaRPr lang="en-ZA" dirty="0"/>
          </a:p>
        </p:txBody>
      </p:sp>
    </p:spTree>
    <p:extLst>
      <p:ext uri="{BB962C8B-B14F-4D97-AF65-F5344CB8AC3E}">
        <p14:creationId xmlns:p14="http://schemas.microsoft.com/office/powerpoint/2010/main" val="248933563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862270429"/>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AF64E39-3EC1-49BA-BCB9-ECB87914D6F8}"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CE4AD619-3041-4AD6-ADF8-274B5AE5C060}" type="slidenum">
              <a:rPr lang="en-ZA"/>
              <a:pPr>
                <a:defRPr/>
              </a:pPr>
              <a:t>‹#›</a:t>
            </a:fld>
            <a:endParaRPr lang="en-ZA" dirty="0"/>
          </a:p>
        </p:txBody>
      </p:sp>
    </p:spTree>
    <p:extLst>
      <p:ext uri="{BB962C8B-B14F-4D97-AF65-F5344CB8AC3E}">
        <p14:creationId xmlns:p14="http://schemas.microsoft.com/office/powerpoint/2010/main" val="390008590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5A83C4C6-8CA5-4DF9-8BF6-3867DA99D6D5}"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val="294315109"/>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456A8F-F439-477F-800C-01CD2A90BE11}"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BF6D1BB9-0AF5-49BE-873C-0E2B1AD62A02}" type="slidenum">
              <a:rPr lang="en-ZA"/>
              <a:pPr>
                <a:defRPr/>
              </a:pPr>
              <a:t>‹#›</a:t>
            </a:fld>
            <a:endParaRPr lang="en-ZA" dirty="0"/>
          </a:p>
        </p:txBody>
      </p:sp>
    </p:spTree>
    <p:extLst>
      <p:ext uri="{BB962C8B-B14F-4D97-AF65-F5344CB8AC3E}">
        <p14:creationId xmlns:p14="http://schemas.microsoft.com/office/powerpoint/2010/main" val="2149373016"/>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44CC1C4B-4594-44E7-A270-4D1E076D78B5}"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605523CE-2640-4A3A-A903-6908E1AC2C60}" type="slidenum">
              <a:rPr lang="en-ZA"/>
              <a:pPr>
                <a:defRPr/>
              </a:pPr>
              <a:t>‹#›</a:t>
            </a:fld>
            <a:endParaRPr lang="en-ZA" dirty="0"/>
          </a:p>
        </p:txBody>
      </p:sp>
    </p:spTree>
    <p:extLst>
      <p:ext uri="{BB962C8B-B14F-4D97-AF65-F5344CB8AC3E}">
        <p14:creationId xmlns:p14="http://schemas.microsoft.com/office/powerpoint/2010/main" val="404691724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F385E631-AA24-4CE6-AE4F-A5AC218E36E7}" type="datetime1">
              <a:rPr lang="en-ZA" smtClean="0"/>
              <a:t>2017/03/03</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9817EFB6-535D-4BDF-BF96-025CD0D96BFA}" type="slidenum">
              <a:rPr lang="en-ZA"/>
              <a:pPr>
                <a:defRPr/>
              </a:pPr>
              <a:t>‹#›</a:t>
            </a:fld>
            <a:endParaRPr lang="en-ZA" dirty="0"/>
          </a:p>
        </p:txBody>
      </p:sp>
    </p:spTree>
    <p:extLst>
      <p:ext uri="{BB962C8B-B14F-4D97-AF65-F5344CB8AC3E}">
        <p14:creationId xmlns:p14="http://schemas.microsoft.com/office/powerpoint/2010/main" val="4270513185"/>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71AD46A4-D476-428A-8F87-118567B7CF8B}"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3884C43-69B5-47E4-98DF-DFD42DB27284}" type="slidenum">
              <a:rPr lang="en-ZA"/>
              <a:pPr>
                <a:defRPr/>
              </a:pPr>
              <a:t>‹#›</a:t>
            </a:fld>
            <a:endParaRPr lang="en-ZA" dirty="0"/>
          </a:p>
        </p:txBody>
      </p:sp>
    </p:spTree>
    <p:extLst>
      <p:ext uri="{BB962C8B-B14F-4D97-AF65-F5344CB8AC3E}">
        <p14:creationId xmlns:p14="http://schemas.microsoft.com/office/powerpoint/2010/main" val="345298372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28220090-5EAA-4790-8F6C-3570BB774CEE}"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DE9FDCC4-4CB2-4430-AA8C-6AD48341581F}" type="slidenum">
              <a:rPr lang="en-ZA"/>
              <a:pPr>
                <a:defRPr/>
              </a:pPr>
              <a:t>‹#›</a:t>
            </a:fld>
            <a:endParaRPr lang="en-ZA" dirty="0"/>
          </a:p>
        </p:txBody>
      </p:sp>
    </p:spTree>
    <p:extLst>
      <p:ext uri="{BB962C8B-B14F-4D97-AF65-F5344CB8AC3E}">
        <p14:creationId xmlns:p14="http://schemas.microsoft.com/office/powerpoint/2010/main" val="2992422720"/>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0A2EE7DF-6A13-4D5B-8B91-F252A3F11F73}"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16879D40-4853-4447-998C-EB84AD0AE4EA}" type="slidenum">
              <a:rPr lang="en-ZA"/>
              <a:pPr>
                <a:defRPr/>
              </a:pPr>
              <a:t>‹#›</a:t>
            </a:fld>
            <a:endParaRPr lang="en-ZA" dirty="0"/>
          </a:p>
        </p:txBody>
      </p:sp>
    </p:spTree>
    <p:extLst>
      <p:ext uri="{BB962C8B-B14F-4D97-AF65-F5344CB8AC3E}">
        <p14:creationId xmlns:p14="http://schemas.microsoft.com/office/powerpoint/2010/main" val="232411888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DAEB31D-360D-4DCA-9C40-E52A2229C7FA}"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9BAE530-EC8D-489E-82F5-756D99BA46AB}" type="slidenum">
              <a:rPr lang="en-ZA"/>
              <a:pPr>
                <a:defRPr/>
              </a:pPr>
              <a:t>‹#›</a:t>
            </a:fld>
            <a:endParaRPr lang="en-ZA" dirty="0"/>
          </a:p>
        </p:txBody>
      </p:sp>
    </p:spTree>
    <p:extLst>
      <p:ext uri="{BB962C8B-B14F-4D97-AF65-F5344CB8AC3E}">
        <p14:creationId xmlns:p14="http://schemas.microsoft.com/office/powerpoint/2010/main" val="404597854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97EAB8F-4766-4D51-9090-4800805749A6}"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2C21DF4-0787-42EE-80C4-38A7CFF614CC}" type="slidenum">
              <a:rPr lang="en-ZA"/>
              <a:pPr>
                <a:defRPr/>
              </a:pPr>
              <a:t>‹#›</a:t>
            </a:fld>
            <a:endParaRPr lang="en-ZA" dirty="0"/>
          </a:p>
        </p:txBody>
      </p:sp>
    </p:spTree>
    <p:extLst>
      <p:ext uri="{BB962C8B-B14F-4D97-AF65-F5344CB8AC3E}">
        <p14:creationId xmlns:p14="http://schemas.microsoft.com/office/powerpoint/2010/main" val="9326758"/>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E75516B-E20B-4973-B05B-99A50FF204DE}"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C80EF900-D628-45FE-8461-9F7EFC65936A}" type="slidenum">
              <a:rPr lang="en-ZA"/>
              <a:pPr>
                <a:defRPr/>
              </a:pPr>
              <a:t>‹#›</a:t>
            </a:fld>
            <a:endParaRPr lang="en-ZA" dirty="0"/>
          </a:p>
        </p:txBody>
      </p:sp>
    </p:spTree>
    <p:extLst>
      <p:ext uri="{BB962C8B-B14F-4D97-AF65-F5344CB8AC3E}">
        <p14:creationId xmlns:p14="http://schemas.microsoft.com/office/powerpoint/2010/main" val="74186729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0CE223A3-8BB6-4216-BE8D-5DFEF1A4947D}"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6DD49752-7793-4F7A-8EA1-4D1044E3B6D3}" type="slidenum">
              <a:rPr lang="en-ZA"/>
              <a:pPr>
                <a:defRPr/>
              </a:pPr>
              <a:t>‹#›</a:t>
            </a:fld>
            <a:endParaRPr lang="en-ZA" dirty="0"/>
          </a:p>
        </p:txBody>
      </p:sp>
    </p:spTree>
    <p:extLst>
      <p:ext uri="{BB962C8B-B14F-4D97-AF65-F5344CB8AC3E}">
        <p14:creationId xmlns:p14="http://schemas.microsoft.com/office/powerpoint/2010/main" val="6352696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3288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37"/>
          <p:cNvSpPr>
            <a:spLocks noGrp="1" noChangeArrowheads="1"/>
          </p:cNvSpPr>
          <p:nvPr>
            <p:ph type="dt" sz="half" idx="10"/>
          </p:nvPr>
        </p:nvSpPr>
        <p:spPr/>
        <p:txBody>
          <a:bodyPr/>
          <a:lstStyle>
            <a:lvl1pPr>
              <a:defRPr/>
            </a:lvl1pPr>
          </a:lstStyle>
          <a:p>
            <a:pPr>
              <a:defRPr/>
            </a:pPr>
            <a:fld id="{ADB3D85F-B088-43E9-AE16-0A839B82600D}" type="datetime1">
              <a:rPr lang="en-ZA" smtClean="0"/>
              <a:t>2017/03/03</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val="3446261198"/>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dirty="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dirty="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dirty="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668884362"/>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84E1673A-E358-445B-9ADC-D3BE6D18EDE9}" type="datetime1">
              <a:rPr lang="en-ZA" smtClean="0"/>
              <a:t>2017/03/03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C12DD08B-6C8B-463C-9A9E-E3B33663AF71}" type="slidenum">
              <a:rPr lang="en-ZA"/>
              <a:pPr>
                <a:defRPr/>
              </a:pPr>
              <a:t>‹#›</a:t>
            </a:fld>
            <a:endParaRPr lang="en-ZA" dirty="0"/>
          </a:p>
        </p:txBody>
      </p:sp>
    </p:spTree>
    <p:extLst>
      <p:ext uri="{BB962C8B-B14F-4D97-AF65-F5344CB8AC3E}">
        <p14:creationId xmlns:p14="http://schemas.microsoft.com/office/powerpoint/2010/main" val="581588099"/>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2330511D-E781-40EB-8FFC-F04D6CF67677}" type="datetime1">
              <a:rPr lang="en-ZA" smtClean="0"/>
              <a:t>2017/03/03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8AAAAB55-4527-4F56-B211-2F2B98F7AE85}" type="slidenum">
              <a:rPr lang="en-ZA"/>
              <a:pPr>
                <a:defRPr/>
              </a:pPr>
              <a:t>‹#›</a:t>
            </a:fld>
            <a:endParaRPr lang="en-ZA" dirty="0"/>
          </a:p>
        </p:txBody>
      </p:sp>
    </p:spTree>
    <p:extLst>
      <p:ext uri="{BB962C8B-B14F-4D97-AF65-F5344CB8AC3E}">
        <p14:creationId xmlns:p14="http://schemas.microsoft.com/office/powerpoint/2010/main" val="357185515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5BFC0F72-E75B-420D-96F4-36CE8C79925A}" type="datetime1">
              <a:rPr lang="en-ZA" smtClean="0"/>
              <a:t>2017/03/03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B10C7C9A-3707-4043-8C93-700ACD6EA346}" type="slidenum">
              <a:rPr lang="en-ZA"/>
              <a:pPr>
                <a:defRPr/>
              </a:pPr>
              <a:t>‹#›</a:t>
            </a:fld>
            <a:endParaRPr lang="en-ZA" dirty="0"/>
          </a:p>
        </p:txBody>
      </p:sp>
    </p:spTree>
    <p:extLst>
      <p:ext uri="{BB962C8B-B14F-4D97-AF65-F5344CB8AC3E}">
        <p14:creationId xmlns:p14="http://schemas.microsoft.com/office/powerpoint/2010/main" val="375157029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C168FAEA-378C-4171-92BD-B5E7270071D9}" type="datetime1">
              <a:rPr lang="en-ZA" smtClean="0"/>
              <a:t>2017/03/03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07C6CAB-BB9E-40E5-AFDC-6DBF6A131C3C}" type="slidenum">
              <a:rPr lang="en-ZA"/>
              <a:pPr>
                <a:defRPr/>
              </a:pPr>
              <a:t>‹#›</a:t>
            </a:fld>
            <a:endParaRPr lang="en-ZA" dirty="0"/>
          </a:p>
        </p:txBody>
      </p:sp>
    </p:spTree>
    <p:extLst>
      <p:ext uri="{BB962C8B-B14F-4D97-AF65-F5344CB8AC3E}">
        <p14:creationId xmlns:p14="http://schemas.microsoft.com/office/powerpoint/2010/main" val="2643533111"/>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146436C-D88E-44B3-B338-5634493873AE}" type="datetime1">
              <a:rPr lang="en-ZA" smtClean="0"/>
              <a:t>2017/03/03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163B4F5C-6F2A-4624-A5B4-6D6045FBDD77}" type="slidenum">
              <a:rPr lang="en-ZA"/>
              <a:pPr>
                <a:defRPr/>
              </a:pPr>
              <a:t>‹#›</a:t>
            </a:fld>
            <a:endParaRPr lang="en-ZA" dirty="0"/>
          </a:p>
        </p:txBody>
      </p:sp>
    </p:spTree>
    <p:extLst>
      <p:ext uri="{BB962C8B-B14F-4D97-AF65-F5344CB8AC3E}">
        <p14:creationId xmlns:p14="http://schemas.microsoft.com/office/powerpoint/2010/main" val="1578562117"/>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1E58E0BD-3A06-4F25-B5DE-1A7F1558C6E4}" type="datetime1">
              <a:rPr lang="en-ZA" smtClean="0"/>
              <a:t>2017/03/03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F038B0EC-2D41-48FE-B312-B9ADEDEB3526}" type="slidenum">
              <a:rPr lang="en-ZA"/>
              <a:pPr>
                <a:defRPr/>
              </a:pPr>
              <a:t>‹#›</a:t>
            </a:fld>
            <a:endParaRPr lang="en-ZA" dirty="0"/>
          </a:p>
        </p:txBody>
      </p:sp>
    </p:spTree>
    <p:extLst>
      <p:ext uri="{BB962C8B-B14F-4D97-AF65-F5344CB8AC3E}">
        <p14:creationId xmlns:p14="http://schemas.microsoft.com/office/powerpoint/2010/main" val="2546833054"/>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5A0BCF00-79B3-40D2-A48F-32564C82C267}" type="datetime1">
              <a:rPr lang="en-ZA" smtClean="0"/>
              <a:t>2017/03/03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3064413-2CAD-45DB-B68E-8884BA194101}" type="slidenum">
              <a:rPr lang="en-ZA"/>
              <a:pPr>
                <a:defRPr/>
              </a:pPr>
              <a:t>‹#›</a:t>
            </a:fld>
            <a:endParaRPr lang="en-ZA" dirty="0"/>
          </a:p>
        </p:txBody>
      </p:sp>
    </p:spTree>
    <p:extLst>
      <p:ext uri="{BB962C8B-B14F-4D97-AF65-F5344CB8AC3E}">
        <p14:creationId xmlns:p14="http://schemas.microsoft.com/office/powerpoint/2010/main" val="3488993911"/>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8991ADE2-445A-4876-A4AB-613B46CB87F0}" type="datetime1">
              <a:rPr lang="en-ZA" smtClean="0"/>
              <a:t>2017/03/03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A668DB2-828D-43DB-AC95-82AECB38E0BB}" type="slidenum">
              <a:rPr lang="en-ZA"/>
              <a:pPr>
                <a:defRPr/>
              </a:pPr>
              <a:t>‹#›</a:t>
            </a:fld>
            <a:endParaRPr lang="en-ZA" dirty="0"/>
          </a:p>
        </p:txBody>
      </p:sp>
    </p:spTree>
    <p:extLst>
      <p:ext uri="{BB962C8B-B14F-4D97-AF65-F5344CB8AC3E}">
        <p14:creationId xmlns:p14="http://schemas.microsoft.com/office/powerpoint/2010/main" val="2687270702"/>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3B523407-CBA1-4939-8908-5D37FE0DC96E}" type="datetime1">
              <a:rPr lang="en-ZA" smtClean="0"/>
              <a:t>2017/03/03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EF1F4B6-64FD-4B86-8777-972B12295675}" type="slidenum">
              <a:rPr lang="en-ZA"/>
              <a:pPr>
                <a:defRPr/>
              </a:pPr>
              <a:t>‹#›</a:t>
            </a:fld>
            <a:endParaRPr lang="en-ZA" dirty="0"/>
          </a:p>
        </p:txBody>
      </p:sp>
    </p:spTree>
    <p:extLst>
      <p:ext uri="{BB962C8B-B14F-4D97-AF65-F5344CB8AC3E}">
        <p14:creationId xmlns:p14="http://schemas.microsoft.com/office/powerpoint/2010/main" val="13084444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B76ECC6-74F4-4EB9-A008-6121B1F5ECF5}"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val="255929562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1E739526-9007-46BA-A6AF-58CA40AE1490}" type="datetime1">
              <a:rPr lang="en-ZA" smtClean="0"/>
              <a:t>2017/03/03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8E9DA12E-6C45-4C3B-A371-59F1C82BD9EB}" type="slidenum">
              <a:rPr lang="en-ZA"/>
              <a:pPr>
                <a:defRPr/>
              </a:pPr>
              <a:t>‹#›</a:t>
            </a:fld>
            <a:endParaRPr lang="en-ZA" dirty="0"/>
          </a:p>
        </p:txBody>
      </p:sp>
    </p:spTree>
    <p:extLst>
      <p:ext uri="{BB962C8B-B14F-4D97-AF65-F5344CB8AC3E}">
        <p14:creationId xmlns:p14="http://schemas.microsoft.com/office/powerpoint/2010/main" val="549928563"/>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BAD745EF-BD04-45F3-8FB5-179572B4B401}" type="datetime1">
              <a:rPr lang="en-ZA" smtClean="0"/>
              <a:t>2017/03/03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5918D29A-1889-4341-B3A4-8BA558922D78}" type="slidenum">
              <a:rPr lang="en-ZA"/>
              <a:pPr>
                <a:defRPr/>
              </a:pPr>
              <a:t>‹#›</a:t>
            </a:fld>
            <a:endParaRPr lang="en-ZA" dirty="0"/>
          </a:p>
        </p:txBody>
      </p:sp>
    </p:spTree>
    <p:extLst>
      <p:ext uri="{BB962C8B-B14F-4D97-AF65-F5344CB8AC3E}">
        <p14:creationId xmlns:p14="http://schemas.microsoft.com/office/powerpoint/2010/main" val="983993928"/>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A057A70D-2EA3-4F09-B1A4-8615DA79A2BC}" type="datetime1">
              <a:rPr lang="en-ZA" smtClean="0"/>
              <a:t>2017/03/03</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val="84736196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509803329"/>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5903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380903D0-2B15-48DA-8123-3EEA7569B889}"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val="3656225415"/>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3A24C16-0D22-4F12-BEA7-D28F73039EBB}" type="datetime1">
              <a:rPr lang="en-ZA" smtClean="0"/>
              <a:t>2017/03/03</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val="3597949592"/>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6836553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F7419021-1C9E-4796-9C78-512818C8C703}" type="datetime1">
              <a:rPr lang="en-ZA" smtClean="0"/>
              <a:t>2017/03/03</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val="209052426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D701F32B-3B3B-497A-BEAD-491995FE0405}" type="datetime1">
              <a:rPr lang="en-ZA" smtClean="0"/>
              <a:t>2017/03/03</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val="647806543"/>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0B98C696-132E-46C2-8B4E-D2DD01AADECA}" type="datetime1">
              <a:rPr lang="en-ZA" smtClean="0"/>
              <a:t>2017/03/03</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val="51433436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81043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6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8323B2AD-6B9B-423A-81B3-1671EB0835E6}" type="datetime1">
              <a:rPr lang="en-ZA" smtClean="0"/>
              <a:t>2017/03/03</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val="77129704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0.xml"/><Relationship Id="rId18" Type="http://schemas.openxmlformats.org/officeDocument/2006/relationships/image" Target="../media/image13.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10.emf"/><Relationship Id="rId2" Type="http://schemas.openxmlformats.org/officeDocument/2006/relationships/slideLayout" Target="../slideLayouts/slideLayout118.xml"/><Relationship Id="rId16" Type="http://schemas.openxmlformats.org/officeDocument/2006/relationships/oleObject" Target="../embeddings/oleObject14.bin"/><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ags" Target="../tags/tag15.xml"/><Relationship Id="rId10" Type="http://schemas.openxmlformats.org/officeDocument/2006/relationships/slideLayout" Target="../slideLayouts/slideLayout126.xml"/><Relationship Id="rId19" Type="http://schemas.openxmlformats.org/officeDocument/2006/relationships/image" Target="../media/image3.jpe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vmlDrawing" Target="../drawings/vmlDrawing14.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3.jpe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image" Target="../media/image1.emf"/><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oleObject" Target="../embeddings/oleObject18.bin"/><Relationship Id="rId2" Type="http://schemas.openxmlformats.org/officeDocument/2006/relationships/slideLayout" Target="../slideLayouts/slideLayout142.xml"/><Relationship Id="rId16" Type="http://schemas.openxmlformats.org/officeDocument/2006/relationships/tags" Target="../tags/tag19.xml"/><Relationship Id="rId20" Type="http://schemas.openxmlformats.org/officeDocument/2006/relationships/image" Target="../media/image3.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vmlDrawing" Target="../drawings/vmlDrawing18.vml"/><Relationship Id="rId10" Type="http://schemas.openxmlformats.org/officeDocument/2006/relationships/slideLayout" Target="../slideLayouts/slideLayout150.xml"/><Relationship Id="rId19" Type="http://schemas.openxmlformats.org/officeDocument/2006/relationships/image" Target="../media/image2.jpe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oleObject" Target="../embeddings/oleObject19.bin"/><Relationship Id="rId3" Type="http://schemas.openxmlformats.org/officeDocument/2006/relationships/slideLayout" Target="../slideLayouts/slideLayout156.xml"/><Relationship Id="rId21" Type="http://schemas.openxmlformats.org/officeDocument/2006/relationships/image" Target="../media/image3.jpeg"/><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tags" Target="../tags/tag20.xml"/><Relationship Id="rId2" Type="http://schemas.openxmlformats.org/officeDocument/2006/relationships/slideLayout" Target="../slideLayouts/slideLayout155.xml"/><Relationship Id="rId16" Type="http://schemas.openxmlformats.org/officeDocument/2006/relationships/vmlDrawing" Target="../drawings/vmlDrawing19.vml"/><Relationship Id="rId20" Type="http://schemas.openxmlformats.org/officeDocument/2006/relationships/image" Target="../media/image2.jpeg"/><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theme" Target="../theme/theme13.xml"/><Relationship Id="rId10" Type="http://schemas.openxmlformats.org/officeDocument/2006/relationships/slideLayout" Target="../slideLayouts/slideLayout163.xml"/><Relationship Id="rId19" Type="http://schemas.openxmlformats.org/officeDocument/2006/relationships/image" Target="../media/image1.emf"/><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tags" Target="../tags/tag23.xml"/><Relationship Id="rId26" Type="http://schemas.openxmlformats.org/officeDocument/2006/relationships/tags" Target="../tags/tag31.xml"/><Relationship Id="rId3" Type="http://schemas.openxmlformats.org/officeDocument/2006/relationships/slideLayout" Target="../slideLayouts/slideLayout170.xml"/><Relationship Id="rId21" Type="http://schemas.openxmlformats.org/officeDocument/2006/relationships/tags" Target="../tags/tag26.xml"/><Relationship Id="rId34" Type="http://schemas.openxmlformats.org/officeDocument/2006/relationships/image" Target="../media/image19.emf"/><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oleObject" Target="../embeddings/oleObject21.bin"/><Relationship Id="rId2" Type="http://schemas.openxmlformats.org/officeDocument/2006/relationships/slideLayout" Target="../slideLayouts/slideLayout169.xml"/><Relationship Id="rId16" Type="http://schemas.openxmlformats.org/officeDocument/2006/relationships/vmlDrawing" Target="../drawings/vmlDrawing21.vml"/><Relationship Id="rId20" Type="http://schemas.openxmlformats.org/officeDocument/2006/relationships/tags" Target="../tags/tag25.xml"/><Relationship Id="rId29" Type="http://schemas.openxmlformats.org/officeDocument/2006/relationships/tags" Target="../tags/tag34.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tags" Target="../tags/tag29.xml"/><Relationship Id="rId32" Type="http://schemas.openxmlformats.org/officeDocument/2006/relationships/tags" Target="../tags/tag37.xml"/><Relationship Id="rId5" Type="http://schemas.openxmlformats.org/officeDocument/2006/relationships/slideLayout" Target="../slideLayouts/slideLayout172.xml"/><Relationship Id="rId15" Type="http://schemas.openxmlformats.org/officeDocument/2006/relationships/theme" Target="../theme/theme14.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image" Target="../media/image21.png"/><Relationship Id="rId10" Type="http://schemas.openxmlformats.org/officeDocument/2006/relationships/slideLayout" Target="../slideLayouts/slideLayout177.xml"/><Relationship Id="rId19" Type="http://schemas.openxmlformats.org/officeDocument/2006/relationships/tags" Target="../tags/tag24.xml"/><Relationship Id="rId31" Type="http://schemas.openxmlformats.org/officeDocument/2006/relationships/tags" Target="../tags/tag36.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image" Target="../media/image20.png"/><Relationship Id="rId8"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 Type="http://schemas.openxmlformats.org/officeDocument/2006/relationships/slideLayout" Target="../slideLayouts/slideLayout184.xml"/><Relationship Id="rId21" Type="http://schemas.openxmlformats.org/officeDocument/2006/relationships/tags" Target="../tags/tag66.xml"/><Relationship Id="rId7" Type="http://schemas.openxmlformats.org/officeDocument/2006/relationships/slideLayout" Target="../slideLayouts/slideLayout188.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image" Target="../media/image26.png"/><Relationship Id="rId2" Type="http://schemas.openxmlformats.org/officeDocument/2006/relationships/slideLayout" Target="../slideLayouts/slideLayout183.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tags" Target="../tags/tag74.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image" Target="../media/image25.jpeg"/><Relationship Id="rId5" Type="http://schemas.openxmlformats.org/officeDocument/2006/relationships/slideLayout" Target="../slideLayouts/slideLayout186.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10" Type="http://schemas.openxmlformats.org/officeDocument/2006/relationships/vmlDrawing" Target="../drawings/vmlDrawing25.vml"/><Relationship Id="rId19" Type="http://schemas.openxmlformats.org/officeDocument/2006/relationships/tags" Target="../tags/tag64.xml"/><Relationship Id="rId31" Type="http://schemas.openxmlformats.org/officeDocument/2006/relationships/image" Target="../media/image24.emf"/><Relationship Id="rId4" Type="http://schemas.openxmlformats.org/officeDocument/2006/relationships/slideLayout" Target="../slideLayouts/slideLayout185.xml"/><Relationship Id="rId9" Type="http://schemas.openxmlformats.org/officeDocument/2006/relationships/theme" Target="../theme/theme15.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oleObject" Target="../embeddings/oleObject25.bin"/><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image" Target="../media/image1.emf"/><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oleObject" Target="../embeddings/oleObject34.bin"/><Relationship Id="rId2" Type="http://schemas.openxmlformats.org/officeDocument/2006/relationships/slideLayout" Target="../slideLayouts/slideLayout191.xml"/><Relationship Id="rId16" Type="http://schemas.openxmlformats.org/officeDocument/2006/relationships/tags" Target="../tags/tag150.xml"/><Relationship Id="rId20" Type="http://schemas.openxmlformats.org/officeDocument/2006/relationships/image" Target="../media/image3.jpe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vmlDrawing" Target="../drawings/vmlDrawing34.vml"/><Relationship Id="rId10" Type="http://schemas.openxmlformats.org/officeDocument/2006/relationships/slideLayout" Target="../slideLayouts/slideLayout199.xml"/><Relationship Id="rId19" Type="http://schemas.openxmlformats.org/officeDocument/2006/relationships/image" Target="../media/image2.jpeg"/><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ags" Target="../tags/tag151.xml"/><Relationship Id="rId3" Type="http://schemas.openxmlformats.org/officeDocument/2006/relationships/slideLayout" Target="../slideLayouts/slideLayout205.xml"/><Relationship Id="rId21" Type="http://schemas.openxmlformats.org/officeDocument/2006/relationships/image" Target="../media/image2.jpeg"/><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vmlDrawing" Target="../drawings/vmlDrawing35.vml"/><Relationship Id="rId2" Type="http://schemas.openxmlformats.org/officeDocument/2006/relationships/slideLayout" Target="../slideLayouts/slideLayout204.xml"/><Relationship Id="rId16" Type="http://schemas.openxmlformats.org/officeDocument/2006/relationships/theme" Target="../theme/theme17.xml"/><Relationship Id="rId20" Type="http://schemas.openxmlformats.org/officeDocument/2006/relationships/image" Target="../media/image1.emf"/><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oleObject" Target="../embeddings/oleObject35.bin"/><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2.jpeg"/><Relationship Id="rId2" Type="http://schemas.openxmlformats.org/officeDocument/2006/relationships/slideLayout" Target="../slideLayouts/slideLayout17.xml"/><Relationship Id="rId16"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3.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2.jpeg"/><Relationship Id="rId2" Type="http://schemas.openxmlformats.org/officeDocument/2006/relationships/slideLayout" Target="../slideLayouts/slideLayout55.xml"/><Relationship Id="rId16" Type="http://schemas.openxmlformats.org/officeDocument/2006/relationships/image" Target="../media/image3.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3.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3.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1.e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oleObject" Target="../embeddings/oleObject6.bin"/><Relationship Id="rId2" Type="http://schemas.openxmlformats.org/officeDocument/2006/relationships/slideLayout" Target="../slideLayouts/slideLayout93.xml"/><Relationship Id="rId16" Type="http://schemas.openxmlformats.org/officeDocument/2006/relationships/tags" Target="../tags/tag7.xml"/><Relationship Id="rId20" Type="http://schemas.openxmlformats.org/officeDocument/2006/relationships/image" Target="../media/image3.jpe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vmlDrawing" Target="../drawings/vmlDrawing6.vml"/><Relationship Id="rId10" Type="http://schemas.openxmlformats.org/officeDocument/2006/relationships/slideLayout" Target="../slideLayouts/slideLayout101.xml"/><Relationship Id="rId19" Type="http://schemas.openxmlformats.org/officeDocument/2006/relationships/image" Target="../media/image2.jpe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18" Type="http://schemas.openxmlformats.org/officeDocument/2006/relationships/image" Target="../media/image13.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image" Target="../media/image10.emf"/><Relationship Id="rId2" Type="http://schemas.openxmlformats.org/officeDocument/2006/relationships/slideLayout" Target="../slideLayouts/slideLayout106.xml"/><Relationship Id="rId16" Type="http://schemas.openxmlformats.org/officeDocument/2006/relationships/oleObject" Target="../embeddings/oleObject10.bin"/><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ags" Target="../tags/tag11.xml"/><Relationship Id="rId10" Type="http://schemas.openxmlformats.org/officeDocument/2006/relationships/slideLayout" Target="../slideLayouts/slideLayout114.xml"/><Relationship Id="rId19" Type="http://schemas.openxmlformats.org/officeDocument/2006/relationships/image" Target="../media/image3.jpe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extLst>
              <p:ext uri="{D42A27DB-BD31-4B8C-83A1-F6EECF244321}">
                <p14:modId xmlns:p14="http://schemas.microsoft.com/office/powerpoint/2010/main" val="2082682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08" name="think-cell Slide" r:id="rId19" imgW="493" imgH="493" progId="TCLayout.ActiveDocument.1">
                  <p:embed/>
                </p:oleObj>
              </mc:Choice>
              <mc:Fallback>
                <p:oleObj name="think-cell Slide" r:id="rId19" imgW="493" imgH="493"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FA55BA16-7917-424C-99B4-ADBC06D77318}"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 id="2147485315" r:id="rId12"/>
    <p:sldLayoutId id="2147485316" r:id="rId13"/>
    <p:sldLayoutId id="2147485434" r:id="rId14"/>
    <p:sldLayoutId id="2147485492" r:id="rId15"/>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3351123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3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5122" name="Picture 43" descr="logo smal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5260BFC-5C96-47F7-9B10-BE85CE3B643A}" type="datetime1">
              <a:rPr lang="en-ZA" smtClean="0"/>
              <a:t>2017/03/03</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FABA4163-792D-4E63-B6E8-678E78CA3C77}" type="slidenum">
              <a:rPr lang="en-ZA"/>
              <a:pPr>
                <a:defRPr/>
              </a:pPr>
              <a:t>‹#›</a:t>
            </a:fld>
            <a:endParaRPr lang="en-ZA" dirty="0"/>
          </a:p>
        </p:txBody>
      </p:sp>
    </p:spTree>
    <p:extLst>
      <p:ext uri="{BB962C8B-B14F-4D97-AF65-F5344CB8AC3E}">
        <p14:creationId xmlns:p14="http://schemas.microsoft.com/office/powerpoint/2010/main" val="482962324"/>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 id="2147485433"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99A2225A-0E44-4D97-8EB3-8A1A8AA2F66A}" type="datetime1">
              <a:rPr lang="en-ZA" smtClean="0"/>
              <a:t>2017/03/03</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A5B23574-C3EE-4A6B-8CB3-D5256AECCE04}" type="slidenum">
              <a:rPr lang="en-ZA"/>
              <a:pPr>
                <a:defRPr/>
              </a:pPr>
              <a:t>‹#›</a:t>
            </a:fld>
            <a:endParaRPr lang="en-ZA" dirty="0"/>
          </a:p>
        </p:txBody>
      </p:sp>
    </p:spTree>
    <p:extLst>
      <p:ext uri="{BB962C8B-B14F-4D97-AF65-F5344CB8AC3E}">
        <p14:creationId xmlns:p14="http://schemas.microsoft.com/office/powerpoint/2010/main" val="1753274219"/>
      </p:ext>
    </p:extLst>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6"/>
            </p:custDataLst>
            <p:extLst>
              <p:ext uri="{D42A27DB-BD31-4B8C-83A1-F6EECF244321}">
                <p14:modId xmlns:p14="http://schemas.microsoft.com/office/powerpoint/2010/main" val="2383645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29"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3415AA76-577C-4B28-8CE3-2A7FB49315D1}"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val="1024758225"/>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 id="2147485461"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2961307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58" name="think-cell Slide" r:id="rId18" imgW="493" imgH="493" progId="TCLayout.ActiveDocument.1">
                  <p:embed/>
                </p:oleObj>
              </mc:Choice>
              <mc:Fallback>
                <p:oleObj name="think-cell Slide" r:id="rId18" imgW="493" imgH="493"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2D1652A-4A58-4A07-9E87-8B9435635B57}"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extLst>
      <p:ext uri="{BB962C8B-B14F-4D97-AF65-F5344CB8AC3E}">
        <p14:creationId xmlns:p14="http://schemas.microsoft.com/office/powerpoint/2010/main" val="1439893438"/>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 id="2147485474" r:id="rId12"/>
    <p:sldLayoutId id="2147485475" r:id="rId13"/>
    <p:sldLayoutId id="2147485476"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16" name="Object 292" hidden="1"/>
          <p:cNvGraphicFramePr>
            <a:graphicFrameLocks noChangeAspect="1"/>
          </p:cNvGraphicFramePr>
          <p:nvPr>
            <p:custDataLst>
              <p:tags r:id="rId1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983" name="think-cell Slide" r:id="rId33" imgW="429" imgH="429" progId="TCLayout.ActiveDocument.1">
                  <p:embed/>
                </p:oleObj>
              </mc:Choice>
              <mc:Fallback>
                <p:oleObj name="think-cell Slide" r:id="rId33" imgW="429" imgH="429" progId="TCLayout.ActiveDocument.1">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17" name="Picture 142"/>
          <p:cNvPicPr preferRelativeResize="0">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ltGray">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318" name="Picture 140"/>
          <p:cNvPicPr preferRelativeResize="0">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6" name="McK 2. Slide Title"/>
          <p:cNvSpPr>
            <a:spLocks noGrp="1" noChangeArrowheads="1"/>
          </p:cNvSpPr>
          <p:nvPr>
            <p:ph type="title"/>
          </p:nvPr>
        </p:nvSpPr>
        <p:spPr bwMode="white">
          <a:xfrm>
            <a:off x="122238" y="301625"/>
            <a:ext cx="7023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1076" name="McK 1. On-page tracker" hidden="1"/>
          <p:cNvSpPr>
            <a:spLocks noChangeArrowheads="1"/>
          </p:cNvSpPr>
          <p:nvPr/>
        </p:nvSpPr>
        <p:spPr bwMode="white">
          <a:xfrm>
            <a:off x="122238" y="26988"/>
            <a:ext cx="850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400">
                <a:solidFill>
                  <a:srgbClr val="FFFFFF"/>
                </a:solidFill>
                <a:cs typeface="Arial" pitchFamily="34" charset="0"/>
              </a:rPr>
              <a:t>TRACKER</a:t>
            </a:r>
          </a:p>
        </p:txBody>
      </p:sp>
      <p:sp>
        <p:nvSpPr>
          <p:cNvPr id="1032" name="McK 3. Unit of measure" hidden="1"/>
          <p:cNvSpPr txBox="1">
            <a:spLocks noChangeArrowheads="1"/>
          </p:cNvSpPr>
          <p:nvPr/>
        </p:nvSpPr>
        <p:spPr bwMode="auto">
          <a:xfrm>
            <a:off x="144463" y="1011238"/>
            <a:ext cx="37290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400">
                <a:solidFill>
                  <a:srgbClr val="808080"/>
                </a:solidFill>
                <a:cs typeface="Arial" pitchFamily="34" charset="0"/>
              </a:rPr>
              <a:t>Unit of measure</a:t>
            </a:r>
          </a:p>
        </p:txBody>
      </p:sp>
      <p:grpSp>
        <p:nvGrpSpPr>
          <p:cNvPr id="1394" name="McK Slide Elements"/>
          <p:cNvGrpSpPr>
            <a:grpSpLocks/>
          </p:cNvGrpSpPr>
          <p:nvPr userDrawn="1"/>
        </p:nvGrpSpPr>
        <p:grpSpPr bwMode="auto">
          <a:xfrm>
            <a:off x="122238" y="6296025"/>
            <a:ext cx="8524875" cy="425450"/>
            <a:chOff x="77" y="3966"/>
            <a:chExt cx="5370" cy="268"/>
          </a:xfrm>
        </p:grpSpPr>
        <p:sp>
          <p:nvSpPr>
            <p:cNvPr id="1151" name="McK 4. Footnote" hidden="1"/>
            <p:cNvSpPr txBox="1">
              <a:spLocks noChangeArrowheads="1"/>
            </p:cNvSpPr>
            <p:nvPr userDrawn="1"/>
          </p:nvSpPr>
          <p:spPr bwMode="auto">
            <a:xfrm>
              <a:off x="77" y="3966"/>
              <a:ext cx="537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6363" indent="-106363" defTabSz="912813">
                <a:defRPr sz="2400">
                  <a:solidFill>
                    <a:schemeClr val="tx1"/>
                  </a:solidFill>
                  <a:latin typeface="Arial" panose="020B0604020202020204" pitchFamily="34" charset="0"/>
                </a:defRPr>
              </a:lvl1pPr>
              <a:lvl2pPr marL="1052513" defTabSz="912813">
                <a:defRPr sz="2400">
                  <a:solidFill>
                    <a:schemeClr val="tx1"/>
                  </a:solidFill>
                  <a:latin typeface="Arial" panose="020B0604020202020204" pitchFamily="34" charset="0"/>
                </a:defRPr>
              </a:lvl2pPr>
              <a:lvl3pPr marL="1243013" defTabSz="912813">
                <a:defRPr sz="2400">
                  <a:solidFill>
                    <a:schemeClr val="tx1"/>
                  </a:solidFill>
                  <a:latin typeface="Arial" panose="020B0604020202020204" pitchFamily="34" charset="0"/>
                </a:defRPr>
              </a:lvl3pPr>
              <a:lvl4pPr marL="1433513"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000">
                  <a:solidFill>
                    <a:srgbClr val="003896"/>
                  </a:solidFill>
                  <a:cs typeface="Arial" pitchFamily="34" charset="0"/>
                </a:rPr>
                <a:t>1 Footnote</a:t>
              </a:r>
            </a:p>
          </p:txBody>
        </p:sp>
        <p:sp>
          <p:nvSpPr>
            <p:cNvPr id="1154" name="McK 5. Source" hidden="1"/>
            <p:cNvSpPr>
              <a:spLocks noChangeArrowheads="1"/>
            </p:cNvSpPr>
            <p:nvPr userDrawn="1"/>
          </p:nvSpPr>
          <p:spPr bwMode="auto">
            <a:xfrm>
              <a:off x="77" y="4138"/>
              <a:ext cx="537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471488" indent="-471488" defTabSz="912813">
                <a:tabLst>
                  <a:tab pos="476250" algn="l"/>
                </a:tabLst>
                <a:defRPr sz="2400">
                  <a:solidFill>
                    <a:schemeClr val="tx1"/>
                  </a:solidFill>
                  <a:latin typeface="Arial" panose="020B0604020202020204" pitchFamily="34" charset="0"/>
                </a:defRPr>
              </a:lvl1pPr>
              <a:lvl2pPr marL="801688" indent="-146050" defTabSz="912813">
                <a:tabLst>
                  <a:tab pos="476250" algn="l"/>
                </a:tabLst>
                <a:defRPr sz="2400">
                  <a:solidFill>
                    <a:schemeClr val="tx1"/>
                  </a:solidFill>
                  <a:latin typeface="Arial" panose="020B0604020202020204" pitchFamily="34" charset="0"/>
                </a:defRPr>
              </a:lvl2pPr>
              <a:lvl3pPr marL="955675" indent="-152400" defTabSz="912813">
                <a:tabLst>
                  <a:tab pos="476250" algn="l"/>
                </a:tabLst>
                <a:defRPr sz="2400">
                  <a:solidFill>
                    <a:schemeClr val="tx1"/>
                  </a:solidFill>
                  <a:latin typeface="Arial" panose="020B0604020202020204" pitchFamily="34" charset="0"/>
                </a:defRPr>
              </a:lvl3pPr>
              <a:lvl4pPr marL="1095375" indent="-138113" defTabSz="912813">
                <a:tabLst>
                  <a:tab pos="476250" algn="l"/>
                </a:tabLst>
                <a:defRPr sz="2400">
                  <a:solidFill>
                    <a:schemeClr val="tx1"/>
                  </a:solidFill>
                  <a:latin typeface="Arial" panose="020B0604020202020204" pitchFamily="34" charset="0"/>
                </a:defRPr>
              </a:lvl4pPr>
              <a:lvl5pPr marL="1249363" indent="-152400" defTabSz="912813">
                <a:tabLst>
                  <a:tab pos="476250" algn="l"/>
                </a:tabLst>
                <a:defRPr sz="2400">
                  <a:solidFill>
                    <a:schemeClr val="tx1"/>
                  </a:solidFill>
                  <a:latin typeface="Arial" panose="020B0604020202020204" pitchFamily="34" charset="0"/>
                </a:defRPr>
              </a:lvl5pPr>
              <a:lvl6pPr marL="1706563" indent="-152400" defTabSz="912813" fontAlgn="base">
                <a:spcBef>
                  <a:spcPct val="0"/>
                </a:spcBef>
                <a:spcAft>
                  <a:spcPct val="0"/>
                </a:spcAft>
                <a:tabLst>
                  <a:tab pos="476250" algn="l"/>
                </a:tabLst>
                <a:defRPr sz="2400">
                  <a:solidFill>
                    <a:schemeClr val="tx1"/>
                  </a:solidFill>
                  <a:latin typeface="Arial" panose="020B0604020202020204" pitchFamily="34" charset="0"/>
                </a:defRPr>
              </a:lvl6pPr>
              <a:lvl7pPr marL="2163763" indent="-152400" defTabSz="912813" fontAlgn="base">
                <a:spcBef>
                  <a:spcPct val="0"/>
                </a:spcBef>
                <a:spcAft>
                  <a:spcPct val="0"/>
                </a:spcAft>
                <a:tabLst>
                  <a:tab pos="476250" algn="l"/>
                </a:tabLst>
                <a:defRPr sz="2400">
                  <a:solidFill>
                    <a:schemeClr val="tx1"/>
                  </a:solidFill>
                  <a:latin typeface="Arial" panose="020B0604020202020204" pitchFamily="34" charset="0"/>
                </a:defRPr>
              </a:lvl7pPr>
              <a:lvl8pPr marL="2620963" indent="-152400" defTabSz="912813" fontAlgn="base">
                <a:spcBef>
                  <a:spcPct val="0"/>
                </a:spcBef>
                <a:spcAft>
                  <a:spcPct val="0"/>
                </a:spcAft>
                <a:tabLst>
                  <a:tab pos="476250" algn="l"/>
                </a:tabLst>
                <a:defRPr sz="2400">
                  <a:solidFill>
                    <a:schemeClr val="tx1"/>
                  </a:solidFill>
                  <a:latin typeface="Arial" panose="020B0604020202020204" pitchFamily="34" charset="0"/>
                </a:defRPr>
              </a:lvl8pPr>
              <a:lvl9pPr marL="3078163" indent="-152400" defTabSz="912813" fontAlgn="base">
                <a:spcBef>
                  <a:spcPct val="0"/>
                </a:spcBef>
                <a:spcAft>
                  <a:spcPct val="0"/>
                </a:spcAft>
                <a:tabLst>
                  <a:tab pos="476250" algn="l"/>
                </a:tabLst>
                <a:defRPr sz="2400">
                  <a:solidFill>
                    <a:schemeClr val="tx1"/>
                  </a:solidFill>
                  <a:latin typeface="Arial" panose="020B0604020202020204" pitchFamily="34" charset="0"/>
                </a:defRPr>
              </a:lvl9pPr>
            </a:lstStyle>
            <a:p>
              <a:pPr fontAlgn="auto">
                <a:spcBef>
                  <a:spcPts val="0"/>
                </a:spcBef>
                <a:spcAft>
                  <a:spcPts val="0"/>
                </a:spcAft>
              </a:pPr>
              <a:r>
                <a:rPr lang="en-US" altLang="en-US" sz="1000">
                  <a:solidFill>
                    <a:srgbClr val="003896"/>
                  </a:solidFill>
                  <a:cs typeface="Arial" pitchFamily="34" charset="0"/>
                </a:rPr>
                <a:t>Source: Source</a:t>
              </a:r>
            </a:p>
          </p:txBody>
        </p:sp>
      </p:grpSp>
      <p:grpSp>
        <p:nvGrpSpPr>
          <p:cNvPr id="1303" name="ACET" hidden="1"/>
          <p:cNvGrpSpPr>
            <a:grpSpLocks/>
          </p:cNvGrpSpPr>
          <p:nvPr/>
        </p:nvGrpSpPr>
        <p:grpSpPr bwMode="auto">
          <a:xfrm>
            <a:off x="2033588" y="1863725"/>
            <a:ext cx="4349750" cy="508000"/>
            <a:chOff x="915" y="717"/>
            <a:chExt cx="2686" cy="313"/>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659"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600" b="1">
                  <a:solidFill>
                    <a:srgbClr val="003896"/>
                  </a:solidFill>
                  <a:cs typeface="Arial" pitchFamily="34" charset="0"/>
                </a:rPr>
                <a:t>Title</a:t>
              </a:r>
            </a:p>
            <a:p>
              <a:pPr fontAlgn="auto">
                <a:spcBef>
                  <a:spcPts val="0"/>
                </a:spcBef>
                <a:spcAft>
                  <a:spcPts val="0"/>
                </a:spcAft>
              </a:pPr>
              <a:r>
                <a:rPr lang="en-US" altLang="en-US" sz="1600">
                  <a:solidFill>
                    <a:srgbClr val="808080"/>
                  </a:solidFill>
                  <a:cs typeface="Arial" pitchFamily="34" charset="0"/>
                </a:rPr>
                <a:t>Unit of measure</a:t>
              </a:r>
            </a:p>
          </p:txBody>
        </p:sp>
      </p:grpSp>
      <p:sp>
        <p:nvSpPr>
          <p:cNvPr id="1304" name="Rectangle 280"/>
          <p:cNvSpPr>
            <a:spLocks noGrp="1" noChangeArrowheads="1"/>
          </p:cNvSpPr>
          <p:nvPr>
            <p:ph type="sldNum" sz="quarter" idx="4"/>
          </p:nvPr>
        </p:nvSpPr>
        <p:spPr bwMode="auto">
          <a:xfrm>
            <a:off x="8850313" y="6610350"/>
            <a:ext cx="1905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b="1">
                <a:solidFill>
                  <a:schemeClr val="tx2"/>
                </a:solidFill>
              </a:defRPr>
            </a:lvl1pPr>
          </a:lstStyle>
          <a:p>
            <a:pPr fontAlgn="auto">
              <a:spcBef>
                <a:spcPts val="0"/>
              </a:spcBef>
              <a:spcAft>
                <a:spcPts val="0"/>
              </a:spcAft>
            </a:pPr>
            <a:fld id="{F3C04D8D-50FA-43C0-A325-135C8B8C4A5B}" type="slidenum">
              <a:rPr lang="en-US" altLang="en-US">
                <a:solidFill>
                  <a:srgbClr val="83725B"/>
                </a:solidFill>
                <a:latin typeface="Arial"/>
                <a:cs typeface="Arial" pitchFamily="34" charset="0"/>
              </a:rPr>
              <a:pPr fontAlgn="auto">
                <a:spcBef>
                  <a:spcPts val="0"/>
                </a:spcBef>
                <a:spcAft>
                  <a:spcPts val="0"/>
                </a:spcAft>
              </a:pPr>
              <a:t>‹#›</a:t>
            </a:fld>
            <a:r>
              <a:rPr lang="en-US" altLang="en-US">
                <a:solidFill>
                  <a:srgbClr val="83725B"/>
                </a:solidFill>
                <a:latin typeface="Arial"/>
                <a:cs typeface="Arial" pitchFamily="34" charset="0"/>
              </a:rPr>
              <a:t> </a:t>
            </a:r>
          </a:p>
        </p:txBody>
      </p:sp>
      <p:sp>
        <p:nvSpPr>
          <p:cNvPr id="1306"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algn="r" fontAlgn="auto">
              <a:spcBef>
                <a:spcPts val="0"/>
              </a:spcBef>
              <a:spcAft>
                <a:spcPts val="0"/>
              </a:spcAft>
            </a:pPr>
            <a:endParaRPr lang="en-US" altLang="en-US" sz="800">
              <a:solidFill>
                <a:srgbClr val="000000"/>
              </a:solidFill>
              <a:cs typeface="Arial" pitchFamily="34" charset="0"/>
            </a:endParaRPr>
          </a:p>
        </p:txBody>
      </p:sp>
      <p:sp>
        <p:nvSpPr>
          <p:cNvPr id="1308" name="Working Draft" hidden="1"/>
          <p:cNvSpPr txBox="1">
            <a:spLocks noChangeArrowheads="1"/>
          </p:cNvSpPr>
          <p:nvPr/>
        </p:nvSpPr>
        <p:spPr bwMode="auto">
          <a:xfrm rot="5400000">
            <a:off x="7975292" y="1932918"/>
            <a:ext cx="219771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600" smtClean="0">
                <a:solidFill>
                  <a:srgbClr val="003896"/>
                </a:solidFill>
                <a:cs typeface="Arial" pitchFamily="34" charset="0"/>
              </a:rPr>
              <a:t>Last Modified 2016-04-18 11:30 AM South Africa Standard Time</a:t>
            </a:r>
            <a:endParaRPr lang="en-US" altLang="en-US" sz="1600">
              <a:solidFill>
                <a:srgbClr val="003896"/>
              </a:solidFill>
              <a:cs typeface="Arial" pitchFamily="34" charset="0"/>
            </a:endParaRPr>
          </a:p>
        </p:txBody>
      </p:sp>
      <p:sp>
        <p:nvSpPr>
          <p:cNvPr id="1309" name="Printed" hidden="1"/>
          <p:cNvSpPr txBox="1">
            <a:spLocks noChangeArrowheads="1"/>
          </p:cNvSpPr>
          <p:nvPr/>
        </p:nvSpPr>
        <p:spPr bwMode="auto">
          <a:xfrm rot="5400000">
            <a:off x="8082693" y="4725065"/>
            <a:ext cx="198291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600" smtClean="0">
                <a:solidFill>
                  <a:srgbClr val="003896"/>
                </a:solidFill>
                <a:cs typeface="Arial" pitchFamily="34" charset="0"/>
              </a:rPr>
              <a:t>Printed 2016-04-18 11:14 AM South Africa Standard Time</a:t>
            </a:r>
            <a:endParaRPr lang="en-US" altLang="en-US" sz="1600">
              <a:solidFill>
                <a:srgbClr val="003896"/>
              </a:solidFill>
              <a:cs typeface="Arial" pitchFamily="34" charset="0"/>
            </a:endParaRPr>
          </a:p>
        </p:txBody>
      </p:sp>
      <p:sp>
        <p:nvSpPr>
          <p:cNvPr id="1310" name="Rectangle 286"/>
          <p:cNvSpPr>
            <a:spLocks noGrp="1" noChangeArrowheads="1"/>
          </p:cNvSpPr>
          <p:nvPr>
            <p:ph type="body" idx="1"/>
          </p:nvPr>
        </p:nvSpPr>
        <p:spPr bwMode="auto">
          <a:xfrm>
            <a:off x="2033588" y="2482850"/>
            <a:ext cx="438943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321" name="LegendBoxes" hidden="1"/>
          <p:cNvGrpSpPr>
            <a:grpSpLocks/>
          </p:cNvGrpSpPr>
          <p:nvPr/>
        </p:nvGrpSpPr>
        <p:grpSpPr bwMode="auto">
          <a:xfrm>
            <a:off x="7993063" y="1052513"/>
            <a:ext cx="842962" cy="976312"/>
            <a:chOff x="3394" y="519"/>
            <a:chExt cx="531" cy="615"/>
          </a:xfrm>
        </p:grpSpPr>
        <p:sp>
          <p:nvSpPr>
            <p:cNvPr id="1322"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3"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4"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5"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6" name="Legend1" hidden="1"/>
            <p:cNvSpPr>
              <a:spLocks noChangeArrowheads="1"/>
            </p:cNvSpPr>
            <p:nvPr userDrawn="1"/>
          </p:nvSpPr>
          <p:spPr bwMode="auto">
            <a:xfrm>
              <a:off x="3554" y="519"/>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27" name="Legend2" hidden="1"/>
            <p:cNvSpPr>
              <a:spLocks noChangeArrowheads="1"/>
            </p:cNvSpPr>
            <p:nvPr userDrawn="1"/>
          </p:nvSpPr>
          <p:spPr bwMode="auto">
            <a:xfrm>
              <a:off x="3554" y="684"/>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28" name="Legend3" hidden="1"/>
            <p:cNvSpPr>
              <a:spLocks noChangeArrowheads="1"/>
            </p:cNvSpPr>
            <p:nvPr userDrawn="1"/>
          </p:nvSpPr>
          <p:spPr bwMode="auto">
            <a:xfrm>
              <a:off x="3554" y="849"/>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sp>
          <p:nvSpPr>
            <p:cNvPr id="1329" name="Legend4" hidden="1"/>
            <p:cNvSpPr>
              <a:spLocks noChangeArrowheads="1"/>
            </p:cNvSpPr>
            <p:nvPr userDrawn="1"/>
          </p:nvSpPr>
          <p:spPr bwMode="auto">
            <a:xfrm>
              <a:off x="3554" y="1019"/>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Legend4</a:t>
              </a:r>
            </a:p>
          </p:txBody>
        </p:sp>
      </p:grpSp>
      <p:grpSp>
        <p:nvGrpSpPr>
          <p:cNvPr id="1330" name="LegendLines" hidden="1"/>
          <p:cNvGrpSpPr>
            <a:grpSpLocks/>
          </p:cNvGrpSpPr>
          <p:nvPr/>
        </p:nvGrpSpPr>
        <p:grpSpPr bwMode="auto">
          <a:xfrm>
            <a:off x="7675563" y="1052513"/>
            <a:ext cx="1160462" cy="706437"/>
            <a:chOff x="2411" y="2750"/>
            <a:chExt cx="731" cy="445"/>
          </a:xfrm>
        </p:grpSpPr>
        <p:sp>
          <p:nvSpPr>
            <p:cNvPr id="1331"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4" name="Legend1" hidden="1"/>
            <p:cNvSpPr>
              <a:spLocks noChangeArrowheads="1"/>
            </p:cNvSpPr>
            <p:nvPr userDrawn="1"/>
          </p:nvSpPr>
          <p:spPr bwMode="auto">
            <a:xfrm>
              <a:off x="2771" y="2750"/>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35" name="Legend2" hidden="1"/>
            <p:cNvSpPr>
              <a:spLocks noChangeArrowheads="1"/>
            </p:cNvSpPr>
            <p:nvPr userDrawn="1"/>
          </p:nvSpPr>
          <p:spPr bwMode="auto">
            <a:xfrm>
              <a:off x="2771" y="2915"/>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36" name="Legend3" hidden="1"/>
            <p:cNvSpPr>
              <a:spLocks noChangeArrowheads="1"/>
            </p:cNvSpPr>
            <p:nvPr userDrawn="1"/>
          </p:nvSpPr>
          <p:spPr bwMode="auto">
            <a:xfrm>
              <a:off x="2771" y="3080"/>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grpSp>
      <p:grpSp>
        <p:nvGrpSpPr>
          <p:cNvPr id="1337" name="LegendMoons" hidden="1"/>
          <p:cNvGrpSpPr>
            <a:grpSpLocks/>
          </p:cNvGrpSpPr>
          <p:nvPr/>
        </p:nvGrpSpPr>
        <p:grpSpPr bwMode="auto">
          <a:xfrm>
            <a:off x="7977188" y="1052513"/>
            <a:ext cx="858837" cy="1233487"/>
            <a:chOff x="4965" y="484"/>
            <a:chExt cx="541" cy="777"/>
          </a:xfrm>
        </p:grpSpPr>
        <p:grpSp>
          <p:nvGrpSpPr>
            <p:cNvPr id="1338" name="MoonLegend1" hidden="1"/>
            <p:cNvGrpSpPr>
              <a:grpSpLocks noChangeAspect="1"/>
            </p:cNvGrpSpPr>
            <p:nvPr userDrawn="1">
              <p:custDataLst>
                <p:tags r:id="rId18"/>
              </p:custDataLst>
            </p:nvPr>
          </p:nvGrpSpPr>
          <p:grpSpPr bwMode="auto">
            <a:xfrm>
              <a:off x="4965" y="486"/>
              <a:ext cx="112" cy="112"/>
              <a:chOff x="4533" y="183"/>
              <a:chExt cx="144" cy="144"/>
            </a:xfrm>
          </p:grpSpPr>
          <p:sp>
            <p:nvSpPr>
              <p:cNvPr id="1339" name="Oval 315" hidden="1"/>
              <p:cNvSpPr>
                <a:spLocks noChangeAspect="1" noChangeArrowheads="1"/>
              </p:cNvSpPr>
              <p:nvPr>
                <p:custDataLst>
                  <p:tags r:id="rId31"/>
                </p:custDataLst>
              </p:nvPr>
            </p:nvSpPr>
            <p:spPr bwMode="blackWhite">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0" name="Arc 316" hidden="1"/>
              <p:cNvSpPr>
                <a:spLocks noChangeAspect="1"/>
              </p:cNvSpPr>
              <p:nvPr>
                <p:custDataLst>
                  <p:tags r:id="rId3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1" name="MoonLegend2" hidden="1"/>
            <p:cNvGrpSpPr>
              <a:grpSpLocks noChangeAspect="1"/>
            </p:cNvGrpSpPr>
            <p:nvPr userDrawn="1">
              <p:custDataLst>
                <p:tags r:id="rId19"/>
              </p:custDataLst>
            </p:nvPr>
          </p:nvGrpSpPr>
          <p:grpSpPr bwMode="auto">
            <a:xfrm>
              <a:off x="4965" y="650"/>
              <a:ext cx="112" cy="112"/>
              <a:chOff x="1694" y="2044"/>
              <a:chExt cx="160" cy="160"/>
            </a:xfrm>
          </p:grpSpPr>
          <p:sp>
            <p:nvSpPr>
              <p:cNvPr id="1342" name="Oval 318" hidden="1"/>
              <p:cNvSpPr>
                <a:spLocks noChangeAspect="1" noChangeArrowheads="1"/>
              </p:cNvSpPr>
              <p:nvPr>
                <p:custDataLst>
                  <p:tags r:id="rId29"/>
                </p:custDataLst>
              </p:nvPr>
            </p:nvSpPr>
            <p:spPr bwMode="blackWhite">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3" name="Arc 319" hidden="1"/>
              <p:cNvSpPr>
                <a:spLocks noChangeAspect="1"/>
              </p:cNvSpPr>
              <p:nvPr>
                <p:custDataLst>
                  <p:tags r:id="rId3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4" name="MoonLegend3" hidden="1"/>
            <p:cNvGrpSpPr>
              <a:grpSpLocks noChangeAspect="1"/>
            </p:cNvGrpSpPr>
            <p:nvPr userDrawn="1">
              <p:custDataLst>
                <p:tags r:id="rId20"/>
              </p:custDataLst>
            </p:nvPr>
          </p:nvGrpSpPr>
          <p:grpSpPr bwMode="auto">
            <a:xfrm>
              <a:off x="4965" y="815"/>
              <a:ext cx="112" cy="112"/>
              <a:chOff x="4495" y="897"/>
              <a:chExt cx="160" cy="160"/>
            </a:xfrm>
          </p:grpSpPr>
          <p:sp>
            <p:nvSpPr>
              <p:cNvPr id="1345" name="Oval 321" hidden="1"/>
              <p:cNvSpPr>
                <a:spLocks noChangeAspect="1" noChangeArrowheads="1"/>
              </p:cNvSpPr>
              <p:nvPr>
                <p:custDataLst>
                  <p:tags r:id="rId27"/>
                </p:custDataLst>
              </p:nvPr>
            </p:nvSpPr>
            <p:spPr bwMode="blackWhite">
              <a:xfrm>
                <a:off x="4495" y="897"/>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6" name="Arc 322" hidden="1"/>
              <p:cNvSpPr>
                <a:spLocks noChangeAspect="1"/>
              </p:cNvSpPr>
              <p:nvPr>
                <p:custDataLst>
                  <p:tags r:id="rId2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0"/>
                    </a:moveTo>
                    <a:cubicBezTo>
                      <a:pt x="11929" y="0"/>
                      <a:pt x="21600" y="9670"/>
                      <a:pt x="21600" y="21600"/>
                    </a:cubicBezTo>
                    <a:cubicBezTo>
                      <a:pt x="21600" y="33529"/>
                      <a:pt x="11929" y="43199"/>
                      <a:pt x="0" y="43200"/>
                    </a:cubicBezTo>
                  </a:path>
                  <a:path w="21600" h="43200" stroke="0" extrusionOk="0">
                    <a:moveTo>
                      <a:pt x="0"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7" name="MoonLegend4" hidden="1"/>
            <p:cNvGrpSpPr>
              <a:grpSpLocks noChangeAspect="1"/>
            </p:cNvGrpSpPr>
            <p:nvPr userDrawn="1">
              <p:custDataLst>
                <p:tags r:id="rId21"/>
              </p:custDataLst>
            </p:nvPr>
          </p:nvGrpSpPr>
          <p:grpSpPr bwMode="auto">
            <a:xfrm>
              <a:off x="4965" y="982"/>
              <a:ext cx="112" cy="112"/>
              <a:chOff x="4495" y="1198"/>
              <a:chExt cx="160" cy="160"/>
            </a:xfrm>
          </p:grpSpPr>
          <p:sp>
            <p:nvSpPr>
              <p:cNvPr id="1348" name="Oval 324" hidden="1"/>
              <p:cNvSpPr>
                <a:spLocks noChangeAspect="1" noChangeArrowheads="1"/>
              </p:cNvSpPr>
              <p:nvPr>
                <p:custDataLst>
                  <p:tags r:id="rId25"/>
                </p:custDataLst>
              </p:nvPr>
            </p:nvSpPr>
            <p:spPr bwMode="blackWhite">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9" name="Arc 325" hidden="1"/>
              <p:cNvSpPr>
                <a:spLocks noChangeAspect="1"/>
              </p:cNvSpPr>
              <p:nvPr>
                <p:custDataLst>
                  <p:tags r:id="rId2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50" name="MoonLegend5" hidden="1"/>
            <p:cNvGrpSpPr>
              <a:grpSpLocks noChangeAspect="1"/>
            </p:cNvGrpSpPr>
            <p:nvPr userDrawn="1">
              <p:custDataLst>
                <p:tags r:id="rId22"/>
              </p:custDataLst>
            </p:nvPr>
          </p:nvGrpSpPr>
          <p:grpSpPr bwMode="auto">
            <a:xfrm>
              <a:off x="4965" y="1147"/>
              <a:ext cx="112" cy="112"/>
              <a:chOff x="4495" y="1440"/>
              <a:chExt cx="160" cy="160"/>
            </a:xfrm>
          </p:grpSpPr>
          <p:sp>
            <p:nvSpPr>
              <p:cNvPr id="1351" name="Oval 327" hidden="1"/>
              <p:cNvSpPr>
                <a:spLocks noChangeAspect="1" noChangeArrowheads="1"/>
              </p:cNvSpPr>
              <p:nvPr>
                <p:custDataLst>
                  <p:tags r:id="rId23"/>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52" name="Oval 328" hidden="1"/>
              <p:cNvSpPr>
                <a:spLocks noChangeAspect="1" noChangeArrowheads="1"/>
              </p:cNvSpPr>
              <p:nvPr>
                <p:custDataLst>
                  <p:tags r:id="rId24"/>
                </p:custDataLst>
              </p:nvPr>
            </p:nvSpPr>
            <p:spPr bwMode="black">
              <a:xfrm>
                <a:off x="4495" y="1440"/>
                <a:ext cx="160" cy="16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sp>
          <p:nvSpPr>
            <p:cNvPr id="1353" name="Legend1" hidden="1"/>
            <p:cNvSpPr>
              <a:spLocks noChangeArrowheads="1"/>
            </p:cNvSpPr>
            <p:nvPr userDrawn="1"/>
          </p:nvSpPr>
          <p:spPr bwMode="auto">
            <a:xfrm>
              <a:off x="5135" y="484"/>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54" name="Legend2" hidden="1"/>
            <p:cNvSpPr>
              <a:spLocks noChangeArrowheads="1"/>
            </p:cNvSpPr>
            <p:nvPr userDrawn="1"/>
          </p:nvSpPr>
          <p:spPr bwMode="auto">
            <a:xfrm>
              <a:off x="5135" y="649"/>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55" name="Legend3" hidden="1"/>
            <p:cNvSpPr>
              <a:spLocks noChangeArrowheads="1"/>
            </p:cNvSpPr>
            <p:nvPr userDrawn="1"/>
          </p:nvSpPr>
          <p:spPr bwMode="auto">
            <a:xfrm>
              <a:off x="5135" y="814"/>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sp>
          <p:nvSpPr>
            <p:cNvPr id="1356" name="Legend4" hidden="1"/>
            <p:cNvSpPr>
              <a:spLocks noChangeArrowheads="1"/>
            </p:cNvSpPr>
            <p:nvPr userDrawn="1"/>
          </p:nvSpPr>
          <p:spPr bwMode="auto">
            <a:xfrm>
              <a:off x="5135" y="981"/>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Legend4</a:t>
              </a:r>
            </a:p>
          </p:txBody>
        </p:sp>
        <p:sp>
          <p:nvSpPr>
            <p:cNvPr id="1357" name="Legend5" hidden="1"/>
            <p:cNvSpPr>
              <a:spLocks noChangeArrowheads="1"/>
            </p:cNvSpPr>
            <p:nvPr userDrawn="1"/>
          </p:nvSpPr>
          <p:spPr bwMode="auto">
            <a:xfrm>
              <a:off x="5135" y="1146"/>
              <a:ext cx="371"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Legend5</a:t>
              </a:r>
            </a:p>
          </p:txBody>
        </p:sp>
      </p:grpSp>
      <p:grpSp>
        <p:nvGrpSpPr>
          <p:cNvPr id="1358" name="Sticker" hidden="1"/>
          <p:cNvGrpSpPr>
            <a:grpSpLocks/>
          </p:cNvGrpSpPr>
          <p:nvPr/>
        </p:nvGrpSpPr>
        <p:grpSpPr bwMode="auto">
          <a:xfrm>
            <a:off x="7742238" y="1052513"/>
            <a:ext cx="1093787" cy="209550"/>
            <a:chOff x="4817" y="376"/>
            <a:chExt cx="689" cy="132"/>
          </a:xfrm>
        </p:grpSpPr>
        <p:cxnSp>
          <p:nvCxnSpPr>
            <p:cNvPr id="1359" name="AutoShape 335" hidden="1"/>
            <p:cNvCxnSpPr>
              <a:cxnSpLocks noChangeShapeType="1"/>
              <a:stCxn id="1360" idx="4"/>
              <a:endCxn id="1360" idx="6"/>
            </p:cNvCxnSpPr>
            <p:nvPr userDrawn="1"/>
          </p:nvCxnSpPr>
          <p:spPr bwMode="auto">
            <a:xfrm>
              <a:off x="4817" y="508"/>
              <a:ext cx="689" cy="0"/>
            </a:xfrm>
            <a:prstGeom prst="straightConnector1">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60" name="AutoShape 336" hidden="1"/>
            <p:cNvSpPr>
              <a:spLocks noChangeArrowheads="1"/>
            </p:cNvSpPr>
            <p:nvPr userDrawn="1"/>
          </p:nvSpPr>
          <p:spPr bwMode="auto">
            <a:xfrm>
              <a:off x="4817" y="376"/>
              <a:ext cx="689" cy="13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895350">
                <a:defRPr sz="2400">
                  <a:solidFill>
                    <a:schemeClr val="tx1"/>
                  </a:solidFill>
                  <a:latin typeface="Arial" panose="020B0604020202020204" pitchFamily="34" charset="0"/>
                </a:defRPr>
              </a:lvl1pPr>
              <a:lvl2pPr marL="193675" indent="-192088" defTabSz="895350">
                <a:defRPr sz="2400">
                  <a:solidFill>
                    <a:schemeClr val="tx1"/>
                  </a:solidFill>
                  <a:latin typeface="Arial" panose="020B0604020202020204" pitchFamily="34" charset="0"/>
                </a:defRPr>
              </a:lvl2pPr>
              <a:lvl3pPr marL="457200" indent="-261938" defTabSz="895350">
                <a:defRPr sz="2400">
                  <a:solidFill>
                    <a:schemeClr val="tx1"/>
                  </a:solidFill>
                  <a:latin typeface="Arial" panose="020B0604020202020204" pitchFamily="34" charset="0"/>
                </a:defRPr>
              </a:lvl3pPr>
              <a:lvl4pPr marL="614363" indent="-155575" defTabSz="895350">
                <a:defRPr sz="2400">
                  <a:solidFill>
                    <a:schemeClr val="tx1"/>
                  </a:solidFill>
                  <a:latin typeface="Arial" panose="020B0604020202020204" pitchFamily="34" charset="0"/>
                </a:defRPr>
              </a:lvl4pPr>
              <a:lvl5pPr marL="746125" indent="-130175" defTabSz="895350">
                <a:defRPr sz="2400">
                  <a:solidFill>
                    <a:schemeClr val="tx1"/>
                  </a:solidFill>
                  <a:latin typeface="Arial" panose="020B0604020202020204" pitchFamily="34" charset="0"/>
                </a:defRPr>
              </a:lvl5pPr>
              <a:lvl6pPr marL="1203325" indent="-130175" defTabSz="895350" fontAlgn="base">
                <a:spcBef>
                  <a:spcPct val="0"/>
                </a:spcBef>
                <a:spcAft>
                  <a:spcPct val="0"/>
                </a:spcAft>
                <a:defRPr sz="2400">
                  <a:solidFill>
                    <a:schemeClr val="tx1"/>
                  </a:solidFill>
                  <a:latin typeface="Arial" panose="020B0604020202020204" pitchFamily="34" charset="0"/>
                </a:defRPr>
              </a:lvl6pPr>
              <a:lvl7pPr marL="1660525" indent="-130175" defTabSz="895350" fontAlgn="base">
                <a:spcBef>
                  <a:spcPct val="0"/>
                </a:spcBef>
                <a:spcAft>
                  <a:spcPct val="0"/>
                </a:spcAft>
                <a:defRPr sz="2400">
                  <a:solidFill>
                    <a:schemeClr val="tx1"/>
                  </a:solidFill>
                  <a:latin typeface="Arial" panose="020B0604020202020204" pitchFamily="34" charset="0"/>
                </a:defRPr>
              </a:lvl7pPr>
              <a:lvl8pPr marL="2117725" indent="-130175" defTabSz="895350" fontAlgn="base">
                <a:spcBef>
                  <a:spcPct val="0"/>
                </a:spcBef>
                <a:spcAft>
                  <a:spcPct val="0"/>
                </a:spcAft>
                <a:defRPr sz="2400">
                  <a:solidFill>
                    <a:schemeClr val="tx1"/>
                  </a:solidFill>
                  <a:latin typeface="Arial" panose="020B0604020202020204" pitchFamily="34" charset="0"/>
                </a:defRPr>
              </a:lvl8pPr>
              <a:lvl9pPr marL="2574925" indent="-130175" defTabSz="895350" fontAlgn="base">
                <a:spcBef>
                  <a:spcPct val="0"/>
                </a:spcBef>
                <a:spcAft>
                  <a:spcPct val="0"/>
                </a:spcAft>
                <a:defRPr sz="2400">
                  <a:solidFill>
                    <a:schemeClr val="tx1"/>
                  </a:solidFill>
                  <a:latin typeface="Arial" panose="020B0604020202020204" pitchFamily="34" charset="0"/>
                </a:defRPr>
              </a:lvl9pPr>
            </a:lstStyle>
            <a:p>
              <a:pPr algn="r" fontAlgn="auto">
                <a:spcBef>
                  <a:spcPts val="0"/>
                </a:spcBef>
                <a:spcAft>
                  <a:spcPts val="0"/>
                </a:spcAft>
                <a:buClr>
                  <a:srgbClr val="83725B"/>
                </a:buClr>
              </a:pPr>
              <a:r>
                <a:rPr lang="en-US" altLang="en-US" sz="1200">
                  <a:solidFill>
                    <a:srgbClr val="808080"/>
                  </a:solidFill>
                  <a:cs typeface="Arial" pitchFamily="34" charset="0"/>
                </a:rPr>
                <a:t>ILLUSTRATIVE</a:t>
              </a:r>
            </a:p>
          </p:txBody>
        </p:sp>
        <p:cxnSp>
          <p:nvCxnSpPr>
            <p:cNvPr id="1361" name="AutoShape 337" hidden="1"/>
            <p:cNvCxnSpPr>
              <a:cxnSpLocks noChangeShapeType="1"/>
              <a:stCxn id="1360" idx="2"/>
              <a:endCxn id="1360" idx="4"/>
            </p:cNvCxnSpPr>
            <p:nvPr userDrawn="1"/>
          </p:nvCxnSpPr>
          <p:spPr bwMode="auto">
            <a:xfrm>
              <a:off x="4817" y="376"/>
              <a:ext cx="0" cy="13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3778240880"/>
      </p:ext>
    </p:extLst>
  </p:cSld>
  <p:clrMap bg1="lt1" tx1="dk1" bg2="lt2" tx2="dk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Lst>
  <p:hf hdr="0" ftr="0" dt="0"/>
  <p:txStyles>
    <p:titleStyle>
      <a:lvl1pPr algn="l" defTabSz="912813" rtl="0" fontAlgn="base">
        <a:spcBef>
          <a:spcPct val="0"/>
        </a:spcBef>
        <a:spcAft>
          <a:spcPct val="0"/>
        </a:spcAft>
        <a:defRPr sz="2400" kern="1200">
          <a:solidFill>
            <a:schemeClr val="bg1"/>
          </a:solidFill>
          <a:latin typeface="+mj-lt"/>
          <a:ea typeface="+mj-ea"/>
          <a:cs typeface="+mj-cs"/>
        </a:defRPr>
      </a:lvl1pPr>
      <a:lvl2pPr algn="l" defTabSz="912813" rtl="0" fontAlgn="base">
        <a:spcBef>
          <a:spcPct val="0"/>
        </a:spcBef>
        <a:spcAft>
          <a:spcPct val="0"/>
        </a:spcAft>
        <a:defRPr sz="2400">
          <a:solidFill>
            <a:schemeClr val="bg1"/>
          </a:solidFill>
          <a:latin typeface="Arial" panose="020B0604020202020204" pitchFamily="34" charset="0"/>
        </a:defRPr>
      </a:lvl2pPr>
      <a:lvl3pPr algn="l" defTabSz="912813" rtl="0" fontAlgn="base">
        <a:spcBef>
          <a:spcPct val="0"/>
        </a:spcBef>
        <a:spcAft>
          <a:spcPct val="0"/>
        </a:spcAft>
        <a:defRPr sz="2400">
          <a:solidFill>
            <a:schemeClr val="bg1"/>
          </a:solidFill>
          <a:latin typeface="Arial" panose="020B0604020202020204" pitchFamily="34" charset="0"/>
        </a:defRPr>
      </a:lvl3pPr>
      <a:lvl4pPr algn="l" defTabSz="912813" rtl="0" fontAlgn="base">
        <a:spcBef>
          <a:spcPct val="0"/>
        </a:spcBef>
        <a:spcAft>
          <a:spcPct val="0"/>
        </a:spcAft>
        <a:defRPr sz="2400">
          <a:solidFill>
            <a:schemeClr val="bg1"/>
          </a:solidFill>
          <a:latin typeface="Arial" panose="020B0604020202020204" pitchFamily="34" charset="0"/>
        </a:defRPr>
      </a:lvl4pPr>
      <a:lvl5pPr algn="l" defTabSz="912813" rtl="0" fontAlgn="base">
        <a:spcBef>
          <a:spcPct val="0"/>
        </a:spcBef>
        <a:spcAft>
          <a:spcPct val="0"/>
        </a:spcAft>
        <a:defRPr sz="2400">
          <a:solidFill>
            <a:schemeClr val="bg1"/>
          </a:solidFill>
          <a:latin typeface="Arial" panose="020B0604020202020204" pitchFamily="34" charset="0"/>
        </a:defRPr>
      </a:lvl5pPr>
      <a:lvl6pPr marL="457200" algn="l" defTabSz="912813" rtl="0" fontAlgn="base">
        <a:spcBef>
          <a:spcPct val="0"/>
        </a:spcBef>
        <a:spcAft>
          <a:spcPct val="0"/>
        </a:spcAft>
        <a:defRPr sz="2400">
          <a:solidFill>
            <a:schemeClr val="bg1"/>
          </a:solidFill>
          <a:latin typeface="Arial" panose="020B0604020202020204" pitchFamily="34" charset="0"/>
        </a:defRPr>
      </a:lvl6pPr>
      <a:lvl7pPr marL="914400" algn="l" defTabSz="912813" rtl="0" fontAlgn="base">
        <a:spcBef>
          <a:spcPct val="0"/>
        </a:spcBef>
        <a:spcAft>
          <a:spcPct val="0"/>
        </a:spcAft>
        <a:defRPr sz="2400">
          <a:solidFill>
            <a:schemeClr val="bg1"/>
          </a:solidFill>
          <a:latin typeface="Arial" panose="020B0604020202020204" pitchFamily="34" charset="0"/>
        </a:defRPr>
      </a:lvl7pPr>
      <a:lvl8pPr marL="1371600" algn="l" defTabSz="912813" rtl="0" fontAlgn="base">
        <a:spcBef>
          <a:spcPct val="0"/>
        </a:spcBef>
        <a:spcAft>
          <a:spcPct val="0"/>
        </a:spcAft>
        <a:defRPr sz="2400">
          <a:solidFill>
            <a:schemeClr val="bg1"/>
          </a:solidFill>
          <a:latin typeface="Arial" panose="020B0604020202020204" pitchFamily="34" charset="0"/>
        </a:defRPr>
      </a:lvl8pPr>
      <a:lvl9pPr marL="1828800" algn="l" defTabSz="912813" rtl="0" fontAlgn="base">
        <a:spcBef>
          <a:spcPct val="0"/>
        </a:spcBef>
        <a:spcAft>
          <a:spcPct val="0"/>
        </a:spcAft>
        <a:defRPr sz="2400">
          <a:solidFill>
            <a:schemeClr val="bg1"/>
          </a:solidFill>
          <a:latin typeface="Arial" panose="020B0604020202020204" pitchFamily="34" charset="0"/>
        </a:defRPr>
      </a:lvl9pPr>
    </p:titleStyle>
    <p:bodyStyle>
      <a:lvl1pPr algn="l" defTabSz="912813" rtl="0" fontAlgn="base">
        <a:spcBef>
          <a:spcPct val="0"/>
        </a:spcBef>
        <a:spcAft>
          <a:spcPct val="0"/>
        </a:spcAft>
        <a:buClr>
          <a:schemeClr val="tx2"/>
        </a:buClr>
        <a:defRPr sz="1600" kern="1200">
          <a:solidFill>
            <a:schemeClr val="tx1"/>
          </a:solidFill>
          <a:latin typeface="+mn-lt"/>
          <a:ea typeface="+mn-ea"/>
          <a:cs typeface="+mn-cs"/>
        </a:defRPr>
      </a:lvl1pPr>
      <a:lvl2pPr marL="196850" indent="-195263" algn="l" defTabSz="912813" rtl="0" fontAlgn="base">
        <a:spcBef>
          <a:spcPct val="0"/>
        </a:spcBef>
        <a:spcAft>
          <a:spcPct val="0"/>
        </a:spcAft>
        <a:buClr>
          <a:schemeClr val="tx2"/>
        </a:buClr>
        <a:buSzPct val="125000"/>
        <a:buFont typeface="Arial" panose="020B0604020202020204" pitchFamily="34" charset="0"/>
        <a:buChar char="▪"/>
        <a:defRPr sz="1600" kern="1200">
          <a:solidFill>
            <a:schemeClr val="tx1"/>
          </a:solidFill>
          <a:latin typeface="+mn-lt"/>
          <a:ea typeface="+mn-ea"/>
          <a:cs typeface="+mn-cs"/>
        </a:defRPr>
      </a:lvl2pPr>
      <a:lvl3pPr marL="466725" indent="-268288" algn="l" defTabSz="91281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627063" indent="-158750" algn="l" defTabSz="91281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4pPr>
      <a:lvl5pPr marL="762000" indent="-133350" algn="l" defTabSz="912813" rtl="0" fontAlgn="base">
        <a:spcBef>
          <a:spcPct val="0"/>
        </a:spcBef>
        <a:spcAft>
          <a:spcPct val="0"/>
        </a:spcAft>
        <a:buClr>
          <a:schemeClr val="tx2"/>
        </a:buClr>
        <a:buSzPct val="89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1"/>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5621"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0" y="0"/>
                        <a:ext cx="161984" cy="161974"/>
                      </a:xfrm>
                      <a:prstGeom prst="rect">
                        <a:avLst/>
                      </a:prstGeom>
                    </p:spPr>
                  </p:pic>
                </p:oleObj>
              </mc:Fallback>
            </mc:AlternateContent>
          </a:graphicData>
        </a:graphic>
      </p:graphicFrame>
      <p:pic>
        <p:nvPicPr>
          <p:cNvPr id="12392" name="Picture 104"/>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3">
            <a:extLst>
              <a:ext uri="{28A0092B-C50C-407E-A947-70E740481C1C}">
                <a14:useLocalDpi xmlns:a14="http://schemas.microsoft.com/office/drawing/2010/main"/>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5"/>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8"/>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9"/>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6"/>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7"/>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8"/>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9"/>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2"/>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Tree>
    <p:extLst>
      <p:ext uri="{BB962C8B-B14F-4D97-AF65-F5344CB8AC3E}">
        <p14:creationId xmlns:p14="http://schemas.microsoft.com/office/powerpoint/2010/main" val="4151455708"/>
      </p:ext>
    </p:extLst>
  </p:cSld>
  <p:clrMap bg1="lt1" tx1="dk1" bg2="lt2" tx2="dk2" accent1="accent1" accent2="accent2" accent3="accent3" accent4="accent4" accent5="accent5" accent6="accent6" hlink="hlink" folHlink="folHlink"/>
  <p:sldLayoutIdLst>
    <p:sldLayoutId id="2147485494" r:id="rId1"/>
    <p:sldLayoutId id="2147485495" r:id="rId2"/>
    <p:sldLayoutId id="2147485497" r:id="rId3"/>
    <p:sldLayoutId id="2147485498" r:id="rId4"/>
    <p:sldLayoutId id="2147485499" r:id="rId5"/>
    <p:sldLayoutId id="2147485500" r:id="rId6"/>
    <p:sldLayoutId id="2147485501" r:id="rId7"/>
    <p:sldLayoutId id="2147485502" r:id="rId8"/>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55" name="think-cell Slide" r:id="rId17" imgW="493" imgH="493" progId="TCLayout.ActiveDocument.1">
                  <p:embed/>
                </p:oleObj>
              </mc:Choice>
              <mc:Fallback>
                <p:oleObj name="think-cell Slide" r:id="rId17" imgW="493" imgH="493" progId="TCLayout.ActiveDocument.1">
                  <p:embed/>
                  <p:pic>
                    <p:nvPicPr>
                      <p:cNvPr id="3" name="Object 2" hidden="1"/>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FC074B30-5CF8-425A-B56B-E6C76F9544BE}" type="datetime1">
              <a:rPr lang="en-ZA"/>
              <a:pPr>
                <a:defRPr/>
              </a:pPr>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val="3036771351"/>
      </p:ext>
    </p:extLst>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 id="2147485515" r:id="rId12"/>
    <p:sldLayoutId id="2147485516" r:id="rId13"/>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00" name="think-cell Slide" r:id="rId19" imgW="493" imgH="493" progId="TCLayout.ActiveDocument.1">
                  <p:embed/>
                </p:oleObj>
              </mc:Choice>
              <mc:Fallback>
                <p:oleObj name="think-cell Slide" r:id="rId19" imgW="493" imgH="493" progId="TCLayout.ActiveDocument.1">
                  <p:embed/>
                  <p:pic>
                    <p:nvPicPr>
                      <p:cNvPr id="2" name="Object 1" hidden="1"/>
                      <p:cNvPicPr/>
                      <p:nvPr/>
                    </p:nvPicPr>
                    <p:blipFill>
                      <a:blip r:embed="rId20"/>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FA55BA16-7917-424C-99B4-ADBC06D77318}"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extLst>
      <p:ext uri="{BB962C8B-B14F-4D97-AF65-F5344CB8AC3E}">
        <p14:creationId xmlns:p14="http://schemas.microsoft.com/office/powerpoint/2010/main" val="2375578780"/>
      </p:ext>
    </p:extLst>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 id="2147485529" r:id="rId12"/>
    <p:sldLayoutId id="2147485530" r:id="rId13"/>
    <p:sldLayoutId id="2147485531" r:id="rId14"/>
    <p:sldLayoutId id="2147485532" r:id="rId15"/>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2053"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rgbClr val="83725B"/>
                </a:solidFill>
                <a:latin typeface="Arial" charset="0"/>
                <a:cs typeface="Arial" charset="0"/>
              </a:defRPr>
            </a:lvl1pPr>
          </a:lstStyle>
          <a:p>
            <a:pPr>
              <a:defRPr/>
            </a:pPr>
            <a:fld id="{F8B8D1C5-2E1B-4D4D-A479-ADCC0298E522}"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83725B"/>
                </a:solidFill>
              </a:defRPr>
            </a:lvl1pPr>
          </a:lstStyle>
          <a:p>
            <a:pPr>
              <a:defRPr/>
            </a:pPr>
            <a:fld id="{1823DD3A-4467-40EB-9409-D2FF43C8E907}" type="slidenum">
              <a:rPr lang="en-ZA" altLang="en-US"/>
              <a:pPr>
                <a:defRPr/>
              </a:pPr>
              <a:t>‹#›</a:t>
            </a:fld>
            <a:endParaRPr lang="en-ZA" altLang="en-US" dirty="0"/>
          </a:p>
        </p:txBody>
      </p:sp>
      <p:pic>
        <p:nvPicPr>
          <p:cNvPr id="2056" name="Picture 1"/>
          <p:cNvPicPr>
            <a:picLocks noChangeAspect="1"/>
          </p:cNvPicPr>
          <p:nvPr userDrawn="1"/>
        </p:nvPicPr>
        <p:blipFill>
          <a:blip r:embed="rId17" cstate="print">
            <a:extLst>
              <a:ext uri="{28A0092B-C50C-407E-A947-70E740481C1C}">
                <a14:useLocalDpi xmlns:a14="http://schemas.microsoft.com/office/drawing/2010/main"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 id="2147485329"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3077"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53490AFF-D216-485C-BE58-E68C3715FEAF}"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A8955AC-D193-453A-8404-8D23A4B1E521}"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 id="2147485342"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4101"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CA899C06-E211-428E-9984-CD276F88C6C2}" type="datetime1">
              <a:rPr lang="en-ZA" smtClean="0"/>
              <a:t>2017/03/03</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1E4D3BF7-AF81-4DE2-9147-AD83E5FAD75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 id="2147485354" r:id="rId12"/>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rgbClr val="83725B"/>
                </a:solidFill>
                <a:latin typeface="Arial" charset="0"/>
                <a:cs typeface="Arial" charset="0"/>
              </a:defRPr>
            </a:lvl1pPr>
          </a:lstStyle>
          <a:p>
            <a:pPr>
              <a:defRPr/>
            </a:pPr>
            <a:fld id="{7D71A6AB-A4F8-4FFA-AB37-06732E2F8194}"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83725B"/>
                </a:solidFill>
              </a:defRPr>
            </a:lvl1pPr>
          </a:lstStyle>
          <a:p>
            <a:pPr>
              <a:defRPr/>
            </a:pPr>
            <a:fld id="{6C6B0855-51CB-4A5C-B09F-A6F8569E5790}" type="slidenum">
              <a:rPr lang="en-ZA" altLang="en-US"/>
              <a:pPr>
                <a:defRPr/>
              </a:pPr>
              <a:t>‹#›</a:t>
            </a:fld>
            <a:endParaRPr lang="en-ZA" altLang="en-US" dirty="0"/>
          </a:p>
        </p:txBody>
      </p:sp>
      <p:pic>
        <p:nvPicPr>
          <p:cNvPr id="5128" name="Picture 1"/>
          <p:cNvPicPr>
            <a:picLocks noChangeAspect="1"/>
          </p:cNvPicPr>
          <p:nvPr userDrawn="1"/>
        </p:nvPicPr>
        <p:blipFill>
          <a:blip r:embed="rId17" cstate="print">
            <a:extLst>
              <a:ext uri="{28A0092B-C50C-407E-A947-70E740481C1C}">
                <a14:useLocalDpi xmlns:a14="http://schemas.microsoft.com/office/drawing/2010/main"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 id="214748536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614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D81DC9AA-871A-49AA-8BE0-DFB5428F1FC8}"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CDD4C1AD-7831-4D8D-B80E-5F9193F19CE6}"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77" r:id="rId10"/>
    <p:sldLayoutId id="2147485378" r:id="rId11"/>
    <p:sldLayoutId id="2147485379" r:id="rId12"/>
    <p:sldLayoutId id="2147485380"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pitchFamily="34" charset="0"/>
                <a:cs typeface="Arial" pitchFamily="34" charset="0"/>
              </a:defRPr>
            </a:lvl1pPr>
          </a:lstStyle>
          <a:p>
            <a:pPr>
              <a:defRPr/>
            </a:pPr>
            <a:fld id="{83630A15-2938-47BE-B881-11825CEBA5B5}" type="datetime1">
              <a:rPr lang="en-ZA" smtClean="0"/>
              <a:t>2017/03/03</a:t>
            </a:fld>
            <a:endParaRPr lang="en-ZA" dirty="0"/>
          </a:p>
        </p:txBody>
      </p:sp>
      <p:sp>
        <p:nvSpPr>
          <p:cNvPr id="1062" name="Rectangle 38"/>
          <p:cNvSpPr>
            <a:spLocks noGrp="1" noChangeArrowheads="1"/>
          </p:cNvSpPr>
          <p:nvPr>
            <p:ph type="ftr" sz="quarter" idx="3"/>
          </p:nvPr>
        </p:nvSpPr>
        <p:spPr bwMode="auto">
          <a:xfrm>
            <a:off x="3132138" y="6453188"/>
            <a:ext cx="2879725"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pitchFamily="34" charset="0"/>
                <a:cs typeface="Arial" pitchFamily="34" charset="0"/>
              </a:defRPr>
            </a:lvl1pPr>
          </a:lstStyle>
          <a:p>
            <a:pPr>
              <a:defRPr/>
            </a:pPr>
            <a:endParaRPr lang="en-ZA" dirty="0"/>
          </a:p>
        </p:txBody>
      </p:sp>
      <p:sp>
        <p:nvSpPr>
          <p:cNvPr id="1063" name="Rectangle 39"/>
          <p:cNvSpPr>
            <a:spLocks noGrp="1" noChangeArrowheads="1"/>
          </p:cNvSpPr>
          <p:nvPr>
            <p:ph type="sldNum" sz="quarter" idx="4"/>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83725B"/>
                </a:solidFill>
                <a:latin typeface="Arial" pitchFamily="34" charset="0"/>
                <a:cs typeface="Arial" pitchFamily="34" charset="0"/>
              </a:defRPr>
            </a:lvl1pPr>
          </a:lstStyle>
          <a:p>
            <a:pPr>
              <a:defRPr/>
            </a:pPr>
            <a:fld id="{2D392C27-6EF7-410B-9C24-7F2201E85E65}" type="slidenum">
              <a:rPr lang="en-ZA"/>
              <a:pPr>
                <a:defRPr/>
              </a:pPr>
              <a:t>‹#›</a:t>
            </a:fld>
            <a:endParaRPr lang="en-ZA" dirty="0"/>
          </a:p>
        </p:txBody>
      </p:sp>
    </p:spTree>
    <p:extLst>
      <p:ext uri="{BB962C8B-B14F-4D97-AF65-F5344CB8AC3E}">
        <p14:creationId xmlns:p14="http://schemas.microsoft.com/office/powerpoint/2010/main" val="123174948"/>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6"/>
            </p:custDataLst>
            <p:extLst>
              <p:ext uri="{D42A27DB-BD31-4B8C-83A1-F6EECF244321}">
                <p14:modId xmlns:p14="http://schemas.microsoft.com/office/powerpoint/2010/main" val="3723053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18" name="think-cell Slide" r:id="rId17" imgW="493" imgH="493" progId="TCLayout.ActiveDocument.1">
                  <p:embed/>
                </p:oleObj>
              </mc:Choice>
              <mc:Fallback>
                <p:oleObj name="think-cell Slide" r:id="rId17" imgW="493" imgH="493"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026" name="Picture 43" descr="logo smal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9BD0E270-931E-48FB-9F29-262BB8F4647C}" type="datetime1">
              <a:rPr lang="en-ZA" smtClean="0"/>
              <a:t>2017/03/03</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val="3964238190"/>
      </p:ext>
    </p:extLst>
  </p:cSld>
  <p:clrMap bg1="lt1" tx1="dk1" bg2="lt2" tx2="dk2" accent1="accent1" accent2="accent2" accent3="accent3" accent4="accent4" accent5="accent5" accent6="accent6" hlink="hlink" folHlink="folHlink"/>
  <p:sldLayoutIdLst>
    <p:sldLayoutId id="2147485395" r:id="rId1"/>
    <p:sldLayoutId id="2147485396" r:id="rId2"/>
    <p:sldLayoutId id="2147485397" r:id="rId3"/>
    <p:sldLayoutId id="2147485398" r:id="rId4"/>
    <p:sldLayoutId id="2147485399" r:id="rId5"/>
    <p:sldLayoutId id="2147485400" r:id="rId6"/>
    <p:sldLayoutId id="2147485401" r:id="rId7"/>
    <p:sldLayoutId id="2147485402" r:id="rId8"/>
    <p:sldLayoutId id="2147485403" r:id="rId9"/>
    <p:sldLayoutId id="2147485404" r:id="rId10"/>
    <p:sldLayoutId id="2147485405" r:id="rId11"/>
    <p:sldLayoutId id="2147485406" r:id="rId12"/>
    <p:sldLayoutId id="214748540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2049062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5122" name="Picture 43" descr="logo smal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0088E5D-1514-4176-BD84-2C87F4493B8F}" type="datetime1">
              <a:rPr lang="en-ZA" smtClean="0"/>
              <a:t>2017/03/03</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FABA4163-792D-4E63-B6E8-678E78CA3C77}" type="slidenum">
              <a:rPr lang="en-ZA"/>
              <a:pPr>
                <a:defRPr/>
              </a:pPr>
              <a:t>‹#›</a:t>
            </a:fld>
            <a:endParaRPr lang="en-ZA" dirty="0"/>
          </a:p>
        </p:txBody>
      </p:sp>
    </p:spTree>
    <p:extLst>
      <p:ext uri="{BB962C8B-B14F-4D97-AF65-F5344CB8AC3E}">
        <p14:creationId xmlns:p14="http://schemas.microsoft.com/office/powerpoint/2010/main" val="2901020734"/>
      </p:ext>
    </p:extLst>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tags" Target="../tags/tag299.xml"/><Relationship Id="rId39" Type="http://schemas.openxmlformats.org/officeDocument/2006/relationships/tags" Target="../tags/tag312.xml"/><Relationship Id="rId21" Type="http://schemas.openxmlformats.org/officeDocument/2006/relationships/tags" Target="../tags/tag294.xml"/><Relationship Id="rId34" Type="http://schemas.openxmlformats.org/officeDocument/2006/relationships/tags" Target="../tags/tag307.xml"/><Relationship Id="rId42" Type="http://schemas.openxmlformats.org/officeDocument/2006/relationships/tags" Target="../tags/tag315.xml"/><Relationship Id="rId47" Type="http://schemas.openxmlformats.org/officeDocument/2006/relationships/image" Target="../media/image41.emf"/><Relationship Id="rId7" Type="http://schemas.openxmlformats.org/officeDocument/2006/relationships/tags" Target="../tags/tag280.xml"/><Relationship Id="rId2" Type="http://schemas.openxmlformats.org/officeDocument/2006/relationships/tags" Target="../tags/tag275.xml"/><Relationship Id="rId16" Type="http://schemas.openxmlformats.org/officeDocument/2006/relationships/tags" Target="../tags/tag289.xml"/><Relationship Id="rId29" Type="http://schemas.openxmlformats.org/officeDocument/2006/relationships/tags" Target="../tags/tag302.xml"/><Relationship Id="rId1" Type="http://schemas.openxmlformats.org/officeDocument/2006/relationships/vmlDrawing" Target="../drawings/vmlDrawing42.vml"/><Relationship Id="rId6" Type="http://schemas.openxmlformats.org/officeDocument/2006/relationships/tags" Target="../tags/tag279.xml"/><Relationship Id="rId11" Type="http://schemas.openxmlformats.org/officeDocument/2006/relationships/tags" Target="../tags/tag284.xml"/><Relationship Id="rId24" Type="http://schemas.openxmlformats.org/officeDocument/2006/relationships/tags" Target="../tags/tag297.xml"/><Relationship Id="rId32" Type="http://schemas.openxmlformats.org/officeDocument/2006/relationships/tags" Target="../tags/tag305.xml"/><Relationship Id="rId37" Type="http://schemas.openxmlformats.org/officeDocument/2006/relationships/tags" Target="../tags/tag310.xml"/><Relationship Id="rId40" Type="http://schemas.openxmlformats.org/officeDocument/2006/relationships/tags" Target="../tags/tag313.xml"/><Relationship Id="rId45" Type="http://schemas.openxmlformats.org/officeDocument/2006/relationships/image" Target="../media/image10.emf"/><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tags" Target="../tags/tag296.xml"/><Relationship Id="rId28" Type="http://schemas.openxmlformats.org/officeDocument/2006/relationships/tags" Target="../tags/tag301.xml"/><Relationship Id="rId36" Type="http://schemas.openxmlformats.org/officeDocument/2006/relationships/tags" Target="../tags/tag309.xml"/><Relationship Id="rId10" Type="http://schemas.openxmlformats.org/officeDocument/2006/relationships/tags" Target="../tags/tag283.xml"/><Relationship Id="rId19" Type="http://schemas.openxmlformats.org/officeDocument/2006/relationships/tags" Target="../tags/tag292.xml"/><Relationship Id="rId31" Type="http://schemas.openxmlformats.org/officeDocument/2006/relationships/tags" Target="../tags/tag304.xml"/><Relationship Id="rId44" Type="http://schemas.openxmlformats.org/officeDocument/2006/relationships/oleObject" Target="../embeddings/oleObject44.bin"/><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tags" Target="../tags/tag300.xml"/><Relationship Id="rId30" Type="http://schemas.openxmlformats.org/officeDocument/2006/relationships/tags" Target="../tags/tag303.xml"/><Relationship Id="rId35" Type="http://schemas.openxmlformats.org/officeDocument/2006/relationships/tags" Target="../tags/tag308.xml"/><Relationship Id="rId43" Type="http://schemas.openxmlformats.org/officeDocument/2006/relationships/slideLayout" Target="../slideLayouts/slideLayout99.xml"/><Relationship Id="rId8" Type="http://schemas.openxmlformats.org/officeDocument/2006/relationships/tags" Target="../tags/tag281.xml"/><Relationship Id="rId3" Type="http://schemas.openxmlformats.org/officeDocument/2006/relationships/tags" Target="../tags/tag276.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tags" Target="../tags/tag298.xml"/><Relationship Id="rId33" Type="http://schemas.openxmlformats.org/officeDocument/2006/relationships/tags" Target="../tags/tag306.xml"/><Relationship Id="rId38" Type="http://schemas.openxmlformats.org/officeDocument/2006/relationships/tags" Target="../tags/tag311.xml"/><Relationship Id="rId46" Type="http://schemas.openxmlformats.org/officeDocument/2006/relationships/oleObject" Target="../embeddings/oleObject45.bin"/><Relationship Id="rId20" Type="http://schemas.openxmlformats.org/officeDocument/2006/relationships/tags" Target="../tags/tag293.xml"/><Relationship Id="rId41" Type="http://schemas.openxmlformats.org/officeDocument/2006/relationships/tags" Target="../tags/tag3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316.xml"/><Relationship Id="rId1" Type="http://schemas.openxmlformats.org/officeDocument/2006/relationships/vmlDrawing" Target="../drawings/vmlDrawing43.vml"/><Relationship Id="rId6" Type="http://schemas.openxmlformats.org/officeDocument/2006/relationships/image" Target="../media/image10.emf"/><Relationship Id="rId5" Type="http://schemas.openxmlformats.org/officeDocument/2006/relationships/oleObject" Target="../embeddings/oleObject46.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317.xml"/><Relationship Id="rId1" Type="http://schemas.openxmlformats.org/officeDocument/2006/relationships/vmlDrawing" Target="../drawings/vmlDrawing44.vml"/><Relationship Id="rId6" Type="http://schemas.openxmlformats.org/officeDocument/2006/relationships/image" Target="../media/image10.emf"/><Relationship Id="rId5" Type="http://schemas.openxmlformats.org/officeDocument/2006/relationships/oleObject" Target="../embeddings/oleObject47.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2.xml"/><Relationship Id="rId2" Type="http://schemas.openxmlformats.org/officeDocument/2006/relationships/tags" Target="../tags/tag154.xml"/><Relationship Id="rId1" Type="http://schemas.openxmlformats.org/officeDocument/2006/relationships/vmlDrawing" Target="../drawings/vmlDrawing38.vml"/><Relationship Id="rId6" Type="http://schemas.openxmlformats.org/officeDocument/2006/relationships/image" Target="../media/image10.emf"/><Relationship Id="rId5" Type="http://schemas.openxmlformats.org/officeDocument/2006/relationships/oleObject" Target="../embeddings/oleObject38.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9" Type="http://schemas.openxmlformats.org/officeDocument/2006/relationships/tags" Target="../tags/tag192.xml"/><Relationship Id="rId21" Type="http://schemas.openxmlformats.org/officeDocument/2006/relationships/tags" Target="../tags/tag174.xml"/><Relationship Id="rId34" Type="http://schemas.openxmlformats.org/officeDocument/2006/relationships/tags" Target="../tags/tag187.xml"/><Relationship Id="rId42" Type="http://schemas.openxmlformats.org/officeDocument/2006/relationships/tags" Target="../tags/tag195.xml"/><Relationship Id="rId47" Type="http://schemas.openxmlformats.org/officeDocument/2006/relationships/slideLayout" Target="../slideLayouts/slideLayout3.xml"/><Relationship Id="rId50" Type="http://schemas.openxmlformats.org/officeDocument/2006/relationships/image" Target="../media/image1.emf"/><Relationship Id="rId7" Type="http://schemas.openxmlformats.org/officeDocument/2006/relationships/tags" Target="../tags/tag160.xml"/><Relationship Id="rId2" Type="http://schemas.openxmlformats.org/officeDocument/2006/relationships/tags" Target="../tags/tag155.xml"/><Relationship Id="rId16" Type="http://schemas.openxmlformats.org/officeDocument/2006/relationships/tags" Target="../tags/tag169.xml"/><Relationship Id="rId29" Type="http://schemas.openxmlformats.org/officeDocument/2006/relationships/tags" Target="../tags/tag182.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tags" Target="../tags/tag185.xml"/><Relationship Id="rId37" Type="http://schemas.openxmlformats.org/officeDocument/2006/relationships/tags" Target="../tags/tag190.xml"/><Relationship Id="rId40" Type="http://schemas.openxmlformats.org/officeDocument/2006/relationships/tags" Target="../tags/tag193.xml"/><Relationship Id="rId45" Type="http://schemas.openxmlformats.org/officeDocument/2006/relationships/tags" Target="../tags/tag198.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tags" Target="../tags/tag189.xml"/><Relationship Id="rId49" Type="http://schemas.openxmlformats.org/officeDocument/2006/relationships/oleObject" Target="../embeddings/oleObject39.bin"/><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tags" Target="../tags/tag184.xml"/><Relationship Id="rId44" Type="http://schemas.openxmlformats.org/officeDocument/2006/relationships/tags" Target="../tags/tag197.xml"/><Relationship Id="rId52" Type="http://schemas.openxmlformats.org/officeDocument/2006/relationships/image" Target="../media/image39.emf"/><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tags" Target="../tags/tag183.xml"/><Relationship Id="rId35" Type="http://schemas.openxmlformats.org/officeDocument/2006/relationships/tags" Target="../tags/tag188.xml"/><Relationship Id="rId43" Type="http://schemas.openxmlformats.org/officeDocument/2006/relationships/tags" Target="../tags/tag196.xml"/><Relationship Id="rId48" Type="http://schemas.openxmlformats.org/officeDocument/2006/relationships/notesSlide" Target="../notesSlides/notesSlide3.xml"/><Relationship Id="rId8" Type="http://schemas.openxmlformats.org/officeDocument/2006/relationships/tags" Target="../tags/tag161.xml"/><Relationship Id="rId51" Type="http://schemas.openxmlformats.org/officeDocument/2006/relationships/oleObject" Target="../embeddings/oleObject40.bin"/><Relationship Id="rId3" Type="http://schemas.openxmlformats.org/officeDocument/2006/relationships/tags" Target="../tags/tag156.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tags" Target="../tags/tag186.xml"/><Relationship Id="rId38" Type="http://schemas.openxmlformats.org/officeDocument/2006/relationships/tags" Target="../tags/tag191.xml"/><Relationship Id="rId46" Type="http://schemas.openxmlformats.org/officeDocument/2006/relationships/tags" Target="../tags/tag199.xml"/><Relationship Id="rId20" Type="http://schemas.openxmlformats.org/officeDocument/2006/relationships/tags" Target="../tags/tag173.xml"/><Relationship Id="rId41" Type="http://schemas.openxmlformats.org/officeDocument/2006/relationships/tags" Target="../tags/tag194.xml"/><Relationship Id="rId1" Type="http://schemas.openxmlformats.org/officeDocument/2006/relationships/vmlDrawing" Target="../drawings/vmlDrawing39.vml"/><Relationship Id="rId6" Type="http://schemas.openxmlformats.org/officeDocument/2006/relationships/tags" Target="../tags/tag159.xml"/></Relationships>
</file>

<file path=ppt/slides/_rels/slide6.xml.rels><?xml version="1.0" encoding="UTF-8" standalone="yes"?>
<Relationships xmlns="http://schemas.openxmlformats.org/package/2006/relationships"><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39" Type="http://schemas.openxmlformats.org/officeDocument/2006/relationships/tags" Target="../tags/tag237.xml"/><Relationship Id="rId21" Type="http://schemas.openxmlformats.org/officeDocument/2006/relationships/tags" Target="../tags/tag219.xml"/><Relationship Id="rId34" Type="http://schemas.openxmlformats.org/officeDocument/2006/relationships/tags" Target="../tags/tag232.xml"/><Relationship Id="rId42" Type="http://schemas.openxmlformats.org/officeDocument/2006/relationships/tags" Target="../tags/tag240.xml"/><Relationship Id="rId47" Type="http://schemas.openxmlformats.org/officeDocument/2006/relationships/image" Target="../media/image10.emf"/><Relationship Id="rId7" Type="http://schemas.openxmlformats.org/officeDocument/2006/relationships/tags" Target="../tags/tag205.xml"/><Relationship Id="rId2" Type="http://schemas.openxmlformats.org/officeDocument/2006/relationships/tags" Target="../tags/tag200.xml"/><Relationship Id="rId16" Type="http://schemas.openxmlformats.org/officeDocument/2006/relationships/tags" Target="../tags/tag214.xml"/><Relationship Id="rId29" Type="http://schemas.openxmlformats.org/officeDocument/2006/relationships/tags" Target="../tags/tag227.xml"/><Relationship Id="rId11" Type="http://schemas.openxmlformats.org/officeDocument/2006/relationships/tags" Target="../tags/tag209.xml"/><Relationship Id="rId24" Type="http://schemas.openxmlformats.org/officeDocument/2006/relationships/tags" Target="../tags/tag222.xml"/><Relationship Id="rId32" Type="http://schemas.openxmlformats.org/officeDocument/2006/relationships/tags" Target="../tags/tag230.xml"/><Relationship Id="rId37" Type="http://schemas.openxmlformats.org/officeDocument/2006/relationships/tags" Target="../tags/tag235.xml"/><Relationship Id="rId40" Type="http://schemas.openxmlformats.org/officeDocument/2006/relationships/tags" Target="../tags/tag238.xml"/><Relationship Id="rId45" Type="http://schemas.openxmlformats.org/officeDocument/2006/relationships/slideLayout" Target="../slideLayouts/slideLayout5.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36" Type="http://schemas.openxmlformats.org/officeDocument/2006/relationships/tags" Target="../tags/tag234.xml"/><Relationship Id="rId49" Type="http://schemas.openxmlformats.org/officeDocument/2006/relationships/image" Target="../media/image40.emf"/><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tags" Target="../tags/tag229.xml"/><Relationship Id="rId44" Type="http://schemas.openxmlformats.org/officeDocument/2006/relationships/tags" Target="../tags/tag242.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tags" Target="../tags/tag228.xml"/><Relationship Id="rId35" Type="http://schemas.openxmlformats.org/officeDocument/2006/relationships/tags" Target="../tags/tag233.xml"/><Relationship Id="rId43" Type="http://schemas.openxmlformats.org/officeDocument/2006/relationships/tags" Target="../tags/tag241.xml"/><Relationship Id="rId48" Type="http://schemas.openxmlformats.org/officeDocument/2006/relationships/oleObject" Target="../embeddings/oleObject42.bin"/><Relationship Id="rId8" Type="http://schemas.openxmlformats.org/officeDocument/2006/relationships/tags" Target="../tags/tag206.xml"/><Relationship Id="rId3" Type="http://schemas.openxmlformats.org/officeDocument/2006/relationships/tags" Target="../tags/tag201.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33" Type="http://schemas.openxmlformats.org/officeDocument/2006/relationships/tags" Target="../tags/tag231.xml"/><Relationship Id="rId38" Type="http://schemas.openxmlformats.org/officeDocument/2006/relationships/tags" Target="../tags/tag236.xml"/><Relationship Id="rId46" Type="http://schemas.openxmlformats.org/officeDocument/2006/relationships/oleObject" Target="../embeddings/oleObject41.bin"/><Relationship Id="rId20" Type="http://schemas.openxmlformats.org/officeDocument/2006/relationships/tags" Target="../tags/tag218.xml"/><Relationship Id="rId41" Type="http://schemas.openxmlformats.org/officeDocument/2006/relationships/tags" Target="../tags/tag239.xml"/><Relationship Id="rId1" Type="http://schemas.openxmlformats.org/officeDocument/2006/relationships/vmlDrawing" Target="../drawings/vmlDrawing40.vml"/><Relationship Id="rId6" Type="http://schemas.openxmlformats.org/officeDocument/2006/relationships/tags" Target="../tags/tag2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243.xml"/><Relationship Id="rId1" Type="http://schemas.openxmlformats.org/officeDocument/2006/relationships/vmlDrawing" Target="../drawings/vmlDrawing41.vml"/><Relationship Id="rId6" Type="http://schemas.openxmlformats.org/officeDocument/2006/relationships/image" Target="../media/image10.emf"/><Relationship Id="rId5" Type="http://schemas.openxmlformats.org/officeDocument/2006/relationships/oleObject" Target="../embeddings/oleObject43.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 Type="http://schemas.openxmlformats.org/officeDocument/2006/relationships/tags" Target="../tags/tag246.xml"/><Relationship Id="rId21" Type="http://schemas.openxmlformats.org/officeDocument/2006/relationships/tags" Target="../tags/tag264.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tags" Target="../tags/tag272.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32" Type="http://schemas.openxmlformats.org/officeDocument/2006/relationships/slideLayout" Target="../slideLayouts/slideLayout98.xm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tags" Target="../tags/tag271.xml"/><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tags" Target="../tags/tag274.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tags" Target="../tags/tag2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6019" name="Group 162"/>
          <p:cNvGrpSpPr>
            <a:grpSpLocks/>
          </p:cNvGrpSpPr>
          <p:nvPr/>
        </p:nvGrpSpPr>
        <p:grpSpPr bwMode="auto">
          <a:xfrm>
            <a:off x="-4763" y="0"/>
            <a:ext cx="9148763" cy="6858000"/>
            <a:chOff x="-3" y="0"/>
            <a:chExt cx="5763" cy="4320"/>
          </a:xfrm>
        </p:grpSpPr>
        <p:pic>
          <p:nvPicPr>
            <p:cNvPr id="86072"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73"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pic>
          <p:nvPicPr>
            <p:cNvPr id="86074"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20" name="Group 155"/>
          <p:cNvGrpSpPr>
            <a:grpSpLocks/>
          </p:cNvGrpSpPr>
          <p:nvPr/>
        </p:nvGrpSpPr>
        <p:grpSpPr bwMode="auto">
          <a:xfrm>
            <a:off x="257175" y="1201738"/>
            <a:ext cx="2482850" cy="2444750"/>
            <a:chOff x="162" y="757"/>
            <a:chExt cx="1564" cy="1540"/>
          </a:xfrm>
        </p:grpSpPr>
        <p:sp>
          <p:nvSpPr>
            <p:cNvPr id="8606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7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7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1" name="Oval 102"/>
          <p:cNvSpPr>
            <a:spLocks noChangeArrowheads="1"/>
          </p:cNvSpPr>
          <p:nvPr/>
        </p:nvSpPr>
        <p:spPr bwMode="auto">
          <a:xfrm>
            <a:off x="436563" y="1362075"/>
            <a:ext cx="2162175" cy="2173288"/>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chemeClr val="tx1"/>
              </a:solidFill>
            </a:endParaRPr>
          </a:p>
        </p:txBody>
      </p:sp>
      <p:grpSp>
        <p:nvGrpSpPr>
          <p:cNvPr id="86022" name="Group 156"/>
          <p:cNvGrpSpPr>
            <a:grpSpLocks/>
          </p:cNvGrpSpPr>
          <p:nvPr/>
        </p:nvGrpSpPr>
        <p:grpSpPr bwMode="auto">
          <a:xfrm>
            <a:off x="171450" y="1201738"/>
            <a:ext cx="2643188" cy="2493962"/>
            <a:chOff x="108" y="757"/>
            <a:chExt cx="1665" cy="1571"/>
          </a:xfrm>
        </p:grpSpPr>
        <p:sp>
          <p:nvSpPr>
            <p:cNvPr id="8606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3" name="Group 146"/>
          <p:cNvGrpSpPr>
            <a:grpSpLocks/>
          </p:cNvGrpSpPr>
          <p:nvPr/>
        </p:nvGrpSpPr>
        <p:grpSpPr bwMode="auto">
          <a:xfrm>
            <a:off x="912813" y="620713"/>
            <a:ext cx="1284287" cy="1260475"/>
            <a:chOff x="575" y="391"/>
            <a:chExt cx="809" cy="794"/>
          </a:xfrm>
        </p:grpSpPr>
        <p:sp>
          <p:nvSpPr>
            <p:cNvPr id="86056"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7"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8"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9"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0"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1"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2"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3"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4"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600" dirty="0">
              <a:solidFill>
                <a:schemeClr val="tx1"/>
              </a:solidFill>
            </a:endParaRPr>
          </a:p>
        </p:txBody>
      </p:sp>
      <p:grpSp>
        <p:nvGrpSpPr>
          <p:cNvPr id="86025" name="Group 145"/>
          <p:cNvGrpSpPr>
            <a:grpSpLocks/>
          </p:cNvGrpSpPr>
          <p:nvPr/>
        </p:nvGrpSpPr>
        <p:grpSpPr bwMode="auto">
          <a:xfrm>
            <a:off x="863600" y="620713"/>
            <a:ext cx="1370013" cy="1284287"/>
            <a:chOff x="544" y="391"/>
            <a:chExt cx="863" cy="809"/>
          </a:xfrm>
        </p:grpSpPr>
        <p:sp>
          <p:nvSpPr>
            <p:cNvPr id="86053"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4"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5"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6" name="Group 157"/>
          <p:cNvGrpSpPr>
            <a:grpSpLocks/>
          </p:cNvGrpSpPr>
          <p:nvPr/>
        </p:nvGrpSpPr>
        <p:grpSpPr bwMode="auto">
          <a:xfrm>
            <a:off x="331788" y="3090863"/>
            <a:ext cx="2074862" cy="2038350"/>
            <a:chOff x="209" y="1947"/>
            <a:chExt cx="1307" cy="1284"/>
          </a:xfrm>
        </p:grpSpPr>
        <p:sp>
          <p:nvSpPr>
            <p:cNvPr id="86047"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8"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9"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0"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1"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2"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7" name="Oval 128"/>
          <p:cNvSpPr>
            <a:spLocks noChangeArrowheads="1"/>
          </p:cNvSpPr>
          <p:nvPr/>
        </p:nvSpPr>
        <p:spPr bwMode="auto">
          <a:xfrm>
            <a:off x="482600" y="3267075"/>
            <a:ext cx="1801813" cy="1814513"/>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rgbClr val="C0C0C0"/>
              </a:solidFill>
            </a:endParaRPr>
          </a:p>
        </p:txBody>
      </p:sp>
      <p:grpSp>
        <p:nvGrpSpPr>
          <p:cNvPr id="86028" name="Group 158"/>
          <p:cNvGrpSpPr>
            <a:grpSpLocks/>
          </p:cNvGrpSpPr>
          <p:nvPr/>
        </p:nvGrpSpPr>
        <p:grpSpPr bwMode="auto">
          <a:xfrm>
            <a:off x="257175" y="3090863"/>
            <a:ext cx="2211388" cy="2087562"/>
            <a:chOff x="162" y="1947"/>
            <a:chExt cx="1393" cy="1315"/>
          </a:xfrm>
        </p:grpSpPr>
        <p:sp>
          <p:nvSpPr>
            <p:cNvPr id="86044"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5"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6"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9" name="Group 159"/>
          <p:cNvGrpSpPr>
            <a:grpSpLocks/>
          </p:cNvGrpSpPr>
          <p:nvPr/>
        </p:nvGrpSpPr>
        <p:grpSpPr bwMode="auto">
          <a:xfrm>
            <a:off x="900113" y="4684713"/>
            <a:ext cx="1717675" cy="1692275"/>
            <a:chOff x="567" y="2951"/>
            <a:chExt cx="1082" cy="1066"/>
          </a:xfrm>
        </p:grpSpPr>
        <p:sp>
          <p:nvSpPr>
            <p:cNvPr id="86038"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9"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0"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1"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2"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3"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30" name="Oval 138"/>
          <p:cNvSpPr>
            <a:spLocks noChangeArrowheads="1"/>
          </p:cNvSpPr>
          <p:nvPr/>
        </p:nvSpPr>
        <p:spPr bwMode="auto">
          <a:xfrm>
            <a:off x="1014413" y="4791075"/>
            <a:ext cx="1506537" cy="1519238"/>
          </a:xfrm>
          <a:prstGeom prst="ellipse">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900" dirty="0">
              <a:solidFill>
                <a:srgbClr val="C0C0C0"/>
              </a:solidFill>
            </a:endParaRPr>
          </a:p>
        </p:txBody>
      </p:sp>
      <p:grpSp>
        <p:nvGrpSpPr>
          <p:cNvPr id="86031" name="Group 160"/>
          <p:cNvGrpSpPr>
            <a:grpSpLocks/>
          </p:cNvGrpSpPr>
          <p:nvPr/>
        </p:nvGrpSpPr>
        <p:grpSpPr bwMode="auto">
          <a:xfrm>
            <a:off x="838200" y="4684713"/>
            <a:ext cx="1828800" cy="1728787"/>
            <a:chOff x="528" y="2951"/>
            <a:chExt cx="1152" cy="1089"/>
          </a:xfrm>
        </p:grpSpPr>
        <p:sp>
          <p:nvSpPr>
            <p:cNvPr id="86035"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6"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7"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2" name="Rectangle 1"/>
          <p:cNvSpPr/>
          <p:nvPr/>
        </p:nvSpPr>
        <p:spPr>
          <a:xfrm>
            <a:off x="3262622" y="2775013"/>
            <a:ext cx="5360987" cy="954107"/>
          </a:xfrm>
          <a:prstGeom prst="rect">
            <a:avLst/>
          </a:prstGeom>
        </p:spPr>
        <p:txBody>
          <a:bodyPr wrap="square">
            <a:spAutoFit/>
          </a:bodyPr>
          <a:lstStyle/>
          <a:p>
            <a:pPr algn="ctr">
              <a:defRPr/>
            </a:pPr>
            <a:r>
              <a:rPr lang="en-US" sz="2800" b="1" kern="0" dirty="0" smtClean="0">
                <a:solidFill>
                  <a:srgbClr val="003896"/>
                </a:solidFill>
                <a:latin typeface="Arial"/>
                <a:cs typeface="Arial"/>
              </a:rPr>
              <a:t>Standing Committee on Public Accounts</a:t>
            </a:r>
          </a:p>
        </p:txBody>
      </p:sp>
      <p:sp>
        <p:nvSpPr>
          <p:cNvPr id="5" name="Rectangle 4"/>
          <p:cNvSpPr/>
          <p:nvPr/>
        </p:nvSpPr>
        <p:spPr>
          <a:xfrm>
            <a:off x="4809519" y="4929159"/>
            <a:ext cx="1936749" cy="400110"/>
          </a:xfrm>
          <a:prstGeom prst="rect">
            <a:avLst/>
          </a:prstGeom>
        </p:spPr>
        <p:txBody>
          <a:bodyPr wrap="none">
            <a:spAutoFit/>
          </a:bodyPr>
          <a:lstStyle/>
          <a:p>
            <a:pPr algn="ctr">
              <a:defRPr/>
            </a:pPr>
            <a:r>
              <a:rPr lang="en-ZA" sz="2000" b="1" kern="0" dirty="0" smtClean="0">
                <a:ln w="1905"/>
                <a:gradFill>
                  <a:gsLst>
                    <a:gs pos="0">
                      <a:srgbClr val="766752">
                        <a:shade val="20000"/>
                        <a:satMod val="200000"/>
                      </a:srgbClr>
                    </a:gs>
                    <a:gs pos="78000">
                      <a:srgbClr val="766752">
                        <a:tint val="90000"/>
                        <a:shade val="89000"/>
                        <a:satMod val="220000"/>
                      </a:srgbClr>
                    </a:gs>
                    <a:gs pos="100000">
                      <a:srgbClr val="766752">
                        <a:tint val="12000"/>
                        <a:satMod val="255000"/>
                      </a:srgbClr>
                    </a:gs>
                  </a:gsLst>
                  <a:lin ang="5400000"/>
                </a:gradFill>
                <a:effectLst>
                  <a:innerShdw blurRad="69850" dist="43180" dir="5400000">
                    <a:srgbClr val="000000">
                      <a:alpha val="65000"/>
                    </a:srgbClr>
                  </a:innerShdw>
                </a:effectLst>
                <a:latin typeface="Arial"/>
                <a:cs typeface="Arial"/>
              </a:rPr>
              <a:t>08 March 2017</a:t>
            </a:r>
            <a:endParaRPr lang="en-ZA" sz="1600" b="1" kern="0" dirty="0">
              <a:solidFill>
                <a:srgbClr val="FF0000"/>
              </a:solidFill>
              <a:effectLst>
                <a:outerShdw blurRad="38100" dist="38100" dir="2700000" algn="tl">
                  <a:srgbClr val="C0C0C0"/>
                </a:outerShdw>
              </a:effectLst>
              <a:latin typeface="Arial"/>
              <a:cs typeface="Arial"/>
            </a:endParaRPr>
          </a:p>
        </p:txBody>
      </p:sp>
    </p:spTree>
    <p:extLst>
      <p:ext uri="{BB962C8B-B14F-4D97-AF65-F5344CB8AC3E}">
        <p14:creationId xmlns:p14="http://schemas.microsoft.com/office/powerpoint/2010/main" val="8039144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517504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346" name="think-cell Slide" r:id="rId44" imgW="270" imgH="270" progId="TCLayout.ActiveDocument.1">
                  <p:embed/>
                </p:oleObj>
              </mc:Choice>
              <mc:Fallback>
                <p:oleObj name="think-cell Slide" r:id="rId44" imgW="270" imgH="270" progId="TCLayout.ActiveDocument.1">
                  <p:embed/>
                  <p:pic>
                    <p:nvPicPr>
                      <p:cNvPr id="0" name=""/>
                      <p:cNvPicPr/>
                      <p:nvPr/>
                    </p:nvPicPr>
                    <p:blipFill>
                      <a:blip r:embed="rId45"/>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400" dirty="0">
              <a:latin typeface="Arial"/>
              <a:cs typeface="Arial"/>
              <a:sym typeface="Arial"/>
            </a:endParaRPr>
          </a:p>
        </p:txBody>
      </p:sp>
      <p:sp>
        <p:nvSpPr>
          <p:cNvPr id="3" name="Slide Number Placeholder 2"/>
          <p:cNvSpPr>
            <a:spLocks noGrp="1"/>
          </p:cNvSpPr>
          <p:nvPr>
            <p:ph type="sldNum" sz="quarter" idx="12"/>
          </p:nvPr>
        </p:nvSpPr>
        <p:spPr/>
        <p:txBody>
          <a:bodyPr/>
          <a:lstStyle/>
          <a:p>
            <a:pPr>
              <a:defRPr/>
            </a:pPr>
            <a:fld id="{3C1D1619-C61E-4DD5-A1C4-6CF8A3857F4A}" type="slidenum">
              <a:rPr lang="en-ZA" smtClean="0"/>
              <a:pPr>
                <a:defRPr/>
              </a:pPr>
              <a:t>10</a:t>
            </a:fld>
            <a:endParaRPr lang="en-ZA" dirty="0"/>
          </a:p>
        </p:txBody>
      </p:sp>
      <p:sp>
        <p:nvSpPr>
          <p:cNvPr id="212" name="TextBox 211"/>
          <p:cNvSpPr txBox="1"/>
          <p:nvPr/>
        </p:nvSpPr>
        <p:spPr>
          <a:xfrm>
            <a:off x="334963" y="158750"/>
            <a:ext cx="6901333" cy="769441"/>
          </a:xfrm>
          <a:prstGeom prst="rect">
            <a:avLst/>
          </a:prstGeom>
          <a:noFill/>
        </p:spPr>
        <p:txBody>
          <a:bodyPr wrap="square" rtlCol="0">
            <a:spAutoFit/>
          </a:bodyPr>
          <a:lstStyle/>
          <a:p>
            <a:r>
              <a:rPr lang="en-US" sz="2200" dirty="0" smtClean="0">
                <a:solidFill>
                  <a:schemeClr val="bg1"/>
                </a:solidFill>
              </a:rPr>
              <a:t>Of all the Eskom supplied areas, Soweto has the largest outstanding debt</a:t>
            </a:r>
            <a:endParaRPr lang="en-ZA" sz="2200" dirty="0">
              <a:solidFill>
                <a:schemeClr val="bg1"/>
              </a:solidFill>
            </a:endParaRPr>
          </a:p>
        </p:txBody>
      </p:sp>
      <p:sp>
        <p:nvSpPr>
          <p:cNvPr id="213" name="Rectangle 212"/>
          <p:cNvSpPr/>
          <p:nvPr/>
        </p:nvSpPr>
        <p:spPr>
          <a:xfrm>
            <a:off x="158751" y="1124744"/>
            <a:ext cx="5613269" cy="5328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5" name="Rectangle 214"/>
          <p:cNvSpPr/>
          <p:nvPr/>
        </p:nvSpPr>
        <p:spPr>
          <a:xfrm>
            <a:off x="158751" y="1124744"/>
            <a:ext cx="5613269" cy="43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Debt per province (Soweto shown </a:t>
            </a:r>
            <a:r>
              <a:rPr lang="en-US" sz="1400" b="1" dirty="0" err="1" smtClean="0"/>
              <a:t>seperately</a:t>
            </a:r>
            <a:r>
              <a:rPr lang="en-US" sz="1400" b="1" dirty="0" smtClean="0"/>
              <a:t>)</a:t>
            </a:r>
            <a:endParaRPr lang="en-ZA" sz="1400" b="1" dirty="0"/>
          </a:p>
        </p:txBody>
      </p:sp>
      <p:sp>
        <p:nvSpPr>
          <p:cNvPr id="218" name="TextBox 217"/>
          <p:cNvSpPr txBox="1"/>
          <p:nvPr/>
        </p:nvSpPr>
        <p:spPr>
          <a:xfrm>
            <a:off x="5940425" y="1584897"/>
            <a:ext cx="2937321" cy="5704126"/>
          </a:xfrm>
          <a:prstGeom prst="rect">
            <a:avLst/>
          </a:prstGeom>
          <a:noFill/>
          <a:ln>
            <a:noFill/>
          </a:ln>
        </p:spPr>
        <p:txBody>
          <a:bodyPr wrap="square" rtlCol="0">
            <a:spAutoFit/>
          </a:bodyPr>
          <a:lstStyle/>
          <a:p>
            <a:pPr marL="285750" indent="-285750">
              <a:spcBef>
                <a:spcPts val="0"/>
              </a:spcBef>
              <a:spcAft>
                <a:spcPts val="800"/>
              </a:spcAft>
              <a:buFont typeface="Arial" panose="020B0604020202020204" pitchFamily="34" charset="0"/>
              <a:buChar char="•"/>
            </a:pPr>
            <a:r>
              <a:rPr lang="en-US" sz="1400" dirty="0"/>
              <a:t>Eskom’s normal debt control measures include:</a:t>
            </a:r>
          </a:p>
          <a:p>
            <a:pPr marL="742950" lvl="1" indent="-285750">
              <a:spcBef>
                <a:spcPts val="0"/>
              </a:spcBef>
              <a:spcAft>
                <a:spcPts val="800"/>
              </a:spcAft>
              <a:buFont typeface="Wingdings" panose="05000000000000000000" pitchFamily="2" charset="2"/>
              <a:buChar char="Ø"/>
            </a:pPr>
            <a:r>
              <a:rPr lang="en-US" sz="1400" dirty="0"/>
              <a:t>Issuing of notices</a:t>
            </a:r>
          </a:p>
          <a:p>
            <a:pPr marL="742950" lvl="1" indent="-285750">
              <a:spcBef>
                <a:spcPts val="0"/>
              </a:spcBef>
              <a:spcAft>
                <a:spcPts val="800"/>
              </a:spcAft>
              <a:buFont typeface="Wingdings" panose="05000000000000000000" pitchFamily="2" charset="2"/>
              <a:buChar char="Ø"/>
            </a:pPr>
            <a:r>
              <a:rPr lang="en-US" sz="1400" dirty="0"/>
              <a:t>Disconnection</a:t>
            </a:r>
          </a:p>
          <a:p>
            <a:pPr marL="742950" lvl="1" indent="-285750">
              <a:spcBef>
                <a:spcPts val="0"/>
              </a:spcBef>
              <a:spcAft>
                <a:spcPts val="800"/>
              </a:spcAft>
              <a:buFont typeface="Wingdings" panose="05000000000000000000" pitchFamily="2" charset="2"/>
              <a:buChar char="Ø"/>
            </a:pPr>
            <a:r>
              <a:rPr lang="en-US" sz="1400" dirty="0"/>
              <a:t>Debt </a:t>
            </a:r>
            <a:r>
              <a:rPr lang="en-US" sz="1400" dirty="0" smtClean="0"/>
              <a:t>collectors</a:t>
            </a:r>
          </a:p>
          <a:p>
            <a:pPr marL="742950" lvl="1" indent="-285750">
              <a:spcBef>
                <a:spcPts val="0"/>
              </a:spcBef>
              <a:spcAft>
                <a:spcPts val="800"/>
              </a:spcAft>
              <a:buFont typeface="Wingdings" panose="05000000000000000000" pitchFamily="2" charset="2"/>
              <a:buChar char="Ø"/>
            </a:pPr>
            <a:r>
              <a:rPr lang="en-US" sz="1400" dirty="0" smtClean="0"/>
              <a:t>Smart </a:t>
            </a:r>
            <a:r>
              <a:rPr lang="en-US" sz="1400" dirty="0"/>
              <a:t>and prepaid meters</a:t>
            </a:r>
          </a:p>
          <a:p>
            <a:pPr marL="285750" indent="-285750">
              <a:spcBef>
                <a:spcPts val="0"/>
              </a:spcBef>
              <a:spcAft>
                <a:spcPts val="800"/>
              </a:spcAft>
              <a:buFont typeface="Arial" panose="020B0604020202020204" pitchFamily="34" charset="0"/>
              <a:buChar char="•"/>
            </a:pPr>
            <a:r>
              <a:rPr lang="en-US" sz="1400" dirty="0"/>
              <a:t>Eskom’s debt collection efforts have been focused on Soweto, the area with the largest debt by installing smart and prepaid meters</a:t>
            </a:r>
          </a:p>
          <a:p>
            <a:pPr marL="285750" indent="-285750">
              <a:spcBef>
                <a:spcPts val="0"/>
              </a:spcBef>
              <a:spcAft>
                <a:spcPts val="800"/>
              </a:spcAft>
              <a:buFont typeface="Arial" panose="020B0604020202020204" pitchFamily="34" charset="0"/>
              <a:buChar char="•"/>
            </a:pPr>
            <a:r>
              <a:rPr lang="en-US" sz="1400" dirty="0"/>
              <a:t>Eskom’s year to date Smart meter results:</a:t>
            </a:r>
          </a:p>
          <a:p>
            <a:pPr marL="742950" lvl="1" indent="-285750">
              <a:spcBef>
                <a:spcPts val="0"/>
              </a:spcBef>
              <a:spcAft>
                <a:spcPts val="800"/>
              </a:spcAft>
              <a:buFont typeface="Wingdings" panose="05000000000000000000" pitchFamily="2" charset="2"/>
              <a:buChar char="Ø"/>
            </a:pPr>
            <a:r>
              <a:rPr lang="en-US" sz="1400" dirty="0"/>
              <a:t>10 071 meters installed</a:t>
            </a:r>
          </a:p>
          <a:p>
            <a:pPr marL="742950" lvl="1" indent="-285750">
              <a:spcBef>
                <a:spcPts val="0"/>
              </a:spcBef>
              <a:spcAft>
                <a:spcPts val="800"/>
              </a:spcAft>
              <a:buFont typeface="Wingdings" panose="05000000000000000000" pitchFamily="2" charset="2"/>
              <a:buChar char="Ø"/>
            </a:pPr>
            <a:r>
              <a:rPr lang="en-US" sz="1400" dirty="0"/>
              <a:t>10 404 meters converted to </a:t>
            </a:r>
            <a:r>
              <a:rPr lang="en-US" sz="1400" dirty="0" smtClean="0"/>
              <a:t>prepaid</a:t>
            </a:r>
          </a:p>
          <a:p>
            <a:pPr marL="285750" indent="-285750">
              <a:spcBef>
                <a:spcPts val="0"/>
              </a:spcBef>
              <a:spcAft>
                <a:spcPts val="800"/>
              </a:spcAft>
              <a:buFont typeface="Arial" panose="020B0604020202020204" pitchFamily="34" charset="0"/>
              <a:buChar char="•"/>
            </a:pPr>
            <a:r>
              <a:rPr lang="en-US" sz="1400" dirty="0" smtClean="0"/>
              <a:t>We have disconnected 17 350 customers YTD, in Soweto</a:t>
            </a:r>
            <a:r>
              <a:rPr lang="en-US" sz="1400" dirty="0">
                <a:solidFill>
                  <a:srgbClr val="FF0000"/>
                </a:solidFill>
              </a:rPr>
              <a:t>  </a:t>
            </a:r>
          </a:p>
          <a:p>
            <a:pPr marL="285750" indent="-285750">
              <a:buFont typeface="Arial" panose="020B0604020202020204" pitchFamily="34" charset="0"/>
              <a:buChar char="•"/>
            </a:pPr>
            <a:endParaRPr lang="en-ZA" dirty="0"/>
          </a:p>
        </p:txBody>
      </p:sp>
      <p:sp>
        <p:nvSpPr>
          <p:cNvPr id="220" name="Slide Number Placeholder 2"/>
          <p:cNvSpPr txBox="1">
            <a:spLocks/>
          </p:cNvSpPr>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C1D1619-C61E-4DD5-A1C4-6CF8A3857F4A}" type="slidenum">
              <a:rPr lang="en-ZA" smtClean="0"/>
              <a:pPr>
                <a:defRPr/>
              </a:pPr>
              <a:t>10</a:t>
            </a:fld>
            <a:endParaRPr lang="en-ZA" dirty="0"/>
          </a:p>
        </p:txBody>
      </p:sp>
      <p:cxnSp>
        <p:nvCxnSpPr>
          <p:cNvPr id="226" name="Straight Connector 225"/>
          <p:cNvCxnSpPr/>
          <p:nvPr>
            <p:custDataLst>
              <p:tags r:id="rId4"/>
            </p:custDataLst>
          </p:nvPr>
        </p:nvCxnSpPr>
        <p:spPr bwMode="auto">
          <a:xfrm>
            <a:off x="4867275" y="4772025"/>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5"/>
            </p:custDataLst>
          </p:nvPr>
        </p:nvCxnSpPr>
        <p:spPr bwMode="auto">
          <a:xfrm>
            <a:off x="4914900" y="5514975"/>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custDataLst>
              <p:tags r:id="rId6"/>
            </p:custDataLst>
          </p:nvPr>
        </p:nvCxnSpPr>
        <p:spPr bwMode="auto">
          <a:xfrm>
            <a:off x="4705350" y="4029075"/>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7"/>
            </p:custDataLst>
          </p:nvPr>
        </p:nvCxnSpPr>
        <p:spPr bwMode="auto">
          <a:xfrm>
            <a:off x="4895850" y="5143500"/>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custDataLst>
              <p:tags r:id="rId8"/>
            </p:custDataLst>
          </p:nvPr>
        </p:nvCxnSpPr>
        <p:spPr bwMode="auto">
          <a:xfrm>
            <a:off x="4791075" y="4400550"/>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9"/>
            </p:custDataLst>
          </p:nvPr>
        </p:nvCxnSpPr>
        <p:spPr bwMode="auto">
          <a:xfrm>
            <a:off x="2971800" y="2171700"/>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custDataLst>
              <p:tags r:id="rId10"/>
            </p:custDataLst>
          </p:nvPr>
        </p:nvCxnSpPr>
        <p:spPr bwMode="auto">
          <a:xfrm>
            <a:off x="3781425" y="2543175"/>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custDataLst>
              <p:tags r:id="rId11"/>
            </p:custDataLst>
          </p:nvPr>
        </p:nvCxnSpPr>
        <p:spPr bwMode="auto">
          <a:xfrm>
            <a:off x="4143375" y="2914650"/>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custDataLst>
              <p:tags r:id="rId12"/>
            </p:custDataLst>
          </p:nvPr>
        </p:nvCxnSpPr>
        <p:spPr bwMode="auto">
          <a:xfrm>
            <a:off x="4391025" y="3286125"/>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custDataLst>
              <p:tags r:id="rId13"/>
            </p:custDataLst>
          </p:nvPr>
        </p:nvCxnSpPr>
        <p:spPr bwMode="auto">
          <a:xfrm>
            <a:off x="4562475" y="3657600"/>
            <a:ext cx="0" cy="1619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33" name="Object 232"/>
          <p:cNvGraphicFramePr>
            <a:graphicFrameLocks/>
          </p:cNvGraphicFramePr>
          <p:nvPr>
            <p:custDataLst>
              <p:tags r:id="rId14"/>
            </p:custDataLst>
            <p:extLst>
              <p:ext uri="{D42A27DB-BD31-4B8C-83A1-F6EECF244321}">
                <p14:modId xmlns:p14="http://schemas.microsoft.com/office/powerpoint/2010/main" val="3659958583"/>
              </p:ext>
            </p:extLst>
          </p:nvPr>
        </p:nvGraphicFramePr>
        <p:xfrm>
          <a:off x="1600201" y="1676400"/>
          <a:ext cx="3676595" cy="4457683"/>
        </p:xfrm>
        <a:graphic>
          <a:graphicData uri="http://schemas.openxmlformats.org/presentationml/2006/ole">
            <mc:AlternateContent xmlns:mc="http://schemas.openxmlformats.org/markup-compatibility/2006">
              <mc:Choice xmlns:v="urn:schemas-microsoft-com:vml" Requires="v">
                <p:oleObj spid="_x0000_s46347" name="Chart" r:id="rId46" imgW="3676595" imgH="4457683" progId="MSGraph.Chart.8">
                  <p:embed followColorScheme="full"/>
                </p:oleObj>
              </mc:Choice>
              <mc:Fallback>
                <p:oleObj name="Chart" r:id="rId46" imgW="3676595" imgH="4457683" progId="MSGraph.Chart.8">
                  <p:embed followColorScheme="full"/>
                  <p:pic>
                    <p:nvPicPr>
                      <p:cNvPr id="0" name=""/>
                      <p:cNvPicPr/>
                      <p:nvPr/>
                    </p:nvPicPr>
                    <p:blipFill>
                      <a:blip r:embed="rId47"/>
                      <a:stretch>
                        <a:fillRect/>
                      </a:stretch>
                    </p:blipFill>
                    <p:spPr>
                      <a:xfrm>
                        <a:off x="1600201" y="1676400"/>
                        <a:ext cx="3676595" cy="4457683"/>
                      </a:xfrm>
                      <a:prstGeom prst="rect">
                        <a:avLst/>
                      </a:prstGeom>
                    </p:spPr>
                  </p:pic>
                </p:oleObj>
              </mc:Fallback>
            </mc:AlternateContent>
          </a:graphicData>
        </a:graphic>
      </p:graphicFrame>
      <p:sp useBgFill="1">
        <p:nvSpPr>
          <p:cNvPr id="10" name="Freeform 9"/>
          <p:cNvSpPr/>
          <p:nvPr>
            <p:custDataLst>
              <p:tags r:id="rId15"/>
            </p:custDataLst>
          </p:nvPr>
        </p:nvSpPr>
        <p:spPr bwMode="auto">
          <a:xfrm>
            <a:off x="2309813" y="5635625"/>
            <a:ext cx="141288" cy="314326"/>
          </a:xfrm>
          <a:custGeom>
            <a:avLst/>
            <a:gdLst/>
            <a:ahLst/>
            <a:cxnLst/>
            <a:rect l="0" t="0" r="0" b="0"/>
            <a:pathLst>
              <a:path w="141288" h="314326">
                <a:moveTo>
                  <a:pt x="141287" y="0"/>
                </a:moveTo>
                <a:lnTo>
                  <a:pt x="57150" y="314325"/>
                </a:lnTo>
                <a:lnTo>
                  <a:pt x="0" y="314325"/>
                </a:lnTo>
                <a:lnTo>
                  <a:pt x="84137"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6" name="Freeform 5"/>
          <p:cNvSpPr/>
          <p:nvPr>
            <p:custDataLst>
              <p:tags r:id="rId16"/>
            </p:custDataLst>
          </p:nvPr>
        </p:nvSpPr>
        <p:spPr bwMode="auto">
          <a:xfrm>
            <a:off x="2309813" y="1914525"/>
            <a:ext cx="141288" cy="314326"/>
          </a:xfrm>
          <a:custGeom>
            <a:avLst/>
            <a:gdLst/>
            <a:ahLst/>
            <a:cxnLst/>
            <a:rect l="0" t="0" r="0" b="0"/>
            <a:pathLst>
              <a:path w="141288" h="314326">
                <a:moveTo>
                  <a:pt x="141287" y="0"/>
                </a:moveTo>
                <a:lnTo>
                  <a:pt x="57150" y="314325"/>
                </a:lnTo>
                <a:lnTo>
                  <a:pt x="0" y="314325"/>
                </a:lnTo>
                <a:lnTo>
                  <a:pt x="84137"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Freeform 4"/>
          <p:cNvSpPr/>
          <p:nvPr>
            <p:custDataLst>
              <p:tags r:id="rId17"/>
            </p:custDataLst>
          </p:nvPr>
        </p:nvSpPr>
        <p:spPr bwMode="auto">
          <a:xfrm>
            <a:off x="2366963" y="1914525"/>
            <a:ext cx="84138" cy="314326"/>
          </a:xfrm>
          <a:custGeom>
            <a:avLst/>
            <a:gdLst/>
            <a:ahLst/>
            <a:cxnLst/>
            <a:rect l="0" t="0" r="0" b="0"/>
            <a:pathLst>
              <a:path w="84138" h="314326">
                <a:moveTo>
                  <a:pt x="84137" y="0"/>
                </a:moveTo>
                <a:lnTo>
                  <a:pt x="0" y="31432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 name="Freeform 8"/>
          <p:cNvSpPr/>
          <p:nvPr>
            <p:custDataLst>
              <p:tags r:id="rId18"/>
            </p:custDataLst>
          </p:nvPr>
        </p:nvSpPr>
        <p:spPr bwMode="auto">
          <a:xfrm>
            <a:off x="2366963" y="5635625"/>
            <a:ext cx="84138" cy="314326"/>
          </a:xfrm>
          <a:custGeom>
            <a:avLst/>
            <a:gdLst/>
            <a:ahLst/>
            <a:cxnLst/>
            <a:rect l="0" t="0" r="0" b="0"/>
            <a:pathLst>
              <a:path w="84138" h="314326">
                <a:moveTo>
                  <a:pt x="84137" y="0"/>
                </a:moveTo>
                <a:lnTo>
                  <a:pt x="0" y="31432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8" name="Freeform 7"/>
          <p:cNvSpPr/>
          <p:nvPr>
            <p:custDataLst>
              <p:tags r:id="rId19"/>
            </p:custDataLst>
          </p:nvPr>
        </p:nvSpPr>
        <p:spPr bwMode="auto">
          <a:xfrm>
            <a:off x="2309813" y="5635625"/>
            <a:ext cx="84138" cy="314326"/>
          </a:xfrm>
          <a:custGeom>
            <a:avLst/>
            <a:gdLst/>
            <a:ahLst/>
            <a:cxnLst/>
            <a:rect l="0" t="0" r="0" b="0"/>
            <a:pathLst>
              <a:path w="84138" h="314326">
                <a:moveTo>
                  <a:pt x="84137" y="0"/>
                </a:moveTo>
                <a:lnTo>
                  <a:pt x="0" y="31432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 name="Freeform 1"/>
          <p:cNvSpPr/>
          <p:nvPr>
            <p:custDataLst>
              <p:tags r:id="rId20"/>
            </p:custDataLst>
          </p:nvPr>
        </p:nvSpPr>
        <p:spPr bwMode="auto">
          <a:xfrm>
            <a:off x="2309813" y="1914525"/>
            <a:ext cx="84138" cy="314326"/>
          </a:xfrm>
          <a:custGeom>
            <a:avLst/>
            <a:gdLst/>
            <a:ahLst/>
            <a:cxnLst/>
            <a:rect l="0" t="0" r="0" b="0"/>
            <a:pathLst>
              <a:path w="84138" h="314326">
                <a:moveTo>
                  <a:pt x="84137" y="0"/>
                </a:moveTo>
                <a:lnTo>
                  <a:pt x="0" y="31432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234" name="Straight Connector 233"/>
          <p:cNvCxnSpPr/>
          <p:nvPr>
            <p:custDataLst>
              <p:tags r:id="rId21"/>
            </p:custDataLst>
          </p:nvPr>
        </p:nvCxnSpPr>
        <p:spPr bwMode="gray">
          <a:xfrm flipH="1">
            <a:off x="4881563" y="5038725"/>
            <a:ext cx="39688"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custDataLst>
              <p:tags r:id="rId22"/>
            </p:custDataLst>
          </p:nvPr>
        </p:nvCxnSpPr>
        <p:spPr bwMode="gray">
          <a:xfrm flipH="1">
            <a:off x="4905375" y="5410200"/>
            <a:ext cx="34925"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custDataLst>
              <p:tags r:id="rId23"/>
            </p:custDataLst>
          </p:nvPr>
        </p:nvCxnSpPr>
        <p:spPr bwMode="gray">
          <a:xfrm flipH="1">
            <a:off x="4829175" y="4667250"/>
            <a:ext cx="63500"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custDataLst>
              <p:tags r:id="rId24"/>
            </p:custDataLst>
          </p:nvPr>
        </p:nvCxnSpPr>
        <p:spPr bwMode="gray">
          <a:xfrm flipH="1">
            <a:off x="4748213" y="4295775"/>
            <a:ext cx="68263"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custDataLst>
              <p:tags r:id="rId25"/>
            </p:custDataLst>
          </p:nvPr>
        </p:nvCxnSpPr>
        <p:spPr bwMode="gray">
          <a:xfrm flipH="1">
            <a:off x="4633913" y="3924300"/>
            <a:ext cx="96838"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custDataLst>
              <p:tags r:id="rId26"/>
            </p:custDataLst>
          </p:nvPr>
        </p:nvCxnSpPr>
        <p:spPr bwMode="gray">
          <a:xfrm flipH="1">
            <a:off x="4486275" y="3552825"/>
            <a:ext cx="101600"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custDataLst>
              <p:tags r:id="rId27"/>
            </p:custDataLst>
          </p:nvPr>
        </p:nvCxnSpPr>
        <p:spPr bwMode="gray">
          <a:xfrm flipH="1">
            <a:off x="4314825" y="3181350"/>
            <a:ext cx="101600"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custDataLst>
              <p:tags r:id="rId28"/>
            </p:custDataLst>
          </p:nvPr>
        </p:nvCxnSpPr>
        <p:spPr bwMode="gray">
          <a:xfrm flipH="1">
            <a:off x="4067175" y="2809875"/>
            <a:ext cx="101600"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custDataLst>
              <p:tags r:id="rId29"/>
            </p:custDataLst>
          </p:nvPr>
        </p:nvCxnSpPr>
        <p:spPr bwMode="gray">
          <a:xfrm flipH="1">
            <a:off x="3705225" y="2438400"/>
            <a:ext cx="101600" cy="0"/>
          </a:xfrm>
          <a:prstGeom prst="line">
            <a:avLst/>
          </a:prstGeom>
          <a:ln w="6350">
            <a:solidFill>
              <a:srgbClr val="0038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5" name="Rectangle 74"/>
          <p:cNvSpPr>
            <a:spLocks noGrp="1" noChangeArrowheads="1"/>
          </p:cNvSpPr>
          <p:nvPr>
            <p:custDataLst>
              <p:tags r:id="rId30"/>
            </p:custDataLst>
          </p:nvPr>
        </p:nvSpPr>
        <p:spPr bwMode="gray">
          <a:xfrm>
            <a:off x="4940300" y="5675313"/>
            <a:ext cx="592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13 229</a:t>
            </a:r>
            <a:endParaRPr lang="en-ZA" altLang="en-US" sz="1400" dirty="0" smtClean="0">
              <a:sym typeface="+mn-lt"/>
            </a:endParaRPr>
          </a:p>
        </p:txBody>
      </p:sp>
      <p:sp>
        <p:nvSpPr>
          <p:cNvPr id="252" name="Rectangle 251"/>
          <p:cNvSpPr>
            <a:spLocks noGrp="1" noChangeArrowheads="1"/>
          </p:cNvSpPr>
          <p:nvPr>
            <p:custDataLst>
              <p:tags r:id="rId31"/>
            </p:custDataLst>
          </p:nvPr>
        </p:nvSpPr>
        <p:spPr bwMode="auto">
          <a:xfrm>
            <a:off x="574675" y="3446463"/>
            <a:ext cx="1135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2DD6A6ED-04A1-4F13-BA6E-B78F9A8EFA13}" type="datetime'''''Kw''''''''''azu''''''''''''''l''''u'' ''''''Na''t''a''l'''">
              <a:rPr lang="en-ZA" altLang="en-US" sz="1400" smtClean="0"/>
              <a:pPr/>
              <a:t>Kwazulu Natal</a:t>
            </a:fld>
            <a:endParaRPr lang="en-ZA" altLang="en-US" sz="1400" dirty="0" smtClean="0">
              <a:sym typeface="+mn-lt"/>
            </a:endParaRPr>
          </a:p>
        </p:txBody>
      </p:sp>
      <p:sp>
        <p:nvSpPr>
          <p:cNvPr id="264" name="Rectangle 263"/>
          <p:cNvSpPr>
            <a:spLocks noGrp="1" noChangeArrowheads="1"/>
          </p:cNvSpPr>
          <p:nvPr>
            <p:custDataLst>
              <p:tags r:id="rId32"/>
            </p:custDataLst>
          </p:nvPr>
        </p:nvSpPr>
        <p:spPr bwMode="auto">
          <a:xfrm>
            <a:off x="201613" y="2332038"/>
            <a:ext cx="1508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DEE3ADF4-9AEA-439B-98C5-0C71426ADA2C}" type="datetime'''''''''''''''Ga''uteng(e''''''x''c''''''''''l'''''' Sow'')'''">
              <a:rPr lang="en-ZA" altLang="en-US" sz="1400" smtClean="0"/>
              <a:pPr/>
              <a:t>Gauteng(excl Sow)</a:t>
            </a:fld>
            <a:endParaRPr lang="en-ZA" altLang="en-US" sz="1400" dirty="0" smtClean="0">
              <a:sym typeface="+mn-lt"/>
            </a:endParaRPr>
          </a:p>
        </p:txBody>
      </p:sp>
      <p:sp>
        <p:nvSpPr>
          <p:cNvPr id="253" name="Rectangle 252"/>
          <p:cNvSpPr>
            <a:spLocks noGrp="1" noChangeArrowheads="1"/>
          </p:cNvSpPr>
          <p:nvPr>
            <p:custDataLst>
              <p:tags r:id="rId33"/>
            </p:custDataLst>
          </p:nvPr>
        </p:nvSpPr>
        <p:spPr bwMode="auto">
          <a:xfrm>
            <a:off x="1117600" y="1960563"/>
            <a:ext cx="592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A29D9C7C-8046-4315-9E4F-2758ED64A5D8}" type="datetime'''S''''o''''''''''''''''''w''''''eto'''''''''''">
              <a:rPr lang="en-ZA" altLang="en-US" sz="1400" smtClean="0"/>
              <a:pPr/>
              <a:t>Soweto</a:t>
            </a:fld>
            <a:endParaRPr lang="en-ZA" altLang="en-US" sz="1400" dirty="0" smtClean="0">
              <a:sym typeface="+mn-lt"/>
            </a:endParaRPr>
          </a:p>
        </p:txBody>
      </p:sp>
      <p:sp>
        <p:nvSpPr>
          <p:cNvPr id="257" name="Rectangle 256"/>
          <p:cNvSpPr>
            <a:spLocks noGrp="1" noChangeArrowheads="1"/>
          </p:cNvSpPr>
          <p:nvPr>
            <p:custDataLst>
              <p:tags r:id="rId34"/>
            </p:custDataLst>
          </p:nvPr>
        </p:nvSpPr>
        <p:spPr bwMode="gray">
          <a:xfrm>
            <a:off x="2997200" y="1960563"/>
            <a:ext cx="592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fld id="{63F038C4-C995-48A7-A191-67B6B155FF34}" type="datetime'''''''''1''''''''''''''''''''''''2'''''''''' ''081'''">
              <a:rPr lang="en-ZA" altLang="en-US" sz="1400" smtClean="0"/>
              <a:pPr/>
              <a:t>12 081</a:t>
            </a:fld>
            <a:endParaRPr lang="en-ZA" altLang="en-US" sz="1400" dirty="0" smtClean="0">
              <a:sym typeface="+mn-lt"/>
            </a:endParaRPr>
          </a:p>
        </p:txBody>
      </p:sp>
      <p:sp>
        <p:nvSpPr>
          <p:cNvPr id="254" name="Rectangle 253"/>
          <p:cNvSpPr>
            <a:spLocks noGrp="1" noChangeArrowheads="1"/>
          </p:cNvSpPr>
          <p:nvPr>
            <p:custDataLst>
              <p:tags r:id="rId35"/>
            </p:custDataLst>
          </p:nvPr>
        </p:nvSpPr>
        <p:spPr bwMode="auto">
          <a:xfrm>
            <a:off x="1030288" y="3074988"/>
            <a:ext cx="67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9E276597-11D1-4B1A-ADD6-4F7144F9FE13}" type="datetime'L''''''i''''''''''''''''m''''''''po''p''''''''''''''''''o'''''">
              <a:rPr lang="en-ZA" altLang="en-US" sz="1400" smtClean="0"/>
              <a:pPr/>
              <a:t>Limpopo</a:t>
            </a:fld>
            <a:endParaRPr lang="en-ZA" altLang="en-US" sz="1400" dirty="0" smtClean="0">
              <a:sym typeface="+mn-lt"/>
            </a:endParaRPr>
          </a:p>
        </p:txBody>
      </p:sp>
      <p:sp>
        <p:nvSpPr>
          <p:cNvPr id="255" name="Rectangle 254"/>
          <p:cNvSpPr>
            <a:spLocks noGrp="1" noChangeArrowheads="1"/>
          </p:cNvSpPr>
          <p:nvPr>
            <p:custDataLst>
              <p:tags r:id="rId36"/>
            </p:custDataLst>
          </p:nvPr>
        </p:nvSpPr>
        <p:spPr bwMode="auto">
          <a:xfrm>
            <a:off x="685800" y="3817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22552DEA-0BAA-4A87-9BBD-26721FE895EC}" type="datetime'''Mpu''m''al''a''''''n''''''g''''''''a'''''''''''''''">
              <a:rPr lang="en-ZA" altLang="en-US" sz="1400" smtClean="0"/>
              <a:pPr/>
              <a:t>Mpumalanga</a:t>
            </a:fld>
            <a:endParaRPr lang="en-ZA" altLang="en-US" sz="1400" dirty="0" smtClean="0">
              <a:sym typeface="+mn-lt"/>
            </a:endParaRPr>
          </a:p>
        </p:txBody>
      </p:sp>
      <p:sp>
        <p:nvSpPr>
          <p:cNvPr id="263" name="Rectangle 262"/>
          <p:cNvSpPr>
            <a:spLocks noGrp="1" noChangeArrowheads="1"/>
          </p:cNvSpPr>
          <p:nvPr>
            <p:custDataLst>
              <p:tags r:id="rId37"/>
            </p:custDataLst>
          </p:nvPr>
        </p:nvSpPr>
        <p:spPr bwMode="auto">
          <a:xfrm>
            <a:off x="547688" y="5303838"/>
            <a:ext cx="1162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BD00A0A6-7078-4F8A-B444-050F686D2822}" type="datetime'''N''''''''''''''''o''rt''''h''e''''rn ''''C''ape'">
              <a:rPr lang="en-ZA" altLang="en-US" sz="1400" smtClean="0"/>
              <a:pPr/>
              <a:t>Northern Cape</a:t>
            </a:fld>
            <a:endParaRPr lang="en-ZA" altLang="en-US" sz="1400" dirty="0" smtClean="0">
              <a:sym typeface="+mn-lt"/>
            </a:endParaRPr>
          </a:p>
        </p:txBody>
      </p:sp>
      <p:sp>
        <p:nvSpPr>
          <p:cNvPr id="262" name="Rectangle 261"/>
          <p:cNvSpPr>
            <a:spLocks noGrp="1" noChangeArrowheads="1"/>
          </p:cNvSpPr>
          <p:nvPr>
            <p:custDataLst>
              <p:tags r:id="rId38"/>
            </p:custDataLst>
          </p:nvPr>
        </p:nvSpPr>
        <p:spPr bwMode="auto">
          <a:xfrm>
            <a:off x="882650" y="4932363"/>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2761D2B6-4B32-413C-AEA9-87C70390435D}" type="datetime'''''''''''Fr''e''''''''''e'' St''''''''a''t''''''''e'''''''">
              <a:rPr lang="en-ZA" altLang="en-US" sz="1400" smtClean="0"/>
              <a:pPr/>
              <a:t>Free State</a:t>
            </a:fld>
            <a:endParaRPr lang="en-ZA" altLang="en-US" sz="1400" dirty="0" smtClean="0">
              <a:sym typeface="+mn-lt"/>
            </a:endParaRPr>
          </a:p>
        </p:txBody>
      </p:sp>
      <p:sp>
        <p:nvSpPr>
          <p:cNvPr id="260" name="Rectangle 259"/>
          <p:cNvSpPr>
            <a:spLocks noGrp="1" noChangeArrowheads="1"/>
          </p:cNvSpPr>
          <p:nvPr>
            <p:custDataLst>
              <p:tags r:id="rId39"/>
            </p:custDataLst>
          </p:nvPr>
        </p:nvSpPr>
        <p:spPr bwMode="auto">
          <a:xfrm>
            <a:off x="579438" y="4560888"/>
            <a:ext cx="1130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B15CFCC6-E310-4140-9A07-75B602EB51B8}" type="datetime'''''We''s''''''''''t''''er''n ''''C''''''''''ap''''e'''''">
              <a:rPr lang="en-ZA" altLang="en-US" sz="1400" smtClean="0"/>
              <a:pPr/>
              <a:t>Western Cape</a:t>
            </a:fld>
            <a:endParaRPr lang="en-ZA" altLang="en-US" sz="1400" dirty="0" smtClean="0">
              <a:sym typeface="+mn-lt"/>
            </a:endParaRPr>
          </a:p>
        </p:txBody>
      </p:sp>
      <p:sp>
        <p:nvSpPr>
          <p:cNvPr id="251" name="Rectangle 250"/>
          <p:cNvSpPr>
            <a:spLocks noGrp="1" noChangeArrowheads="1"/>
          </p:cNvSpPr>
          <p:nvPr>
            <p:custDataLst>
              <p:tags r:id="rId40"/>
            </p:custDataLst>
          </p:nvPr>
        </p:nvSpPr>
        <p:spPr bwMode="auto">
          <a:xfrm>
            <a:off x="625475" y="4189413"/>
            <a:ext cx="1084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AF3E9743-2B60-4842-A841-843098EFC252}" type="datetime'''''E''''''a''''''''ste''''''rn'''''''''''''' C''a''''''pe'">
              <a:rPr lang="en-ZA" altLang="en-US" sz="1400" smtClean="0"/>
              <a:pPr/>
              <a:t>Eastern Cape</a:t>
            </a:fld>
            <a:endParaRPr lang="en-ZA" altLang="en-US" sz="1400" dirty="0" smtClean="0">
              <a:sym typeface="+mn-lt"/>
            </a:endParaRPr>
          </a:p>
        </p:txBody>
      </p:sp>
      <p:sp>
        <p:nvSpPr>
          <p:cNvPr id="244" name="Rectangle 243"/>
          <p:cNvSpPr>
            <a:spLocks noGrp="1" noChangeArrowheads="1"/>
          </p:cNvSpPr>
          <p:nvPr>
            <p:custDataLst>
              <p:tags r:id="rId41"/>
            </p:custDataLst>
          </p:nvPr>
        </p:nvSpPr>
        <p:spPr bwMode="auto">
          <a:xfrm>
            <a:off x="1335088" y="5675313"/>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E1219FF3-6319-494F-B8B3-2ABB35528472}" type="datetime'T''''''''''''''''''''''''''''''''''''o''''''''ta''''''l'''">
              <a:rPr lang="en-ZA" altLang="en-US" sz="1400" smtClean="0"/>
              <a:pPr/>
              <a:t>Total</a:t>
            </a:fld>
            <a:endParaRPr lang="en-ZA" altLang="en-US" sz="1400" dirty="0" smtClean="0">
              <a:sym typeface="+mn-lt"/>
            </a:endParaRPr>
          </a:p>
        </p:txBody>
      </p:sp>
      <p:sp>
        <p:nvSpPr>
          <p:cNvPr id="265" name="Rectangle 264"/>
          <p:cNvSpPr>
            <a:spLocks noGrp="1" noChangeArrowheads="1"/>
          </p:cNvSpPr>
          <p:nvPr>
            <p:custDataLst>
              <p:tags r:id="rId42"/>
            </p:custDataLst>
          </p:nvPr>
        </p:nvSpPr>
        <p:spPr bwMode="auto">
          <a:xfrm>
            <a:off x="825500" y="2703513"/>
            <a:ext cx="884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72DA69BF-9296-47C3-9661-572329AC08A4}" type="datetime'''Nor''''''''''''t''''''h ''''''''''''''''''W''es''''''''t'">
              <a:rPr lang="en-ZA" altLang="en-US" sz="1400" smtClean="0"/>
              <a:pPr/>
              <a:t>North West</a:t>
            </a:fld>
            <a:endParaRPr lang="en-ZA" altLang="en-US" sz="1400" dirty="0" smtClean="0">
              <a:sym typeface="+mn-lt"/>
            </a:endParaRPr>
          </a:p>
        </p:txBody>
      </p:sp>
      <p:sp>
        <p:nvSpPr>
          <p:cNvPr id="267" name="Rectangle 266"/>
          <p:cNvSpPr/>
          <p:nvPr/>
        </p:nvSpPr>
        <p:spPr>
          <a:xfrm>
            <a:off x="158750" y="1125538"/>
            <a:ext cx="5613269" cy="53284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8" name="Rectangle 267"/>
          <p:cNvSpPr/>
          <p:nvPr/>
        </p:nvSpPr>
        <p:spPr>
          <a:xfrm>
            <a:off x="158750" y="1125538"/>
            <a:ext cx="5613269" cy="43735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Small Power </a:t>
            </a:r>
            <a:r>
              <a:rPr lang="en-US" sz="1400" b="1" dirty="0"/>
              <a:t>U</a:t>
            </a:r>
            <a:r>
              <a:rPr lang="en-US" sz="1400" b="1" dirty="0" smtClean="0"/>
              <a:t>sers Debt per province (Rm as at End Jan 2017)</a:t>
            </a:r>
            <a:r>
              <a:rPr lang="en-US" sz="1400" b="1" baseline="30000" dirty="0" smtClean="0"/>
              <a:t>1</a:t>
            </a:r>
            <a:endParaRPr lang="en-US" sz="1400" b="1" dirty="0" smtClean="0"/>
          </a:p>
          <a:p>
            <a:r>
              <a:rPr lang="en-US" sz="1400" b="1" dirty="0" smtClean="0"/>
              <a:t> (Soweto shown separately)</a:t>
            </a:r>
            <a:endParaRPr lang="en-ZA" sz="1400" b="1" dirty="0"/>
          </a:p>
        </p:txBody>
      </p:sp>
      <p:sp>
        <p:nvSpPr>
          <p:cNvPr id="269" name="Rectangle 268"/>
          <p:cNvSpPr/>
          <p:nvPr/>
        </p:nvSpPr>
        <p:spPr>
          <a:xfrm>
            <a:off x="5940425" y="1125537"/>
            <a:ext cx="2937594" cy="5595937"/>
          </a:xfrm>
          <a:prstGeom prst="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0" name="Rectangle 269"/>
          <p:cNvSpPr/>
          <p:nvPr/>
        </p:nvSpPr>
        <p:spPr>
          <a:xfrm>
            <a:off x="5940425" y="1125538"/>
            <a:ext cx="2933080" cy="437356"/>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Eskom debt control measures</a:t>
            </a:r>
            <a:endParaRPr lang="en-ZA" sz="1400" b="1" dirty="0">
              <a:solidFill>
                <a:schemeClr val="tx1"/>
              </a:solidFill>
            </a:endParaRPr>
          </a:p>
        </p:txBody>
      </p:sp>
      <p:sp>
        <p:nvSpPr>
          <p:cNvPr id="4" name="TextBox 3"/>
          <p:cNvSpPr txBox="1"/>
          <p:nvPr/>
        </p:nvSpPr>
        <p:spPr>
          <a:xfrm>
            <a:off x="169863" y="6453982"/>
            <a:ext cx="1898277" cy="276999"/>
          </a:xfrm>
          <a:prstGeom prst="rect">
            <a:avLst/>
          </a:prstGeom>
          <a:noFill/>
        </p:spPr>
        <p:txBody>
          <a:bodyPr wrap="none" rtlCol="0">
            <a:spAutoFit/>
          </a:bodyPr>
          <a:lstStyle/>
          <a:p>
            <a:r>
              <a:rPr lang="en-US" sz="1200" dirty="0" smtClean="0"/>
              <a:t>1.Values include interest</a:t>
            </a:r>
            <a:endParaRPr lang="en-ZA" sz="1200" dirty="0"/>
          </a:p>
        </p:txBody>
      </p:sp>
    </p:spTree>
    <p:extLst>
      <p:ext uri="{BB962C8B-B14F-4D97-AF65-F5344CB8AC3E}">
        <p14:creationId xmlns:p14="http://schemas.microsoft.com/office/powerpoint/2010/main" val="215814616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8416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86" name="Group 85"/>
          <p:cNvGrpSpPr/>
          <p:nvPr/>
        </p:nvGrpSpPr>
        <p:grpSpPr>
          <a:xfrm>
            <a:off x="3320" y="5059386"/>
            <a:ext cx="9140950" cy="601662"/>
            <a:chOff x="0" y="1345640"/>
            <a:chExt cx="8961438" cy="601662"/>
          </a:xfrm>
        </p:grpSpPr>
        <p:sp>
          <p:nvSpPr>
            <p:cNvPr id="87" name="Rectangle 86"/>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88" name="Straight Connector 87"/>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grpSp>
        <p:nvGrpSpPr>
          <p:cNvPr id="81" name="Group 80"/>
          <p:cNvGrpSpPr/>
          <p:nvPr/>
        </p:nvGrpSpPr>
        <p:grpSpPr>
          <a:xfrm>
            <a:off x="3320" y="3913568"/>
            <a:ext cx="9140950" cy="601662"/>
            <a:chOff x="0" y="1345640"/>
            <a:chExt cx="8961438" cy="601662"/>
          </a:xfrm>
        </p:grpSpPr>
        <p:sp>
          <p:nvSpPr>
            <p:cNvPr id="82" name="Rectangle 81"/>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83" name="Straight Connector 82"/>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grpSp>
        <p:nvGrpSpPr>
          <p:cNvPr id="78" name="Group 77"/>
          <p:cNvGrpSpPr/>
          <p:nvPr/>
        </p:nvGrpSpPr>
        <p:grpSpPr>
          <a:xfrm>
            <a:off x="3320" y="2728197"/>
            <a:ext cx="9140950" cy="601662"/>
            <a:chOff x="0" y="1345640"/>
            <a:chExt cx="8961438" cy="601662"/>
          </a:xfrm>
        </p:grpSpPr>
        <p:sp>
          <p:nvSpPr>
            <p:cNvPr id="79" name="Rectangle 78"/>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80" name="Straight Connector 79"/>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2" name="Title 1"/>
          <p:cNvSpPr>
            <a:spLocks noGrp="1"/>
          </p:cNvSpPr>
          <p:nvPr>
            <p:ph type="title"/>
          </p:nvPr>
        </p:nvSpPr>
        <p:spPr>
          <a:xfrm>
            <a:off x="436562" y="166688"/>
            <a:ext cx="6791552" cy="666750"/>
          </a:xfrm>
        </p:spPr>
        <p:txBody>
          <a:bodyPr/>
          <a:lstStyle/>
          <a:p>
            <a:r>
              <a:rPr lang="en-US" dirty="0" smtClean="0"/>
              <a:t>As at end January 2017, Soweto debt was at R12.1 </a:t>
            </a:r>
            <a:r>
              <a:rPr lang="en-US" dirty="0" err="1" smtClean="0"/>
              <a:t>bn</a:t>
            </a:r>
            <a:r>
              <a:rPr lang="en-US" dirty="0" smtClean="0"/>
              <a:t> (including interest)</a:t>
            </a:r>
            <a:endParaRPr lang="en-US" dirty="0"/>
          </a:p>
        </p:txBody>
      </p:sp>
      <p:sp>
        <p:nvSpPr>
          <p:cNvPr id="3" name="Content Placeholder 2"/>
          <p:cNvSpPr>
            <a:spLocks noGrp="1"/>
          </p:cNvSpPr>
          <p:nvPr>
            <p:ph idx="1"/>
          </p:nvPr>
        </p:nvSpPr>
        <p:spPr>
          <a:xfrm>
            <a:off x="436564" y="1054149"/>
            <a:ext cx="8455916" cy="5565591"/>
          </a:xfrm>
          <a:noFill/>
          <a:ln>
            <a:noFill/>
          </a:ln>
        </p:spPr>
        <p:style>
          <a:lnRef idx="2">
            <a:schemeClr val="accent1"/>
          </a:lnRef>
          <a:fillRef idx="1">
            <a:schemeClr val="lt1"/>
          </a:fillRef>
          <a:effectRef idx="0">
            <a:schemeClr val="accent1"/>
          </a:effectRef>
          <a:fontRef idx="minor">
            <a:schemeClr val="dk1"/>
          </a:fontRef>
        </p:style>
        <p:txBody>
          <a:bodyPr/>
          <a:lstStyle/>
          <a:p>
            <a:pPr algn="just"/>
            <a:endParaRPr lang="en-US" sz="1600" dirty="0" smtClean="0">
              <a:solidFill>
                <a:srgbClr val="003896"/>
              </a:solidFill>
              <a:cs typeface="Arial" panose="020B0604020202020204" pitchFamily="34" charset="0"/>
            </a:endParaRPr>
          </a:p>
          <a:p>
            <a:pPr marL="0" indent="0" algn="just">
              <a:buNone/>
            </a:pPr>
            <a:endParaRPr lang="en-US" sz="1600" dirty="0" smtClean="0">
              <a:solidFill>
                <a:srgbClr val="003896"/>
              </a:solidFill>
              <a:cs typeface="Arial" panose="020B0604020202020204" pitchFamily="34" charset="0"/>
            </a:endParaRPr>
          </a:p>
          <a:p>
            <a:pPr algn="just"/>
            <a:endParaRPr lang="en-US" sz="1600" dirty="0" smtClean="0">
              <a:solidFill>
                <a:srgbClr val="003896"/>
              </a:solidFill>
              <a:cs typeface="Arial" panose="020B0604020202020204" pitchFamily="34" charset="0"/>
            </a:endParaRPr>
          </a:p>
          <a:p>
            <a:pPr algn="just"/>
            <a:endParaRPr lang="en-US" sz="1600" dirty="0" smtClean="0">
              <a:solidFill>
                <a:srgbClr val="003896"/>
              </a:solidFill>
              <a:cs typeface="Arial" panose="020B0604020202020204" pitchFamily="34" charset="0"/>
            </a:endParaRPr>
          </a:p>
        </p:txBody>
      </p:sp>
      <p:sp>
        <p:nvSpPr>
          <p:cNvPr id="10" name="Slide Number Placeholder 9"/>
          <p:cNvSpPr>
            <a:spLocks noGrp="1"/>
          </p:cNvSpPr>
          <p:nvPr>
            <p:ph type="sldNum" sz="quarter" idx="12"/>
          </p:nvPr>
        </p:nvSpPr>
        <p:spPr/>
        <p:txBody>
          <a:bodyPr/>
          <a:lstStyle/>
          <a:p>
            <a:pPr>
              <a:defRPr/>
            </a:pPr>
            <a:fld id="{3EEE5689-0DAD-46A1-8BDF-3393AA2651C2}" type="slidenum">
              <a:rPr lang="en-ZA" smtClean="0"/>
              <a:pPr>
                <a:defRPr/>
              </a:pPr>
              <a:t>11</a:t>
            </a:fld>
            <a:endParaRPr lang="en-ZA" dirty="0"/>
          </a:p>
        </p:txBody>
      </p:sp>
      <p:grpSp>
        <p:nvGrpSpPr>
          <p:cNvPr id="8" name="Group 7"/>
          <p:cNvGrpSpPr/>
          <p:nvPr/>
        </p:nvGrpSpPr>
        <p:grpSpPr>
          <a:xfrm>
            <a:off x="3320" y="1267047"/>
            <a:ext cx="9140950" cy="601662"/>
            <a:chOff x="0" y="1345640"/>
            <a:chExt cx="8961438" cy="601662"/>
          </a:xfrm>
        </p:grpSpPr>
        <p:sp>
          <p:nvSpPr>
            <p:cNvPr id="11" name="Rectangle 10"/>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12" name="Straight Connector 11"/>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20" name="TextBox 19"/>
          <p:cNvSpPr txBox="1"/>
          <p:nvPr/>
        </p:nvSpPr>
        <p:spPr>
          <a:xfrm>
            <a:off x="90674" y="1615585"/>
            <a:ext cx="2639350" cy="307777"/>
          </a:xfrm>
          <a:prstGeom prst="rect">
            <a:avLst/>
          </a:prstGeom>
          <a:noFill/>
        </p:spPr>
        <p:txBody>
          <a:bodyPr wrap="square" rtlCol="0">
            <a:spAutoFit/>
          </a:bodyPr>
          <a:lstStyle>
            <a:defPPr>
              <a:defRPr lang="en-ZA"/>
            </a:defPPr>
            <a:lvl1pPr algn="r" fontAlgn="b">
              <a:defRPr sz="1300"/>
            </a:lvl1pPr>
          </a:lstStyle>
          <a:p>
            <a:pPr algn="l">
              <a:defRPr/>
            </a:pPr>
            <a:r>
              <a:rPr kumimoji="0" lang="en-US" sz="1400" b="0" i="0" u="none" strike="noStrike" kern="1200" cap="none" spc="0" normalizeH="0" baseline="0" noProof="0" dirty="0" smtClean="0">
                <a:ln>
                  <a:noFill/>
                </a:ln>
                <a:solidFill>
                  <a:srgbClr val="003896"/>
                </a:solidFill>
                <a:effectLst/>
                <a:uLnTx/>
                <a:uFillTx/>
              </a:rPr>
              <a:t>Nr </a:t>
            </a:r>
            <a:r>
              <a:rPr lang="en-US" sz="1400" dirty="0"/>
              <a:t>of Conventional </a:t>
            </a:r>
            <a:r>
              <a:rPr lang="en-US" sz="1400" dirty="0" smtClean="0"/>
              <a:t>Customers</a:t>
            </a:r>
            <a:endParaRPr kumimoji="0" lang="en-ZA" sz="1400" b="0" i="0" u="none" strike="noStrike" kern="1200" cap="none" spc="0" normalizeH="0" baseline="0" noProof="0" dirty="0">
              <a:ln>
                <a:noFill/>
              </a:ln>
              <a:solidFill>
                <a:srgbClr val="003896"/>
              </a:solidFill>
              <a:effectLst/>
              <a:uLnTx/>
              <a:uFillTx/>
            </a:endParaRPr>
          </a:p>
        </p:txBody>
      </p:sp>
      <p:sp>
        <p:nvSpPr>
          <p:cNvPr id="25" name="Rectangle 24"/>
          <p:cNvSpPr/>
          <p:nvPr/>
        </p:nvSpPr>
        <p:spPr>
          <a:xfrm>
            <a:off x="32618" y="971648"/>
            <a:ext cx="9140410" cy="35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400" b="1" dirty="0" smtClean="0">
                <a:solidFill>
                  <a:srgbClr val="003896"/>
                </a:solidFill>
                <a:cs typeface="Arial" panose="020B0604020202020204" pitchFamily="34" charset="0"/>
              </a:rPr>
              <a:t>Number of customers in Soweto</a:t>
            </a:r>
            <a:endParaRPr lang="en-US" sz="1400" b="1" dirty="0">
              <a:solidFill>
                <a:srgbClr val="003896"/>
              </a:solidFill>
              <a:cs typeface="Arial" panose="020B0604020202020204" pitchFamily="34" charset="0"/>
            </a:endParaRPr>
          </a:p>
        </p:txBody>
      </p:sp>
      <p:cxnSp>
        <p:nvCxnSpPr>
          <p:cNvPr id="38" name="Straight Connector 37"/>
          <p:cNvCxnSpPr/>
          <p:nvPr/>
        </p:nvCxnSpPr>
        <p:spPr>
          <a:xfrm>
            <a:off x="5471832" y="1470937"/>
            <a:ext cx="0" cy="4190111"/>
          </a:xfrm>
          <a:prstGeom prst="line">
            <a:avLst/>
          </a:prstGeom>
          <a:noFill/>
          <a:ln w="19050" cap="rnd" cmpd="sng" algn="ctr">
            <a:solidFill>
              <a:srgbClr val="808080"/>
            </a:solidFill>
            <a:prstDash val="sysDot"/>
          </a:ln>
          <a:effectLst/>
        </p:spPr>
      </p:cxnSp>
      <p:sp>
        <p:nvSpPr>
          <p:cNvPr id="39" name="TextBox 38"/>
          <p:cNvSpPr txBox="1"/>
          <p:nvPr/>
        </p:nvSpPr>
        <p:spPr>
          <a:xfrm>
            <a:off x="90674" y="1898791"/>
            <a:ext cx="2639350" cy="307777"/>
          </a:xfrm>
          <a:prstGeom prst="rect">
            <a:avLst/>
          </a:prstGeom>
          <a:noFill/>
        </p:spPr>
        <p:txBody>
          <a:bodyPr wrap="square" rtlCol="0">
            <a:spAutoFit/>
          </a:bodyPr>
          <a:lstStyle>
            <a:defPPr>
              <a:defRPr lang="en-ZA"/>
            </a:defPPr>
            <a:lvl1pPr algn="r" fontAlgn="b">
              <a:defRPr sz="1300"/>
            </a:lvl1pPr>
          </a:lstStyle>
          <a:p>
            <a:pPr algn="l">
              <a:defRPr/>
            </a:pPr>
            <a:r>
              <a:rPr lang="en-US" sz="1400" dirty="0">
                <a:solidFill>
                  <a:srgbClr val="003896"/>
                </a:solidFill>
              </a:rPr>
              <a:t>Nr of Pre-paid customers</a:t>
            </a:r>
          </a:p>
        </p:txBody>
      </p:sp>
      <p:sp>
        <p:nvSpPr>
          <p:cNvPr id="40" name="TextBox 39"/>
          <p:cNvSpPr txBox="1"/>
          <p:nvPr/>
        </p:nvSpPr>
        <p:spPr>
          <a:xfrm>
            <a:off x="90674" y="2757225"/>
            <a:ext cx="3792124" cy="307777"/>
          </a:xfrm>
          <a:prstGeom prst="rect">
            <a:avLst/>
          </a:prstGeom>
          <a:noFill/>
        </p:spPr>
        <p:txBody>
          <a:bodyPr wrap="square" rtlCol="0">
            <a:spAutoFit/>
          </a:bodyPr>
          <a:lstStyle>
            <a:defPPr>
              <a:defRPr lang="en-ZA"/>
            </a:defPPr>
            <a:lvl1pPr algn="r" fontAlgn="b">
              <a:defRPr sz="1300"/>
            </a:lvl1pPr>
          </a:lstStyle>
          <a:p>
            <a:pPr algn="l">
              <a:defRPr/>
            </a:pPr>
            <a:r>
              <a:rPr lang="en-US" sz="1400" dirty="0">
                <a:solidFill>
                  <a:srgbClr val="003896"/>
                </a:solidFill>
              </a:rPr>
              <a:t>Nr of Smart Meters installed since April 2016</a:t>
            </a:r>
          </a:p>
        </p:txBody>
      </p:sp>
      <p:sp>
        <p:nvSpPr>
          <p:cNvPr id="41" name="TextBox 40"/>
          <p:cNvSpPr txBox="1"/>
          <p:nvPr/>
        </p:nvSpPr>
        <p:spPr>
          <a:xfrm>
            <a:off x="90673" y="3059098"/>
            <a:ext cx="5105440" cy="307777"/>
          </a:xfrm>
          <a:prstGeom prst="rect">
            <a:avLst/>
          </a:prstGeom>
          <a:noFill/>
        </p:spPr>
        <p:txBody>
          <a:bodyPr wrap="square" rtlCol="0">
            <a:spAutoFit/>
          </a:bodyPr>
          <a:lstStyle>
            <a:defPPr>
              <a:defRPr lang="en-ZA"/>
            </a:defPPr>
            <a:lvl1pPr algn="r" fontAlgn="b">
              <a:defRPr sz="1300"/>
            </a:lvl1pPr>
          </a:lstStyle>
          <a:p>
            <a:pPr algn="l">
              <a:defRPr/>
            </a:pPr>
            <a:r>
              <a:rPr lang="en-US" sz="1400" dirty="0">
                <a:solidFill>
                  <a:srgbClr val="003896"/>
                </a:solidFill>
              </a:rPr>
              <a:t>Nr of Smart Meters Converted to prepaid since April 2016</a:t>
            </a:r>
          </a:p>
        </p:txBody>
      </p:sp>
      <p:sp>
        <p:nvSpPr>
          <p:cNvPr id="46" name="TextBox 45"/>
          <p:cNvSpPr txBox="1"/>
          <p:nvPr/>
        </p:nvSpPr>
        <p:spPr>
          <a:xfrm>
            <a:off x="90674" y="4021946"/>
            <a:ext cx="2639350" cy="307777"/>
          </a:xfrm>
          <a:prstGeom prst="rect">
            <a:avLst/>
          </a:prstGeom>
          <a:noFill/>
        </p:spPr>
        <p:txBody>
          <a:bodyPr wrap="square" rtlCol="0">
            <a:spAutoFit/>
          </a:bodyPr>
          <a:lstStyle>
            <a:defPPr>
              <a:defRPr lang="en-ZA"/>
            </a:defPPr>
            <a:lvl1pPr fontAlgn="b">
              <a:defRPr sz="1300">
                <a:solidFill>
                  <a:srgbClr val="003896"/>
                </a:solidFill>
              </a:defRPr>
            </a:lvl1pPr>
          </a:lstStyle>
          <a:p>
            <a:r>
              <a:rPr lang="en-US" sz="1400" dirty="0"/>
              <a:t>Total Debt (</a:t>
            </a:r>
            <a:r>
              <a:rPr lang="en-US" sz="1400" dirty="0" err="1"/>
              <a:t>excl</a:t>
            </a:r>
            <a:r>
              <a:rPr lang="en-US" sz="1400" dirty="0"/>
              <a:t> interest)</a:t>
            </a:r>
            <a:endParaRPr lang="en-ZA" sz="1400" dirty="0"/>
          </a:p>
        </p:txBody>
      </p:sp>
      <p:sp>
        <p:nvSpPr>
          <p:cNvPr id="47" name="TextBox 46"/>
          <p:cNvSpPr txBox="1"/>
          <p:nvPr/>
        </p:nvSpPr>
        <p:spPr>
          <a:xfrm>
            <a:off x="90674" y="4344986"/>
            <a:ext cx="2639350" cy="307777"/>
          </a:xfrm>
          <a:prstGeom prst="rect">
            <a:avLst/>
          </a:prstGeom>
          <a:noFill/>
        </p:spPr>
        <p:txBody>
          <a:bodyPr wrap="square" rtlCol="0">
            <a:spAutoFit/>
          </a:bodyPr>
          <a:lstStyle>
            <a:defPPr>
              <a:defRPr lang="en-ZA"/>
            </a:defPPr>
            <a:lvl1pPr fontAlgn="b">
              <a:defRPr sz="1300">
                <a:solidFill>
                  <a:srgbClr val="003896"/>
                </a:solidFill>
              </a:defRPr>
            </a:lvl1pPr>
          </a:lstStyle>
          <a:p>
            <a:r>
              <a:rPr lang="en-US" sz="1400" dirty="0"/>
              <a:t>Total Debt (</a:t>
            </a:r>
            <a:r>
              <a:rPr lang="en-US" sz="1400" dirty="0" err="1"/>
              <a:t>incl</a:t>
            </a:r>
            <a:r>
              <a:rPr lang="en-US" sz="1400" dirty="0"/>
              <a:t> Interest)</a:t>
            </a:r>
            <a:endParaRPr lang="en-ZA" sz="1400" dirty="0"/>
          </a:p>
        </p:txBody>
      </p:sp>
      <p:sp>
        <p:nvSpPr>
          <p:cNvPr id="48" name="TextBox 47"/>
          <p:cNvSpPr txBox="1"/>
          <p:nvPr/>
        </p:nvSpPr>
        <p:spPr>
          <a:xfrm>
            <a:off x="5471832" y="1615585"/>
            <a:ext cx="2639350" cy="307777"/>
          </a:xfrm>
          <a:prstGeom prst="rect">
            <a:avLst/>
          </a:prstGeom>
          <a:noFill/>
        </p:spPr>
        <p:txBody>
          <a:bodyPr wrap="square" rtlCol="0">
            <a:spAutoFit/>
          </a:bodyPr>
          <a:lstStyle>
            <a:defPPr>
              <a:defRPr lang="en-ZA"/>
            </a:defPPr>
            <a:lvl1pPr algn="r" fontAlgn="b">
              <a:defRPr sz="1300"/>
            </a:lvl1pPr>
          </a:lstStyle>
          <a:p>
            <a:pPr algn="l">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130 135</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53" name="TextBox 52"/>
          <p:cNvSpPr txBox="1"/>
          <p:nvPr/>
        </p:nvSpPr>
        <p:spPr>
          <a:xfrm>
            <a:off x="5471832" y="1898791"/>
            <a:ext cx="2639350" cy="307777"/>
          </a:xfrm>
          <a:prstGeom prst="rect">
            <a:avLst/>
          </a:prstGeom>
          <a:noFill/>
        </p:spPr>
        <p:txBody>
          <a:bodyPr wrap="square" rtlCol="0">
            <a:spAutoFit/>
          </a:bodyPr>
          <a:lstStyle>
            <a:defPPr>
              <a:defRPr lang="en-ZA"/>
            </a:defPPr>
            <a:lvl1pPr algn="r" fontAlgn="b">
              <a:defRPr sz="1300"/>
            </a:lvl1pPr>
          </a:lstStyle>
          <a:p>
            <a:pPr algn="l">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  49 </a:t>
            </a: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865</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65" name="TextBox 64"/>
          <p:cNvSpPr txBox="1"/>
          <p:nvPr/>
        </p:nvSpPr>
        <p:spPr>
          <a:xfrm>
            <a:off x="5534218" y="2757225"/>
            <a:ext cx="3792124" cy="307777"/>
          </a:xfrm>
          <a:prstGeom prst="rect">
            <a:avLst/>
          </a:prstGeom>
          <a:noFill/>
        </p:spPr>
        <p:txBody>
          <a:bodyPr wrap="square" rtlCol="0">
            <a:spAutoFit/>
          </a:bodyPr>
          <a:lstStyle>
            <a:defPPr>
              <a:defRPr lang="en-ZA"/>
            </a:defPPr>
            <a:lvl1pPr algn="r" fontAlgn="b">
              <a:defRPr sz="1300"/>
            </a:lvl1pPr>
          </a:lstStyle>
          <a:p>
            <a:pPr algn="l">
              <a:defRPr/>
            </a:pPr>
            <a:r>
              <a:rPr lang="en-US" sz="1400" dirty="0" smtClean="0">
                <a:solidFill>
                  <a:srgbClr val="003896"/>
                </a:solidFill>
              </a:rPr>
              <a:t> 10 </a:t>
            </a:r>
            <a:r>
              <a:rPr lang="en-US" sz="1400" dirty="0" smtClean="0">
                <a:solidFill>
                  <a:srgbClr val="003896"/>
                </a:solidFill>
              </a:rPr>
              <a:t>071</a:t>
            </a:r>
            <a:endParaRPr lang="en-US" sz="1400" dirty="0">
              <a:solidFill>
                <a:srgbClr val="003896"/>
              </a:solidFill>
            </a:endParaRPr>
          </a:p>
        </p:txBody>
      </p:sp>
      <p:sp>
        <p:nvSpPr>
          <p:cNvPr id="66" name="TextBox 65"/>
          <p:cNvSpPr txBox="1"/>
          <p:nvPr/>
        </p:nvSpPr>
        <p:spPr>
          <a:xfrm>
            <a:off x="5534217" y="3015555"/>
            <a:ext cx="2274469" cy="307777"/>
          </a:xfrm>
          <a:prstGeom prst="rect">
            <a:avLst/>
          </a:prstGeom>
          <a:noFill/>
        </p:spPr>
        <p:txBody>
          <a:bodyPr wrap="square" rtlCol="0">
            <a:spAutoFit/>
          </a:bodyPr>
          <a:lstStyle>
            <a:defPPr>
              <a:defRPr lang="en-ZA"/>
            </a:defPPr>
            <a:lvl1pPr algn="r" fontAlgn="b">
              <a:defRPr sz="1300"/>
            </a:lvl1pPr>
          </a:lstStyle>
          <a:p>
            <a:pPr algn="l">
              <a:defRPr/>
            </a:pPr>
            <a:r>
              <a:rPr lang="en-US" sz="1400" dirty="0" smtClean="0">
                <a:solidFill>
                  <a:srgbClr val="003896"/>
                </a:solidFill>
              </a:rPr>
              <a:t> 10 </a:t>
            </a:r>
            <a:r>
              <a:rPr lang="en-US" sz="1400" dirty="0" smtClean="0">
                <a:solidFill>
                  <a:srgbClr val="003896"/>
                </a:solidFill>
              </a:rPr>
              <a:t>404</a:t>
            </a:r>
            <a:endParaRPr lang="en-US" sz="1400" dirty="0">
              <a:solidFill>
                <a:srgbClr val="003896"/>
              </a:solidFill>
            </a:endParaRPr>
          </a:p>
        </p:txBody>
      </p:sp>
      <p:sp>
        <p:nvSpPr>
          <p:cNvPr id="71" name="TextBox 70"/>
          <p:cNvSpPr txBox="1"/>
          <p:nvPr/>
        </p:nvSpPr>
        <p:spPr>
          <a:xfrm>
            <a:off x="5534218" y="4021946"/>
            <a:ext cx="2639350" cy="307777"/>
          </a:xfrm>
          <a:prstGeom prst="rect">
            <a:avLst/>
          </a:prstGeom>
          <a:noFill/>
        </p:spPr>
        <p:txBody>
          <a:bodyPr wrap="square" rtlCol="0">
            <a:spAutoFit/>
          </a:bodyPr>
          <a:lstStyle>
            <a:defPPr>
              <a:defRPr lang="en-ZA"/>
            </a:defPPr>
            <a:lvl1pPr fontAlgn="b">
              <a:defRPr sz="1300">
                <a:solidFill>
                  <a:srgbClr val="003896"/>
                </a:solidFill>
              </a:defRPr>
            </a:lvl1pPr>
          </a:lstStyle>
          <a:p>
            <a:r>
              <a:rPr lang="en-US" sz="1400" dirty="0" smtClean="0"/>
              <a:t>R5.291bn</a:t>
            </a:r>
            <a:endParaRPr lang="en-ZA" sz="1400" dirty="0"/>
          </a:p>
        </p:txBody>
      </p:sp>
      <p:sp>
        <p:nvSpPr>
          <p:cNvPr id="72" name="TextBox 71"/>
          <p:cNvSpPr txBox="1"/>
          <p:nvPr/>
        </p:nvSpPr>
        <p:spPr>
          <a:xfrm>
            <a:off x="5534218" y="4344986"/>
            <a:ext cx="2639350" cy="307777"/>
          </a:xfrm>
          <a:prstGeom prst="rect">
            <a:avLst/>
          </a:prstGeom>
          <a:noFill/>
        </p:spPr>
        <p:txBody>
          <a:bodyPr wrap="square" rtlCol="0">
            <a:spAutoFit/>
          </a:bodyPr>
          <a:lstStyle>
            <a:defPPr>
              <a:defRPr lang="en-ZA"/>
            </a:defPPr>
            <a:lvl1pPr fontAlgn="b">
              <a:defRPr sz="1300">
                <a:solidFill>
                  <a:srgbClr val="003896"/>
                </a:solidFill>
              </a:defRPr>
            </a:lvl1pPr>
          </a:lstStyle>
          <a:p>
            <a:r>
              <a:rPr lang="en-US" sz="1400" dirty="0" smtClean="0"/>
              <a:t>R12.081bn </a:t>
            </a:r>
            <a:endParaRPr lang="en-ZA" sz="1400" dirty="0"/>
          </a:p>
        </p:txBody>
      </p:sp>
      <p:sp>
        <p:nvSpPr>
          <p:cNvPr id="73" name="TextBox 72"/>
          <p:cNvSpPr txBox="1"/>
          <p:nvPr/>
        </p:nvSpPr>
        <p:spPr>
          <a:xfrm>
            <a:off x="90674" y="1327694"/>
            <a:ext cx="2639350" cy="307777"/>
          </a:xfrm>
          <a:prstGeom prst="rect">
            <a:avLst/>
          </a:prstGeom>
          <a:noFill/>
        </p:spPr>
        <p:txBody>
          <a:bodyPr wrap="square" rtlCol="0">
            <a:spAutoFit/>
          </a:bodyPr>
          <a:lstStyle>
            <a:defPPr>
              <a:defRPr lang="en-ZA"/>
            </a:defPPr>
            <a:lvl1pPr algn="r" fontAlgn="b">
              <a:defRPr sz="1300"/>
            </a:lvl1pPr>
          </a:lstStyle>
          <a:p>
            <a:pPr algn="l">
              <a:defRPr/>
            </a:pPr>
            <a:r>
              <a:rPr kumimoji="0" lang="en-US" sz="1400" b="0" i="0" u="none" strike="noStrike" kern="1200" cap="none" spc="0" normalizeH="0" baseline="0" noProof="0" dirty="0" smtClean="0">
                <a:ln>
                  <a:noFill/>
                </a:ln>
                <a:solidFill>
                  <a:srgbClr val="003896"/>
                </a:solidFill>
                <a:effectLst/>
                <a:uLnTx/>
                <a:uFillTx/>
              </a:rPr>
              <a:t>Total </a:t>
            </a:r>
            <a:r>
              <a:rPr lang="en-US" sz="1400" dirty="0" err="1">
                <a:solidFill>
                  <a:srgbClr val="003896"/>
                </a:solidFill>
              </a:rPr>
              <a:t>n</a:t>
            </a:r>
            <a:r>
              <a:rPr kumimoji="0" lang="en-US" sz="1400" b="0" i="0" u="none" strike="noStrike" kern="1200" cap="none" spc="0" normalizeH="0" baseline="0" noProof="0" dirty="0" smtClean="0">
                <a:ln>
                  <a:noFill/>
                </a:ln>
                <a:solidFill>
                  <a:srgbClr val="003896"/>
                </a:solidFill>
                <a:effectLst/>
                <a:uLnTx/>
                <a:uFillTx/>
              </a:rPr>
              <a:t>umber of customers</a:t>
            </a:r>
            <a:endParaRPr kumimoji="0" lang="en-ZA" sz="1400" b="0" i="0" u="none" strike="noStrike" kern="1200" cap="none" spc="0" normalizeH="0" baseline="0" noProof="0" dirty="0">
              <a:ln>
                <a:noFill/>
              </a:ln>
              <a:solidFill>
                <a:srgbClr val="003896"/>
              </a:solidFill>
              <a:effectLst/>
              <a:uLnTx/>
              <a:uFillTx/>
            </a:endParaRPr>
          </a:p>
        </p:txBody>
      </p:sp>
      <p:sp>
        <p:nvSpPr>
          <p:cNvPr id="74" name="TextBox 73"/>
          <p:cNvSpPr txBox="1"/>
          <p:nvPr/>
        </p:nvSpPr>
        <p:spPr>
          <a:xfrm>
            <a:off x="5471832" y="1327694"/>
            <a:ext cx="2639350" cy="307777"/>
          </a:xfrm>
          <a:prstGeom prst="rect">
            <a:avLst/>
          </a:prstGeom>
          <a:noFill/>
        </p:spPr>
        <p:txBody>
          <a:bodyPr wrap="square" rtlCol="0">
            <a:spAutoFit/>
          </a:bodyPr>
          <a:lstStyle>
            <a:defPPr>
              <a:defRPr lang="en-ZA"/>
            </a:defPPr>
            <a:lvl1pPr algn="r" fontAlgn="b">
              <a:defRPr sz="1300"/>
            </a:lvl1pPr>
          </a:lstStyle>
          <a:p>
            <a:pPr algn="l">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180 000</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75" name="Straight Connector 74"/>
          <p:cNvCxnSpPr/>
          <p:nvPr/>
        </p:nvCxnSpPr>
        <p:spPr>
          <a:xfrm>
            <a:off x="3320" y="2728197"/>
            <a:ext cx="9144000" cy="0"/>
          </a:xfrm>
          <a:prstGeom prst="line">
            <a:avLst/>
          </a:prstGeom>
          <a:noFill/>
          <a:ln w="19050" cap="rnd" cmpd="sng" algn="ctr">
            <a:solidFill>
              <a:srgbClr val="808080"/>
            </a:solidFill>
            <a:prstDash val="solid"/>
          </a:ln>
          <a:effectLst/>
        </p:spPr>
      </p:cxnSp>
      <p:sp>
        <p:nvSpPr>
          <p:cNvPr id="84" name="Rectangle 83"/>
          <p:cNvSpPr/>
          <p:nvPr/>
        </p:nvSpPr>
        <p:spPr>
          <a:xfrm>
            <a:off x="32618" y="2393717"/>
            <a:ext cx="9140410" cy="35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400" b="1" dirty="0" smtClean="0">
                <a:solidFill>
                  <a:srgbClr val="003896"/>
                </a:solidFill>
                <a:cs typeface="Arial" panose="020B0604020202020204" pitchFamily="34" charset="0"/>
              </a:rPr>
              <a:t>Smart meters </a:t>
            </a:r>
            <a:r>
              <a:rPr lang="en-US" sz="1400" b="1" dirty="0" smtClean="0">
                <a:solidFill>
                  <a:srgbClr val="003896"/>
                </a:solidFill>
                <a:cs typeface="Arial" panose="020B0604020202020204" pitchFamily="34" charset="0"/>
              </a:rPr>
              <a:t>installed (included in 49 865 above)</a:t>
            </a:r>
            <a:endParaRPr lang="en-US" sz="1400" b="1" dirty="0">
              <a:solidFill>
                <a:srgbClr val="003896"/>
              </a:solidFill>
              <a:cs typeface="Arial" panose="020B0604020202020204" pitchFamily="34" charset="0"/>
            </a:endParaRPr>
          </a:p>
        </p:txBody>
      </p:sp>
      <p:sp>
        <p:nvSpPr>
          <p:cNvPr id="85" name="Rectangle 84"/>
          <p:cNvSpPr/>
          <p:nvPr/>
        </p:nvSpPr>
        <p:spPr>
          <a:xfrm>
            <a:off x="32618" y="3499624"/>
            <a:ext cx="9140410" cy="35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400" b="1" dirty="0" smtClean="0">
                <a:solidFill>
                  <a:srgbClr val="003896"/>
                </a:solidFill>
                <a:cs typeface="Arial" panose="020B0604020202020204" pitchFamily="34" charset="0"/>
              </a:rPr>
              <a:t>Total Debt</a:t>
            </a:r>
            <a:endParaRPr lang="en-US" sz="1400" b="1" dirty="0">
              <a:solidFill>
                <a:srgbClr val="003896"/>
              </a:solidFill>
              <a:cs typeface="Arial" panose="020B0604020202020204" pitchFamily="34" charset="0"/>
            </a:endParaRPr>
          </a:p>
        </p:txBody>
      </p:sp>
      <p:sp>
        <p:nvSpPr>
          <p:cNvPr id="6" name="Rounded Rectangle 5"/>
          <p:cNvSpPr/>
          <p:nvPr/>
        </p:nvSpPr>
        <p:spPr>
          <a:xfrm>
            <a:off x="188686" y="5189782"/>
            <a:ext cx="8703793" cy="103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t>Soweto Debt was written-off in </a:t>
            </a:r>
            <a:r>
              <a:rPr lang="en-US" sz="1400" b="1" dirty="0" smtClean="0"/>
              <a:t>2003 </a:t>
            </a:r>
            <a:r>
              <a:rPr lang="en-US" sz="1400" b="1" dirty="0"/>
              <a:t>on conclusion of the Service Delivery Framework (SDF)</a:t>
            </a:r>
          </a:p>
          <a:p>
            <a:pPr marL="285750" indent="-285750">
              <a:buFont typeface="Arial" panose="020B0604020202020204" pitchFamily="34" charset="0"/>
              <a:buChar char="•"/>
            </a:pPr>
            <a:r>
              <a:rPr lang="en-US" sz="1400" b="1" dirty="0"/>
              <a:t>In 2015 Board Approved writing-off of current individual debt if customers convert to Pre-paid and continue to buy for 3 years</a:t>
            </a:r>
          </a:p>
          <a:p>
            <a:pPr marL="285750" indent="-285750">
              <a:buFont typeface="Arial" panose="020B0604020202020204" pitchFamily="34" charset="0"/>
              <a:buChar char="•"/>
            </a:pPr>
            <a:r>
              <a:rPr lang="en-US" sz="1400" b="1" dirty="0"/>
              <a:t>Cash Received 12 MMA has increased by R48 million compared to the previous year</a:t>
            </a:r>
            <a:endParaRPr lang="en-ZA" sz="1400" b="1" dirty="0"/>
          </a:p>
        </p:txBody>
      </p:sp>
    </p:spTree>
    <p:extLst>
      <p:ext uri="{BB962C8B-B14F-4D97-AF65-F5344CB8AC3E}">
        <p14:creationId xmlns:p14="http://schemas.microsoft.com/office/powerpoint/2010/main" val="355154492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2510440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0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36564" y="1878406"/>
            <a:ext cx="7950199" cy="3404794"/>
          </a:xfrm>
          <a:noFill/>
          <a:ln>
            <a:noFill/>
          </a:ln>
        </p:spPr>
        <p:style>
          <a:lnRef idx="2">
            <a:schemeClr val="accent1"/>
          </a:lnRef>
          <a:fillRef idx="1">
            <a:schemeClr val="lt1"/>
          </a:fillRef>
          <a:effectRef idx="0">
            <a:schemeClr val="accent1"/>
          </a:effectRef>
          <a:fontRef idx="minor">
            <a:schemeClr val="dk1"/>
          </a:fontRef>
        </p:style>
        <p:txBody>
          <a:bodyPr/>
          <a:lstStyle/>
          <a:p>
            <a:pPr algn="just">
              <a:spcBef>
                <a:spcPts val="4000"/>
              </a:spcBef>
            </a:pPr>
            <a:r>
              <a:rPr lang="en-US" dirty="0">
                <a:solidFill>
                  <a:srgbClr val="003896"/>
                </a:solidFill>
                <a:cs typeface="Arial" panose="020B0604020202020204" pitchFamily="34" charset="0"/>
              </a:rPr>
              <a:t>Eskom Appreciates the support from the ministers </a:t>
            </a:r>
            <a:r>
              <a:rPr lang="en-US" dirty="0" smtClean="0">
                <a:solidFill>
                  <a:srgbClr val="003896"/>
                </a:solidFill>
                <a:cs typeface="Arial" panose="020B0604020202020204" pitchFamily="34" charset="0"/>
              </a:rPr>
              <a:t>of </a:t>
            </a:r>
            <a:r>
              <a:rPr lang="en-US" dirty="0">
                <a:solidFill>
                  <a:srgbClr val="003896"/>
                </a:solidFill>
                <a:cs typeface="Arial" panose="020B0604020202020204" pitchFamily="34" charset="0"/>
              </a:rPr>
              <a:t>DPE, </a:t>
            </a:r>
            <a:r>
              <a:rPr lang="en-US" dirty="0" err="1">
                <a:solidFill>
                  <a:srgbClr val="003896"/>
                </a:solidFill>
                <a:cs typeface="Arial" panose="020B0604020202020204" pitchFamily="34" charset="0"/>
              </a:rPr>
              <a:t>CoGTA</a:t>
            </a:r>
            <a:r>
              <a:rPr lang="en-US" dirty="0">
                <a:solidFill>
                  <a:srgbClr val="003896"/>
                </a:solidFill>
                <a:cs typeface="Arial" panose="020B0604020202020204" pitchFamily="34" charset="0"/>
              </a:rPr>
              <a:t>, NT </a:t>
            </a:r>
            <a:r>
              <a:rPr lang="en-US" dirty="0" smtClean="0">
                <a:solidFill>
                  <a:srgbClr val="003896"/>
                </a:solidFill>
                <a:cs typeface="Arial" panose="020B0604020202020204" pitchFamily="34" charset="0"/>
              </a:rPr>
              <a:t>and the Provincial Premier’s to </a:t>
            </a:r>
            <a:r>
              <a:rPr lang="en-US" dirty="0">
                <a:solidFill>
                  <a:srgbClr val="003896"/>
                </a:solidFill>
                <a:cs typeface="Arial" panose="020B0604020202020204" pitchFamily="34" charset="0"/>
              </a:rPr>
              <a:t>address the situation and commit to support efforts to improve the </a:t>
            </a:r>
            <a:r>
              <a:rPr lang="en-US" dirty="0" smtClean="0">
                <a:solidFill>
                  <a:srgbClr val="003896"/>
                </a:solidFill>
                <a:cs typeface="Arial" panose="020B0604020202020204" pitchFamily="34" charset="0"/>
              </a:rPr>
              <a:t>situation</a:t>
            </a:r>
          </a:p>
          <a:p>
            <a:pPr algn="just">
              <a:spcBef>
                <a:spcPts val="4000"/>
              </a:spcBef>
            </a:pPr>
            <a:r>
              <a:rPr lang="en-US" dirty="0" smtClean="0">
                <a:solidFill>
                  <a:srgbClr val="003896"/>
                </a:solidFill>
                <a:cs typeface="Arial" panose="020B0604020202020204" pitchFamily="34" charset="0"/>
              </a:rPr>
              <a:t>Eskom’s Sustainability is essential for the economy of South Africa</a:t>
            </a:r>
          </a:p>
          <a:p>
            <a:pPr algn="just">
              <a:spcBef>
                <a:spcPts val="4000"/>
              </a:spcBef>
            </a:pPr>
            <a:r>
              <a:rPr lang="en-US" dirty="0" smtClean="0">
                <a:solidFill>
                  <a:srgbClr val="003896"/>
                </a:solidFill>
                <a:cs typeface="Arial" panose="020B0604020202020204" pitchFamily="34" charset="0"/>
              </a:rPr>
              <a:t>The escalating trend in municipal debt seen over the past 3 years is not sustainable</a:t>
            </a:r>
          </a:p>
          <a:p>
            <a:pPr algn="just">
              <a:spcBef>
                <a:spcPts val="4000"/>
              </a:spcBef>
            </a:pPr>
            <a:r>
              <a:rPr lang="en-US" dirty="0" smtClean="0">
                <a:solidFill>
                  <a:srgbClr val="003896"/>
                </a:solidFill>
                <a:cs typeface="Arial" panose="020B0604020202020204" pitchFamily="34" charset="0"/>
              </a:rPr>
              <a:t>Eskom is monitoring the adherence to payment arrangements and will implement PAJA if and when required</a:t>
            </a:r>
          </a:p>
          <a:p>
            <a:pPr algn="just"/>
            <a:endParaRPr lang="en-US" dirty="0" smtClean="0">
              <a:solidFill>
                <a:srgbClr val="003896"/>
              </a:solidFill>
              <a:cs typeface="Arial" panose="020B0604020202020204" pitchFamily="34" charset="0"/>
            </a:endParaRPr>
          </a:p>
        </p:txBody>
      </p:sp>
      <p:sp>
        <p:nvSpPr>
          <p:cNvPr id="11" name="Rectangle 10"/>
          <p:cNvSpPr/>
          <p:nvPr/>
        </p:nvSpPr>
        <p:spPr>
          <a:xfrm>
            <a:off x="246743" y="1364343"/>
            <a:ext cx="8645737" cy="47897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Slide Number Placeholder 9"/>
          <p:cNvSpPr>
            <a:spLocks noGrp="1"/>
          </p:cNvSpPr>
          <p:nvPr>
            <p:ph type="sldNum" sz="quarter" idx="12"/>
          </p:nvPr>
        </p:nvSpPr>
        <p:spPr/>
        <p:txBody>
          <a:bodyPr/>
          <a:lstStyle/>
          <a:p>
            <a:pPr>
              <a:defRPr/>
            </a:pPr>
            <a:fld id="{3EEE5689-0DAD-46A1-8BDF-3393AA2651C2}" type="slidenum">
              <a:rPr lang="en-ZA" smtClean="0"/>
              <a:pPr>
                <a:defRPr/>
              </a:pPr>
              <a:t>12</a:t>
            </a:fld>
            <a:endParaRPr lang="en-ZA" dirty="0"/>
          </a:p>
        </p:txBody>
      </p:sp>
      <p:sp>
        <p:nvSpPr>
          <p:cNvPr id="8" name="Oval 7"/>
          <p:cNvSpPr/>
          <p:nvPr/>
        </p:nvSpPr>
        <p:spPr>
          <a:xfrm>
            <a:off x="356315" y="3241639"/>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2</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2" name="Oval 11"/>
          <p:cNvSpPr/>
          <p:nvPr/>
        </p:nvSpPr>
        <p:spPr>
          <a:xfrm>
            <a:off x="343436" y="4039034"/>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3</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3" name="Oval 12"/>
          <p:cNvSpPr/>
          <p:nvPr/>
        </p:nvSpPr>
        <p:spPr>
          <a:xfrm>
            <a:off x="343436" y="5062433"/>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4</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4" name="Oval 13"/>
          <p:cNvSpPr/>
          <p:nvPr/>
        </p:nvSpPr>
        <p:spPr>
          <a:xfrm>
            <a:off x="356315" y="1895008"/>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1</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Tree>
    <p:extLst>
      <p:ext uri="{BB962C8B-B14F-4D97-AF65-F5344CB8AC3E}">
        <p14:creationId xmlns:p14="http://schemas.microsoft.com/office/powerpoint/2010/main" val="27444483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Eskom has been progressing well with implementing the PAJA Process</a:t>
            </a:r>
            <a:endParaRPr lang="en-ZA" dirty="0"/>
          </a:p>
        </p:txBody>
      </p:sp>
      <p:sp>
        <p:nvSpPr>
          <p:cNvPr id="7" name="Content Placeholder 6"/>
          <p:cNvSpPr>
            <a:spLocks noGrp="1"/>
          </p:cNvSpPr>
          <p:nvPr>
            <p:ph sz="half" idx="1"/>
          </p:nvPr>
        </p:nvSpPr>
        <p:spPr>
          <a:xfrm>
            <a:off x="270456" y="1053771"/>
            <a:ext cx="8718997" cy="5667704"/>
          </a:xfrm>
        </p:spPr>
        <p:txBody>
          <a:bodyPr/>
          <a:lstStyle/>
          <a:p>
            <a:r>
              <a:rPr lang="en-US" sz="1400" dirty="0" smtClean="0"/>
              <a:t>Eskom initiated the PAJA process in November 2016</a:t>
            </a:r>
          </a:p>
          <a:p>
            <a:r>
              <a:rPr lang="en-US" sz="1400" dirty="0"/>
              <a:t>On 05 January 2017 the High Court ruled that Eskom may interrupt Municipalities for non payment</a:t>
            </a:r>
          </a:p>
          <a:p>
            <a:pPr>
              <a:lnSpc>
                <a:spcPct val="150000"/>
              </a:lnSpc>
            </a:pPr>
            <a:r>
              <a:rPr lang="en-US" sz="1400" dirty="0" smtClean="0"/>
              <a:t>Our total overdue debt including interest at the end of November 2017 was R10.2bn. As at 26 February 2017 the overdue debt has again increased to R9.9bn  from R9.5bn at the end of January 2017</a:t>
            </a:r>
          </a:p>
          <a:p>
            <a:pPr marL="446087" lvl="1" indent="0">
              <a:buNone/>
            </a:pPr>
            <a:endParaRPr lang="en-US" sz="1000" dirty="0" smtClean="0"/>
          </a:p>
          <a:p>
            <a:endParaRPr lang="en-US" sz="1400" dirty="0" smtClean="0"/>
          </a:p>
          <a:p>
            <a:endParaRPr lang="en-US" sz="800" dirty="0" smtClean="0"/>
          </a:p>
          <a:p>
            <a:r>
              <a:rPr lang="en-US" sz="1400" dirty="0" smtClean="0"/>
              <a:t>Eskom </a:t>
            </a:r>
            <a:r>
              <a:rPr lang="en-US" sz="1400" dirty="0"/>
              <a:t>currently has 54 (from Top 66 Defaulters) Payment Arrangements </a:t>
            </a:r>
            <a:r>
              <a:rPr lang="en-US" sz="1400" dirty="0" err="1" smtClean="0"/>
              <a:t>finalised</a:t>
            </a:r>
            <a:r>
              <a:rPr lang="en-US" sz="1400" dirty="0" smtClean="0"/>
              <a:t> supported by Council resolutions</a:t>
            </a:r>
            <a:endParaRPr lang="en-US" sz="1400" dirty="0"/>
          </a:p>
          <a:p>
            <a:r>
              <a:rPr lang="en-US" sz="1400" dirty="0" smtClean="0"/>
              <a:t>Interruptions to </a:t>
            </a:r>
            <a:r>
              <a:rPr lang="en-US" sz="1400" dirty="0" err="1" smtClean="0"/>
              <a:t>eMalahleni</a:t>
            </a:r>
            <a:r>
              <a:rPr lang="en-US" sz="1400" dirty="0" smtClean="0"/>
              <a:t> </a:t>
            </a:r>
            <a:r>
              <a:rPr lang="en-US" sz="1400" dirty="0"/>
              <a:t>and </a:t>
            </a:r>
            <a:r>
              <a:rPr lang="en-US" sz="1400" dirty="0" err="1" smtClean="0"/>
              <a:t>Msukaligwa</a:t>
            </a:r>
            <a:r>
              <a:rPr lang="en-US" sz="1400" dirty="0" smtClean="0"/>
              <a:t> in Mpumalanga were suspended on Wednesday 22 February 2017 until 03 March 2017 to allow these municipalities some time to remedy the breach of their agreements. </a:t>
            </a:r>
          </a:p>
          <a:p>
            <a:r>
              <a:rPr lang="en-US" sz="1400" dirty="0" smtClean="0"/>
              <a:t>The sustainable solution is to move Municipalities from post payment to prepaid meters.</a:t>
            </a:r>
          </a:p>
          <a:p>
            <a:r>
              <a:rPr lang="en-US" sz="1400" dirty="0"/>
              <a:t>We have identified 4 pilots in Free State and Eastern Cape to move to prepaid meters</a:t>
            </a:r>
          </a:p>
          <a:p>
            <a:r>
              <a:rPr lang="en-US" sz="1400" dirty="0" smtClean="0"/>
              <a:t>Eskom has agreed to resolve the Top 5 issues raised by the Municipalities and SALGA</a:t>
            </a:r>
          </a:p>
          <a:p>
            <a:r>
              <a:rPr lang="en-US" sz="1400" dirty="0" smtClean="0"/>
              <a:t>Of the 180,000 customers in Soweto, we have installed a total of 49,865 prepaid meters to date</a:t>
            </a:r>
            <a:endParaRPr lang="en-US" sz="1200" dirty="0" smtClean="0"/>
          </a:p>
          <a:p>
            <a:endParaRPr lang="en-ZA" sz="1200" dirty="0"/>
          </a:p>
        </p:txBody>
      </p:sp>
      <p:sp>
        <p:nvSpPr>
          <p:cNvPr id="5" name="Slide Number Placeholder 4"/>
          <p:cNvSpPr>
            <a:spLocks noGrp="1"/>
          </p:cNvSpPr>
          <p:nvPr>
            <p:ph type="sldNum" sz="quarter" idx="12"/>
          </p:nvPr>
        </p:nvSpPr>
        <p:spPr/>
        <p:txBody>
          <a:bodyPr/>
          <a:lstStyle/>
          <a:p>
            <a:pPr>
              <a:defRPr/>
            </a:pPr>
            <a:fld id="{3EEE5689-0DAD-46A1-8BDF-3393AA2651C2}" type="slidenum">
              <a:rPr lang="en-ZA" smtClean="0"/>
              <a:pPr>
                <a:defRPr/>
              </a:pPr>
              <a:t>2</a:t>
            </a:fld>
            <a:endParaRPr lang="en-ZA" dirty="0"/>
          </a:p>
        </p:txBody>
      </p:sp>
      <p:sp>
        <p:nvSpPr>
          <p:cNvPr id="6" name="Rectangle 5"/>
          <p:cNvSpPr/>
          <p:nvPr/>
        </p:nvSpPr>
        <p:spPr>
          <a:xfrm>
            <a:off x="270456" y="985420"/>
            <a:ext cx="8718997" cy="55874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678556" y="2859381"/>
            <a:ext cx="1500824"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9" name="TextBox 8"/>
          <p:cNvSpPr txBox="1"/>
          <p:nvPr/>
        </p:nvSpPr>
        <p:spPr>
          <a:xfrm>
            <a:off x="703386" y="3280409"/>
            <a:ext cx="452368" cy="29238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Rm</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0" name="TextBox 9"/>
          <p:cNvSpPr txBox="1"/>
          <p:nvPr/>
        </p:nvSpPr>
        <p:spPr>
          <a:xfrm>
            <a:off x="1832097" y="2859381"/>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&gt;15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1" name="TextBox 10"/>
          <p:cNvSpPr txBox="1"/>
          <p:nvPr/>
        </p:nvSpPr>
        <p:spPr>
          <a:xfrm>
            <a:off x="3168528" y="2859381"/>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&gt;30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2" name="TextBox 11"/>
          <p:cNvSpPr txBox="1"/>
          <p:nvPr/>
        </p:nvSpPr>
        <p:spPr>
          <a:xfrm>
            <a:off x="4617500" y="2859381"/>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&gt;60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 name="TextBox 12"/>
          <p:cNvSpPr txBox="1"/>
          <p:nvPr/>
        </p:nvSpPr>
        <p:spPr>
          <a:xfrm>
            <a:off x="6080540" y="2859381"/>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&gt;90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15" name="Straight Connector 14"/>
          <p:cNvCxnSpPr/>
          <p:nvPr/>
        </p:nvCxnSpPr>
        <p:spPr>
          <a:xfrm flipV="1">
            <a:off x="678556" y="3151770"/>
            <a:ext cx="8015277" cy="15618"/>
          </a:xfrm>
          <a:prstGeom prst="line">
            <a:avLst/>
          </a:prstGeom>
          <a:noFill/>
          <a:ln w="12700" cap="rnd" cmpd="sng" algn="ctr">
            <a:solidFill>
              <a:srgbClr val="808080"/>
            </a:solidFill>
            <a:prstDash val="solid"/>
          </a:ln>
          <a:effectLst/>
        </p:spPr>
      </p:cxnSp>
      <p:sp>
        <p:nvSpPr>
          <p:cNvPr id="20" name="TextBox 19"/>
          <p:cNvSpPr txBox="1"/>
          <p:nvPr/>
        </p:nvSpPr>
        <p:spPr>
          <a:xfrm>
            <a:off x="7536508" y="2662429"/>
            <a:ext cx="1220581"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Total overdue</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1" name="TextBox 20"/>
          <p:cNvSpPr txBox="1"/>
          <p:nvPr/>
        </p:nvSpPr>
        <p:spPr>
          <a:xfrm>
            <a:off x="1832097" y="326687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458</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2" name="TextBox 21"/>
          <p:cNvSpPr txBox="1"/>
          <p:nvPr/>
        </p:nvSpPr>
        <p:spPr>
          <a:xfrm>
            <a:off x="3168528" y="326687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371</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3" name="TextBox 22"/>
          <p:cNvSpPr txBox="1"/>
          <p:nvPr/>
        </p:nvSpPr>
        <p:spPr>
          <a:xfrm>
            <a:off x="4617500" y="326687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467</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4" name="TextBox 23"/>
          <p:cNvSpPr txBox="1"/>
          <p:nvPr/>
        </p:nvSpPr>
        <p:spPr>
          <a:xfrm>
            <a:off x="6080540" y="326687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8605</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5" name="TextBox 24"/>
          <p:cNvSpPr txBox="1"/>
          <p:nvPr/>
        </p:nvSpPr>
        <p:spPr>
          <a:xfrm>
            <a:off x="7536508" y="3252809"/>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9901</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26" name="Straight Connector 25"/>
          <p:cNvCxnSpPr/>
          <p:nvPr/>
        </p:nvCxnSpPr>
        <p:spPr>
          <a:xfrm flipV="1">
            <a:off x="678556" y="3574953"/>
            <a:ext cx="8015277" cy="15618"/>
          </a:xfrm>
          <a:prstGeom prst="line">
            <a:avLst/>
          </a:prstGeom>
          <a:noFill/>
          <a:ln w="12700" cap="rnd" cmpd="sng" algn="ctr">
            <a:solidFill>
              <a:srgbClr val="808080"/>
            </a:solidFill>
            <a:prstDash val="solid"/>
          </a:ln>
          <a:effectLst/>
        </p:spPr>
      </p:cxnSp>
    </p:spTree>
    <p:extLst>
      <p:ext uri="{BB962C8B-B14F-4D97-AF65-F5344CB8AC3E}">
        <p14:creationId xmlns:p14="http://schemas.microsoft.com/office/powerpoint/2010/main" val="415840126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83" name="think-cell Slide" r:id="rId5" imgW="270" imgH="270" progId="TCLayout.ActiveDocument.1">
                  <p:embed/>
                </p:oleObj>
              </mc:Choice>
              <mc:Fallback>
                <p:oleObj name="think-cell Slide" r:id="rId5" imgW="270" imgH="270" progId="TCLayout.ActiveDocument.1">
                  <p:embed/>
                  <p:pic>
                    <p:nvPicPr>
                      <p:cNvPr id="17" name="Object 1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Eskom is currently addressing the Top 5 issues raised by the Municipalities</a:t>
            </a:r>
            <a:endParaRPr lang="en-US" dirty="0"/>
          </a:p>
        </p:txBody>
      </p:sp>
      <p:sp>
        <p:nvSpPr>
          <p:cNvPr id="4" name="Slide Number Placeholder 3"/>
          <p:cNvSpPr>
            <a:spLocks noGrp="1"/>
          </p:cNvSpPr>
          <p:nvPr>
            <p:ph type="sldNum" sz="quarter" idx="12"/>
          </p:nvPr>
        </p:nvSpPr>
        <p:spPr>
          <a:xfrm>
            <a:off x="7499670" y="6544632"/>
            <a:ext cx="1651000" cy="2682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CA45683-DDEA-492A-A8DD-A2D53B50DE73}" type="slidenum">
              <a:rPr kumimoji="0" lang="en-ZA" sz="1000" b="0" i="0" u="none" strike="noStrike" kern="1200" cap="none" spc="0" normalizeH="0" baseline="0" noProof="0" smtClean="0">
                <a:ln>
                  <a:noFill/>
                </a:ln>
                <a:solidFill>
                  <a:srgbClr val="83725B"/>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ZA" sz="1000" b="0" i="0" u="none" strike="noStrike" kern="1200" cap="none" spc="0" normalizeH="0" baseline="0" noProof="0" dirty="0">
              <a:ln>
                <a:noFill/>
              </a:ln>
              <a:solidFill>
                <a:srgbClr val="83725B"/>
              </a:solidFill>
              <a:effectLst/>
              <a:uLnTx/>
              <a:uFillTx/>
              <a:latin typeface="Arial" charset="0"/>
              <a:ea typeface="+mn-ea"/>
              <a:cs typeface="Arial" charset="0"/>
            </a:endParaRPr>
          </a:p>
        </p:txBody>
      </p:sp>
      <p:sp>
        <p:nvSpPr>
          <p:cNvPr id="7" name="Rectangle 6"/>
          <p:cNvSpPr/>
          <p:nvPr/>
        </p:nvSpPr>
        <p:spPr>
          <a:xfrm>
            <a:off x="436563" y="1049816"/>
            <a:ext cx="8455917" cy="549481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AutoShape 2" descr="Image result for summary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896"/>
              </a:solidFill>
              <a:effectLst/>
              <a:uLnTx/>
              <a:uFillTx/>
              <a:latin typeface="Arial" charset="0"/>
              <a:ea typeface="+mn-ea"/>
              <a:cs typeface="Arial" charset="0"/>
            </a:endParaRPr>
          </a:p>
        </p:txBody>
      </p:sp>
      <p:sp>
        <p:nvSpPr>
          <p:cNvPr id="16" name="AutoShape 4" descr="Image result for summary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896"/>
              </a:solidFill>
              <a:effectLst/>
              <a:uLnTx/>
              <a:uFillTx/>
              <a:latin typeface="Arial" charset="0"/>
              <a:ea typeface="+mn-ea"/>
              <a:cs typeface="Arial" charset="0"/>
            </a:endParaRPr>
          </a:p>
        </p:txBody>
      </p:sp>
      <p:sp>
        <p:nvSpPr>
          <p:cNvPr id="6" name="Content Placeholder 2"/>
          <p:cNvSpPr>
            <a:spLocks noGrp="1"/>
          </p:cNvSpPr>
          <p:nvPr>
            <p:ph idx="1"/>
          </p:nvPr>
        </p:nvSpPr>
        <p:spPr>
          <a:xfrm>
            <a:off x="810470" y="1211194"/>
            <a:ext cx="4445271" cy="4226263"/>
          </a:xfrm>
          <a:noFill/>
          <a:ln>
            <a:noFill/>
          </a:ln>
        </p:spPr>
        <p:style>
          <a:lnRef idx="2">
            <a:schemeClr val="accent1"/>
          </a:lnRef>
          <a:fillRef idx="1">
            <a:schemeClr val="lt1"/>
          </a:fillRef>
          <a:effectRef idx="0">
            <a:schemeClr val="accent1"/>
          </a:effectRef>
          <a:fontRef idx="minor">
            <a:schemeClr val="dk1"/>
          </a:fontRef>
        </p:style>
        <p:txBody>
          <a:bodyPr/>
          <a:lstStyle/>
          <a:p>
            <a:pPr algn="just">
              <a:spcBef>
                <a:spcPts val="3000"/>
              </a:spcBef>
            </a:pPr>
            <a:r>
              <a:rPr lang="en-US" sz="1600" dirty="0" smtClean="0">
                <a:solidFill>
                  <a:srgbClr val="003896"/>
                </a:solidFill>
                <a:cs typeface="Arial" panose="020B0604020202020204" pitchFamily="34" charset="0"/>
              </a:rPr>
              <a:t>Eskom is proposing the </a:t>
            </a:r>
            <a:r>
              <a:rPr lang="en-US" sz="1600" dirty="0" err="1" smtClean="0">
                <a:solidFill>
                  <a:srgbClr val="003896"/>
                </a:solidFill>
                <a:cs typeface="Arial" panose="020B0604020202020204" pitchFamily="34" charset="0"/>
              </a:rPr>
              <a:t>Rationalisation</a:t>
            </a:r>
            <a:r>
              <a:rPr lang="en-US" sz="1600" dirty="0" smtClean="0">
                <a:solidFill>
                  <a:srgbClr val="003896"/>
                </a:solidFill>
                <a:cs typeface="Arial" panose="020B0604020202020204" pitchFamily="34" charset="0"/>
              </a:rPr>
              <a:t> of Municipal Tariffs to reduce tariff options from 11 to 3</a:t>
            </a:r>
          </a:p>
          <a:p>
            <a:pPr algn="just">
              <a:spcBef>
                <a:spcPts val="3000"/>
              </a:spcBef>
            </a:pPr>
            <a:r>
              <a:rPr lang="en-US" sz="1600" dirty="0" smtClean="0">
                <a:solidFill>
                  <a:srgbClr val="003896"/>
                </a:solidFill>
                <a:cs typeface="Arial" panose="020B0604020202020204" pitchFamily="34" charset="0"/>
              </a:rPr>
              <a:t>Eskom will decrease the Interest Rate charged on overdue balances from Prime plus 5% to Prime plus 2.5% </a:t>
            </a:r>
          </a:p>
          <a:p>
            <a:pPr algn="just">
              <a:spcBef>
                <a:spcPts val="3000"/>
              </a:spcBef>
            </a:pPr>
            <a:r>
              <a:rPr lang="en-US" sz="1600" dirty="0" smtClean="0">
                <a:solidFill>
                  <a:srgbClr val="003896"/>
                </a:solidFill>
                <a:cs typeface="Arial" panose="020B0604020202020204" pitchFamily="34" charset="0"/>
              </a:rPr>
              <a:t>Eskom will change the payment period on Municipal Bulk accounts from 15 Days to 30 Days</a:t>
            </a:r>
          </a:p>
          <a:p>
            <a:pPr algn="just">
              <a:spcBef>
                <a:spcPts val="3000"/>
              </a:spcBef>
            </a:pPr>
            <a:r>
              <a:rPr lang="en-US" sz="1600" dirty="0" smtClean="0">
                <a:solidFill>
                  <a:srgbClr val="003896"/>
                </a:solidFill>
                <a:cs typeface="Arial" panose="020B0604020202020204" pitchFamily="34" charset="0"/>
              </a:rPr>
              <a:t>Eskom will change it</a:t>
            </a:r>
            <a:r>
              <a:rPr lang="en-US" sz="1600" dirty="0">
                <a:solidFill>
                  <a:srgbClr val="003896"/>
                </a:solidFill>
                <a:cs typeface="Arial" panose="020B0604020202020204" pitchFamily="34" charset="0"/>
              </a:rPr>
              <a:t>s</a:t>
            </a:r>
            <a:r>
              <a:rPr lang="en-US" sz="1600" dirty="0" smtClean="0">
                <a:solidFill>
                  <a:srgbClr val="003896"/>
                </a:solidFill>
                <a:cs typeface="Arial" panose="020B0604020202020204" pitchFamily="34" charset="0"/>
              </a:rPr>
              <a:t> payment allocation policy to allocate payments to capital first and then interest</a:t>
            </a:r>
          </a:p>
          <a:p>
            <a:pPr algn="just">
              <a:spcBef>
                <a:spcPts val="3000"/>
              </a:spcBef>
            </a:pPr>
            <a:r>
              <a:rPr lang="en-US" sz="1600" dirty="0" smtClean="0">
                <a:solidFill>
                  <a:srgbClr val="003896"/>
                </a:solidFill>
                <a:cs typeface="Arial" panose="020B0604020202020204" pitchFamily="34" charset="0"/>
              </a:rPr>
              <a:t>Allow municipalities to pay connections charges over a 20 year period at relevant interest rate in stead of Cash up Front</a:t>
            </a:r>
          </a:p>
          <a:p>
            <a:pPr algn="just">
              <a:spcBef>
                <a:spcPts val="3000"/>
              </a:spcBef>
            </a:pPr>
            <a:endParaRPr lang="en-US" sz="1600" dirty="0">
              <a:solidFill>
                <a:srgbClr val="003896"/>
              </a:solidFill>
              <a:cs typeface="Arial" panose="020B0604020202020204" pitchFamily="34" charset="0"/>
            </a:endParaRPr>
          </a:p>
          <a:p>
            <a:pPr algn="just">
              <a:spcBef>
                <a:spcPts val="3000"/>
              </a:spcBef>
            </a:pPr>
            <a:r>
              <a:rPr lang="en-US" sz="1600" dirty="0" err="1" smtClean="0">
                <a:solidFill>
                  <a:srgbClr val="003896"/>
                </a:solidFill>
                <a:cs typeface="Arial" panose="020B0604020202020204" pitchFamily="34" charset="0"/>
              </a:rPr>
              <a:t>Inlcude</a:t>
            </a:r>
            <a:r>
              <a:rPr lang="en-US" sz="1600" dirty="0" smtClean="0">
                <a:solidFill>
                  <a:srgbClr val="003896"/>
                </a:solidFill>
                <a:cs typeface="Arial" panose="020B0604020202020204" pitchFamily="34" charset="0"/>
              </a:rPr>
              <a:t> the </a:t>
            </a:r>
            <a:r>
              <a:rPr lang="en-US" sz="1600" dirty="0" err="1" smtClean="0">
                <a:solidFill>
                  <a:srgbClr val="003896"/>
                </a:solidFill>
                <a:cs typeface="Arial" panose="020B0604020202020204" pitchFamily="34" charset="0"/>
              </a:rPr>
              <a:t>exco</a:t>
            </a:r>
            <a:r>
              <a:rPr lang="en-US" sz="1600" dirty="0" smtClean="0">
                <a:solidFill>
                  <a:srgbClr val="003896"/>
                </a:solidFill>
                <a:cs typeface="Arial" panose="020B0604020202020204" pitchFamily="34" charset="0"/>
              </a:rPr>
              <a:t> proviso</a:t>
            </a:r>
          </a:p>
          <a:p>
            <a:pPr algn="just">
              <a:spcBef>
                <a:spcPts val="3000"/>
              </a:spcBef>
            </a:pPr>
            <a:endParaRPr lang="en-US" sz="1600" dirty="0" smtClean="0">
              <a:solidFill>
                <a:srgbClr val="003896"/>
              </a:solidFill>
              <a:cs typeface="Arial" panose="020B0604020202020204" pitchFamily="34" charset="0"/>
            </a:endParaRPr>
          </a:p>
        </p:txBody>
      </p:sp>
      <p:sp>
        <p:nvSpPr>
          <p:cNvPr id="12" name="Oval 11"/>
          <p:cNvSpPr/>
          <p:nvPr/>
        </p:nvSpPr>
        <p:spPr>
          <a:xfrm>
            <a:off x="719165" y="2269201"/>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2</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3" name="Oval 12"/>
          <p:cNvSpPr/>
          <p:nvPr/>
        </p:nvSpPr>
        <p:spPr>
          <a:xfrm>
            <a:off x="717656" y="3309842"/>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3</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4" name="Oval 13"/>
          <p:cNvSpPr/>
          <p:nvPr/>
        </p:nvSpPr>
        <p:spPr>
          <a:xfrm>
            <a:off x="718153" y="4396884"/>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4</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1" name="Oval 10"/>
          <p:cNvSpPr/>
          <p:nvPr/>
        </p:nvSpPr>
        <p:spPr>
          <a:xfrm>
            <a:off x="750967" y="1206066"/>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1</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19" name="Oval 18"/>
          <p:cNvSpPr/>
          <p:nvPr/>
        </p:nvSpPr>
        <p:spPr>
          <a:xfrm>
            <a:off x="719165" y="5428189"/>
            <a:ext cx="358825" cy="34129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3896"/>
                </a:solidFill>
                <a:effectLst/>
                <a:uLnTx/>
                <a:uFillTx/>
                <a:latin typeface="Arial"/>
                <a:ea typeface="+mn-ea"/>
                <a:cs typeface="Arial"/>
              </a:rPr>
              <a:t>5</a:t>
            </a:r>
            <a:endParaRPr kumimoji="0" lang="en-ZA" sz="1800" b="1" i="0" u="none" strike="noStrike" kern="1200" cap="none" spc="0" normalizeH="0" baseline="0" noProof="0" dirty="0">
              <a:ln>
                <a:noFill/>
              </a:ln>
              <a:solidFill>
                <a:srgbClr val="003896"/>
              </a:solidFill>
              <a:effectLst/>
              <a:uLnTx/>
              <a:uFillTx/>
              <a:latin typeface="Arial"/>
              <a:ea typeface="+mn-ea"/>
              <a:cs typeface="Arial"/>
            </a:endParaRPr>
          </a:p>
        </p:txBody>
      </p:sp>
      <p:sp>
        <p:nvSpPr>
          <p:cNvPr id="20" name="Rounded Rectangle 19"/>
          <p:cNvSpPr/>
          <p:nvPr/>
        </p:nvSpPr>
        <p:spPr>
          <a:xfrm>
            <a:off x="5500287" y="1479415"/>
            <a:ext cx="3392193" cy="434343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l" defTabSz="914400" rtl="0" eaLnBrk="1" fontAlgn="base" latinLnBrk="0" hangingPunct="1">
              <a:lnSpc>
                <a:spcPct val="100000"/>
              </a:lnSpc>
              <a:spcBef>
                <a:spcPct val="0"/>
              </a:spcBef>
              <a:spcAft>
                <a:spcPct val="0"/>
              </a:spcAft>
              <a:buClrTx/>
              <a:buSzTx/>
              <a:tabLst/>
              <a:defRPr/>
            </a:pPr>
            <a:r>
              <a:rPr kumimoji="0" lang="en-US" sz="1600" b="1" i="0" u="none" strike="noStrike" kern="1200" cap="none" spc="0" normalizeH="0" baseline="0" noProof="0" dirty="0" smtClean="0">
                <a:ln>
                  <a:noFill/>
                </a:ln>
                <a:solidFill>
                  <a:srgbClr val="003896"/>
                </a:solidFill>
                <a:effectLst/>
                <a:uLnTx/>
                <a:uFillTx/>
                <a:latin typeface="Arial"/>
                <a:cs typeface="Arial"/>
              </a:rPr>
              <a:t>In addition to Board approval the following conditions also apply:</a:t>
            </a: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smtClean="0">
              <a:ln>
                <a:noFill/>
              </a:ln>
              <a:solidFill>
                <a:srgbClr val="003896"/>
              </a:solidFill>
              <a:effectLst/>
              <a:uLnTx/>
              <a:uFillTx/>
              <a:latin typeface="Arial"/>
              <a:cs typeface="Arial"/>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dirty="0" smtClean="0">
                <a:solidFill>
                  <a:srgbClr val="003896"/>
                </a:solidFill>
              </a:rPr>
              <a:t>PFMA </a:t>
            </a:r>
            <a:r>
              <a:rPr lang="en-US" sz="1600" dirty="0">
                <a:solidFill>
                  <a:srgbClr val="003896"/>
                </a:solidFill>
              </a:rPr>
              <a:t>approval</a:t>
            </a:r>
          </a:p>
          <a:p>
            <a:pPr marL="342900" lvl="0" indent="-342900">
              <a:buFont typeface="+mj-lt"/>
              <a:buAutoNum type="arabicPeriod"/>
              <a:defRPr/>
            </a:pPr>
            <a:r>
              <a:rPr lang="en-US" sz="1600" dirty="0" smtClean="0">
                <a:solidFill>
                  <a:srgbClr val="003896"/>
                </a:solidFill>
              </a:rPr>
              <a:t>Competition </a:t>
            </a:r>
            <a:r>
              <a:rPr lang="en-US" sz="1600" dirty="0">
                <a:solidFill>
                  <a:srgbClr val="003896"/>
                </a:solidFill>
              </a:rPr>
              <a:t>Commission opinion on selective benefit of </a:t>
            </a:r>
            <a:r>
              <a:rPr lang="en-US" sz="1600" dirty="0" smtClean="0">
                <a:solidFill>
                  <a:srgbClr val="003896"/>
                </a:solidFill>
              </a:rPr>
              <a:t>15 days </a:t>
            </a:r>
            <a:r>
              <a:rPr lang="en-US" sz="1600" dirty="0">
                <a:solidFill>
                  <a:srgbClr val="003896"/>
                </a:solidFill>
              </a:rPr>
              <a:t>to </a:t>
            </a:r>
            <a:r>
              <a:rPr lang="en-US" sz="1600" dirty="0" smtClean="0">
                <a:solidFill>
                  <a:srgbClr val="003896"/>
                </a:solidFill>
              </a:rPr>
              <a:t>30 days </a:t>
            </a:r>
            <a:r>
              <a:rPr lang="en-US" sz="1600" dirty="0">
                <a:solidFill>
                  <a:srgbClr val="003896"/>
                </a:solidFill>
              </a:rPr>
              <a:t>offered to municipalities only (not the other LPUs)</a:t>
            </a:r>
          </a:p>
          <a:p>
            <a:pPr marL="342900" lvl="0" indent="-342900">
              <a:buFont typeface="+mj-lt"/>
              <a:buAutoNum type="arabicPeriod"/>
              <a:defRPr/>
            </a:pPr>
            <a:r>
              <a:rPr lang="en-US" sz="1600" dirty="0" smtClean="0">
                <a:solidFill>
                  <a:srgbClr val="003896"/>
                </a:solidFill>
              </a:rPr>
              <a:t>Acceptance </a:t>
            </a:r>
            <a:r>
              <a:rPr lang="en-US" sz="1600" dirty="0">
                <a:solidFill>
                  <a:srgbClr val="003896"/>
                </a:solidFill>
              </a:rPr>
              <a:t>of installation of smart and secure prepaid, as part of the revenue enhancement </a:t>
            </a:r>
            <a:r>
              <a:rPr lang="en-US" sz="1600" dirty="0" smtClean="0">
                <a:solidFill>
                  <a:srgbClr val="003896"/>
                </a:solidFill>
              </a:rPr>
              <a:t>strategy</a:t>
            </a:r>
            <a:endParaRPr kumimoji="0" lang="en-US" sz="1600" i="0" u="none" strike="noStrike" kern="1200" cap="none" spc="0" normalizeH="0" baseline="0" noProof="0" dirty="0" smtClean="0">
              <a:ln>
                <a:noFill/>
              </a:ln>
              <a:solidFill>
                <a:srgbClr val="003896"/>
              </a:solidFill>
              <a:effectLst/>
              <a:uLnTx/>
              <a:uFillTx/>
              <a:latin typeface="Arial"/>
              <a:cs typeface="Arial"/>
            </a:endParaRPr>
          </a:p>
        </p:txBody>
      </p:sp>
      <p:sp>
        <p:nvSpPr>
          <p:cNvPr id="21" name="Rounded Rectangle 20"/>
          <p:cNvSpPr/>
          <p:nvPr/>
        </p:nvSpPr>
        <p:spPr>
          <a:xfrm>
            <a:off x="436563" y="6182246"/>
            <a:ext cx="8455917" cy="6135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Arial"/>
              </a:rPr>
              <a:t>Note:</a:t>
            </a:r>
            <a:r>
              <a:rPr kumimoji="0" lang="en-US" sz="1600" b="1" i="0" u="none" strike="noStrike" kern="1200" cap="none" spc="0" normalizeH="0" noProof="0" dirty="0" smtClean="0">
                <a:ln>
                  <a:noFill/>
                </a:ln>
                <a:solidFill>
                  <a:srgbClr val="FFFFFF"/>
                </a:solidFill>
                <a:effectLst/>
                <a:uLnTx/>
                <a:uFillTx/>
                <a:latin typeface="Arial"/>
                <a:ea typeface="+mn-ea"/>
                <a:cs typeface="Arial"/>
              </a:rPr>
              <a:t> </a:t>
            </a:r>
            <a:r>
              <a:rPr kumimoji="0" lang="en-US" sz="1600" b="1" i="0" u="none" strike="noStrike" kern="1200" cap="none" spc="0" normalizeH="0" baseline="0" noProof="0" dirty="0" smtClean="0">
                <a:ln>
                  <a:noFill/>
                </a:ln>
                <a:solidFill>
                  <a:srgbClr val="FFFFFF"/>
                </a:solidFill>
                <a:effectLst/>
                <a:uLnTx/>
                <a:uFillTx/>
                <a:latin typeface="Arial"/>
                <a:ea typeface="+mn-ea"/>
                <a:cs typeface="Arial"/>
              </a:rPr>
              <a:t>Above proposals are subject to Eskom board approval and </a:t>
            </a:r>
            <a:r>
              <a:rPr lang="en-US" sz="1600" b="1" dirty="0" smtClean="0">
                <a:solidFill>
                  <a:srgbClr val="FFFFFF"/>
                </a:solidFill>
                <a:latin typeface="Arial"/>
                <a:cs typeface="Arial"/>
              </a:rPr>
              <a:t>are </a:t>
            </a:r>
            <a:r>
              <a:rPr kumimoji="0" lang="en-US" sz="1600" b="1" i="0" u="none" strike="noStrike" kern="1200" cap="none" spc="0" normalizeH="0" baseline="0" noProof="0" dirty="0" smtClean="0">
                <a:ln>
                  <a:noFill/>
                </a:ln>
                <a:solidFill>
                  <a:srgbClr val="FFFFFF"/>
                </a:solidFill>
                <a:effectLst/>
                <a:uLnTx/>
                <a:uFillTx/>
                <a:latin typeface="Arial"/>
                <a:ea typeface="+mn-ea"/>
                <a:cs typeface="Arial"/>
              </a:rPr>
              <a:t>forward looking</a:t>
            </a:r>
          </a:p>
        </p:txBody>
      </p:sp>
    </p:spTree>
    <p:extLst>
      <p:ext uri="{BB962C8B-B14F-4D97-AF65-F5344CB8AC3E}">
        <p14:creationId xmlns:p14="http://schemas.microsoft.com/office/powerpoint/2010/main" val="319704486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685" y="166688"/>
            <a:ext cx="7068457" cy="666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Average debtors days increased from 55 to 65 days with 54% of debt </a:t>
            </a:r>
            <a:r>
              <a:rPr lang="en-US" dirty="0"/>
              <a:t>overdue …Soweto and Municipalities biggest contributors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565326950"/>
              </p:ext>
            </p:extLst>
          </p:nvPr>
        </p:nvGraphicFramePr>
        <p:xfrm>
          <a:off x="410486" y="1920765"/>
          <a:ext cx="8131650" cy="3033672"/>
        </p:xfrm>
        <a:graphic>
          <a:graphicData uri="http://schemas.openxmlformats.org/drawingml/2006/table">
            <a:tbl>
              <a:tblPr firstRow="1" firstCol="1" bandRow="1">
                <a:tableStyleId>{0660B408-B3CF-4A94-85FC-2B1E0A45F4A2}</a:tableStyleId>
              </a:tblPr>
              <a:tblGrid>
                <a:gridCol w="4100910">
                  <a:extLst>
                    <a:ext uri="{9D8B030D-6E8A-4147-A177-3AD203B41FA5}">
                      <a16:colId xmlns:a16="http://schemas.microsoft.com/office/drawing/2014/main" val="20000"/>
                    </a:ext>
                  </a:extLst>
                </a:gridCol>
                <a:gridCol w="996708">
                  <a:extLst>
                    <a:ext uri="{9D8B030D-6E8A-4147-A177-3AD203B41FA5}">
                      <a16:colId xmlns:a16="http://schemas.microsoft.com/office/drawing/2014/main" val="20001"/>
                    </a:ext>
                  </a:extLst>
                </a:gridCol>
                <a:gridCol w="1018662">
                  <a:extLst>
                    <a:ext uri="{9D8B030D-6E8A-4147-A177-3AD203B41FA5}">
                      <a16:colId xmlns:a16="http://schemas.microsoft.com/office/drawing/2014/main" val="20002"/>
                    </a:ext>
                  </a:extLst>
                </a:gridCol>
                <a:gridCol w="1007685">
                  <a:extLst>
                    <a:ext uri="{9D8B030D-6E8A-4147-A177-3AD203B41FA5}">
                      <a16:colId xmlns:a16="http://schemas.microsoft.com/office/drawing/2014/main" val="20003"/>
                    </a:ext>
                  </a:extLst>
                </a:gridCol>
                <a:gridCol w="1007685">
                  <a:extLst>
                    <a:ext uri="{9D8B030D-6E8A-4147-A177-3AD203B41FA5}">
                      <a16:colId xmlns:a16="http://schemas.microsoft.com/office/drawing/2014/main" val="20004"/>
                    </a:ext>
                  </a:extLst>
                </a:gridCol>
              </a:tblGrid>
              <a:tr h="416285">
                <a:tc>
                  <a:txBody>
                    <a:bodyPr/>
                    <a:lstStyle/>
                    <a:p>
                      <a:pPr>
                        <a:lnSpc>
                          <a:spcPct val="115000"/>
                        </a:lnSpc>
                        <a:spcAft>
                          <a:spcPts val="0"/>
                        </a:spcAft>
                      </a:pPr>
                      <a:r>
                        <a:rPr lang="en-GB" sz="1400" dirty="0">
                          <a:solidFill>
                            <a:schemeClr val="tx1"/>
                          </a:solidFill>
                          <a:effectLst/>
                          <a:latin typeface="+mn-lt"/>
                        </a:rPr>
                        <a:t>Electricity </a:t>
                      </a:r>
                      <a:r>
                        <a:rPr lang="en-GB" sz="1400" dirty="0" smtClean="0">
                          <a:solidFill>
                            <a:schemeClr val="tx1"/>
                          </a:solidFill>
                          <a:effectLst/>
                          <a:latin typeface="+mn-lt"/>
                        </a:rPr>
                        <a:t>debtors</a:t>
                      </a:r>
                      <a:endParaRPr lang="en-GB" sz="1400" dirty="0">
                        <a:solidFill>
                          <a:schemeClr val="tx1"/>
                        </a:solidFill>
                        <a:effectLst/>
                        <a:latin typeface="+mn-lt"/>
                        <a:ea typeface="Calibri"/>
                        <a:cs typeface="Times New Roman"/>
                      </a:endParaRPr>
                    </a:p>
                  </a:txBody>
                  <a:tcPr marL="68400" marR="68400" marT="18000" marB="18000" anchor="b">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a:solidFill>
                            <a:schemeClr val="tx1"/>
                          </a:solidFill>
                          <a:effectLst/>
                          <a:latin typeface="+mn-lt"/>
                        </a:rPr>
                        <a:t>Total</a:t>
                      </a:r>
                      <a:endParaRPr lang="en-GB" sz="1400" dirty="0">
                        <a:solidFill>
                          <a:schemeClr val="tx1"/>
                        </a:solidFill>
                        <a:effectLst/>
                        <a:latin typeface="+mn-lt"/>
                        <a:ea typeface="Calibri"/>
                        <a:cs typeface="Times New Roman"/>
                      </a:endParaRPr>
                    </a:p>
                  </a:txBody>
                  <a:tcPr marL="68400" marR="68400" marT="18000" marB="18000" anchor="b">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GB" sz="1400" dirty="0" smtClean="0">
                          <a:solidFill>
                            <a:schemeClr val="tx1"/>
                          </a:solidFill>
                          <a:effectLst/>
                          <a:latin typeface="+mn-lt"/>
                        </a:rPr>
                        <a:t>Within </a:t>
                      </a:r>
                      <a:br>
                        <a:rPr lang="en-GB" sz="1400" dirty="0" smtClean="0">
                          <a:solidFill>
                            <a:schemeClr val="tx1"/>
                          </a:solidFill>
                          <a:effectLst/>
                          <a:latin typeface="+mn-lt"/>
                        </a:rPr>
                      </a:br>
                      <a:r>
                        <a:rPr lang="en-GB" sz="1400" dirty="0" smtClean="0">
                          <a:solidFill>
                            <a:schemeClr val="tx1"/>
                          </a:solidFill>
                          <a:effectLst/>
                          <a:latin typeface="+mn-lt"/>
                        </a:rPr>
                        <a:t>due date</a:t>
                      </a:r>
                      <a:endParaRPr lang="en-GB" sz="1400" dirty="0">
                        <a:solidFill>
                          <a:schemeClr val="tx1"/>
                        </a:solidFill>
                        <a:effectLst/>
                        <a:latin typeface="+mn-lt"/>
                        <a:ea typeface="Calibri"/>
                        <a:cs typeface="Times New Roman"/>
                      </a:endParaRPr>
                    </a:p>
                  </a:txBody>
                  <a:tcPr marL="68400" marR="68400" marT="18000" marB="18000" anchor="b">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GB" sz="1400" dirty="0" smtClean="0">
                          <a:solidFill>
                            <a:schemeClr val="tx1"/>
                          </a:solidFill>
                          <a:effectLst/>
                          <a:latin typeface="+mn-lt"/>
                        </a:rPr>
                        <a:t>&lt; 60 days overdue</a:t>
                      </a:r>
                      <a:endParaRPr lang="en-GB" sz="1400" dirty="0">
                        <a:solidFill>
                          <a:schemeClr val="tx1"/>
                        </a:solidFill>
                        <a:effectLst/>
                        <a:latin typeface="+mn-lt"/>
                        <a:ea typeface="Calibri"/>
                        <a:cs typeface="Times New Roman"/>
                      </a:endParaRPr>
                    </a:p>
                  </a:txBody>
                  <a:tcPr marL="68400" marR="68400" marT="18000" marB="18000" anchor="b">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GB" sz="1400" dirty="0" smtClean="0">
                          <a:solidFill>
                            <a:schemeClr val="tx1"/>
                          </a:solidFill>
                          <a:effectLst/>
                          <a:latin typeface="+mn-lt"/>
                        </a:rPr>
                        <a:t>&gt; 60 days overdue</a:t>
                      </a:r>
                      <a:endParaRPr lang="en-GB" sz="1400" dirty="0">
                        <a:solidFill>
                          <a:schemeClr val="tx1"/>
                        </a:solidFill>
                        <a:effectLst/>
                        <a:latin typeface="+mn-lt"/>
                        <a:ea typeface="Calibri"/>
                        <a:cs typeface="Times New Roman"/>
                      </a:endParaRPr>
                    </a:p>
                  </a:txBody>
                  <a:tcPr marL="68400" marR="68400" marT="18000" marB="18000" anchor="b">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800">
                <a:tc>
                  <a:txBody>
                    <a:bodyPr/>
                    <a:lstStyle/>
                    <a:p>
                      <a:pPr>
                        <a:lnSpc>
                          <a:spcPct val="150000"/>
                        </a:lnSpc>
                        <a:spcAft>
                          <a:spcPts val="0"/>
                        </a:spcAft>
                      </a:pPr>
                      <a:r>
                        <a:rPr lang="en-GB" sz="1400" b="0" dirty="0">
                          <a:solidFill>
                            <a:schemeClr val="tx1"/>
                          </a:solidFill>
                          <a:effectLst/>
                          <a:latin typeface="+mn-lt"/>
                        </a:rPr>
                        <a:t>Large power </a:t>
                      </a:r>
                      <a:r>
                        <a:rPr lang="en-GB" sz="1400" b="0" dirty="0" smtClean="0">
                          <a:solidFill>
                            <a:schemeClr val="tx1"/>
                          </a:solidFill>
                          <a:effectLst/>
                          <a:latin typeface="+mn-lt"/>
                        </a:rPr>
                        <a:t>users,</a:t>
                      </a:r>
                      <a:r>
                        <a:rPr lang="en-GB" sz="1400" b="0" baseline="0" dirty="0" smtClean="0">
                          <a:solidFill>
                            <a:schemeClr val="tx1"/>
                          </a:solidFill>
                          <a:effectLst/>
                          <a:latin typeface="+mn-lt"/>
                        </a:rPr>
                        <a:t> </a:t>
                      </a:r>
                      <a:r>
                        <a:rPr lang="en-GB" sz="1400" b="0" dirty="0" smtClean="0">
                          <a:solidFill>
                            <a:schemeClr val="tx1"/>
                          </a:solidFill>
                          <a:effectLst/>
                          <a:latin typeface="+mn-lt"/>
                        </a:rPr>
                        <a:t>excluding municipalities</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0"/>
                        </a:spcAft>
                      </a:pPr>
                      <a:r>
                        <a:rPr lang="en-GB" sz="1400" b="1" dirty="0">
                          <a:solidFill>
                            <a:schemeClr val="tx1"/>
                          </a:solidFill>
                          <a:effectLst/>
                          <a:latin typeface="+mn-lt"/>
                        </a:rPr>
                        <a:t> </a:t>
                      </a:r>
                      <a:r>
                        <a:rPr lang="en-GB" sz="1400" b="1" dirty="0" smtClean="0">
                          <a:solidFill>
                            <a:schemeClr val="tx1"/>
                          </a:solidFill>
                          <a:effectLst/>
                          <a:latin typeface="+mn-lt"/>
                        </a:rPr>
                        <a:t>7 174</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0"/>
                        </a:spcAft>
                      </a:pPr>
                      <a:r>
                        <a:rPr lang="en-GB" sz="1400" dirty="0">
                          <a:solidFill>
                            <a:schemeClr val="tx1"/>
                          </a:solidFill>
                          <a:effectLst/>
                          <a:latin typeface="+mn-lt"/>
                        </a:rPr>
                        <a:t>  </a:t>
                      </a:r>
                      <a:r>
                        <a:rPr lang="en-GB" sz="1400" dirty="0" smtClean="0">
                          <a:solidFill>
                            <a:schemeClr val="tx1"/>
                          </a:solidFill>
                          <a:effectLst/>
                          <a:latin typeface="+mn-lt"/>
                        </a:rPr>
                        <a:t>6 540</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0"/>
                        </a:spcAft>
                      </a:pPr>
                      <a:r>
                        <a:rPr lang="en-GB" sz="1400" dirty="0" smtClean="0">
                          <a:solidFill>
                            <a:schemeClr val="tx1"/>
                          </a:solidFill>
                          <a:effectLst/>
                          <a:latin typeface="+mn-lt"/>
                          <a:ea typeface="Calibri"/>
                          <a:cs typeface="Times New Roman"/>
                        </a:rPr>
                        <a:t>101</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50000"/>
                        </a:lnSpc>
                        <a:spcAft>
                          <a:spcPts val="0"/>
                        </a:spcAft>
                      </a:pPr>
                      <a:r>
                        <a:rPr lang="en-GB" sz="1400" dirty="0" smtClean="0">
                          <a:solidFill>
                            <a:schemeClr val="tx1"/>
                          </a:solidFill>
                          <a:effectLst/>
                          <a:latin typeface="+mn-lt"/>
                          <a:ea typeface="Calibri"/>
                          <a:cs typeface="Times New Roman"/>
                        </a:rPr>
                        <a:t>533</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975">
                <a:tc>
                  <a:txBody>
                    <a:bodyPr/>
                    <a:lstStyle/>
                    <a:p>
                      <a:pPr>
                        <a:lnSpc>
                          <a:spcPct val="115000"/>
                        </a:lnSpc>
                        <a:spcAft>
                          <a:spcPts val="0"/>
                        </a:spcAft>
                      </a:pPr>
                      <a:r>
                        <a:rPr lang="en-GB" sz="1400" b="0" dirty="0">
                          <a:solidFill>
                            <a:schemeClr val="tx1"/>
                          </a:solidFill>
                          <a:effectLst/>
                          <a:latin typeface="+mn-lt"/>
                        </a:rPr>
                        <a:t>Large power </a:t>
                      </a:r>
                      <a:r>
                        <a:rPr lang="en-GB" sz="1400" b="0" dirty="0" smtClean="0">
                          <a:solidFill>
                            <a:schemeClr val="tx1"/>
                          </a:solidFill>
                          <a:effectLst/>
                          <a:latin typeface="+mn-lt"/>
                        </a:rPr>
                        <a:t>users,</a:t>
                      </a:r>
                      <a:r>
                        <a:rPr lang="en-GB" sz="1400" b="0" baseline="0" dirty="0" smtClean="0">
                          <a:solidFill>
                            <a:schemeClr val="tx1"/>
                          </a:solidFill>
                          <a:effectLst/>
                          <a:latin typeface="+mn-lt"/>
                        </a:rPr>
                        <a:t> m</a:t>
                      </a:r>
                      <a:r>
                        <a:rPr lang="en-GB" sz="1400" b="0" dirty="0" smtClean="0">
                          <a:solidFill>
                            <a:schemeClr val="tx1"/>
                          </a:solidFill>
                          <a:effectLst/>
                          <a:latin typeface="+mn-lt"/>
                        </a:rPr>
                        <a:t>unicipalities (including interest)</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1" dirty="0">
                          <a:solidFill>
                            <a:schemeClr val="tx1"/>
                          </a:solidFill>
                          <a:effectLst/>
                          <a:latin typeface="+mn-lt"/>
                        </a:rPr>
                        <a:t>  </a:t>
                      </a:r>
                      <a:r>
                        <a:rPr lang="en-GB" sz="1400" b="1" dirty="0" smtClean="0">
                          <a:solidFill>
                            <a:schemeClr val="tx1"/>
                          </a:solidFill>
                          <a:effectLst/>
                          <a:latin typeface="+mn-lt"/>
                        </a:rPr>
                        <a:t>15</a:t>
                      </a:r>
                      <a:r>
                        <a:rPr lang="en-GB" sz="1400" b="1" baseline="0" dirty="0" smtClean="0">
                          <a:solidFill>
                            <a:schemeClr val="tx1"/>
                          </a:solidFill>
                          <a:effectLst/>
                          <a:latin typeface="+mn-lt"/>
                        </a:rPr>
                        <a:t> 225</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a:solidFill>
                            <a:schemeClr val="tx1"/>
                          </a:solidFill>
                          <a:effectLst/>
                          <a:latin typeface="+mn-lt"/>
                        </a:rPr>
                        <a:t> </a:t>
                      </a:r>
                      <a:r>
                        <a:rPr lang="en-GB" sz="1400" dirty="0" smtClean="0">
                          <a:solidFill>
                            <a:schemeClr val="tx1"/>
                          </a:solidFill>
                          <a:effectLst/>
                          <a:latin typeface="+mn-lt"/>
                        </a:rPr>
                        <a:t>5 698</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1 484</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8 043</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975">
                <a:tc>
                  <a:txBody>
                    <a:bodyPr/>
                    <a:lstStyle/>
                    <a:p>
                      <a:pPr>
                        <a:lnSpc>
                          <a:spcPct val="115000"/>
                        </a:lnSpc>
                        <a:spcAft>
                          <a:spcPts val="0"/>
                        </a:spcAft>
                      </a:pPr>
                      <a:r>
                        <a:rPr lang="en-GB" sz="1400" b="0" dirty="0">
                          <a:solidFill>
                            <a:schemeClr val="tx1"/>
                          </a:solidFill>
                          <a:effectLst/>
                          <a:latin typeface="+mn-lt"/>
                        </a:rPr>
                        <a:t>Small power users </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1" dirty="0">
                          <a:solidFill>
                            <a:schemeClr val="tx1"/>
                          </a:solidFill>
                          <a:effectLst/>
                          <a:latin typeface="+mn-lt"/>
                        </a:rPr>
                        <a:t>  </a:t>
                      </a:r>
                      <a:r>
                        <a:rPr lang="en-GB" sz="1400" b="1" dirty="0" smtClean="0">
                          <a:solidFill>
                            <a:schemeClr val="tx1"/>
                          </a:solidFill>
                          <a:effectLst/>
                          <a:latin typeface="+mn-lt"/>
                        </a:rPr>
                        <a:t>2 881</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rPr>
                        <a:t>1 615</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154</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1 112</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0696">
                <a:tc>
                  <a:txBody>
                    <a:bodyPr/>
                    <a:lstStyle/>
                    <a:p>
                      <a:pPr>
                        <a:lnSpc>
                          <a:spcPct val="115000"/>
                        </a:lnSpc>
                        <a:spcAft>
                          <a:spcPts val="0"/>
                        </a:spcAft>
                      </a:pPr>
                      <a:r>
                        <a:rPr lang="en-GB" sz="1400" b="0" dirty="0" smtClean="0">
                          <a:solidFill>
                            <a:schemeClr val="tx1"/>
                          </a:solidFill>
                          <a:effectLst/>
                          <a:latin typeface="+mn-lt"/>
                        </a:rPr>
                        <a:t>Soweto (excluding interest)</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1" dirty="0">
                          <a:solidFill>
                            <a:schemeClr val="tx1"/>
                          </a:solidFill>
                          <a:effectLst/>
                          <a:latin typeface="+mn-lt"/>
                        </a:rPr>
                        <a:t>  </a:t>
                      </a:r>
                      <a:r>
                        <a:rPr lang="en-GB" sz="1400" b="1" dirty="0" smtClean="0">
                          <a:solidFill>
                            <a:schemeClr val="tx1"/>
                          </a:solidFill>
                          <a:effectLst/>
                          <a:latin typeface="+mn-lt"/>
                        </a:rPr>
                        <a:t>5</a:t>
                      </a:r>
                      <a:r>
                        <a:rPr lang="en-GB" sz="1400" b="1" baseline="0" dirty="0" smtClean="0">
                          <a:solidFill>
                            <a:schemeClr val="tx1"/>
                          </a:solidFill>
                          <a:effectLst/>
                          <a:latin typeface="+mn-lt"/>
                        </a:rPr>
                        <a:t> 291</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63</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69</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5 159</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975">
                <a:tc>
                  <a:txBody>
                    <a:bodyPr/>
                    <a:lstStyle/>
                    <a:p>
                      <a:pPr>
                        <a:lnSpc>
                          <a:spcPct val="115000"/>
                        </a:lnSpc>
                        <a:spcAft>
                          <a:spcPts val="0"/>
                        </a:spcAft>
                      </a:pPr>
                      <a:r>
                        <a:rPr lang="en-GB" sz="1400" b="0" dirty="0" smtClean="0">
                          <a:solidFill>
                            <a:schemeClr val="tx1"/>
                          </a:solidFill>
                          <a:effectLst/>
                          <a:latin typeface="+mn-lt"/>
                        </a:rPr>
                        <a:t>International customers</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1" dirty="0" smtClean="0">
                          <a:solidFill>
                            <a:schemeClr val="tx1"/>
                          </a:solidFill>
                          <a:effectLst/>
                          <a:latin typeface="+mn-lt"/>
                          <a:ea typeface="Calibri"/>
                          <a:cs typeface="Times New Roman"/>
                        </a:rPr>
                        <a:t>8</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a:solidFill>
                            <a:schemeClr val="tx1"/>
                          </a:solidFill>
                          <a:effectLst/>
                          <a:latin typeface="+mn-lt"/>
                        </a:rPr>
                        <a:t> </a:t>
                      </a:r>
                      <a:r>
                        <a:rPr lang="en-GB" sz="1400" dirty="0" smtClean="0">
                          <a:solidFill>
                            <a:schemeClr val="tx1"/>
                          </a:solidFill>
                          <a:effectLst/>
                          <a:latin typeface="+mn-lt"/>
                        </a:rPr>
                        <a:t>6</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1</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ea typeface="Calibri"/>
                          <a:cs typeface="Times New Roman"/>
                        </a:rPr>
                        <a:t>1</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0500">
                <a:tc>
                  <a:txBody>
                    <a:bodyPr/>
                    <a:lstStyle/>
                    <a:p>
                      <a:pPr>
                        <a:lnSpc>
                          <a:spcPct val="115000"/>
                        </a:lnSpc>
                        <a:spcAft>
                          <a:spcPts val="0"/>
                        </a:spcAft>
                      </a:pPr>
                      <a:r>
                        <a:rPr lang="en-GB" sz="1400" dirty="0" smtClean="0">
                          <a:solidFill>
                            <a:schemeClr val="tx1"/>
                          </a:solidFill>
                          <a:effectLst/>
                          <a:latin typeface="+mn-lt"/>
                        </a:rPr>
                        <a:t>Total at 31 January 2017</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1" dirty="0">
                          <a:solidFill>
                            <a:schemeClr val="tx1"/>
                          </a:solidFill>
                          <a:effectLst/>
                          <a:latin typeface="+mn-lt"/>
                        </a:rPr>
                        <a:t>  </a:t>
                      </a:r>
                      <a:r>
                        <a:rPr lang="en-GB" sz="1400" b="1" dirty="0" smtClean="0">
                          <a:solidFill>
                            <a:schemeClr val="tx1"/>
                          </a:solidFill>
                          <a:effectLst/>
                          <a:latin typeface="+mn-lt"/>
                        </a:rPr>
                        <a:t>30 579</a:t>
                      </a:r>
                      <a:endParaRPr lang="en-GB" sz="1400" b="1"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0" dirty="0" smtClean="0">
                          <a:solidFill>
                            <a:schemeClr val="tx1"/>
                          </a:solidFill>
                          <a:effectLst/>
                          <a:latin typeface="+mn-lt"/>
                          <a:ea typeface="Calibri"/>
                          <a:cs typeface="Times New Roman"/>
                        </a:rPr>
                        <a:t>13 922</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0" dirty="0">
                          <a:solidFill>
                            <a:schemeClr val="tx1"/>
                          </a:solidFill>
                          <a:effectLst/>
                          <a:latin typeface="+mn-lt"/>
                        </a:rPr>
                        <a:t> </a:t>
                      </a:r>
                      <a:r>
                        <a:rPr lang="en-GB" sz="1400" b="0" dirty="0" smtClean="0">
                          <a:solidFill>
                            <a:schemeClr val="tx1"/>
                          </a:solidFill>
                          <a:effectLst/>
                          <a:latin typeface="+mn-lt"/>
                        </a:rPr>
                        <a:t>1 809</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b="0" dirty="0">
                          <a:solidFill>
                            <a:schemeClr val="tx1"/>
                          </a:solidFill>
                          <a:effectLst/>
                          <a:latin typeface="+mn-lt"/>
                        </a:rPr>
                        <a:t> </a:t>
                      </a:r>
                      <a:r>
                        <a:rPr lang="en-GB" sz="1400" b="0" dirty="0" smtClean="0">
                          <a:solidFill>
                            <a:schemeClr val="tx1"/>
                          </a:solidFill>
                          <a:effectLst/>
                          <a:latin typeface="+mn-lt"/>
                        </a:rPr>
                        <a:t>14 848</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500">
                <a:tc>
                  <a:txBody>
                    <a:bodyPr/>
                    <a:lstStyle/>
                    <a:p>
                      <a:pPr>
                        <a:lnSpc>
                          <a:spcPct val="115000"/>
                        </a:lnSpc>
                        <a:spcAft>
                          <a:spcPts val="0"/>
                        </a:spcAft>
                      </a:pPr>
                      <a:r>
                        <a:rPr lang="en-US" sz="1400" b="0" dirty="0" smtClean="0">
                          <a:solidFill>
                            <a:schemeClr val="tx1"/>
                          </a:solidFill>
                          <a:effectLst/>
                          <a:latin typeface="+mn-lt"/>
                          <a:ea typeface="+mn-ea"/>
                          <a:cs typeface="+mn-cs"/>
                        </a:rPr>
                        <a:t>%</a:t>
                      </a:r>
                      <a:r>
                        <a:rPr lang="en-US" sz="1400" b="0" baseline="0" dirty="0" smtClean="0">
                          <a:solidFill>
                            <a:schemeClr val="tx1"/>
                          </a:solidFill>
                          <a:effectLst/>
                          <a:latin typeface="+mn-lt"/>
                          <a:ea typeface="+mn-ea"/>
                          <a:cs typeface="+mn-cs"/>
                        </a:rPr>
                        <a:t> of total</a:t>
                      </a: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endParaRPr lang="en-GB" sz="1400" b="1" dirty="0">
                        <a:solidFill>
                          <a:schemeClr val="tx1"/>
                        </a:solidFill>
                        <a:effectLst/>
                        <a:latin typeface="+mn-lt"/>
                        <a:ea typeface="Calibri"/>
                        <a:cs typeface="Times New Roman"/>
                      </a:endParaRPr>
                    </a:p>
                  </a:txBody>
                  <a:tcPr marL="68400" marR="68400" marT="18000" marB="18000" anchor="ctr">
                    <a:lnL>
                      <a:noFill/>
                    </a:lnL>
                    <a:lnR>
                      <a:noFill/>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rPr>
                        <a:t>46%</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rPr>
                        <a:t>6%</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en-GB" sz="1400" dirty="0" smtClean="0">
                          <a:solidFill>
                            <a:schemeClr val="tx1"/>
                          </a:solidFill>
                          <a:effectLst/>
                          <a:latin typeface="+mn-lt"/>
                        </a:rPr>
                        <a:t>48%</a:t>
                      </a:r>
                      <a:endParaRPr lang="en-GB" sz="1400" dirty="0">
                        <a:solidFill>
                          <a:schemeClr val="tx1"/>
                        </a:solidFill>
                        <a:effectLst/>
                        <a:latin typeface="+mn-lt"/>
                        <a:ea typeface="Calibri"/>
                        <a:cs typeface="Times New Roman"/>
                      </a:endParaRPr>
                    </a:p>
                  </a:txBody>
                  <a:tcPr marL="68400" marR="68400" marT="18000" marB="18000" anchor="ctr">
                    <a:lnL>
                      <a:noFill/>
                    </a:lnL>
                    <a:lnR>
                      <a:noFill/>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0500">
                <a:tc>
                  <a:txBody>
                    <a:bodyPr/>
                    <a:lstStyle/>
                    <a:p>
                      <a:pPr>
                        <a:lnSpc>
                          <a:spcPct val="115000"/>
                        </a:lnSpc>
                        <a:spcAft>
                          <a:spcPts val="0"/>
                        </a:spcAft>
                      </a:pPr>
                      <a:endParaRPr lang="en-GB" sz="1400" b="0" dirty="0">
                        <a:solidFill>
                          <a:schemeClr val="tx1"/>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endParaRPr lang="en-GB" sz="1400" b="1" dirty="0">
                        <a:solidFill>
                          <a:srgbClr val="FF0000"/>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endParaRPr lang="en-GB" sz="1400" dirty="0">
                        <a:solidFill>
                          <a:srgbClr val="FF0000"/>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endParaRPr lang="en-GB" sz="1400" dirty="0">
                        <a:solidFill>
                          <a:srgbClr val="FF0000"/>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endParaRPr lang="en-GB" sz="1400" dirty="0">
                        <a:solidFill>
                          <a:srgbClr val="FF0000"/>
                        </a:solidFill>
                        <a:effectLst/>
                        <a:latin typeface="+mn-lt"/>
                        <a:ea typeface="Calibri"/>
                        <a:cs typeface="Times New Roman"/>
                      </a:endParaRPr>
                    </a:p>
                  </a:txBody>
                  <a:tcPr marL="68400" marR="68400" marT="18000" marB="18000" anchor="ctr">
                    <a:lnL>
                      <a:noFill/>
                    </a:lnL>
                    <a:lnR>
                      <a:noFill/>
                    </a:lnR>
                    <a:lnT w="31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2057666"/>
              </p:ext>
            </p:extLst>
          </p:nvPr>
        </p:nvGraphicFramePr>
        <p:xfrm>
          <a:off x="323528" y="4759487"/>
          <a:ext cx="8496944" cy="1112520"/>
        </p:xfrm>
        <a:graphic>
          <a:graphicData uri="http://schemas.openxmlformats.org/drawingml/2006/table">
            <a:tbl>
              <a:tblPr firstRow="1" bandRow="1">
                <a:tableStyleId>{5C22544A-7EE6-4342-B048-85BDC9FD1C3A}</a:tableStyleId>
              </a:tblPr>
              <a:tblGrid>
                <a:gridCol w="6559755">
                  <a:extLst>
                    <a:ext uri="{9D8B030D-6E8A-4147-A177-3AD203B41FA5}">
                      <a16:colId xmlns:a16="http://schemas.microsoft.com/office/drawing/2014/main" val="20000"/>
                    </a:ext>
                  </a:extLst>
                </a:gridCol>
                <a:gridCol w="968946">
                  <a:extLst>
                    <a:ext uri="{9D8B030D-6E8A-4147-A177-3AD203B41FA5}">
                      <a16:colId xmlns:a16="http://schemas.microsoft.com/office/drawing/2014/main" val="20001"/>
                    </a:ext>
                  </a:extLst>
                </a:gridCol>
                <a:gridCol w="968243">
                  <a:extLst>
                    <a:ext uri="{9D8B030D-6E8A-4147-A177-3AD203B41FA5}">
                      <a16:colId xmlns:a16="http://schemas.microsoft.com/office/drawing/2014/main" val="20002"/>
                    </a:ext>
                  </a:extLst>
                </a:gridCol>
              </a:tblGrid>
              <a:tr h="370840">
                <a:tc>
                  <a:txBody>
                    <a:bodyPr/>
                    <a:lstStyle/>
                    <a:p>
                      <a:endParaRPr lang="en-ZA" sz="1400" b="1" dirty="0">
                        <a:solidFill>
                          <a:schemeClr val="accent1"/>
                        </a:solidFill>
                        <a:latin typeface="+mn-lt"/>
                      </a:endParaRPr>
                    </a:p>
                  </a:txBody>
                  <a:tcPr>
                    <a:lnB w="6350" cap="flat" cmpd="sng" algn="ctr">
                      <a:solidFill>
                        <a:srgbClr val="83725B"/>
                      </a:solidFill>
                      <a:prstDash val="solid"/>
                      <a:round/>
                      <a:headEnd type="none" w="med" len="med"/>
                      <a:tailEnd type="none" w="med" len="med"/>
                    </a:lnB>
                    <a:noFill/>
                  </a:tcPr>
                </a:tc>
                <a:tc>
                  <a:txBody>
                    <a:bodyPr/>
                    <a:lstStyle/>
                    <a:p>
                      <a:pPr marL="0" algn="ctr" defTabSz="914400" rtl="0" eaLnBrk="1" latinLnBrk="0" hangingPunct="1"/>
                      <a:r>
                        <a:rPr lang="en-US" sz="1400" b="1" kern="1200" dirty="0" smtClean="0">
                          <a:solidFill>
                            <a:schemeClr val="accent1"/>
                          </a:solidFill>
                          <a:latin typeface="+mn-lt"/>
                          <a:ea typeface="+mn-ea"/>
                          <a:cs typeface="+mn-cs"/>
                        </a:rPr>
                        <a:t>Jan 2017</a:t>
                      </a:r>
                      <a:endParaRPr lang="en-ZA" sz="1400" b="1" kern="1200" dirty="0">
                        <a:solidFill>
                          <a:schemeClr val="accent1"/>
                        </a:solidFill>
                        <a:latin typeface="+mn-lt"/>
                        <a:ea typeface="+mn-ea"/>
                        <a:cs typeface="+mn-cs"/>
                      </a:endParaRPr>
                    </a:p>
                  </a:txBody>
                  <a:tcPr anchor="b">
                    <a:lnB w="6350" cap="flat" cmpd="sng" algn="ctr">
                      <a:solidFill>
                        <a:srgbClr val="83725B"/>
                      </a:solidFill>
                      <a:prstDash val="solid"/>
                      <a:round/>
                      <a:headEnd type="none" w="med" len="med"/>
                      <a:tailEnd type="none" w="med" len="med"/>
                    </a:lnB>
                    <a:noFill/>
                  </a:tcPr>
                </a:tc>
                <a:tc>
                  <a:txBody>
                    <a:bodyPr/>
                    <a:lstStyle/>
                    <a:p>
                      <a:pPr algn="ctr"/>
                      <a:r>
                        <a:rPr lang="en-US" sz="1400" b="1" dirty="0" smtClean="0">
                          <a:solidFill>
                            <a:schemeClr val="accent1"/>
                          </a:solidFill>
                          <a:latin typeface="+mn-lt"/>
                        </a:rPr>
                        <a:t>Jan 2016</a:t>
                      </a:r>
                      <a:endParaRPr lang="en-ZA" sz="1400" b="1" dirty="0">
                        <a:solidFill>
                          <a:schemeClr val="accent1"/>
                        </a:solidFill>
                        <a:latin typeface="+mn-lt"/>
                      </a:endParaRPr>
                    </a:p>
                  </a:txBody>
                  <a:tcPr anchor="b">
                    <a:lnB w="6350" cap="flat" cmpd="sng" algn="ctr">
                      <a:solidFill>
                        <a:srgbClr val="83725B"/>
                      </a:solidFill>
                      <a:prstDash val="solid"/>
                      <a:round/>
                      <a:headEnd type="none" w="med" len="med"/>
                      <a:tailEnd type="none" w="med" len="med"/>
                    </a:lnB>
                    <a:noFill/>
                  </a:tcPr>
                </a:tc>
                <a:extLst>
                  <a:ext uri="{0D108BD9-81ED-4DB2-BD59-A6C34878D82A}">
                    <a16:rowId xmlns:a16="http://schemas.microsoft.com/office/drawing/2014/main" val="10000"/>
                  </a:ext>
                </a:extLst>
              </a:tr>
              <a:tr h="741680">
                <a:tc>
                  <a:txBody>
                    <a:bodyPr/>
                    <a:lstStyle/>
                    <a:p>
                      <a:r>
                        <a:rPr lang="en-US" sz="1400" dirty="0" smtClean="0">
                          <a:solidFill>
                            <a:schemeClr val="tx1"/>
                          </a:solidFill>
                          <a:latin typeface="+mn-lt"/>
                        </a:rPr>
                        <a:t>Average debtors days (all categories incl. SADC)</a:t>
                      </a:r>
                      <a:endParaRPr lang="en-ZA" sz="1400" dirty="0">
                        <a:solidFill>
                          <a:schemeClr val="tx1"/>
                        </a:solidFill>
                        <a:latin typeface="+mn-lt"/>
                      </a:endParaRPr>
                    </a:p>
                    <a:p>
                      <a:r>
                        <a:rPr lang="en-US" sz="1400" dirty="0" smtClean="0">
                          <a:solidFill>
                            <a:schemeClr val="tx1"/>
                          </a:solidFill>
                          <a:latin typeface="+mn-lt"/>
                        </a:rPr>
                        <a:t>Average debtors days (excluding Soweto, SADC and municipalities)</a:t>
                      </a:r>
                      <a:endParaRPr lang="en-ZA" sz="1400" dirty="0">
                        <a:solidFill>
                          <a:schemeClr val="tx1"/>
                        </a:solidFill>
                        <a:latin typeface="+mn-lt"/>
                      </a:endParaRPr>
                    </a:p>
                  </a:txBody>
                  <a:tcPr>
                    <a:lnT w="6350" cap="flat" cmpd="sng" algn="ctr">
                      <a:solidFill>
                        <a:srgbClr val="83725B"/>
                      </a:solidFill>
                      <a:prstDash val="solid"/>
                      <a:round/>
                      <a:headEnd type="none" w="med" len="med"/>
                      <a:tailEnd type="none" w="med" len="med"/>
                    </a:lnT>
                    <a:noFill/>
                  </a:tcPr>
                </a:tc>
                <a:tc>
                  <a:txBody>
                    <a:bodyPr/>
                    <a:lstStyle/>
                    <a:p>
                      <a:pPr algn="ctr"/>
                      <a:r>
                        <a:rPr lang="en-US" sz="1400" b="0" dirty="0" smtClean="0">
                          <a:solidFill>
                            <a:schemeClr val="tx1"/>
                          </a:solidFill>
                          <a:latin typeface="+mn-lt"/>
                        </a:rPr>
                        <a:t>66</a:t>
                      </a:r>
                      <a:endParaRPr lang="en-ZA" sz="1400" b="0" dirty="0">
                        <a:solidFill>
                          <a:schemeClr val="tx1"/>
                        </a:solidFill>
                        <a:latin typeface="+mn-lt"/>
                      </a:endParaRPr>
                    </a:p>
                    <a:p>
                      <a:pPr algn="ctr"/>
                      <a:r>
                        <a:rPr lang="en-US" sz="1400" b="0" dirty="0" smtClean="0">
                          <a:solidFill>
                            <a:schemeClr val="tx1"/>
                          </a:solidFill>
                          <a:latin typeface="+mn-lt"/>
                        </a:rPr>
                        <a:t>21</a:t>
                      </a:r>
                      <a:endParaRPr lang="en-ZA" sz="1400" b="0" dirty="0">
                        <a:solidFill>
                          <a:schemeClr val="tx1"/>
                        </a:solidFill>
                        <a:latin typeface="+mn-lt"/>
                      </a:endParaRPr>
                    </a:p>
                  </a:txBody>
                  <a:tcPr>
                    <a:lnT w="6350" cap="flat" cmpd="sng" algn="ctr">
                      <a:solidFill>
                        <a:srgbClr val="83725B"/>
                      </a:solidFill>
                      <a:prstDash val="solid"/>
                      <a:round/>
                      <a:headEnd type="none" w="med" len="med"/>
                      <a:tailEnd type="none" w="med" len="med"/>
                    </a:lnT>
                    <a:noFill/>
                  </a:tcPr>
                </a:tc>
                <a:tc>
                  <a:txBody>
                    <a:bodyPr/>
                    <a:lstStyle/>
                    <a:p>
                      <a:pPr algn="ctr"/>
                      <a:r>
                        <a:rPr lang="en-US" sz="1400" dirty="0" smtClean="0">
                          <a:solidFill>
                            <a:schemeClr val="tx1"/>
                          </a:solidFill>
                          <a:latin typeface="+mn-lt"/>
                        </a:rPr>
                        <a:t>55</a:t>
                      </a:r>
                    </a:p>
                    <a:p>
                      <a:pPr algn="ctr"/>
                      <a:r>
                        <a:rPr lang="en-US" sz="1400" dirty="0" smtClean="0">
                          <a:solidFill>
                            <a:schemeClr val="tx1"/>
                          </a:solidFill>
                          <a:latin typeface="+mn-lt"/>
                        </a:rPr>
                        <a:t>21</a:t>
                      </a:r>
                    </a:p>
                  </a:txBody>
                  <a:tcPr>
                    <a:lnT w="6350" cap="flat" cmpd="sng" algn="ctr">
                      <a:solidFill>
                        <a:srgbClr val="83725B"/>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7" name="Slide Number Placeholder 1"/>
          <p:cNvSpPr>
            <a:spLocks noGrp="1"/>
          </p:cNvSpPr>
          <p:nvPr>
            <p:ph type="sldNum" sz="quarter" idx="12"/>
          </p:nvPr>
        </p:nvSpPr>
        <p:spPr>
          <a:xfrm>
            <a:off x="4173112" y="6548578"/>
            <a:ext cx="495055" cy="268287"/>
          </a:xfrm>
        </p:spPr>
        <p:txBody>
          <a:bodyPr/>
          <a:lstStyle/>
          <a:p>
            <a:pPr algn="r">
              <a:defRPr/>
            </a:pPr>
            <a:fld id="{261B99D8-237B-45BC-A063-5204EC80B97A}" type="slidenum">
              <a:rPr lang="en-ZA" smtClean="0"/>
              <a:pPr algn="r">
                <a:defRPr/>
              </a:pPr>
              <a:t>4</a:t>
            </a:fld>
            <a:endParaRPr lang="en-ZA" dirty="0"/>
          </a:p>
        </p:txBody>
      </p:sp>
      <p:sp>
        <p:nvSpPr>
          <p:cNvPr id="6" name="Rectangle 5"/>
          <p:cNvSpPr/>
          <p:nvPr/>
        </p:nvSpPr>
        <p:spPr>
          <a:xfrm>
            <a:off x="188686" y="1507475"/>
            <a:ext cx="8795657" cy="4748181"/>
          </a:xfrm>
          <a:prstGeom prst="rect">
            <a:avLst/>
          </a:prstGeom>
          <a:no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srgbClr val="FFFFFF"/>
              </a:solidFill>
            </a:endParaRPr>
          </a:p>
        </p:txBody>
      </p:sp>
      <p:sp>
        <p:nvSpPr>
          <p:cNvPr id="8" name="Rectangle 7"/>
          <p:cNvSpPr/>
          <p:nvPr/>
        </p:nvSpPr>
        <p:spPr>
          <a:xfrm>
            <a:off x="188687" y="1151587"/>
            <a:ext cx="8795655" cy="355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400" b="1" dirty="0">
                <a:solidFill>
                  <a:schemeClr val="bg1"/>
                </a:solidFill>
              </a:rPr>
              <a:t>Electricity debtors age </a:t>
            </a:r>
            <a:r>
              <a:rPr lang="en-GB" sz="1400" b="1" dirty="0" smtClean="0">
                <a:solidFill>
                  <a:schemeClr val="bg1"/>
                </a:solidFill>
              </a:rPr>
              <a:t>analysis (Rm as at End Jan 2017)</a:t>
            </a:r>
            <a:endParaRPr lang="en-GB" sz="1400" b="1" dirty="0">
              <a:solidFill>
                <a:schemeClr val="bg1"/>
              </a:solidFill>
              <a:ea typeface="Calibri"/>
              <a:cs typeface="Times New Roman"/>
            </a:endParaRPr>
          </a:p>
        </p:txBody>
      </p:sp>
    </p:spTree>
    <p:extLst>
      <p:ext uri="{BB962C8B-B14F-4D97-AF65-F5344CB8AC3E}">
        <p14:creationId xmlns:p14="http://schemas.microsoft.com/office/powerpoint/2010/main" val="2431662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2"/>
            </p:custDataLst>
            <p:extLst>
              <p:ext uri="{D42A27DB-BD31-4B8C-83A1-F6EECF244321}">
                <p14:modId xmlns:p14="http://schemas.microsoft.com/office/powerpoint/2010/main" val="2201691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66" name="think-cell Slide" r:id="rId49" imgW="493" imgH="493" progId="TCLayout.ActiveDocument.1">
                  <p:embed/>
                </p:oleObj>
              </mc:Choice>
              <mc:Fallback>
                <p:oleObj name="think-cell Slide" r:id="rId49" imgW="493" imgH="493"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200" b="1" dirty="0">
              <a:latin typeface="Arial"/>
              <a:cs typeface="Arial"/>
              <a:sym typeface="Arial"/>
            </a:endParaRPr>
          </a:p>
        </p:txBody>
      </p:sp>
      <p:grpSp>
        <p:nvGrpSpPr>
          <p:cNvPr id="82" name="Group 81"/>
          <p:cNvGrpSpPr/>
          <p:nvPr/>
        </p:nvGrpSpPr>
        <p:grpSpPr>
          <a:xfrm>
            <a:off x="0" y="1490213"/>
            <a:ext cx="9140950" cy="601662"/>
            <a:chOff x="0" y="1345640"/>
            <a:chExt cx="8961438" cy="601662"/>
          </a:xfrm>
        </p:grpSpPr>
        <p:sp>
          <p:nvSpPr>
            <p:cNvPr id="83" name="Rectangle 82"/>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cxnSp>
          <p:nvCxnSpPr>
            <p:cNvPr id="84" name="Straight Connector 83"/>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103" name="Rectangle 102"/>
          <p:cNvSpPr/>
          <p:nvPr/>
        </p:nvSpPr>
        <p:spPr>
          <a:xfrm>
            <a:off x="5268424" y="1539439"/>
            <a:ext cx="1235240" cy="4375625"/>
          </a:xfrm>
          <a:prstGeom prst="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104" name="Rectangular Callout 103"/>
          <p:cNvSpPr/>
          <p:nvPr/>
        </p:nvSpPr>
        <p:spPr>
          <a:xfrm>
            <a:off x="2690927" y="1700904"/>
            <a:ext cx="1651992" cy="743874"/>
          </a:xfrm>
          <a:prstGeom prst="wedgeRectCallout">
            <a:avLst>
              <a:gd name="adj1" fmla="val 107206"/>
              <a:gd name="adj2" fmla="val -34654"/>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smtClean="0">
                <a:solidFill>
                  <a:schemeClr val="tx1"/>
                </a:solidFill>
              </a:rPr>
              <a:t>Steady decrease in debt since the implementation of PAJA</a:t>
            </a:r>
            <a:endParaRPr lang="en-ZA" sz="1100" dirty="0">
              <a:solidFill>
                <a:schemeClr val="tx1"/>
              </a:solidFill>
            </a:endParaRPr>
          </a:p>
        </p:txBody>
      </p:sp>
      <p:sp>
        <p:nvSpPr>
          <p:cNvPr id="107522" name="Rectangle 2"/>
          <p:cNvSpPr>
            <a:spLocks noGrp="1" noChangeArrowheads="1"/>
          </p:cNvSpPr>
          <p:nvPr>
            <p:ph type="title"/>
          </p:nvPr>
        </p:nvSpPr>
        <p:spPr>
          <a:xfrm>
            <a:off x="158750" y="166688"/>
            <a:ext cx="6967263" cy="675478"/>
          </a:xfrm>
        </p:spPr>
        <p:txBody>
          <a:bodyPr/>
          <a:lstStyle/>
          <a:p>
            <a:r>
              <a:rPr lang="en-GB" altLang="en-US" sz="2000" dirty="0" smtClean="0"/>
              <a:t>The total overdue debt has been growing over the past 3 years and only started decreasing after implementation of the PAJA process</a:t>
            </a:r>
            <a:endParaRPr lang="en-GB" altLang="en-US" sz="2000" dirty="0"/>
          </a:p>
        </p:txBody>
      </p:sp>
      <p:sp>
        <p:nvSpPr>
          <p:cNvPr id="2" name="Rectangle 1"/>
          <p:cNvSpPr/>
          <p:nvPr/>
        </p:nvSpPr>
        <p:spPr>
          <a:xfrm>
            <a:off x="-4651663" y="2967335"/>
            <a:ext cx="184730" cy="1754326"/>
          </a:xfrm>
          <a:prstGeom prst="rect">
            <a:avLst/>
          </a:prstGeom>
          <a:noFill/>
        </p:spPr>
        <p:txBody>
          <a:bodyPr wrap="none">
            <a:spAutoFit/>
          </a:bodyPr>
          <a:lstStyle/>
          <a:p>
            <a:pPr eaLnBrk="0" fontAlgn="base" hangingPunct="0">
              <a:spcBef>
                <a:spcPct val="0"/>
              </a:spcBef>
              <a:spcAft>
                <a:spcPct val="0"/>
              </a:spcAft>
              <a:defRPr/>
            </a:pPr>
            <a:endParaRPr lang="en-US" sz="5400" b="1" spc="50" dirty="0">
              <a:ln w="13500">
                <a:solidFill>
                  <a:srgbClr val="003896">
                    <a:shade val="2500"/>
                    <a:alpha val="6500"/>
                  </a:srgbClr>
                </a:solidFill>
                <a:prstDash val="solid"/>
              </a:ln>
              <a:solidFill>
                <a:srgbClr val="003896">
                  <a:tint val="3000"/>
                  <a:alpha val="95000"/>
                </a:srgbClr>
              </a:solidFill>
              <a:effectLst>
                <a:innerShdw blurRad="50900" dist="38500" dir="13500000">
                  <a:srgbClr val="000000">
                    <a:alpha val="60000"/>
                  </a:srgbClr>
                </a:innerShdw>
              </a:effectLst>
            </a:endParaRPr>
          </a:p>
          <a:p>
            <a:pPr eaLnBrk="0" fontAlgn="base" hangingPunct="0">
              <a:spcBef>
                <a:spcPct val="0"/>
              </a:spcBef>
              <a:spcAft>
                <a:spcPct val="0"/>
              </a:spcAft>
              <a:defRPr/>
            </a:pPr>
            <a:endParaRPr lang="en-US" sz="5400" b="1" spc="50" dirty="0">
              <a:ln w="13500">
                <a:solidFill>
                  <a:srgbClr val="003896">
                    <a:shade val="2500"/>
                    <a:alpha val="6500"/>
                  </a:srgbClr>
                </a:solidFill>
                <a:prstDash val="solid"/>
              </a:ln>
              <a:solidFill>
                <a:srgbClr val="003896">
                  <a:tint val="3000"/>
                  <a:alpha val="95000"/>
                </a:srgbClr>
              </a:solidFill>
              <a:effectLst>
                <a:innerShdw blurRad="50900" dist="38500" dir="13500000">
                  <a:srgbClr val="000000">
                    <a:alpha val="60000"/>
                  </a:srgbClr>
                </a:innerShdw>
              </a:effectLst>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257329406"/>
              </p:ext>
            </p:extLst>
          </p:nvPr>
        </p:nvGraphicFramePr>
        <p:xfrm>
          <a:off x="-1" y="1790701"/>
          <a:ext cx="6600864" cy="4229049"/>
        </p:xfrm>
        <a:graphic>
          <a:graphicData uri="http://schemas.openxmlformats.org/presentationml/2006/ole">
            <mc:AlternateContent xmlns:mc="http://schemas.openxmlformats.org/markup-compatibility/2006">
              <mc:Choice xmlns:v="urn:schemas-microsoft-com:vml" Requires="v">
                <p:oleObj spid="_x0000_s52467" name="Chart" r:id="rId51" imgW="6600864" imgH="4229049" progId="MSGraph.Chart.8">
                  <p:embed followColorScheme="full"/>
                </p:oleObj>
              </mc:Choice>
              <mc:Fallback>
                <p:oleObj name="Chart" r:id="rId51" imgW="6600864" imgH="4229049" progId="MSGraph.Chart.8">
                  <p:embed followColorScheme="full"/>
                  <p:pic>
                    <p:nvPicPr>
                      <p:cNvPr id="0" name=""/>
                      <p:cNvPicPr/>
                      <p:nvPr/>
                    </p:nvPicPr>
                    <p:blipFill>
                      <a:blip r:embed="rId52"/>
                      <a:stretch>
                        <a:fillRect/>
                      </a:stretch>
                    </p:blipFill>
                    <p:spPr>
                      <a:xfrm>
                        <a:off x="-1" y="1790701"/>
                        <a:ext cx="6600864" cy="4229049"/>
                      </a:xfrm>
                      <a:prstGeom prst="rect">
                        <a:avLst/>
                      </a:prstGeom>
                    </p:spPr>
                  </p:pic>
                </p:oleObj>
              </mc:Fallback>
            </mc:AlternateContent>
          </a:graphicData>
        </a:graphic>
      </p:graphicFrame>
      <p:sp>
        <p:nvSpPr>
          <p:cNvPr id="63" name="Rectangle 62"/>
          <p:cNvSpPr>
            <a:spLocks noGrp="1" noChangeArrowheads="1"/>
          </p:cNvSpPr>
          <p:nvPr>
            <p:custDataLst>
              <p:tags r:id="rId5"/>
            </p:custDataLst>
          </p:nvPr>
        </p:nvSpPr>
        <p:spPr bwMode="auto">
          <a:xfrm>
            <a:off x="6176963" y="6003925"/>
            <a:ext cx="334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52925D1A-AFCA-4202-9A17-9AFD89E60D26}" type="datetime'''Fe''''''b''''''''''''''''''-''''''''1''''7'''''''''''''">
              <a:rPr lang="en-ZA" altLang="en-US" sz="1200" b="1"/>
              <a:pPr/>
              <a:t>Feb-17</a:t>
            </a:fld>
            <a:endParaRPr lang="en-ZA" altLang="en-US" sz="1200" b="1" dirty="0" smtClean="0">
              <a:sym typeface="+mn-lt"/>
            </a:endParaRPr>
          </a:p>
        </p:txBody>
      </p:sp>
      <p:sp>
        <p:nvSpPr>
          <p:cNvPr id="96" name="Rectangle 95"/>
          <p:cNvSpPr>
            <a:spLocks noGrp="1" noChangeArrowheads="1"/>
          </p:cNvSpPr>
          <p:nvPr>
            <p:custDataLst>
              <p:tags r:id="rId6"/>
            </p:custDataLst>
          </p:nvPr>
        </p:nvSpPr>
        <p:spPr bwMode="auto">
          <a:xfrm>
            <a:off x="5876925" y="6003925"/>
            <a:ext cx="325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43000E-B3EB-406B-AA7D-6AF26CCAD29B}" type="datetime'''''''''''''''''''''''Ja''''n''''-''''''1''''''''''''''7'''''">
              <a:rPr lang="en-ZA" altLang="en-US" sz="1200" b="1"/>
              <a:pPr/>
              <a:t>Jan-17</a:t>
            </a:fld>
            <a:endParaRPr lang="en-ZA" altLang="en-US" sz="1200" b="1" dirty="0" smtClean="0">
              <a:sym typeface="+mn-lt"/>
            </a:endParaRPr>
          </a:p>
        </p:txBody>
      </p:sp>
      <p:sp>
        <p:nvSpPr>
          <p:cNvPr id="97" name="Rectangle 96"/>
          <p:cNvSpPr>
            <a:spLocks noGrp="1" noChangeArrowheads="1"/>
          </p:cNvSpPr>
          <p:nvPr>
            <p:custDataLst>
              <p:tags r:id="rId7"/>
            </p:custDataLst>
          </p:nvPr>
        </p:nvSpPr>
        <p:spPr bwMode="gray">
          <a:xfrm>
            <a:off x="5827713" y="198278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309C550-C970-43CF-AD44-AFCA61CD4BB1}" type="datetime'''''''''''''''''''9'''''''''''''' ''''5''2''''''7'''''''''''''">
              <a:rPr lang="en-ZA" altLang="en-US" sz="1200" b="1"/>
              <a:pPr/>
              <a:t>9 527</a:t>
            </a:fld>
            <a:endParaRPr lang="en-ZA" altLang="en-US" sz="1200" b="1" dirty="0" smtClean="0">
              <a:sym typeface="+mn-lt"/>
            </a:endParaRPr>
          </a:p>
        </p:txBody>
      </p:sp>
      <p:sp>
        <p:nvSpPr>
          <p:cNvPr id="95" name="Rectangle 94"/>
          <p:cNvSpPr>
            <a:spLocks noGrp="1" noChangeArrowheads="1"/>
          </p:cNvSpPr>
          <p:nvPr>
            <p:custDataLst>
              <p:tags r:id="rId8"/>
            </p:custDataLst>
          </p:nvPr>
        </p:nvSpPr>
        <p:spPr bwMode="auto">
          <a:xfrm>
            <a:off x="5564188" y="6003925"/>
            <a:ext cx="34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FA50614-92FC-4146-882C-6AC7CA45A35B}" type="datetime'''D''''''''''''''e''''''''''''''c''''-''''''''''''''''16'''''">
              <a:rPr lang="en-ZA" altLang="en-US" sz="1200" b="1"/>
              <a:pPr/>
              <a:t>Dec-16</a:t>
            </a:fld>
            <a:endParaRPr lang="en-ZA" altLang="en-US" sz="1200" b="1" dirty="0" smtClean="0">
              <a:sym typeface="+mn-lt"/>
            </a:endParaRPr>
          </a:p>
        </p:txBody>
      </p:sp>
      <p:sp>
        <p:nvSpPr>
          <p:cNvPr id="98" name="Rectangle 97"/>
          <p:cNvSpPr>
            <a:spLocks noGrp="1" noChangeArrowheads="1"/>
          </p:cNvSpPr>
          <p:nvPr>
            <p:custDataLst>
              <p:tags r:id="rId9"/>
            </p:custDataLst>
          </p:nvPr>
        </p:nvSpPr>
        <p:spPr bwMode="gray">
          <a:xfrm>
            <a:off x="5522913" y="1800225"/>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FB8D1DFE-8639-4C30-8F31-6ABEFDFDF6FE}" type="datetime'''9 ''6''''''''''''''''''''''''7''''4'''''''">
              <a:rPr lang="en-ZA" altLang="en-US" sz="1200" b="1">
                <a:sym typeface="+mn-lt"/>
              </a:rPr>
              <a:pPr marL="0" indent="0" algn="ctr">
                <a:lnSpc>
                  <a:spcPct val="100000"/>
                </a:lnSpc>
                <a:spcBef>
                  <a:spcPct val="0"/>
                </a:spcBef>
                <a:buNone/>
              </a:pPr>
              <a:t>9 674</a:t>
            </a:fld>
            <a:endParaRPr lang="en-ZA" altLang="en-US" sz="1200" b="1" dirty="0" smtClean="0">
              <a:sym typeface="+mn-lt"/>
            </a:endParaRPr>
          </a:p>
        </p:txBody>
      </p:sp>
      <p:sp>
        <p:nvSpPr>
          <p:cNvPr id="36" name="Rectangle 35"/>
          <p:cNvSpPr>
            <a:spLocks noGrp="1" noChangeArrowheads="1"/>
          </p:cNvSpPr>
          <p:nvPr>
            <p:custDataLst>
              <p:tags r:id="rId10"/>
            </p:custDataLst>
          </p:nvPr>
        </p:nvSpPr>
        <p:spPr bwMode="auto">
          <a:xfrm>
            <a:off x="5259388" y="6003925"/>
            <a:ext cx="35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D340D8A-CFF1-4DE4-9034-69572D9E8079}" type="datetime'''''N''''o''''''''''v''''''-''''''1''''''6'">
              <a:rPr lang="en-ZA" altLang="en-US" sz="1200" b="1">
                <a:sym typeface="+mn-lt"/>
              </a:rPr>
              <a:pPr/>
              <a:t>Nov-16</a:t>
            </a:fld>
            <a:endParaRPr lang="en-ZA" altLang="en-US" sz="1200" b="1" dirty="0" smtClean="0">
              <a:sym typeface="+mn-lt"/>
            </a:endParaRPr>
          </a:p>
        </p:txBody>
      </p:sp>
      <p:sp>
        <p:nvSpPr>
          <p:cNvPr id="54" name="Rectangle 53"/>
          <p:cNvSpPr>
            <a:spLocks noGrp="1" noChangeArrowheads="1"/>
          </p:cNvSpPr>
          <p:nvPr>
            <p:custDataLst>
              <p:tags r:id="rId11"/>
            </p:custDataLst>
          </p:nvPr>
        </p:nvSpPr>
        <p:spPr bwMode="gray">
          <a:xfrm>
            <a:off x="5180013" y="1617663"/>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1ADE5E3B-7F88-4533-A567-1466DAC12FF6}" type="datetime'''''''''''''10'''' ''2''''2''''''''''3'''''">
              <a:rPr lang="en-ZA" altLang="en-US" sz="1200" b="1">
                <a:sym typeface="+mn-lt"/>
              </a:rPr>
              <a:pPr marL="0" indent="0" algn="ctr">
                <a:lnSpc>
                  <a:spcPct val="100000"/>
                </a:lnSpc>
                <a:spcBef>
                  <a:spcPct val="0"/>
                </a:spcBef>
                <a:buNone/>
              </a:pPr>
              <a:t>10 223</a:t>
            </a:fld>
            <a:endParaRPr lang="en-ZA" altLang="en-US" sz="1200" b="1" dirty="0" smtClean="0">
              <a:sym typeface="+mn-lt"/>
            </a:endParaRPr>
          </a:p>
        </p:txBody>
      </p:sp>
      <p:sp>
        <p:nvSpPr>
          <p:cNvPr id="35" name="Rectangle 34"/>
          <p:cNvSpPr>
            <a:spLocks noGrp="1" noChangeArrowheads="1"/>
          </p:cNvSpPr>
          <p:nvPr>
            <p:custDataLst>
              <p:tags r:id="rId12"/>
            </p:custDataLst>
          </p:nvPr>
        </p:nvSpPr>
        <p:spPr bwMode="auto">
          <a:xfrm>
            <a:off x="4975225" y="6003925"/>
            <a:ext cx="317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3A0FA53-4E0D-45F8-A4E9-D268D1390CE2}" type="datetime'''''O''''''c''t''''''''''''-''''1''''''''''''6'''''''''''''">
              <a:rPr lang="en-ZA" altLang="en-US" sz="1200" b="1">
                <a:sym typeface="+mn-lt"/>
              </a:rPr>
              <a:pPr/>
              <a:t>Oct-16</a:t>
            </a:fld>
            <a:endParaRPr lang="en-ZA" altLang="en-US" sz="1200" b="1" dirty="0" smtClean="0">
              <a:sym typeface="+mn-lt"/>
            </a:endParaRPr>
          </a:p>
        </p:txBody>
      </p:sp>
      <p:sp>
        <p:nvSpPr>
          <p:cNvPr id="53" name="Rectangle 52"/>
          <p:cNvSpPr>
            <a:spLocks noGrp="1" noChangeArrowheads="1"/>
          </p:cNvSpPr>
          <p:nvPr>
            <p:custDataLst>
              <p:tags r:id="rId13"/>
            </p:custDataLst>
          </p:nvPr>
        </p:nvSpPr>
        <p:spPr bwMode="gray">
          <a:xfrm>
            <a:off x="4922838" y="1933575"/>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44E9839-52DE-42C7-B6A6-13904F6C8F83}" type="datetime'9'''''' ''''6''''0''''''''''''''4'''''''''''">
              <a:rPr lang="en-ZA" altLang="en-US" sz="1200" b="1">
                <a:sym typeface="+mn-lt"/>
              </a:rPr>
              <a:pPr marL="0" indent="0" algn="ctr">
                <a:lnSpc>
                  <a:spcPct val="100000"/>
                </a:lnSpc>
                <a:spcBef>
                  <a:spcPct val="0"/>
                </a:spcBef>
                <a:buNone/>
              </a:pPr>
              <a:t>9 604</a:t>
            </a:fld>
            <a:endParaRPr lang="en-ZA" altLang="en-US" sz="1200" b="1" dirty="0" smtClean="0">
              <a:sym typeface="+mn-lt"/>
            </a:endParaRPr>
          </a:p>
        </p:txBody>
      </p:sp>
      <p:sp>
        <p:nvSpPr>
          <p:cNvPr id="34" name="Rectangle 33"/>
          <p:cNvSpPr>
            <a:spLocks noGrp="1" noChangeArrowheads="1"/>
          </p:cNvSpPr>
          <p:nvPr>
            <p:custDataLst>
              <p:tags r:id="rId14"/>
            </p:custDataLst>
          </p:nvPr>
        </p:nvSpPr>
        <p:spPr bwMode="auto">
          <a:xfrm>
            <a:off x="4657725" y="6003925"/>
            <a:ext cx="342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1FC15C6-E0C9-44FD-859F-D50A3EDBAC38}" type="datetime'''''S''''''''''ep''-1''''6'''''''''''''">
              <a:rPr lang="en-ZA" altLang="en-US" sz="1200" b="1">
                <a:sym typeface="+mn-lt"/>
              </a:rPr>
              <a:pPr/>
              <a:t>Sep-16</a:t>
            </a:fld>
            <a:endParaRPr lang="en-ZA" altLang="en-US" sz="1200" b="1" dirty="0" smtClean="0">
              <a:sym typeface="+mn-lt"/>
            </a:endParaRPr>
          </a:p>
        </p:txBody>
      </p:sp>
      <p:sp>
        <p:nvSpPr>
          <p:cNvPr id="52" name="Rectangle 51"/>
          <p:cNvSpPr>
            <a:spLocks noGrp="1" noChangeArrowheads="1"/>
          </p:cNvSpPr>
          <p:nvPr>
            <p:custDataLst>
              <p:tags r:id="rId15"/>
            </p:custDataLst>
          </p:nvPr>
        </p:nvSpPr>
        <p:spPr bwMode="gray">
          <a:xfrm>
            <a:off x="4618038" y="211613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353F43B9-6F7F-457F-ADB7-4967111B48FC}" type="datetime'''''''''''''''''9'' ''''''''1''''''''8''''0'">
              <a:rPr lang="en-ZA" altLang="en-US" sz="1200" b="1">
                <a:sym typeface="+mn-lt"/>
              </a:rPr>
              <a:pPr marL="0" indent="0" algn="ctr">
                <a:lnSpc>
                  <a:spcPct val="100000"/>
                </a:lnSpc>
                <a:spcBef>
                  <a:spcPct val="0"/>
                </a:spcBef>
                <a:buNone/>
              </a:pPr>
              <a:t>9 180</a:t>
            </a:fld>
            <a:endParaRPr lang="en-ZA" altLang="en-US" sz="1200" b="1" dirty="0" smtClean="0">
              <a:sym typeface="+mn-lt"/>
            </a:endParaRPr>
          </a:p>
        </p:txBody>
      </p:sp>
      <p:sp>
        <p:nvSpPr>
          <p:cNvPr id="33" name="Rectangle 32"/>
          <p:cNvSpPr>
            <a:spLocks noGrp="1" noChangeArrowheads="1"/>
          </p:cNvSpPr>
          <p:nvPr>
            <p:custDataLst>
              <p:tags r:id="rId16"/>
            </p:custDataLst>
          </p:nvPr>
        </p:nvSpPr>
        <p:spPr bwMode="auto">
          <a:xfrm>
            <a:off x="4357688" y="6003925"/>
            <a:ext cx="334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22DC5D-C729-47A9-ADF6-905B69AD408A}" type="datetime'''J''''''''''''''u''''n''''''-''16'''''''''''''''''">
              <a:rPr lang="en-ZA" altLang="en-US" sz="1200" b="1">
                <a:sym typeface="+mn-lt"/>
              </a:rPr>
              <a:pPr/>
              <a:t>Jun-16</a:t>
            </a:fld>
            <a:endParaRPr lang="en-ZA" altLang="en-US" sz="1200" b="1" dirty="0" smtClean="0">
              <a:sym typeface="+mn-lt"/>
            </a:endParaRPr>
          </a:p>
        </p:txBody>
      </p:sp>
      <p:sp>
        <p:nvSpPr>
          <p:cNvPr id="51" name="Rectangle 50"/>
          <p:cNvSpPr>
            <a:spLocks noGrp="1" noChangeArrowheads="1"/>
          </p:cNvSpPr>
          <p:nvPr>
            <p:custDataLst>
              <p:tags r:id="rId17"/>
            </p:custDataLst>
          </p:nvPr>
        </p:nvSpPr>
        <p:spPr bwMode="gray">
          <a:xfrm>
            <a:off x="4313238" y="2830513"/>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301EF8A-C40C-47B9-934A-A3B7B917ADFC}" type="datetime'''''''''''7'''''''''''''' ''''''3''''42'''''''''''''''''''''">
              <a:rPr lang="en-ZA" altLang="en-US" sz="1200" b="1">
                <a:sym typeface="+mn-lt"/>
              </a:rPr>
              <a:pPr marL="0" indent="0" algn="ctr">
                <a:lnSpc>
                  <a:spcPct val="100000"/>
                </a:lnSpc>
                <a:spcBef>
                  <a:spcPct val="0"/>
                </a:spcBef>
                <a:buNone/>
              </a:pPr>
              <a:t>7 342</a:t>
            </a:fld>
            <a:endParaRPr lang="en-ZA" altLang="en-US" sz="1200" b="1" dirty="0" smtClean="0">
              <a:sym typeface="+mn-lt"/>
            </a:endParaRPr>
          </a:p>
        </p:txBody>
      </p:sp>
      <p:sp>
        <p:nvSpPr>
          <p:cNvPr id="32" name="Rectangle 31"/>
          <p:cNvSpPr>
            <a:spLocks noGrp="1" noChangeArrowheads="1"/>
          </p:cNvSpPr>
          <p:nvPr>
            <p:custDataLst>
              <p:tags r:id="rId18"/>
            </p:custDataLst>
          </p:nvPr>
        </p:nvSpPr>
        <p:spPr bwMode="auto">
          <a:xfrm>
            <a:off x="4052888" y="6003925"/>
            <a:ext cx="333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10CC299-ABC7-421E-9928-70B94D68EDA1}" type="datetime'''''M''''a''''''''r''''''''''''''''''-1''''6'''''">
              <a:rPr lang="en-ZA" altLang="en-US" sz="1200" b="1">
                <a:sym typeface="+mn-lt"/>
              </a:rPr>
              <a:pPr/>
              <a:t>Mar-16</a:t>
            </a:fld>
            <a:endParaRPr lang="en-ZA" altLang="en-US" sz="1200" b="1" dirty="0" smtClean="0">
              <a:sym typeface="+mn-lt"/>
            </a:endParaRPr>
          </a:p>
        </p:txBody>
      </p:sp>
      <p:sp>
        <p:nvSpPr>
          <p:cNvPr id="50" name="Rectangle 49"/>
          <p:cNvSpPr>
            <a:spLocks noGrp="1" noChangeArrowheads="1"/>
          </p:cNvSpPr>
          <p:nvPr>
            <p:custDataLst>
              <p:tags r:id="rId19"/>
            </p:custDataLst>
          </p:nvPr>
        </p:nvSpPr>
        <p:spPr bwMode="gray">
          <a:xfrm>
            <a:off x="4008438" y="3354388"/>
            <a:ext cx="423863"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D3C6EDE-E6C7-4899-AA2F-E3690F7093B7}" type="datetime'''''6'''''' ''''''0''''''''''''''''''0''''5'''''''''''''''">
              <a:rPr lang="en-ZA" altLang="en-US" sz="1200" b="1">
                <a:sym typeface="+mn-lt"/>
              </a:rPr>
              <a:pPr marL="0" indent="0" algn="ctr">
                <a:lnSpc>
                  <a:spcPct val="100000"/>
                </a:lnSpc>
                <a:spcBef>
                  <a:spcPct val="0"/>
                </a:spcBef>
                <a:buNone/>
              </a:pPr>
              <a:t>6 005</a:t>
            </a:fld>
            <a:endParaRPr lang="en-ZA" altLang="en-US" sz="1200" b="1" dirty="0" smtClean="0">
              <a:sym typeface="+mn-lt"/>
            </a:endParaRPr>
          </a:p>
        </p:txBody>
      </p:sp>
      <p:sp>
        <p:nvSpPr>
          <p:cNvPr id="31" name="Rectangle 30"/>
          <p:cNvSpPr>
            <a:spLocks noGrp="1" noChangeArrowheads="1"/>
          </p:cNvSpPr>
          <p:nvPr>
            <p:custDataLst>
              <p:tags r:id="rId20"/>
            </p:custDataLst>
          </p:nvPr>
        </p:nvSpPr>
        <p:spPr bwMode="auto">
          <a:xfrm>
            <a:off x="3744913" y="6003925"/>
            <a:ext cx="34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04EB3F6-DD39-43D0-84C7-299F1CAB772A}" type="datetime'D''e''''c-1''''''''''''''''''''''''''5'''''''''''''''''''''">
              <a:rPr lang="en-ZA" altLang="en-US" sz="1200" b="1">
                <a:sym typeface="+mn-lt"/>
              </a:rPr>
              <a:pPr/>
              <a:t>Dec-15</a:t>
            </a:fld>
            <a:endParaRPr lang="en-ZA" altLang="en-US" sz="1200" b="1" dirty="0" smtClean="0">
              <a:sym typeface="+mn-lt"/>
            </a:endParaRPr>
          </a:p>
        </p:txBody>
      </p:sp>
      <p:sp>
        <p:nvSpPr>
          <p:cNvPr id="49" name="Rectangle 48"/>
          <p:cNvSpPr>
            <a:spLocks noGrp="1" noChangeArrowheads="1"/>
          </p:cNvSpPr>
          <p:nvPr>
            <p:custDataLst>
              <p:tags r:id="rId21"/>
            </p:custDataLst>
          </p:nvPr>
        </p:nvSpPr>
        <p:spPr bwMode="gray">
          <a:xfrm>
            <a:off x="3584575" y="3205163"/>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22C8864-7163-4C51-A7FC-5C98647A9BE6}" type="datetime'''''''6'''''''''' ''''''''''''01''''''''''''''''''2'''''">
              <a:rPr lang="en-ZA" altLang="en-US" sz="1200" b="1">
                <a:sym typeface="+mn-lt"/>
              </a:rPr>
              <a:pPr marL="0" indent="0" algn="ctr">
                <a:lnSpc>
                  <a:spcPct val="100000"/>
                </a:lnSpc>
                <a:spcBef>
                  <a:spcPct val="0"/>
                </a:spcBef>
                <a:buNone/>
              </a:pPr>
              <a:t>6 012</a:t>
            </a:fld>
            <a:endParaRPr lang="en-ZA" altLang="en-US" sz="1200" b="1" dirty="0" smtClean="0">
              <a:sym typeface="+mn-lt"/>
            </a:endParaRPr>
          </a:p>
        </p:txBody>
      </p:sp>
      <p:sp>
        <p:nvSpPr>
          <p:cNvPr id="30" name="Rectangle 29"/>
          <p:cNvSpPr>
            <a:spLocks noGrp="1" noChangeArrowheads="1"/>
          </p:cNvSpPr>
          <p:nvPr>
            <p:custDataLst>
              <p:tags r:id="rId22"/>
            </p:custDataLst>
          </p:nvPr>
        </p:nvSpPr>
        <p:spPr bwMode="auto">
          <a:xfrm>
            <a:off x="3438525" y="6003925"/>
            <a:ext cx="342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5C99F5D1-DFA6-40DD-92C2-9DE9003D7DCC}" type="datetime'''''S''''''''''''''''''''''''e''''p''''''''-''''''''15'''">
              <a:rPr lang="en-ZA" altLang="en-US" sz="1200" b="1">
                <a:sym typeface="+mn-lt"/>
              </a:rPr>
              <a:pPr/>
              <a:t>Sep-15</a:t>
            </a:fld>
            <a:endParaRPr lang="en-ZA" altLang="en-US" sz="1200" b="1" dirty="0" smtClean="0">
              <a:sym typeface="+mn-lt"/>
            </a:endParaRPr>
          </a:p>
        </p:txBody>
      </p:sp>
      <p:sp>
        <p:nvSpPr>
          <p:cNvPr id="48" name="Rectangle 47"/>
          <p:cNvSpPr>
            <a:spLocks noGrp="1" noChangeArrowheads="1"/>
          </p:cNvSpPr>
          <p:nvPr>
            <p:custDataLst>
              <p:tags r:id="rId23"/>
            </p:custDataLst>
          </p:nvPr>
        </p:nvSpPr>
        <p:spPr bwMode="gray">
          <a:xfrm>
            <a:off x="3398838" y="3387725"/>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F078FB6-1767-419C-8053-8D8F68AF325C}" type="datetime'''''5'''' ''''''''''''''''''''''''''5''8''''''''9'''''''''''''">
              <a:rPr lang="en-ZA" altLang="en-US" sz="1200" b="1">
                <a:sym typeface="+mn-lt"/>
              </a:rPr>
              <a:pPr marL="0" indent="0" algn="ctr">
                <a:lnSpc>
                  <a:spcPct val="100000"/>
                </a:lnSpc>
                <a:spcBef>
                  <a:spcPct val="0"/>
                </a:spcBef>
                <a:buNone/>
              </a:pPr>
              <a:t>5 589</a:t>
            </a:fld>
            <a:endParaRPr lang="en-ZA" altLang="en-US" sz="1200" b="1" dirty="0" smtClean="0">
              <a:sym typeface="+mn-lt"/>
            </a:endParaRPr>
          </a:p>
        </p:txBody>
      </p:sp>
      <p:sp>
        <p:nvSpPr>
          <p:cNvPr id="29" name="Rectangle 28"/>
          <p:cNvSpPr>
            <a:spLocks noGrp="1" noChangeArrowheads="1"/>
          </p:cNvSpPr>
          <p:nvPr>
            <p:custDataLst>
              <p:tags r:id="rId24"/>
            </p:custDataLst>
          </p:nvPr>
        </p:nvSpPr>
        <p:spPr bwMode="auto">
          <a:xfrm>
            <a:off x="3143250" y="6003925"/>
            <a:ext cx="334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699EC412-C62A-4E1B-A42F-1414D0C1F69C}" type="datetime'''''''''J''''''''u''''n-''1''''''''''''''''''''''5'''''">
              <a:rPr lang="en-ZA" altLang="en-US" sz="1200" b="1">
                <a:sym typeface="+mn-lt"/>
              </a:rPr>
              <a:pPr/>
              <a:t>Jun-15</a:t>
            </a:fld>
            <a:endParaRPr lang="en-ZA" altLang="en-US" sz="1200" b="1" dirty="0" smtClean="0">
              <a:sym typeface="+mn-lt"/>
            </a:endParaRPr>
          </a:p>
        </p:txBody>
      </p:sp>
      <p:sp>
        <p:nvSpPr>
          <p:cNvPr id="47" name="Rectangle 46"/>
          <p:cNvSpPr>
            <a:spLocks noGrp="1" noChangeArrowheads="1"/>
          </p:cNvSpPr>
          <p:nvPr>
            <p:custDataLst>
              <p:tags r:id="rId25"/>
            </p:custDataLst>
          </p:nvPr>
        </p:nvSpPr>
        <p:spPr bwMode="gray">
          <a:xfrm>
            <a:off x="3098800" y="357028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118FD0EB-5419-476F-8903-1F6731450FE6}" type="datetime'''''''''5'''''''''''' ''''''''''''''''''2''''''''9''''''''''9'">
              <a:rPr lang="en-ZA" altLang="en-US" sz="1200" b="1">
                <a:sym typeface="+mn-lt"/>
              </a:rPr>
              <a:pPr marL="0" indent="0" algn="ctr">
                <a:lnSpc>
                  <a:spcPct val="100000"/>
                </a:lnSpc>
                <a:spcBef>
                  <a:spcPct val="0"/>
                </a:spcBef>
                <a:buNone/>
              </a:pPr>
              <a:t>5 299</a:t>
            </a:fld>
            <a:endParaRPr lang="en-ZA" altLang="en-US" sz="1200" b="1" dirty="0" smtClean="0">
              <a:sym typeface="+mn-lt"/>
            </a:endParaRPr>
          </a:p>
        </p:txBody>
      </p:sp>
      <p:sp>
        <p:nvSpPr>
          <p:cNvPr id="28" name="Rectangle 27"/>
          <p:cNvSpPr>
            <a:spLocks noGrp="1" noChangeArrowheads="1"/>
          </p:cNvSpPr>
          <p:nvPr>
            <p:custDataLst>
              <p:tags r:id="rId26"/>
            </p:custDataLst>
          </p:nvPr>
        </p:nvSpPr>
        <p:spPr bwMode="auto">
          <a:xfrm>
            <a:off x="2843213" y="6003925"/>
            <a:ext cx="333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7BFBC62-DF14-4523-927F-1354CB5E7326}" type="datetime'''''''Mar''-''''''''1''''''''5'''''''''">
              <a:rPr lang="en-ZA" altLang="en-US" sz="1200" b="1">
                <a:sym typeface="+mn-lt"/>
              </a:rPr>
              <a:pPr/>
              <a:t>Mar-15</a:t>
            </a:fld>
            <a:endParaRPr lang="en-ZA" altLang="en-US" sz="1200" b="1" dirty="0" smtClean="0">
              <a:sym typeface="+mn-lt"/>
            </a:endParaRPr>
          </a:p>
        </p:txBody>
      </p:sp>
      <p:sp>
        <p:nvSpPr>
          <p:cNvPr id="46" name="Rectangle 45"/>
          <p:cNvSpPr>
            <a:spLocks noGrp="1" noChangeArrowheads="1"/>
          </p:cNvSpPr>
          <p:nvPr>
            <p:custDataLst>
              <p:tags r:id="rId27"/>
            </p:custDataLst>
          </p:nvPr>
        </p:nvSpPr>
        <p:spPr bwMode="gray">
          <a:xfrm>
            <a:off x="2798763" y="3752850"/>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A0DC15B6-8A9A-4754-BED1-623F691A6E7D}" type="datetime'''''''''''''''4'''''''''''' ''9''''5''''''''''''''''''''3'">
              <a:rPr lang="en-ZA" altLang="en-US" sz="1200" b="1">
                <a:sym typeface="+mn-lt"/>
              </a:rPr>
              <a:pPr marL="0" indent="0" algn="ctr">
                <a:lnSpc>
                  <a:spcPct val="100000"/>
                </a:lnSpc>
                <a:spcBef>
                  <a:spcPct val="0"/>
                </a:spcBef>
                <a:buNone/>
              </a:pPr>
              <a:t>4 953</a:t>
            </a:fld>
            <a:endParaRPr lang="en-ZA" altLang="en-US" sz="1200" b="1" dirty="0" smtClean="0">
              <a:sym typeface="+mn-lt"/>
            </a:endParaRPr>
          </a:p>
        </p:txBody>
      </p:sp>
      <p:sp>
        <p:nvSpPr>
          <p:cNvPr id="27" name="Rectangle 26"/>
          <p:cNvSpPr>
            <a:spLocks noGrp="1" noChangeArrowheads="1"/>
          </p:cNvSpPr>
          <p:nvPr>
            <p:custDataLst>
              <p:tags r:id="rId28"/>
            </p:custDataLst>
          </p:nvPr>
        </p:nvSpPr>
        <p:spPr bwMode="auto">
          <a:xfrm>
            <a:off x="2535238" y="6003925"/>
            <a:ext cx="34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FCDAE112-27A7-4186-8199-A0DBDFF75A3A}" type="datetime'D''''''''''''''''e''''c''-''''''1''4'''''''''''''''''''''''">
              <a:rPr lang="en-ZA" altLang="en-US" sz="1200" b="1">
                <a:sym typeface="+mn-lt"/>
              </a:rPr>
              <a:pPr/>
              <a:t>Dec-14</a:t>
            </a:fld>
            <a:endParaRPr lang="en-ZA" altLang="en-US" sz="1200" b="1" dirty="0" smtClean="0">
              <a:sym typeface="+mn-lt"/>
            </a:endParaRPr>
          </a:p>
        </p:txBody>
      </p:sp>
      <p:sp>
        <p:nvSpPr>
          <p:cNvPr id="45" name="Rectangle 44"/>
          <p:cNvSpPr>
            <a:spLocks noGrp="1" noChangeArrowheads="1"/>
          </p:cNvSpPr>
          <p:nvPr>
            <p:custDataLst>
              <p:tags r:id="rId29"/>
            </p:custDataLst>
          </p:nvPr>
        </p:nvSpPr>
        <p:spPr bwMode="gray">
          <a:xfrm>
            <a:off x="2493963" y="3935413"/>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066C6DC-A352-4868-9C8D-442A5338B24F}" type="datetime'4'''''''''''' ''''''''''''''5''''''2''''0'''''''''''''''">
              <a:rPr lang="en-ZA" altLang="en-US" sz="1200" b="1">
                <a:sym typeface="+mn-lt"/>
              </a:rPr>
              <a:pPr marL="0" indent="0" algn="ctr">
                <a:lnSpc>
                  <a:spcPct val="100000"/>
                </a:lnSpc>
                <a:spcBef>
                  <a:spcPct val="0"/>
                </a:spcBef>
                <a:buNone/>
              </a:pPr>
              <a:t>4 520</a:t>
            </a:fld>
            <a:endParaRPr lang="en-ZA" altLang="en-US" sz="1200" b="1" dirty="0" smtClean="0">
              <a:sym typeface="+mn-lt"/>
            </a:endParaRPr>
          </a:p>
        </p:txBody>
      </p:sp>
      <p:sp>
        <p:nvSpPr>
          <p:cNvPr id="26" name="Rectangle 25"/>
          <p:cNvSpPr>
            <a:spLocks noGrp="1" noChangeArrowheads="1"/>
          </p:cNvSpPr>
          <p:nvPr>
            <p:custDataLst>
              <p:tags r:id="rId30"/>
            </p:custDataLst>
          </p:nvPr>
        </p:nvSpPr>
        <p:spPr bwMode="auto">
          <a:xfrm>
            <a:off x="2228850" y="6003925"/>
            <a:ext cx="342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3BD70FF-C835-42BE-B71B-A0B232EA3477}" type="datetime'''''''''''''''''''''''S''e''''''''''''''''''''''''''''p-''14'">
              <a:rPr lang="en-ZA" altLang="en-US" sz="1200" b="1">
                <a:sym typeface="+mn-lt"/>
              </a:rPr>
              <a:pPr/>
              <a:t>Sep-14</a:t>
            </a:fld>
            <a:endParaRPr lang="en-ZA" altLang="en-US" sz="1200" b="1" dirty="0" smtClean="0">
              <a:sym typeface="+mn-lt"/>
            </a:endParaRPr>
          </a:p>
        </p:txBody>
      </p:sp>
      <p:sp>
        <p:nvSpPr>
          <p:cNvPr id="44" name="Rectangle 43"/>
          <p:cNvSpPr>
            <a:spLocks noGrp="1" noChangeArrowheads="1"/>
          </p:cNvSpPr>
          <p:nvPr>
            <p:custDataLst>
              <p:tags r:id="rId31"/>
            </p:custDataLst>
          </p:nvPr>
        </p:nvSpPr>
        <p:spPr bwMode="gray">
          <a:xfrm>
            <a:off x="2189163" y="4144963"/>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4E0DE0AA-B1F4-4840-9A67-1FC67D9C6E05}" type="datetime'''4'''''' ''004'''''''''''''''''''">
              <a:rPr lang="en-ZA" altLang="en-US" sz="1200" b="1">
                <a:sym typeface="+mn-lt"/>
              </a:rPr>
              <a:pPr marL="0" indent="0" algn="ctr">
                <a:lnSpc>
                  <a:spcPct val="100000"/>
                </a:lnSpc>
                <a:spcBef>
                  <a:spcPct val="0"/>
                </a:spcBef>
                <a:buNone/>
              </a:pPr>
              <a:t>4 004</a:t>
            </a:fld>
            <a:endParaRPr lang="en-ZA" altLang="en-US" sz="1200" b="1" dirty="0" smtClean="0">
              <a:sym typeface="+mn-lt"/>
            </a:endParaRPr>
          </a:p>
        </p:txBody>
      </p:sp>
      <p:sp>
        <p:nvSpPr>
          <p:cNvPr id="25" name="Rectangle 24"/>
          <p:cNvSpPr>
            <a:spLocks noGrp="1" noChangeArrowheads="1"/>
          </p:cNvSpPr>
          <p:nvPr>
            <p:custDataLst>
              <p:tags r:id="rId32"/>
            </p:custDataLst>
          </p:nvPr>
        </p:nvSpPr>
        <p:spPr bwMode="auto">
          <a:xfrm>
            <a:off x="1928813" y="6003925"/>
            <a:ext cx="334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9286F51-9E9D-4A6F-A7C8-B4D7DC8EEE4F}" type="datetime'''''''''''''''''J''u''''''''''''n''''''''-1''''''''''4'''">
              <a:rPr lang="en-ZA" altLang="en-US" sz="1200" b="1">
                <a:sym typeface="+mn-lt"/>
              </a:rPr>
              <a:pPr/>
              <a:t>Jun-14</a:t>
            </a:fld>
            <a:endParaRPr lang="en-ZA" altLang="en-US" sz="1200" b="1" dirty="0" smtClean="0">
              <a:sym typeface="+mn-lt"/>
            </a:endParaRPr>
          </a:p>
        </p:txBody>
      </p:sp>
      <p:sp>
        <p:nvSpPr>
          <p:cNvPr id="43" name="Rectangle 42"/>
          <p:cNvSpPr>
            <a:spLocks noGrp="1" noChangeArrowheads="1"/>
          </p:cNvSpPr>
          <p:nvPr>
            <p:custDataLst>
              <p:tags r:id="rId33"/>
            </p:custDataLst>
          </p:nvPr>
        </p:nvSpPr>
        <p:spPr bwMode="gray">
          <a:xfrm>
            <a:off x="1884363" y="442118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88F1CDD7-8F2B-49A6-B4B1-D1C07A3A92F5}" type="datetime'3'''''''' ''''''''2''''''''''''''''''''''''''8''''8'''''''">
              <a:rPr lang="en-ZA" altLang="en-US" sz="1200" b="1">
                <a:sym typeface="+mn-lt"/>
              </a:rPr>
              <a:pPr marL="0" indent="0" algn="ctr">
                <a:lnSpc>
                  <a:spcPct val="100000"/>
                </a:lnSpc>
                <a:spcBef>
                  <a:spcPct val="0"/>
                </a:spcBef>
                <a:buNone/>
              </a:pPr>
              <a:t>3 288</a:t>
            </a:fld>
            <a:endParaRPr lang="en-ZA" altLang="en-US" sz="1200" b="1" dirty="0" smtClean="0">
              <a:sym typeface="+mn-lt"/>
            </a:endParaRPr>
          </a:p>
        </p:txBody>
      </p:sp>
      <p:sp>
        <p:nvSpPr>
          <p:cNvPr id="24" name="Rectangle 23"/>
          <p:cNvSpPr>
            <a:spLocks noGrp="1" noChangeArrowheads="1"/>
          </p:cNvSpPr>
          <p:nvPr>
            <p:custDataLst>
              <p:tags r:id="rId34"/>
            </p:custDataLst>
          </p:nvPr>
        </p:nvSpPr>
        <p:spPr bwMode="auto">
          <a:xfrm>
            <a:off x="1624013" y="6003925"/>
            <a:ext cx="333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6521635-379D-46FF-90B3-565E7DFE0BE5}" type="datetime'''M''a''r''-''''''1''''''''''''4'''''''''''''''''">
              <a:rPr lang="en-ZA" altLang="en-US" sz="1200" b="1">
                <a:sym typeface="+mn-lt"/>
              </a:rPr>
              <a:pPr/>
              <a:t>Mar-14</a:t>
            </a:fld>
            <a:endParaRPr lang="en-ZA" altLang="en-US" sz="1200" b="1" dirty="0" smtClean="0">
              <a:sym typeface="+mn-lt"/>
            </a:endParaRPr>
          </a:p>
        </p:txBody>
      </p:sp>
      <p:sp>
        <p:nvSpPr>
          <p:cNvPr id="42" name="Rectangle 41"/>
          <p:cNvSpPr>
            <a:spLocks noGrp="1" noChangeArrowheads="1"/>
          </p:cNvSpPr>
          <p:nvPr>
            <p:custDataLst>
              <p:tags r:id="rId35"/>
            </p:custDataLst>
          </p:nvPr>
        </p:nvSpPr>
        <p:spPr bwMode="gray">
          <a:xfrm>
            <a:off x="1579563" y="468788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E61DA389-74A6-4532-B7E0-0CC9C0B63DD5}" type="datetime'''''''''''''2'' ''''''''''''''''''''''''''5''''9''3'''''''">
              <a:rPr lang="en-ZA" altLang="en-US" sz="1200" b="1">
                <a:sym typeface="+mn-lt"/>
              </a:rPr>
              <a:pPr marL="0" indent="0" algn="ctr">
                <a:lnSpc>
                  <a:spcPct val="100000"/>
                </a:lnSpc>
                <a:spcBef>
                  <a:spcPct val="0"/>
                </a:spcBef>
                <a:buNone/>
              </a:pPr>
              <a:t>2 593</a:t>
            </a:fld>
            <a:endParaRPr lang="en-ZA" altLang="en-US" sz="1200" b="1" dirty="0" smtClean="0">
              <a:sym typeface="+mn-lt"/>
            </a:endParaRPr>
          </a:p>
        </p:txBody>
      </p:sp>
      <p:sp>
        <p:nvSpPr>
          <p:cNvPr id="23" name="Rectangle 22"/>
          <p:cNvSpPr>
            <a:spLocks noGrp="1" noChangeArrowheads="1"/>
          </p:cNvSpPr>
          <p:nvPr>
            <p:custDataLst>
              <p:tags r:id="rId36"/>
            </p:custDataLst>
          </p:nvPr>
        </p:nvSpPr>
        <p:spPr bwMode="auto">
          <a:xfrm>
            <a:off x="1316038" y="6003925"/>
            <a:ext cx="34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4813E313-1202-432E-A598-9E729425B151}" type="datetime'D''''''''''''''''''e''''''c-''''''''1''''3'''''''''">
              <a:rPr lang="en-ZA" altLang="en-US" sz="1200" b="1">
                <a:sym typeface="+mn-lt"/>
              </a:rPr>
              <a:pPr/>
              <a:t>Dec-13</a:t>
            </a:fld>
            <a:endParaRPr lang="en-ZA" altLang="en-US" sz="1200" b="1" dirty="0" smtClean="0">
              <a:sym typeface="+mn-lt"/>
            </a:endParaRPr>
          </a:p>
        </p:txBody>
      </p:sp>
      <p:sp>
        <p:nvSpPr>
          <p:cNvPr id="41" name="Rectangle 40"/>
          <p:cNvSpPr>
            <a:spLocks noGrp="1" noChangeArrowheads="1"/>
          </p:cNvSpPr>
          <p:nvPr>
            <p:custDataLst>
              <p:tags r:id="rId37"/>
            </p:custDataLst>
          </p:nvPr>
        </p:nvSpPr>
        <p:spPr bwMode="gray">
          <a:xfrm>
            <a:off x="1155700" y="4600575"/>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70D082D-772C-4DF0-9B18-9462E2DFDE70}" type="datetime'''''''''''''''''''''2'''''''''''''' ''''3''''6''9'''''''''''">
              <a:rPr lang="en-ZA" altLang="en-US" sz="1200" b="1">
                <a:sym typeface="+mn-lt"/>
              </a:rPr>
              <a:pPr marL="0" indent="0" algn="ctr">
                <a:lnSpc>
                  <a:spcPct val="100000"/>
                </a:lnSpc>
                <a:spcBef>
                  <a:spcPct val="0"/>
                </a:spcBef>
                <a:buNone/>
              </a:pPr>
              <a:t>2 369</a:t>
            </a:fld>
            <a:endParaRPr lang="en-ZA" altLang="en-US" sz="1200" b="1" dirty="0" smtClean="0">
              <a:sym typeface="+mn-lt"/>
            </a:endParaRPr>
          </a:p>
        </p:txBody>
      </p:sp>
      <p:sp>
        <p:nvSpPr>
          <p:cNvPr id="22" name="Rectangle 21"/>
          <p:cNvSpPr>
            <a:spLocks noGrp="1" noChangeArrowheads="1"/>
          </p:cNvSpPr>
          <p:nvPr>
            <p:custDataLst>
              <p:tags r:id="rId38"/>
            </p:custDataLst>
          </p:nvPr>
        </p:nvSpPr>
        <p:spPr bwMode="auto">
          <a:xfrm>
            <a:off x="1014413" y="6003925"/>
            <a:ext cx="342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0CD271E-9242-4480-854E-1802A437EB5C}" type="datetime'''''''''''''''''''S''''e''p''''-''''''''''''13'''''''''''">
              <a:rPr lang="en-ZA" altLang="en-US" sz="1200" b="1">
                <a:sym typeface="+mn-lt"/>
              </a:rPr>
              <a:pPr/>
              <a:t>Sep-13</a:t>
            </a:fld>
            <a:endParaRPr lang="en-ZA" altLang="en-US" sz="1200" b="1" dirty="0" smtClean="0">
              <a:sym typeface="+mn-lt"/>
            </a:endParaRPr>
          </a:p>
        </p:txBody>
      </p:sp>
      <p:sp>
        <p:nvSpPr>
          <p:cNvPr id="40" name="Rectangle 39"/>
          <p:cNvSpPr>
            <a:spLocks noGrp="1" noChangeArrowheads="1"/>
          </p:cNvSpPr>
          <p:nvPr>
            <p:custDataLst>
              <p:tags r:id="rId39"/>
            </p:custDataLst>
          </p:nvPr>
        </p:nvSpPr>
        <p:spPr bwMode="gray">
          <a:xfrm>
            <a:off x="974725" y="4783138"/>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B11B32EE-D3B3-4A7B-A458-C7C961560D20}" type="datetime'''''''''''2'''''' ''''''''''36''''''''''''''''9'''''''''''''''">
              <a:rPr lang="en-ZA" altLang="en-US" sz="1200" b="1">
                <a:sym typeface="+mn-lt"/>
              </a:rPr>
              <a:pPr marL="0" indent="0" algn="ctr">
                <a:lnSpc>
                  <a:spcPct val="100000"/>
                </a:lnSpc>
                <a:spcBef>
                  <a:spcPct val="0"/>
                </a:spcBef>
                <a:buNone/>
              </a:pPr>
              <a:t>2 369</a:t>
            </a:fld>
            <a:endParaRPr lang="en-ZA" altLang="en-US" sz="1200" b="1" dirty="0" smtClean="0">
              <a:sym typeface="+mn-lt"/>
            </a:endParaRPr>
          </a:p>
        </p:txBody>
      </p:sp>
      <p:sp>
        <p:nvSpPr>
          <p:cNvPr id="14" name="Rectangle 13"/>
          <p:cNvSpPr>
            <a:spLocks noGrp="1" noChangeArrowheads="1"/>
          </p:cNvSpPr>
          <p:nvPr>
            <p:custDataLst>
              <p:tags r:id="rId40"/>
            </p:custDataLst>
          </p:nvPr>
        </p:nvSpPr>
        <p:spPr bwMode="auto">
          <a:xfrm>
            <a:off x="719138" y="6003925"/>
            <a:ext cx="334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7E80966F-A845-4D40-B34A-B7635EAAE9A2}" type="datetime'''''J''''''''''''''u''''''''''n-1''''''''''''''''''''3'">
              <a:rPr lang="en-ZA" altLang="en-US" sz="1200" b="1">
                <a:sym typeface="+mn-lt"/>
              </a:rPr>
              <a:pPr/>
              <a:t>Jun-13</a:t>
            </a:fld>
            <a:endParaRPr lang="en-ZA" altLang="en-US" sz="1200" b="1" dirty="0" smtClean="0">
              <a:sym typeface="+mn-lt"/>
            </a:endParaRPr>
          </a:p>
        </p:txBody>
      </p:sp>
      <p:sp>
        <p:nvSpPr>
          <p:cNvPr id="21" name="Rectangle 20"/>
          <p:cNvSpPr>
            <a:spLocks noGrp="1" noChangeArrowheads="1"/>
          </p:cNvSpPr>
          <p:nvPr>
            <p:custDataLst>
              <p:tags r:id="rId41"/>
            </p:custDataLst>
          </p:nvPr>
        </p:nvSpPr>
        <p:spPr bwMode="gray">
          <a:xfrm>
            <a:off x="674688" y="5211763"/>
            <a:ext cx="423863" cy="18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010F5F81-6786-49B2-AED4-6ECB29A63916}" type="datetime'1'''''''''''''''' ''''''''''2''5''''''''''''''''''''''8'''">
              <a:rPr lang="en-ZA" altLang="en-US" sz="1200" b="1">
                <a:sym typeface="+mn-lt"/>
              </a:rPr>
              <a:pPr/>
              <a:t>1 258</a:t>
            </a:fld>
            <a:endParaRPr lang="en-ZA" altLang="en-US" sz="1200" b="1" dirty="0" smtClean="0">
              <a:sym typeface="+mn-lt"/>
            </a:endParaRPr>
          </a:p>
        </p:txBody>
      </p:sp>
      <p:sp>
        <p:nvSpPr>
          <p:cNvPr id="12" name="Rectangle 11"/>
          <p:cNvSpPr>
            <a:spLocks noGrp="1" noChangeArrowheads="1"/>
          </p:cNvSpPr>
          <p:nvPr>
            <p:custDataLst>
              <p:tags r:id="rId42"/>
            </p:custDataLst>
          </p:nvPr>
        </p:nvSpPr>
        <p:spPr bwMode="auto">
          <a:xfrm>
            <a:off x="414338" y="6003925"/>
            <a:ext cx="333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F3BE39B1-54E5-4086-A56F-39D477B93A8A}" type="datetime'''''M''a''r''''''''''-''''1''''''3'''''''">
              <a:rPr lang="en-ZA" altLang="en-US" sz="1200" b="1">
                <a:sym typeface="+mn-lt"/>
              </a:rPr>
              <a:pPr/>
              <a:t>Mar-13</a:t>
            </a:fld>
            <a:endParaRPr lang="en-ZA" altLang="en-US" sz="1200" b="1" dirty="0" smtClean="0">
              <a:sym typeface="+mn-lt"/>
            </a:endParaRPr>
          </a:p>
        </p:txBody>
      </p:sp>
      <p:sp>
        <p:nvSpPr>
          <p:cNvPr id="19" name="Rectangle 18"/>
          <p:cNvSpPr>
            <a:spLocks noGrp="1" noChangeArrowheads="1"/>
          </p:cNvSpPr>
          <p:nvPr>
            <p:custDataLst>
              <p:tags r:id="rId43"/>
            </p:custDataLst>
          </p:nvPr>
        </p:nvSpPr>
        <p:spPr bwMode="gray">
          <a:xfrm>
            <a:off x="250825" y="5067300"/>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37A94D6E-80B1-43C3-A7DA-7A415F1465B1}" type="datetime'''''''''''1 ''''2''''''''''''''0''2'''''''''''''''''''''''''">
              <a:rPr lang="en-ZA" altLang="en-US" sz="1200" b="1">
                <a:sym typeface="+mn-lt"/>
              </a:rPr>
              <a:pPr/>
              <a:t>1 202</a:t>
            </a:fld>
            <a:endParaRPr lang="en-ZA" altLang="en-US" sz="1200" b="1" dirty="0" smtClean="0">
              <a:sym typeface="+mn-lt"/>
            </a:endParaRPr>
          </a:p>
        </p:txBody>
      </p:sp>
      <p:sp>
        <p:nvSpPr>
          <p:cNvPr id="11" name="Rectangle 10"/>
          <p:cNvSpPr>
            <a:spLocks noGrp="1" noChangeArrowheads="1"/>
          </p:cNvSpPr>
          <p:nvPr>
            <p:custDataLst>
              <p:tags r:id="rId44"/>
            </p:custDataLst>
          </p:nvPr>
        </p:nvSpPr>
        <p:spPr bwMode="auto">
          <a:xfrm>
            <a:off x="106363" y="6003925"/>
            <a:ext cx="34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32D6E052-115B-4EFA-AB6D-073F1BB3993D}" type="datetime'''''''''''''D''''''''''''e''''c''''''-''''''1''2'''''''''''">
              <a:rPr lang="en-ZA" altLang="en-US" sz="1200" b="1">
                <a:sym typeface="+mn-lt"/>
              </a:rPr>
              <a:pPr/>
              <a:t>Dec-12</a:t>
            </a:fld>
            <a:endParaRPr lang="en-ZA" altLang="en-US" sz="1200" b="1" dirty="0" smtClean="0">
              <a:sym typeface="+mn-lt"/>
            </a:endParaRPr>
          </a:p>
        </p:txBody>
      </p:sp>
      <p:sp>
        <p:nvSpPr>
          <p:cNvPr id="18" name="Rectangle 17"/>
          <p:cNvSpPr>
            <a:spLocks noGrp="1" noChangeArrowheads="1"/>
          </p:cNvSpPr>
          <p:nvPr>
            <p:custDataLst>
              <p:tags r:id="rId45"/>
            </p:custDataLst>
          </p:nvPr>
        </p:nvSpPr>
        <p:spPr bwMode="gray">
          <a:xfrm>
            <a:off x="65088" y="5249863"/>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9C4E7829-1A08-4857-AF5C-590F2F885A96}" type="datetime'''1'' ''''''''''''''''''''15''''''''''''''7'''''''">
              <a:rPr lang="en-ZA" altLang="en-US" sz="1200" b="1">
                <a:sym typeface="+mn-lt"/>
              </a:rPr>
              <a:pPr/>
              <a:t>1 157</a:t>
            </a:fld>
            <a:endParaRPr lang="en-ZA" altLang="en-US" sz="1200" b="1" dirty="0" smtClean="0">
              <a:sym typeface="+mn-lt"/>
            </a:endParaRPr>
          </a:p>
        </p:txBody>
      </p:sp>
      <p:sp>
        <p:nvSpPr>
          <p:cNvPr id="64" name="Rectangle 63"/>
          <p:cNvSpPr>
            <a:spLocks noGrp="1" noChangeArrowheads="1"/>
          </p:cNvSpPr>
          <p:nvPr>
            <p:custDataLst>
              <p:tags r:id="rId46"/>
            </p:custDataLst>
          </p:nvPr>
        </p:nvSpPr>
        <p:spPr bwMode="gray">
          <a:xfrm>
            <a:off x="6132513" y="1800225"/>
            <a:ext cx="423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ctr">
              <a:lnSpc>
                <a:spcPct val="100000"/>
              </a:lnSpc>
              <a:spcBef>
                <a:spcPct val="0"/>
              </a:spcBef>
              <a:buNone/>
            </a:pPr>
            <a:fld id="{11818F7E-ADC4-491C-AE73-4F64396F24FD}" type="datetime'''''''''''''''''''''9'''''''''''' 9''''0''''''''''''''''''1'''">
              <a:rPr lang="en-ZA" altLang="en-US" sz="1200" b="1">
                <a:sym typeface="+mn-lt"/>
              </a:rPr>
              <a:pPr marL="0" indent="0" algn="ctr">
                <a:lnSpc>
                  <a:spcPct val="100000"/>
                </a:lnSpc>
                <a:spcBef>
                  <a:spcPct val="0"/>
                </a:spcBef>
                <a:buNone/>
              </a:pPr>
              <a:t>9 901</a:t>
            </a:fld>
            <a:endParaRPr lang="en-ZA" altLang="en-US" sz="1200" b="1" dirty="0" smtClean="0">
              <a:sym typeface="+mn-lt"/>
            </a:endParaRPr>
          </a:p>
        </p:txBody>
      </p:sp>
      <p:sp>
        <p:nvSpPr>
          <p:cNvPr id="85" name="TextBox 84"/>
          <p:cNvSpPr txBox="1"/>
          <p:nvPr/>
        </p:nvSpPr>
        <p:spPr>
          <a:xfrm>
            <a:off x="467543" y="1196752"/>
            <a:ext cx="5124426" cy="307777"/>
          </a:xfrm>
          <a:prstGeom prst="rect">
            <a:avLst/>
          </a:prstGeom>
          <a:noFill/>
        </p:spPr>
        <p:txBody>
          <a:bodyPr wrap="square" rtlCol="0">
            <a:spAutoFit/>
          </a:bodyPr>
          <a:lstStyle/>
          <a:p>
            <a:r>
              <a:rPr lang="en-US" sz="1400" b="1" dirty="0" smtClean="0"/>
              <a:t>Total </a:t>
            </a:r>
            <a:r>
              <a:rPr lang="en-US" sz="1400" b="1" dirty="0"/>
              <a:t>overdue debt as on </a:t>
            </a:r>
            <a:r>
              <a:rPr lang="en-US" sz="1400" b="1" dirty="0" smtClean="0"/>
              <a:t>26 February 2017 (Rm)</a:t>
            </a:r>
            <a:endParaRPr lang="en-ZA" sz="1400" b="1" dirty="0"/>
          </a:p>
        </p:txBody>
      </p:sp>
      <p:grpSp>
        <p:nvGrpSpPr>
          <p:cNvPr id="86" name="Group 85"/>
          <p:cNvGrpSpPr/>
          <p:nvPr/>
        </p:nvGrpSpPr>
        <p:grpSpPr>
          <a:xfrm>
            <a:off x="6326660" y="1373978"/>
            <a:ext cx="330922" cy="330922"/>
            <a:chOff x="4546159" y="1248336"/>
            <a:chExt cx="330922" cy="330922"/>
          </a:xfrm>
        </p:grpSpPr>
        <p:sp>
          <p:nvSpPr>
            <p:cNvPr id="87" name="Oval 86"/>
            <p:cNvSpPr/>
            <p:nvPr/>
          </p:nvSpPr>
          <p:spPr>
            <a:xfrm>
              <a:off x="4546159" y="1248336"/>
              <a:ext cx="330922" cy="330922"/>
            </a:xfrm>
            <a:prstGeom prst="ellipse">
              <a:avLst/>
            </a:prstGeom>
            <a:solidFill>
              <a:srgbClr val="FFFFFF"/>
            </a:solidFill>
            <a:ln w="952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grpSp>
          <p:nvGrpSpPr>
            <p:cNvPr id="88" name="Group 87"/>
            <p:cNvGrpSpPr/>
            <p:nvPr/>
          </p:nvGrpSpPr>
          <p:grpSpPr>
            <a:xfrm>
              <a:off x="4614092" y="1297245"/>
              <a:ext cx="214106" cy="233105"/>
              <a:chOff x="4631473" y="1297245"/>
              <a:chExt cx="214106" cy="233105"/>
            </a:xfrm>
          </p:grpSpPr>
          <p:sp>
            <p:nvSpPr>
              <p:cNvPr id="89" name="Chevron 88"/>
              <p:cNvSpPr/>
              <p:nvPr/>
            </p:nvSpPr>
            <p:spPr>
              <a:xfrm>
                <a:off x="4631473" y="1334190"/>
                <a:ext cx="108745" cy="159214"/>
              </a:xfrm>
              <a:prstGeom prst="chevron">
                <a:avLst/>
              </a:prstGeom>
              <a:gradFill rotWithShape="1">
                <a:gsLst>
                  <a:gs pos="0">
                    <a:srgbClr val="7F9BCA">
                      <a:shade val="51000"/>
                      <a:satMod val="130000"/>
                    </a:srgbClr>
                  </a:gs>
                  <a:gs pos="80000">
                    <a:srgbClr val="7F9BCA">
                      <a:shade val="93000"/>
                      <a:satMod val="130000"/>
                    </a:srgbClr>
                  </a:gs>
                  <a:gs pos="100000">
                    <a:srgbClr val="7F9BCA">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sp>
            <p:nvSpPr>
              <p:cNvPr id="90" name="Chevron 89"/>
              <p:cNvSpPr/>
              <p:nvPr/>
            </p:nvSpPr>
            <p:spPr>
              <a:xfrm>
                <a:off x="4686365" y="1297245"/>
                <a:ext cx="159214" cy="233105"/>
              </a:xfrm>
              <a:prstGeom prst="chevron">
                <a:avLst/>
              </a:prstGeom>
              <a:gradFill rotWithShape="1">
                <a:gsLst>
                  <a:gs pos="0">
                    <a:srgbClr val="003896">
                      <a:shade val="51000"/>
                      <a:satMod val="130000"/>
                    </a:srgbClr>
                  </a:gs>
                  <a:gs pos="80000">
                    <a:srgbClr val="003896">
                      <a:shade val="93000"/>
                      <a:satMod val="130000"/>
                    </a:srgbClr>
                  </a:gs>
                  <a:gs pos="100000">
                    <a:srgbClr val="003896">
                      <a:shade val="94000"/>
                      <a:satMod val="135000"/>
                    </a:srgbClr>
                  </a:gs>
                </a:gsLst>
                <a:lin ang="162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srgbClr val="003896"/>
                  </a:solidFill>
                  <a:effectLst/>
                  <a:uLnTx/>
                  <a:uFillTx/>
                  <a:latin typeface="Arial"/>
                  <a:ea typeface="ＭＳ Ｐゴシック"/>
                  <a:cs typeface="+mn-cs"/>
                </a:endParaRPr>
              </a:p>
            </p:txBody>
          </p:sp>
        </p:grpSp>
      </p:grpSp>
      <p:cxnSp>
        <p:nvCxnSpPr>
          <p:cNvPr id="91" name="Straight Connector 90"/>
          <p:cNvCxnSpPr/>
          <p:nvPr/>
        </p:nvCxnSpPr>
        <p:spPr>
          <a:xfrm>
            <a:off x="6515388" y="1626025"/>
            <a:ext cx="0" cy="4539279"/>
          </a:xfrm>
          <a:prstGeom prst="line">
            <a:avLst/>
          </a:prstGeom>
          <a:noFill/>
          <a:ln w="12700" cap="rnd" cmpd="sng" algn="ctr">
            <a:solidFill>
              <a:srgbClr val="808080"/>
            </a:solidFill>
            <a:prstDash val="sysDot"/>
          </a:ln>
          <a:effectLst/>
        </p:spPr>
      </p:cxnSp>
      <p:sp>
        <p:nvSpPr>
          <p:cNvPr id="92" name="Rectangle 91"/>
          <p:cNvSpPr/>
          <p:nvPr/>
        </p:nvSpPr>
        <p:spPr>
          <a:xfrm>
            <a:off x="6498812" y="1497204"/>
            <a:ext cx="2674406" cy="4416594"/>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1150" dirty="0" smtClean="0"/>
              <a:t>Total municipal debt overdue at the 26 February 2017 equaled </a:t>
            </a:r>
            <a:r>
              <a:rPr lang="en-US" sz="1150" b="1" dirty="0" smtClean="0"/>
              <a:t>R9.901 </a:t>
            </a:r>
            <a:r>
              <a:rPr lang="en-US" sz="1150" b="1" dirty="0" err="1" smtClean="0"/>
              <a:t>bn</a:t>
            </a:r>
            <a:r>
              <a:rPr lang="en-US" sz="1150" b="1" dirty="0" smtClean="0"/>
              <a:t> up by R400m from previous month</a:t>
            </a:r>
          </a:p>
          <a:p>
            <a:pPr marL="285750" indent="-285750">
              <a:spcAft>
                <a:spcPts val="1000"/>
              </a:spcAft>
              <a:buFont typeface="Arial" panose="020B0604020202020204" pitchFamily="34" charset="0"/>
              <a:buChar char="•"/>
            </a:pPr>
            <a:r>
              <a:rPr lang="en-US" sz="1150" dirty="0">
                <a:solidFill>
                  <a:srgbClr val="003896"/>
                </a:solidFill>
                <a:cs typeface="Arial" panose="020B0604020202020204" pitchFamily="34" charset="0"/>
              </a:rPr>
              <a:t>Top 10 </a:t>
            </a:r>
            <a:r>
              <a:rPr lang="en-US" sz="1150" dirty="0" smtClean="0">
                <a:solidFill>
                  <a:srgbClr val="003896"/>
                </a:solidFill>
                <a:cs typeface="Arial" panose="020B0604020202020204" pitchFamily="34" charset="0"/>
              </a:rPr>
              <a:t>overdue municipalities are </a:t>
            </a:r>
            <a:r>
              <a:rPr lang="en-US" sz="1150" dirty="0">
                <a:solidFill>
                  <a:srgbClr val="003896"/>
                </a:solidFill>
                <a:cs typeface="Arial" panose="020B0604020202020204" pitchFamily="34" charset="0"/>
              </a:rPr>
              <a:t>overdue by </a:t>
            </a:r>
            <a:r>
              <a:rPr lang="en-US" sz="1150" b="1" dirty="0" smtClean="0">
                <a:solidFill>
                  <a:srgbClr val="003896"/>
                </a:solidFill>
                <a:cs typeface="Arial" panose="020B0604020202020204" pitchFamily="34" charset="0"/>
              </a:rPr>
              <a:t>R6.241bn</a:t>
            </a:r>
          </a:p>
          <a:p>
            <a:pPr marL="285750" indent="-285750">
              <a:spcAft>
                <a:spcPts val="1000"/>
              </a:spcAft>
              <a:buFont typeface="Arial" panose="020B0604020202020204" pitchFamily="34" charset="0"/>
              <a:buChar char="•"/>
            </a:pPr>
            <a:r>
              <a:rPr lang="en-US" sz="1150" dirty="0">
                <a:solidFill>
                  <a:srgbClr val="003896"/>
                </a:solidFill>
                <a:cs typeface="Arial" panose="020B0604020202020204" pitchFamily="34" charset="0"/>
              </a:rPr>
              <a:t>Top 20 overdue municipalities </a:t>
            </a:r>
            <a:r>
              <a:rPr lang="en-US" sz="1150" dirty="0" smtClean="0">
                <a:solidFill>
                  <a:srgbClr val="003896"/>
                </a:solidFill>
                <a:cs typeface="Arial" panose="020B0604020202020204" pitchFamily="34" charset="0"/>
              </a:rPr>
              <a:t>are </a:t>
            </a:r>
            <a:r>
              <a:rPr lang="en-US" sz="1150" dirty="0">
                <a:solidFill>
                  <a:srgbClr val="003896"/>
                </a:solidFill>
                <a:cs typeface="Arial" panose="020B0604020202020204" pitchFamily="34" charset="0"/>
              </a:rPr>
              <a:t>overdue by </a:t>
            </a:r>
            <a:r>
              <a:rPr lang="en-US" sz="1150" b="1" dirty="0" smtClean="0">
                <a:solidFill>
                  <a:srgbClr val="003896"/>
                </a:solidFill>
                <a:cs typeface="Arial" panose="020B0604020202020204" pitchFamily="34" charset="0"/>
              </a:rPr>
              <a:t>R7.587bn</a:t>
            </a:r>
            <a:endParaRPr lang="en-US" sz="1150" dirty="0">
              <a:solidFill>
                <a:srgbClr val="003896"/>
              </a:solidFill>
              <a:cs typeface="Arial" panose="020B0604020202020204" pitchFamily="34" charset="0"/>
            </a:endParaRPr>
          </a:p>
          <a:p>
            <a:pPr marL="285750" indent="-285750">
              <a:spcAft>
                <a:spcPts val="1000"/>
              </a:spcAft>
              <a:buFont typeface="Arial" panose="020B0604020202020204" pitchFamily="34" charset="0"/>
              <a:buChar char="•"/>
            </a:pPr>
            <a:r>
              <a:rPr lang="en-GB" altLang="en-US" sz="1150" dirty="0">
                <a:solidFill>
                  <a:srgbClr val="003896"/>
                </a:solidFill>
              </a:rPr>
              <a:t>There </a:t>
            </a:r>
            <a:r>
              <a:rPr lang="en-GB" altLang="en-US" sz="1150" dirty="0" smtClean="0">
                <a:solidFill>
                  <a:srgbClr val="003896"/>
                </a:solidFill>
              </a:rPr>
              <a:t>are </a:t>
            </a:r>
            <a:r>
              <a:rPr lang="en-GB" altLang="en-US" sz="1150" b="1" dirty="0">
                <a:solidFill>
                  <a:srgbClr val="003896"/>
                </a:solidFill>
              </a:rPr>
              <a:t>66</a:t>
            </a:r>
            <a:r>
              <a:rPr lang="en-GB" altLang="en-US" sz="1150" dirty="0">
                <a:solidFill>
                  <a:srgbClr val="003896"/>
                </a:solidFill>
              </a:rPr>
              <a:t> municipalities that </a:t>
            </a:r>
            <a:r>
              <a:rPr lang="en-GB" altLang="en-US" sz="1150" dirty="0" smtClean="0">
                <a:solidFill>
                  <a:srgbClr val="003896"/>
                </a:solidFill>
              </a:rPr>
              <a:t>are </a:t>
            </a:r>
            <a:r>
              <a:rPr lang="en-GB" altLang="en-US" sz="1150" dirty="0">
                <a:solidFill>
                  <a:srgbClr val="003896"/>
                </a:solidFill>
              </a:rPr>
              <a:t>overdue by more than R10M </a:t>
            </a:r>
          </a:p>
          <a:p>
            <a:pPr marL="285750" indent="-285750">
              <a:spcAft>
                <a:spcPts val="1000"/>
              </a:spcAft>
              <a:buFont typeface="Arial" panose="020B0604020202020204" pitchFamily="34" charset="0"/>
              <a:buChar char="•"/>
            </a:pPr>
            <a:r>
              <a:rPr lang="en-US" sz="1150" b="1" dirty="0">
                <a:solidFill>
                  <a:srgbClr val="003896"/>
                </a:solidFill>
                <a:cs typeface="Arial" panose="020B0604020202020204" pitchFamily="34" charset="0"/>
              </a:rPr>
              <a:t>104</a:t>
            </a:r>
            <a:r>
              <a:rPr lang="en-US" sz="1150" dirty="0">
                <a:solidFill>
                  <a:srgbClr val="003896"/>
                </a:solidFill>
                <a:cs typeface="Arial" panose="020B0604020202020204" pitchFamily="34" charset="0"/>
              </a:rPr>
              <a:t> municipalities </a:t>
            </a:r>
            <a:r>
              <a:rPr lang="en-US" sz="1150" dirty="0" smtClean="0">
                <a:solidFill>
                  <a:srgbClr val="003896"/>
                </a:solidFill>
                <a:cs typeface="Arial" panose="020B0604020202020204" pitchFamily="34" charset="0"/>
              </a:rPr>
              <a:t>have </a:t>
            </a:r>
            <a:r>
              <a:rPr lang="en-US" sz="1150" dirty="0">
                <a:solidFill>
                  <a:srgbClr val="003896"/>
                </a:solidFill>
                <a:cs typeface="Arial" panose="020B0604020202020204" pitchFamily="34" charset="0"/>
              </a:rPr>
              <a:t>overdue debt in excess of R500k </a:t>
            </a:r>
            <a:endParaRPr lang="en-US" sz="1150" b="1" dirty="0">
              <a:solidFill>
                <a:srgbClr val="003896"/>
              </a:solidFill>
              <a:cs typeface="Arial" panose="020B0604020202020204" pitchFamily="34" charset="0"/>
            </a:endParaRPr>
          </a:p>
          <a:p>
            <a:pPr marL="285750" indent="-285750">
              <a:spcAft>
                <a:spcPts val="1000"/>
              </a:spcAft>
              <a:buFont typeface="Arial" panose="020B0604020202020204" pitchFamily="34" charset="0"/>
              <a:buChar char="•"/>
            </a:pPr>
            <a:r>
              <a:rPr lang="pt-BR" sz="1150" b="1" dirty="0"/>
              <a:t>Three Provinces </a:t>
            </a:r>
            <a:r>
              <a:rPr lang="pt-BR" sz="1150" dirty="0"/>
              <a:t>contributing </a:t>
            </a:r>
            <a:r>
              <a:rPr lang="pt-BR" sz="1150" b="1" dirty="0" smtClean="0"/>
              <a:t>R7.648bn</a:t>
            </a:r>
            <a:endParaRPr lang="pt-BR" sz="1150" b="1" dirty="0"/>
          </a:p>
          <a:p>
            <a:pPr marL="742950" lvl="1" indent="-285750">
              <a:spcAft>
                <a:spcPts val="500"/>
              </a:spcAft>
              <a:buFont typeface="Arial" panose="020B0604020202020204" pitchFamily="34" charset="0"/>
              <a:buChar char="•"/>
            </a:pPr>
            <a:r>
              <a:rPr lang="pt-BR" sz="1150" dirty="0" smtClean="0"/>
              <a:t>FS         </a:t>
            </a:r>
            <a:endParaRPr lang="pt-BR" sz="1150" dirty="0"/>
          </a:p>
          <a:p>
            <a:pPr marL="742950" lvl="1" indent="-285750">
              <a:spcAft>
                <a:spcPts val="500"/>
              </a:spcAft>
              <a:buFont typeface="Arial" panose="020B0604020202020204" pitchFamily="34" charset="0"/>
              <a:buChar char="•"/>
            </a:pPr>
            <a:r>
              <a:rPr lang="pt-BR" sz="1150" dirty="0" smtClean="0"/>
              <a:t>MP         </a:t>
            </a:r>
            <a:endParaRPr lang="pt-BR" sz="1150" dirty="0"/>
          </a:p>
          <a:p>
            <a:pPr marL="742950" lvl="1" indent="-285750">
              <a:spcAft>
                <a:spcPts val="500"/>
              </a:spcAft>
              <a:buFont typeface="Arial" panose="020B0604020202020204" pitchFamily="34" charset="0"/>
              <a:buChar char="•"/>
            </a:pPr>
            <a:r>
              <a:rPr lang="pt-BR" sz="1150" dirty="0" smtClean="0"/>
              <a:t>NW       </a:t>
            </a:r>
            <a:r>
              <a:rPr lang="pt-BR" sz="1150" dirty="0"/>
              <a:t>	</a:t>
            </a:r>
          </a:p>
          <a:p>
            <a:pPr marL="285750" indent="-285750">
              <a:buFont typeface="Arial" panose="020B0604020202020204" pitchFamily="34" charset="0"/>
              <a:buChar char="•"/>
            </a:pPr>
            <a:r>
              <a:rPr lang="en-US" sz="1150" dirty="0"/>
              <a:t>The PAJA process has helped Eskom in recovering debt </a:t>
            </a:r>
            <a:endParaRPr lang="en-US" sz="1150" dirty="0" smtClean="0"/>
          </a:p>
        </p:txBody>
      </p:sp>
      <p:sp>
        <p:nvSpPr>
          <p:cNvPr id="93" name="TextBox 92"/>
          <p:cNvSpPr txBox="1"/>
          <p:nvPr/>
        </p:nvSpPr>
        <p:spPr>
          <a:xfrm>
            <a:off x="6732240" y="1154077"/>
            <a:ext cx="2705764" cy="307777"/>
          </a:xfrm>
          <a:prstGeom prst="rect">
            <a:avLst/>
          </a:prstGeom>
          <a:noFill/>
        </p:spPr>
        <p:txBody>
          <a:bodyPr wrap="square" rtlCol="0">
            <a:spAutoFit/>
          </a:bodyPr>
          <a:lstStyle/>
          <a:p>
            <a:r>
              <a:rPr lang="en-US" sz="1400" b="1" dirty="0" smtClean="0"/>
              <a:t>Debt overview</a:t>
            </a:r>
            <a:endParaRPr lang="en-ZA" sz="1400" b="1" dirty="0"/>
          </a:p>
        </p:txBody>
      </p:sp>
      <p:sp>
        <p:nvSpPr>
          <p:cNvPr id="107548" name="Rectangle 107547"/>
          <p:cNvSpPr/>
          <p:nvPr/>
        </p:nvSpPr>
        <p:spPr>
          <a:xfrm>
            <a:off x="7830031" y="4732864"/>
            <a:ext cx="1215438" cy="774571"/>
          </a:xfrm>
          <a:prstGeom prst="rect">
            <a:avLst/>
          </a:prstGeom>
        </p:spPr>
        <p:txBody>
          <a:bodyPr wrap="square">
            <a:spAutoFit/>
          </a:bodyPr>
          <a:lstStyle/>
          <a:p>
            <a:pPr>
              <a:spcBef>
                <a:spcPts val="500"/>
              </a:spcBef>
            </a:pPr>
            <a:r>
              <a:rPr lang="pt-BR" sz="1200" dirty="0" smtClean="0"/>
              <a:t>R4.481 bn</a:t>
            </a:r>
            <a:endParaRPr lang="pt-BR" sz="1200" dirty="0"/>
          </a:p>
          <a:p>
            <a:pPr>
              <a:spcBef>
                <a:spcPts val="500"/>
              </a:spcBef>
            </a:pPr>
            <a:r>
              <a:rPr lang="pt-BR" sz="1200" dirty="0" smtClean="0"/>
              <a:t>R2.324 bn</a:t>
            </a:r>
          </a:p>
          <a:p>
            <a:pPr>
              <a:spcBef>
                <a:spcPts val="500"/>
              </a:spcBef>
            </a:pPr>
            <a:r>
              <a:rPr lang="pt-BR" sz="1200" dirty="0" smtClean="0"/>
              <a:t>R0.843 bn</a:t>
            </a:r>
            <a:endParaRPr lang="en-ZA" dirty="0"/>
          </a:p>
        </p:txBody>
      </p:sp>
      <p:sp>
        <p:nvSpPr>
          <p:cNvPr id="57" name="Slide Number Placeholder 56"/>
          <p:cNvSpPr>
            <a:spLocks noGrp="1"/>
          </p:cNvSpPr>
          <p:nvPr>
            <p:ph type="sldNum" sz="quarter" idx="12"/>
          </p:nvPr>
        </p:nvSpPr>
        <p:spPr/>
        <p:txBody>
          <a:bodyPr/>
          <a:lstStyle/>
          <a:p>
            <a:pPr>
              <a:defRPr/>
            </a:pPr>
            <a:fld id="{E66A4A99-943E-4274-8D9E-493AA6D3E7FB}" type="slidenum">
              <a:rPr lang="en-ZA" smtClean="0"/>
              <a:pPr>
                <a:defRPr/>
              </a:pPr>
              <a:t>5</a:t>
            </a:fld>
            <a:endParaRPr lang="en-ZA" dirty="0"/>
          </a:p>
        </p:txBody>
      </p:sp>
    </p:spTree>
    <p:extLst>
      <p:ext uri="{BB962C8B-B14F-4D97-AF65-F5344CB8AC3E}">
        <p14:creationId xmlns:p14="http://schemas.microsoft.com/office/powerpoint/2010/main" val="14869823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3113617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8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ZA" sz="1400" dirty="0">
              <a:latin typeface="Arial"/>
              <a:cs typeface="Arial"/>
              <a:sym typeface="Arial"/>
            </a:endParaRPr>
          </a:p>
        </p:txBody>
      </p:sp>
      <p:sp>
        <p:nvSpPr>
          <p:cNvPr id="5" name="Slide Number Placeholder 4"/>
          <p:cNvSpPr>
            <a:spLocks noGrp="1"/>
          </p:cNvSpPr>
          <p:nvPr>
            <p:ph type="sldNum" sz="quarter" idx="12"/>
          </p:nvPr>
        </p:nvSpPr>
        <p:spPr/>
        <p:txBody>
          <a:bodyPr/>
          <a:lstStyle/>
          <a:p>
            <a:pPr>
              <a:defRPr/>
            </a:pPr>
            <a:fld id="{3EEE5689-0DAD-46A1-8BDF-3393AA2651C2}" type="slidenum">
              <a:rPr lang="en-ZA" smtClean="0"/>
              <a:pPr>
                <a:defRPr/>
              </a:pPr>
              <a:t>6</a:t>
            </a:fld>
            <a:endParaRPr lang="en-ZA" dirty="0"/>
          </a:p>
        </p:txBody>
      </p:sp>
      <p:sp>
        <p:nvSpPr>
          <p:cNvPr id="7" name="Rectangle 6"/>
          <p:cNvSpPr/>
          <p:nvPr/>
        </p:nvSpPr>
        <p:spPr>
          <a:xfrm>
            <a:off x="436563" y="1434905"/>
            <a:ext cx="8404546" cy="5040506"/>
          </a:xfrm>
          <a:prstGeom prst="rect">
            <a:avLst/>
          </a:prstGeom>
          <a:no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srgbClr val="FFFFFF"/>
              </a:solidFill>
            </a:endParaRPr>
          </a:p>
        </p:txBody>
      </p:sp>
      <p:graphicFrame>
        <p:nvGraphicFramePr>
          <p:cNvPr id="10" name="Object 9"/>
          <p:cNvGraphicFramePr>
            <a:graphicFrameLocks/>
          </p:cNvGraphicFramePr>
          <p:nvPr>
            <p:custDataLst>
              <p:tags r:id="rId4"/>
            </p:custDataLst>
            <p:extLst>
              <p:ext uri="{D42A27DB-BD31-4B8C-83A1-F6EECF244321}">
                <p14:modId xmlns:p14="http://schemas.microsoft.com/office/powerpoint/2010/main" val="751026328"/>
              </p:ext>
            </p:extLst>
          </p:nvPr>
        </p:nvGraphicFramePr>
        <p:xfrm>
          <a:off x="3276601" y="1752600"/>
          <a:ext cx="4343349" cy="4638809"/>
        </p:xfrm>
        <a:graphic>
          <a:graphicData uri="http://schemas.openxmlformats.org/presentationml/2006/ole">
            <mc:AlternateContent xmlns:mc="http://schemas.openxmlformats.org/markup-compatibility/2006">
              <mc:Choice xmlns:v="urn:schemas-microsoft-com:vml" Requires="v">
                <p:oleObj spid="_x0000_s88185" name="Chart" r:id="rId48" imgW="4343349" imgH="4638809" progId="MSGraph.Chart.8">
                  <p:embed followColorScheme="full"/>
                </p:oleObj>
              </mc:Choice>
              <mc:Fallback>
                <p:oleObj name="Chart" r:id="rId48" imgW="4343349" imgH="4638809" progId="MSGraph.Chart.8">
                  <p:embed followColorScheme="full"/>
                  <p:pic>
                    <p:nvPicPr>
                      <p:cNvPr id="0" name=""/>
                      <p:cNvPicPr/>
                      <p:nvPr/>
                    </p:nvPicPr>
                    <p:blipFill>
                      <a:blip r:embed="rId49"/>
                      <a:stretch>
                        <a:fillRect/>
                      </a:stretch>
                    </p:blipFill>
                    <p:spPr>
                      <a:xfrm>
                        <a:off x="3276601" y="1752600"/>
                        <a:ext cx="4343349" cy="4638809"/>
                      </a:xfrm>
                      <a:prstGeom prst="rect">
                        <a:avLst/>
                      </a:prstGeom>
                    </p:spPr>
                  </p:pic>
                </p:oleObj>
              </mc:Fallback>
            </mc:AlternateContent>
          </a:graphicData>
        </a:graphic>
      </p:graphicFrame>
      <p:sp>
        <p:nvSpPr>
          <p:cNvPr id="63" name="Rectangle 62"/>
          <p:cNvSpPr>
            <a:spLocks noGrp="1" noChangeArrowheads="1"/>
          </p:cNvSpPr>
          <p:nvPr>
            <p:custDataLst>
              <p:tags r:id="rId5"/>
            </p:custDataLst>
          </p:nvPr>
        </p:nvSpPr>
        <p:spPr bwMode="auto">
          <a:xfrm>
            <a:off x="2293938" y="5851525"/>
            <a:ext cx="1016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MUSINA</a:t>
            </a:r>
            <a:endParaRPr lang="en-ZA" altLang="en-US" sz="1400" dirty="0" smtClean="0">
              <a:sym typeface="+mn-lt"/>
            </a:endParaRPr>
          </a:p>
        </p:txBody>
      </p:sp>
      <p:sp>
        <p:nvSpPr>
          <p:cNvPr id="85" name="Rectangle 84"/>
          <p:cNvSpPr>
            <a:spLocks noGrp="1" noChangeArrowheads="1"/>
          </p:cNvSpPr>
          <p:nvPr>
            <p:custDataLst>
              <p:tags r:id="rId6"/>
            </p:custDataLst>
          </p:nvPr>
        </p:nvSpPr>
        <p:spPr bwMode="gray">
          <a:xfrm>
            <a:off x="3702051" y="5851525"/>
            <a:ext cx="333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116</a:t>
            </a:r>
            <a:endParaRPr lang="en-ZA" altLang="en-US" sz="1400" dirty="0" smtClean="0">
              <a:sym typeface="+mn-lt"/>
            </a:endParaRPr>
          </a:p>
        </p:txBody>
      </p:sp>
      <p:sp>
        <p:nvSpPr>
          <p:cNvPr id="64" name="Rectangle 63"/>
          <p:cNvSpPr>
            <a:spLocks noGrp="1" noChangeArrowheads="1"/>
          </p:cNvSpPr>
          <p:nvPr>
            <p:custDataLst>
              <p:tags r:id="rId7"/>
            </p:custDataLst>
          </p:nvPr>
        </p:nvSpPr>
        <p:spPr bwMode="auto">
          <a:xfrm>
            <a:off x="2578100" y="6070600"/>
            <a:ext cx="731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MERAFONG</a:t>
            </a:r>
            <a:endParaRPr lang="en-ZA" altLang="en-US" sz="1400" dirty="0" smtClean="0">
              <a:sym typeface="+mn-lt"/>
            </a:endParaRPr>
          </a:p>
        </p:txBody>
      </p:sp>
      <p:sp>
        <p:nvSpPr>
          <p:cNvPr id="62" name="Rectangle 61"/>
          <p:cNvSpPr>
            <a:spLocks noGrp="1" noChangeArrowheads="1"/>
          </p:cNvSpPr>
          <p:nvPr>
            <p:custDataLst>
              <p:tags r:id="rId8"/>
            </p:custDataLst>
          </p:nvPr>
        </p:nvSpPr>
        <p:spPr bwMode="auto">
          <a:xfrm>
            <a:off x="2232025" y="5627688"/>
            <a:ext cx="1077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NKETOANA</a:t>
            </a:r>
            <a:endParaRPr lang="en-ZA" altLang="en-US" sz="1400" dirty="0" smtClean="0">
              <a:sym typeface="+mn-lt"/>
            </a:endParaRPr>
          </a:p>
        </p:txBody>
      </p:sp>
      <p:sp>
        <p:nvSpPr>
          <p:cNvPr id="84" name="Rectangle 83"/>
          <p:cNvSpPr>
            <a:spLocks noGrp="1" noChangeArrowheads="1"/>
          </p:cNvSpPr>
          <p:nvPr>
            <p:custDataLst>
              <p:tags r:id="rId9"/>
            </p:custDataLst>
          </p:nvPr>
        </p:nvSpPr>
        <p:spPr bwMode="gray">
          <a:xfrm>
            <a:off x="3711576" y="5627688"/>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122</a:t>
            </a:r>
            <a:endParaRPr lang="en-ZA" altLang="en-US" sz="1400" dirty="0" smtClean="0">
              <a:sym typeface="+mn-lt"/>
            </a:endParaRPr>
          </a:p>
        </p:txBody>
      </p:sp>
      <p:sp>
        <p:nvSpPr>
          <p:cNvPr id="61" name="Rectangle 60"/>
          <p:cNvSpPr>
            <a:spLocks noGrp="1" noChangeArrowheads="1"/>
          </p:cNvSpPr>
          <p:nvPr>
            <p:custDataLst>
              <p:tags r:id="rId10"/>
            </p:custDataLst>
          </p:nvPr>
        </p:nvSpPr>
        <p:spPr bwMode="auto">
          <a:xfrm>
            <a:off x="2400300" y="5403850"/>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DIHLABENG</a:t>
            </a:r>
            <a:endParaRPr lang="en-ZA" altLang="en-US" sz="1400" dirty="0" smtClean="0">
              <a:sym typeface="+mn-lt"/>
            </a:endParaRPr>
          </a:p>
        </p:txBody>
      </p:sp>
      <p:sp>
        <p:nvSpPr>
          <p:cNvPr id="83" name="Rectangle 82"/>
          <p:cNvSpPr>
            <a:spLocks noGrp="1" noChangeArrowheads="1"/>
          </p:cNvSpPr>
          <p:nvPr>
            <p:custDataLst>
              <p:tags r:id="rId11"/>
            </p:custDataLst>
          </p:nvPr>
        </p:nvSpPr>
        <p:spPr bwMode="gray">
          <a:xfrm>
            <a:off x="3721101" y="540385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123</a:t>
            </a:r>
            <a:endParaRPr lang="en-ZA" altLang="en-US" sz="1400" dirty="0" smtClean="0">
              <a:sym typeface="+mn-lt"/>
            </a:endParaRPr>
          </a:p>
        </p:txBody>
      </p:sp>
      <p:sp>
        <p:nvSpPr>
          <p:cNvPr id="60" name="Rectangle 59"/>
          <p:cNvSpPr>
            <a:spLocks noGrp="1" noChangeArrowheads="1"/>
          </p:cNvSpPr>
          <p:nvPr>
            <p:custDataLst>
              <p:tags r:id="rId12"/>
            </p:custDataLst>
          </p:nvPr>
        </p:nvSpPr>
        <p:spPr bwMode="auto">
          <a:xfrm>
            <a:off x="1846263" y="5184775"/>
            <a:ext cx="1463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US" altLang="en-US" sz="1400" dirty="0" smtClean="0">
                <a:sym typeface="+mn-lt"/>
              </a:rPr>
              <a:t>CITY OF MATLOSANA</a:t>
            </a:r>
            <a:endParaRPr lang="en-ZA" altLang="en-US" sz="1400" dirty="0" smtClean="0">
              <a:sym typeface="+mn-lt"/>
            </a:endParaRPr>
          </a:p>
        </p:txBody>
      </p:sp>
      <p:sp>
        <p:nvSpPr>
          <p:cNvPr id="82" name="Rectangle 81"/>
          <p:cNvSpPr>
            <a:spLocks noGrp="1" noChangeArrowheads="1"/>
          </p:cNvSpPr>
          <p:nvPr>
            <p:custDataLst>
              <p:tags r:id="rId13"/>
            </p:custDataLst>
          </p:nvPr>
        </p:nvSpPr>
        <p:spPr bwMode="gray">
          <a:xfrm>
            <a:off x="3730626" y="518477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124</a:t>
            </a:r>
            <a:endParaRPr lang="en-ZA" altLang="en-US" sz="1400" dirty="0" smtClean="0">
              <a:sym typeface="+mn-lt"/>
            </a:endParaRPr>
          </a:p>
        </p:txBody>
      </p:sp>
      <p:sp>
        <p:nvSpPr>
          <p:cNvPr id="59" name="Rectangle 58"/>
          <p:cNvSpPr>
            <a:spLocks noGrp="1" noChangeArrowheads="1"/>
          </p:cNvSpPr>
          <p:nvPr>
            <p:custDataLst>
              <p:tags r:id="rId14"/>
            </p:custDataLst>
          </p:nvPr>
        </p:nvSpPr>
        <p:spPr bwMode="auto">
          <a:xfrm>
            <a:off x="2049463" y="4965700"/>
            <a:ext cx="1260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WALTER SISULU</a:t>
            </a:r>
            <a:endParaRPr lang="en-ZA" altLang="en-US" sz="1400" dirty="0" smtClean="0">
              <a:sym typeface="+mn-lt"/>
            </a:endParaRPr>
          </a:p>
        </p:txBody>
      </p:sp>
      <p:sp>
        <p:nvSpPr>
          <p:cNvPr id="81" name="Rectangle 80"/>
          <p:cNvSpPr>
            <a:spLocks noGrp="1" noChangeArrowheads="1"/>
          </p:cNvSpPr>
          <p:nvPr>
            <p:custDataLst>
              <p:tags r:id="rId15"/>
            </p:custDataLst>
          </p:nvPr>
        </p:nvSpPr>
        <p:spPr bwMode="gray">
          <a:xfrm>
            <a:off x="3730626" y="496570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134</a:t>
            </a:r>
            <a:endParaRPr lang="en-ZA" altLang="en-US" sz="1400" dirty="0" smtClean="0">
              <a:sym typeface="+mn-lt"/>
            </a:endParaRPr>
          </a:p>
        </p:txBody>
      </p:sp>
      <p:sp>
        <p:nvSpPr>
          <p:cNvPr id="58" name="Rectangle 57"/>
          <p:cNvSpPr>
            <a:spLocks noGrp="1" noChangeArrowheads="1"/>
          </p:cNvSpPr>
          <p:nvPr>
            <p:custDataLst>
              <p:tags r:id="rId16"/>
            </p:custDataLst>
          </p:nvPr>
        </p:nvSpPr>
        <p:spPr bwMode="auto">
          <a:xfrm>
            <a:off x="1439863" y="4746625"/>
            <a:ext cx="1870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RANDFONTEIN</a:t>
            </a:r>
            <a:endParaRPr lang="en-ZA" altLang="en-US" sz="1400" dirty="0" smtClean="0">
              <a:sym typeface="+mn-lt"/>
            </a:endParaRPr>
          </a:p>
        </p:txBody>
      </p:sp>
      <p:sp>
        <p:nvSpPr>
          <p:cNvPr id="80" name="Rectangle 79"/>
          <p:cNvSpPr>
            <a:spLocks noGrp="1" noChangeArrowheads="1"/>
          </p:cNvSpPr>
          <p:nvPr>
            <p:custDataLst>
              <p:tags r:id="rId17"/>
            </p:custDataLst>
          </p:nvPr>
        </p:nvSpPr>
        <p:spPr bwMode="gray">
          <a:xfrm>
            <a:off x="3749676" y="474662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136</a:t>
            </a:r>
            <a:endParaRPr lang="en-ZA" altLang="en-US" sz="1400" dirty="0" smtClean="0">
              <a:sym typeface="+mn-lt"/>
            </a:endParaRPr>
          </a:p>
        </p:txBody>
      </p:sp>
      <p:sp>
        <p:nvSpPr>
          <p:cNvPr id="57" name="Rectangle 56"/>
          <p:cNvSpPr>
            <a:spLocks noGrp="1" noChangeArrowheads="1"/>
          </p:cNvSpPr>
          <p:nvPr>
            <p:custDataLst>
              <p:tags r:id="rId18"/>
            </p:custDataLst>
          </p:nvPr>
        </p:nvSpPr>
        <p:spPr bwMode="auto">
          <a:xfrm>
            <a:off x="2070100" y="4522788"/>
            <a:ext cx="1239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MOQHAKA</a:t>
            </a:r>
            <a:endParaRPr lang="en-ZA" altLang="en-US" sz="1400" dirty="0" smtClean="0">
              <a:sym typeface="+mn-lt"/>
            </a:endParaRPr>
          </a:p>
        </p:txBody>
      </p:sp>
      <p:sp>
        <p:nvSpPr>
          <p:cNvPr id="79" name="Rectangle 78"/>
          <p:cNvSpPr>
            <a:spLocks noGrp="1" noChangeArrowheads="1"/>
          </p:cNvSpPr>
          <p:nvPr>
            <p:custDataLst>
              <p:tags r:id="rId19"/>
            </p:custDataLst>
          </p:nvPr>
        </p:nvSpPr>
        <p:spPr bwMode="gray">
          <a:xfrm>
            <a:off x="3759201" y="4522788"/>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143</a:t>
            </a:r>
            <a:endParaRPr lang="en-ZA" altLang="en-US" sz="1400" dirty="0" smtClean="0">
              <a:sym typeface="+mn-lt"/>
            </a:endParaRPr>
          </a:p>
        </p:txBody>
      </p:sp>
      <p:sp>
        <p:nvSpPr>
          <p:cNvPr id="56" name="Rectangle 55"/>
          <p:cNvSpPr>
            <a:spLocks noGrp="1" noChangeArrowheads="1"/>
          </p:cNvSpPr>
          <p:nvPr>
            <p:custDataLst>
              <p:tags r:id="rId20"/>
            </p:custDataLst>
          </p:nvPr>
        </p:nvSpPr>
        <p:spPr bwMode="auto">
          <a:xfrm>
            <a:off x="1976438" y="4298950"/>
            <a:ext cx="1333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NALA</a:t>
            </a:r>
            <a:endParaRPr lang="en-ZA" altLang="en-US" sz="1400" dirty="0" smtClean="0">
              <a:sym typeface="+mn-lt"/>
            </a:endParaRPr>
          </a:p>
        </p:txBody>
      </p:sp>
      <p:sp>
        <p:nvSpPr>
          <p:cNvPr id="78" name="Rectangle 77"/>
          <p:cNvSpPr>
            <a:spLocks noGrp="1" noChangeArrowheads="1"/>
          </p:cNvSpPr>
          <p:nvPr>
            <p:custDataLst>
              <p:tags r:id="rId21"/>
            </p:custDataLst>
          </p:nvPr>
        </p:nvSpPr>
        <p:spPr bwMode="gray">
          <a:xfrm>
            <a:off x="3778251" y="429895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US" altLang="en-US" sz="1400" dirty="0" smtClean="0">
                <a:sym typeface="+mn-lt"/>
              </a:rPr>
              <a:t>163</a:t>
            </a:r>
            <a:endParaRPr lang="en-ZA" altLang="en-US" sz="1400" dirty="0" smtClean="0">
              <a:sym typeface="+mn-lt"/>
            </a:endParaRPr>
          </a:p>
        </p:txBody>
      </p:sp>
      <p:sp>
        <p:nvSpPr>
          <p:cNvPr id="55" name="Rectangle 54"/>
          <p:cNvSpPr>
            <a:spLocks noGrp="1" noChangeArrowheads="1"/>
          </p:cNvSpPr>
          <p:nvPr>
            <p:custDataLst>
              <p:tags r:id="rId22"/>
            </p:custDataLst>
          </p:nvPr>
        </p:nvSpPr>
        <p:spPr bwMode="auto">
          <a:xfrm>
            <a:off x="2805113" y="4079875"/>
            <a:ext cx="504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MOGALE CITY</a:t>
            </a:r>
            <a:endParaRPr lang="en-ZA" altLang="en-US" sz="1400" dirty="0" smtClean="0">
              <a:sym typeface="+mn-lt"/>
            </a:endParaRPr>
          </a:p>
        </p:txBody>
      </p:sp>
      <p:sp>
        <p:nvSpPr>
          <p:cNvPr id="77" name="Rectangle 76"/>
          <p:cNvSpPr>
            <a:spLocks noGrp="1" noChangeArrowheads="1"/>
          </p:cNvSpPr>
          <p:nvPr>
            <p:custDataLst>
              <p:tags r:id="rId23"/>
            </p:custDataLst>
          </p:nvPr>
        </p:nvSpPr>
        <p:spPr bwMode="gray">
          <a:xfrm>
            <a:off x="3816351" y="407987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167</a:t>
            </a:r>
            <a:endParaRPr lang="en-ZA" altLang="en-US" sz="1400" dirty="0" smtClean="0">
              <a:sym typeface="+mn-lt"/>
            </a:endParaRPr>
          </a:p>
        </p:txBody>
      </p:sp>
      <p:sp>
        <p:nvSpPr>
          <p:cNvPr id="54" name="Rectangle 53"/>
          <p:cNvSpPr>
            <a:spLocks noGrp="1" noChangeArrowheads="1"/>
          </p:cNvSpPr>
          <p:nvPr>
            <p:custDataLst>
              <p:tags r:id="rId24"/>
            </p:custDataLst>
          </p:nvPr>
        </p:nvSpPr>
        <p:spPr bwMode="auto">
          <a:xfrm>
            <a:off x="2193925" y="3860800"/>
            <a:ext cx="1116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DITSOBOTLA</a:t>
            </a:r>
            <a:endParaRPr lang="en-ZA" altLang="en-US" sz="1400" dirty="0" smtClean="0">
              <a:sym typeface="+mn-lt"/>
            </a:endParaRPr>
          </a:p>
        </p:txBody>
      </p:sp>
      <p:sp>
        <p:nvSpPr>
          <p:cNvPr id="86" name="Rectangle 85"/>
          <p:cNvSpPr>
            <a:spLocks noGrp="1" noChangeArrowheads="1"/>
          </p:cNvSpPr>
          <p:nvPr>
            <p:custDataLst>
              <p:tags r:id="rId25"/>
            </p:custDataLst>
          </p:nvPr>
        </p:nvSpPr>
        <p:spPr bwMode="gray">
          <a:xfrm>
            <a:off x="3702051" y="6070600"/>
            <a:ext cx="333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113</a:t>
            </a:r>
            <a:endParaRPr lang="en-ZA" altLang="en-US" sz="1400" dirty="0" smtClean="0">
              <a:sym typeface="+mn-lt"/>
            </a:endParaRPr>
          </a:p>
        </p:txBody>
      </p:sp>
      <p:sp>
        <p:nvSpPr>
          <p:cNvPr id="76" name="Rectangle 75"/>
          <p:cNvSpPr>
            <a:spLocks noGrp="1" noChangeArrowheads="1"/>
          </p:cNvSpPr>
          <p:nvPr>
            <p:custDataLst>
              <p:tags r:id="rId26"/>
            </p:custDataLst>
          </p:nvPr>
        </p:nvSpPr>
        <p:spPr bwMode="gray">
          <a:xfrm>
            <a:off x="3902076" y="386080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US" altLang="en-US" sz="1400" dirty="0" smtClean="0">
                <a:sym typeface="+mn-lt"/>
              </a:rPr>
              <a:t>188</a:t>
            </a:r>
            <a:endParaRPr lang="en-ZA" altLang="en-US" sz="1400" dirty="0" smtClean="0">
              <a:sym typeface="+mn-lt"/>
            </a:endParaRPr>
          </a:p>
        </p:txBody>
      </p:sp>
      <p:sp>
        <p:nvSpPr>
          <p:cNvPr id="53" name="Rectangle 52"/>
          <p:cNvSpPr>
            <a:spLocks noGrp="1" noChangeArrowheads="1"/>
          </p:cNvSpPr>
          <p:nvPr>
            <p:custDataLst>
              <p:tags r:id="rId27"/>
            </p:custDataLst>
          </p:nvPr>
        </p:nvSpPr>
        <p:spPr bwMode="auto">
          <a:xfrm>
            <a:off x="2144713" y="3641725"/>
            <a:ext cx="1165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THABAZIMBI</a:t>
            </a:r>
            <a:endParaRPr lang="en-ZA" altLang="en-US" sz="1400" dirty="0" smtClean="0">
              <a:sym typeface="+mn-lt"/>
            </a:endParaRPr>
          </a:p>
        </p:txBody>
      </p:sp>
      <p:sp>
        <p:nvSpPr>
          <p:cNvPr id="75" name="Rectangle 74"/>
          <p:cNvSpPr>
            <a:spLocks noGrp="1" noChangeArrowheads="1"/>
          </p:cNvSpPr>
          <p:nvPr>
            <p:custDataLst>
              <p:tags r:id="rId28"/>
            </p:custDataLst>
          </p:nvPr>
        </p:nvSpPr>
        <p:spPr bwMode="gray">
          <a:xfrm>
            <a:off x="3902076" y="364172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203</a:t>
            </a:r>
            <a:endParaRPr lang="en-ZA" altLang="en-US" sz="1400" dirty="0" smtClean="0">
              <a:sym typeface="+mn-lt"/>
            </a:endParaRPr>
          </a:p>
        </p:txBody>
      </p:sp>
      <p:sp>
        <p:nvSpPr>
          <p:cNvPr id="52" name="Rectangle 51"/>
          <p:cNvSpPr>
            <a:spLocks noGrp="1" noChangeArrowheads="1"/>
          </p:cNvSpPr>
          <p:nvPr>
            <p:custDataLst>
              <p:tags r:id="rId29"/>
            </p:custDataLst>
          </p:nvPr>
        </p:nvSpPr>
        <p:spPr bwMode="auto">
          <a:xfrm>
            <a:off x="2617788" y="3417888"/>
            <a:ext cx="692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970E2362-77BE-4247-93C7-7A9606DAADC2}" type="datetime'''NA''L''E''D''''''''''''''''''''''''''''''''''''I '''''''">
              <a:rPr lang="en-ZA" altLang="en-US" sz="1400"/>
              <a:pPr/>
              <a:t>NALEDI </a:t>
            </a:fld>
            <a:endParaRPr lang="en-ZA" altLang="en-US" sz="1400" dirty="0" smtClean="0">
              <a:sym typeface="+mn-lt"/>
            </a:endParaRPr>
          </a:p>
        </p:txBody>
      </p:sp>
      <p:sp>
        <p:nvSpPr>
          <p:cNvPr id="74" name="Rectangle 73"/>
          <p:cNvSpPr>
            <a:spLocks noGrp="1" noChangeArrowheads="1"/>
          </p:cNvSpPr>
          <p:nvPr>
            <p:custDataLst>
              <p:tags r:id="rId30"/>
            </p:custDataLst>
          </p:nvPr>
        </p:nvSpPr>
        <p:spPr bwMode="gray">
          <a:xfrm>
            <a:off x="3949701" y="3417888"/>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217</a:t>
            </a:r>
            <a:endParaRPr lang="en-ZA" altLang="en-US" sz="1400" dirty="0" smtClean="0">
              <a:sym typeface="+mn-lt"/>
            </a:endParaRPr>
          </a:p>
        </p:txBody>
      </p:sp>
      <p:sp>
        <p:nvSpPr>
          <p:cNvPr id="51" name="Rectangle 50"/>
          <p:cNvSpPr>
            <a:spLocks noGrp="1" noChangeArrowheads="1"/>
          </p:cNvSpPr>
          <p:nvPr>
            <p:custDataLst>
              <p:tags r:id="rId31"/>
            </p:custDataLst>
          </p:nvPr>
        </p:nvSpPr>
        <p:spPr bwMode="auto">
          <a:xfrm>
            <a:off x="2652713" y="3194050"/>
            <a:ext cx="657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26ADD734-156C-4A9A-9440-17D1CCB0C121}" type="datetime'''''L''''''''EK''''''''''W''A '''''''''''''''">
              <a:rPr lang="en-ZA" altLang="en-US" sz="1400"/>
              <a:pPr/>
              <a:t>LEKWA </a:t>
            </a:fld>
            <a:endParaRPr lang="en-ZA" altLang="en-US" sz="1400" dirty="0" smtClean="0">
              <a:sym typeface="+mn-lt"/>
            </a:endParaRPr>
          </a:p>
        </p:txBody>
      </p:sp>
      <p:sp>
        <p:nvSpPr>
          <p:cNvPr id="73" name="Rectangle 72"/>
          <p:cNvSpPr>
            <a:spLocks noGrp="1" noChangeArrowheads="1"/>
          </p:cNvSpPr>
          <p:nvPr>
            <p:custDataLst>
              <p:tags r:id="rId32"/>
            </p:custDataLst>
          </p:nvPr>
        </p:nvSpPr>
        <p:spPr bwMode="gray">
          <a:xfrm>
            <a:off x="4102101" y="319405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285</a:t>
            </a:r>
            <a:endParaRPr lang="en-ZA" altLang="en-US" sz="1400" dirty="0" smtClean="0">
              <a:sym typeface="+mn-lt"/>
            </a:endParaRPr>
          </a:p>
        </p:txBody>
      </p:sp>
      <p:sp>
        <p:nvSpPr>
          <p:cNvPr id="50" name="Rectangle 49"/>
          <p:cNvSpPr>
            <a:spLocks noGrp="1" noChangeArrowheads="1"/>
          </p:cNvSpPr>
          <p:nvPr>
            <p:custDataLst>
              <p:tags r:id="rId33"/>
            </p:custDataLst>
          </p:nvPr>
        </p:nvSpPr>
        <p:spPr bwMode="auto">
          <a:xfrm>
            <a:off x="2076450" y="2974975"/>
            <a:ext cx="1233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THABA CHWEU</a:t>
            </a:r>
            <a:endParaRPr lang="en-ZA" altLang="en-US" sz="1400" dirty="0" smtClean="0">
              <a:sym typeface="+mn-lt"/>
            </a:endParaRPr>
          </a:p>
        </p:txBody>
      </p:sp>
      <p:sp>
        <p:nvSpPr>
          <p:cNvPr id="72" name="Rectangle 71"/>
          <p:cNvSpPr>
            <a:spLocks noGrp="1" noChangeArrowheads="1"/>
          </p:cNvSpPr>
          <p:nvPr>
            <p:custDataLst>
              <p:tags r:id="rId34"/>
            </p:custDataLst>
          </p:nvPr>
        </p:nvSpPr>
        <p:spPr bwMode="gray">
          <a:xfrm>
            <a:off x="4283076" y="297497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366</a:t>
            </a:r>
            <a:endParaRPr lang="en-ZA" altLang="en-US" sz="1400" dirty="0" smtClean="0">
              <a:sym typeface="+mn-lt"/>
            </a:endParaRPr>
          </a:p>
        </p:txBody>
      </p:sp>
      <p:sp>
        <p:nvSpPr>
          <p:cNvPr id="49" name="Rectangle 48"/>
          <p:cNvSpPr>
            <a:spLocks noGrp="1" noChangeArrowheads="1"/>
          </p:cNvSpPr>
          <p:nvPr>
            <p:custDataLst>
              <p:tags r:id="rId35"/>
            </p:custDataLst>
          </p:nvPr>
        </p:nvSpPr>
        <p:spPr bwMode="auto">
          <a:xfrm>
            <a:off x="1954213" y="2755900"/>
            <a:ext cx="1355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r>
              <a:rPr lang="en-ZA" altLang="en-US" sz="1400" dirty="0" smtClean="0"/>
              <a:t>GOVAN MBEKI</a:t>
            </a:r>
            <a:endParaRPr lang="en-ZA" altLang="en-US" sz="1400" dirty="0" smtClean="0">
              <a:sym typeface="+mn-lt"/>
            </a:endParaRPr>
          </a:p>
        </p:txBody>
      </p:sp>
      <p:sp>
        <p:nvSpPr>
          <p:cNvPr id="71" name="Rectangle 70"/>
          <p:cNvSpPr>
            <a:spLocks noGrp="1" noChangeArrowheads="1"/>
          </p:cNvSpPr>
          <p:nvPr>
            <p:custDataLst>
              <p:tags r:id="rId36"/>
            </p:custDataLst>
          </p:nvPr>
        </p:nvSpPr>
        <p:spPr bwMode="gray">
          <a:xfrm>
            <a:off x="4311651" y="2755900"/>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369</a:t>
            </a:r>
            <a:endParaRPr lang="en-ZA" altLang="en-US" sz="1400" dirty="0" smtClean="0">
              <a:sym typeface="+mn-lt"/>
            </a:endParaRPr>
          </a:p>
        </p:txBody>
      </p:sp>
      <p:sp>
        <p:nvSpPr>
          <p:cNvPr id="48" name="Rectangle 47"/>
          <p:cNvSpPr>
            <a:spLocks noGrp="1" noChangeArrowheads="1"/>
          </p:cNvSpPr>
          <p:nvPr>
            <p:custDataLst>
              <p:tags r:id="rId37"/>
            </p:custDataLst>
          </p:nvPr>
        </p:nvSpPr>
        <p:spPr bwMode="auto">
          <a:xfrm>
            <a:off x="2370138" y="2536825"/>
            <a:ext cx="939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BC1C697B-B962-4B7B-9CD8-9F0BC3473265}" type="datetime'''NG''''W''''A''''T''''HE '''''''">
              <a:rPr lang="en-ZA" altLang="en-US" sz="1400"/>
              <a:pPr/>
              <a:t>NGWATHE </a:t>
            </a:fld>
            <a:endParaRPr lang="en-ZA" altLang="en-US" sz="1400" dirty="0" smtClean="0">
              <a:sym typeface="+mn-lt"/>
            </a:endParaRPr>
          </a:p>
        </p:txBody>
      </p:sp>
      <p:sp>
        <p:nvSpPr>
          <p:cNvPr id="70" name="Rectangle 69"/>
          <p:cNvSpPr>
            <a:spLocks noGrp="1" noChangeArrowheads="1"/>
          </p:cNvSpPr>
          <p:nvPr>
            <p:custDataLst>
              <p:tags r:id="rId38"/>
            </p:custDataLst>
          </p:nvPr>
        </p:nvSpPr>
        <p:spPr bwMode="gray">
          <a:xfrm>
            <a:off x="4997451" y="2536825"/>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664</a:t>
            </a:r>
            <a:endParaRPr lang="en-ZA" altLang="en-US" sz="1400" dirty="0" smtClean="0">
              <a:sym typeface="+mn-lt"/>
            </a:endParaRPr>
          </a:p>
        </p:txBody>
      </p:sp>
      <p:sp>
        <p:nvSpPr>
          <p:cNvPr id="41" name="Rectangle 40"/>
          <p:cNvSpPr>
            <a:spLocks noGrp="1" noChangeArrowheads="1"/>
          </p:cNvSpPr>
          <p:nvPr>
            <p:custDataLst>
              <p:tags r:id="rId39"/>
            </p:custDataLst>
          </p:nvPr>
        </p:nvSpPr>
        <p:spPr bwMode="auto">
          <a:xfrm>
            <a:off x="2133600" y="2312988"/>
            <a:ext cx="1176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9F58F61A-1AD6-4666-9F5C-F99CA0F0F8A8}" type="datetime'''''''E''MA''L''AH''''L''''''''E''''''''''''''NI'' '''''">
              <a:rPr lang="en-ZA" altLang="en-US" sz="1400"/>
              <a:pPr/>
              <a:t>EMALAHLENI </a:t>
            </a:fld>
            <a:endParaRPr lang="en-ZA" altLang="en-US" sz="1400" dirty="0" smtClean="0">
              <a:sym typeface="+mn-lt"/>
            </a:endParaRPr>
          </a:p>
        </p:txBody>
      </p:sp>
      <p:sp>
        <p:nvSpPr>
          <p:cNvPr id="69" name="Rectangle 68"/>
          <p:cNvSpPr>
            <a:spLocks noGrp="1" noChangeArrowheads="1"/>
          </p:cNvSpPr>
          <p:nvPr>
            <p:custDataLst>
              <p:tags r:id="rId40"/>
            </p:custDataLst>
          </p:nvPr>
        </p:nvSpPr>
        <p:spPr bwMode="gray">
          <a:xfrm>
            <a:off x="5721351" y="2312988"/>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977</a:t>
            </a:r>
            <a:endParaRPr lang="en-ZA" altLang="en-US" sz="1400" dirty="0" smtClean="0">
              <a:sym typeface="+mn-lt"/>
            </a:endParaRPr>
          </a:p>
        </p:txBody>
      </p:sp>
      <p:sp>
        <p:nvSpPr>
          <p:cNvPr id="40" name="Rectangle 39"/>
          <p:cNvSpPr>
            <a:spLocks noGrp="1" noChangeArrowheads="1"/>
          </p:cNvSpPr>
          <p:nvPr>
            <p:custDataLst>
              <p:tags r:id="rId41"/>
            </p:custDataLst>
          </p:nvPr>
        </p:nvSpPr>
        <p:spPr bwMode="auto">
          <a:xfrm>
            <a:off x="2057400" y="2089150"/>
            <a:ext cx="1252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6D1974FB-6B4C-4BC0-9FA4-5570678A7BA2}" type="datetime'''''''''''''M''A''''T''J''''H''''''ABE''''''''''NG'''' '''''''">
              <a:rPr lang="en-ZA" altLang="en-US" sz="1400"/>
              <a:pPr/>
              <a:t>MATJHABENG </a:t>
            </a:fld>
            <a:endParaRPr lang="en-ZA" altLang="en-US" sz="1400" dirty="0" smtClean="0">
              <a:sym typeface="+mn-lt"/>
            </a:endParaRPr>
          </a:p>
        </p:txBody>
      </p:sp>
      <p:sp>
        <p:nvSpPr>
          <p:cNvPr id="68" name="Rectangle 67"/>
          <p:cNvSpPr>
            <a:spLocks noGrp="1" noChangeArrowheads="1"/>
          </p:cNvSpPr>
          <p:nvPr>
            <p:custDataLst>
              <p:tags r:id="rId42"/>
            </p:custDataLst>
          </p:nvPr>
        </p:nvSpPr>
        <p:spPr bwMode="gray">
          <a:xfrm>
            <a:off x="6378576" y="2089150"/>
            <a:ext cx="493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1222</a:t>
            </a:r>
            <a:endParaRPr lang="en-ZA" altLang="en-US" sz="1400" dirty="0" smtClean="0">
              <a:sym typeface="+mn-lt"/>
            </a:endParaRPr>
          </a:p>
        </p:txBody>
      </p:sp>
      <p:sp>
        <p:nvSpPr>
          <p:cNvPr id="39" name="Rectangle 38"/>
          <p:cNvSpPr>
            <a:spLocks noGrp="1" noChangeArrowheads="1"/>
          </p:cNvSpPr>
          <p:nvPr>
            <p:custDataLst>
              <p:tags r:id="rId43"/>
            </p:custDataLst>
          </p:nvPr>
        </p:nvSpPr>
        <p:spPr bwMode="auto">
          <a:xfrm>
            <a:off x="1522413" y="1870075"/>
            <a:ext cx="178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gn="r">
              <a:lnSpc>
                <a:spcPct val="100000"/>
              </a:lnSpc>
              <a:spcBef>
                <a:spcPct val="0"/>
              </a:spcBef>
              <a:buNone/>
            </a:pPr>
            <a:fld id="{FF0B4FE8-F0D0-436E-9CD0-DCF4D075487F}" type="datetime'MA''''''''''''''''''''''L''''UT''I ''''A P''HOF''U''NG'' '">
              <a:rPr lang="en-ZA" altLang="en-US" sz="1400"/>
              <a:pPr/>
              <a:t>MALUTI A PHOFUNG </a:t>
            </a:fld>
            <a:endParaRPr lang="en-ZA" altLang="en-US" sz="1400" dirty="0" smtClean="0">
              <a:sym typeface="+mn-lt"/>
            </a:endParaRPr>
          </a:p>
        </p:txBody>
      </p:sp>
      <p:sp>
        <p:nvSpPr>
          <p:cNvPr id="67" name="Rectangle 66"/>
          <p:cNvSpPr>
            <a:spLocks noGrp="1" noChangeArrowheads="1"/>
          </p:cNvSpPr>
          <p:nvPr>
            <p:custDataLst>
              <p:tags r:id="rId44"/>
            </p:custDataLst>
          </p:nvPr>
        </p:nvSpPr>
        <p:spPr bwMode="gray">
          <a:xfrm>
            <a:off x="7540626" y="1870075"/>
            <a:ext cx="493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5400" tIns="0" rIns="2540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lnSpc>
                <a:spcPct val="100000"/>
              </a:lnSpc>
              <a:spcBef>
                <a:spcPct val="0"/>
              </a:spcBef>
              <a:buNone/>
            </a:pPr>
            <a:r>
              <a:rPr lang="en-ZA" altLang="en-US" sz="1400" dirty="0" smtClean="0"/>
              <a:t>1746</a:t>
            </a:r>
            <a:endParaRPr lang="en-ZA" altLang="en-US" sz="1400" dirty="0" smtClean="0">
              <a:sym typeface="+mn-lt"/>
            </a:endParaRPr>
          </a:p>
        </p:txBody>
      </p:sp>
      <p:sp>
        <p:nvSpPr>
          <p:cNvPr id="20" name="Rectangle 19"/>
          <p:cNvSpPr/>
          <p:nvPr/>
        </p:nvSpPr>
        <p:spPr>
          <a:xfrm>
            <a:off x="436564" y="1079017"/>
            <a:ext cx="8404544" cy="355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Top 20 Defaulting Municipalities as on 26 February </a:t>
            </a:r>
            <a:r>
              <a:rPr lang="en-US" sz="1400" b="1" dirty="0" smtClean="0">
                <a:solidFill>
                  <a:schemeClr val="bg1"/>
                </a:solidFill>
              </a:rPr>
              <a:t> 2017</a:t>
            </a:r>
            <a:endParaRPr lang="en-ZA" sz="1400" b="1" dirty="0">
              <a:solidFill>
                <a:schemeClr val="bg1"/>
              </a:solidFill>
            </a:endParaRPr>
          </a:p>
        </p:txBody>
      </p:sp>
      <p:sp>
        <p:nvSpPr>
          <p:cNvPr id="119" name="TextBox 118"/>
          <p:cNvSpPr txBox="1"/>
          <p:nvPr/>
        </p:nvSpPr>
        <p:spPr>
          <a:xfrm>
            <a:off x="3459920" y="1455905"/>
            <a:ext cx="2084225" cy="307777"/>
          </a:xfrm>
          <a:prstGeom prst="rect">
            <a:avLst/>
          </a:prstGeom>
          <a:noFill/>
        </p:spPr>
        <p:txBody>
          <a:bodyPr wrap="none" rtlCol="0">
            <a:spAutoFit/>
          </a:bodyPr>
          <a:lstStyle/>
          <a:p>
            <a:r>
              <a:rPr lang="en-US" sz="1400" b="1" dirty="0" smtClean="0"/>
              <a:t>Overdue balance (Rm)</a:t>
            </a:r>
            <a:endParaRPr lang="en-ZA" sz="1400" b="1" dirty="0"/>
          </a:p>
        </p:txBody>
      </p:sp>
      <p:sp>
        <p:nvSpPr>
          <p:cNvPr id="120" name="TextBox 119"/>
          <p:cNvSpPr txBox="1"/>
          <p:nvPr/>
        </p:nvSpPr>
        <p:spPr>
          <a:xfrm>
            <a:off x="1319213" y="1455905"/>
            <a:ext cx="1555234" cy="307777"/>
          </a:xfrm>
          <a:prstGeom prst="rect">
            <a:avLst/>
          </a:prstGeom>
          <a:noFill/>
        </p:spPr>
        <p:txBody>
          <a:bodyPr wrap="none" rtlCol="0">
            <a:spAutoFit/>
          </a:bodyPr>
          <a:lstStyle/>
          <a:p>
            <a:r>
              <a:rPr lang="en-US" sz="1400" b="1" dirty="0" smtClean="0"/>
              <a:t>Municipal Entity</a:t>
            </a:r>
            <a:endParaRPr lang="en-ZA" sz="1400" b="1" dirty="0"/>
          </a:p>
        </p:txBody>
      </p:sp>
      <p:cxnSp>
        <p:nvCxnSpPr>
          <p:cNvPr id="122" name="Straight Connector 121"/>
          <p:cNvCxnSpPr/>
          <p:nvPr/>
        </p:nvCxnSpPr>
        <p:spPr>
          <a:xfrm>
            <a:off x="3399429" y="1752599"/>
            <a:ext cx="539373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381061" y="1763683"/>
            <a:ext cx="1854264"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259308" y="117806"/>
            <a:ext cx="7001302" cy="830997"/>
          </a:xfrm>
          <a:prstGeom prst="rect">
            <a:avLst/>
          </a:prstGeom>
          <a:noFill/>
        </p:spPr>
        <p:txBody>
          <a:bodyPr wrap="square" rtlCol="0">
            <a:spAutoFit/>
          </a:bodyPr>
          <a:lstStyle/>
          <a:p>
            <a:r>
              <a:rPr lang="en-US" sz="2400" dirty="0">
                <a:solidFill>
                  <a:schemeClr val="bg1"/>
                </a:solidFill>
                <a:cs typeface="Arial" panose="020B0604020202020204" pitchFamily="34" charset="0"/>
              </a:rPr>
              <a:t>The Top 20 </a:t>
            </a:r>
            <a:r>
              <a:rPr lang="en-US" sz="2400" dirty="0" smtClean="0">
                <a:solidFill>
                  <a:schemeClr val="bg1"/>
                </a:solidFill>
                <a:cs typeface="Arial" panose="020B0604020202020204" pitchFamily="34" charset="0"/>
              </a:rPr>
              <a:t>defaulting municipalities have a combined overdue debt of R7.6 </a:t>
            </a:r>
            <a:r>
              <a:rPr lang="en-US" sz="2400" dirty="0" err="1" smtClean="0">
                <a:solidFill>
                  <a:schemeClr val="bg1"/>
                </a:solidFill>
                <a:cs typeface="Arial" panose="020B0604020202020204" pitchFamily="34" charset="0"/>
              </a:rPr>
              <a:t>bn</a:t>
            </a:r>
            <a:endParaRPr lang="en-ZA" sz="2400" dirty="0">
              <a:solidFill>
                <a:schemeClr val="bg1"/>
              </a:solidFill>
            </a:endParaRPr>
          </a:p>
        </p:txBody>
      </p:sp>
    </p:spTree>
    <p:extLst>
      <p:ext uri="{BB962C8B-B14F-4D97-AF65-F5344CB8AC3E}">
        <p14:creationId xmlns:p14="http://schemas.microsoft.com/office/powerpoint/2010/main" val="394480173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idx="4294967295"/>
          </p:nvPr>
        </p:nvSpPr>
        <p:spPr>
          <a:xfrm>
            <a:off x="142875" y="172977"/>
            <a:ext cx="7021413" cy="800219"/>
          </a:xfrm>
        </p:spPr>
        <p:txBody>
          <a:bodyPr/>
          <a:lstStyle/>
          <a:p>
            <a:pPr eaLnBrk="1" hangingPunct="1"/>
            <a:r>
              <a:rPr lang="en-US" altLang="en-US" sz="2600" dirty="0" smtClean="0">
                <a:latin typeface="+mn-lt"/>
              </a:rPr>
              <a:t>R8.6 </a:t>
            </a:r>
            <a:r>
              <a:rPr lang="en-US" altLang="en-US" sz="2600" dirty="0" err="1" smtClean="0">
                <a:latin typeface="+mn-lt"/>
              </a:rPr>
              <a:t>bn</a:t>
            </a:r>
            <a:r>
              <a:rPr lang="en-US" altLang="en-US" sz="2600" dirty="0" smtClean="0">
                <a:latin typeface="+mn-lt"/>
              </a:rPr>
              <a:t> of the R9.9 </a:t>
            </a:r>
            <a:r>
              <a:rPr lang="en-US" altLang="en-US" sz="2600" dirty="0" err="1" smtClean="0">
                <a:latin typeface="+mn-lt"/>
              </a:rPr>
              <a:t>bn</a:t>
            </a:r>
            <a:r>
              <a:rPr lang="en-US" altLang="en-US" sz="2600" dirty="0" smtClean="0">
                <a:latin typeface="+mn-lt"/>
              </a:rPr>
              <a:t> debt is overdue by more than 90 days</a:t>
            </a:r>
          </a:p>
        </p:txBody>
      </p:sp>
      <p:grpSp>
        <p:nvGrpSpPr>
          <p:cNvPr id="5" name="Group 4"/>
          <p:cNvGrpSpPr/>
          <p:nvPr/>
        </p:nvGrpSpPr>
        <p:grpSpPr>
          <a:xfrm>
            <a:off x="0" y="1430373"/>
            <a:ext cx="9140950" cy="601662"/>
            <a:chOff x="0" y="1345640"/>
            <a:chExt cx="8961438" cy="601662"/>
          </a:xfrm>
        </p:grpSpPr>
        <p:sp>
          <p:nvSpPr>
            <p:cNvPr id="7" name="Rectangle 6"/>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8" name="Straight Connector 7"/>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9" name="TextBox 8"/>
          <p:cNvSpPr txBox="1"/>
          <p:nvPr/>
        </p:nvSpPr>
        <p:spPr>
          <a:xfrm>
            <a:off x="355000" y="1655537"/>
            <a:ext cx="150082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Province</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10" name="Straight Connector 9"/>
          <p:cNvCxnSpPr/>
          <p:nvPr/>
        </p:nvCxnSpPr>
        <p:spPr>
          <a:xfrm>
            <a:off x="2041869" y="1997113"/>
            <a:ext cx="0" cy="3945226"/>
          </a:xfrm>
          <a:prstGeom prst="line">
            <a:avLst/>
          </a:prstGeom>
          <a:noFill/>
          <a:ln w="12700" cap="rnd" cmpd="sng" algn="ctr">
            <a:solidFill>
              <a:srgbClr val="808080"/>
            </a:solidFill>
            <a:prstDash val="sysDot"/>
          </a:ln>
          <a:effectLst/>
        </p:spPr>
      </p:cxnSp>
      <p:sp>
        <p:nvSpPr>
          <p:cNvPr id="4" name="TextBox 3"/>
          <p:cNvSpPr txBox="1"/>
          <p:nvPr/>
        </p:nvSpPr>
        <p:spPr>
          <a:xfrm>
            <a:off x="281354" y="2076565"/>
            <a:ext cx="101983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Free State</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 name="TextBox 12"/>
          <p:cNvSpPr txBox="1"/>
          <p:nvPr/>
        </p:nvSpPr>
        <p:spPr>
          <a:xfrm>
            <a:off x="281354" y="2470456"/>
            <a:ext cx="1218603"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Mpumalanga</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 name="TextBox 13"/>
          <p:cNvSpPr txBox="1"/>
          <p:nvPr/>
        </p:nvSpPr>
        <p:spPr>
          <a:xfrm>
            <a:off x="281354" y="2936916"/>
            <a:ext cx="1040670"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North west</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 name="TextBox 14"/>
          <p:cNvSpPr txBox="1"/>
          <p:nvPr/>
        </p:nvSpPr>
        <p:spPr>
          <a:xfrm>
            <a:off x="281354" y="3328145"/>
            <a:ext cx="1317990"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Northern cape</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 name="TextBox 15"/>
          <p:cNvSpPr txBox="1"/>
          <p:nvPr/>
        </p:nvSpPr>
        <p:spPr>
          <a:xfrm>
            <a:off x="281354" y="3838149"/>
            <a:ext cx="870751"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Gauteng</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7" name="TextBox 16"/>
          <p:cNvSpPr txBox="1"/>
          <p:nvPr/>
        </p:nvSpPr>
        <p:spPr>
          <a:xfrm>
            <a:off x="281354" y="4232039"/>
            <a:ext cx="870751"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Limpopo</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 name="TextBox 17"/>
          <p:cNvSpPr txBox="1"/>
          <p:nvPr/>
        </p:nvSpPr>
        <p:spPr>
          <a:xfrm>
            <a:off x="281354" y="4639999"/>
            <a:ext cx="1239442"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Eastern cape</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9" name="TextBox 18"/>
          <p:cNvSpPr txBox="1"/>
          <p:nvPr/>
        </p:nvSpPr>
        <p:spPr>
          <a:xfrm>
            <a:off x="281354" y="5034259"/>
            <a:ext cx="1350050"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err="1" smtClean="0">
                <a:ln>
                  <a:noFill/>
                </a:ln>
                <a:solidFill>
                  <a:srgbClr val="003896"/>
                </a:solidFill>
                <a:effectLst/>
                <a:uLnTx/>
                <a:uFillTx/>
                <a:latin typeface="Arial" charset="0"/>
                <a:ea typeface="+mn-ea"/>
                <a:cs typeface="Arial" charset="0"/>
              </a:rPr>
              <a:t>KwaZulu</a:t>
            </a: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 Natal</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0" name="TextBox 19"/>
          <p:cNvSpPr txBox="1"/>
          <p:nvPr/>
        </p:nvSpPr>
        <p:spPr>
          <a:xfrm>
            <a:off x="281354" y="5415989"/>
            <a:ext cx="1285865"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Western cape</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1" name="TextBox 20"/>
          <p:cNvSpPr txBox="1"/>
          <p:nvPr/>
        </p:nvSpPr>
        <p:spPr>
          <a:xfrm>
            <a:off x="281354" y="5838019"/>
            <a:ext cx="597728" cy="307777"/>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Arial" charset="0"/>
                <a:ea typeface="+mn-ea"/>
                <a:cs typeface="Arial" charset="0"/>
              </a:rPr>
              <a:t>Total</a:t>
            </a:r>
          </a:p>
        </p:txBody>
      </p:sp>
      <p:cxnSp>
        <p:nvCxnSpPr>
          <p:cNvPr id="23" name="Straight Connector 22"/>
          <p:cNvCxnSpPr/>
          <p:nvPr/>
        </p:nvCxnSpPr>
        <p:spPr>
          <a:xfrm>
            <a:off x="4686595" y="1997113"/>
            <a:ext cx="0" cy="3945226"/>
          </a:xfrm>
          <a:prstGeom prst="line">
            <a:avLst/>
          </a:prstGeom>
          <a:noFill/>
          <a:ln w="12700" cap="rnd" cmpd="sng" algn="ctr">
            <a:solidFill>
              <a:srgbClr val="808080"/>
            </a:solidFill>
            <a:prstDash val="sysDot"/>
          </a:ln>
          <a:effectLst/>
        </p:spPr>
      </p:cxnSp>
      <p:sp>
        <p:nvSpPr>
          <p:cNvPr id="26" name="TextBox 25"/>
          <p:cNvSpPr txBox="1"/>
          <p:nvPr/>
        </p:nvSpPr>
        <p:spPr>
          <a:xfrm>
            <a:off x="2071261" y="1655537"/>
            <a:ext cx="122058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&gt;15 days</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7" name="TextBox 26"/>
          <p:cNvSpPr txBox="1"/>
          <p:nvPr/>
        </p:nvSpPr>
        <p:spPr>
          <a:xfrm>
            <a:off x="3407692" y="1655537"/>
            <a:ext cx="122058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&gt;30 days</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8" name="TextBox 27"/>
          <p:cNvSpPr txBox="1"/>
          <p:nvPr/>
        </p:nvSpPr>
        <p:spPr>
          <a:xfrm>
            <a:off x="4856664" y="1655537"/>
            <a:ext cx="122058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&gt;60 days</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9" name="TextBox 28"/>
          <p:cNvSpPr txBox="1"/>
          <p:nvPr/>
        </p:nvSpPr>
        <p:spPr>
          <a:xfrm>
            <a:off x="6319704" y="1655537"/>
            <a:ext cx="122058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&gt;90 days</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30" name="TextBox 29"/>
          <p:cNvSpPr txBox="1"/>
          <p:nvPr/>
        </p:nvSpPr>
        <p:spPr>
          <a:xfrm>
            <a:off x="7640812" y="1486721"/>
            <a:ext cx="122058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Total overdue</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2" name="TextBox 11"/>
          <p:cNvSpPr txBox="1"/>
          <p:nvPr/>
        </p:nvSpPr>
        <p:spPr>
          <a:xfrm>
            <a:off x="2124222" y="2048965"/>
            <a:ext cx="1114658" cy="4385816"/>
          </a:xfrm>
          <a:prstGeom prst="rect">
            <a:avLst/>
          </a:prstGeom>
          <a:noFill/>
        </p:spPr>
        <p:txBody>
          <a:bodyPr wrap="square" rtlCol="0">
            <a:spAutoFit/>
          </a:bodyPr>
          <a:lstStyle>
            <a:defPPr>
              <a:defRPr lang="en-ZA"/>
            </a:defPPr>
            <a:lvl1pPr algn="r" fontAlgn="b">
              <a:defRPr sz="1300"/>
            </a:lvl1p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91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204</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16</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26</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51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35</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21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11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3</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b="1" dirty="0" smtClean="0">
                <a:solidFill>
                  <a:srgbClr val="003896"/>
                </a:solidFill>
              </a:rPr>
              <a:t>458</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44" name="TextBox 43"/>
          <p:cNvSpPr txBox="1"/>
          <p:nvPr/>
        </p:nvSpPr>
        <p:spPr>
          <a:xfrm>
            <a:off x="3390313" y="2048965"/>
            <a:ext cx="1225942" cy="4185761"/>
          </a:xfrm>
          <a:prstGeom prst="rect">
            <a:avLst/>
          </a:prstGeom>
          <a:noFill/>
        </p:spPr>
        <p:txBody>
          <a:bodyPr wrap="square" rtlCol="0">
            <a:spAutoFit/>
          </a:bodyPr>
          <a:lstStyle>
            <a:defPPr>
              <a:defRPr lang="en-ZA"/>
            </a:defPPr>
            <a:lvl1pPr algn="r" fontAlgn="b">
              <a:defRPr sz="1300"/>
            </a:lvl1p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205</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61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12</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29</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0</a:t>
            </a: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44</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17</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3</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0</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b="1" dirty="0" smtClean="0">
                <a:solidFill>
                  <a:srgbClr val="003896"/>
                </a:solidFill>
              </a:rPr>
              <a:t>371</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45" name="TextBox 44"/>
          <p:cNvSpPr txBox="1"/>
          <p:nvPr/>
        </p:nvSpPr>
        <p:spPr>
          <a:xfrm>
            <a:off x="4856663" y="2048965"/>
            <a:ext cx="1220581" cy="4185761"/>
          </a:xfrm>
          <a:prstGeom prst="rect">
            <a:avLst/>
          </a:prstGeom>
          <a:noFill/>
        </p:spPr>
        <p:txBody>
          <a:bodyPr wrap="square" rtlCol="0">
            <a:spAutoFit/>
          </a:bodyPr>
          <a:lstStyle>
            <a:defPPr>
              <a:defRPr lang="en-ZA"/>
            </a:defPPr>
            <a:lvl1pPr algn="r" fontAlgn="b">
              <a:defRPr sz="1300"/>
            </a:lvl1p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222</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175</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a:solidFill>
                  <a:srgbClr val="003896"/>
                </a:solidFill>
              </a:rPr>
              <a:t>9</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31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3896"/>
                </a:solidFill>
                <a:effectLst/>
                <a:uLnTx/>
                <a:uFillTx/>
                <a:latin typeface="Arial" charset="0"/>
                <a:ea typeface="+mn-ea"/>
                <a:cs typeface="Arial" charset="0"/>
              </a:rPr>
              <a:t>0</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16</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13</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rPr>
              <a:t>1</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a:solidFill>
                  <a:srgbClr val="003896"/>
                </a:solidFill>
              </a:rPr>
              <a:t>0</a:t>
            </a:r>
            <a:endParaRPr kumimoji="0" lang="en-ZA" sz="1400" b="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b="1" dirty="0" smtClean="0">
                <a:solidFill>
                  <a:srgbClr val="003896"/>
                </a:solidFill>
              </a:rPr>
              <a:t>467</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46" name="TextBox 45"/>
          <p:cNvSpPr txBox="1"/>
          <p:nvPr/>
        </p:nvSpPr>
        <p:spPr>
          <a:xfrm>
            <a:off x="6358596" y="2048965"/>
            <a:ext cx="1268147" cy="4401205"/>
          </a:xfrm>
          <a:prstGeom prst="rect">
            <a:avLst/>
          </a:prstGeom>
          <a:noFill/>
        </p:spPr>
        <p:txBody>
          <a:bodyPr wrap="square" rtlCol="0">
            <a:spAutoFit/>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3 963</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1 884</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noProof="0" dirty="0" smtClean="0">
                <a:solidFill>
                  <a:srgbClr val="003896"/>
                </a:solidFill>
              </a:rPr>
              <a:t>806</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530</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495</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423</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372</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102</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30</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b="1" dirty="0" smtClean="0">
                <a:solidFill>
                  <a:srgbClr val="003896"/>
                </a:solidFill>
              </a:rPr>
              <a:t>8 605</a:t>
            </a:r>
            <a:endParaRPr kumimoji="0" lang="en-ZA" sz="1400" b="1" i="0" u="none" strike="noStrike" kern="1200" cap="none" spc="0" normalizeH="0" baseline="0" noProof="0" dirty="0">
              <a:ln>
                <a:noFill/>
              </a:ln>
              <a:solidFill>
                <a:srgbClr val="003896"/>
              </a:solidFill>
              <a:effectLst/>
              <a:uLnTx/>
              <a:uFillTx/>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endParaRPr>
          </a:p>
        </p:txBody>
      </p:sp>
      <p:sp>
        <p:nvSpPr>
          <p:cNvPr id="47" name="TextBox 46"/>
          <p:cNvSpPr txBox="1"/>
          <p:nvPr/>
        </p:nvSpPr>
        <p:spPr>
          <a:xfrm>
            <a:off x="7750045" y="2048965"/>
            <a:ext cx="1267345" cy="4185761"/>
          </a:xfrm>
          <a:prstGeom prst="rect">
            <a:avLst/>
          </a:prstGeom>
          <a:noFill/>
        </p:spPr>
        <p:txBody>
          <a:bodyPr wrap="square" rtlCol="0">
            <a:spAutoFit/>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4 </a:t>
            </a:r>
            <a:r>
              <a:rPr lang="en-ZA" sz="1400" dirty="0" smtClean="0">
                <a:solidFill>
                  <a:srgbClr val="003896"/>
                </a:solidFill>
              </a:rPr>
              <a:t>481</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2 </a:t>
            </a:r>
            <a:r>
              <a:rPr lang="en-ZA" sz="1400" dirty="0" smtClean="0">
                <a:solidFill>
                  <a:srgbClr val="003896"/>
                </a:solidFill>
              </a:rPr>
              <a:t>324</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843</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616</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546</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518</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423</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lang="en-US" sz="1400" dirty="0" smtClean="0">
                <a:solidFill>
                  <a:srgbClr val="003896"/>
                </a:solidFill>
              </a:rPr>
              <a:t>117</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srgbClr val="003896"/>
                </a:solidFill>
                <a:effectLst/>
                <a:uLnTx/>
                <a:uFillTx/>
              </a:rPr>
              <a:t>33</a:t>
            </a:r>
            <a:endParaRPr kumimoji="0" lang="en-ZA" sz="1400" b="0" i="0" u="none" strike="noStrike" kern="1200" cap="none" spc="0" normalizeH="0" baseline="0" noProof="0" dirty="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smtClean="0">
              <a:ln>
                <a:noFill/>
              </a:ln>
              <a:solidFill>
                <a:srgbClr val="003896"/>
              </a:solidFill>
              <a:effectLst/>
              <a:uLnTx/>
              <a:uFillTx/>
            </a:endParaRPr>
          </a:p>
          <a:p>
            <a:pPr marL="0" marR="0" lvl="0" indent="0" algn="r" defTabSz="914400" rtl="0" eaLnBrk="1" fontAlgn="b"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srgbClr val="003896"/>
                </a:solidFill>
                <a:effectLst/>
                <a:uLnTx/>
                <a:uFillTx/>
              </a:rPr>
              <a:t>9 </a:t>
            </a:r>
            <a:r>
              <a:rPr lang="en-ZA" sz="1400" b="1" dirty="0" smtClean="0">
                <a:solidFill>
                  <a:srgbClr val="003896"/>
                </a:solidFill>
              </a:rPr>
              <a:t>901</a:t>
            </a:r>
            <a:endParaRPr kumimoji="0" lang="en-ZA" sz="1400" b="1" i="0" u="none" strike="noStrike" kern="1200" cap="none" spc="0" normalizeH="0" baseline="0" noProof="0" dirty="0">
              <a:ln>
                <a:noFill/>
              </a:ln>
              <a:solidFill>
                <a:srgbClr val="003896"/>
              </a:solidFill>
              <a:effectLst/>
              <a:uLnTx/>
              <a:uFillTx/>
            </a:endParaRPr>
          </a:p>
        </p:txBody>
      </p:sp>
      <p:cxnSp>
        <p:nvCxnSpPr>
          <p:cNvPr id="51" name="Straight Connector 50"/>
          <p:cNvCxnSpPr/>
          <p:nvPr/>
        </p:nvCxnSpPr>
        <p:spPr>
          <a:xfrm>
            <a:off x="3277461" y="1997113"/>
            <a:ext cx="0" cy="3945226"/>
          </a:xfrm>
          <a:prstGeom prst="line">
            <a:avLst/>
          </a:prstGeom>
          <a:noFill/>
          <a:ln w="12700" cap="rnd" cmpd="sng" algn="ctr">
            <a:solidFill>
              <a:srgbClr val="808080"/>
            </a:solidFill>
            <a:prstDash val="sysDot"/>
          </a:ln>
          <a:effectLst/>
        </p:spPr>
      </p:cxnSp>
      <p:cxnSp>
        <p:nvCxnSpPr>
          <p:cNvPr id="52" name="Straight Connector 51"/>
          <p:cNvCxnSpPr/>
          <p:nvPr/>
        </p:nvCxnSpPr>
        <p:spPr>
          <a:xfrm>
            <a:off x="0" y="5776016"/>
            <a:ext cx="9144000" cy="0"/>
          </a:xfrm>
          <a:prstGeom prst="line">
            <a:avLst/>
          </a:prstGeom>
          <a:noFill/>
          <a:ln w="6350" cap="rnd" cmpd="sng" algn="ctr">
            <a:solidFill>
              <a:srgbClr val="808080"/>
            </a:solidFill>
            <a:prstDash val="solid"/>
          </a:ln>
          <a:effectLst/>
        </p:spPr>
      </p:cxnSp>
      <p:cxnSp>
        <p:nvCxnSpPr>
          <p:cNvPr id="53" name="Straight Connector 52"/>
          <p:cNvCxnSpPr/>
          <p:nvPr/>
        </p:nvCxnSpPr>
        <p:spPr>
          <a:xfrm>
            <a:off x="7640812" y="1997113"/>
            <a:ext cx="0" cy="3945226"/>
          </a:xfrm>
          <a:prstGeom prst="line">
            <a:avLst/>
          </a:prstGeom>
          <a:noFill/>
          <a:ln w="12700" cap="rnd" cmpd="sng" algn="ctr">
            <a:solidFill>
              <a:srgbClr val="808080"/>
            </a:solidFill>
            <a:prstDash val="sysDot"/>
          </a:ln>
          <a:effectLst/>
        </p:spPr>
      </p:cxnSp>
      <p:cxnSp>
        <p:nvCxnSpPr>
          <p:cNvPr id="54" name="Straight Connector 53"/>
          <p:cNvCxnSpPr/>
          <p:nvPr/>
        </p:nvCxnSpPr>
        <p:spPr>
          <a:xfrm>
            <a:off x="6231678" y="1997113"/>
            <a:ext cx="0" cy="3945226"/>
          </a:xfrm>
          <a:prstGeom prst="line">
            <a:avLst/>
          </a:prstGeom>
          <a:noFill/>
          <a:ln w="12700" cap="rnd" cmpd="sng" algn="ctr">
            <a:solidFill>
              <a:srgbClr val="808080"/>
            </a:solidFill>
            <a:prstDash val="sysDot"/>
          </a:ln>
          <a:effectLst/>
        </p:spPr>
      </p:cxnSp>
      <p:cxnSp>
        <p:nvCxnSpPr>
          <p:cNvPr id="61" name="Straight Connector 60"/>
          <p:cNvCxnSpPr/>
          <p:nvPr/>
        </p:nvCxnSpPr>
        <p:spPr>
          <a:xfrm>
            <a:off x="0" y="6174563"/>
            <a:ext cx="9144000" cy="0"/>
          </a:xfrm>
          <a:prstGeom prst="line">
            <a:avLst/>
          </a:prstGeom>
          <a:noFill/>
          <a:ln w="6350" cap="rnd" cmpd="sng" algn="ctr">
            <a:solidFill>
              <a:srgbClr val="808080"/>
            </a:solidFill>
            <a:prstDash val="solid"/>
          </a:ln>
          <a:effectLst/>
        </p:spPr>
      </p:cxnSp>
      <p:cxnSp>
        <p:nvCxnSpPr>
          <p:cNvPr id="62" name="Straight Connector 61"/>
          <p:cNvCxnSpPr/>
          <p:nvPr/>
        </p:nvCxnSpPr>
        <p:spPr>
          <a:xfrm>
            <a:off x="0" y="4938964"/>
            <a:ext cx="9144000" cy="0"/>
          </a:xfrm>
          <a:prstGeom prst="line">
            <a:avLst/>
          </a:prstGeom>
          <a:noFill/>
          <a:ln w="12700" cap="rnd" cmpd="sng" algn="ctr">
            <a:solidFill>
              <a:srgbClr val="808080"/>
            </a:solidFill>
            <a:prstDash val="sysDot"/>
          </a:ln>
          <a:effectLst/>
        </p:spPr>
      </p:cxnSp>
      <p:cxnSp>
        <p:nvCxnSpPr>
          <p:cNvPr id="63" name="Straight Connector 62"/>
          <p:cNvCxnSpPr/>
          <p:nvPr/>
        </p:nvCxnSpPr>
        <p:spPr>
          <a:xfrm>
            <a:off x="0" y="5381053"/>
            <a:ext cx="9144000" cy="0"/>
          </a:xfrm>
          <a:prstGeom prst="line">
            <a:avLst/>
          </a:prstGeom>
          <a:noFill/>
          <a:ln w="12700" cap="rnd" cmpd="sng" algn="ctr">
            <a:solidFill>
              <a:srgbClr val="808080"/>
            </a:solidFill>
            <a:prstDash val="sysDot"/>
          </a:ln>
          <a:effectLst/>
        </p:spPr>
      </p:cxnSp>
      <p:cxnSp>
        <p:nvCxnSpPr>
          <p:cNvPr id="64" name="Straight Connector 63"/>
          <p:cNvCxnSpPr/>
          <p:nvPr/>
        </p:nvCxnSpPr>
        <p:spPr>
          <a:xfrm>
            <a:off x="0" y="4138926"/>
            <a:ext cx="9144000" cy="0"/>
          </a:xfrm>
          <a:prstGeom prst="line">
            <a:avLst/>
          </a:prstGeom>
          <a:noFill/>
          <a:ln w="12700" cap="rnd" cmpd="sng" algn="ctr">
            <a:solidFill>
              <a:srgbClr val="808080"/>
            </a:solidFill>
            <a:prstDash val="sysDot"/>
          </a:ln>
          <a:effectLst/>
        </p:spPr>
      </p:cxnSp>
      <p:cxnSp>
        <p:nvCxnSpPr>
          <p:cNvPr id="65" name="Straight Connector 64"/>
          <p:cNvCxnSpPr/>
          <p:nvPr/>
        </p:nvCxnSpPr>
        <p:spPr>
          <a:xfrm>
            <a:off x="0" y="4537473"/>
            <a:ext cx="9144000" cy="0"/>
          </a:xfrm>
          <a:prstGeom prst="line">
            <a:avLst/>
          </a:prstGeom>
          <a:noFill/>
          <a:ln w="12700" cap="rnd" cmpd="sng" algn="ctr">
            <a:solidFill>
              <a:srgbClr val="808080"/>
            </a:solidFill>
            <a:prstDash val="sysDot"/>
          </a:ln>
          <a:effectLst/>
        </p:spPr>
      </p:cxnSp>
      <p:cxnSp>
        <p:nvCxnSpPr>
          <p:cNvPr id="66" name="Straight Connector 65"/>
          <p:cNvCxnSpPr/>
          <p:nvPr/>
        </p:nvCxnSpPr>
        <p:spPr>
          <a:xfrm>
            <a:off x="0" y="3229304"/>
            <a:ext cx="9144000" cy="0"/>
          </a:xfrm>
          <a:prstGeom prst="line">
            <a:avLst/>
          </a:prstGeom>
          <a:noFill/>
          <a:ln w="12700" cap="rnd" cmpd="sng" algn="ctr">
            <a:solidFill>
              <a:srgbClr val="808080"/>
            </a:solidFill>
            <a:prstDash val="sysDot"/>
          </a:ln>
          <a:effectLst/>
        </p:spPr>
      </p:cxnSp>
      <p:cxnSp>
        <p:nvCxnSpPr>
          <p:cNvPr id="67" name="Straight Connector 66"/>
          <p:cNvCxnSpPr/>
          <p:nvPr/>
        </p:nvCxnSpPr>
        <p:spPr>
          <a:xfrm>
            <a:off x="0" y="3743963"/>
            <a:ext cx="9144000" cy="0"/>
          </a:xfrm>
          <a:prstGeom prst="line">
            <a:avLst/>
          </a:prstGeom>
          <a:noFill/>
          <a:ln w="12700" cap="rnd" cmpd="sng" algn="ctr">
            <a:solidFill>
              <a:srgbClr val="808080"/>
            </a:solidFill>
            <a:prstDash val="sysDot"/>
          </a:ln>
          <a:effectLst/>
        </p:spPr>
      </p:cxnSp>
      <p:cxnSp>
        <p:nvCxnSpPr>
          <p:cNvPr id="68" name="Straight Connector 67"/>
          <p:cNvCxnSpPr/>
          <p:nvPr/>
        </p:nvCxnSpPr>
        <p:spPr>
          <a:xfrm>
            <a:off x="0" y="2365912"/>
            <a:ext cx="9144000" cy="0"/>
          </a:xfrm>
          <a:prstGeom prst="line">
            <a:avLst/>
          </a:prstGeom>
          <a:noFill/>
          <a:ln w="12700" cap="rnd" cmpd="sng" algn="ctr">
            <a:solidFill>
              <a:srgbClr val="808080"/>
            </a:solidFill>
            <a:prstDash val="sysDot"/>
          </a:ln>
          <a:effectLst/>
        </p:spPr>
      </p:cxnSp>
      <p:cxnSp>
        <p:nvCxnSpPr>
          <p:cNvPr id="69" name="Straight Connector 68"/>
          <p:cNvCxnSpPr/>
          <p:nvPr/>
        </p:nvCxnSpPr>
        <p:spPr>
          <a:xfrm>
            <a:off x="0" y="2837029"/>
            <a:ext cx="9144000" cy="0"/>
          </a:xfrm>
          <a:prstGeom prst="line">
            <a:avLst/>
          </a:prstGeom>
          <a:noFill/>
          <a:ln w="12700" cap="rnd" cmpd="sng" algn="ctr">
            <a:solidFill>
              <a:srgbClr val="808080"/>
            </a:solidFill>
            <a:prstDash val="sysDot"/>
          </a:ln>
          <a:effectLst/>
        </p:spPr>
      </p:cxnSp>
      <p:sp>
        <p:nvSpPr>
          <p:cNvPr id="70" name="Rectangle 69"/>
          <p:cNvSpPr/>
          <p:nvPr/>
        </p:nvSpPr>
        <p:spPr>
          <a:xfrm>
            <a:off x="270" y="1134974"/>
            <a:ext cx="9140410" cy="35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3896"/>
                </a:solidFill>
                <a:effectLst/>
                <a:uLnTx/>
                <a:uFillTx/>
                <a:latin typeface="Arial"/>
                <a:ea typeface="+mn-ea"/>
                <a:cs typeface="Arial"/>
              </a:rPr>
              <a:t>Municipal debt age analysis by province as </a:t>
            </a:r>
            <a:r>
              <a:rPr kumimoji="0" lang="en-US" sz="1600" b="1" i="0" u="none" strike="noStrike" kern="1200" cap="none" spc="0" normalizeH="0" baseline="0" noProof="0" dirty="0">
                <a:ln>
                  <a:noFill/>
                </a:ln>
                <a:solidFill>
                  <a:srgbClr val="003896"/>
                </a:solidFill>
                <a:effectLst/>
                <a:uLnTx/>
                <a:uFillTx/>
                <a:latin typeface="Arial"/>
                <a:ea typeface="+mn-ea"/>
                <a:cs typeface="Arial"/>
              </a:rPr>
              <a:t>on </a:t>
            </a:r>
            <a:r>
              <a:rPr kumimoji="0" lang="en-US" sz="1600" b="1" i="0" u="none" strike="noStrike" kern="1200" cap="none" spc="0" normalizeH="0" baseline="0" noProof="0" dirty="0" smtClean="0">
                <a:ln>
                  <a:noFill/>
                </a:ln>
                <a:solidFill>
                  <a:srgbClr val="003896"/>
                </a:solidFill>
                <a:effectLst/>
                <a:uLnTx/>
                <a:uFillTx/>
                <a:latin typeface="Arial"/>
                <a:ea typeface="+mn-ea"/>
                <a:cs typeface="Arial"/>
              </a:rPr>
              <a:t>26 February 2017 (Rm)</a:t>
            </a:r>
            <a:endParaRPr kumimoji="0" lang="en-ZA" sz="1600" b="1" i="0" u="none" strike="noStrike" kern="1200" cap="none" spc="0" normalizeH="0" baseline="0" noProof="0" dirty="0">
              <a:ln>
                <a:noFill/>
              </a:ln>
              <a:solidFill>
                <a:srgbClr val="003896"/>
              </a:solidFill>
              <a:effectLst/>
              <a:uLnTx/>
              <a:uFillTx/>
              <a:latin typeface="Arial"/>
              <a:ea typeface="+mn-ea"/>
              <a:cs typeface="Arial"/>
            </a:endParaRPr>
          </a:p>
        </p:txBody>
      </p:sp>
      <p:cxnSp>
        <p:nvCxnSpPr>
          <p:cNvPr id="71" name="Straight Connector 70"/>
          <p:cNvCxnSpPr/>
          <p:nvPr/>
        </p:nvCxnSpPr>
        <p:spPr>
          <a:xfrm>
            <a:off x="0" y="1979164"/>
            <a:ext cx="9144000" cy="0"/>
          </a:xfrm>
          <a:prstGeom prst="line">
            <a:avLst/>
          </a:prstGeom>
          <a:noFill/>
          <a:ln w="12700" cap="rnd" cmpd="sng" algn="ctr">
            <a:solidFill>
              <a:srgbClr val="808080"/>
            </a:solidFill>
            <a:prstDash val="sysDot"/>
          </a:ln>
          <a:effectLst/>
        </p:spPr>
      </p:cxnSp>
      <p:sp>
        <p:nvSpPr>
          <p:cNvPr id="72" name="Slide Number Placeholder 71"/>
          <p:cNvSpPr>
            <a:spLocks noGrp="1"/>
          </p:cNvSpPr>
          <p:nvPr>
            <p:ph type="sldNum" sz="quarter" idx="12"/>
          </p:nvPr>
        </p:nvSpPr>
        <p:spPr>
          <a:xfrm>
            <a:off x="3795713" y="6453188"/>
            <a:ext cx="992187" cy="268287"/>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C1D1619-C61E-4DD5-A1C4-6CF8A3857F4A}" type="slidenum">
              <a:rPr kumimoji="0" lang="en-ZA" sz="1000" b="0" i="0" u="none" strike="noStrike" kern="1200" cap="none" spc="0" normalizeH="0" baseline="0" noProof="0" smtClean="0">
                <a:ln>
                  <a:noFill/>
                </a:ln>
                <a:solidFill>
                  <a:srgbClr val="83725B"/>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ZA" sz="1000" b="0" i="0" u="none" strike="noStrike" kern="1200" cap="none" spc="0" normalizeH="0" baseline="0" noProof="0" dirty="0">
              <a:ln>
                <a:noFill/>
              </a:ln>
              <a:solidFill>
                <a:srgbClr val="83725B"/>
              </a:solidFill>
              <a:effectLst/>
              <a:uLnTx/>
              <a:uFillTx/>
              <a:latin typeface="Arial" charset="0"/>
              <a:ea typeface="+mn-ea"/>
              <a:cs typeface="Arial" charset="0"/>
            </a:endParaRPr>
          </a:p>
        </p:txBody>
      </p:sp>
    </p:spTree>
    <p:extLst>
      <p:ext uri="{BB962C8B-B14F-4D97-AF65-F5344CB8AC3E}">
        <p14:creationId xmlns:p14="http://schemas.microsoft.com/office/powerpoint/2010/main" val="39450804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770633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Eight municipalities have been interrupted according to the PAJA process since 16 January 2017</a:t>
            </a:r>
            <a:endParaRPr lang="en-US" dirty="0"/>
          </a:p>
        </p:txBody>
      </p:sp>
      <p:sp>
        <p:nvSpPr>
          <p:cNvPr id="10" name="Slide Number Placeholder 9"/>
          <p:cNvSpPr>
            <a:spLocks noGrp="1"/>
          </p:cNvSpPr>
          <p:nvPr>
            <p:ph type="sldNum" sz="quarter" idx="12"/>
          </p:nvPr>
        </p:nvSpPr>
        <p:spPr>
          <a:xfrm>
            <a:off x="3795713" y="6244712"/>
            <a:ext cx="992187" cy="268287"/>
          </a:xfrm>
        </p:spPr>
        <p:txBody>
          <a:bodyPr/>
          <a:lstStyle/>
          <a:p>
            <a:pPr>
              <a:defRPr/>
            </a:pPr>
            <a:fld id="{3EEE5689-0DAD-46A1-8BDF-3393AA2651C2}" type="slidenum">
              <a:rPr lang="en-ZA" smtClean="0"/>
              <a:pPr>
                <a:defRPr/>
              </a:pPr>
              <a:t>8</a:t>
            </a:fld>
            <a:endParaRPr lang="en-ZA" dirty="0"/>
          </a:p>
        </p:txBody>
      </p:sp>
      <p:grpSp>
        <p:nvGrpSpPr>
          <p:cNvPr id="7" name="Group 6"/>
          <p:cNvGrpSpPr/>
          <p:nvPr/>
        </p:nvGrpSpPr>
        <p:grpSpPr>
          <a:xfrm>
            <a:off x="0" y="1622935"/>
            <a:ext cx="9140950" cy="601662"/>
            <a:chOff x="0" y="1345640"/>
            <a:chExt cx="8961438" cy="601662"/>
          </a:xfrm>
        </p:grpSpPr>
        <p:sp>
          <p:nvSpPr>
            <p:cNvPr id="8" name="Rectangle 7"/>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11" name="Straight Connector 10"/>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12" name="TextBox 11"/>
          <p:cNvSpPr txBox="1"/>
          <p:nvPr/>
        </p:nvSpPr>
        <p:spPr>
          <a:xfrm>
            <a:off x="355000" y="1848099"/>
            <a:ext cx="1500824"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Province</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13" name="Straight Connector 12"/>
          <p:cNvCxnSpPr/>
          <p:nvPr/>
        </p:nvCxnSpPr>
        <p:spPr>
          <a:xfrm>
            <a:off x="2598702" y="2189675"/>
            <a:ext cx="0" cy="3910358"/>
          </a:xfrm>
          <a:prstGeom prst="line">
            <a:avLst/>
          </a:prstGeom>
          <a:noFill/>
          <a:ln w="19050" cap="rnd" cmpd="sng" algn="ctr">
            <a:solidFill>
              <a:srgbClr val="808080"/>
            </a:solidFill>
            <a:prstDash val="sysDot"/>
          </a:ln>
          <a:effectLst/>
        </p:spPr>
      </p:cxnSp>
      <p:sp>
        <p:nvSpPr>
          <p:cNvPr id="15" name="TextBox 14"/>
          <p:cNvSpPr txBox="1"/>
          <p:nvPr/>
        </p:nvSpPr>
        <p:spPr>
          <a:xfrm>
            <a:off x="360260" y="5195197"/>
            <a:ext cx="1151277" cy="292388"/>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srgbClr val="003896"/>
                </a:solidFill>
                <a:effectLst/>
                <a:uLnTx/>
                <a:uFillTx/>
                <a:latin typeface="Arial" charset="0"/>
                <a:ea typeface="+mn-ea"/>
                <a:cs typeface="Arial" charset="0"/>
              </a:rPr>
              <a:t>Mpumalanga</a:t>
            </a: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 name="TextBox 15"/>
          <p:cNvSpPr txBox="1"/>
          <p:nvPr/>
        </p:nvSpPr>
        <p:spPr>
          <a:xfrm>
            <a:off x="281354" y="2810827"/>
            <a:ext cx="982961" cy="292388"/>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srgbClr val="003896"/>
                </a:solidFill>
                <a:effectLst/>
                <a:uLnTx/>
                <a:uFillTx/>
                <a:latin typeface="Arial" charset="0"/>
                <a:ea typeface="+mn-ea"/>
                <a:cs typeface="Arial" charset="0"/>
              </a:rPr>
              <a:t>North west</a:t>
            </a: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7" name="TextBox 16"/>
          <p:cNvSpPr txBox="1"/>
          <p:nvPr/>
        </p:nvSpPr>
        <p:spPr>
          <a:xfrm>
            <a:off x="269918" y="4419716"/>
            <a:ext cx="1244251" cy="292388"/>
          </a:xfrm>
          <a:prstGeom prst="rect">
            <a:avLst/>
          </a:prstGeom>
          <a:noFill/>
        </p:spPr>
        <p:txBody>
          <a:bodyPr wrap="none" rtlCol="0">
            <a:spAutoFit/>
          </a:bodyPr>
          <a:lstStyle>
            <a:defPPr>
              <a:defRPr lang="en-ZA"/>
            </a:defPPr>
            <a:lvl1pPr>
              <a:defRPr sz="13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srgbClr val="003896"/>
                </a:solidFill>
                <a:effectLst/>
                <a:uLnTx/>
                <a:uFillTx/>
                <a:latin typeface="Arial" charset="0"/>
                <a:ea typeface="+mn-ea"/>
                <a:cs typeface="Arial" charset="0"/>
              </a:rPr>
              <a:t>Northern cape</a:t>
            </a: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5" name="TextBox 24"/>
          <p:cNvSpPr txBox="1"/>
          <p:nvPr/>
        </p:nvSpPr>
        <p:spPr>
          <a:xfrm>
            <a:off x="2628094" y="1848099"/>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Municipality</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6" name="TextBox 25"/>
          <p:cNvSpPr txBox="1"/>
          <p:nvPr/>
        </p:nvSpPr>
        <p:spPr>
          <a:xfrm>
            <a:off x="5672600" y="1848099"/>
            <a:ext cx="1825480"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Towns impacted</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30" name="TextBox 29"/>
          <p:cNvSpPr txBox="1"/>
          <p:nvPr/>
        </p:nvSpPr>
        <p:spPr>
          <a:xfrm>
            <a:off x="2681055" y="2086779"/>
            <a:ext cx="2411450" cy="2492990"/>
          </a:xfrm>
          <a:prstGeom prst="rect">
            <a:avLst/>
          </a:prstGeom>
          <a:noFill/>
        </p:spPr>
        <p:txBody>
          <a:bodyPr wrap="square" rtlCol="0">
            <a:spAutoFit/>
          </a:bodyPr>
          <a:lstStyle>
            <a:defPPr>
              <a:defRPr lang="en-ZA"/>
            </a:defPPr>
            <a:lvl1pPr algn="r" fontAlgn="b">
              <a:defRPr sz="1300"/>
            </a:lvl1pPr>
          </a:lstStyle>
          <a:p>
            <a:pPr marL="0" marR="0" lvl="0" indent="0" algn="l" defTabSz="914400" rtl="0" eaLnBrk="1" fontAlgn="b" latinLnBrk="0" hangingPunct="1">
              <a:lnSpc>
                <a:spcPct val="200000"/>
              </a:lnSpc>
              <a:spcBef>
                <a:spcPct val="0"/>
              </a:spcBef>
              <a:spcAft>
                <a:spcPct val="0"/>
              </a:spcAft>
              <a:buClrTx/>
              <a:buSzTx/>
              <a:buFontTx/>
              <a:buNone/>
              <a:tabLst/>
              <a:defRPr/>
            </a:pPr>
            <a:r>
              <a:rPr kumimoji="0" lang="en-US" sz="1300" b="0" i="0" u="none" strike="noStrike" kern="1200" cap="none" spc="0" normalizeH="0" baseline="0" noProof="0" dirty="0" err="1" smtClean="0">
                <a:ln>
                  <a:noFill/>
                </a:ln>
                <a:solidFill>
                  <a:srgbClr val="003896"/>
                </a:solidFill>
                <a:effectLst/>
                <a:uLnTx/>
                <a:uFillTx/>
                <a:latin typeface="Arial" charset="0"/>
                <a:ea typeface="+mn-ea"/>
                <a:cs typeface="Arial" charset="0"/>
              </a:rPr>
              <a:t>Naledi</a:t>
            </a:r>
            <a:endParaRPr kumimoji="0" lang="en-US" sz="13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lvl="0" algn="l">
              <a:lnSpc>
                <a:spcPct val="200000"/>
              </a:lnSpc>
              <a:defRPr/>
            </a:pPr>
            <a:r>
              <a:rPr lang="en-US" dirty="0" err="1">
                <a:solidFill>
                  <a:srgbClr val="003896"/>
                </a:solidFill>
              </a:rPr>
              <a:t>Kgetleng</a:t>
            </a:r>
            <a:r>
              <a:rPr lang="en-US" dirty="0">
                <a:solidFill>
                  <a:srgbClr val="003896"/>
                </a:solidFill>
              </a:rPr>
              <a:t> </a:t>
            </a:r>
            <a:r>
              <a:rPr lang="en-US" dirty="0" smtClean="0">
                <a:solidFill>
                  <a:srgbClr val="003896"/>
                </a:solidFill>
              </a:rPr>
              <a:t>River</a:t>
            </a:r>
          </a:p>
          <a:p>
            <a:pPr lvl="0" algn="l">
              <a:lnSpc>
                <a:spcPct val="200000"/>
              </a:lnSpc>
              <a:defRPr/>
            </a:pPr>
            <a:r>
              <a:rPr lang="en-US" dirty="0" err="1" smtClean="0">
                <a:solidFill>
                  <a:srgbClr val="003896"/>
                </a:solidFill>
              </a:rPr>
              <a:t>Lekwa-Teemane</a:t>
            </a:r>
            <a:endParaRPr lang="en-US" dirty="0" smtClean="0">
              <a:solidFill>
                <a:srgbClr val="003896"/>
              </a:solidFill>
            </a:endParaRPr>
          </a:p>
          <a:p>
            <a:pPr lvl="0" algn="l">
              <a:lnSpc>
                <a:spcPct val="200000"/>
              </a:lnSpc>
              <a:defRPr/>
            </a:pPr>
            <a:r>
              <a:rPr lang="en-US" dirty="0" err="1" smtClean="0">
                <a:solidFill>
                  <a:srgbClr val="003896"/>
                </a:solidFill>
              </a:rPr>
              <a:t>Ventersdorp</a:t>
            </a:r>
            <a:endParaRPr lang="en-US" dirty="0">
              <a:solidFill>
                <a:srgbClr val="003896"/>
              </a:solidFill>
            </a:endParaRPr>
          </a:p>
          <a:p>
            <a:pPr marL="0" marR="0" lvl="0" indent="0" algn="l" defTabSz="914400" rtl="0" eaLnBrk="1" fontAlgn="b" latinLnBrk="0" hangingPunct="1">
              <a:lnSpc>
                <a:spcPct val="200000"/>
              </a:lnSpc>
              <a:spcBef>
                <a:spcPct val="0"/>
              </a:spcBef>
              <a:spcAft>
                <a:spcPct val="0"/>
              </a:spcAft>
              <a:buClrTx/>
              <a:buSzTx/>
              <a:buFontTx/>
              <a:buNone/>
              <a:tabLst/>
              <a:defRPr/>
            </a:pP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l" defTabSz="914400" rtl="0" eaLnBrk="1" fontAlgn="b" latinLnBrk="0" hangingPunct="1">
              <a:lnSpc>
                <a:spcPct val="200000"/>
              </a:lnSpc>
              <a:spcBef>
                <a:spcPct val="0"/>
              </a:spcBef>
              <a:spcAft>
                <a:spcPct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41" name="Straight Connector 40"/>
          <p:cNvCxnSpPr/>
          <p:nvPr/>
        </p:nvCxnSpPr>
        <p:spPr>
          <a:xfrm>
            <a:off x="0" y="6100033"/>
            <a:ext cx="9144000" cy="0"/>
          </a:xfrm>
          <a:prstGeom prst="line">
            <a:avLst/>
          </a:prstGeom>
          <a:noFill/>
          <a:ln w="19050" cap="rnd" cmpd="sng" algn="ctr">
            <a:solidFill>
              <a:srgbClr val="808080"/>
            </a:solidFill>
            <a:prstDash val="solid"/>
          </a:ln>
          <a:effectLst/>
        </p:spPr>
      </p:cxnSp>
      <p:cxnSp>
        <p:nvCxnSpPr>
          <p:cNvPr id="43" name="Straight Connector 42"/>
          <p:cNvCxnSpPr/>
          <p:nvPr/>
        </p:nvCxnSpPr>
        <p:spPr>
          <a:xfrm>
            <a:off x="0" y="4937145"/>
            <a:ext cx="9144000" cy="0"/>
          </a:xfrm>
          <a:prstGeom prst="line">
            <a:avLst/>
          </a:prstGeom>
          <a:noFill/>
          <a:ln w="19050" cap="rnd" cmpd="sng" algn="ctr">
            <a:solidFill>
              <a:srgbClr val="808080"/>
            </a:solidFill>
            <a:prstDash val="sysDot"/>
          </a:ln>
          <a:effectLst/>
        </p:spPr>
      </p:cxnSp>
      <p:cxnSp>
        <p:nvCxnSpPr>
          <p:cNvPr id="45" name="Straight Connector 44"/>
          <p:cNvCxnSpPr/>
          <p:nvPr/>
        </p:nvCxnSpPr>
        <p:spPr>
          <a:xfrm>
            <a:off x="0" y="4143635"/>
            <a:ext cx="9144000" cy="0"/>
          </a:xfrm>
          <a:prstGeom prst="line">
            <a:avLst/>
          </a:prstGeom>
          <a:noFill/>
          <a:ln w="19050" cap="rnd" cmpd="sng" algn="ctr">
            <a:solidFill>
              <a:srgbClr val="808080"/>
            </a:solidFill>
            <a:prstDash val="sysDot"/>
          </a:ln>
          <a:effectLst/>
        </p:spPr>
      </p:cxnSp>
      <p:cxnSp>
        <p:nvCxnSpPr>
          <p:cNvPr id="47" name="Straight Connector 46"/>
          <p:cNvCxnSpPr/>
          <p:nvPr/>
        </p:nvCxnSpPr>
        <p:spPr>
          <a:xfrm>
            <a:off x="2628094" y="2957021"/>
            <a:ext cx="6515906" cy="0"/>
          </a:xfrm>
          <a:prstGeom prst="line">
            <a:avLst/>
          </a:prstGeom>
          <a:noFill/>
          <a:ln w="19050" cap="rnd" cmpd="sng" algn="ctr">
            <a:solidFill>
              <a:srgbClr val="808080"/>
            </a:solidFill>
            <a:prstDash val="sysDot"/>
          </a:ln>
          <a:effectLst/>
        </p:spPr>
      </p:cxnSp>
      <p:sp>
        <p:nvSpPr>
          <p:cNvPr id="48" name="Rectangle 47"/>
          <p:cNvSpPr/>
          <p:nvPr/>
        </p:nvSpPr>
        <p:spPr>
          <a:xfrm>
            <a:off x="270" y="1327536"/>
            <a:ext cx="9140410" cy="35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400" b="1" dirty="0" smtClean="0">
                <a:solidFill>
                  <a:srgbClr val="003896"/>
                </a:solidFill>
                <a:cs typeface="Arial" panose="020B0604020202020204" pitchFamily="34" charset="0"/>
              </a:rPr>
              <a:t>Municipalities interrupted since 16 </a:t>
            </a:r>
            <a:r>
              <a:rPr lang="en-US" sz="1400" b="1" dirty="0">
                <a:solidFill>
                  <a:srgbClr val="003896"/>
                </a:solidFill>
                <a:cs typeface="Arial" panose="020B0604020202020204" pitchFamily="34" charset="0"/>
              </a:rPr>
              <a:t>January </a:t>
            </a:r>
            <a:r>
              <a:rPr lang="en-US" sz="1400" b="1" dirty="0" smtClean="0">
                <a:solidFill>
                  <a:srgbClr val="003896"/>
                </a:solidFill>
                <a:cs typeface="Arial" panose="020B0604020202020204" pitchFamily="34" charset="0"/>
              </a:rPr>
              <a:t>2017</a:t>
            </a:r>
            <a:endParaRPr lang="en-US" sz="1400" b="1" dirty="0">
              <a:solidFill>
                <a:srgbClr val="003896"/>
              </a:solidFill>
              <a:cs typeface="Arial" panose="020B0604020202020204" pitchFamily="34" charset="0"/>
            </a:endParaRPr>
          </a:p>
        </p:txBody>
      </p:sp>
      <p:cxnSp>
        <p:nvCxnSpPr>
          <p:cNvPr id="49" name="Straight Connector 48"/>
          <p:cNvCxnSpPr/>
          <p:nvPr/>
        </p:nvCxnSpPr>
        <p:spPr>
          <a:xfrm>
            <a:off x="0" y="2171726"/>
            <a:ext cx="9144000" cy="0"/>
          </a:xfrm>
          <a:prstGeom prst="line">
            <a:avLst/>
          </a:prstGeom>
          <a:noFill/>
          <a:ln w="12700" cap="rnd" cmpd="sng" algn="ctr">
            <a:solidFill>
              <a:srgbClr val="808080"/>
            </a:solidFill>
            <a:prstDash val="solid"/>
          </a:ln>
          <a:effectLst/>
        </p:spPr>
      </p:cxnSp>
      <p:cxnSp>
        <p:nvCxnSpPr>
          <p:cNvPr id="52" name="Straight Connector 51"/>
          <p:cNvCxnSpPr/>
          <p:nvPr/>
        </p:nvCxnSpPr>
        <p:spPr>
          <a:xfrm>
            <a:off x="2628094" y="2533915"/>
            <a:ext cx="6515906" cy="0"/>
          </a:xfrm>
          <a:prstGeom prst="line">
            <a:avLst/>
          </a:prstGeom>
          <a:noFill/>
          <a:ln w="19050" cap="rnd" cmpd="sng" algn="ctr">
            <a:solidFill>
              <a:srgbClr val="808080"/>
            </a:solidFill>
            <a:prstDash val="sysDot"/>
          </a:ln>
          <a:effectLst/>
        </p:spPr>
      </p:cxnSp>
      <p:cxnSp>
        <p:nvCxnSpPr>
          <p:cNvPr id="53" name="Straight Connector 52"/>
          <p:cNvCxnSpPr/>
          <p:nvPr/>
        </p:nvCxnSpPr>
        <p:spPr>
          <a:xfrm>
            <a:off x="2628094" y="3350916"/>
            <a:ext cx="6515906" cy="0"/>
          </a:xfrm>
          <a:prstGeom prst="line">
            <a:avLst/>
          </a:prstGeom>
          <a:noFill/>
          <a:ln w="19050" cap="rnd" cmpd="sng" algn="ctr">
            <a:solidFill>
              <a:srgbClr val="808080"/>
            </a:solidFill>
            <a:prstDash val="sysDot"/>
          </a:ln>
          <a:effectLst/>
        </p:spPr>
      </p:cxnSp>
      <p:cxnSp>
        <p:nvCxnSpPr>
          <p:cNvPr id="55" name="Straight Connector 54"/>
          <p:cNvCxnSpPr/>
          <p:nvPr/>
        </p:nvCxnSpPr>
        <p:spPr>
          <a:xfrm>
            <a:off x="2628094" y="4551214"/>
            <a:ext cx="6515906" cy="0"/>
          </a:xfrm>
          <a:prstGeom prst="line">
            <a:avLst/>
          </a:prstGeom>
          <a:noFill/>
          <a:ln w="19050" cap="rnd" cmpd="sng" algn="ctr">
            <a:solidFill>
              <a:srgbClr val="808080"/>
            </a:solidFill>
            <a:prstDash val="sysDot"/>
          </a:ln>
          <a:effectLst/>
        </p:spPr>
      </p:cxnSp>
      <p:sp>
        <p:nvSpPr>
          <p:cNvPr id="59" name="TextBox 58"/>
          <p:cNvSpPr txBox="1"/>
          <p:nvPr/>
        </p:nvSpPr>
        <p:spPr>
          <a:xfrm>
            <a:off x="5591008" y="2086779"/>
            <a:ext cx="3549671" cy="2893100"/>
          </a:xfrm>
          <a:prstGeom prst="rect">
            <a:avLst/>
          </a:prstGeom>
          <a:noFill/>
        </p:spPr>
        <p:txBody>
          <a:bodyPr wrap="square" rtlCol="0">
            <a:spAutoFit/>
          </a:bodyPr>
          <a:lstStyle>
            <a:defPPr>
              <a:defRPr lang="en-ZA"/>
            </a:defPPr>
            <a:lvl1pPr algn="r" fontAlgn="b">
              <a:defRPr sz="1300"/>
            </a:lvl1pPr>
          </a:lstStyle>
          <a:p>
            <a:pPr marL="0" marR="0" lvl="0" indent="0" algn="l" defTabSz="914400" rtl="0" eaLnBrk="1" fontAlgn="b" latinLnBrk="0" hangingPunct="1">
              <a:lnSpc>
                <a:spcPct val="200000"/>
              </a:lnSpc>
              <a:spcBef>
                <a:spcPct val="0"/>
              </a:spcBef>
              <a:spcAft>
                <a:spcPct val="0"/>
              </a:spcAft>
              <a:buClrTx/>
              <a:buSzTx/>
              <a:buFontTx/>
              <a:buNone/>
              <a:tabLst/>
              <a:defRPr/>
            </a:pPr>
            <a:r>
              <a:rPr kumimoji="0" lang="en-US" sz="1300" b="0" i="0" u="none" strike="noStrike" kern="1200" cap="none" spc="0" normalizeH="0" baseline="0" noProof="0" dirty="0" err="1" smtClean="0">
                <a:ln>
                  <a:noFill/>
                </a:ln>
                <a:solidFill>
                  <a:srgbClr val="003896"/>
                </a:solidFill>
                <a:effectLst/>
                <a:uLnTx/>
                <a:uFillTx/>
                <a:latin typeface="Arial" charset="0"/>
                <a:ea typeface="+mn-ea"/>
                <a:cs typeface="Arial" charset="0"/>
              </a:rPr>
              <a:t>Vryburg</a:t>
            </a:r>
            <a:r>
              <a:rPr kumimoji="0" lang="en-US" sz="1300" b="0" i="0" u="none" strike="noStrike" kern="1200" cap="none" spc="0" normalizeH="0" baseline="0" noProof="0" dirty="0" smtClean="0">
                <a:ln>
                  <a:noFill/>
                </a:ln>
                <a:solidFill>
                  <a:srgbClr val="003896"/>
                </a:solidFill>
                <a:effectLst/>
                <a:uLnTx/>
                <a:uFillTx/>
                <a:latin typeface="Arial" charset="0"/>
                <a:ea typeface="+mn-ea"/>
                <a:cs typeface="Arial" charset="0"/>
              </a:rPr>
              <a:t>, Stella</a:t>
            </a:r>
          </a:p>
          <a:p>
            <a:pPr marL="0" marR="0" lvl="0" indent="0" algn="l" defTabSz="914400" rtl="0" eaLnBrk="1" fontAlgn="b" latinLnBrk="0" hangingPunct="1">
              <a:lnSpc>
                <a:spcPct val="200000"/>
              </a:lnSpc>
              <a:spcBef>
                <a:spcPct val="0"/>
              </a:spcBef>
              <a:spcAft>
                <a:spcPct val="0"/>
              </a:spcAft>
              <a:buClrTx/>
              <a:buSzTx/>
              <a:buFontTx/>
              <a:buNone/>
              <a:tabLst/>
              <a:defRPr/>
            </a:pPr>
            <a:r>
              <a:rPr lang="en-US" dirty="0" err="1" smtClean="0">
                <a:solidFill>
                  <a:srgbClr val="003896"/>
                </a:solidFill>
              </a:rPr>
              <a:t>Koster</a:t>
            </a:r>
            <a:r>
              <a:rPr lang="en-US" dirty="0" smtClean="0">
                <a:solidFill>
                  <a:srgbClr val="003896"/>
                </a:solidFill>
              </a:rPr>
              <a:t>, </a:t>
            </a:r>
            <a:r>
              <a:rPr lang="en-US" dirty="0" err="1" smtClean="0">
                <a:solidFill>
                  <a:srgbClr val="003896"/>
                </a:solidFill>
              </a:rPr>
              <a:t>Swatruggens</a:t>
            </a:r>
            <a:endParaRPr lang="en-US" dirty="0" smtClean="0">
              <a:solidFill>
                <a:srgbClr val="003896"/>
              </a:solidFill>
            </a:endParaRPr>
          </a:p>
          <a:p>
            <a:pPr marL="0" marR="0" lvl="0" indent="0" algn="l" defTabSz="914400" rtl="0" eaLnBrk="1" fontAlgn="b" latinLnBrk="0" hangingPunct="1">
              <a:lnSpc>
                <a:spcPct val="200000"/>
              </a:lnSpc>
              <a:spcBef>
                <a:spcPct val="0"/>
              </a:spcBef>
              <a:spcAft>
                <a:spcPct val="0"/>
              </a:spcAft>
              <a:buClrTx/>
              <a:buSzTx/>
              <a:buFontTx/>
              <a:buNone/>
              <a:tabLst/>
              <a:defRPr/>
            </a:pPr>
            <a:r>
              <a:rPr lang="en-US" dirty="0" err="1" smtClean="0">
                <a:solidFill>
                  <a:srgbClr val="003896"/>
                </a:solidFill>
              </a:rPr>
              <a:t>Bloemhof</a:t>
            </a:r>
            <a:r>
              <a:rPr lang="en-US" dirty="0" smtClean="0">
                <a:solidFill>
                  <a:srgbClr val="003896"/>
                </a:solidFill>
              </a:rPr>
              <a:t>, Christiana</a:t>
            </a:r>
          </a:p>
          <a:p>
            <a:pPr lvl="0" algn="l">
              <a:lnSpc>
                <a:spcPct val="200000"/>
              </a:lnSpc>
              <a:defRPr/>
            </a:pPr>
            <a:r>
              <a:rPr lang="en-US" dirty="0" err="1">
                <a:solidFill>
                  <a:srgbClr val="003896"/>
                </a:solidFill>
              </a:rPr>
              <a:t>Ventersdorp</a:t>
            </a:r>
            <a:r>
              <a:rPr lang="en-US" dirty="0">
                <a:solidFill>
                  <a:srgbClr val="003896"/>
                </a:solidFill>
              </a:rPr>
              <a:t>, </a:t>
            </a:r>
            <a:r>
              <a:rPr lang="en-US" dirty="0" err="1">
                <a:solidFill>
                  <a:srgbClr val="003896"/>
                </a:solidFill>
              </a:rPr>
              <a:t>Tshing</a:t>
            </a:r>
            <a:r>
              <a:rPr lang="en-US" dirty="0">
                <a:solidFill>
                  <a:srgbClr val="003896"/>
                </a:solidFill>
              </a:rPr>
              <a:t> Township, </a:t>
            </a:r>
            <a:r>
              <a:rPr lang="en-US" dirty="0" err="1">
                <a:solidFill>
                  <a:srgbClr val="003896"/>
                </a:solidFill>
              </a:rPr>
              <a:t>Appledraai</a:t>
            </a:r>
            <a:r>
              <a:rPr lang="en-US" dirty="0">
                <a:solidFill>
                  <a:srgbClr val="003896"/>
                </a:solidFill>
              </a:rPr>
              <a:t>, </a:t>
            </a:r>
            <a:r>
              <a:rPr lang="en-US" dirty="0" err="1">
                <a:solidFill>
                  <a:srgbClr val="003896"/>
                </a:solidFill>
              </a:rPr>
              <a:t>Buffelsvlei</a:t>
            </a:r>
            <a:r>
              <a:rPr lang="en-US" dirty="0">
                <a:solidFill>
                  <a:srgbClr val="003896"/>
                </a:solidFill>
              </a:rPr>
              <a:t>, </a:t>
            </a:r>
            <a:r>
              <a:rPr lang="en-US" dirty="0" err="1">
                <a:solidFill>
                  <a:srgbClr val="003896"/>
                </a:solidFill>
              </a:rPr>
              <a:t>Boikhutso</a:t>
            </a:r>
            <a:r>
              <a:rPr lang="en-US" dirty="0">
                <a:solidFill>
                  <a:srgbClr val="003896"/>
                </a:solidFill>
              </a:rPr>
              <a:t>, </a:t>
            </a:r>
            <a:r>
              <a:rPr lang="en-US" dirty="0" err="1">
                <a:solidFill>
                  <a:srgbClr val="003896"/>
                </a:solidFill>
              </a:rPr>
              <a:t>Toevlug</a:t>
            </a:r>
            <a:r>
              <a:rPr lang="en-US" dirty="0">
                <a:solidFill>
                  <a:srgbClr val="003896"/>
                </a:solidFill>
              </a:rPr>
              <a:t>, </a:t>
            </a:r>
            <a:r>
              <a:rPr lang="en-US" dirty="0" err="1">
                <a:solidFill>
                  <a:srgbClr val="003896"/>
                </a:solidFill>
              </a:rPr>
              <a:t>Doornkop</a:t>
            </a:r>
            <a:endParaRPr lang="en-US" dirty="0">
              <a:solidFill>
                <a:srgbClr val="003896"/>
              </a:solidFill>
            </a:endParaRPr>
          </a:p>
          <a:p>
            <a:pPr marL="0" marR="0" lvl="0" indent="0" algn="l" defTabSz="914400" rtl="0" eaLnBrk="1" fontAlgn="b" latinLnBrk="0" hangingPunct="1">
              <a:lnSpc>
                <a:spcPct val="200000"/>
              </a:lnSpc>
              <a:spcBef>
                <a:spcPct val="0"/>
              </a:spcBef>
              <a:spcAft>
                <a:spcPct val="0"/>
              </a:spcAft>
              <a:buClrTx/>
              <a:buSzTx/>
              <a:buFontTx/>
              <a:buNone/>
              <a:tabLst/>
              <a:defRPr/>
            </a:pP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a:p>
            <a:pPr marL="0" marR="0" lvl="0" indent="0" algn="l" defTabSz="914400" rtl="0" eaLnBrk="1" fontAlgn="b" latinLnBrk="0" hangingPunct="1">
              <a:lnSpc>
                <a:spcPct val="200000"/>
              </a:lnSpc>
              <a:spcBef>
                <a:spcPct val="0"/>
              </a:spcBef>
              <a:spcAft>
                <a:spcPct val="0"/>
              </a:spcAft>
              <a:buClrTx/>
              <a:buSzTx/>
              <a:buFontTx/>
              <a:buNone/>
              <a:tabLst/>
              <a:defRPr/>
            </a:pP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60" name="Straight Connector 59"/>
          <p:cNvCxnSpPr/>
          <p:nvPr/>
        </p:nvCxnSpPr>
        <p:spPr>
          <a:xfrm>
            <a:off x="5468512" y="3765533"/>
            <a:ext cx="3675488" cy="0"/>
          </a:xfrm>
          <a:prstGeom prst="line">
            <a:avLst/>
          </a:prstGeom>
          <a:noFill/>
          <a:ln w="19050" cap="rnd" cmpd="sng" algn="ctr">
            <a:solidFill>
              <a:srgbClr val="808080"/>
            </a:solidFill>
            <a:prstDash val="sysDot"/>
          </a:ln>
          <a:effectLst/>
        </p:spPr>
      </p:cxnSp>
      <p:sp>
        <p:nvSpPr>
          <p:cNvPr id="64" name="TextBox 63"/>
          <p:cNvSpPr txBox="1"/>
          <p:nvPr/>
        </p:nvSpPr>
        <p:spPr>
          <a:xfrm>
            <a:off x="2681055" y="4110845"/>
            <a:ext cx="2411450" cy="892552"/>
          </a:xfrm>
          <a:prstGeom prst="rect">
            <a:avLst/>
          </a:prstGeom>
          <a:noFill/>
        </p:spPr>
        <p:txBody>
          <a:bodyPr wrap="square" rtlCol="0">
            <a:spAutoFit/>
          </a:bodyPr>
          <a:lstStyle>
            <a:defPPr>
              <a:defRPr lang="en-ZA"/>
            </a:defPPr>
            <a:lvl1pPr algn="r" fontAlgn="b">
              <a:defRPr sz="1300"/>
            </a:lvl1pPr>
          </a:lstStyle>
          <a:p>
            <a:pPr marL="0" marR="0" lvl="0" indent="0" algn="l" defTabSz="914400" rtl="0" eaLnBrk="1" fontAlgn="b" latinLnBrk="0" hangingPunct="1">
              <a:lnSpc>
                <a:spcPct val="200000"/>
              </a:lnSpc>
              <a:spcBef>
                <a:spcPct val="0"/>
              </a:spcBef>
              <a:spcAft>
                <a:spcPct val="0"/>
              </a:spcAft>
              <a:buClrTx/>
              <a:buSzTx/>
              <a:buFontTx/>
              <a:buNone/>
              <a:tabLst/>
              <a:defRPr/>
            </a:pPr>
            <a:r>
              <a:rPr kumimoji="0" lang="en-US" sz="1300" b="0" i="0" u="none" strike="noStrike" kern="1200" cap="none" spc="0" normalizeH="0" baseline="0" noProof="0" dirty="0" err="1" smtClean="0">
                <a:ln>
                  <a:noFill/>
                </a:ln>
                <a:solidFill>
                  <a:srgbClr val="003896"/>
                </a:solidFill>
                <a:effectLst/>
                <a:uLnTx/>
                <a:uFillTx/>
                <a:latin typeface="Arial" charset="0"/>
                <a:ea typeface="+mn-ea"/>
                <a:cs typeface="Arial" charset="0"/>
              </a:rPr>
              <a:t>Renosterberg</a:t>
            </a:r>
            <a:endParaRPr kumimoji="0" lang="en-US" sz="1300" b="0" i="0" u="none" strike="noStrike" kern="1200" cap="none" spc="0" normalizeH="0" baseline="0" noProof="0" dirty="0" smtClean="0">
              <a:ln>
                <a:noFill/>
              </a:ln>
              <a:solidFill>
                <a:srgbClr val="003896"/>
              </a:solidFill>
              <a:effectLst/>
              <a:uLnTx/>
              <a:uFillTx/>
              <a:latin typeface="Arial" charset="0"/>
              <a:ea typeface="+mn-ea"/>
              <a:cs typeface="Arial" charset="0"/>
            </a:endParaRPr>
          </a:p>
          <a:p>
            <a:pPr marL="0" marR="0" lvl="0" indent="0" algn="l" defTabSz="914400" rtl="0" eaLnBrk="1" fontAlgn="b" latinLnBrk="0" hangingPunct="1">
              <a:lnSpc>
                <a:spcPct val="200000"/>
              </a:lnSpc>
              <a:spcBef>
                <a:spcPct val="0"/>
              </a:spcBef>
              <a:spcAft>
                <a:spcPct val="0"/>
              </a:spcAft>
              <a:buClrTx/>
              <a:buSzTx/>
              <a:buFontTx/>
              <a:buNone/>
              <a:tabLst/>
              <a:defRPr/>
            </a:pPr>
            <a:r>
              <a:rPr lang="en-US" dirty="0" smtClean="0">
                <a:solidFill>
                  <a:srgbClr val="003896"/>
                </a:solidFill>
              </a:rPr>
              <a:t>Ubuntu</a:t>
            </a: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65" name="TextBox 64"/>
          <p:cNvSpPr txBox="1"/>
          <p:nvPr/>
        </p:nvSpPr>
        <p:spPr>
          <a:xfrm>
            <a:off x="5591007" y="4110845"/>
            <a:ext cx="3549671" cy="892552"/>
          </a:xfrm>
          <a:prstGeom prst="rect">
            <a:avLst/>
          </a:prstGeom>
          <a:noFill/>
        </p:spPr>
        <p:txBody>
          <a:bodyPr wrap="square" rtlCol="0">
            <a:spAutoFit/>
          </a:bodyPr>
          <a:lstStyle>
            <a:defPPr>
              <a:defRPr lang="en-ZA"/>
            </a:defPPr>
            <a:lvl1pPr algn="r" fontAlgn="b">
              <a:defRPr sz="1300"/>
            </a:lvl1pPr>
          </a:lstStyle>
          <a:p>
            <a:pPr lvl="0" algn="l">
              <a:lnSpc>
                <a:spcPct val="200000"/>
              </a:lnSpc>
              <a:defRPr/>
            </a:pPr>
            <a:r>
              <a:rPr lang="en-US" dirty="0" smtClean="0">
                <a:solidFill>
                  <a:srgbClr val="003896"/>
                </a:solidFill>
              </a:rPr>
              <a:t>Van </a:t>
            </a:r>
            <a:r>
              <a:rPr lang="en-US" dirty="0">
                <a:solidFill>
                  <a:srgbClr val="003896"/>
                </a:solidFill>
              </a:rPr>
              <a:t>Der </a:t>
            </a:r>
            <a:r>
              <a:rPr lang="en-US" dirty="0" err="1">
                <a:solidFill>
                  <a:srgbClr val="003896"/>
                </a:solidFill>
              </a:rPr>
              <a:t>Kloof</a:t>
            </a:r>
            <a:r>
              <a:rPr lang="en-US" dirty="0">
                <a:solidFill>
                  <a:srgbClr val="003896"/>
                </a:solidFill>
              </a:rPr>
              <a:t>, </a:t>
            </a:r>
            <a:r>
              <a:rPr lang="en-US" dirty="0" err="1" smtClean="0">
                <a:solidFill>
                  <a:srgbClr val="003896"/>
                </a:solidFill>
              </a:rPr>
              <a:t>Petrusville</a:t>
            </a:r>
            <a:r>
              <a:rPr lang="en-US" dirty="0" smtClean="0">
                <a:solidFill>
                  <a:srgbClr val="003896"/>
                </a:solidFill>
              </a:rPr>
              <a:t>, Phillips </a:t>
            </a:r>
            <a:r>
              <a:rPr lang="en-US" dirty="0">
                <a:solidFill>
                  <a:srgbClr val="003896"/>
                </a:solidFill>
              </a:rPr>
              <a:t>Town</a:t>
            </a:r>
          </a:p>
          <a:p>
            <a:pPr marL="0" marR="0" lvl="0" indent="0" algn="l" defTabSz="914400" rtl="0" eaLnBrk="1" fontAlgn="b" latinLnBrk="0" hangingPunct="1">
              <a:lnSpc>
                <a:spcPct val="2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3896"/>
                </a:solidFill>
                <a:effectLst/>
                <a:uLnTx/>
                <a:uFillTx/>
                <a:latin typeface="Arial" charset="0"/>
                <a:ea typeface="+mn-ea"/>
                <a:cs typeface="Arial" charset="0"/>
              </a:rPr>
              <a:t>Richmond</a:t>
            </a:r>
            <a:endParaRPr kumimoji="0" lang="en-ZA" sz="13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66" name="TextBox 65"/>
          <p:cNvSpPr txBox="1"/>
          <p:nvPr/>
        </p:nvSpPr>
        <p:spPr>
          <a:xfrm>
            <a:off x="2681055" y="4804271"/>
            <a:ext cx="2411450" cy="1384995"/>
          </a:xfrm>
          <a:prstGeom prst="rect">
            <a:avLst/>
          </a:prstGeom>
          <a:noFill/>
        </p:spPr>
        <p:txBody>
          <a:bodyPr wrap="square" rtlCol="0">
            <a:spAutoFit/>
          </a:bodyPr>
          <a:lstStyle>
            <a:defPPr>
              <a:defRPr lang="en-ZA"/>
            </a:defPPr>
            <a:lvl1pPr algn="r" fontAlgn="b">
              <a:defRPr sz="1300"/>
            </a:lvl1pPr>
          </a:lstStyle>
          <a:p>
            <a:pPr algn="l">
              <a:lnSpc>
                <a:spcPct val="200000"/>
              </a:lnSpc>
              <a:defRPr/>
            </a:pPr>
            <a:r>
              <a:rPr lang="en-US" sz="1400" dirty="0" err="1" smtClean="0"/>
              <a:t>eMalahleni</a:t>
            </a:r>
            <a:endParaRPr lang="en-US" sz="1400" dirty="0" smtClean="0"/>
          </a:p>
          <a:p>
            <a:pPr algn="l">
              <a:lnSpc>
                <a:spcPct val="200000"/>
              </a:lnSpc>
              <a:defRPr/>
            </a:pPr>
            <a:endParaRPr lang="en-ZA" sz="1400" dirty="0"/>
          </a:p>
          <a:p>
            <a:pPr algn="l">
              <a:lnSpc>
                <a:spcPct val="200000"/>
              </a:lnSpc>
              <a:defRPr/>
            </a:pPr>
            <a:r>
              <a:rPr lang="en-US" sz="1400" dirty="0" err="1" smtClean="0"/>
              <a:t>Msukaligwa</a:t>
            </a:r>
            <a:endParaRPr lang="en-ZA" sz="1400" dirty="0"/>
          </a:p>
        </p:txBody>
      </p:sp>
      <p:sp>
        <p:nvSpPr>
          <p:cNvPr id="67" name="TextBox 66"/>
          <p:cNvSpPr txBox="1"/>
          <p:nvPr/>
        </p:nvSpPr>
        <p:spPr>
          <a:xfrm>
            <a:off x="5591007" y="4851075"/>
            <a:ext cx="3549671" cy="1292662"/>
          </a:xfrm>
          <a:prstGeom prst="rect">
            <a:avLst/>
          </a:prstGeom>
          <a:noFill/>
        </p:spPr>
        <p:txBody>
          <a:bodyPr wrap="square" rtlCol="0">
            <a:spAutoFit/>
          </a:bodyPr>
          <a:lstStyle>
            <a:defPPr>
              <a:defRPr lang="en-ZA"/>
            </a:defPPr>
            <a:lvl1pPr algn="r" fontAlgn="b">
              <a:defRPr sz="1300"/>
            </a:lvl1pPr>
          </a:lstStyle>
          <a:p>
            <a:pPr lvl="0" algn="l">
              <a:lnSpc>
                <a:spcPct val="200000"/>
              </a:lnSpc>
              <a:defRPr/>
            </a:pPr>
            <a:r>
              <a:rPr lang="en-US" dirty="0" smtClean="0">
                <a:solidFill>
                  <a:srgbClr val="003896"/>
                </a:solidFill>
              </a:rPr>
              <a:t>Witbank, Churchill, </a:t>
            </a:r>
            <a:r>
              <a:rPr lang="en-US" dirty="0" err="1" smtClean="0">
                <a:solidFill>
                  <a:srgbClr val="003896"/>
                </a:solidFill>
              </a:rPr>
              <a:t>Doornpoort</a:t>
            </a:r>
            <a:r>
              <a:rPr lang="en-US" dirty="0" smtClean="0">
                <a:solidFill>
                  <a:srgbClr val="003896"/>
                </a:solidFill>
              </a:rPr>
              <a:t>, </a:t>
            </a:r>
            <a:r>
              <a:rPr lang="en-US" dirty="0" err="1" smtClean="0">
                <a:solidFill>
                  <a:srgbClr val="003896"/>
                </a:solidFill>
              </a:rPr>
              <a:t>KwaQuga</a:t>
            </a:r>
            <a:r>
              <a:rPr lang="en-US" dirty="0" smtClean="0">
                <a:solidFill>
                  <a:srgbClr val="003896"/>
                </a:solidFill>
              </a:rPr>
              <a:t>, </a:t>
            </a:r>
            <a:r>
              <a:rPr lang="en-US" dirty="0" err="1" smtClean="0">
                <a:solidFill>
                  <a:srgbClr val="003896"/>
                </a:solidFill>
              </a:rPr>
              <a:t>Ackerville</a:t>
            </a:r>
            <a:r>
              <a:rPr lang="en-US" dirty="0" smtClean="0">
                <a:solidFill>
                  <a:srgbClr val="003896"/>
                </a:solidFill>
              </a:rPr>
              <a:t>, </a:t>
            </a:r>
            <a:r>
              <a:rPr lang="en-US" dirty="0" err="1" smtClean="0">
                <a:solidFill>
                  <a:srgbClr val="003896"/>
                </a:solidFill>
              </a:rPr>
              <a:t>Vosman</a:t>
            </a:r>
            <a:r>
              <a:rPr lang="en-US" dirty="0" smtClean="0">
                <a:solidFill>
                  <a:srgbClr val="003896"/>
                </a:solidFill>
              </a:rPr>
              <a:t>, </a:t>
            </a:r>
            <a:r>
              <a:rPr lang="en-US" dirty="0" err="1" smtClean="0">
                <a:solidFill>
                  <a:srgbClr val="003896"/>
                </a:solidFill>
              </a:rPr>
              <a:t>Lynville</a:t>
            </a:r>
            <a:r>
              <a:rPr lang="en-US" dirty="0" smtClean="0">
                <a:solidFill>
                  <a:srgbClr val="003896"/>
                </a:solidFill>
              </a:rPr>
              <a:t>  </a:t>
            </a:r>
          </a:p>
          <a:p>
            <a:pPr lvl="0" algn="l">
              <a:lnSpc>
                <a:spcPct val="200000"/>
              </a:lnSpc>
              <a:defRPr/>
            </a:pPr>
            <a:r>
              <a:rPr lang="en-US" dirty="0" smtClean="0">
                <a:solidFill>
                  <a:srgbClr val="003896"/>
                </a:solidFill>
              </a:rPr>
              <a:t> </a:t>
            </a:r>
            <a:r>
              <a:rPr lang="nl-NL" dirty="0" smtClean="0">
                <a:solidFill>
                  <a:srgbClr val="003896"/>
                </a:solidFill>
              </a:rPr>
              <a:t>Ermelo, Wesselton and surrounding areas </a:t>
            </a:r>
            <a:endParaRPr lang="nl-NL" dirty="0">
              <a:solidFill>
                <a:srgbClr val="003896"/>
              </a:solidFill>
            </a:endParaRPr>
          </a:p>
        </p:txBody>
      </p:sp>
      <p:cxnSp>
        <p:nvCxnSpPr>
          <p:cNvPr id="69" name="Straight Connector 68"/>
          <p:cNvCxnSpPr/>
          <p:nvPr/>
        </p:nvCxnSpPr>
        <p:spPr>
          <a:xfrm>
            <a:off x="5468512" y="5332588"/>
            <a:ext cx="3675488" cy="0"/>
          </a:xfrm>
          <a:prstGeom prst="line">
            <a:avLst/>
          </a:prstGeom>
          <a:noFill/>
          <a:ln w="19050" cap="rnd" cmpd="sng" algn="ctr">
            <a:solidFill>
              <a:srgbClr val="808080"/>
            </a:solidFill>
            <a:prstDash val="sysDot"/>
          </a:ln>
          <a:effectLst/>
        </p:spPr>
      </p:cxnSp>
      <p:cxnSp>
        <p:nvCxnSpPr>
          <p:cNvPr id="71" name="Straight Connector 70"/>
          <p:cNvCxnSpPr/>
          <p:nvPr/>
        </p:nvCxnSpPr>
        <p:spPr>
          <a:xfrm>
            <a:off x="2628094" y="5699170"/>
            <a:ext cx="6515906" cy="0"/>
          </a:xfrm>
          <a:prstGeom prst="line">
            <a:avLst/>
          </a:prstGeom>
          <a:noFill/>
          <a:ln w="19050" cap="rnd" cmpd="sng" algn="ctr">
            <a:solidFill>
              <a:srgbClr val="808080"/>
            </a:solidFill>
            <a:prstDash val="sysDot"/>
          </a:ln>
          <a:effectLst/>
        </p:spPr>
      </p:cxnSp>
      <p:cxnSp>
        <p:nvCxnSpPr>
          <p:cNvPr id="73" name="Straight Connector 72"/>
          <p:cNvCxnSpPr/>
          <p:nvPr/>
        </p:nvCxnSpPr>
        <p:spPr>
          <a:xfrm>
            <a:off x="5468512" y="2189675"/>
            <a:ext cx="0" cy="3910358"/>
          </a:xfrm>
          <a:prstGeom prst="line">
            <a:avLst/>
          </a:prstGeom>
          <a:noFill/>
          <a:ln w="19050" cap="rnd" cmpd="sng" algn="ctr">
            <a:solidFill>
              <a:srgbClr val="808080"/>
            </a:solidFill>
            <a:prstDash val="sysDot"/>
          </a:ln>
          <a:effectLst/>
        </p:spPr>
      </p:cxnSp>
    </p:spTree>
    <p:extLst>
      <p:ext uri="{BB962C8B-B14F-4D97-AF65-F5344CB8AC3E}">
        <p14:creationId xmlns:p14="http://schemas.microsoft.com/office/powerpoint/2010/main" val="311942011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213405"/>
            <a:ext cx="6519863" cy="666750"/>
          </a:xfrm>
        </p:spPr>
        <p:txBody>
          <a:bodyPr/>
          <a:lstStyle/>
          <a:p>
            <a:r>
              <a:rPr lang="en-US" altLang="en-US" sz="2000" dirty="0" smtClean="0"/>
              <a:t>Eskom is committed to reach a workable solution with the two defaulting municipalities in Mpumalanga whose supply was interrupted </a:t>
            </a:r>
            <a:endParaRPr lang="en-ZA" altLang="en-US" sz="2000" dirty="0" smtClean="0"/>
          </a:p>
        </p:txBody>
      </p:sp>
      <p:sp>
        <p:nvSpPr>
          <p:cNvPr id="51" name="Rectangle 50"/>
          <p:cNvSpPr/>
          <p:nvPr>
            <p:custDataLst>
              <p:tags r:id="rId1"/>
            </p:custDataLst>
          </p:nvPr>
        </p:nvSpPr>
        <p:spPr>
          <a:xfrm>
            <a:off x="275766" y="1054100"/>
            <a:ext cx="8505372" cy="4867729"/>
          </a:xfrm>
          <a:prstGeom prst="rect">
            <a:avLst/>
          </a:prstGeom>
          <a:solidFill>
            <a:schemeClr val="bg1"/>
          </a:solidFill>
          <a:ln w="19050" cap="flat" cmpd="sng" algn="ctr">
            <a:solidFill>
              <a:srgbClr val="BBE0E3"/>
            </a:solidFill>
            <a:prstDash val="soli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ZA">
              <a:solidFill>
                <a:srgbClr val="FFFFFF"/>
              </a:solidFill>
            </a:endParaRPr>
          </a:p>
        </p:txBody>
      </p:sp>
      <p:sp>
        <p:nvSpPr>
          <p:cNvPr id="52" name="Rectangle 3"/>
          <p:cNvSpPr txBox="1">
            <a:spLocks noChangeArrowheads="1"/>
          </p:cNvSpPr>
          <p:nvPr>
            <p:custDataLst>
              <p:tags r:id="rId2"/>
            </p:custDataLst>
          </p:nvPr>
        </p:nvSpPr>
        <p:spPr bwMode="auto">
          <a:xfrm>
            <a:off x="275766" y="1054100"/>
            <a:ext cx="8509362" cy="344488"/>
          </a:xfrm>
          <a:prstGeom prst="rect">
            <a:avLst/>
          </a:prstGeom>
          <a:solidFill>
            <a:schemeClr val="tx1"/>
          </a:solidFill>
          <a:ln>
            <a:noFill/>
          </a:ln>
          <a:effectLst/>
          <a:extLst/>
        </p:spPr>
        <p:txBody>
          <a:bodyPr wrap="square" lIns="88900" tIns="88900" rIns="88900" bIns="88900">
            <a:sp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indent="0">
              <a:buFontTx/>
              <a:buNone/>
              <a:defRPr/>
            </a:pPr>
            <a:r>
              <a:rPr lang="en-US" altLang="en-US" sz="1200" b="1" kern="0" dirty="0" smtClean="0">
                <a:solidFill>
                  <a:schemeClr val="bg1"/>
                </a:solidFill>
              </a:rPr>
              <a:t>Sequence of events</a:t>
            </a:r>
            <a:endParaRPr lang="en-ZA" altLang="en-US" sz="1200" b="1" kern="0" dirty="0" smtClean="0">
              <a:solidFill>
                <a:schemeClr val="bg1"/>
              </a:solidFill>
            </a:endParaRPr>
          </a:p>
        </p:txBody>
      </p:sp>
      <p:sp>
        <p:nvSpPr>
          <p:cNvPr id="54" name="AutoShape 3"/>
          <p:cNvSpPr>
            <a:spLocks noChangeArrowheads="1"/>
          </p:cNvSpPr>
          <p:nvPr>
            <p:custDataLst>
              <p:tags r:id="rId3"/>
            </p:custDataLst>
          </p:nvPr>
        </p:nvSpPr>
        <p:spPr bwMode="gray">
          <a:xfrm rot="16200000">
            <a:off x="-309210" y="3155725"/>
            <a:ext cx="3656921" cy="220661"/>
          </a:xfrm>
          <a:prstGeom prst="leftArrow">
            <a:avLst>
              <a:gd name="adj1" fmla="val 70000"/>
              <a:gd name="adj2" fmla="val 37678"/>
            </a:avLst>
          </a:prstGeom>
          <a:solidFill>
            <a:srgbClr val="003896"/>
          </a:solidFill>
          <a:ln>
            <a:noFill/>
          </a:ln>
          <a:effectLst/>
          <a:ex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55" name="Oval 54"/>
          <p:cNvSpPr>
            <a:spLocks noChangeArrowheads="1"/>
          </p:cNvSpPr>
          <p:nvPr>
            <p:custDataLst>
              <p:tags r:id="rId4"/>
            </p:custDataLst>
          </p:nvPr>
        </p:nvSpPr>
        <p:spPr bwMode="gray">
          <a:xfrm rot="16200000">
            <a:off x="1543063" y="1670844"/>
            <a:ext cx="173037"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56" name="Rectangle 21"/>
          <p:cNvSpPr txBox="1">
            <a:spLocks/>
          </p:cNvSpPr>
          <p:nvPr>
            <p:custDataLst>
              <p:tags r:id="rId5"/>
            </p:custDataLst>
          </p:nvPr>
        </p:nvSpPr>
        <p:spPr>
          <a:xfrm>
            <a:off x="275766" y="1762125"/>
            <a:ext cx="1006153"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lvl="0" defTabSz="912813">
              <a:buClr>
                <a:srgbClr val="8C7F6D"/>
              </a:buClr>
              <a:defRPr sz="160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pPr algn="r" eaLnBrk="0" hangingPunct="0">
              <a:defRPr/>
            </a:pPr>
            <a:r>
              <a:rPr lang="en-US" sz="1200" b="1" dirty="0">
                <a:cs typeface="Arial" panose="020B0604020202020204" pitchFamily="34" charset="0"/>
              </a:rPr>
              <a:t>16 </a:t>
            </a:r>
            <a:r>
              <a:rPr lang="en-US" sz="1200" b="1" dirty="0" smtClean="0">
                <a:cs typeface="Arial" panose="020B0604020202020204" pitchFamily="34" charset="0"/>
              </a:rPr>
              <a:t>Feb 2017</a:t>
            </a:r>
            <a:endParaRPr lang="en-US" sz="1200" b="1" kern="0" dirty="0"/>
          </a:p>
        </p:txBody>
      </p:sp>
      <p:sp>
        <p:nvSpPr>
          <p:cNvPr id="57" name="Rectangle 14"/>
          <p:cNvSpPr>
            <a:spLocks/>
          </p:cNvSpPr>
          <p:nvPr>
            <p:custDataLst>
              <p:tags r:id="rId6"/>
            </p:custDataLst>
          </p:nvPr>
        </p:nvSpPr>
        <p:spPr bwMode="auto">
          <a:xfrm>
            <a:off x="2808175" y="1663247"/>
            <a:ext cx="53923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sz="1200" b="1" dirty="0" smtClean="0">
                <a:solidFill>
                  <a:srgbClr val="003896"/>
                </a:solidFill>
              </a:rPr>
              <a:t> </a:t>
            </a:r>
            <a:r>
              <a:rPr lang="en-US" sz="1200" dirty="0" err="1">
                <a:solidFill>
                  <a:srgbClr val="003896"/>
                </a:solidFill>
              </a:rPr>
              <a:t>eMalahleni</a:t>
            </a:r>
            <a:r>
              <a:rPr lang="en-US" sz="1200" dirty="0">
                <a:solidFill>
                  <a:srgbClr val="003896"/>
                </a:solidFill>
              </a:rPr>
              <a:t> and </a:t>
            </a:r>
            <a:r>
              <a:rPr lang="en-US" sz="1200" dirty="0" err="1">
                <a:solidFill>
                  <a:srgbClr val="003896"/>
                </a:solidFill>
              </a:rPr>
              <a:t>Msukaligwa</a:t>
            </a:r>
            <a:r>
              <a:rPr lang="en-US" sz="1200" dirty="0">
                <a:solidFill>
                  <a:srgbClr val="003896"/>
                </a:solidFill>
              </a:rPr>
              <a:t> </a:t>
            </a:r>
            <a:r>
              <a:rPr lang="en-US" sz="1200" dirty="0" smtClean="0">
                <a:solidFill>
                  <a:srgbClr val="003896"/>
                </a:solidFill>
              </a:rPr>
              <a:t>subjected to </a:t>
            </a:r>
            <a:r>
              <a:rPr lang="en-US" sz="1200" dirty="0">
                <a:solidFill>
                  <a:srgbClr val="003896"/>
                </a:solidFill>
              </a:rPr>
              <a:t>interruptions for seven </a:t>
            </a:r>
            <a:r>
              <a:rPr lang="en-US" sz="1200" dirty="0" smtClean="0">
                <a:solidFill>
                  <a:srgbClr val="003896"/>
                </a:solidFill>
              </a:rPr>
              <a:t> </a:t>
            </a:r>
            <a:r>
              <a:rPr lang="en-US" sz="1200" dirty="0">
                <a:solidFill>
                  <a:srgbClr val="003896"/>
                </a:solidFill>
              </a:rPr>
              <a:t>days</a:t>
            </a:r>
            <a:endParaRPr lang="en-US" altLang="en-US" sz="1200" dirty="0">
              <a:solidFill>
                <a:srgbClr val="003896"/>
              </a:solidFill>
            </a:endParaRPr>
          </a:p>
        </p:txBody>
      </p:sp>
      <p:cxnSp>
        <p:nvCxnSpPr>
          <p:cNvPr id="58" name="Straight Connector 15"/>
          <p:cNvCxnSpPr>
            <a:cxnSpLocks noChangeShapeType="1"/>
          </p:cNvCxnSpPr>
          <p:nvPr>
            <p:custDataLst>
              <p:tags r:id="rId7"/>
            </p:custDataLst>
          </p:nvPr>
        </p:nvCxnSpPr>
        <p:spPr bwMode="auto">
          <a:xfrm flipV="1">
            <a:off x="1716894" y="1755580"/>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Oval 13"/>
          <p:cNvSpPr>
            <a:spLocks noChangeArrowheads="1"/>
          </p:cNvSpPr>
          <p:nvPr>
            <p:custDataLst>
              <p:tags r:id="rId8"/>
            </p:custDataLst>
          </p:nvPr>
        </p:nvSpPr>
        <p:spPr bwMode="gray">
          <a:xfrm rot="16200000">
            <a:off x="1543063" y="4259824"/>
            <a:ext cx="173037"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60" name="Rectangle 21"/>
          <p:cNvSpPr txBox="1">
            <a:spLocks/>
          </p:cNvSpPr>
          <p:nvPr>
            <p:custDataLst>
              <p:tags r:id="rId9"/>
            </p:custDataLst>
          </p:nvPr>
        </p:nvSpPr>
        <p:spPr>
          <a:xfrm>
            <a:off x="275766" y="4284883"/>
            <a:ext cx="10061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ZA"/>
            </a:defPPr>
            <a:lvl1pPr lvl="0" algn="r" defTabSz="912813" eaLnBrk="0" hangingPunct="0">
              <a:buClr>
                <a:srgbClr val="8C7F6D"/>
              </a:buClr>
              <a:defRPr sz="1200" b="1" kern="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r>
              <a:rPr lang="en-US" dirty="0" smtClean="0"/>
              <a:t>27/8 </a:t>
            </a:r>
            <a:r>
              <a:rPr lang="en-US" dirty="0"/>
              <a:t>Feb </a:t>
            </a:r>
            <a:r>
              <a:rPr lang="en-US" dirty="0" smtClean="0"/>
              <a:t>2017</a:t>
            </a:r>
            <a:endParaRPr lang="en-US" dirty="0"/>
          </a:p>
        </p:txBody>
      </p:sp>
      <p:sp>
        <p:nvSpPr>
          <p:cNvPr id="62" name="Oval 61"/>
          <p:cNvSpPr>
            <a:spLocks noChangeArrowheads="1"/>
          </p:cNvSpPr>
          <p:nvPr>
            <p:custDataLst>
              <p:tags r:id="rId10"/>
            </p:custDataLst>
          </p:nvPr>
        </p:nvSpPr>
        <p:spPr bwMode="gray">
          <a:xfrm rot="16200000">
            <a:off x="1542269" y="3307901"/>
            <a:ext cx="174625"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63" name="Rectangle 21"/>
          <p:cNvSpPr txBox="1">
            <a:spLocks/>
          </p:cNvSpPr>
          <p:nvPr>
            <p:custDataLst>
              <p:tags r:id="rId11"/>
            </p:custDataLst>
          </p:nvPr>
        </p:nvSpPr>
        <p:spPr>
          <a:xfrm>
            <a:off x="275766" y="3303139"/>
            <a:ext cx="100615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ZA"/>
            </a:defPPr>
            <a:lvl1pPr lvl="0" algn="r" defTabSz="912813" eaLnBrk="0" hangingPunct="0">
              <a:buClr>
                <a:srgbClr val="8C7F6D"/>
              </a:buClr>
              <a:defRPr sz="1200" b="1" kern="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r>
              <a:rPr lang="en-US" dirty="0"/>
              <a:t>24 Feb 2017</a:t>
            </a:r>
          </a:p>
        </p:txBody>
      </p:sp>
      <p:sp>
        <p:nvSpPr>
          <p:cNvPr id="65" name="Oval 64"/>
          <p:cNvSpPr>
            <a:spLocks noChangeArrowheads="1"/>
          </p:cNvSpPr>
          <p:nvPr>
            <p:custDataLst>
              <p:tags r:id="rId12"/>
            </p:custDataLst>
          </p:nvPr>
        </p:nvSpPr>
        <p:spPr bwMode="gray">
          <a:xfrm rot="16200000">
            <a:off x="1542269" y="2851605"/>
            <a:ext cx="174625"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66" name="Rectangle 21"/>
          <p:cNvSpPr txBox="1">
            <a:spLocks/>
          </p:cNvSpPr>
          <p:nvPr>
            <p:custDataLst>
              <p:tags r:id="rId13"/>
            </p:custDataLst>
          </p:nvPr>
        </p:nvSpPr>
        <p:spPr>
          <a:xfrm>
            <a:off x="275766" y="2843668"/>
            <a:ext cx="100615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ZA"/>
            </a:defPPr>
            <a:lvl1pPr lvl="0" algn="r" defTabSz="912813" eaLnBrk="0" hangingPunct="0">
              <a:buClr>
                <a:srgbClr val="8C7F6D"/>
              </a:buClr>
              <a:defRPr sz="1200" b="1" kern="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r>
              <a:rPr lang="en-US" dirty="0"/>
              <a:t>23 Feb 2017</a:t>
            </a:r>
          </a:p>
        </p:txBody>
      </p:sp>
      <p:sp>
        <p:nvSpPr>
          <p:cNvPr id="68" name="Oval 15"/>
          <p:cNvSpPr>
            <a:spLocks noChangeArrowheads="1"/>
          </p:cNvSpPr>
          <p:nvPr>
            <p:custDataLst>
              <p:tags r:id="rId14"/>
            </p:custDataLst>
          </p:nvPr>
        </p:nvSpPr>
        <p:spPr bwMode="gray">
          <a:xfrm rot="16200000">
            <a:off x="1542269" y="2108200"/>
            <a:ext cx="174625"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69" name="Rectangle 21"/>
          <p:cNvSpPr txBox="1">
            <a:spLocks/>
          </p:cNvSpPr>
          <p:nvPr>
            <p:custDataLst>
              <p:tags r:id="rId15"/>
            </p:custDataLst>
          </p:nvPr>
        </p:nvSpPr>
        <p:spPr>
          <a:xfrm>
            <a:off x="275766" y="2124077"/>
            <a:ext cx="1006153" cy="15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lvl="0" defTabSz="912813">
              <a:buClr>
                <a:srgbClr val="8C7F6D"/>
              </a:buClr>
              <a:defRPr sz="160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pPr algn="r" eaLnBrk="0" hangingPunct="0">
              <a:defRPr/>
            </a:pPr>
            <a:r>
              <a:rPr lang="en-US" sz="1200" b="1" kern="0" dirty="0" smtClean="0"/>
              <a:t>22 Feb to      3 Mar 2017</a:t>
            </a:r>
          </a:p>
        </p:txBody>
      </p:sp>
      <p:sp>
        <p:nvSpPr>
          <p:cNvPr id="70" name="Rectangle 69"/>
          <p:cNvSpPr>
            <a:spLocks/>
          </p:cNvSpPr>
          <p:nvPr>
            <p:custDataLst>
              <p:tags r:id="rId16"/>
            </p:custDataLst>
          </p:nvPr>
        </p:nvSpPr>
        <p:spPr>
          <a:xfrm>
            <a:off x="2808175" y="2083933"/>
            <a:ext cx="5392391" cy="369332"/>
          </a:xfrm>
          <a:prstGeom prst="rect">
            <a:avLst/>
          </a:prstGeom>
        </p:spPr>
        <p:txBody>
          <a:bodyPr wrap="square" lIns="27432" tIns="0" rIns="0" bIns="0">
            <a:spAutoFit/>
          </a:bodyPr>
          <a:lstStyle/>
          <a:p>
            <a:pPr eaLnBrk="0" hangingPunct="0">
              <a:defRPr/>
            </a:pPr>
            <a:r>
              <a:rPr lang="en-US" sz="1200" dirty="0">
                <a:solidFill>
                  <a:srgbClr val="003896"/>
                </a:solidFill>
                <a:cs typeface="Arial" panose="020B0604020202020204" pitchFamily="34" charset="0"/>
              </a:rPr>
              <a:t>Eskom suspended interruptions to these municipalities </a:t>
            </a:r>
            <a:r>
              <a:rPr lang="en-US" sz="1200" dirty="0" smtClean="0">
                <a:solidFill>
                  <a:srgbClr val="003896"/>
                </a:solidFill>
                <a:cs typeface="Arial" panose="020B0604020202020204" pitchFamily="34" charset="0"/>
              </a:rPr>
              <a:t>until </a:t>
            </a:r>
            <a:r>
              <a:rPr lang="en-US" sz="1200" dirty="0">
                <a:solidFill>
                  <a:srgbClr val="003896"/>
                </a:solidFill>
                <a:cs typeface="Arial" panose="020B0604020202020204" pitchFamily="34" charset="0"/>
              </a:rPr>
              <a:t>to allow the municipalities time to remedy the breach of the payment </a:t>
            </a:r>
            <a:r>
              <a:rPr lang="en-US" sz="1200" dirty="0" smtClean="0">
                <a:solidFill>
                  <a:srgbClr val="003896"/>
                </a:solidFill>
                <a:cs typeface="Arial" panose="020B0604020202020204" pitchFamily="34" charset="0"/>
              </a:rPr>
              <a:t>arrangements</a:t>
            </a:r>
            <a:endParaRPr lang="en-ZA" sz="1200" kern="0" dirty="0">
              <a:solidFill>
                <a:srgbClr val="003896"/>
              </a:solidFill>
            </a:endParaRPr>
          </a:p>
        </p:txBody>
      </p:sp>
      <p:sp>
        <p:nvSpPr>
          <p:cNvPr id="72" name="Rectangle 21"/>
          <p:cNvSpPr txBox="1">
            <a:spLocks/>
          </p:cNvSpPr>
          <p:nvPr>
            <p:custDataLst>
              <p:tags r:id="rId17"/>
            </p:custDataLst>
          </p:nvPr>
        </p:nvSpPr>
        <p:spPr>
          <a:xfrm>
            <a:off x="275766" y="4671554"/>
            <a:ext cx="9886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lvl="0" defTabSz="912813">
              <a:buClr>
                <a:srgbClr val="8C7F6D"/>
              </a:buClr>
              <a:defRPr sz="160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pPr algn="r" eaLnBrk="0" hangingPunct="0">
              <a:defRPr/>
            </a:pPr>
            <a:r>
              <a:rPr lang="en-US" sz="1200" b="1" dirty="0">
                <a:cs typeface="Arial" panose="020B0604020202020204" pitchFamily="34" charset="0"/>
              </a:rPr>
              <a:t>01 </a:t>
            </a:r>
            <a:r>
              <a:rPr lang="en-US" sz="1200" b="1" dirty="0" smtClean="0">
                <a:cs typeface="Arial" panose="020B0604020202020204" pitchFamily="34" charset="0"/>
              </a:rPr>
              <a:t>Mar </a:t>
            </a:r>
            <a:r>
              <a:rPr lang="en-US" sz="1200" b="1" dirty="0">
                <a:cs typeface="Arial" panose="020B0604020202020204" pitchFamily="34" charset="0"/>
              </a:rPr>
              <a:t>2017</a:t>
            </a:r>
            <a:endParaRPr lang="en-US" sz="1200" b="1" kern="0" dirty="0" smtClean="0"/>
          </a:p>
        </p:txBody>
      </p:sp>
      <p:sp>
        <p:nvSpPr>
          <p:cNvPr id="76" name="Oval 13"/>
          <p:cNvSpPr>
            <a:spLocks noChangeArrowheads="1"/>
          </p:cNvSpPr>
          <p:nvPr>
            <p:custDataLst>
              <p:tags r:id="rId18"/>
            </p:custDataLst>
          </p:nvPr>
        </p:nvSpPr>
        <p:spPr bwMode="gray">
          <a:xfrm rot="16200000">
            <a:off x="1551794" y="4682666"/>
            <a:ext cx="174625"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87" name="Rectangle 44"/>
          <p:cNvSpPr>
            <a:spLocks/>
          </p:cNvSpPr>
          <p:nvPr>
            <p:custDataLst>
              <p:tags r:id="rId19"/>
            </p:custDataLst>
          </p:nvPr>
        </p:nvSpPr>
        <p:spPr bwMode="auto">
          <a:xfrm>
            <a:off x="2808175" y="4689922"/>
            <a:ext cx="53923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sz="1200" dirty="0" smtClean="0">
                <a:solidFill>
                  <a:srgbClr val="003896"/>
                </a:solidFill>
              </a:rPr>
              <a:t>Eskom to meet </a:t>
            </a:r>
            <a:r>
              <a:rPr lang="en-US" sz="1200" dirty="0">
                <a:solidFill>
                  <a:srgbClr val="003896"/>
                </a:solidFill>
              </a:rPr>
              <a:t>with the Premier of </a:t>
            </a:r>
            <a:r>
              <a:rPr lang="en-US" sz="1200" dirty="0" smtClean="0">
                <a:solidFill>
                  <a:srgbClr val="003896"/>
                </a:solidFill>
              </a:rPr>
              <a:t>Mpumalanga and Minister Van </a:t>
            </a:r>
            <a:r>
              <a:rPr lang="en-US" sz="1200" dirty="0" err="1" smtClean="0">
                <a:solidFill>
                  <a:srgbClr val="003896"/>
                </a:solidFill>
              </a:rPr>
              <a:t>Rooyen</a:t>
            </a:r>
            <a:endParaRPr lang="en-US" altLang="en-US" sz="1200" dirty="0">
              <a:solidFill>
                <a:srgbClr val="003896"/>
              </a:solidFill>
            </a:endParaRPr>
          </a:p>
        </p:txBody>
      </p:sp>
      <p:sp>
        <p:nvSpPr>
          <p:cNvPr id="91" name="Rectangle 48"/>
          <p:cNvSpPr>
            <a:spLocks/>
          </p:cNvSpPr>
          <p:nvPr>
            <p:custDataLst>
              <p:tags r:id="rId20"/>
            </p:custDataLst>
          </p:nvPr>
        </p:nvSpPr>
        <p:spPr bwMode="auto">
          <a:xfrm>
            <a:off x="2808175" y="4243608"/>
            <a:ext cx="53923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sz="1200" dirty="0">
                <a:solidFill>
                  <a:srgbClr val="003896"/>
                </a:solidFill>
              </a:rPr>
              <a:t>Eskom will be meeting with both the </a:t>
            </a:r>
            <a:r>
              <a:rPr lang="en-US" sz="1200" dirty="0" smtClean="0">
                <a:solidFill>
                  <a:srgbClr val="003896"/>
                </a:solidFill>
              </a:rPr>
              <a:t>municipalities</a:t>
            </a:r>
            <a:endParaRPr lang="en-US" altLang="en-US" sz="1200" dirty="0">
              <a:solidFill>
                <a:srgbClr val="003896"/>
              </a:solidFill>
            </a:endParaRPr>
          </a:p>
        </p:txBody>
      </p:sp>
      <p:sp>
        <p:nvSpPr>
          <p:cNvPr id="92" name="Rectangle 91"/>
          <p:cNvSpPr>
            <a:spLocks/>
          </p:cNvSpPr>
          <p:nvPr>
            <p:custDataLst>
              <p:tags r:id="rId21"/>
            </p:custDataLst>
          </p:nvPr>
        </p:nvSpPr>
        <p:spPr>
          <a:xfrm>
            <a:off x="2808175" y="3327402"/>
            <a:ext cx="5392391" cy="184666"/>
          </a:xfrm>
          <a:prstGeom prst="rect">
            <a:avLst/>
          </a:prstGeom>
        </p:spPr>
        <p:txBody>
          <a:bodyPr wrap="square" lIns="27432" tIns="0" rIns="0" bIns="0">
            <a:spAutoFit/>
          </a:bodyPr>
          <a:lstStyle/>
          <a:p>
            <a:pPr eaLnBrk="0" hangingPunct="0">
              <a:defRPr/>
            </a:pPr>
            <a:r>
              <a:rPr lang="en-US" sz="1200" dirty="0" err="1">
                <a:solidFill>
                  <a:srgbClr val="003896"/>
                </a:solidFill>
                <a:cs typeface="Arial" panose="020B0604020202020204" pitchFamily="34" charset="0"/>
              </a:rPr>
              <a:t>eMalahleni</a:t>
            </a:r>
            <a:r>
              <a:rPr lang="en-US" sz="1200" dirty="0">
                <a:solidFill>
                  <a:srgbClr val="003896"/>
                </a:solidFill>
                <a:cs typeface="Arial" panose="020B0604020202020204" pitchFamily="34" charset="0"/>
              </a:rPr>
              <a:t> notified Eskom that they have withdrawn the case</a:t>
            </a:r>
            <a:endParaRPr lang="en-ZA" sz="1200" kern="0" dirty="0">
              <a:solidFill>
                <a:srgbClr val="003896"/>
              </a:solidFill>
            </a:endParaRPr>
          </a:p>
        </p:txBody>
      </p:sp>
      <p:sp>
        <p:nvSpPr>
          <p:cNvPr id="93" name="Rectangle 50"/>
          <p:cNvSpPr>
            <a:spLocks/>
          </p:cNvSpPr>
          <p:nvPr>
            <p:custDataLst>
              <p:tags r:id="rId22"/>
            </p:custDataLst>
          </p:nvPr>
        </p:nvSpPr>
        <p:spPr bwMode="auto">
          <a:xfrm>
            <a:off x="2808175" y="2657930"/>
            <a:ext cx="53923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ts val="800"/>
              </a:spcBef>
            </a:pPr>
            <a:r>
              <a:rPr lang="en-US" sz="1200" dirty="0" err="1">
                <a:solidFill>
                  <a:srgbClr val="003896"/>
                </a:solidFill>
              </a:rPr>
              <a:t>eMahlahleni</a:t>
            </a:r>
            <a:r>
              <a:rPr lang="en-US" sz="1200" dirty="0">
                <a:solidFill>
                  <a:srgbClr val="003896"/>
                </a:solidFill>
              </a:rPr>
              <a:t> applied to the High Court for an urgent interdict to prevent Eskom from interrupting the </a:t>
            </a:r>
            <a:r>
              <a:rPr lang="en-US" sz="1200" dirty="0" smtClean="0">
                <a:solidFill>
                  <a:srgbClr val="003896"/>
                </a:solidFill>
              </a:rPr>
              <a:t>municipality. </a:t>
            </a:r>
            <a:r>
              <a:rPr lang="en-US" sz="1200" dirty="0">
                <a:solidFill>
                  <a:srgbClr val="003896"/>
                </a:solidFill>
              </a:rPr>
              <a:t>A group of 21 customers gave </a:t>
            </a:r>
            <a:r>
              <a:rPr lang="en-US" sz="1200" dirty="0" smtClean="0">
                <a:solidFill>
                  <a:srgbClr val="003896"/>
                </a:solidFill>
              </a:rPr>
              <a:t>notice that </a:t>
            </a:r>
            <a:r>
              <a:rPr lang="en-US" sz="1200" dirty="0">
                <a:solidFill>
                  <a:srgbClr val="003896"/>
                </a:solidFill>
              </a:rPr>
              <a:t>they want to join the municipality in their case against </a:t>
            </a:r>
            <a:r>
              <a:rPr lang="en-US" sz="1200" dirty="0" smtClean="0">
                <a:solidFill>
                  <a:srgbClr val="003896"/>
                </a:solidFill>
              </a:rPr>
              <a:t>Eskom</a:t>
            </a:r>
            <a:endParaRPr lang="en-US" sz="1200" dirty="0">
              <a:solidFill>
                <a:srgbClr val="003896"/>
              </a:solidFill>
            </a:endParaRPr>
          </a:p>
        </p:txBody>
      </p:sp>
      <p:cxnSp>
        <p:nvCxnSpPr>
          <p:cNvPr id="94" name="Straight Connector 15"/>
          <p:cNvCxnSpPr>
            <a:cxnSpLocks noChangeShapeType="1"/>
          </p:cNvCxnSpPr>
          <p:nvPr>
            <p:custDataLst>
              <p:tags r:id="rId23"/>
            </p:custDataLst>
          </p:nvPr>
        </p:nvCxnSpPr>
        <p:spPr bwMode="auto">
          <a:xfrm flipV="1">
            <a:off x="1716894" y="2193729"/>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15"/>
          <p:cNvCxnSpPr>
            <a:cxnSpLocks noChangeShapeType="1"/>
          </p:cNvCxnSpPr>
          <p:nvPr>
            <p:custDataLst>
              <p:tags r:id="rId24"/>
            </p:custDataLst>
          </p:nvPr>
        </p:nvCxnSpPr>
        <p:spPr bwMode="auto">
          <a:xfrm flipV="1">
            <a:off x="1716894" y="2938917"/>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15"/>
          <p:cNvCxnSpPr>
            <a:cxnSpLocks noChangeShapeType="1"/>
          </p:cNvCxnSpPr>
          <p:nvPr>
            <p:custDataLst>
              <p:tags r:id="rId25"/>
            </p:custDataLst>
          </p:nvPr>
        </p:nvCxnSpPr>
        <p:spPr bwMode="auto">
          <a:xfrm flipV="1">
            <a:off x="1716894" y="3389512"/>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15"/>
          <p:cNvCxnSpPr>
            <a:cxnSpLocks noChangeShapeType="1"/>
          </p:cNvCxnSpPr>
          <p:nvPr>
            <p:custDataLst>
              <p:tags r:id="rId26"/>
            </p:custDataLst>
          </p:nvPr>
        </p:nvCxnSpPr>
        <p:spPr bwMode="auto">
          <a:xfrm flipV="1">
            <a:off x="1716894" y="4344219"/>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15"/>
          <p:cNvCxnSpPr>
            <a:cxnSpLocks noChangeShapeType="1"/>
          </p:cNvCxnSpPr>
          <p:nvPr>
            <p:custDataLst>
              <p:tags r:id="rId27"/>
            </p:custDataLst>
          </p:nvPr>
        </p:nvCxnSpPr>
        <p:spPr bwMode="auto">
          <a:xfrm flipV="1">
            <a:off x="1716894" y="4763887"/>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Rounded Rectangle 98"/>
          <p:cNvSpPr/>
          <p:nvPr/>
        </p:nvSpPr>
        <p:spPr>
          <a:xfrm>
            <a:off x="101599" y="5138059"/>
            <a:ext cx="8824686" cy="1291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800"/>
              </a:spcBef>
              <a:buFont typeface="Arial" panose="020B0604020202020204" pitchFamily="34" charset="0"/>
              <a:buChar char="•"/>
            </a:pPr>
            <a:r>
              <a:rPr lang="en-US" sz="1600" dirty="0" err="1" smtClean="0">
                <a:solidFill>
                  <a:schemeClr val="bg1"/>
                </a:solidFill>
                <a:cs typeface="Arial" panose="020B0604020202020204" pitchFamily="34" charset="0"/>
              </a:rPr>
              <a:t>Msukaligwa</a:t>
            </a:r>
            <a:r>
              <a:rPr lang="en-US" sz="1600" dirty="0" smtClean="0">
                <a:solidFill>
                  <a:schemeClr val="bg1"/>
                </a:solidFill>
                <a:cs typeface="Arial" panose="020B0604020202020204" pitchFamily="34" charset="0"/>
              </a:rPr>
              <a:t>  paid a total of </a:t>
            </a:r>
            <a:r>
              <a:rPr lang="en-US" sz="1600" dirty="0">
                <a:solidFill>
                  <a:schemeClr val="bg1"/>
                </a:solidFill>
                <a:cs typeface="Arial" panose="020B0604020202020204" pitchFamily="34" charset="0"/>
              </a:rPr>
              <a:t>R28M on overdue </a:t>
            </a:r>
            <a:r>
              <a:rPr lang="en-US" sz="1600" dirty="0" smtClean="0">
                <a:solidFill>
                  <a:schemeClr val="bg1"/>
                </a:solidFill>
                <a:cs typeface="Arial" panose="020B0604020202020204" pitchFamily="34" charset="0"/>
              </a:rPr>
              <a:t>debt while Eskom expected R50M on same </a:t>
            </a:r>
          </a:p>
          <a:p>
            <a:pPr marL="285750" indent="-285750" algn="just">
              <a:spcBef>
                <a:spcPts val="800"/>
              </a:spcBef>
              <a:buFont typeface="Arial" panose="020B0604020202020204" pitchFamily="34" charset="0"/>
              <a:buChar char="•"/>
            </a:pPr>
            <a:r>
              <a:rPr lang="en-US" sz="1600" dirty="0" err="1" smtClean="0">
                <a:solidFill>
                  <a:schemeClr val="bg1"/>
                </a:solidFill>
                <a:cs typeface="Arial" panose="020B0604020202020204" pitchFamily="34" charset="0"/>
              </a:rPr>
              <a:t>eMalahleni</a:t>
            </a:r>
            <a:r>
              <a:rPr lang="en-US" sz="1600" dirty="0" smtClean="0">
                <a:solidFill>
                  <a:schemeClr val="bg1"/>
                </a:solidFill>
                <a:cs typeface="Arial" panose="020B0604020202020204" pitchFamily="34" charset="0"/>
              </a:rPr>
              <a:t> only </a:t>
            </a:r>
            <a:r>
              <a:rPr lang="en-US" sz="1600" dirty="0">
                <a:solidFill>
                  <a:schemeClr val="bg1"/>
                </a:solidFill>
                <a:cs typeface="Arial" panose="020B0604020202020204" pitchFamily="34" charset="0"/>
              </a:rPr>
              <a:t>paid R6M on overdue </a:t>
            </a:r>
            <a:r>
              <a:rPr lang="en-US" sz="1600" dirty="0" smtClean="0">
                <a:solidFill>
                  <a:schemeClr val="bg1"/>
                </a:solidFill>
                <a:cs typeface="Arial" panose="020B0604020202020204" pitchFamily="34" charset="0"/>
              </a:rPr>
              <a:t>debt while Eskom expected R277M on same</a:t>
            </a:r>
            <a:endParaRPr lang="en-US" sz="1600" u="sng" dirty="0">
              <a:solidFill>
                <a:schemeClr val="bg1"/>
              </a:solidFill>
              <a:cs typeface="Arial" panose="020B0604020202020204" pitchFamily="34" charset="0"/>
            </a:endParaRPr>
          </a:p>
        </p:txBody>
      </p:sp>
      <p:sp>
        <p:nvSpPr>
          <p:cNvPr id="13" name="Slide Number Placeholder 12"/>
          <p:cNvSpPr>
            <a:spLocks noGrp="1"/>
          </p:cNvSpPr>
          <p:nvPr>
            <p:ph type="sldNum" sz="quarter" idx="12"/>
          </p:nvPr>
        </p:nvSpPr>
        <p:spPr/>
        <p:txBody>
          <a:bodyPr/>
          <a:lstStyle/>
          <a:p>
            <a:pPr>
              <a:defRPr/>
            </a:pPr>
            <a:fld id="{D9E913A0-1EC7-4DD6-8292-5156E36BE315}" type="slidenum">
              <a:rPr lang="en-ZA" smtClean="0"/>
              <a:pPr>
                <a:defRPr/>
              </a:pPr>
              <a:t>9</a:t>
            </a:fld>
            <a:endParaRPr lang="en-ZA" dirty="0"/>
          </a:p>
        </p:txBody>
      </p:sp>
      <p:sp>
        <p:nvSpPr>
          <p:cNvPr id="32" name="Oval 31"/>
          <p:cNvSpPr>
            <a:spLocks noChangeArrowheads="1"/>
          </p:cNvSpPr>
          <p:nvPr>
            <p:custDataLst>
              <p:tags r:id="rId28"/>
            </p:custDataLst>
          </p:nvPr>
        </p:nvSpPr>
        <p:spPr bwMode="gray">
          <a:xfrm rot="16200000">
            <a:off x="1549529" y="3721553"/>
            <a:ext cx="174625" cy="174625"/>
          </a:xfrm>
          <a:prstGeom prst="ellipse">
            <a:avLst/>
          </a:prstGeom>
          <a:solidFill>
            <a:srgbClr val="003896"/>
          </a:solidFill>
          <a:ln w="19050">
            <a:solidFill>
              <a:schemeClr val="bg1"/>
            </a:solidFill>
            <a:round/>
            <a:headEnd/>
            <a:tailEnd/>
          </a:ln>
          <a:effectLst/>
        </p:spPr>
        <p:txBody>
          <a:bodyPr wrap="none" anchor="ct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defRPr/>
            </a:pPr>
            <a:endParaRPr lang="en-US" sz="1200" kern="0">
              <a:solidFill>
                <a:srgbClr val="003896"/>
              </a:solidFill>
              <a:latin typeface="Arial"/>
            </a:endParaRPr>
          </a:p>
        </p:txBody>
      </p:sp>
      <p:sp>
        <p:nvSpPr>
          <p:cNvPr id="33" name="Rectangle 21"/>
          <p:cNvSpPr txBox="1">
            <a:spLocks/>
          </p:cNvSpPr>
          <p:nvPr>
            <p:custDataLst>
              <p:tags r:id="rId29"/>
            </p:custDataLst>
          </p:nvPr>
        </p:nvSpPr>
        <p:spPr>
          <a:xfrm>
            <a:off x="283026" y="3716791"/>
            <a:ext cx="100615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ZA"/>
            </a:defPPr>
            <a:lvl1pPr lvl="0" algn="r" defTabSz="912813" eaLnBrk="0" hangingPunct="0">
              <a:buClr>
                <a:srgbClr val="8C7F6D"/>
              </a:buClr>
              <a:defRPr sz="1200" b="1" kern="0">
                <a:solidFill>
                  <a:srgbClr val="003896"/>
                </a:solidFill>
                <a:latin typeface="+mn-lt"/>
                <a:cs typeface="+mn-cs"/>
              </a:defRPr>
            </a:lvl1pPr>
            <a:lvl2pPr marL="147638" lvl="1" indent="-146050" defTabSz="912813">
              <a:buClr>
                <a:srgbClr val="8C7F6D"/>
              </a:buClr>
              <a:buSzPct val="125000"/>
              <a:buChar char="•"/>
              <a:defRPr sz="1600">
                <a:solidFill>
                  <a:srgbClr val="003896"/>
                </a:solidFill>
                <a:latin typeface="+mn-lt"/>
                <a:cs typeface="+mn-cs"/>
              </a:defRPr>
            </a:lvl2pPr>
            <a:lvl3pPr marL="357188" lvl="2" indent="-207963" defTabSz="912813">
              <a:buClr>
                <a:srgbClr val="8C7F6D"/>
              </a:buClr>
              <a:buSzPct val="125000"/>
              <a:buFont typeface="Arial" charset="0"/>
              <a:buChar char="–"/>
              <a:defRPr sz="1600">
                <a:solidFill>
                  <a:srgbClr val="003896"/>
                </a:solidFill>
                <a:latin typeface="+mn-lt"/>
                <a:cs typeface="+mn-cs"/>
              </a:defRPr>
            </a:lvl3pPr>
            <a:lvl4pPr marL="481013" lvl="3" indent="-123825" defTabSz="912813">
              <a:buClr>
                <a:srgbClr val="8C7F6D"/>
              </a:buClr>
              <a:buChar char="•"/>
              <a:defRPr sz="1600">
                <a:solidFill>
                  <a:srgbClr val="003896"/>
                </a:solidFill>
                <a:latin typeface="+mn-lt"/>
                <a:cs typeface="+mn-cs"/>
              </a:defRPr>
            </a:lvl4pPr>
            <a:lvl5pPr marL="657225" lvl="4" indent="-174625" defTabSz="912813">
              <a:buClr>
                <a:srgbClr val="8C7F6D"/>
              </a:buClr>
              <a:buFont typeface="Arial" charset="0"/>
              <a:buChar char="–"/>
              <a:defRPr sz="1600">
                <a:solidFill>
                  <a:srgbClr val="003896"/>
                </a:solidFill>
                <a:latin typeface="+mn-lt"/>
                <a:cs typeface="+mn-cs"/>
              </a:defRPr>
            </a:lvl5pPr>
            <a:lvl6pPr marL="11144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defTabSz="912813" fontAlgn="base">
              <a:spcBef>
                <a:spcPct val="0"/>
              </a:spcBef>
              <a:spcAft>
                <a:spcPct val="0"/>
              </a:spcAft>
              <a:buClr>
                <a:srgbClr val="8C7F6D"/>
              </a:buClr>
              <a:buFont typeface="Arial" charset="0"/>
              <a:buChar char="–"/>
              <a:defRPr sz="1600">
                <a:solidFill>
                  <a:srgbClr val="003896"/>
                </a:solidFill>
                <a:latin typeface="+mn-lt"/>
                <a:cs typeface="+mn-cs"/>
              </a:defRPr>
            </a:lvl9pPr>
          </a:lstStyle>
          <a:p>
            <a:r>
              <a:rPr lang="en-US" dirty="0" smtClean="0"/>
              <a:t>27 </a:t>
            </a:r>
            <a:r>
              <a:rPr lang="en-US" dirty="0"/>
              <a:t>Feb 2017</a:t>
            </a:r>
          </a:p>
        </p:txBody>
      </p:sp>
      <p:sp>
        <p:nvSpPr>
          <p:cNvPr id="34" name="Rectangle 33"/>
          <p:cNvSpPr>
            <a:spLocks/>
          </p:cNvSpPr>
          <p:nvPr>
            <p:custDataLst>
              <p:tags r:id="rId30"/>
            </p:custDataLst>
          </p:nvPr>
        </p:nvSpPr>
        <p:spPr>
          <a:xfrm>
            <a:off x="2815435" y="3741054"/>
            <a:ext cx="5392391" cy="369332"/>
          </a:xfrm>
          <a:prstGeom prst="rect">
            <a:avLst/>
          </a:prstGeom>
        </p:spPr>
        <p:txBody>
          <a:bodyPr wrap="square" lIns="27432" tIns="0" rIns="0" bIns="0">
            <a:spAutoFit/>
          </a:bodyPr>
          <a:lstStyle/>
          <a:p>
            <a:pPr eaLnBrk="0" hangingPunct="0">
              <a:defRPr/>
            </a:pPr>
            <a:r>
              <a:rPr lang="en-US" sz="1200" dirty="0" smtClean="0">
                <a:solidFill>
                  <a:srgbClr val="003896"/>
                </a:solidFill>
                <a:cs typeface="Arial" panose="020B0604020202020204" pitchFamily="34" charset="0"/>
              </a:rPr>
              <a:t>A  group of interested and gave notice of a Motion to sought relieve from the High Court to stop Eskom from interrupting supply to </a:t>
            </a:r>
            <a:r>
              <a:rPr lang="en-US" sz="1200" dirty="0" err="1" smtClean="0">
                <a:solidFill>
                  <a:srgbClr val="003896"/>
                </a:solidFill>
                <a:cs typeface="Arial" panose="020B0604020202020204" pitchFamily="34" charset="0"/>
              </a:rPr>
              <a:t>eMalahleni</a:t>
            </a:r>
            <a:endParaRPr lang="en-ZA" sz="1200" kern="0" dirty="0">
              <a:solidFill>
                <a:srgbClr val="003896"/>
              </a:solidFill>
            </a:endParaRPr>
          </a:p>
        </p:txBody>
      </p:sp>
      <p:cxnSp>
        <p:nvCxnSpPr>
          <p:cNvPr id="35" name="Straight Connector 15"/>
          <p:cNvCxnSpPr>
            <a:cxnSpLocks noChangeShapeType="1"/>
          </p:cNvCxnSpPr>
          <p:nvPr>
            <p:custDataLst>
              <p:tags r:id="rId31"/>
            </p:custDataLst>
          </p:nvPr>
        </p:nvCxnSpPr>
        <p:spPr bwMode="auto">
          <a:xfrm flipV="1">
            <a:off x="1724154" y="3803164"/>
            <a:ext cx="968244" cy="1783"/>
          </a:xfrm>
          <a:prstGeom prst="line">
            <a:avLst/>
          </a:prstGeom>
          <a:noFill/>
          <a:ln w="1905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7781594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Jodie Sheath\Google Drive\Jodie work documents\2016\12 December 2016\06-Dec-16\CoGTA Presentation 08 Dec 2016 - JS.pptx"/>
  <p:tag name="THINKCELLPRESENTATIONDONOTDELETE" val="&lt;?xml version=&quot;1.0&quot; encoding=&quot;UTF-16&quot; standalone=&quot;yes&quot;?&gt;&lt;root reqver=&quot;23045&quot;&gt;&lt;version val=&quot;2510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
</p:tagLst>
</file>

<file path=ppt/tags/tag115.xml><?xml version="1.0" encoding="utf-8"?>
<p:tagLst xmlns:a="http://schemas.openxmlformats.org/drawingml/2006/main" xmlns:r="http://schemas.openxmlformats.org/officeDocument/2006/relationships" xmlns:p="http://schemas.openxmlformats.org/presentationml/2006/main">
  <p:tag name="NAME" val="Moon"/>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9ruqWV_TzONSCBbGXkpZ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3v9dG43kSP.AzJ2a3gM9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S9EpNY6T6yUnXfTMvLFa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PSEyJEjdSUGY7cwl6kmgC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nIfSnwoRiS.KFF_XKeo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nXTz3ypSBSiVWNFLtZRX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W6wr1ylTtSgBdmsZ758K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9XHcbOBnRHOwhPipc0PdH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5EGz.dIQw6Xg4hmmPexS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Qy_n8.mDSd6c14eYb38Op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skmF.6K0TE6co1j_mz9UK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lb3s2gmTz.YhqtkuJ4u2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P8b.oOCTgawgXPUbUtG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CRn2itbRXSW2ya9bQtpl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CjL081QCy4KLn068Lna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9OvkaXnRTtmNXgSIm2UnC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oNUJmmBQNaa8XWxXLa67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_X51HVlTZ.QL8fIVfigC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38MaIdGuRAqFaIXyeq7q3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fpcdI2NRG.5OQKe.ubgX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0Rg.6KRSESL9Lh3ukPWV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fRIWinXETsKlGOp67.dQm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0ohHYT3TRWEqJYbqW0LD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IJcLIGjSXmHAn9pTFhl6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wmTIofTlGBDURhQEfM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ATX3NiK3Q9uxhzUh5QZxE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WypiULBSB.1ihUjJZ6m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5kEEV7OSmmes1c31rroQ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3dGZl1TpQ3q_Fxj7B0bU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3TOArP9uSh2BDtETscdl_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UkYYPXsRF6euvS4clQ2g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LMRFIk84TCa1pPysKrGeP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Z7RFDVzQ_e6toi18hy7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eDCxeaMT6.NiPJfcuiM6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igvc.CATC.RFVpMaYnfc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Q9gFDYwTWq3U0y9rLWxm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2W6fqBHQ62bw353uvWwd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LsGpA55TseAyOhY80mC.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aG9TVMyhRryDaaJAj0sYP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Mb1.gnaSr6cYD.xBy6ll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9hTeDgrRMG4oXQDqXXaV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8VY1JfmGR.6e8yGiUi3Y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yJMmMWoMRPC8bkFtk9ZDq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OG2Tk1AQaWZud_tqU0fr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mLW02keQ2iShdR72topN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ZZWU5QUQJW.N1XLdNChI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9iTKbpMtT2y5htJ3DQzn9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Xl9mxAkBQXiGvIF6hf_1w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olNJCYySSe9nuYkRJOso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Lnp5hyBSBqHY8OtnBI44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NfZ75B3TqKXPc8ckITX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Kg93Q0ARY.biNYP4SE2g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GwMIrx5xTHCNEJ6eAlG4x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ooWo_M1RtCjGTSF56VHB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2mPEF8XQMu7.XGdZdu_a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kK_EnBwSwym_SUWNyY.b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2D.bhqkRumcaxuXSIf71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mXdxtv2HSRqx48NaJHY.E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MkpB4roXQD6qw7_UfNrnP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EYI9ZOV4Qpuou_BxQeb38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u9TAe01QPSaXHDe_EX6X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08322KPMRmeIGYruVTiHw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uewq3yZTx6z2B7rPWsg7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GcmybeCEST6ZV5Sz40OdT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lwi_HWXaT.S1Jzk.4Gn2Z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DTiLUMb_RA6FMrwaC_P9E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30u364ulQdqGbNymL0f2r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2.E8aokQ2KJNSV1u3Gvs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Yy6ZYurTjiR8gFEoQf3G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IpdhB1Z5Qlu0Hh3u1U_ms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WjUZFGHRV6LSXsfYyitIQ"/>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85LTPDXMTrKe1NfLCPmby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Y2MoJlj9QN.4D3q4181Io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I9nXGp1hQX.sxsxvRfSfa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otM.jrkFTkqADvDXhBkG.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8fER6fqQ9eVYSNSlyFOC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LeKZGUETd.yfyl9fMLzb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sFFOJ8NQbiBX.XdsVpNJ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gDaFi.n2SCKjFW8w2gO0b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e9806eYQJiS49B6qzdG8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DIDFZw0RqyUim.TeWpVqw"/>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R37oNv1T2ewVVcCzrPxb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Bc7jLFbHRiKNdT8Xu5Y.i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BRBJc0hLQ7eIZ1gw58bgk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vjeFjCAM1k.ocr8Dq.SB3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MTo7GTvNlUyzidzTH.kuR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gAg4fCLklEiGmDKkRGbys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WHzSKmp5i0WG5z1n74.Qb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JXnbr4bOe0S74BPAHIH9o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yae0K4NKk06Zlx0QQ1uK3g"/>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n.dPQwtCY0CNUtd9viMxm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z2p_MGvj.kqOGb3BA2bzP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7QUC4JcY40mWtfXNkOwat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qgs1BWerwUCOxbQaqZjxV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wwaC5ugueUidzzeIVpuRx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I1IL6MV5gU.dCDzTxsBbJ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ZCEUau2wMUSEppmmi2v1G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cdMg6WSU50GLRasfTeLIZ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ckGkhyagzEGVQqMX.pQc5w"/>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yN3206zSqUCVew7NToXS8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NG_VClV410.hd3XF4i8da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SnfApyxAlkGF88gw9Z.zz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UxXP2sz40a98QQFMwE2k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4eyCrL6Y0Gicz7bIsiRb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830hC8W420afSE6oyHuz1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7QUC4JcY40mWtfXNkOwat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qgs1BWerwUCOxbQaqZjxV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4eyCrL6Y0Gicz7bIsiRb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YS7QSdtDC06Sx18lL1YFV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8rM6boAqTmiuy210A.uzv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j8yxZQSSg.UUhGCBqzp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1.JkF4rSRGcY3BWYWAcI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vMlGl_gTl2Z9nd2m3B20Q"/>
</p:tagLst>
</file>

<file path=ppt/tags/tag28.xml><?xml version="1.0" encoding="utf-8"?>
<p:tagLst xmlns:a="http://schemas.openxmlformats.org/drawingml/2006/main" xmlns:r="http://schemas.openxmlformats.org/officeDocument/2006/relationships" xmlns:p="http://schemas.openxmlformats.org/presentationml/2006/main">
  <p:tag name="NAME" val="MoonShap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6JfVvaY8SauFEYIo7h2ZB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Astdv6rVQUuu68H2qFeZ_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HkbnrFvQQeLttjYiGjOU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05puETKdTWapqtdH6xrc4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dRUYfYS7T5Cgl1CP3hAB3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cyPx.dASUadmN4n3Zgxj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A2h.m4z4Tx6fqFyENEHaf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vV.IR25ySmm_bwo7ExLtL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3VuHxfmR_6jagsMynkr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yMnvHMQcQYurw_AMQNho8A"/>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5UYXmeqKRXeg3UdUfvU50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VTZl5IZ0Rs.drNIPMF80y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FMJGujq8QXuyuwe9JsxTv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p5uapgIRNqysYENWjaXN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Cq9gc9sSNWx3VVTirjYd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CVEfqvOkTxGhbrMJYJcT_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tWYQsEYQL.QGdZ2M1zUJ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udIyLapSACvhB2u7WUP2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CD2Pe21QhSFPAp_MmFfA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fhBsEZVYQFKQVVMRp5Bp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Shap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EyGTn1JQMOJwCU_Uv_3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i5CPH1XT3yMMDCcjgaGP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GJ7ZejLrQ4.STniIEm4Vf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R5TVGx7SQO.vwI2Ls2fh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stvAieWS7erDd0QsZrwT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f8O6CLEiTPW3tfoibsLu1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MTX26rHSbaMl8VbVFOY4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tTwhrXIjQseEDvhyRsrom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BUQDIgw4S6Gyj9tZRBQwl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GzEfjc_TEafIA.X2SoNRQ"/>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jfp0LXQkCee1jxf_pLp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im7EP8z4Qia3OJDWW0f_.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c5y2yDnqTxKHXiSeTphPK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owkzXaVQYKiIhD94q0fy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PaTZSbVmSjiP2OohH1LM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CiNsB0tTuSj4vaHefzZ.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NAME" val="MoonShape"/>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4.xml><?xml version="1.0" encoding="utf-8"?>
<p:tagLst xmlns:a="http://schemas.openxmlformats.org/drawingml/2006/main" xmlns:r="http://schemas.openxmlformats.org/officeDocument/2006/relationships" xmlns:p="http://schemas.openxmlformats.org/presentationml/2006/main">
  <p:tag name="NAME" val="MoonShape"/>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2.xml><?xml version="1.0" encoding="utf-8"?>
<p:tagLst xmlns:a="http://schemas.openxmlformats.org/drawingml/2006/main" xmlns:r="http://schemas.openxmlformats.org/officeDocument/2006/relationships" xmlns:p="http://schemas.openxmlformats.org/presentationml/2006/main">
  <p:tag name="NAME" val="Moon"/>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2015 Eskom Template B2">
  <a:themeElements>
    <a:clrScheme name="Custom 7">
      <a:dk1>
        <a:srgbClr val="003896"/>
      </a:dk1>
      <a:lt1>
        <a:srgbClr val="FFFFFF"/>
      </a:lt1>
      <a:dk2>
        <a:srgbClr val="FFFFFF"/>
      </a:dk2>
      <a:lt2>
        <a:srgbClr val="DDDDDD"/>
      </a:lt2>
      <a:accent1>
        <a:srgbClr val="003896"/>
      </a:accent1>
      <a:accent2>
        <a:srgbClr val="858705"/>
      </a:accent2>
      <a:accent3>
        <a:srgbClr val="96330F"/>
      </a:accent3>
      <a:accent4>
        <a:srgbClr val="766752"/>
      </a:accent4>
      <a:accent5>
        <a:srgbClr val="C97A00"/>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resTemplate1visualsembedded">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Eskom_CF_ESK051">
  <a:themeElements>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Eskom_CF_ESK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15 Eskom Template B2">
  <a:themeElements>
    <a:clrScheme name="Custom 7">
      <a:dk1>
        <a:srgbClr val="003896"/>
      </a:dk1>
      <a:lt1>
        <a:srgbClr val="FFFFFF"/>
      </a:lt1>
      <a:dk2>
        <a:srgbClr val="FFFFFF"/>
      </a:dk2>
      <a:lt2>
        <a:srgbClr val="DDDDDD"/>
      </a:lt2>
      <a:accent1>
        <a:srgbClr val="003896"/>
      </a:accent1>
      <a:accent2>
        <a:srgbClr val="858705"/>
      </a:accent2>
      <a:accent3>
        <a:srgbClr val="96330F"/>
      </a:accent3>
      <a:accent4>
        <a:srgbClr val="766752"/>
      </a:accent4>
      <a:accent5>
        <a:srgbClr val="C97A00"/>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xmlns="2c7ddca0-f18f-4514-89ec-cfc256175ba5">
        <DisplayName xmlns="2c7ddca0-f18f-4514-89ec-cfc256175ba5"/>
        <AccountId xmlns="2c7ddca0-f18f-4514-89ec-cfc256175ba5">47</AccountId>
        <AccountType xmlns="2c7ddca0-f18f-4514-89ec-cfc256175ba5"/>
      </UserInfo>
    </Owner>
  </documentManagement>
</p:properties>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031F5-E3B4-4E0C-AFA3-4FB6999E1CC4}">
  <ds:schemaRefs>
    <ds:schemaRef ds:uri="http://schemas.microsoft.com/office/2006/metadata/longProperties"/>
  </ds:schemaRefs>
</ds:datastoreItem>
</file>

<file path=customXml/itemProps2.xml><?xml version="1.0" encoding="utf-8"?>
<ds:datastoreItem xmlns:ds="http://schemas.openxmlformats.org/officeDocument/2006/customXml" ds:itemID="{23913593-CE51-4C55-B26A-7E3C8E261B13}">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2c7ddca0-f18f-4514-89ec-cfc256175ba5"/>
  </ds:schemaRefs>
</ds:datastoreItem>
</file>

<file path=customXml/itemProps3.xml><?xml version="1.0" encoding="utf-8"?>
<ds:datastoreItem xmlns:ds="http://schemas.openxmlformats.org/officeDocument/2006/customXml" ds:itemID="{49282E5B-7467-49C2-BF7F-5819EE2BB4D6}">
  <ds:schemaRefs>
    <ds:schemaRef ds:uri="Microsoft.SharePoint.Taxonomy.ContentTypeSync"/>
  </ds:schemaRefs>
</ds:datastoreItem>
</file>

<file path=customXml/itemProps4.xml><?xml version="1.0" encoding="utf-8"?>
<ds:datastoreItem xmlns:ds="http://schemas.openxmlformats.org/officeDocument/2006/customXml" ds:itemID="{3A9AA05F-9343-4E8B-AD29-9B71E32890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4B2086-DE95-4381-BC39-FD6CE0F7E2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49176</TotalTime>
  <Words>1546</Words>
  <Application>Microsoft Office PowerPoint</Application>
  <PresentationFormat>On-screen Show (4:3)</PresentationFormat>
  <Paragraphs>442</Paragraphs>
  <Slides>12</Slides>
  <Notes>7</Notes>
  <HiddenSlides>0</HiddenSlides>
  <MMClips>0</MMClips>
  <ScaleCrop>false</ScaleCrop>
  <HeadingPairs>
    <vt:vector size="8" baseType="variant">
      <vt:variant>
        <vt:lpstr>Fonts Used</vt:lpstr>
      </vt:variant>
      <vt:variant>
        <vt:i4>6</vt:i4>
      </vt:variant>
      <vt:variant>
        <vt:lpstr>Theme</vt:lpstr>
      </vt:variant>
      <vt:variant>
        <vt:i4>17</vt:i4>
      </vt:variant>
      <vt:variant>
        <vt:lpstr>Embedded OLE Servers</vt:lpstr>
      </vt:variant>
      <vt:variant>
        <vt:i4>2</vt:i4>
      </vt:variant>
      <vt:variant>
        <vt:lpstr>Slide Titles</vt:lpstr>
      </vt:variant>
      <vt:variant>
        <vt:i4>12</vt:i4>
      </vt:variant>
    </vt:vector>
  </HeadingPairs>
  <TitlesOfParts>
    <vt:vector size="37" baseType="lpstr">
      <vt:lpstr>ＭＳ Ｐゴシック</vt:lpstr>
      <vt:lpstr>Arial</vt:lpstr>
      <vt:lpstr>Arial Unicode MS</vt:lpstr>
      <vt:lpstr>Calibri</vt:lpstr>
      <vt:lpstr>Times New Roman</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2015 Eskom Template B2</vt:lpstr>
      <vt:lpstr>1_2015 Eskom Template B2</vt:lpstr>
      <vt:lpstr>PresTemplate1visualsembedded</vt:lpstr>
      <vt:lpstr>8_Default Design</vt:lpstr>
      <vt:lpstr>9_Default Design</vt:lpstr>
      <vt:lpstr>Eskom_CF_ESK051</vt:lpstr>
      <vt:lpstr>Eskom_CF_ESK124 and ESK125</vt:lpstr>
      <vt:lpstr>10_Default Design</vt:lpstr>
      <vt:lpstr>11_Default Design</vt:lpstr>
      <vt:lpstr>think-cell Slide</vt:lpstr>
      <vt:lpstr>Chart</vt:lpstr>
      <vt:lpstr>PowerPoint Presentation</vt:lpstr>
      <vt:lpstr>Eskom has been progressing well with implementing the PAJA Process</vt:lpstr>
      <vt:lpstr>Eskom is currently addressing the Top 5 issues raised by the Municipalities</vt:lpstr>
      <vt:lpstr>Average debtors days increased from 55 to 65 days with 54% of debt overdue …Soweto and Municipalities biggest contributors</vt:lpstr>
      <vt:lpstr>The total overdue debt has been growing over the past 3 years and only started decreasing after implementation of the PAJA process</vt:lpstr>
      <vt:lpstr>PowerPoint Presentation</vt:lpstr>
      <vt:lpstr>R8.6 bn of the R9.9 bn debt is overdue by more than 90 days</vt:lpstr>
      <vt:lpstr>Eight municipalities have been interrupted according to the PAJA process since 16 January 2017</vt:lpstr>
      <vt:lpstr>Eskom is committed to reach a workable solution with the two defaulting municipalities in Mpumalanga whose supply was interrupted </vt:lpstr>
      <vt:lpstr>PowerPoint Presentation</vt:lpstr>
      <vt:lpstr>As at end January 2017, Soweto debt was at R12.1 bn (including interest)</vt:lpstr>
      <vt:lpstr>Conclusions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engelight</dc:creator>
  <cp:lastModifiedBy>Ayanda Noah</cp:lastModifiedBy>
  <cp:revision>2190</cp:revision>
  <cp:lastPrinted>2017-02-27T07:39:01Z</cp:lastPrinted>
  <dcterms:created xsi:type="dcterms:W3CDTF">2009-06-02T18:15:51Z</dcterms:created>
  <dcterms:modified xsi:type="dcterms:W3CDTF">2017-03-03T13:36:29Z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