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96" r:id="rId1"/>
    <p:sldMasterId id="2147483708" r:id="rId2"/>
  </p:sldMasterIdLst>
  <p:notesMasterIdLst>
    <p:notesMasterId r:id="rId33"/>
  </p:notesMasterIdLst>
  <p:handoutMasterIdLst>
    <p:handoutMasterId r:id="rId34"/>
  </p:handoutMasterIdLst>
  <p:sldIdLst>
    <p:sldId id="288" r:id="rId3"/>
    <p:sldId id="289" r:id="rId4"/>
    <p:sldId id="318" r:id="rId5"/>
    <p:sldId id="312" r:id="rId6"/>
    <p:sldId id="332" r:id="rId7"/>
    <p:sldId id="336" r:id="rId8"/>
    <p:sldId id="337" r:id="rId9"/>
    <p:sldId id="338" r:id="rId10"/>
    <p:sldId id="339" r:id="rId11"/>
    <p:sldId id="340" r:id="rId12"/>
    <p:sldId id="341" r:id="rId13"/>
    <p:sldId id="298" r:id="rId14"/>
    <p:sldId id="300" r:id="rId15"/>
    <p:sldId id="321" r:id="rId16"/>
    <p:sldId id="322" r:id="rId17"/>
    <p:sldId id="323" r:id="rId18"/>
    <p:sldId id="324" r:id="rId19"/>
    <p:sldId id="303" r:id="rId20"/>
    <p:sldId id="326" r:id="rId21"/>
    <p:sldId id="328" r:id="rId22"/>
    <p:sldId id="305" r:id="rId23"/>
    <p:sldId id="327" r:id="rId24"/>
    <p:sldId id="329" r:id="rId25"/>
    <p:sldId id="307" r:id="rId26"/>
    <p:sldId id="333" r:id="rId27"/>
    <p:sldId id="334" r:id="rId28"/>
    <p:sldId id="331" r:id="rId29"/>
    <p:sldId id="342" r:id="rId30"/>
    <p:sldId id="284" r:id="rId31"/>
    <p:sldId id="259" r:id="rId32"/>
  </p:sldIdLst>
  <p:sldSz cx="9144000" cy="6858000" type="screen4x3"/>
  <p:notesSz cx="6864350" cy="9996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35">
          <p15:clr>
            <a:srgbClr val="A4A3A4"/>
          </p15:clr>
        </p15:guide>
        <p15:guide id="2" pos="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EB26"/>
    <a:srgbClr val="144B26"/>
    <a:srgbClr val="00653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391" autoAdjust="0"/>
    <p:restoredTop sz="94434" autoAdjust="0"/>
  </p:normalViewPr>
  <p:slideViewPr>
    <p:cSldViewPr snapToGrid="0" snapToObjects="1">
      <p:cViewPr varScale="1">
        <p:scale>
          <a:sx n="74" d="100"/>
          <a:sy n="74" d="100"/>
        </p:scale>
        <p:origin x="-528" y="-102"/>
      </p:cViewPr>
      <p:guideLst>
        <p:guide orient="horz" pos="3635"/>
        <p:guide pos="53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title>
      <c:tx>
        <c:rich>
          <a:bodyPr/>
          <a:lstStyle/>
          <a:p>
            <a:pPr>
              <a:defRPr/>
            </a:pPr>
            <a:r>
              <a:rPr lang="en-ZA" sz="1600" dirty="0">
                <a:latin typeface="Century Gothic" panose="020B0502020202020204" pitchFamily="34" charset="0"/>
              </a:rPr>
              <a:t>Overall</a:t>
            </a:r>
            <a:r>
              <a:rPr lang="en-ZA" sz="1600" baseline="0" dirty="0">
                <a:latin typeface="Century Gothic" panose="020B0502020202020204" pitchFamily="34" charset="0"/>
              </a:rPr>
              <a:t> Performance  per Programme</a:t>
            </a:r>
            <a:endParaRPr lang="en-ZA" sz="1600" dirty="0">
              <a:latin typeface="Century Gothic" panose="020B0502020202020204" pitchFamily="34" charset="0"/>
            </a:endParaRPr>
          </a:p>
        </c:rich>
      </c:tx>
      <c:layout>
        <c:manualLayout>
          <c:xMode val="edge"/>
          <c:yMode val="edge"/>
          <c:x val="0.2892593259321331"/>
          <c:y val="4.8244825394252649E-2"/>
        </c:manualLayout>
      </c:layout>
    </c:title>
    <c:plotArea>
      <c:layout/>
      <c:barChart>
        <c:barDir val="col"/>
        <c:grouping val="clustered"/>
        <c:ser>
          <c:idx val="0"/>
          <c:order val="0"/>
          <c:tx>
            <c:strRef>
              <c:f>Sheet1!$C$4</c:f>
              <c:strCache>
                <c:ptCount val="1"/>
                <c:pt idx="0">
                  <c:v>Targets Planned</c:v>
                </c:pt>
              </c:strCache>
            </c:strRef>
          </c:tx>
          <c:cat>
            <c:strRef>
              <c:f>Sheet1!$B$5:$B$8</c:f>
              <c:strCache>
                <c:ptCount val="4"/>
                <c:pt idx="0">
                  <c:v>Administration</c:v>
                </c:pt>
                <c:pt idx="1">
                  <c:v>SES</c:v>
                </c:pt>
                <c:pt idx="2">
                  <c:v>ESM</c:v>
                </c:pt>
                <c:pt idx="3">
                  <c:v>Total</c:v>
                </c:pt>
              </c:strCache>
            </c:strRef>
          </c:cat>
          <c:val>
            <c:numRef>
              <c:f>Sheet1!$C$5:$C$8</c:f>
              <c:numCache>
                <c:formatCode>General</c:formatCode>
                <c:ptCount val="4"/>
                <c:pt idx="0">
                  <c:v>10</c:v>
                </c:pt>
                <c:pt idx="1">
                  <c:v>4</c:v>
                </c:pt>
                <c:pt idx="2">
                  <c:v>5</c:v>
                </c:pt>
                <c:pt idx="3">
                  <c:v>19</c:v>
                </c:pt>
              </c:numCache>
            </c:numRef>
          </c:val>
        </c:ser>
        <c:ser>
          <c:idx val="1"/>
          <c:order val="1"/>
          <c:tx>
            <c:strRef>
              <c:f>Sheet1!$D$4</c:f>
              <c:strCache>
                <c:ptCount val="1"/>
                <c:pt idx="0">
                  <c:v>Targets achieved</c:v>
                </c:pt>
              </c:strCache>
            </c:strRef>
          </c:tx>
          <c:cat>
            <c:strRef>
              <c:f>Sheet1!$B$5:$B$8</c:f>
              <c:strCache>
                <c:ptCount val="4"/>
                <c:pt idx="0">
                  <c:v>Administration</c:v>
                </c:pt>
                <c:pt idx="1">
                  <c:v>SES</c:v>
                </c:pt>
                <c:pt idx="2">
                  <c:v>ESM</c:v>
                </c:pt>
                <c:pt idx="3">
                  <c:v>Total</c:v>
                </c:pt>
              </c:strCache>
            </c:strRef>
          </c:cat>
          <c:val>
            <c:numRef>
              <c:f>Sheet1!$D$5:$D$8</c:f>
              <c:numCache>
                <c:formatCode>General</c:formatCode>
                <c:ptCount val="4"/>
                <c:pt idx="0">
                  <c:v>7</c:v>
                </c:pt>
                <c:pt idx="1">
                  <c:v>1</c:v>
                </c:pt>
                <c:pt idx="2">
                  <c:v>0</c:v>
                </c:pt>
                <c:pt idx="3">
                  <c:v>8</c:v>
                </c:pt>
              </c:numCache>
            </c:numRef>
          </c:val>
        </c:ser>
        <c:ser>
          <c:idx val="2"/>
          <c:order val="2"/>
          <c:tx>
            <c:strRef>
              <c:f>Sheet1!$E$4</c:f>
              <c:strCache>
                <c:ptCount val="1"/>
                <c:pt idx="0">
                  <c:v>Performance rating</c:v>
                </c:pt>
              </c:strCache>
            </c:strRef>
          </c:tx>
          <c:cat>
            <c:strRef>
              <c:f>Sheet1!$B$5:$B$8</c:f>
              <c:strCache>
                <c:ptCount val="4"/>
                <c:pt idx="0">
                  <c:v>Administration</c:v>
                </c:pt>
                <c:pt idx="1">
                  <c:v>SES</c:v>
                </c:pt>
                <c:pt idx="2">
                  <c:v>ESM</c:v>
                </c:pt>
                <c:pt idx="3">
                  <c:v>Total</c:v>
                </c:pt>
              </c:strCache>
            </c:strRef>
          </c:cat>
          <c:val>
            <c:numRef>
              <c:f>Sheet1!$E$5:$E$8</c:f>
              <c:numCache>
                <c:formatCode>0%</c:formatCode>
                <c:ptCount val="4"/>
                <c:pt idx="0">
                  <c:v>0.70000000000000007</c:v>
                </c:pt>
                <c:pt idx="1">
                  <c:v>0.25</c:v>
                </c:pt>
                <c:pt idx="2">
                  <c:v>0</c:v>
                </c:pt>
                <c:pt idx="3">
                  <c:v>0.42000000000000004</c:v>
                </c:pt>
              </c:numCache>
            </c:numRef>
          </c:val>
        </c:ser>
        <c:dLbls/>
        <c:axId val="78498816"/>
        <c:axId val="84345600"/>
      </c:barChart>
      <c:catAx>
        <c:axId val="78498816"/>
        <c:scaling>
          <c:orientation val="minMax"/>
        </c:scaling>
        <c:axPos val="b"/>
        <c:numFmt formatCode="General" sourceLinked="0"/>
        <c:majorTickMark val="none"/>
        <c:tickLblPos val="nextTo"/>
        <c:crossAx val="84345600"/>
        <c:crosses val="autoZero"/>
        <c:auto val="1"/>
        <c:lblAlgn val="ctr"/>
        <c:lblOffset val="100"/>
      </c:catAx>
      <c:valAx>
        <c:axId val="84345600"/>
        <c:scaling>
          <c:orientation val="minMax"/>
        </c:scaling>
        <c:axPos val="l"/>
        <c:majorGridlines/>
        <c:title>
          <c:tx>
            <c:rich>
              <a:bodyPr/>
              <a:lstStyle/>
              <a:p>
                <a:pPr>
                  <a:defRPr/>
                </a:pPr>
                <a:r>
                  <a:rPr lang="en-ZA" dirty="0">
                    <a:latin typeface="Century Gothic" panose="020B0502020202020204" pitchFamily="34" charset="0"/>
                  </a:rPr>
                  <a:t>Performance </a:t>
                </a:r>
                <a:r>
                  <a:rPr lang="en-ZA" dirty="0" smtClean="0">
                    <a:latin typeface="Century Gothic" panose="020B0502020202020204" pitchFamily="34" charset="0"/>
                  </a:rPr>
                  <a:t>Indicators</a:t>
                </a:r>
                <a:endParaRPr lang="en-ZA" dirty="0">
                  <a:latin typeface="Century Gothic" panose="020B0502020202020204" pitchFamily="34" charset="0"/>
                </a:endParaRPr>
              </a:p>
            </c:rich>
          </c:tx>
          <c:layout>
            <c:manualLayout>
              <c:xMode val="edge"/>
              <c:yMode val="edge"/>
              <c:x val="9.4174071030127232E-2"/>
              <c:y val="0.17369058034412369"/>
            </c:manualLayout>
          </c:layout>
        </c:title>
        <c:numFmt formatCode="General" sourceLinked="1"/>
        <c:majorTickMark val="none"/>
        <c:tickLblPos val="nextTo"/>
        <c:crossAx val="78498816"/>
        <c:crosses val="autoZero"/>
        <c:crossBetween val="between"/>
      </c:valAx>
      <c:dTable>
        <c:showHorzBorder val="1"/>
        <c:showVertBorder val="1"/>
        <c:showOutline val="1"/>
        <c:showKeys val="1"/>
      </c:dTable>
    </c:plotArea>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546960644587623E-2"/>
          <c:y val="2.6106886583158226E-2"/>
          <c:w val="0.89449575175470997"/>
          <c:h val="0.73201989327106465"/>
        </c:manualLayout>
      </c:layout>
      <c:barChart>
        <c:barDir val="col"/>
        <c:grouping val="clustered"/>
        <c:ser>
          <c:idx val="0"/>
          <c:order val="0"/>
          <c:tx>
            <c:strRef>
              <c:f>Sheet1!$J$5</c:f>
              <c:strCache>
                <c:ptCount val="1"/>
                <c:pt idx="0">
                  <c:v>Targets</c:v>
                </c:pt>
              </c:strCache>
            </c:strRef>
          </c:tx>
          <c:cat>
            <c:strRef>
              <c:f>Sheet1!$K$4:$M$4</c:f>
              <c:strCache>
                <c:ptCount val="3"/>
                <c:pt idx="0">
                  <c:v>Planned targets</c:v>
                </c:pt>
                <c:pt idx="1">
                  <c:v>Targets achieved</c:v>
                </c:pt>
                <c:pt idx="2">
                  <c:v>Targets not achieved</c:v>
                </c:pt>
              </c:strCache>
            </c:strRef>
          </c:cat>
          <c:val>
            <c:numRef>
              <c:f>Sheet1!$K$5:$M$5</c:f>
              <c:numCache>
                <c:formatCode>General</c:formatCode>
                <c:ptCount val="3"/>
                <c:pt idx="0">
                  <c:v>10</c:v>
                </c:pt>
                <c:pt idx="1">
                  <c:v>7</c:v>
                </c:pt>
                <c:pt idx="2">
                  <c:v>2</c:v>
                </c:pt>
              </c:numCache>
            </c:numRef>
          </c:val>
        </c:ser>
        <c:ser>
          <c:idx val="1"/>
          <c:order val="1"/>
          <c:tx>
            <c:strRef>
              <c:f>Sheet1!$J$6</c:f>
              <c:strCache>
                <c:ptCount val="1"/>
                <c:pt idx="0">
                  <c:v>%</c:v>
                </c:pt>
              </c:strCache>
            </c:strRef>
          </c:tx>
          <c:cat>
            <c:strRef>
              <c:f>Sheet1!$K$4:$M$4</c:f>
              <c:strCache>
                <c:ptCount val="3"/>
                <c:pt idx="0">
                  <c:v>Planned targets</c:v>
                </c:pt>
                <c:pt idx="1">
                  <c:v>Targets achieved</c:v>
                </c:pt>
                <c:pt idx="2">
                  <c:v>Targets not achieved</c:v>
                </c:pt>
              </c:strCache>
            </c:strRef>
          </c:cat>
          <c:val>
            <c:numRef>
              <c:f>Sheet1!$K$6:$M$6</c:f>
              <c:numCache>
                <c:formatCode>0%</c:formatCode>
                <c:ptCount val="3"/>
                <c:pt idx="0">
                  <c:v>1</c:v>
                </c:pt>
                <c:pt idx="1">
                  <c:v>0.70000000000000007</c:v>
                </c:pt>
                <c:pt idx="2">
                  <c:v>0.30000000000000004</c:v>
                </c:pt>
              </c:numCache>
            </c:numRef>
          </c:val>
        </c:ser>
        <c:dLbls/>
        <c:axId val="105341312"/>
        <c:axId val="105342848"/>
      </c:barChart>
      <c:catAx>
        <c:axId val="105341312"/>
        <c:scaling>
          <c:orientation val="minMax"/>
        </c:scaling>
        <c:axPos val="b"/>
        <c:numFmt formatCode="General" sourceLinked="0"/>
        <c:majorTickMark val="none"/>
        <c:tickLblPos val="nextTo"/>
        <c:crossAx val="105342848"/>
        <c:crosses val="autoZero"/>
        <c:auto val="1"/>
        <c:lblAlgn val="ctr"/>
        <c:lblOffset val="100"/>
      </c:catAx>
      <c:valAx>
        <c:axId val="105342848"/>
        <c:scaling>
          <c:orientation val="minMax"/>
        </c:scaling>
        <c:axPos val="l"/>
        <c:majorGridlines/>
        <c:title>
          <c:tx>
            <c:rich>
              <a:bodyPr/>
              <a:lstStyle/>
              <a:p>
                <a:pPr>
                  <a:defRPr/>
                </a:pPr>
                <a:r>
                  <a:rPr lang="en-ZA" sz="1100" b="1" i="0" baseline="0" dirty="0">
                    <a:effectLst/>
                  </a:rPr>
                  <a:t>Performance </a:t>
                </a:r>
                <a:r>
                  <a:rPr lang="en-ZA" sz="1100" b="1" i="0" baseline="0" dirty="0" smtClean="0">
                    <a:effectLst/>
                  </a:rPr>
                  <a:t>Indicators</a:t>
                </a:r>
                <a:endParaRPr lang="en-ZA" sz="1100" dirty="0">
                  <a:effectLst/>
                </a:endParaRPr>
              </a:p>
            </c:rich>
          </c:tx>
        </c:title>
        <c:numFmt formatCode="General" sourceLinked="1"/>
        <c:majorTickMark val="none"/>
        <c:tickLblPos val="nextTo"/>
        <c:crossAx val="105341312"/>
        <c:crosses val="autoZero"/>
        <c:crossBetween val="between"/>
      </c:valAx>
      <c:dTable>
        <c:showHorzBorder val="1"/>
        <c:showVertBorder val="1"/>
        <c:showOutline val="1"/>
        <c:showKeys val="1"/>
      </c:dTable>
    </c:plotArea>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965179352580928"/>
          <c:y val="0.1437616652085156"/>
          <c:w val="0.79979265091863527"/>
          <c:h val="0.56113079615048134"/>
        </c:manualLayout>
      </c:layout>
      <c:barChart>
        <c:barDir val="col"/>
        <c:grouping val="clustered"/>
        <c:ser>
          <c:idx val="0"/>
          <c:order val="0"/>
          <c:tx>
            <c:strRef>
              <c:f>Sheet1!$C$34</c:f>
              <c:strCache>
                <c:ptCount val="1"/>
                <c:pt idx="0">
                  <c:v>Targets</c:v>
                </c:pt>
              </c:strCache>
            </c:strRef>
          </c:tx>
          <c:cat>
            <c:strRef>
              <c:f>Sheet1!$D$33:$F$33</c:f>
              <c:strCache>
                <c:ptCount val="3"/>
                <c:pt idx="0">
                  <c:v>Planned targets</c:v>
                </c:pt>
                <c:pt idx="1">
                  <c:v>Targets achieved</c:v>
                </c:pt>
                <c:pt idx="2">
                  <c:v>Targets not achieved</c:v>
                </c:pt>
              </c:strCache>
            </c:strRef>
          </c:cat>
          <c:val>
            <c:numRef>
              <c:f>Sheet1!$D$34:$F$34</c:f>
              <c:numCache>
                <c:formatCode>General</c:formatCode>
                <c:ptCount val="3"/>
                <c:pt idx="0">
                  <c:v>4</c:v>
                </c:pt>
                <c:pt idx="1">
                  <c:v>1</c:v>
                </c:pt>
                <c:pt idx="2">
                  <c:v>2</c:v>
                </c:pt>
              </c:numCache>
            </c:numRef>
          </c:val>
        </c:ser>
        <c:ser>
          <c:idx val="1"/>
          <c:order val="1"/>
          <c:tx>
            <c:strRef>
              <c:f>Sheet1!$C$35</c:f>
              <c:strCache>
                <c:ptCount val="1"/>
                <c:pt idx="0">
                  <c:v>%</c:v>
                </c:pt>
              </c:strCache>
            </c:strRef>
          </c:tx>
          <c:cat>
            <c:strRef>
              <c:f>Sheet1!$D$33:$F$33</c:f>
              <c:strCache>
                <c:ptCount val="3"/>
                <c:pt idx="0">
                  <c:v>Planned targets</c:v>
                </c:pt>
                <c:pt idx="1">
                  <c:v>Targets achieved</c:v>
                </c:pt>
                <c:pt idx="2">
                  <c:v>Targets not achieved</c:v>
                </c:pt>
              </c:strCache>
            </c:strRef>
          </c:cat>
          <c:val>
            <c:numRef>
              <c:f>Sheet1!$D$35:$F$35</c:f>
              <c:numCache>
                <c:formatCode>0%</c:formatCode>
                <c:ptCount val="3"/>
                <c:pt idx="0">
                  <c:v>1</c:v>
                </c:pt>
                <c:pt idx="1">
                  <c:v>0.25</c:v>
                </c:pt>
                <c:pt idx="2">
                  <c:v>0.75000000000000011</c:v>
                </c:pt>
              </c:numCache>
            </c:numRef>
          </c:val>
        </c:ser>
        <c:dLbls/>
        <c:axId val="106055168"/>
        <c:axId val="106056704"/>
      </c:barChart>
      <c:catAx>
        <c:axId val="106055168"/>
        <c:scaling>
          <c:orientation val="minMax"/>
        </c:scaling>
        <c:axPos val="b"/>
        <c:numFmt formatCode="General" sourceLinked="0"/>
        <c:majorTickMark val="none"/>
        <c:tickLblPos val="nextTo"/>
        <c:crossAx val="106056704"/>
        <c:crosses val="autoZero"/>
        <c:auto val="1"/>
        <c:lblAlgn val="ctr"/>
        <c:lblOffset val="100"/>
      </c:catAx>
      <c:valAx>
        <c:axId val="106056704"/>
        <c:scaling>
          <c:orientation val="minMax"/>
        </c:scaling>
        <c:axPos val="l"/>
        <c:majorGridlines/>
        <c:title>
          <c:tx>
            <c:rich>
              <a:bodyPr/>
              <a:lstStyle/>
              <a:p>
                <a:pPr>
                  <a:defRPr/>
                </a:pPr>
                <a:r>
                  <a:rPr lang="en-ZA" sz="1200" b="1" i="0" baseline="0">
                    <a:effectLst/>
                  </a:rPr>
                  <a:t>Performance Indicatos</a:t>
                </a:r>
                <a:endParaRPr lang="en-ZA" sz="1200">
                  <a:effectLst/>
                </a:endParaRPr>
              </a:p>
            </c:rich>
          </c:tx>
          <c:layout>
            <c:manualLayout>
              <c:xMode val="edge"/>
              <c:yMode val="edge"/>
              <c:x val="3.0555555555555558E-2"/>
              <c:y val="0.25024314668999709"/>
            </c:manualLayout>
          </c:layout>
        </c:title>
        <c:numFmt formatCode="General" sourceLinked="1"/>
        <c:majorTickMark val="none"/>
        <c:tickLblPos val="nextTo"/>
        <c:crossAx val="106055168"/>
        <c:crosses val="autoZero"/>
        <c:crossBetween val="between"/>
      </c:valAx>
      <c:dTable>
        <c:showHorzBorder val="1"/>
        <c:showVertBorder val="1"/>
        <c:showOutline val="1"/>
        <c:showKeys val="1"/>
      </c:dTable>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Sheet1!$C$41</c:f>
              <c:strCache>
                <c:ptCount val="1"/>
                <c:pt idx="0">
                  <c:v>Targets</c:v>
                </c:pt>
              </c:strCache>
            </c:strRef>
          </c:tx>
          <c:cat>
            <c:strRef>
              <c:f>Sheet1!$D$40:$F$40</c:f>
              <c:strCache>
                <c:ptCount val="3"/>
                <c:pt idx="0">
                  <c:v>Planned targets</c:v>
                </c:pt>
                <c:pt idx="1">
                  <c:v>Targets achieved</c:v>
                </c:pt>
                <c:pt idx="2">
                  <c:v>Targets not achieved</c:v>
                </c:pt>
              </c:strCache>
            </c:strRef>
          </c:cat>
          <c:val>
            <c:numRef>
              <c:f>Sheet1!$D$41:$F$41</c:f>
              <c:numCache>
                <c:formatCode>General</c:formatCode>
                <c:ptCount val="3"/>
                <c:pt idx="0">
                  <c:v>5</c:v>
                </c:pt>
                <c:pt idx="1">
                  <c:v>0</c:v>
                </c:pt>
                <c:pt idx="2">
                  <c:v>5</c:v>
                </c:pt>
              </c:numCache>
            </c:numRef>
          </c:val>
        </c:ser>
        <c:ser>
          <c:idx val="1"/>
          <c:order val="1"/>
          <c:tx>
            <c:strRef>
              <c:f>Sheet1!$C$42</c:f>
              <c:strCache>
                <c:ptCount val="1"/>
                <c:pt idx="0">
                  <c:v>%</c:v>
                </c:pt>
              </c:strCache>
            </c:strRef>
          </c:tx>
          <c:cat>
            <c:strRef>
              <c:f>Sheet1!$D$40:$F$40</c:f>
              <c:strCache>
                <c:ptCount val="3"/>
                <c:pt idx="0">
                  <c:v>Planned targets</c:v>
                </c:pt>
                <c:pt idx="1">
                  <c:v>Targets achieved</c:v>
                </c:pt>
                <c:pt idx="2">
                  <c:v>Targets not achieved</c:v>
                </c:pt>
              </c:strCache>
            </c:strRef>
          </c:cat>
          <c:val>
            <c:numRef>
              <c:f>Sheet1!$D$42:$F$42</c:f>
              <c:numCache>
                <c:formatCode>0%</c:formatCode>
                <c:ptCount val="3"/>
                <c:pt idx="0">
                  <c:v>1</c:v>
                </c:pt>
                <c:pt idx="1">
                  <c:v>0</c:v>
                </c:pt>
                <c:pt idx="2">
                  <c:v>1</c:v>
                </c:pt>
              </c:numCache>
            </c:numRef>
          </c:val>
        </c:ser>
        <c:dLbls/>
        <c:axId val="107251968"/>
        <c:axId val="107286528"/>
      </c:barChart>
      <c:catAx>
        <c:axId val="107251968"/>
        <c:scaling>
          <c:orientation val="minMax"/>
        </c:scaling>
        <c:axPos val="b"/>
        <c:numFmt formatCode="General" sourceLinked="0"/>
        <c:majorTickMark val="none"/>
        <c:tickLblPos val="nextTo"/>
        <c:crossAx val="107286528"/>
        <c:crosses val="autoZero"/>
        <c:auto val="1"/>
        <c:lblAlgn val="ctr"/>
        <c:lblOffset val="100"/>
      </c:catAx>
      <c:valAx>
        <c:axId val="107286528"/>
        <c:scaling>
          <c:orientation val="minMax"/>
        </c:scaling>
        <c:axPos val="l"/>
        <c:majorGridlines/>
        <c:title>
          <c:tx>
            <c:rich>
              <a:bodyPr/>
              <a:lstStyle/>
              <a:p>
                <a:pPr>
                  <a:defRPr/>
                </a:pPr>
                <a:r>
                  <a:rPr lang="en-ZA" sz="1200" b="1" i="0" baseline="0">
                    <a:effectLst/>
                  </a:rPr>
                  <a:t>Performance Indicatos</a:t>
                </a:r>
                <a:endParaRPr lang="en-ZA" sz="1200">
                  <a:effectLst/>
                </a:endParaRPr>
              </a:p>
            </c:rich>
          </c:tx>
          <c:layout>
            <c:manualLayout>
              <c:xMode val="edge"/>
              <c:yMode val="edge"/>
              <c:x val="3.6111111111111115E-2"/>
              <c:y val="0.16102836103820356"/>
            </c:manualLayout>
          </c:layout>
        </c:title>
        <c:numFmt formatCode="General" sourceLinked="1"/>
        <c:majorTickMark val="none"/>
        <c:tickLblPos val="nextTo"/>
        <c:crossAx val="107251968"/>
        <c:crosses val="autoZero"/>
        <c:crossBetween val="between"/>
      </c:valAx>
      <c:dTable>
        <c:showHorzBorder val="1"/>
        <c:showVertBorder val="1"/>
        <c:showOutline val="1"/>
        <c:showKeys val="1"/>
      </c:dTable>
    </c:plotArea>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2" cy="499825"/>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3888211" y="0"/>
            <a:ext cx="2974552" cy="499825"/>
          </a:xfrm>
          <a:prstGeom prst="rect">
            <a:avLst/>
          </a:prstGeom>
        </p:spPr>
        <p:txBody>
          <a:bodyPr vert="horz" lIns="93936" tIns="46968" rIns="93936" bIns="46968" rtlCol="0"/>
          <a:lstStyle>
            <a:lvl1pPr algn="r">
              <a:defRPr sz="1200"/>
            </a:lvl1pPr>
          </a:lstStyle>
          <a:p>
            <a:fld id="{DD6F49A6-E3E7-6D44-8F4F-46680F27B091}" type="datetimeFigureOut">
              <a:rPr lang="en-US" smtClean="0"/>
              <a:pPr/>
              <a:t>2/27/2015</a:t>
            </a:fld>
            <a:endParaRPr lang="en-US"/>
          </a:p>
        </p:txBody>
      </p:sp>
      <p:sp>
        <p:nvSpPr>
          <p:cNvPr id="4" name="Footer Placeholder 3"/>
          <p:cNvSpPr>
            <a:spLocks noGrp="1"/>
          </p:cNvSpPr>
          <p:nvPr>
            <p:ph type="ftr" sz="quarter" idx="2"/>
          </p:nvPr>
        </p:nvSpPr>
        <p:spPr>
          <a:xfrm>
            <a:off x="1" y="9494928"/>
            <a:ext cx="2974552" cy="499825"/>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3888211" y="9494928"/>
            <a:ext cx="2974552" cy="499825"/>
          </a:xfrm>
          <a:prstGeom prst="rect">
            <a:avLst/>
          </a:prstGeom>
        </p:spPr>
        <p:txBody>
          <a:bodyPr vert="horz" lIns="93936" tIns="46968" rIns="93936" bIns="46968" rtlCol="0" anchor="b"/>
          <a:lstStyle>
            <a:lvl1pPr algn="r">
              <a:defRPr sz="1200"/>
            </a:lvl1pPr>
          </a:lstStyle>
          <a:p>
            <a:fld id="{149BCEB8-EAD7-A44F-A35C-68FB7D8DE024}" type="slidenum">
              <a:rPr lang="en-US" smtClean="0"/>
              <a:pPr/>
              <a:t>‹#›</a:t>
            </a:fld>
            <a:endParaRPr lang="en-US"/>
          </a:p>
        </p:txBody>
      </p:sp>
    </p:spTree>
    <p:extLst>
      <p:ext uri="{BB962C8B-B14F-4D97-AF65-F5344CB8AC3E}">
        <p14:creationId xmlns:p14="http://schemas.microsoft.com/office/powerpoint/2010/main" xmlns="" val="1775355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2" cy="499825"/>
          </a:xfrm>
          <a:prstGeom prst="rect">
            <a:avLst/>
          </a:prstGeom>
        </p:spPr>
        <p:txBody>
          <a:bodyPr vert="horz" lIns="93936" tIns="46968" rIns="93936" bIns="46968" rtlCol="0"/>
          <a:lstStyle>
            <a:lvl1pPr algn="l">
              <a:defRPr sz="1200"/>
            </a:lvl1pPr>
          </a:lstStyle>
          <a:p>
            <a:endParaRPr lang="en-ZA"/>
          </a:p>
        </p:txBody>
      </p:sp>
      <p:sp>
        <p:nvSpPr>
          <p:cNvPr id="3" name="Date Placeholder 2"/>
          <p:cNvSpPr>
            <a:spLocks noGrp="1"/>
          </p:cNvSpPr>
          <p:nvPr>
            <p:ph type="dt" idx="1"/>
          </p:nvPr>
        </p:nvSpPr>
        <p:spPr>
          <a:xfrm>
            <a:off x="3888211" y="0"/>
            <a:ext cx="2974552" cy="499825"/>
          </a:xfrm>
          <a:prstGeom prst="rect">
            <a:avLst/>
          </a:prstGeom>
        </p:spPr>
        <p:txBody>
          <a:bodyPr vert="horz" lIns="93936" tIns="46968" rIns="93936" bIns="46968" rtlCol="0"/>
          <a:lstStyle>
            <a:lvl1pPr algn="r">
              <a:defRPr sz="1200"/>
            </a:lvl1pPr>
          </a:lstStyle>
          <a:p>
            <a:fld id="{C4598FCC-272A-41A0-A178-1E7F4BEDAB50}" type="datetimeFigureOut">
              <a:rPr lang="en-ZA" smtClean="0"/>
              <a:pPr/>
              <a:t>2015/02/27</a:t>
            </a:fld>
            <a:endParaRPr lang="en-ZA"/>
          </a:p>
        </p:txBody>
      </p:sp>
      <p:sp>
        <p:nvSpPr>
          <p:cNvPr id="4" name="Slide Image Placeholder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3936" tIns="46968" rIns="93936" bIns="46968" rtlCol="0" anchor="ctr"/>
          <a:lstStyle/>
          <a:p>
            <a:endParaRPr lang="en-ZA"/>
          </a:p>
        </p:txBody>
      </p:sp>
      <p:sp>
        <p:nvSpPr>
          <p:cNvPr id="5" name="Notes Placeholder 4"/>
          <p:cNvSpPr>
            <a:spLocks noGrp="1"/>
          </p:cNvSpPr>
          <p:nvPr>
            <p:ph type="body" sz="quarter" idx="3"/>
          </p:nvPr>
        </p:nvSpPr>
        <p:spPr>
          <a:xfrm>
            <a:off x="686435" y="4748332"/>
            <a:ext cx="5491480" cy="4498420"/>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94928"/>
            <a:ext cx="2974552" cy="499825"/>
          </a:xfrm>
          <a:prstGeom prst="rect">
            <a:avLst/>
          </a:prstGeom>
        </p:spPr>
        <p:txBody>
          <a:bodyPr vert="horz" lIns="93936" tIns="46968" rIns="93936" bIns="46968" rtlCol="0" anchor="b"/>
          <a:lstStyle>
            <a:lvl1pPr algn="l">
              <a:defRPr sz="1200"/>
            </a:lvl1pPr>
          </a:lstStyle>
          <a:p>
            <a:endParaRPr lang="en-ZA"/>
          </a:p>
        </p:txBody>
      </p:sp>
      <p:sp>
        <p:nvSpPr>
          <p:cNvPr id="7" name="Slide Number Placeholder 6"/>
          <p:cNvSpPr>
            <a:spLocks noGrp="1"/>
          </p:cNvSpPr>
          <p:nvPr>
            <p:ph type="sldNum" sz="quarter" idx="5"/>
          </p:nvPr>
        </p:nvSpPr>
        <p:spPr>
          <a:xfrm>
            <a:off x="3888211" y="9494928"/>
            <a:ext cx="2974552" cy="499825"/>
          </a:xfrm>
          <a:prstGeom prst="rect">
            <a:avLst/>
          </a:prstGeom>
        </p:spPr>
        <p:txBody>
          <a:bodyPr vert="horz" lIns="93936" tIns="46968" rIns="93936" bIns="46968" rtlCol="0" anchor="b"/>
          <a:lstStyle>
            <a:lvl1pPr algn="r">
              <a:defRPr sz="1200"/>
            </a:lvl1pPr>
          </a:lstStyle>
          <a:p>
            <a:fld id="{C575236E-B37D-4C5F-BF43-6F28A6C22F11}" type="slidenum">
              <a:rPr lang="en-ZA" smtClean="0"/>
              <a:pPr/>
              <a:t>‹#›</a:t>
            </a:fld>
            <a:endParaRPr lang="en-ZA"/>
          </a:p>
        </p:txBody>
      </p:sp>
    </p:spTree>
    <p:extLst>
      <p:ext uri="{BB962C8B-B14F-4D97-AF65-F5344CB8AC3E}">
        <p14:creationId xmlns:p14="http://schemas.microsoft.com/office/powerpoint/2010/main" xmlns="" val="3097919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575236E-B37D-4C5F-BF43-6F28A6C22F11}" type="slidenum">
              <a:rPr lang="en-ZA" smtClean="0"/>
              <a:pPr/>
              <a:t>3</a:t>
            </a:fld>
            <a:endParaRPr lang="en-ZA"/>
          </a:p>
        </p:txBody>
      </p:sp>
    </p:spTree>
    <p:extLst>
      <p:ext uri="{BB962C8B-B14F-4D97-AF65-F5344CB8AC3E}">
        <p14:creationId xmlns:p14="http://schemas.microsoft.com/office/powerpoint/2010/main" xmlns="" val="3582135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23</a:t>
            </a:fld>
            <a:endParaRPr lang="en-ZA">
              <a:solidFill>
                <a:prstClr val="black"/>
              </a:solidFill>
            </a:endParaRPr>
          </a:p>
        </p:txBody>
      </p:sp>
    </p:spTree>
    <p:extLst>
      <p:ext uri="{BB962C8B-B14F-4D97-AF65-F5344CB8AC3E}">
        <p14:creationId xmlns:p14="http://schemas.microsoft.com/office/powerpoint/2010/main" xmlns="" val="23627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86C5560-518A-46E7-99B8-8BA060ECBC6C}" type="slidenum">
              <a:rPr lang="en-ZA" smtClean="0"/>
              <a:pPr/>
              <a:t>5</a:t>
            </a:fld>
            <a:endParaRPr lang="en-ZA"/>
          </a:p>
        </p:txBody>
      </p:sp>
    </p:spTree>
    <p:extLst>
      <p:ext uri="{BB962C8B-B14F-4D97-AF65-F5344CB8AC3E}">
        <p14:creationId xmlns:p14="http://schemas.microsoft.com/office/powerpoint/2010/main" xmlns="" val="937146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6</a:t>
            </a:fld>
            <a:endParaRPr lang="en-ZA">
              <a:solidFill>
                <a:prstClr val="black"/>
              </a:solidFill>
            </a:endParaRPr>
          </a:p>
        </p:txBody>
      </p:sp>
    </p:spTree>
    <p:extLst>
      <p:ext uri="{BB962C8B-B14F-4D97-AF65-F5344CB8AC3E}">
        <p14:creationId xmlns:p14="http://schemas.microsoft.com/office/powerpoint/2010/main" xmlns="" val="3902249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86C5560-518A-46E7-99B8-8BA060ECBC6C}" type="slidenum">
              <a:rPr lang="en-ZA" smtClean="0"/>
              <a:pPr/>
              <a:t>9</a:t>
            </a:fld>
            <a:endParaRPr lang="en-ZA"/>
          </a:p>
        </p:txBody>
      </p:sp>
    </p:spTree>
    <p:extLst>
      <p:ext uri="{BB962C8B-B14F-4D97-AF65-F5344CB8AC3E}">
        <p14:creationId xmlns:p14="http://schemas.microsoft.com/office/powerpoint/2010/main" xmlns="" val="1040748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pPr/>
              <a:t>16</a:t>
            </a:fld>
            <a:endParaRPr lang="en-ZA"/>
          </a:p>
        </p:txBody>
      </p:sp>
    </p:spTree>
    <p:extLst>
      <p:ext uri="{BB962C8B-B14F-4D97-AF65-F5344CB8AC3E}">
        <p14:creationId xmlns:p14="http://schemas.microsoft.com/office/powerpoint/2010/main" xmlns="" val="4225198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pPr/>
              <a:t>17</a:t>
            </a:fld>
            <a:endParaRPr lang="en-ZA"/>
          </a:p>
        </p:txBody>
      </p:sp>
    </p:spTree>
    <p:extLst>
      <p:ext uri="{BB962C8B-B14F-4D97-AF65-F5344CB8AC3E}">
        <p14:creationId xmlns:p14="http://schemas.microsoft.com/office/powerpoint/2010/main" xmlns="" val="352865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19</a:t>
            </a:fld>
            <a:endParaRPr lang="en-ZA">
              <a:solidFill>
                <a:prstClr val="black"/>
              </a:solidFill>
            </a:endParaRPr>
          </a:p>
        </p:txBody>
      </p:sp>
    </p:spTree>
    <p:extLst>
      <p:ext uri="{BB962C8B-B14F-4D97-AF65-F5344CB8AC3E}">
        <p14:creationId xmlns:p14="http://schemas.microsoft.com/office/powerpoint/2010/main" xmlns="" val="124387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20</a:t>
            </a:fld>
            <a:endParaRPr lang="en-ZA">
              <a:solidFill>
                <a:prstClr val="black"/>
              </a:solidFill>
            </a:endParaRPr>
          </a:p>
        </p:txBody>
      </p:sp>
    </p:spTree>
    <p:extLst>
      <p:ext uri="{BB962C8B-B14F-4D97-AF65-F5344CB8AC3E}">
        <p14:creationId xmlns:p14="http://schemas.microsoft.com/office/powerpoint/2010/main" xmlns="" val="3296114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22</a:t>
            </a:fld>
            <a:endParaRPr lang="en-ZA">
              <a:solidFill>
                <a:prstClr val="black"/>
              </a:solidFill>
            </a:endParaRPr>
          </a:p>
        </p:txBody>
      </p:sp>
    </p:spTree>
    <p:extLst>
      <p:ext uri="{BB962C8B-B14F-4D97-AF65-F5344CB8AC3E}">
        <p14:creationId xmlns:p14="http://schemas.microsoft.com/office/powerpoint/2010/main" xmlns="" val="313691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68488-1FE9-4A00-95FE-966FB19440C7}"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294662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8352A-F10A-496E-833F-3628AFDA245B}"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31308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ECDBA8-1091-4365-99A7-C07C70B6A55B}"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1405282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1197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40463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167374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2243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060796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59601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4493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8721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031E3-432F-40C5-A5B0-2411B2EF961E}"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4203878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680473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5660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56756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8C287-0D07-4114-9D11-132630B3CC71}"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413678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C1217-D9A7-43F3-B46D-FFD6E6A69C48}" type="datetime1">
              <a:rPr lang="en-US" smtClean="0"/>
              <a:pPr/>
              <a:t>2/27/2015</a:t>
            </a:fld>
            <a:endParaRPr lang="en-US"/>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256526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32812-DC44-4450-A5E0-ABB29D284444}" type="datetime1">
              <a:rPr lang="en-US" smtClean="0"/>
              <a:pPr/>
              <a:t>2/27/2015</a:t>
            </a:fld>
            <a:endParaRPr lang="en-US"/>
          </a:p>
        </p:txBody>
      </p:sp>
      <p:sp>
        <p:nvSpPr>
          <p:cNvPr id="8" name="Footer Placeholder 7"/>
          <p:cNvSpPr>
            <a:spLocks noGrp="1"/>
          </p:cNvSpPr>
          <p:nvPr>
            <p:ph type="ftr" sz="quarter" idx="11"/>
          </p:nvPr>
        </p:nvSpPr>
        <p:spPr/>
        <p:txBody>
          <a:bodyPr/>
          <a:lstStyle/>
          <a:p>
            <a:r>
              <a:rPr lang="en-US" smtClean="0"/>
              <a:t>Together We Move South Africa Forward</a:t>
            </a:r>
            <a:endParaRPr lang="en-US"/>
          </a:p>
        </p:txBody>
      </p:sp>
      <p:sp>
        <p:nvSpPr>
          <p:cNvPr id="9" name="Slide Number Placeholder 8"/>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212222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B145BB-62A0-4E87-9250-FCAB1F6AFB67}" type="datetime1">
              <a:rPr lang="en-US" smtClean="0"/>
              <a:pPr/>
              <a:t>2/27/2015</a:t>
            </a:fld>
            <a:endParaRPr lang="en-US"/>
          </a:p>
        </p:txBody>
      </p:sp>
      <p:sp>
        <p:nvSpPr>
          <p:cNvPr id="4" name="Footer Placeholder 3"/>
          <p:cNvSpPr>
            <a:spLocks noGrp="1"/>
          </p:cNvSpPr>
          <p:nvPr>
            <p:ph type="ftr" sz="quarter" idx="11"/>
          </p:nvPr>
        </p:nvSpPr>
        <p:spPr/>
        <p:txBody>
          <a:bodyPr/>
          <a:lstStyle/>
          <a:p>
            <a:r>
              <a:rPr lang="en-US" smtClean="0"/>
              <a:t>Together We Move South Africa Forward</a:t>
            </a:r>
            <a:endParaRPr lang="en-US"/>
          </a:p>
        </p:txBody>
      </p:sp>
      <p:sp>
        <p:nvSpPr>
          <p:cNvPr id="5" name="Slide Number Placeholder 4"/>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1190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1896C-9AF4-4D89-A5B0-9C9A14615913}" type="datetime1">
              <a:rPr lang="en-US" smtClean="0"/>
              <a:pPr/>
              <a:t>2/27/2015</a:t>
            </a:fld>
            <a:endParaRPr lang="en-US"/>
          </a:p>
        </p:txBody>
      </p:sp>
      <p:sp>
        <p:nvSpPr>
          <p:cNvPr id="3" name="Footer Placeholder 2"/>
          <p:cNvSpPr>
            <a:spLocks noGrp="1"/>
          </p:cNvSpPr>
          <p:nvPr>
            <p:ph type="ftr" sz="quarter" idx="11"/>
          </p:nvPr>
        </p:nvSpPr>
        <p:spPr/>
        <p:txBody>
          <a:bodyPr/>
          <a:lstStyle/>
          <a:p>
            <a:r>
              <a:rPr lang="en-US" smtClean="0"/>
              <a:t>Together We Move South Africa Forward</a:t>
            </a:r>
            <a:endParaRPr lang="en-US"/>
          </a:p>
        </p:txBody>
      </p:sp>
      <p:sp>
        <p:nvSpPr>
          <p:cNvPr id="4" name="Slide Number Placeholder 3"/>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71881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D2AEB-1D2C-4924-9586-E67AF5C007CC}" type="datetime1">
              <a:rPr lang="en-US" smtClean="0"/>
              <a:pPr/>
              <a:t>2/27/2015</a:t>
            </a:fld>
            <a:endParaRPr lang="en-US"/>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418242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6837-CDC9-4BD5-81B1-37F0F75AA775}" type="datetime1">
              <a:rPr lang="en-US" smtClean="0"/>
              <a:pPr/>
              <a:t>2/27/2015</a:t>
            </a:fld>
            <a:endParaRPr lang="en-US"/>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30748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D26AA-6412-4F28-8B3F-81A895986BD1}" type="datetime1">
              <a:rPr lang="en-US" smtClean="0"/>
              <a:pPr/>
              <a:t>2/27/2015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Together We Move South Africa Forward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16646098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3001893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388" y="532725"/>
            <a:ext cx="8647689" cy="2448583"/>
          </a:xfrm>
        </p:spPr>
        <p:txBody>
          <a:bodyPr>
            <a:normAutofit fontScale="90000"/>
          </a:bodyPr>
          <a:lstStyle/>
          <a:p>
            <a:pPr>
              <a:defRPr/>
            </a:pPr>
            <a:r>
              <a:rPr lang="en-US" sz="2800" b="1" dirty="0" smtClean="0">
                <a:solidFill>
                  <a:srgbClr val="00B050"/>
                </a:solidFill>
              </a:rPr>
              <a:t/>
            </a:r>
            <a:br>
              <a:rPr lang="en-US" sz="2800" b="1" dirty="0" smtClean="0">
                <a:solidFill>
                  <a:srgbClr val="00B050"/>
                </a:solidFill>
              </a:rPr>
            </a:br>
            <a:r>
              <a:rPr lang="en-US" sz="2800" b="1" dirty="0">
                <a:solidFill>
                  <a:srgbClr val="00B050"/>
                </a:solidFill>
              </a:rPr>
              <a:t/>
            </a:r>
            <a:br>
              <a:rPr lang="en-US" sz="2800" b="1" dirty="0">
                <a:solidFill>
                  <a:srgbClr val="00B050"/>
                </a:solidFill>
              </a:rPr>
            </a:br>
            <a:r>
              <a:rPr lang="en-US" sz="3800" b="1" dirty="0" smtClean="0">
                <a:solidFill>
                  <a:srgbClr val="00B050"/>
                </a:solidFill>
                <a:latin typeface="Century Gothic" panose="020B0502020202020204" pitchFamily="34" charset="0"/>
              </a:rPr>
              <a:t>PRELIMINARY 3</a:t>
            </a:r>
            <a:r>
              <a:rPr lang="en-US" sz="3800" b="1" baseline="30000" dirty="0" smtClean="0">
                <a:solidFill>
                  <a:srgbClr val="00B050"/>
                </a:solidFill>
                <a:latin typeface="Century Gothic" panose="020B0502020202020204" pitchFamily="34" charset="0"/>
              </a:rPr>
              <a:t>rd</a:t>
            </a:r>
            <a:r>
              <a:rPr lang="en-US" sz="3800" b="1" dirty="0" smtClean="0">
                <a:solidFill>
                  <a:srgbClr val="00B050"/>
                </a:solidFill>
                <a:latin typeface="Century Gothic" panose="020B0502020202020204" pitchFamily="34" charset="0"/>
              </a:rPr>
              <a:t> QUARTERLY PERFORMANCE REPORT (QPR) FOR </a:t>
            </a:r>
            <a:r>
              <a:rPr lang="en-US" sz="3800" b="1" dirty="0">
                <a:solidFill>
                  <a:srgbClr val="00B050"/>
                </a:solidFill>
                <a:latin typeface="Century Gothic" panose="020B0502020202020204" pitchFamily="34" charset="0"/>
              </a:rPr>
              <a:t>THE PERIOD </a:t>
            </a:r>
            <a:r>
              <a:rPr lang="en-US" sz="3800" b="1" dirty="0" smtClean="0">
                <a:solidFill>
                  <a:srgbClr val="00B050"/>
                </a:solidFill>
                <a:latin typeface="Century Gothic" panose="020B0502020202020204" pitchFamily="34" charset="0"/>
              </a:rPr>
              <a:t>ENDING 31 DECEMBER 2014</a:t>
            </a:r>
            <a:r>
              <a:rPr lang="en-US" sz="3200" b="1" dirty="0" smtClean="0">
                <a:solidFill>
                  <a:srgbClr val="00B050"/>
                </a:solidFill>
              </a:rPr>
              <a:t/>
            </a:r>
            <a:br>
              <a:rPr lang="en-US" sz="3200" b="1" dirty="0" smtClean="0">
                <a:solidFill>
                  <a:srgbClr val="00B050"/>
                </a:solidFill>
              </a:rPr>
            </a:br>
            <a:endParaRPr lang="en-US" sz="2400" b="1" dirty="0">
              <a:solidFill>
                <a:srgbClr val="00B050"/>
              </a:solidFill>
            </a:endParaRPr>
          </a:p>
        </p:txBody>
      </p:sp>
      <p:sp>
        <p:nvSpPr>
          <p:cNvPr id="3" name="Subtitle 2"/>
          <p:cNvSpPr>
            <a:spLocks noGrp="1"/>
          </p:cNvSpPr>
          <p:nvPr>
            <p:ph type="subTitle" idx="1"/>
          </p:nvPr>
        </p:nvSpPr>
        <p:spPr>
          <a:xfrm rot="10800000" flipV="1">
            <a:off x="1371600" y="3288505"/>
            <a:ext cx="6400800" cy="490119"/>
          </a:xfrm>
        </p:spPr>
        <p:txBody>
          <a:bodyPr>
            <a:noAutofit/>
          </a:bodyPr>
          <a:lstStyle/>
          <a:p>
            <a:pPr lvl="0" algn="l"/>
            <a:r>
              <a:rPr lang="en-US" b="1" dirty="0" smtClean="0">
                <a:solidFill>
                  <a:srgbClr val="00B050"/>
                </a:solidFill>
                <a:latin typeface="+mj-lt"/>
                <a:ea typeface="+mj-ea"/>
                <a:cs typeface="+mj-cs"/>
              </a:rPr>
              <a:t>                  </a:t>
            </a:r>
            <a:r>
              <a:rPr lang="en-US" b="1" dirty="0">
                <a:solidFill>
                  <a:prstClr val="black">
                    <a:tint val="75000"/>
                  </a:prstClr>
                </a:solidFill>
                <a:latin typeface="Century Gothic" panose="020B0502020202020204" pitchFamily="34" charset="0"/>
                <a:cs typeface="Arial"/>
              </a:rPr>
              <a:t>DG:</a:t>
            </a:r>
            <a:r>
              <a:rPr lang="en-US" b="1" dirty="0" smtClean="0">
                <a:solidFill>
                  <a:prstClr val="black">
                    <a:tint val="75000"/>
                  </a:prstClr>
                </a:solidFill>
                <a:latin typeface="Century Gothic" panose="020B0502020202020204" pitchFamily="34" charset="0"/>
                <a:cs typeface="Arial"/>
              </a:rPr>
              <a:t>TE </a:t>
            </a:r>
            <a:r>
              <a:rPr lang="en-US" b="1" dirty="0">
                <a:solidFill>
                  <a:prstClr val="black">
                    <a:tint val="75000"/>
                  </a:prstClr>
                </a:solidFill>
                <a:latin typeface="Century Gothic" panose="020B0502020202020204" pitchFamily="34" charset="0"/>
                <a:cs typeface="Arial"/>
              </a:rPr>
              <a:t>MOTUMI</a:t>
            </a:r>
          </a:p>
          <a:p>
            <a:r>
              <a:rPr lang="en-US" sz="2400" b="1" dirty="0" smtClean="0">
                <a:solidFill>
                  <a:prstClr val="black">
                    <a:tint val="75000"/>
                  </a:prstClr>
                </a:solidFill>
                <a:latin typeface="Century Gothic" panose="020B0502020202020204" pitchFamily="34" charset="0"/>
                <a:cs typeface="Arial"/>
              </a:rPr>
              <a:t>18 February </a:t>
            </a:r>
            <a:r>
              <a:rPr lang="en-US" sz="2400" b="1" dirty="0">
                <a:solidFill>
                  <a:prstClr val="black">
                    <a:tint val="75000"/>
                  </a:prstClr>
                </a:solidFill>
                <a:latin typeface="Century Gothic" panose="020B0502020202020204" pitchFamily="34" charset="0"/>
                <a:cs typeface="Arial"/>
              </a:rPr>
              <a:t>2015  </a:t>
            </a:r>
          </a:p>
        </p:txBody>
      </p:sp>
      <p:grpSp>
        <p:nvGrpSpPr>
          <p:cNvPr id="11" name="Group 10"/>
          <p:cNvGrpSpPr/>
          <p:nvPr/>
        </p:nvGrpSpPr>
        <p:grpSpPr>
          <a:xfrm>
            <a:off x="0" y="51084"/>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9" name="Picture 8"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28944" y="6090536"/>
              <a:ext cx="598237" cy="676749"/>
            </a:xfrm>
            <a:prstGeom prst="rect">
              <a:avLst/>
            </a:prstGeom>
          </p:spPr>
        </p:pic>
      </p:grpSp>
      <p:pic>
        <p:nvPicPr>
          <p:cNvPr id="4" name="Picture 3" descr="slidebg.pn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0" y="5396247"/>
            <a:ext cx="9144000" cy="869387"/>
          </a:xfrm>
          <a:prstGeom prst="rect">
            <a:avLst/>
          </a:prstGeom>
        </p:spPr>
      </p:pic>
      <p:sp>
        <p:nvSpPr>
          <p:cNvPr id="6" name="Slide Number Placeholder 5"/>
          <p:cNvSpPr>
            <a:spLocks noGrp="1"/>
          </p:cNvSpPr>
          <p:nvPr>
            <p:ph type="sldNum" sz="quarter" idx="12"/>
          </p:nvPr>
        </p:nvSpPr>
        <p:spPr/>
        <p:txBody>
          <a:bodyPr/>
          <a:lstStyle/>
          <a:p>
            <a:fld id="{7CDEE3CD-9AE7-E148-8D38-A96A94875DA4}" type="slidenum">
              <a:rPr lang="en-US" sz="1400" b="1" smtClean="0">
                <a:solidFill>
                  <a:schemeClr val="tx1"/>
                </a:solidFill>
              </a:rPr>
              <a:pPr/>
              <a:t>1</a:t>
            </a:fld>
            <a:endParaRPr lang="en-US" sz="1400" b="1" dirty="0">
              <a:solidFill>
                <a:schemeClr val="tx1"/>
              </a:solidFill>
            </a:endParaRPr>
          </a:p>
        </p:txBody>
      </p:sp>
      <p:sp>
        <p:nvSpPr>
          <p:cNvPr id="8" name="Footer Placeholder 7"/>
          <p:cNvSpPr>
            <a:spLocks noGrp="1"/>
          </p:cNvSpPr>
          <p:nvPr>
            <p:ph type="ftr" sz="quarter" idx="11"/>
          </p:nvPr>
        </p:nvSpPr>
        <p:spPr/>
        <p:txBody>
          <a:bodyPr/>
          <a:lstStyle/>
          <a:p>
            <a:r>
              <a:rPr lang="en-US" dirty="0" smtClean="0"/>
              <a:t>Together We Move South Africa Forward</a:t>
            </a:r>
            <a:endParaRPr lang="en-US" dirty="0"/>
          </a:p>
        </p:txBody>
      </p:sp>
      <p:sp>
        <p:nvSpPr>
          <p:cNvPr id="5" name="Rectangle 4"/>
          <p:cNvSpPr/>
          <p:nvPr/>
        </p:nvSpPr>
        <p:spPr>
          <a:xfrm>
            <a:off x="2553140" y="52517"/>
            <a:ext cx="5561881" cy="523220"/>
          </a:xfrm>
          <a:prstGeom prst="rect">
            <a:avLst/>
          </a:prstGeom>
        </p:spPr>
        <p:txBody>
          <a:bodyPr wrap="square">
            <a:spAutoFit/>
          </a:bodyPr>
          <a:lstStyle/>
          <a:p>
            <a:r>
              <a:rPr lang="en-US" sz="2800" b="1" dirty="0">
                <a:solidFill>
                  <a:srgbClr val="008000"/>
                </a:solidFill>
                <a:latin typeface="Arial"/>
                <a:ea typeface="+mj-ea"/>
                <a:cs typeface="Arial"/>
              </a:rPr>
              <a:t>PRESENTATION TO </a:t>
            </a:r>
            <a:r>
              <a:rPr lang="en-US" sz="2800" b="1" dirty="0" smtClean="0">
                <a:solidFill>
                  <a:srgbClr val="008000"/>
                </a:solidFill>
                <a:latin typeface="Arial"/>
                <a:ea typeface="+mj-ea"/>
                <a:cs typeface="Arial"/>
              </a:rPr>
              <a:t>PCD &amp; MV</a:t>
            </a:r>
            <a:endParaRPr lang="en-ZA" sz="2800" dirty="0"/>
          </a:p>
        </p:txBody>
      </p:sp>
    </p:spTree>
    <p:extLst>
      <p:ext uri="{BB962C8B-B14F-4D97-AF65-F5344CB8AC3E}">
        <p14:creationId xmlns:p14="http://schemas.microsoft.com/office/powerpoint/2010/main" xmlns="" val="110240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14537404"/>
              </p:ext>
            </p:extLst>
          </p:nvPr>
        </p:nvGraphicFramePr>
        <p:xfrm>
          <a:off x="222447" y="495625"/>
          <a:ext cx="8726716" cy="6128822"/>
        </p:xfrm>
        <a:graphic>
          <a:graphicData uri="http://schemas.openxmlformats.org/drawingml/2006/table">
            <a:tbl>
              <a:tblPr firstRow="1" bandRow="1">
                <a:tableStyleId>{16D9F66E-5EB9-4882-86FB-DCBF35E3C3E4}</a:tableStyleId>
              </a:tblPr>
              <a:tblGrid>
                <a:gridCol w="5332192"/>
                <a:gridCol w="3394524"/>
              </a:tblGrid>
              <a:tr h="313238">
                <a:tc>
                  <a:txBody>
                    <a:bodyPr/>
                    <a:lstStyle/>
                    <a:p>
                      <a:pPr marL="0" algn="ctr" defTabSz="457200" rtl="0" eaLnBrk="1" latinLnBrk="0" hangingPunct="1">
                        <a:lnSpc>
                          <a:spcPct val="115000"/>
                        </a:lnSpc>
                        <a:spcAft>
                          <a:spcPts val="0"/>
                        </a:spcAft>
                      </a:pPr>
                      <a:r>
                        <a:rPr lang="en-ZA" sz="1200" kern="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n-ZA" sz="1200" b="1" kern="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 to date</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1882">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Promote empowerment programmes for and of Military </a:t>
                      </a:r>
                      <a:r>
                        <a:rPr lang="en-ZA" sz="1200" b="1" u="sng" dirty="0" smtClean="0">
                          <a:solidFill>
                            <a:schemeClr val="tx1"/>
                          </a:solidFill>
                          <a:effectLst/>
                          <a:latin typeface="Century Gothic" panose="020B0502020202020204" pitchFamily="34" charset="0"/>
                        </a:rPr>
                        <a:t>Veterans</a:t>
                      </a:r>
                    </a:p>
                    <a:p>
                      <a:pPr algn="just">
                        <a:lnSpc>
                          <a:spcPct val="115000"/>
                        </a:lnSpc>
                        <a:spcAft>
                          <a:spcPts val="0"/>
                        </a:spcAft>
                      </a:pPr>
                      <a:endParaRPr lang="en-ZA" sz="1200" b="1" dirty="0">
                        <a:solidFill>
                          <a:schemeClr val="tx1"/>
                        </a:solidFill>
                        <a:effectLst/>
                        <a:latin typeface="Century Gothic" panose="020B0502020202020204" pitchFamily="34" charset="0"/>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solidFill>
                            <a:schemeClr val="dk1"/>
                          </a:solidFill>
                          <a:latin typeface="Century Gothic" panose="020B0502020202020204" pitchFamily="34" charset="0"/>
                          <a:ea typeface="+mn-ea"/>
                          <a:cs typeface="+mn-cs"/>
                        </a:rPr>
                        <a:t>The </a:t>
                      </a:r>
                      <a:r>
                        <a:rPr lang="en-ZA" sz="1200" kern="1200" dirty="0">
                          <a:solidFill>
                            <a:schemeClr val="dk1"/>
                          </a:solidFill>
                          <a:latin typeface="Century Gothic" panose="020B0502020202020204" pitchFamily="34" charset="0"/>
                          <a:ea typeface="+mn-ea"/>
                          <a:cs typeface="+mn-cs"/>
                        </a:rPr>
                        <a:t>fiscal year will be characterised by initiatives that will be pursued aggressively to embrace widening of access to economic participation to military veterans. The initiatives will entail: </a:t>
                      </a:r>
                    </a:p>
                    <a:p>
                      <a:pPr marL="171450" marR="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Utilisation </a:t>
                      </a:r>
                      <a:r>
                        <a:rPr lang="en-ZA" sz="1200" b="0" kern="1200" dirty="0">
                          <a:solidFill>
                            <a:schemeClr val="dk1"/>
                          </a:solidFill>
                          <a:effectLst/>
                          <a:latin typeface="Century Gothic" pitchFamily="34" charset="0"/>
                          <a:ea typeface="Calibri"/>
                          <a:cs typeface="+mn-cs"/>
                        </a:rPr>
                        <a:t>of preferential procurement mechanism with the DMV and other social partners; and</a:t>
                      </a:r>
                    </a:p>
                    <a:p>
                      <a:pPr marL="171450" marR="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Operationalization </a:t>
                      </a:r>
                      <a:r>
                        <a:rPr lang="en-ZA" sz="1200" b="0" kern="1200" dirty="0">
                          <a:solidFill>
                            <a:schemeClr val="dk1"/>
                          </a:solidFill>
                          <a:effectLst/>
                          <a:latin typeface="Century Gothic" pitchFamily="34" charset="0"/>
                          <a:ea typeface="Calibri"/>
                          <a:cs typeface="+mn-cs"/>
                        </a:rPr>
                        <a:t>of a Special Purpose Vehicle (SPV) to provide incubator programmes designated for military veterans</a:t>
                      </a:r>
                    </a:p>
                  </a:txBody>
                  <a:tcPr marL="24906" marR="249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200" b="0" kern="1200" dirty="0" smtClean="0">
                          <a:solidFill>
                            <a:schemeClr val="tx1"/>
                          </a:solidFill>
                          <a:effectLst/>
                          <a:latin typeface="Century Gothic" pitchFamily="34" charset="0"/>
                          <a:ea typeface="Times New Roman"/>
                          <a:cs typeface="Arial"/>
                        </a:rPr>
                        <a:t>Draft Proposal for  a functional SPV has been presented for consideration by the DMV.</a:t>
                      </a:r>
                    </a:p>
                    <a:p>
                      <a:pPr algn="just"/>
                      <a:endParaRPr lang="en-ZA" sz="12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8277">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Empowerment of Military Veterans to Enhance Their Contribution to reconciliation and Nation </a:t>
                      </a:r>
                      <a:r>
                        <a:rPr lang="en-ZA" sz="1200" b="1" u="sng" dirty="0" smtClean="0">
                          <a:solidFill>
                            <a:schemeClr val="tx1"/>
                          </a:solidFill>
                          <a:effectLst/>
                          <a:latin typeface="Century Gothic" panose="020B0502020202020204" pitchFamily="34" charset="0"/>
                        </a:rPr>
                        <a:t>Building</a:t>
                      </a:r>
                    </a:p>
                    <a:p>
                      <a:pPr algn="just">
                        <a:lnSpc>
                          <a:spcPct val="115000"/>
                        </a:lnSpc>
                        <a:spcAft>
                          <a:spcPts val="0"/>
                        </a:spcAft>
                      </a:pPr>
                      <a:endParaRPr lang="en-ZA" sz="1200" b="1" dirty="0">
                        <a:solidFill>
                          <a:schemeClr val="tx1"/>
                        </a:solidFill>
                        <a:effectLst/>
                        <a:latin typeface="Century Gothic" panose="020B0502020202020204" pitchFamily="34" charset="0"/>
                      </a:endParaRPr>
                    </a:p>
                    <a:p>
                      <a:pPr marL="171450" marR="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Programmes </a:t>
                      </a:r>
                      <a:r>
                        <a:rPr lang="en-ZA" sz="1200" b="0" kern="1200" dirty="0">
                          <a:solidFill>
                            <a:schemeClr val="dk1"/>
                          </a:solidFill>
                          <a:effectLst/>
                          <a:latin typeface="Century Gothic" pitchFamily="34" charset="0"/>
                          <a:ea typeface="Calibri"/>
                          <a:cs typeface="+mn-cs"/>
                        </a:rPr>
                        <a:t>to enhance military veterans’ participation in the nation's economic mainstream will be implemented. To this end, programmes will be negotiated for inclusion of military veterans in Government's socio-economic development programmes, which include but are not limited to rural and infrastructure development programmes.</a:t>
                      </a:r>
                    </a:p>
                    <a:p>
                      <a:pPr marL="171450" marR="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a:solidFill>
                            <a:schemeClr val="dk1"/>
                          </a:solidFill>
                          <a:effectLst/>
                          <a:latin typeface="Century Gothic" pitchFamily="34" charset="0"/>
                          <a:ea typeface="Calibri"/>
                          <a:cs typeface="+mn-cs"/>
                        </a:rPr>
                        <a:t> </a:t>
                      </a:r>
                      <a:r>
                        <a:rPr lang="en-ZA" sz="1200" b="0" kern="1200" dirty="0" smtClean="0">
                          <a:solidFill>
                            <a:schemeClr val="dk1"/>
                          </a:solidFill>
                          <a:effectLst/>
                          <a:latin typeface="Century Gothic" pitchFamily="34" charset="0"/>
                          <a:ea typeface="Calibri"/>
                          <a:cs typeface="+mn-cs"/>
                        </a:rPr>
                        <a:t>In </a:t>
                      </a:r>
                      <a:r>
                        <a:rPr lang="en-ZA" sz="1200" b="0" kern="1200" dirty="0">
                          <a:solidFill>
                            <a:schemeClr val="dk1"/>
                          </a:solidFill>
                          <a:effectLst/>
                          <a:latin typeface="Century Gothic" pitchFamily="34" charset="0"/>
                          <a:ea typeface="Calibri"/>
                          <a:cs typeface="+mn-cs"/>
                        </a:rPr>
                        <a:t>addition, opportunities that provide for the utilisation of military veterans to deepen social cohesion and nation building will be explored. Amongst others, these will entail utilisation of military veterans in rural development programmes and delivering of educational programmes. </a:t>
                      </a:r>
                    </a:p>
                  </a:txBody>
                  <a:tcPr marL="24907" marR="249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just" defTabSz="457200" rtl="0" eaLnBrk="1" fontAlgn="auto" latinLnBrk="0" hangingPunct="1">
                        <a:lnSpc>
                          <a:spcPct val="100000"/>
                        </a:lnSpc>
                        <a:spcBef>
                          <a:spcPts val="0"/>
                        </a:spcBef>
                        <a:spcAft>
                          <a:spcPts val="0"/>
                        </a:spcAft>
                        <a:buClrTx/>
                        <a:buSzTx/>
                        <a:buFontTx/>
                        <a:buChar char="-"/>
                        <a:tabLst/>
                        <a:defRPr/>
                      </a:pPr>
                      <a:r>
                        <a:rPr lang="en-US" sz="1200" b="0" dirty="0" smtClean="0">
                          <a:effectLst/>
                          <a:latin typeface="Century Gothic" pitchFamily="34" charset="0"/>
                          <a:ea typeface="Calibri"/>
                        </a:rPr>
                        <a:t>A draft plan has been developed for visiting provinces in the fourth quarter of the financial year to provide training for military veterans who have indicated an interest in registering cooperatives.  The DTI and SEDA will provide</a:t>
                      </a:r>
                      <a:r>
                        <a:rPr lang="en-US" sz="1200" b="0" baseline="0" dirty="0" smtClean="0">
                          <a:effectLst/>
                          <a:latin typeface="Century Gothic" pitchFamily="34" charset="0"/>
                          <a:ea typeface="Calibri"/>
                        </a:rPr>
                        <a:t> </a:t>
                      </a:r>
                      <a:r>
                        <a:rPr lang="en-US" sz="1200" b="0" dirty="0" smtClean="0">
                          <a:effectLst/>
                          <a:latin typeface="Century Gothic" pitchFamily="34" charset="0"/>
                          <a:ea typeface="Calibri"/>
                        </a:rPr>
                        <a:t>the training with the DMV funding training workshops as well as the registration of the cooperatives</a:t>
                      </a:r>
                      <a:r>
                        <a:rPr lang="en-US" sz="1200" b="0" dirty="0" smtClean="0">
                          <a:effectLst/>
                          <a:latin typeface="Arial"/>
                          <a:ea typeface="Calibri"/>
                        </a:rPr>
                        <a:t>.</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200" b="0" kern="1200" dirty="0" smtClean="0">
                          <a:solidFill>
                            <a:schemeClr val="dk1"/>
                          </a:solidFill>
                          <a:effectLst/>
                          <a:latin typeface="Century Gothic" pitchFamily="34" charset="0"/>
                          <a:ea typeface="Calibri"/>
                          <a:cs typeface="+mn-cs"/>
                        </a:rPr>
                        <a:t>A communication and advocacy strategy has been developed to encourage military veterans and beneficiaries  from around the country to register for skills training programme. </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endParaRPr lang="en-GB" sz="1200" b="0" kern="1200" dirty="0" smtClean="0">
                        <a:solidFill>
                          <a:schemeClr val="dk1"/>
                        </a:solidFill>
                        <a:effectLst/>
                        <a:latin typeface="Century Gothic" pitchFamily="34" charset="0"/>
                        <a:ea typeface="Calibri"/>
                        <a:cs typeface="+mn-cs"/>
                      </a:endParaRP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200" b="0" kern="1200" dirty="0" smtClean="0">
                          <a:solidFill>
                            <a:schemeClr val="dk1"/>
                          </a:solidFill>
                          <a:effectLst/>
                          <a:latin typeface="Century Gothic" pitchFamily="34" charset="0"/>
                          <a:ea typeface="Calibri"/>
                          <a:cs typeface="+mn-cs"/>
                        </a:rPr>
                        <a:t>A list of 870 military veterans and the dependants provided to service provider to do shortlisting and submit project plan for the training of 850 learners in various skills programmes.</a:t>
                      </a:r>
                      <a:endParaRPr lang="en-ZA" sz="1200" b="0" kern="1200" dirty="0" smtClean="0">
                        <a:solidFill>
                          <a:schemeClr val="dk1"/>
                        </a:solidFill>
                        <a:effectLst/>
                        <a:latin typeface="Century Gothic" pitchFamily="34" charset="0"/>
                        <a:ea typeface="Calibri"/>
                        <a:cs typeface="+mn-cs"/>
                      </a:endParaRPr>
                    </a:p>
                    <a:p>
                      <a:pPr marL="171450" marR="0" indent="-171450" algn="just" defTabSz="457200" rtl="0" eaLnBrk="1" fontAlgn="auto" latinLnBrk="0" hangingPunct="1">
                        <a:lnSpc>
                          <a:spcPct val="100000"/>
                        </a:lnSpc>
                        <a:spcBef>
                          <a:spcPts val="0"/>
                        </a:spcBef>
                        <a:spcAft>
                          <a:spcPts val="0"/>
                        </a:spcAft>
                        <a:buClrTx/>
                        <a:buSzTx/>
                        <a:buFontTx/>
                        <a:buChar char="-"/>
                        <a:tabLst/>
                        <a:defRPr/>
                      </a:pPr>
                      <a:endParaRPr lang="en-ZA" sz="1200" b="0" u="none" dirty="0" smtClean="0">
                        <a:solidFill>
                          <a:schemeClr val="tx1"/>
                        </a:solidFill>
                        <a:latin typeface="Century Gothic" pitchFamily="34" charset="0"/>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2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6" name="Group 5"/>
          <p:cNvGrpSpPr/>
          <p:nvPr/>
        </p:nvGrpSpPr>
        <p:grpSpPr>
          <a:xfrm>
            <a:off x="163284" y="99482"/>
            <a:ext cx="8980716" cy="524149"/>
            <a:chOff x="-2896" y="6026150"/>
            <a:chExt cx="9146895" cy="741135"/>
          </a:xfrm>
        </p:grpSpPr>
        <p:sp>
          <p:nvSpPr>
            <p:cNvPr id="7" name="Rectangle 6"/>
            <p:cNvSpPr/>
            <p:nvPr/>
          </p:nvSpPr>
          <p:spPr>
            <a:xfrm>
              <a:off x="-2896" y="6026150"/>
              <a:ext cx="9146895" cy="7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2895" y="6027582"/>
              <a:ext cx="1502310" cy="739703"/>
            </a:xfrm>
            <a:prstGeom prst="rect">
              <a:avLst/>
            </a:prstGeom>
          </p:spPr>
        </p:pic>
        <p:pic>
          <p:nvPicPr>
            <p:cNvPr id="9" name="Picture 8"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Rectangle 2"/>
          <p:cNvSpPr/>
          <p:nvPr/>
        </p:nvSpPr>
        <p:spPr>
          <a:xfrm>
            <a:off x="1739900" y="0"/>
            <a:ext cx="6661522"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(4)</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endParaRPr lang="en-US" sz="1400" dirty="0" smtClean="0"/>
          </a:p>
          <a:p>
            <a:endParaRPr lang="en-US" sz="1400" dirty="0"/>
          </a:p>
          <a:p>
            <a:fld id="{7CDEE3CD-9AE7-E148-8D38-A96A94875DA4}" type="slidenum">
              <a:rPr lang="en-US" sz="1400" b="1" smtClean="0">
                <a:solidFill>
                  <a:schemeClr val="tx1"/>
                </a:solidFill>
              </a:rPr>
              <a:pPr/>
              <a:t>10</a:t>
            </a:fld>
            <a:endParaRPr lang="en-US" sz="1400" b="1" dirty="0">
              <a:solidFill>
                <a:schemeClr val="tx1"/>
              </a:solidFill>
            </a:endParaRPr>
          </a:p>
        </p:txBody>
      </p:sp>
      <p:sp>
        <p:nvSpPr>
          <p:cNvPr id="5" name="Footer Placeholder 4"/>
          <p:cNvSpPr>
            <a:spLocks noGrp="1"/>
          </p:cNvSpPr>
          <p:nvPr>
            <p:ph type="ftr" sz="quarter" idx="11"/>
          </p:nvPr>
        </p:nvSpPr>
        <p:spPr/>
        <p:txBody>
          <a:bodyPr/>
          <a:lstStyle/>
          <a:p>
            <a:endParaRPr lang="en-US" dirty="0" smtClean="0"/>
          </a:p>
          <a:p>
            <a:endParaRPr lang="en-US" dirty="0"/>
          </a:p>
          <a:p>
            <a:endParaRPr lang="en-US" dirty="0" smtClean="0"/>
          </a:p>
          <a:p>
            <a:r>
              <a:rPr lang="en-US" dirty="0" smtClean="0"/>
              <a:t>Together We Move South Africa Forward</a:t>
            </a:r>
            <a:endParaRPr lang="en-US" dirty="0"/>
          </a:p>
        </p:txBody>
      </p:sp>
    </p:spTree>
    <p:extLst>
      <p:ext uri="{BB962C8B-B14F-4D97-AF65-F5344CB8AC3E}">
        <p14:creationId xmlns:p14="http://schemas.microsoft.com/office/powerpoint/2010/main" xmlns="" val="426230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340324374"/>
              </p:ext>
            </p:extLst>
          </p:nvPr>
        </p:nvGraphicFramePr>
        <p:xfrm>
          <a:off x="325262" y="887101"/>
          <a:ext cx="8613219" cy="5529800"/>
        </p:xfrm>
        <a:graphic>
          <a:graphicData uri="http://schemas.openxmlformats.org/drawingml/2006/table">
            <a:tbl>
              <a:tblPr firstRow="1" bandRow="1">
                <a:tableStyleId>{16D9F66E-5EB9-4882-86FB-DCBF35E3C3E4}</a:tableStyleId>
              </a:tblPr>
              <a:tblGrid>
                <a:gridCol w="4533588"/>
                <a:gridCol w="4079631"/>
              </a:tblGrid>
              <a:tr h="317720">
                <a:tc>
                  <a:txBody>
                    <a:bodyPr/>
                    <a:lstStyle/>
                    <a:p>
                      <a:pPr marL="0" algn="just" defTabSz="457200" rtl="0" eaLnBrk="1" latinLnBrk="0" hangingPunct="1">
                        <a:lnSpc>
                          <a:spcPct val="115000"/>
                        </a:lnSpc>
                        <a:spcAft>
                          <a:spcPts val="0"/>
                        </a:spcAft>
                      </a:pPr>
                      <a:r>
                        <a:rPr lang="en-ZA" sz="1200" kern="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ZA" sz="1200" b="1" kern="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 to date</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9744">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Developing, confirming and deepening the skills base of Military Veterans: </a:t>
                      </a:r>
                      <a:endParaRPr lang="en-ZA" sz="1200" b="1" dirty="0">
                        <a:solidFill>
                          <a:schemeClr val="tx1"/>
                        </a:solidFill>
                        <a:effectLst/>
                        <a:latin typeface="Century Gothic" panose="020B0502020202020204" pitchFamily="34" charset="0"/>
                      </a:endParaRPr>
                    </a:p>
                    <a:p>
                      <a:pPr marL="0" indent="-146685" algn="just" defTabSz="457200" rtl="0" eaLnBrk="1" latinLnBrk="0" hangingPunct="1">
                        <a:lnSpc>
                          <a:spcPct val="115000"/>
                        </a:lnSpc>
                        <a:spcAft>
                          <a:spcPts val="0"/>
                        </a:spcAft>
                      </a:pPr>
                      <a:r>
                        <a:rPr lang="en-ZA" sz="1200" b="0" kern="1200" dirty="0" smtClean="0">
                          <a:solidFill>
                            <a:schemeClr val="tx1"/>
                          </a:solidFill>
                          <a:effectLst/>
                          <a:latin typeface="Century Gothic" panose="020B0502020202020204" pitchFamily="34" charset="0"/>
                          <a:ea typeface="+mn-ea"/>
                          <a:cs typeface="+mn-cs"/>
                        </a:rPr>
                        <a:t>During </a:t>
                      </a:r>
                      <a:r>
                        <a:rPr lang="en-ZA" sz="1200" b="0" kern="1200" dirty="0">
                          <a:solidFill>
                            <a:schemeClr val="tx1"/>
                          </a:solidFill>
                          <a:effectLst/>
                          <a:latin typeface="Century Gothic" panose="020B0502020202020204" pitchFamily="34" charset="0"/>
                          <a:ea typeface="+mn-ea"/>
                          <a:cs typeface="+mn-cs"/>
                        </a:rPr>
                        <a:t>the MTEF, an exploratory study to provide a skills profile of the military veterans will be conducted to inform the country's skills base.</a:t>
                      </a:r>
                    </a:p>
                  </a:txBody>
                  <a:tcPr marL="59626" marR="596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200" b="0" kern="1200" dirty="0" smtClean="0">
                          <a:solidFill>
                            <a:schemeClr val="dk1"/>
                          </a:solidFill>
                          <a:effectLst/>
                          <a:latin typeface="Century Gothic" pitchFamily="34" charset="0"/>
                          <a:ea typeface="Calibri"/>
                          <a:cs typeface="+mn-cs"/>
                        </a:rPr>
                        <a:t>A communication and advocacy strategy has been developed to encourage military veterans and beneficiaries  from around the country to register for skills training programme. </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endParaRPr lang="en-GB" sz="1200" b="0" kern="1200" dirty="0" smtClean="0">
                        <a:solidFill>
                          <a:schemeClr val="dk1"/>
                        </a:solidFill>
                        <a:effectLst/>
                        <a:latin typeface="Century Gothic" pitchFamily="34" charset="0"/>
                        <a:ea typeface="Calibri"/>
                        <a:cs typeface="+mn-cs"/>
                      </a:endParaRP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200" b="0" kern="1200" dirty="0" smtClean="0">
                          <a:solidFill>
                            <a:schemeClr val="dk1"/>
                          </a:solidFill>
                          <a:effectLst/>
                          <a:latin typeface="Century Gothic" pitchFamily="34" charset="0"/>
                          <a:ea typeface="Calibri"/>
                          <a:cs typeface="+mn-cs"/>
                        </a:rPr>
                        <a:t>A list of 870 military veterans and the dependants provided to service provider to do shortlisting and submit project plan for the training of 850 learners in various skills programmes.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ZA" sz="1200" b="0" kern="1200" dirty="0">
                        <a:solidFill>
                          <a:schemeClr val="dk1"/>
                        </a:solidFill>
                        <a:effectLst/>
                        <a:latin typeface="Century Gothic" pitchFamily="34" charset="0"/>
                        <a:ea typeface="Calibri"/>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0572">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Implementation of a high impact communication and marketing strategy and plan: </a:t>
                      </a:r>
                      <a:endParaRPr lang="en-ZA" sz="1200" b="1" dirty="0">
                        <a:solidFill>
                          <a:schemeClr val="tx1"/>
                        </a:solidFill>
                        <a:effectLst/>
                        <a:latin typeface="Century Gothic" panose="020B0502020202020204" pitchFamily="34" charset="0"/>
                      </a:endParaRPr>
                    </a:p>
                    <a:p>
                      <a:pPr marL="0" indent="-146685" algn="just" defTabSz="457200" rtl="0" eaLnBrk="1" latinLnBrk="0" hangingPunct="1">
                        <a:lnSpc>
                          <a:spcPct val="115000"/>
                        </a:lnSpc>
                        <a:spcAft>
                          <a:spcPts val="0"/>
                        </a:spcAft>
                      </a:pPr>
                      <a:r>
                        <a:rPr lang="en-ZA" sz="1200" b="0" kern="1200" dirty="0" smtClean="0">
                          <a:solidFill>
                            <a:schemeClr val="tx1"/>
                          </a:solidFill>
                          <a:effectLst/>
                          <a:latin typeface="Century Gothic" panose="020B0502020202020204" pitchFamily="34" charset="0"/>
                          <a:ea typeface="+mn-ea"/>
                          <a:cs typeface="+mn-cs"/>
                        </a:rPr>
                        <a:t>To </a:t>
                      </a:r>
                      <a:r>
                        <a:rPr lang="en-ZA" sz="1200" b="0" kern="1200" dirty="0">
                          <a:solidFill>
                            <a:schemeClr val="tx1"/>
                          </a:solidFill>
                          <a:effectLst/>
                          <a:latin typeface="Century Gothic" panose="020B0502020202020204" pitchFamily="34" charset="0"/>
                          <a:ea typeface="+mn-ea"/>
                          <a:cs typeface="+mn-cs"/>
                        </a:rPr>
                        <a:t>profile the image of military veterans and communicate the developments regarding the delivery in terms of the Military Veterans Act 18 of 2011. </a:t>
                      </a:r>
                    </a:p>
                  </a:txBody>
                  <a:tcPr marL="59626" marR="596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200" b="0" kern="1200" dirty="0" smtClean="0">
                          <a:solidFill>
                            <a:schemeClr val="dk1"/>
                          </a:solidFill>
                          <a:effectLst/>
                          <a:latin typeface="Century Gothic" pitchFamily="34" charset="0"/>
                          <a:ea typeface="Calibri"/>
                          <a:cs typeface="+mn-cs"/>
                        </a:rPr>
                        <a:t>Events Management; co-launch of the Water Affairs project, Military veterans Digitization project, Launch of the Call Centre, Maintance of the website, promotion of DMV programmes through social Media and  Media relations.</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endParaRPr lang="en-ZA" sz="1200" b="0" kern="1200" dirty="0">
                        <a:solidFill>
                          <a:schemeClr val="dk1"/>
                        </a:solidFill>
                        <a:effectLst/>
                        <a:latin typeface="Century Gothic" pitchFamily="34" charset="0"/>
                        <a:ea typeface="Calibri"/>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6842">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Maintain the credibility and security of the national military veteran database</a:t>
                      </a:r>
                      <a:endParaRPr lang="en-ZA" sz="1200" b="1" dirty="0">
                        <a:solidFill>
                          <a:schemeClr val="tx1"/>
                        </a:solidFill>
                        <a:effectLst/>
                        <a:latin typeface="Century Gothic" panose="020B0502020202020204" pitchFamily="34" charset="0"/>
                      </a:endParaRPr>
                    </a:p>
                    <a:p>
                      <a:pPr algn="just">
                        <a:lnSpc>
                          <a:spcPct val="115000"/>
                        </a:lnSpc>
                        <a:spcAft>
                          <a:spcPts val="0"/>
                        </a:spcAft>
                      </a:pPr>
                      <a:r>
                        <a:rPr lang="en-ZA" sz="1200" b="0" dirty="0">
                          <a:solidFill>
                            <a:schemeClr val="tx1"/>
                          </a:solidFill>
                          <a:effectLst/>
                          <a:latin typeface="Century Gothic" panose="020B0502020202020204" pitchFamily="34" charset="0"/>
                        </a:rPr>
                        <a:t>A credible and secure national military veteran database, as espoused in Section 9, is central to delivery on Section 5 of the Military Veterans Act 18 of 2011. Such a tool will enable the Department to be proactive in providing socio-economic support services to military veterans. A credible database also facilitates streamlining of processes for progressive implementation of Section 5 of the Act. </a:t>
                      </a:r>
                      <a:endParaRPr lang="en-ZA" sz="1200" b="0" dirty="0" smtClean="0">
                        <a:solidFill>
                          <a:schemeClr val="tx1"/>
                        </a:solidFill>
                        <a:effectLst/>
                        <a:latin typeface="Century Gothic" panose="020B0502020202020204" pitchFamily="34" charset="0"/>
                      </a:endParaRPr>
                    </a:p>
                    <a:p>
                      <a:pPr algn="just">
                        <a:lnSpc>
                          <a:spcPct val="115000"/>
                        </a:lnSpc>
                        <a:spcAft>
                          <a:spcPts val="0"/>
                        </a:spcAft>
                      </a:pPr>
                      <a:endParaRPr lang="en-ZA" sz="1200" b="0" dirty="0">
                        <a:solidFill>
                          <a:schemeClr val="tx1"/>
                        </a:solidFill>
                        <a:effectLst/>
                        <a:latin typeface="Century Gothic" panose="020B0502020202020204" pitchFamily="34" charset="0"/>
                        <a:ea typeface="Calibri"/>
                        <a:cs typeface="Times New Roman"/>
                      </a:endParaRPr>
                    </a:p>
                  </a:txBody>
                  <a:tcPr marL="59626" marR="596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200" b="0" kern="1200" dirty="0" smtClean="0">
                          <a:solidFill>
                            <a:schemeClr val="dk1"/>
                          </a:solidFill>
                          <a:effectLst/>
                          <a:latin typeface="Century Gothic" pitchFamily="34" charset="0"/>
                          <a:ea typeface="Calibri"/>
                          <a:cs typeface="+mn-cs"/>
                        </a:rPr>
                        <a:t>The process to verify the bona-fides of military veterans who neither demobilised nor integrated in 1994 to facilitate inclusion of their names in the database is in progress. To date 20 752 records verified out of 57 344 records. </a:t>
                      </a:r>
                      <a:endParaRPr lang="en-ZA" sz="1200" b="0" kern="1200" dirty="0">
                        <a:solidFill>
                          <a:schemeClr val="dk1"/>
                        </a:solidFill>
                        <a:effectLst/>
                        <a:latin typeface="Century Gothic" pitchFamily="34" charset="0"/>
                        <a:ea typeface="Calibri"/>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6" name="Group 5"/>
          <p:cNvGrpSpPr/>
          <p:nvPr/>
        </p:nvGrpSpPr>
        <p:grpSpPr>
          <a:xfrm>
            <a:off x="163284" y="99480"/>
            <a:ext cx="8980716" cy="546410"/>
            <a:chOff x="-2896" y="6026150"/>
            <a:chExt cx="9146895" cy="772612"/>
          </a:xfrm>
        </p:grpSpPr>
        <p:sp>
          <p:nvSpPr>
            <p:cNvPr id="7" name="Rectangle 6"/>
            <p:cNvSpPr/>
            <p:nvPr/>
          </p:nvSpPr>
          <p:spPr>
            <a:xfrm>
              <a:off x="-2896" y="6026150"/>
              <a:ext cx="9146895" cy="7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2896" y="6059059"/>
              <a:ext cx="1556025" cy="739703"/>
            </a:xfrm>
            <a:prstGeom prst="rect">
              <a:avLst/>
            </a:prstGeom>
          </p:spPr>
        </p:pic>
        <p:pic>
          <p:nvPicPr>
            <p:cNvPr id="9" name="Picture 8"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Rectangle 2"/>
          <p:cNvSpPr/>
          <p:nvPr/>
        </p:nvSpPr>
        <p:spPr>
          <a:xfrm>
            <a:off x="1866900" y="99480"/>
            <a:ext cx="6534522"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(5)</a:t>
            </a:r>
            <a:endParaRPr lang="en-ZA" sz="1400" b="1" dirty="0">
              <a:solidFill>
                <a:srgbClr val="008000"/>
              </a:solidFill>
              <a:latin typeface="Arial"/>
              <a:ea typeface="+mj-ea"/>
              <a:cs typeface="Arial"/>
            </a:endParaRPr>
          </a:p>
        </p:txBody>
      </p:sp>
    </p:spTree>
    <p:extLst>
      <p:ext uri="{BB962C8B-B14F-4D97-AF65-F5344CB8AC3E}">
        <p14:creationId xmlns:p14="http://schemas.microsoft.com/office/powerpoint/2010/main" xmlns="" val="4148531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3" name="Rectangle 2"/>
          <p:cNvSpPr/>
          <p:nvPr/>
        </p:nvSpPr>
        <p:spPr>
          <a:xfrm>
            <a:off x="1460500" y="2006222"/>
            <a:ext cx="6523440" cy="1384995"/>
          </a:xfrm>
          <a:prstGeom prst="rect">
            <a:avLst/>
          </a:prstGeom>
        </p:spPr>
        <p:txBody>
          <a:bodyPr wrap="square">
            <a:spAutoFit/>
          </a:bodyPr>
          <a:lstStyle/>
          <a:p>
            <a:pPr algn="ctr"/>
            <a:r>
              <a:rPr lang="en-ZA" altLang="en-US" sz="2800" b="1" dirty="0">
                <a:solidFill>
                  <a:srgbClr val="00B050"/>
                </a:solidFill>
              </a:rPr>
              <a:t>PERFORMANCE AGAINST SET </a:t>
            </a:r>
            <a:r>
              <a:rPr lang="en-ZA" altLang="en-US" sz="2800" b="1" dirty="0" smtClean="0">
                <a:solidFill>
                  <a:srgbClr val="00B050"/>
                </a:solidFill>
              </a:rPr>
              <a:t>TARGETS AS PER THE ANNUAL PERFORMANCE PLAN 2014/15 </a:t>
            </a:r>
            <a:endParaRPr lang="en-ZA" altLang="en-US" sz="2800" b="1" dirty="0">
              <a:solidFill>
                <a:srgbClr val="00B050"/>
              </a:solidFill>
            </a:endParaRPr>
          </a:p>
        </p:txBody>
      </p:sp>
      <p:sp>
        <p:nvSpPr>
          <p:cNvPr id="2" name="Slide Number Placeholder 1"/>
          <p:cNvSpPr>
            <a:spLocks noGrp="1"/>
          </p:cNvSpPr>
          <p:nvPr>
            <p:ph type="sldNum" sz="quarter" idx="12"/>
          </p:nvPr>
        </p:nvSpPr>
        <p:spPr/>
        <p:txBody>
          <a:bodyPr/>
          <a:lstStyle/>
          <a:p>
            <a:fld id="{7CDEE3CD-9AE7-E148-8D38-A96A94875DA4}" type="slidenum">
              <a:rPr lang="en-US" sz="1400" b="1" smtClean="0">
                <a:solidFill>
                  <a:schemeClr val="tx1"/>
                </a:solidFill>
              </a:rPr>
              <a:pPr/>
              <a:t>12</a:t>
            </a:fld>
            <a:endParaRPr lang="en-US" sz="1400" b="1" dirty="0">
              <a:solidFill>
                <a:schemeClr val="tx1"/>
              </a:solidFill>
            </a:endParaRPr>
          </a:p>
        </p:txBody>
      </p:sp>
      <p:sp>
        <p:nvSpPr>
          <p:cNvPr id="4" name="Footer Placeholder 3"/>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3898044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27683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(1)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13</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877661160"/>
              </p:ext>
            </p:extLst>
          </p:nvPr>
        </p:nvGraphicFramePr>
        <p:xfrm>
          <a:off x="2" y="654503"/>
          <a:ext cx="9118217" cy="6035802"/>
        </p:xfrm>
        <a:graphic>
          <a:graphicData uri="http://schemas.openxmlformats.org/drawingml/2006/table">
            <a:tbl>
              <a:tblPr firstRow="1" bandRow="1">
                <a:tableStyleId>{F5AB1C69-6EDB-4FF4-983F-18BD219EF322}</a:tableStyleId>
              </a:tblPr>
              <a:tblGrid>
                <a:gridCol w="800543"/>
                <a:gridCol w="714332"/>
                <a:gridCol w="677383"/>
                <a:gridCol w="640436"/>
                <a:gridCol w="800544"/>
                <a:gridCol w="849809"/>
                <a:gridCol w="837493"/>
                <a:gridCol w="766906"/>
                <a:gridCol w="766906"/>
                <a:gridCol w="489333"/>
                <a:gridCol w="1151660"/>
                <a:gridCol w="622872"/>
              </a:tblGrid>
              <a:tr h="1093589">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Target for 2014 as per Annual Performance Plan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a:t>
                      </a:r>
                      <a:r>
                        <a:rPr lang="en-US" sz="900" b="1" baseline="30000" dirty="0">
                          <a:solidFill>
                            <a:schemeClr val="tx1"/>
                          </a:solidFill>
                          <a:effectLst/>
                          <a:latin typeface="Century Gothic" panose="020B0502020202020204" pitchFamily="34" charset="0"/>
                        </a:rPr>
                        <a:t>nd</a:t>
                      </a:r>
                      <a:r>
                        <a:rPr lang="en-US" sz="900" b="1" dirty="0">
                          <a:solidFill>
                            <a:schemeClr val="tx1"/>
                          </a:solidFill>
                          <a:effectLst/>
                          <a:latin typeface="Century Gothic" panose="020B0502020202020204" pitchFamily="34" charset="0"/>
                        </a:rPr>
                        <a:t> Quarter </a:t>
                      </a:r>
                      <a:r>
                        <a:rPr lang="en-US" sz="900" b="1" dirty="0" smtClean="0">
                          <a:solidFill>
                            <a:schemeClr val="tx1"/>
                          </a:solidFill>
                          <a:effectLst/>
                          <a:latin typeface="Century Gothic" panose="020B0502020202020204" pitchFamily="34" charset="0"/>
                        </a:rPr>
                        <a:t>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3rd Quarter Actual output - validated</a:t>
                      </a:r>
                    </a:p>
                    <a:p>
                      <a:pPr algn="just">
                        <a:lnSpc>
                          <a:spcPct val="115000"/>
                        </a:lnSpc>
                        <a:spcAft>
                          <a:spcPts val="0"/>
                        </a:spcAft>
                      </a:pP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900" b="1" dirty="0" smtClean="0">
                          <a:solidFill>
                            <a:schemeClr val="tx1"/>
                          </a:solidFill>
                          <a:effectLst/>
                          <a:latin typeface="Century Gothic" panose="020B0502020202020204" pitchFamily="34" charset="0"/>
                        </a:rPr>
                        <a:t>4</a:t>
                      </a:r>
                      <a:r>
                        <a:rPr lang="en-US" sz="900" b="1" baseline="30000" dirty="0" smtClean="0">
                          <a:solidFill>
                            <a:schemeClr val="tx1"/>
                          </a:solidFill>
                          <a:effectLst/>
                          <a:latin typeface="Century Gothic" panose="020B0502020202020204" pitchFamily="34" charset="0"/>
                        </a:rPr>
                        <a:t>th</a:t>
                      </a:r>
                      <a:r>
                        <a:rPr lang="en-US" sz="900" b="1" dirty="0" smtClean="0">
                          <a:solidFill>
                            <a:schemeClr val="tx1"/>
                          </a:solidFill>
                          <a:effectLst/>
                          <a:latin typeface="Century Gothic" panose="020B0502020202020204" pitchFamily="34" charset="0"/>
                        </a:rPr>
                        <a:t> Quarter Target as per APP</a:t>
                      </a:r>
                      <a:endPar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Major Variance</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6048">
                <a:tc>
                  <a:txBody>
                    <a:bodyPr/>
                    <a:lstStyle/>
                    <a:p>
                      <a:pPr algn="l">
                        <a:lnSpc>
                          <a:spcPct val="115000"/>
                        </a:lnSpc>
                        <a:spcAft>
                          <a:spcPts val="0"/>
                        </a:spcAft>
                      </a:pPr>
                      <a:r>
                        <a:rPr lang="en-US" sz="900" dirty="0">
                          <a:solidFill>
                            <a:schemeClr val="tx1"/>
                          </a:solidFill>
                          <a:effectLst/>
                          <a:latin typeface="Century Gothic" panose="020B0502020202020204" pitchFamily="34" charset="0"/>
                        </a:rPr>
                        <a:t>PPI 101:  Percentage of Senior Managers’ Financial Disclosures concluded</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a:solidFill>
                            <a:schemeClr val="tx1"/>
                          </a:solidFill>
                          <a:effectLst/>
                          <a:latin typeface="Century Gothic" panose="020B0502020202020204" pitchFamily="34" charset="0"/>
                        </a:rPr>
                        <a:t>-</a:t>
                      </a:r>
                      <a:endParaRPr lang="en-ZA" sz="9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dirty="0">
                          <a:solidFill>
                            <a:schemeClr val="tx1"/>
                          </a:solidFill>
                          <a:effectLst/>
                          <a:latin typeface="Century Gothic" panose="020B0502020202020204" pitchFamily="34" charset="0"/>
                        </a:rPr>
                        <a:t>-</a:t>
                      </a:r>
                      <a:endParaRPr lang="en-ZA" sz="9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rPr>
                        <a:t>-</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N/A</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Arial" panose="020B0604020202020204" pitchFamily="34" charset="0"/>
                        </a:rPr>
                        <a:t>There is no target planned for Q3. Once off submission was done during Q1</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solidFill>
                            <a:schemeClr val="tx1"/>
                          </a:solidFill>
                          <a:effectLst/>
                          <a:latin typeface="Century Gothic" panose="020B0502020202020204" pitchFamily="34" charset="0"/>
                        </a:rPr>
                        <a:t> </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72794">
                <a:tc>
                  <a:txBody>
                    <a:bodyPr/>
                    <a:lstStyle/>
                    <a:p>
                      <a:pPr algn="l">
                        <a:lnSpc>
                          <a:spcPct val="115000"/>
                        </a:lnSpc>
                        <a:spcAft>
                          <a:spcPts val="0"/>
                        </a:spcAft>
                      </a:pPr>
                      <a:r>
                        <a:rPr lang="en-US" sz="900" dirty="0">
                          <a:solidFill>
                            <a:schemeClr val="tx1"/>
                          </a:solidFill>
                          <a:effectLst/>
                          <a:latin typeface="Century Gothic" panose="020B0502020202020204" pitchFamily="34" charset="0"/>
                        </a:rPr>
                        <a:t>PPI:102</a:t>
                      </a:r>
                      <a:r>
                        <a:rPr lang="en-US" sz="900" dirty="0" smtClean="0">
                          <a:solidFill>
                            <a:schemeClr val="tx1"/>
                          </a:solidFill>
                          <a:effectLst/>
                          <a:latin typeface="Century Gothic" panose="020B0502020202020204" pitchFamily="34" charset="0"/>
                        </a:rPr>
                        <a:t>: Auditor-General </a:t>
                      </a:r>
                      <a:r>
                        <a:rPr lang="en-US" sz="900" dirty="0">
                          <a:solidFill>
                            <a:schemeClr val="tx1"/>
                          </a:solidFill>
                          <a:effectLst/>
                          <a:latin typeface="Century Gothic" panose="020B0502020202020204" pitchFamily="34" charset="0"/>
                        </a:rPr>
                        <a:t>Opinion</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Unqualified</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dirty="0">
                          <a:solidFill>
                            <a:schemeClr val="tx1"/>
                          </a:solidFill>
                          <a:effectLst/>
                          <a:latin typeface="Century Gothic" panose="020B0502020202020204" pitchFamily="34" charset="0"/>
                        </a:rPr>
                        <a:t>Unqualified </a:t>
                      </a:r>
                      <a:endParaRPr lang="en-ZA" sz="9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dirty="0">
                          <a:solidFill>
                            <a:schemeClr val="tx1"/>
                          </a:solidFill>
                          <a:effectLst/>
                          <a:latin typeface="Century Gothic" panose="020B0502020202020204" pitchFamily="34" charset="0"/>
                        </a:rPr>
                        <a:t>Disclaimer</a:t>
                      </a:r>
                      <a:endParaRPr lang="en-ZA" sz="9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rPr>
                        <a:t>-</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N/A</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lnSpc>
                          <a:spcPct val="115000"/>
                        </a:lnSpc>
                        <a:spcAft>
                          <a:spcPts val="0"/>
                        </a:spcAft>
                        <a:buFont typeface="Century Gothic" panose="020B0502020202020204" pitchFamily="34" charset="0"/>
                        <a:buNone/>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DMV developed implementation plan to improves its audit </a:t>
                      </a:r>
                      <a:r>
                        <a:rPr lang="en-US" sz="9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finding</a:t>
                      </a:r>
                    </a:p>
                    <a:p>
                      <a:pPr marL="342900" lvl="0" indent="-342900" algn="just">
                        <a:lnSpc>
                          <a:spcPct val="115000"/>
                        </a:lnSpc>
                        <a:spcAft>
                          <a:spcPts val="0"/>
                        </a:spcAft>
                        <a:buFont typeface="Century Gothic" panose="020B0502020202020204" pitchFamily="34" charset="0"/>
                        <a:buChar char="-"/>
                      </a:pP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Font typeface="Century Gothic" panose="020B0502020202020204" pitchFamily="34" charset="0"/>
                        <a:buNone/>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DMV is currently using EXCO meetings to monitor the </a:t>
                      </a:r>
                      <a:r>
                        <a:rPr lang="en-US" sz="9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departmental </a:t>
                      </a: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dashboard.</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solidFill>
                            <a:schemeClr val="tx1"/>
                          </a:solidFill>
                          <a:effectLst/>
                          <a:latin typeface="Century Gothic" panose="020B0502020202020204" pitchFamily="34" charset="0"/>
                        </a:rPr>
                        <a:t> </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89417">
                <a:tc>
                  <a:txBody>
                    <a:bodyPr/>
                    <a:lstStyle/>
                    <a:p>
                      <a:pPr algn="l">
                        <a:lnSpc>
                          <a:spcPct val="115000"/>
                        </a:lnSpc>
                        <a:spcAft>
                          <a:spcPts val="0"/>
                        </a:spcAft>
                      </a:pPr>
                      <a:r>
                        <a:rPr lang="en-US" sz="900" dirty="0">
                          <a:solidFill>
                            <a:schemeClr val="tx1"/>
                          </a:solidFill>
                          <a:effectLst/>
                          <a:latin typeface="Century Gothic" panose="020B0502020202020204" pitchFamily="34" charset="0"/>
                        </a:rPr>
                        <a:t>PPI 103: DMV Planning Instruments approved and tabled in Parliament in line with planning prescripts</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Approved and tabled by February 2015</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Draft DMV planning</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instruments</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developed for</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consultation</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Draft APP for 2015/16 was developed</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1st draft DMV Planning Instruments submitted to National Treasury and Presidency (DPME) for assessment and inputs</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Draft APP 2015/16 and  draft Strategic plan 2015/2020 were  developed and submitted to NT and DPME</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a:t>
                      </a:r>
                      <a:r>
                        <a:rPr lang="en-ZA" sz="900" kern="1200" baseline="30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nd</a:t>
                      </a:r>
                      <a:r>
                        <a:rPr lang="en-ZA" sz="900" kern="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draft DMV Planning Instruments submitted to National Treasury and Presidency (DPME) for assessment and inputs</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a:t>
                      </a:r>
                      <a:r>
                        <a:rPr lang="en-ZA" sz="900" kern="1200" baseline="30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nd</a:t>
                      </a:r>
                      <a:r>
                        <a:rPr lang="en-ZA" sz="90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Draft APP for 2015/16 was developed and submitted to NT, DPME for assessment and inputs</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rPr>
                        <a:t>DMV Planning instruments approved and tabled in Parliament by February 2013</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N/A</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solidFill>
                            <a:schemeClr val="tx1"/>
                          </a:solidFill>
                          <a:effectLst/>
                          <a:latin typeface="Century Gothic" panose="020B0502020202020204" pitchFamily="34" charset="0"/>
                        </a:rPr>
                        <a:t> </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1312079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(2)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14</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76696741"/>
              </p:ext>
            </p:extLst>
          </p:nvPr>
        </p:nvGraphicFramePr>
        <p:xfrm>
          <a:off x="-14927" y="671108"/>
          <a:ext cx="9133146" cy="6117195"/>
        </p:xfrm>
        <a:graphic>
          <a:graphicData uri="http://schemas.openxmlformats.org/drawingml/2006/table">
            <a:tbl>
              <a:tblPr firstRow="1" bandRow="1">
                <a:tableStyleId>{F5AB1C69-6EDB-4FF4-983F-18BD219EF322}</a:tableStyleId>
              </a:tblPr>
              <a:tblGrid>
                <a:gridCol w="1025574"/>
                <a:gridCol w="674719"/>
                <a:gridCol w="647730"/>
                <a:gridCol w="755686"/>
                <a:gridCol w="792484"/>
                <a:gridCol w="680996"/>
                <a:gridCol w="736817"/>
                <a:gridCol w="658669"/>
                <a:gridCol w="658669"/>
                <a:gridCol w="669832"/>
                <a:gridCol w="993586"/>
                <a:gridCol w="838384"/>
              </a:tblGrid>
              <a:tr h="1016709">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Target for 2014 as per Annual Performance Plan (APP)</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a:t>
                      </a:r>
                      <a:r>
                        <a:rPr lang="en-US" sz="900" b="1" baseline="30000" dirty="0">
                          <a:solidFill>
                            <a:schemeClr val="tx1"/>
                          </a:solidFill>
                          <a:effectLst/>
                          <a:latin typeface="Century Gothic" panose="020B0502020202020204" pitchFamily="34" charset="0"/>
                        </a:rPr>
                        <a:t>nd</a:t>
                      </a:r>
                      <a:r>
                        <a:rPr lang="en-US" sz="900" b="1" dirty="0">
                          <a:solidFill>
                            <a:schemeClr val="tx1"/>
                          </a:solidFill>
                          <a:effectLst/>
                          <a:latin typeface="Century Gothic" panose="020B0502020202020204" pitchFamily="34" charset="0"/>
                        </a:rPr>
                        <a:t> Quarter </a:t>
                      </a:r>
                      <a:r>
                        <a:rPr lang="en-US" sz="900" b="1" dirty="0" smtClean="0">
                          <a:solidFill>
                            <a:schemeClr val="tx1"/>
                          </a:solidFill>
                          <a:effectLst/>
                          <a:latin typeface="Century Gothic" panose="020B0502020202020204" pitchFamily="34" charset="0"/>
                        </a:rPr>
                        <a:t>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900" b="1" dirty="0" smtClean="0">
                          <a:solidFill>
                            <a:schemeClr val="tx1"/>
                          </a:solidFill>
                          <a:effectLst/>
                          <a:latin typeface="Century Gothic" panose="020B0502020202020204" pitchFamily="34" charset="0"/>
                        </a:rPr>
                        <a:t>4</a:t>
                      </a:r>
                      <a:r>
                        <a:rPr lang="en-US" sz="900" b="1" baseline="30000" dirty="0" smtClean="0">
                          <a:solidFill>
                            <a:schemeClr val="tx1"/>
                          </a:solidFill>
                          <a:effectLst/>
                          <a:latin typeface="Century Gothic" panose="020B0502020202020204" pitchFamily="34" charset="0"/>
                        </a:rPr>
                        <a:t>th</a:t>
                      </a:r>
                      <a:r>
                        <a:rPr lang="en-US" sz="900" b="1" dirty="0" smtClean="0">
                          <a:solidFill>
                            <a:schemeClr val="tx1"/>
                          </a:solidFill>
                          <a:effectLst/>
                          <a:latin typeface="Century Gothic" panose="020B0502020202020204" pitchFamily="34" charset="0"/>
                        </a:rPr>
                        <a:t> Quarter Target as per APP</a:t>
                      </a:r>
                      <a:endPar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Major Variance</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5043">
                <a:tc rowSpan="2">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104: Statutory reporting and M&amp;E instruments approved and tabled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Performance reports developed, approved and tabled on time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DMV Annual Report</a:t>
                      </a:r>
                      <a:b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for 2013 submitted to</a:t>
                      </a:r>
                      <a:b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AG by 31 May 2014</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Draft 2013/14 DMV Annual Report submitted to AG on 31 May 2014</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a:solidFill>
                            <a:schemeClr val="tx1"/>
                          </a:solidFill>
                          <a:effectLst/>
                          <a:latin typeface="Century Gothic" panose="020B0502020202020204" pitchFamily="34" charset="0"/>
                        </a:rPr>
                        <a:t>DMV Annual report tabled in Parliament by August 2014</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900">
                          <a:solidFill>
                            <a:schemeClr val="tx1"/>
                          </a:solidFill>
                          <a:effectLst/>
                          <a:latin typeface="Century Gothic" panose="020B0502020202020204" pitchFamily="34" charset="0"/>
                          <a:cs typeface="Arial" panose="020B0604020202020204" pitchFamily="34" charset="0"/>
                        </a:rPr>
                        <a:t>DMV Annual Report was developed but not tabled in August</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a:solidFill>
                            <a:schemeClr val="tx1"/>
                          </a:solidFill>
                          <a:effectLst/>
                          <a:latin typeface="Century Gothic" panose="020B0502020202020204" pitchFamily="34" charset="0"/>
                          <a:cs typeface="Arial" panose="020B0604020202020204" pitchFamily="34" charset="0"/>
                        </a:rPr>
                        <a:t>-</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a:solidFill>
                            <a:schemeClr val="tx1"/>
                          </a:solidFill>
                          <a:effectLst/>
                          <a:latin typeface="Century Gothic" panose="020B0502020202020204" pitchFamily="34" charset="0"/>
                          <a:cs typeface="Arial" panose="020B0604020202020204" pitchFamily="34" charset="0"/>
                        </a:rPr>
                        <a:t>-</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900">
                          <a:solidFill>
                            <a:schemeClr val="tx1"/>
                          </a:solidFill>
                          <a:effectLst/>
                          <a:latin typeface="Century Gothic" panose="020B0502020202020204" pitchFamily="34" charset="0"/>
                          <a:cs typeface="Arial" panose="020B0604020202020204" pitchFamily="34" charset="0"/>
                        </a:rPr>
                        <a:t>-</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was no target planned for Quarter 3</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3773">
                <a:tc vMerge="1">
                  <a:txBody>
                    <a:bodyPr/>
                    <a:lstStyle/>
                    <a:p>
                      <a:endParaRPr lang="en-Z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DMV 4</a:t>
                      </a:r>
                      <a:r>
                        <a:rPr lang="en-US" sz="900" baseline="30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a:t>
                      </a: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quarterly</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report submitted to</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NT, AG and DPME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Q4 report was developed and submitted to ODG for AO’s and EA approval and submission to  NT, AG and DPME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a:solidFill>
                            <a:schemeClr val="tx1"/>
                          </a:solidFill>
                          <a:effectLst/>
                          <a:latin typeface="Century Gothic" panose="020B0502020202020204" pitchFamily="34" charset="0"/>
                        </a:rPr>
                        <a:t>DMV 1st quarterly report submitted to NT, AG and DPME</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a:solidFill>
                            <a:schemeClr val="tx1"/>
                          </a:solidFill>
                          <a:effectLst/>
                          <a:latin typeface="Century Gothic" panose="020B0502020202020204" pitchFamily="34" charset="0"/>
                        </a:rPr>
                        <a:t>Q1 report was developed approved by AO and submitted to NT, AG and DPME</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DMV second quarterly report submitted to NT, AG and DPME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DMV second quarterly report submitted to NT, AG and DPME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DMV third quarterly report submitted to NT, AG and DPME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1385175">
                <a:tc>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105: Approved DMV Communication and Marketing Strategy</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Strategy implemented and monitored</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a:solidFill>
                            <a:schemeClr val="tx1"/>
                          </a:solidFill>
                          <a:effectLst/>
                          <a:latin typeface="Century Gothic" panose="020B0502020202020204" pitchFamily="34" charset="0"/>
                        </a:rPr>
                        <a:t>Strategy Implementation and Monitoring</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a:solidFill>
                            <a:schemeClr val="tx1"/>
                          </a:solidFill>
                          <a:effectLst/>
                          <a:latin typeface="Century Gothic" panose="020B0502020202020204" pitchFamily="34" charset="0"/>
                        </a:rPr>
                        <a:t>Strategy Implemented and Monitored</a:t>
                      </a:r>
                      <a:endParaRPr lang="en-ZA" sz="11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chemeClr val="tx1"/>
                          </a:solidFill>
                          <a:effectLst/>
                          <a:latin typeface="Century Gothic" panose="020B0502020202020204" pitchFamily="34" charset="0"/>
                        </a:rPr>
                        <a:t>Strategy Implemented and Monitored</a:t>
                      </a:r>
                      <a:endParaRPr lang="en-ZA" sz="1100">
                        <a:solidFill>
                          <a:schemeClr val="tx1"/>
                        </a:solidFill>
                        <a:effectLst/>
                        <a:latin typeface="Calibri" panose="020F0502020204030204" pitchFamily="34"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2166088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(3)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15</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487099010"/>
              </p:ext>
            </p:extLst>
          </p:nvPr>
        </p:nvGraphicFramePr>
        <p:xfrm>
          <a:off x="-14927" y="892394"/>
          <a:ext cx="9133146" cy="5869888"/>
        </p:xfrm>
        <a:graphic>
          <a:graphicData uri="http://schemas.openxmlformats.org/drawingml/2006/table">
            <a:tbl>
              <a:tblPr firstRow="1" bandRow="1">
                <a:tableStyleId>{F5AB1C69-6EDB-4FF4-983F-18BD219EF322}</a:tableStyleId>
              </a:tblPr>
              <a:tblGrid>
                <a:gridCol w="1025574"/>
                <a:gridCol w="674719"/>
                <a:gridCol w="647730"/>
                <a:gridCol w="755686"/>
                <a:gridCol w="792484"/>
                <a:gridCol w="680996"/>
                <a:gridCol w="736817"/>
                <a:gridCol w="658669"/>
                <a:gridCol w="658669"/>
                <a:gridCol w="669832"/>
                <a:gridCol w="993586"/>
                <a:gridCol w="838384"/>
              </a:tblGrid>
              <a:tr h="1027367">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Target for 2014 as per Annual Performance Plan (APP)</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a:t>
                      </a:r>
                      <a:r>
                        <a:rPr lang="en-US" sz="900" b="1" baseline="30000" dirty="0">
                          <a:solidFill>
                            <a:schemeClr val="tx1"/>
                          </a:solidFill>
                          <a:effectLst/>
                          <a:latin typeface="Century Gothic" panose="020B0502020202020204" pitchFamily="34" charset="0"/>
                        </a:rPr>
                        <a:t>nd</a:t>
                      </a:r>
                      <a:r>
                        <a:rPr lang="en-US" sz="900" b="1" dirty="0">
                          <a:solidFill>
                            <a:schemeClr val="tx1"/>
                          </a:solidFill>
                          <a:effectLst/>
                          <a:latin typeface="Century Gothic" panose="020B0502020202020204" pitchFamily="34" charset="0"/>
                        </a:rPr>
                        <a:t> Quarter </a:t>
                      </a:r>
                      <a:r>
                        <a:rPr lang="en-US" sz="900" b="1" dirty="0" smtClean="0">
                          <a:solidFill>
                            <a:schemeClr val="tx1"/>
                          </a:solidFill>
                          <a:effectLst/>
                          <a:latin typeface="Century Gothic" panose="020B0502020202020204" pitchFamily="34" charset="0"/>
                        </a:rPr>
                        <a:t>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900" b="1" dirty="0" smtClean="0">
                          <a:solidFill>
                            <a:schemeClr val="tx1"/>
                          </a:solidFill>
                          <a:effectLst/>
                          <a:latin typeface="Century Gothic" panose="020B0502020202020204" pitchFamily="34" charset="0"/>
                        </a:rPr>
                        <a:t>4</a:t>
                      </a:r>
                      <a:r>
                        <a:rPr lang="en-US" sz="900" b="1" baseline="30000" dirty="0" smtClean="0">
                          <a:solidFill>
                            <a:schemeClr val="tx1"/>
                          </a:solidFill>
                          <a:effectLst/>
                          <a:latin typeface="Century Gothic" panose="020B0502020202020204" pitchFamily="34" charset="0"/>
                        </a:rPr>
                        <a:t>th</a:t>
                      </a:r>
                      <a:r>
                        <a:rPr lang="en-US" sz="900" b="1" dirty="0" smtClean="0">
                          <a:solidFill>
                            <a:schemeClr val="tx1"/>
                          </a:solidFill>
                          <a:effectLst/>
                          <a:latin typeface="Century Gothic" panose="020B0502020202020204" pitchFamily="34" charset="0"/>
                        </a:rPr>
                        <a:t> Quarter Target as per APP</a:t>
                      </a:r>
                      <a:endPar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Major Variance</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4435">
                <a:tc>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106: Percentage of cases from the National Anti-corruption hotline concluded within the stipulated timeframe determined by OPSC</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98.61%</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1.39%</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814465">
                <a:tc>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107: Attendance and participation of DMV in relevant cluster meetings</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60% attendance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60% attendance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 attendance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1768804">
                <a:tc>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108: Promulgated DMV Information and Communication Technology Strategy</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Strategy developed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Conceptualization</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ICT strategy has been  conceptualized</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Strategy developed</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Strategy developed</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Internal and external consultation.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Consultation were done and ICT Strategy was approved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Submission and presentation of strategy to DMV EXCO</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3982457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(4)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16</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4072220623"/>
              </p:ext>
            </p:extLst>
          </p:nvPr>
        </p:nvGraphicFramePr>
        <p:xfrm>
          <a:off x="25784" y="720225"/>
          <a:ext cx="9118214" cy="5717871"/>
        </p:xfrm>
        <a:graphic>
          <a:graphicData uri="http://schemas.openxmlformats.org/drawingml/2006/table">
            <a:tbl>
              <a:tblPr firstRow="1" bandRow="1">
                <a:tableStyleId>{F5AB1C69-6EDB-4FF4-983F-18BD219EF322}</a:tableStyleId>
              </a:tblPr>
              <a:tblGrid>
                <a:gridCol w="1015210"/>
                <a:gridCol w="667901"/>
                <a:gridCol w="641185"/>
                <a:gridCol w="748050"/>
                <a:gridCol w="784476"/>
                <a:gridCol w="674115"/>
                <a:gridCol w="729371"/>
                <a:gridCol w="729371"/>
                <a:gridCol w="652013"/>
                <a:gridCol w="663064"/>
                <a:gridCol w="983546"/>
                <a:gridCol w="829912"/>
              </a:tblGrid>
              <a:tr h="1352251">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Performance Indicator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Target for 2014 as per Annual Performance Plan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2nd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a:t>
                      </a:r>
                      <a:r>
                        <a:rPr lang="en-US" sz="1050" b="1" baseline="30000" dirty="0">
                          <a:solidFill>
                            <a:schemeClr val="tx1"/>
                          </a:solidFill>
                          <a:effectLst/>
                          <a:latin typeface="Century Gothic" panose="020B0502020202020204" pitchFamily="34" charset="0"/>
                        </a:rPr>
                        <a:t>nd</a:t>
                      </a:r>
                      <a:r>
                        <a:rPr lang="en-US" sz="1050" b="1" dirty="0">
                          <a:solidFill>
                            <a:schemeClr val="tx1"/>
                          </a:solidFill>
                          <a:effectLst/>
                          <a:latin typeface="Century Gothic" panose="020B0502020202020204" pitchFamily="34" charset="0"/>
                        </a:rPr>
                        <a:t> Quarter </a:t>
                      </a:r>
                      <a:r>
                        <a:rPr lang="en-US" sz="1050" b="1" dirty="0" smtClean="0">
                          <a:solidFill>
                            <a:schemeClr val="tx1"/>
                          </a:solidFill>
                          <a:effectLst/>
                          <a:latin typeface="Century Gothic" panose="020B0502020202020204" pitchFamily="34" charset="0"/>
                        </a:rPr>
                        <a:t>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3rd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050" b="1" kern="1200" dirty="0" smtClean="0">
                          <a:solidFill>
                            <a:schemeClr val="tx1"/>
                          </a:solidFill>
                          <a:effectLst/>
                          <a:latin typeface="Century Gothic" panose="020B0502020202020204" pitchFamily="34" charset="0"/>
                          <a:ea typeface="+mn-ea"/>
                          <a:cs typeface="+mn-cs"/>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1050" b="1" kern="1200" dirty="0" smtClean="0">
                          <a:solidFill>
                            <a:schemeClr val="tx1"/>
                          </a:solidFill>
                          <a:effectLst/>
                          <a:latin typeface="Century Gothic" panose="020B0502020202020204" pitchFamily="34" charset="0"/>
                          <a:ea typeface="+mn-ea"/>
                          <a:cs typeface="+mn-cs"/>
                        </a:rPr>
                        <a:t>4th Quarter Target as per APP</a:t>
                      </a:r>
                      <a:endParaRPr lang="en-ZA" sz="1050" b="1"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Major Variance</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5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Overall progress of indicator (Green, Amber or Red)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855">
                <a:tc>
                  <a:txBody>
                    <a:bodyPr/>
                    <a:lstStyle/>
                    <a:p>
                      <a:pPr algn="l">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109: Approved DMV Human Resource Skills Plan</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Develop HR Skills plan</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Draft skills plan developed</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Draft skills plan was developed</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Consultation with both internal and external stakeholders</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Human Resource Skills Plan approved and submitted to DPSA</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Present consulted DMV skills plan to the Executive Authority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DMV Skills Plan was not presented to the EA as planned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DMV skills plan approved</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Present consulted DMV skills plan to the Executive Authority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Although the target was not achieved as planned, the DMV Skills Plan was presented to the AO</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185853">
                <a:tc>
                  <a:txBody>
                    <a:bodyPr/>
                    <a:lstStyle/>
                    <a:p>
                      <a:pPr algn="l">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110: Percentage of signed performance agreements by DMV personnel</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98%</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3</a:t>
                      </a:r>
                      <a:r>
                        <a:rPr lang="en-US" sz="1000" baseline="30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Quarter.</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5648">
                <a:tc>
                  <a:txBody>
                    <a:bodyPr/>
                    <a:lstStyle/>
                    <a:p>
                      <a:pPr algn="l">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a:t>
                      </a:r>
                      <a:r>
                        <a:rPr lang="en-US" sz="105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111: Percentage </a:t>
                      </a: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staffing of funded posts</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90% (152)</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80%(108)</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85%(123)</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83% (112)</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85% (123)</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85% (115)</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85% (129)</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90</a:t>
                      </a:r>
                      <a:r>
                        <a:rPr lang="en-US" sz="105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US" sz="1050" dirty="0">
                          <a:effectLst/>
                          <a:latin typeface="Century Gothic" panose="020B0502020202020204" pitchFamily="34" charset="0"/>
                          <a:ea typeface="Calibri" panose="020F0502020204030204" pitchFamily="34" charset="0"/>
                          <a:cs typeface="Times New Roman" panose="02020603050405020304" pitchFamily="18" charset="0"/>
                        </a:rPr>
                        <a:t>112)</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14</a:t>
                      </a:r>
                      <a:endParaRPr lang="en-ZA"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Arial" panose="020B0604020202020204" pitchFamily="34" charset="0"/>
                        </a:rPr>
                        <a:t>All the remaining vacant posts have been advertised.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Arial" panose="020B0604020202020204" pitchFamily="34" charset="0"/>
                        </a:rPr>
                        <a:t> </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2323532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(5)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17</a:t>
            </a:fld>
            <a:endParaRPr lang="en-US" sz="1400" b="1" dirty="0">
              <a:solidFill>
                <a:schemeClr val="tx1"/>
              </a:solidFill>
            </a:endParaRPr>
          </a:p>
        </p:txBody>
      </p:sp>
      <p:sp>
        <p:nvSpPr>
          <p:cNvPr id="5" name="Footer Placeholder 4"/>
          <p:cNvSpPr>
            <a:spLocks noGrp="1"/>
          </p:cNvSpPr>
          <p:nvPr>
            <p:ph type="ftr" sz="quarter" idx="11"/>
          </p:nvPr>
        </p:nvSpPr>
        <p:spPr>
          <a:xfrm>
            <a:off x="3124200" y="6424789"/>
            <a:ext cx="2895600" cy="365125"/>
          </a:xfrm>
        </p:spPr>
        <p:txBody>
          <a:bodyPr/>
          <a:lstStyle/>
          <a:p>
            <a:r>
              <a:rPr lang="en-US" dirty="0" smtClean="0"/>
              <a:t>Together We Move South Africa Forward</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1069227698"/>
              </p:ext>
            </p:extLst>
          </p:nvPr>
        </p:nvGraphicFramePr>
        <p:xfrm>
          <a:off x="25784" y="720224"/>
          <a:ext cx="9118215" cy="5895729"/>
        </p:xfrm>
        <a:graphic>
          <a:graphicData uri="http://schemas.openxmlformats.org/drawingml/2006/table">
            <a:tbl>
              <a:tblPr firstRow="1" bandRow="1">
                <a:tableStyleId>{F5AB1C69-6EDB-4FF4-983F-18BD219EF322}</a:tableStyleId>
              </a:tblPr>
              <a:tblGrid>
                <a:gridCol w="1023897"/>
                <a:gridCol w="673616"/>
                <a:gridCol w="646671"/>
                <a:gridCol w="754451"/>
                <a:gridCol w="791189"/>
                <a:gridCol w="679883"/>
                <a:gridCol w="735612"/>
                <a:gridCol w="657592"/>
                <a:gridCol w="657592"/>
                <a:gridCol w="668737"/>
                <a:gridCol w="991962"/>
                <a:gridCol w="837013"/>
              </a:tblGrid>
              <a:tr h="1501802">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Performance Indicator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Target for 2014 as per Annual Performance Plan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2nd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a:t>
                      </a:r>
                      <a:r>
                        <a:rPr lang="en-US" sz="1050" b="1" baseline="30000" dirty="0">
                          <a:solidFill>
                            <a:schemeClr val="tx1"/>
                          </a:solidFill>
                          <a:effectLst/>
                          <a:latin typeface="Century Gothic" panose="020B0502020202020204" pitchFamily="34" charset="0"/>
                        </a:rPr>
                        <a:t>nd</a:t>
                      </a:r>
                      <a:r>
                        <a:rPr lang="en-US" sz="1050" b="1" dirty="0">
                          <a:solidFill>
                            <a:schemeClr val="tx1"/>
                          </a:solidFill>
                          <a:effectLst/>
                          <a:latin typeface="Century Gothic" panose="020B0502020202020204" pitchFamily="34" charset="0"/>
                        </a:rPr>
                        <a:t> Quarter </a:t>
                      </a:r>
                      <a:r>
                        <a:rPr lang="en-US" sz="1050" b="1" dirty="0" smtClean="0">
                          <a:solidFill>
                            <a:schemeClr val="tx1"/>
                          </a:solidFill>
                          <a:effectLst/>
                          <a:latin typeface="Century Gothic" panose="020B0502020202020204" pitchFamily="34" charset="0"/>
                        </a:rPr>
                        <a:t>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3rd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050" b="1" kern="1200" dirty="0" smtClean="0">
                          <a:solidFill>
                            <a:schemeClr val="tx1"/>
                          </a:solidFill>
                          <a:effectLst/>
                          <a:latin typeface="Century Gothic" panose="020B0502020202020204" pitchFamily="34" charset="0"/>
                          <a:ea typeface="+mn-ea"/>
                          <a:cs typeface="+mn-cs"/>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1050" b="1" kern="1200" dirty="0" smtClean="0">
                          <a:solidFill>
                            <a:schemeClr val="tx1"/>
                          </a:solidFill>
                          <a:effectLst/>
                          <a:latin typeface="Century Gothic" panose="020B0502020202020204" pitchFamily="34" charset="0"/>
                          <a:ea typeface="+mn-ea"/>
                          <a:cs typeface="+mn-cs"/>
                        </a:rPr>
                        <a:t>4th Quarter Target as per APP</a:t>
                      </a:r>
                      <a:endParaRPr lang="en-ZA" sz="1050" b="1"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Major Variance</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5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Overall progress of indicator (Green, Amber or Red)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0671">
                <a:tc>
                  <a:txBody>
                    <a:bodyPr/>
                    <a:lstStyle/>
                    <a:p>
                      <a:pPr algn="l">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112: DMV Enterprise risk maturity level</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a:solidFill>
                            <a:schemeClr val="tx1"/>
                          </a:solidFill>
                          <a:effectLst/>
                          <a:latin typeface="Century Gothic" panose="020B0502020202020204" pitchFamily="34" charset="0"/>
                        </a:rPr>
                        <a:t>Medium</a:t>
                      </a:r>
                      <a:endParaRPr lang="en-ZA" sz="10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dirty="0">
                          <a:solidFill>
                            <a:schemeClr val="tx1"/>
                          </a:solidFill>
                          <a:effectLst/>
                          <a:latin typeface="Century Gothic" panose="020B0502020202020204" pitchFamily="34" charset="0"/>
                        </a:rPr>
                        <a:t>Medium</a:t>
                      </a:r>
                      <a:endParaRPr lang="en-ZA" sz="10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2158630">
                <a:tc>
                  <a:txBody>
                    <a:bodyPr/>
                    <a:lstStyle/>
                    <a:p>
                      <a:pPr algn="just">
                        <a:spcBef>
                          <a:spcPts val="600"/>
                        </a:spcBef>
                        <a:spcAft>
                          <a:spcPts val="600"/>
                        </a:spcAft>
                      </a:pPr>
                      <a:r>
                        <a:rPr lang="en-US" sz="1000" dirty="0">
                          <a:solidFill>
                            <a:schemeClr val="tx1"/>
                          </a:solidFill>
                          <a:effectLst/>
                          <a:latin typeface="Century Gothic" panose="020B0502020202020204" pitchFamily="34" charset="0"/>
                        </a:rPr>
                        <a:t>PPI 113: Average days of outstanding payments (claims and invoices)</a:t>
                      </a:r>
                      <a:endParaRPr lang="en-ZA" sz="10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1000">
                          <a:solidFill>
                            <a:schemeClr val="tx1"/>
                          </a:solidFill>
                          <a:effectLst/>
                          <a:latin typeface="Century Gothic" panose="020B0502020202020204" pitchFamily="34" charset="0"/>
                        </a:rPr>
                        <a:t>&gt;30 days</a:t>
                      </a:r>
                      <a:endParaRPr lang="en-ZA" sz="10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30 days</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GB"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Legitimate invoice which are  compliant were paid within 30 days  as required</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a:solidFill>
                            <a:schemeClr val="tx1"/>
                          </a:solidFill>
                          <a:effectLst/>
                          <a:latin typeface="Century Gothic" panose="020B0502020202020204" pitchFamily="34" charset="0"/>
                        </a:rPr>
                        <a:t>30 days</a:t>
                      </a:r>
                      <a:endParaRPr lang="en-ZA" sz="10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GB" sz="1000">
                          <a:solidFill>
                            <a:schemeClr val="tx1"/>
                          </a:solidFill>
                          <a:effectLst/>
                          <a:latin typeface="Century Gothic" panose="020B0502020202020204" pitchFamily="34" charset="0"/>
                        </a:rPr>
                        <a:t>Legitimate invoice which are  compliant were paid within 30 days  as required</a:t>
                      </a:r>
                      <a:endParaRPr lang="en-ZA" sz="10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30 days</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GB"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Legitimate invoice which are  compliant were paid within 30 days  as required</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30 days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624626">
                <a:tc>
                  <a:txBody>
                    <a:bodyPr/>
                    <a:lstStyle/>
                    <a:p>
                      <a:pPr algn="l">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114: Percentage improvement in public opinion on Military Veterans (value for money)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 improvement</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a:solidFill>
                            <a:schemeClr val="tx1"/>
                          </a:solidFill>
                          <a:effectLst/>
                          <a:latin typeface="Century Gothic" panose="020B0502020202020204" pitchFamily="34" charset="0"/>
                        </a:rPr>
                        <a:t>-</a:t>
                      </a:r>
                      <a:endParaRPr lang="en-ZA" sz="10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 improvement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3</a:t>
                      </a:r>
                      <a:r>
                        <a:rPr lang="en-US" sz="1000" baseline="30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rd</a:t>
                      </a: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quarter.</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313448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99483"/>
            <a:ext cx="9146895" cy="8318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267856" y="194287"/>
            <a:ext cx="6261995" cy="400110"/>
          </a:xfrm>
          <a:prstGeom prst="rect">
            <a:avLst/>
          </a:prstGeom>
        </p:spPr>
        <p:txBody>
          <a:bodyPr wrap="square">
            <a:spAutoFit/>
          </a:bodyPr>
          <a:lstStyle/>
          <a:p>
            <a:pPr algn="ctr"/>
            <a:r>
              <a:rPr lang="en-ZA" sz="2000" b="1" dirty="0" smtClean="0"/>
              <a:t>  </a:t>
            </a:r>
            <a:r>
              <a:rPr lang="en-ZA" sz="2000" b="1" dirty="0" smtClean="0">
                <a:solidFill>
                  <a:srgbClr val="00B050"/>
                </a:solidFill>
              </a:rPr>
              <a:t>Q3 </a:t>
            </a:r>
            <a:r>
              <a:rPr lang="en-ZA" sz="2000" b="1" dirty="0">
                <a:solidFill>
                  <a:srgbClr val="00B050"/>
                </a:solidFill>
              </a:rPr>
              <a:t>Performance </a:t>
            </a:r>
            <a:r>
              <a:rPr lang="en-ZA" sz="2000" b="1" dirty="0" smtClean="0">
                <a:solidFill>
                  <a:srgbClr val="00B050"/>
                </a:solidFill>
              </a:rPr>
              <a:t>Analysis: Programme 1: Administration</a:t>
            </a:r>
            <a:endParaRPr lang="en-ZA" sz="2000" b="1" dirty="0">
              <a:solidFill>
                <a:srgbClr val="00B050"/>
              </a:solidFill>
            </a:endParaRPr>
          </a:p>
        </p:txBody>
      </p:sp>
      <p:sp>
        <p:nvSpPr>
          <p:cNvPr id="4" name="Rectangle 3"/>
          <p:cNvSpPr/>
          <p:nvPr/>
        </p:nvSpPr>
        <p:spPr>
          <a:xfrm>
            <a:off x="530686" y="3178297"/>
            <a:ext cx="8554682" cy="1964640"/>
          </a:xfrm>
          <a:prstGeom prst="rect">
            <a:avLst/>
          </a:prstGeom>
        </p:spPr>
        <p:txBody>
          <a:bodyPr wrap="square">
            <a:spAutoFit/>
          </a:bodyPr>
          <a:lstStyle/>
          <a:p>
            <a:pPr algn="just">
              <a:lnSpc>
                <a:spcPct val="150000"/>
              </a:lnSpc>
              <a:spcAft>
                <a:spcPts val="1000"/>
              </a:spcAft>
            </a:pPr>
            <a:endParaRPr lang="en-ZA" sz="1400" dirty="0" smtClean="0">
              <a:solidFill>
                <a:prstClr val="black"/>
              </a:solidFill>
              <a:latin typeface="Century Gothic"/>
              <a:ea typeface="Times New Roman"/>
              <a:cs typeface="Arial"/>
            </a:endParaRPr>
          </a:p>
          <a:p>
            <a:pPr algn="just">
              <a:spcAft>
                <a:spcPts val="1000"/>
              </a:spcAft>
            </a:pPr>
            <a:r>
              <a:rPr lang="en-US" sz="1400" b="1" i="1" dirty="0">
                <a:latin typeface="Century Gothic"/>
                <a:ea typeface="Times New Roman"/>
                <a:cs typeface="Arial"/>
              </a:rPr>
              <a:t>Q2 Performance Summary: </a:t>
            </a:r>
            <a:r>
              <a:rPr lang="en-US" sz="1400" b="1" i="1" dirty="0" smtClean="0">
                <a:latin typeface="Century Gothic"/>
                <a:ea typeface="Times New Roman"/>
                <a:cs typeface="Arial"/>
              </a:rPr>
              <a:t>Administration</a:t>
            </a:r>
            <a:endParaRPr lang="en-US" sz="1400" b="1" i="1" dirty="0">
              <a:latin typeface="Century Gothic"/>
              <a:ea typeface="Times New Roman"/>
              <a:cs typeface="Arial"/>
            </a:endParaRPr>
          </a:p>
          <a:p>
            <a:pPr algn="just">
              <a:spcAft>
                <a:spcPts val="1000"/>
              </a:spcAft>
            </a:pPr>
            <a:r>
              <a:rPr lang="en-ZA" sz="1400" dirty="0" smtClean="0">
                <a:solidFill>
                  <a:prstClr val="black"/>
                </a:solidFill>
                <a:latin typeface="Century Gothic"/>
                <a:ea typeface="Times New Roman"/>
                <a:cs typeface="Arial"/>
              </a:rPr>
              <a:t>The </a:t>
            </a:r>
            <a:r>
              <a:rPr lang="en-ZA" sz="1400" dirty="0">
                <a:solidFill>
                  <a:prstClr val="black"/>
                </a:solidFill>
                <a:latin typeface="Century Gothic"/>
                <a:ea typeface="Times New Roman"/>
                <a:cs typeface="Arial"/>
              </a:rPr>
              <a:t>department planned to achieve </a:t>
            </a:r>
            <a:r>
              <a:rPr lang="en-ZA" sz="1400" dirty="0" smtClean="0">
                <a:solidFill>
                  <a:prstClr val="black"/>
                </a:solidFill>
                <a:latin typeface="Century Gothic"/>
                <a:ea typeface="Times New Roman"/>
                <a:cs typeface="Arial"/>
              </a:rPr>
              <a:t>10 performance targets during the 3</a:t>
            </a:r>
            <a:r>
              <a:rPr lang="en-ZA" sz="1400" baseline="30000" dirty="0" smtClean="0">
                <a:solidFill>
                  <a:prstClr val="black"/>
                </a:solidFill>
                <a:latin typeface="Century Gothic"/>
                <a:ea typeface="Times New Roman"/>
                <a:cs typeface="Arial"/>
              </a:rPr>
              <a:t>rd</a:t>
            </a:r>
            <a:r>
              <a:rPr lang="en-ZA" sz="1400" dirty="0" smtClean="0">
                <a:solidFill>
                  <a:prstClr val="black"/>
                </a:solidFill>
                <a:latin typeface="Century Gothic"/>
                <a:ea typeface="Times New Roman"/>
                <a:cs typeface="Arial"/>
              </a:rPr>
              <a:t> quarter and </a:t>
            </a:r>
            <a:r>
              <a:rPr lang="en-ZA" sz="1400" dirty="0">
                <a:solidFill>
                  <a:prstClr val="black"/>
                </a:solidFill>
                <a:latin typeface="Century Gothic"/>
                <a:ea typeface="Times New Roman"/>
                <a:cs typeface="Arial"/>
              </a:rPr>
              <a:t>as a result </a:t>
            </a:r>
            <a:r>
              <a:rPr lang="en-ZA" sz="1400" dirty="0" smtClean="0">
                <a:latin typeface="Century Gothic"/>
                <a:ea typeface="Times New Roman"/>
                <a:cs typeface="Arial"/>
              </a:rPr>
              <a:t>7 performance </a:t>
            </a:r>
            <a:r>
              <a:rPr lang="en-ZA" sz="1400" dirty="0" smtClean="0">
                <a:solidFill>
                  <a:prstClr val="black"/>
                </a:solidFill>
                <a:latin typeface="Century Gothic"/>
                <a:ea typeface="Times New Roman"/>
                <a:cs typeface="Arial"/>
              </a:rPr>
              <a:t>targets </a:t>
            </a:r>
            <a:r>
              <a:rPr lang="en-ZA" sz="1400" dirty="0">
                <a:latin typeface="Century Gothic"/>
                <a:ea typeface="Times New Roman"/>
                <a:cs typeface="Arial"/>
              </a:rPr>
              <a:t>were achieved which constitute to </a:t>
            </a:r>
            <a:r>
              <a:rPr lang="en-ZA" sz="1400" dirty="0" smtClean="0">
                <a:latin typeface="Century Gothic"/>
                <a:ea typeface="Times New Roman"/>
                <a:cs typeface="Arial"/>
              </a:rPr>
              <a:t>70% </a:t>
            </a:r>
            <a:r>
              <a:rPr lang="en-ZA" sz="1400" dirty="0">
                <a:latin typeface="Century Gothic"/>
                <a:ea typeface="Times New Roman"/>
                <a:cs typeface="Arial"/>
              </a:rPr>
              <a:t>achievement. This indicates that the actual achievements are measuring to acceptable performance standards. </a:t>
            </a:r>
            <a:r>
              <a:rPr lang="en-US" sz="1300" dirty="0">
                <a:latin typeface="Century Gothic"/>
                <a:ea typeface="Arial Unicode MS"/>
                <a:cs typeface="Arabic Typesetting"/>
              </a:rPr>
              <a:t>As at </a:t>
            </a:r>
            <a:r>
              <a:rPr lang="en-US" sz="1300" dirty="0" smtClean="0">
                <a:latin typeface="Century Gothic"/>
                <a:ea typeface="Arial Unicode MS"/>
                <a:cs typeface="Arabic Typesetting"/>
              </a:rPr>
              <a:t>31 December </a:t>
            </a:r>
            <a:r>
              <a:rPr lang="en-US" sz="1300" dirty="0">
                <a:latin typeface="Century Gothic"/>
                <a:ea typeface="Arial Unicode MS"/>
                <a:cs typeface="Arabic Typesetting"/>
              </a:rPr>
              <a:t>2014 </a:t>
            </a:r>
            <a:r>
              <a:rPr lang="en-US" sz="1300" dirty="0" smtClean="0">
                <a:latin typeface="Century Gothic"/>
                <a:ea typeface="Arial Unicode MS"/>
                <a:cs typeface="Arabic Typesetting"/>
              </a:rPr>
              <a:t>t</a:t>
            </a:r>
            <a:r>
              <a:rPr lang="en-ZA" sz="1400" dirty="0" smtClean="0">
                <a:latin typeface="Century Gothic"/>
                <a:ea typeface="Times New Roman"/>
                <a:cs typeface="Arial"/>
              </a:rPr>
              <a:t>he department spent 48% </a:t>
            </a:r>
            <a:r>
              <a:rPr lang="en-ZA" sz="1400" dirty="0">
                <a:latin typeface="Century Gothic"/>
                <a:ea typeface="Times New Roman"/>
                <a:cs typeface="Arial"/>
              </a:rPr>
              <a:t>of its budget which constitute to </a:t>
            </a:r>
            <a:r>
              <a:rPr lang="en-ZA" sz="1400" dirty="0" smtClean="0">
                <a:latin typeface="Century Gothic"/>
                <a:ea typeface="Times New Roman"/>
                <a:cs typeface="Arial"/>
              </a:rPr>
              <a:t>R85 </a:t>
            </a:r>
            <a:r>
              <a:rPr lang="en-ZA" sz="1400" dirty="0">
                <a:latin typeface="Century Gothic"/>
                <a:ea typeface="Times New Roman"/>
                <a:cs typeface="Arial"/>
              </a:rPr>
              <a:t>million with the variance of </a:t>
            </a:r>
            <a:r>
              <a:rPr lang="en-ZA" sz="1400" dirty="0" smtClean="0">
                <a:latin typeface="Century Gothic"/>
                <a:ea typeface="Times New Roman"/>
                <a:cs typeface="Arial"/>
              </a:rPr>
              <a:t>15%.</a:t>
            </a:r>
            <a:endParaRPr lang="en-ZA" sz="1400" dirty="0">
              <a:ea typeface="Calibri"/>
              <a:cs typeface="Times New Roman"/>
            </a:endParaRPr>
          </a:p>
        </p:txBody>
      </p:sp>
      <p:sp>
        <p:nvSpPr>
          <p:cNvPr id="3" name="Rectangle 2"/>
          <p:cNvSpPr/>
          <p:nvPr/>
        </p:nvSpPr>
        <p:spPr>
          <a:xfrm>
            <a:off x="530686" y="5200084"/>
            <a:ext cx="8633724" cy="1169551"/>
          </a:xfrm>
          <a:prstGeom prst="rect">
            <a:avLst/>
          </a:prstGeom>
          <a:ln>
            <a:solidFill>
              <a:schemeClr val="accent1"/>
            </a:solidFill>
          </a:ln>
        </p:spPr>
        <p:txBody>
          <a:bodyPr wrap="square">
            <a:spAutoFit/>
          </a:bodyPr>
          <a:lstStyle/>
          <a:p>
            <a:pPr marL="2686050" indent="-2686050" algn="just">
              <a:spcAft>
                <a:spcPts val="0"/>
              </a:spcAft>
            </a:pPr>
            <a:r>
              <a:rPr lang="en-US" sz="1400" dirty="0" smtClean="0">
                <a:latin typeface="Century Gothic"/>
                <a:ea typeface="Times New Roman"/>
                <a:cs typeface="Arial"/>
              </a:rPr>
              <a:t>Departmental </a:t>
            </a:r>
            <a:r>
              <a:rPr lang="en-US" sz="1400" dirty="0">
                <a:latin typeface="Century Gothic"/>
                <a:ea typeface="Times New Roman"/>
                <a:cs typeface="Arial"/>
              </a:rPr>
              <a:t>Performance =  </a:t>
            </a:r>
            <a:r>
              <a:rPr lang="en-US" sz="1400" u="sng" dirty="0">
                <a:latin typeface="Century Gothic"/>
                <a:ea typeface="Times New Roman"/>
                <a:cs typeface="Arial"/>
              </a:rPr>
              <a:t> No. of targets achieved</a:t>
            </a:r>
            <a:r>
              <a:rPr lang="en-US" sz="1400" dirty="0">
                <a:latin typeface="Century Gothic"/>
                <a:ea typeface="Times New Roman"/>
                <a:cs typeface="Arial"/>
              </a:rPr>
              <a:t> x 100 						 </a:t>
            </a:r>
            <a:r>
              <a:rPr lang="en-US" sz="1400" dirty="0" smtClean="0">
                <a:latin typeface="Century Gothic"/>
                <a:ea typeface="Times New Roman"/>
                <a:cs typeface="Arial"/>
              </a:rPr>
              <a:t>                                             Total no of targets</a:t>
            </a:r>
            <a:endParaRPr lang="en-ZA" sz="1400" dirty="0" smtClean="0">
              <a:ea typeface="Calibri"/>
              <a:cs typeface="Times New Roman"/>
            </a:endParaRPr>
          </a:p>
          <a:p>
            <a:pPr marL="270510" algn="just">
              <a:spcAft>
                <a:spcPts val="0"/>
              </a:spcAft>
            </a:pPr>
            <a:r>
              <a:rPr lang="en-US" sz="1400" dirty="0" smtClean="0">
                <a:latin typeface="Century Gothic"/>
                <a:ea typeface="Times New Roman"/>
                <a:cs typeface="Arial"/>
              </a:rPr>
              <a:t>                                            =    </a:t>
            </a:r>
            <a:r>
              <a:rPr lang="en-US" sz="1400" u="sng" dirty="0" smtClean="0">
                <a:latin typeface="Century Gothic"/>
                <a:ea typeface="Times New Roman"/>
                <a:cs typeface="Arial"/>
              </a:rPr>
              <a:t>  7</a:t>
            </a:r>
            <a:r>
              <a:rPr lang="en-US" sz="1400" dirty="0" smtClean="0">
                <a:latin typeface="Century Gothic"/>
                <a:ea typeface="Times New Roman"/>
                <a:cs typeface="Arial"/>
              </a:rPr>
              <a:t> x 100 </a:t>
            </a:r>
          </a:p>
          <a:p>
            <a:pPr marL="270510" algn="just">
              <a:spcAft>
                <a:spcPts val="0"/>
              </a:spcAft>
            </a:pPr>
            <a:r>
              <a:rPr lang="en-US" sz="1400" dirty="0" smtClean="0">
                <a:latin typeface="Century Gothic"/>
                <a:ea typeface="Times New Roman"/>
                <a:cs typeface="Arial"/>
              </a:rPr>
              <a:t>                                                    10</a:t>
            </a:r>
            <a:endParaRPr lang="en-US" sz="1400" dirty="0">
              <a:latin typeface="Century Gothic"/>
              <a:ea typeface="Times New Roman"/>
              <a:cs typeface="Arial"/>
            </a:endParaRPr>
          </a:p>
          <a:p>
            <a:pPr marL="270510" algn="just">
              <a:spcAft>
                <a:spcPts val="0"/>
              </a:spcAft>
            </a:pPr>
            <a:r>
              <a:rPr lang="en-US" sz="1400" dirty="0">
                <a:latin typeface="Century Gothic"/>
                <a:ea typeface="Times New Roman"/>
                <a:cs typeface="Arial"/>
              </a:rPr>
              <a:t>				 </a:t>
            </a:r>
            <a:r>
              <a:rPr lang="en-US" sz="1400" dirty="0" smtClean="0">
                <a:latin typeface="Century Gothic"/>
                <a:ea typeface="Times New Roman"/>
                <a:cs typeface="Arial"/>
              </a:rPr>
              <a:t>           =      70% </a:t>
            </a:r>
            <a:endParaRPr lang="en-ZA" sz="1400" dirty="0">
              <a:ea typeface="Calibri"/>
              <a:cs typeface="Times New Roman"/>
            </a:endParaRPr>
          </a:p>
        </p:txBody>
      </p:sp>
      <p:sp>
        <p:nvSpPr>
          <p:cNvPr id="5" name="Slide Number Placeholder 4"/>
          <p:cNvSpPr>
            <a:spLocks noGrp="1"/>
          </p:cNvSpPr>
          <p:nvPr>
            <p:ph type="sldNum" sz="quarter" idx="12"/>
          </p:nvPr>
        </p:nvSpPr>
        <p:spPr/>
        <p:txBody>
          <a:bodyPr/>
          <a:lstStyle/>
          <a:p>
            <a:endParaRPr lang="en-US" dirty="0" smtClean="0"/>
          </a:p>
          <a:p>
            <a:fld id="{7CDEE3CD-9AE7-E148-8D38-A96A94875DA4}" type="slidenum">
              <a:rPr lang="en-US" sz="1400" b="1" smtClean="0">
                <a:solidFill>
                  <a:schemeClr val="tx1"/>
                </a:solidFill>
              </a:rPr>
              <a:pPr/>
              <a:t>18</a:t>
            </a:fld>
            <a:endParaRPr lang="en-US" sz="1400" b="1" dirty="0">
              <a:solidFill>
                <a:schemeClr val="tx1"/>
              </a:solidFill>
            </a:endParaRPr>
          </a:p>
        </p:txBody>
      </p:sp>
      <p:sp>
        <p:nvSpPr>
          <p:cNvPr id="6" name="Footer Placeholder 5"/>
          <p:cNvSpPr>
            <a:spLocks noGrp="1"/>
          </p:cNvSpPr>
          <p:nvPr>
            <p:ph type="ftr" sz="quarter" idx="11"/>
          </p:nvPr>
        </p:nvSpPr>
        <p:spPr/>
        <p:txBody>
          <a:bodyPr/>
          <a:lstStyle/>
          <a:p>
            <a:endParaRPr lang="en-US" dirty="0" smtClean="0"/>
          </a:p>
          <a:p>
            <a:r>
              <a:rPr lang="en-US" dirty="0" smtClean="0"/>
              <a:t>Together We Move South Africa Forward</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xmlns="" val="375960698"/>
              </p:ext>
            </p:extLst>
          </p:nvPr>
        </p:nvGraphicFramePr>
        <p:xfrm>
          <a:off x="366913" y="743549"/>
          <a:ext cx="8675935" cy="2968642"/>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04654" y="6265090"/>
            <a:ext cx="8980714" cy="338554"/>
          </a:xfrm>
          <a:prstGeom prst="rect">
            <a:avLst/>
          </a:prstGeom>
        </p:spPr>
        <p:txBody>
          <a:bodyPr wrap="square">
            <a:spAutoFit/>
          </a:bodyPr>
          <a:lstStyle/>
          <a:p>
            <a:pPr marL="270510" lvl="0" algn="just"/>
            <a:r>
              <a:rPr lang="en-US" sz="1600" dirty="0" smtClean="0">
                <a:solidFill>
                  <a:prstClr val="black"/>
                </a:solidFill>
                <a:latin typeface="Century Gothic"/>
                <a:ea typeface="Times New Roman"/>
                <a:cs typeface="Arial"/>
              </a:rPr>
              <a:t> DMV </a:t>
            </a:r>
            <a:r>
              <a:rPr lang="en-US" sz="1600" dirty="0">
                <a:solidFill>
                  <a:prstClr val="black"/>
                </a:solidFill>
                <a:latin typeface="Century Gothic"/>
                <a:ea typeface="Times New Roman"/>
                <a:cs typeface="Arial"/>
              </a:rPr>
              <a:t>recorded </a:t>
            </a:r>
            <a:r>
              <a:rPr lang="en-US" sz="1600" dirty="0" smtClean="0">
                <a:solidFill>
                  <a:prstClr val="black"/>
                </a:solidFill>
                <a:latin typeface="Century Gothic"/>
                <a:ea typeface="Times New Roman"/>
                <a:cs typeface="Arial"/>
              </a:rPr>
              <a:t>70% performance during </a:t>
            </a:r>
            <a:r>
              <a:rPr lang="en-US" sz="1600" dirty="0">
                <a:solidFill>
                  <a:prstClr val="black"/>
                </a:solidFill>
                <a:latin typeface="Century Gothic"/>
                <a:ea typeface="Times New Roman"/>
                <a:cs typeface="Arial"/>
              </a:rPr>
              <a:t>the Quarter under review.</a:t>
            </a:r>
            <a:endParaRPr lang="en-ZA" sz="1600" dirty="0">
              <a:solidFill>
                <a:prstClr val="black"/>
              </a:solidFill>
              <a:latin typeface="Century Gothic"/>
              <a:ea typeface="Times New Roman"/>
              <a:cs typeface="Arial"/>
            </a:endParaRPr>
          </a:p>
        </p:txBody>
      </p:sp>
    </p:spTree>
    <p:extLst>
      <p:ext uri="{BB962C8B-B14F-4D97-AF65-F5344CB8AC3E}">
        <p14:creationId xmlns:p14="http://schemas.microsoft.com/office/powerpoint/2010/main" xmlns="" val="3922027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lvl="0" algn="ctr"/>
            <a:r>
              <a:rPr lang="en-ZA" b="1" dirty="0" smtClean="0">
                <a:solidFill>
                  <a:srgbClr val="00B050"/>
                </a:solidFill>
              </a:rPr>
              <a:t>PROGRAMME 2: SES </a:t>
            </a:r>
            <a:r>
              <a:rPr lang="en-ZA" b="1" dirty="0">
                <a:solidFill>
                  <a:srgbClr val="00B050"/>
                </a:solidFill>
              </a:rPr>
              <a:t>PERFORMANCE </a:t>
            </a:r>
            <a:r>
              <a:rPr lang="en-ZA" b="1" dirty="0" smtClean="0">
                <a:solidFill>
                  <a:srgbClr val="00B050"/>
                </a:solidFill>
              </a:rPr>
              <a:t>AGAINST INDICATORS </a:t>
            </a:r>
            <a:r>
              <a:rPr lang="en-ZA" b="1" dirty="0">
                <a:solidFill>
                  <a:srgbClr val="00B050"/>
                </a:solidFill>
              </a:rPr>
              <a:t>AND </a:t>
            </a:r>
            <a:r>
              <a:rPr lang="en-ZA" b="1" dirty="0" smtClean="0">
                <a:solidFill>
                  <a:srgbClr val="00B050"/>
                </a:solidFill>
              </a:rPr>
              <a:t>TARGETS (1)</a:t>
            </a:r>
            <a:endParaRPr lang="en-ZA"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19</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675053293"/>
              </p:ext>
            </p:extLst>
          </p:nvPr>
        </p:nvGraphicFramePr>
        <p:xfrm>
          <a:off x="25784" y="720225"/>
          <a:ext cx="9118215" cy="5712821"/>
        </p:xfrm>
        <a:graphic>
          <a:graphicData uri="http://schemas.openxmlformats.org/drawingml/2006/table">
            <a:tbl>
              <a:tblPr firstRow="1" bandRow="1">
                <a:tableStyleId>{F5AB1C69-6EDB-4FF4-983F-18BD219EF322}</a:tableStyleId>
              </a:tblPr>
              <a:tblGrid>
                <a:gridCol w="1023897"/>
                <a:gridCol w="673616"/>
                <a:gridCol w="646671"/>
                <a:gridCol w="754451"/>
                <a:gridCol w="791189"/>
                <a:gridCol w="679883"/>
                <a:gridCol w="735612"/>
                <a:gridCol w="657592"/>
                <a:gridCol w="657592"/>
                <a:gridCol w="668737"/>
                <a:gridCol w="991962"/>
                <a:gridCol w="837013"/>
              </a:tblGrid>
              <a:tr h="1216151">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Performance Indicator as per APP</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Target for 2014 as per Annual Performance Plan (APP)</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1st Quarter Target as per APP</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1st Quarter Actual output - validated</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2nd Quarter Target as per APP</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2nd Quarter </a:t>
                      </a:r>
                      <a:r>
                        <a:rPr lang="en-US" sz="900" kern="120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Actual output - validated</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3rd Quarter Target as per APP</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050" b="1" kern="1200" dirty="0" smtClean="0">
                          <a:solidFill>
                            <a:schemeClr val="tx1"/>
                          </a:solidFill>
                          <a:effectLst/>
                          <a:latin typeface="Century Gothic" panose="020B0502020202020204" pitchFamily="34" charset="0"/>
                          <a:ea typeface="+mn-ea"/>
                          <a:cs typeface="+mn-cs"/>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1050" b="1" kern="1200" dirty="0" smtClean="0">
                          <a:solidFill>
                            <a:schemeClr val="tx1"/>
                          </a:solidFill>
                          <a:effectLst/>
                          <a:latin typeface="Century Gothic" panose="020B0502020202020204" pitchFamily="34" charset="0"/>
                          <a:ea typeface="+mn-ea"/>
                          <a:cs typeface="+mn-cs"/>
                        </a:rPr>
                        <a:t>4th Quarter Target as per APP</a:t>
                      </a:r>
                      <a:endParaRPr lang="en-ZA" sz="1050" b="1"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Major Variance</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Initiatives/mitigation strategies (provide initiative to address the variance in a bullet form)</a:t>
                      </a:r>
                      <a:endParaRPr lang="en-ZA" sz="9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6226">
                <a:tc>
                  <a:txBody>
                    <a:bodyPr/>
                    <a:lstStyle/>
                    <a:p>
                      <a:pPr algn="l">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201: Total number of deserving military veterans with access to healthcare services per year </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7 000</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4 000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4 690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5 000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6 064</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6 000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6 539</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7 000</a:t>
                      </a:r>
                      <a:endParaRPr lang="en-ZA" sz="8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+539</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target is likely to be attained due to an increase in the demand as well as the drive to promote a culture of annual medical checks in the military veterans’ sector</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887740">
                <a:tc>
                  <a:txBody>
                    <a:bodyPr/>
                    <a:lstStyle/>
                    <a:p>
                      <a:pPr algn="l">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202: Number of deserving military veterans with access to transport</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2 000</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1 000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1 500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2 000</a:t>
                      </a:r>
                      <a:endParaRPr lang="en-ZA" sz="8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1 500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acceleration plan to implement public transport subsidies is still in </a:t>
                      </a: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progress</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371190">
                <a:tc>
                  <a:txBody>
                    <a:bodyPr/>
                    <a:lstStyle/>
                    <a:p>
                      <a:pPr algn="l">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203: Number of deserving military veterans with decent housing per year</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1 000</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8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15000"/>
                        </a:lnSpc>
                        <a:spcAft>
                          <a:spcPts val="0"/>
                        </a:spcAft>
                        <a:buFont typeface="Arial" panose="020B0604020202020204" pitchFamily="34" charset="0"/>
                        <a:buNone/>
                      </a:pP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-DMV transferred R780m </a:t>
                      </a:r>
                      <a:r>
                        <a:rPr lang="en-US" sz="80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 Department of Human Settlement</a:t>
                      </a:r>
                    </a:p>
                    <a:p>
                      <a:pPr marL="0" indent="0" algn="just">
                        <a:lnSpc>
                          <a:spcPct val="115000"/>
                        </a:lnSpc>
                        <a:spcAft>
                          <a:spcPts val="0"/>
                        </a:spcAft>
                        <a:buFont typeface="Arial" panose="020B0604020202020204" pitchFamily="34" charset="0"/>
                        <a:buNone/>
                      </a:pPr>
                      <a:r>
                        <a:rPr lang="en-US" sz="80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 list of approved beneficiaries have been approved to pave way for the houses to be built</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829614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62" y="840619"/>
            <a:ext cx="7831138" cy="738800"/>
          </a:xfrm>
        </p:spPr>
        <p:txBody>
          <a:bodyPr>
            <a:normAutofit/>
          </a:bodyPr>
          <a:lstStyle/>
          <a:p>
            <a:r>
              <a:rPr lang="en-US" sz="3200" b="1" dirty="0" smtClean="0">
                <a:solidFill>
                  <a:srgbClr val="008000"/>
                </a:solidFill>
                <a:latin typeface="Arial"/>
                <a:cs typeface="Arial"/>
              </a:rPr>
              <a:t>Presentation Outline</a:t>
            </a:r>
            <a:endParaRPr lang="en-US" sz="3200" b="1" dirty="0">
              <a:solidFill>
                <a:srgbClr val="008000"/>
              </a:solidFill>
              <a:latin typeface="Arial"/>
              <a:cs typeface="Arial"/>
            </a:endParaRPr>
          </a:p>
        </p:txBody>
      </p:sp>
      <p:sp>
        <p:nvSpPr>
          <p:cNvPr id="3" name="Content Placeholder 2"/>
          <p:cNvSpPr>
            <a:spLocks noGrp="1"/>
          </p:cNvSpPr>
          <p:nvPr>
            <p:ph idx="1"/>
          </p:nvPr>
        </p:nvSpPr>
        <p:spPr>
          <a:xfrm>
            <a:off x="163284" y="1579419"/>
            <a:ext cx="8691958" cy="4525963"/>
          </a:xfrm>
        </p:spPr>
        <p:txBody>
          <a:bodyPr>
            <a:normAutofit fontScale="92500" lnSpcReduction="20000"/>
          </a:bodyPr>
          <a:lstStyle/>
          <a:p>
            <a:pPr algn="just">
              <a:lnSpc>
                <a:spcPct val="150000"/>
              </a:lnSpc>
              <a:defRPr/>
            </a:pPr>
            <a:r>
              <a:rPr lang="en-US" sz="2000" dirty="0">
                <a:latin typeface="Century Gothic" panose="020B0502020202020204" pitchFamily="34" charset="0"/>
                <a:cs typeface="Arial" panose="020B0604020202020204" pitchFamily="34" charset="0"/>
              </a:rPr>
              <a:t>The Mandate of the Department</a:t>
            </a:r>
            <a:endParaRPr lang="en-ZA" sz="2000" dirty="0">
              <a:latin typeface="Century Gothic" panose="020B0502020202020204" pitchFamily="34" charset="0"/>
              <a:cs typeface="Arial" panose="020B0604020202020204" pitchFamily="34" charset="0"/>
            </a:endParaRPr>
          </a:p>
          <a:p>
            <a:pPr algn="just">
              <a:lnSpc>
                <a:spcPct val="150000"/>
              </a:lnSpc>
              <a:defRPr/>
            </a:pPr>
            <a:r>
              <a:rPr lang="en-ZA" sz="2000" dirty="0" smtClean="0">
                <a:latin typeface="Century Gothic" panose="020B0502020202020204" pitchFamily="34" charset="0"/>
                <a:cs typeface="Arial" panose="020B0604020202020204" pitchFamily="34" charset="0"/>
              </a:rPr>
              <a:t>DMV Approved  </a:t>
            </a:r>
            <a:r>
              <a:rPr lang="en-ZA" sz="2000" dirty="0">
                <a:latin typeface="Century Gothic" panose="020B0502020202020204" pitchFamily="34" charset="0"/>
                <a:cs typeface="Arial" panose="020B0604020202020204" pitchFamily="34" charset="0"/>
              </a:rPr>
              <a:t>Budget Programme </a:t>
            </a:r>
            <a:r>
              <a:rPr lang="en-ZA" sz="2000" dirty="0" smtClean="0">
                <a:latin typeface="Century Gothic" panose="020B0502020202020204" pitchFamily="34" charset="0"/>
                <a:cs typeface="Arial" panose="020B0604020202020204" pitchFamily="34" charset="0"/>
              </a:rPr>
              <a:t>Structure</a:t>
            </a:r>
            <a:endParaRPr lang="en-ZA" sz="2000" dirty="0">
              <a:latin typeface="Century Gothic" panose="020B0502020202020204" pitchFamily="34" charset="0"/>
              <a:cs typeface="Arial" panose="020B0604020202020204" pitchFamily="34" charset="0"/>
            </a:endParaRPr>
          </a:p>
          <a:p>
            <a:pPr algn="just">
              <a:lnSpc>
                <a:spcPct val="150000"/>
              </a:lnSpc>
              <a:defRPr/>
            </a:pPr>
            <a:r>
              <a:rPr lang="en-ZA" sz="2000" dirty="0">
                <a:latin typeface="Century Gothic" panose="020B0502020202020204" pitchFamily="34" charset="0"/>
                <a:cs typeface="Arial" panose="020B0604020202020204" pitchFamily="34" charset="0"/>
              </a:rPr>
              <a:t>DMV Overall </a:t>
            </a:r>
            <a:r>
              <a:rPr lang="en-ZA" sz="2000" dirty="0" smtClean="0">
                <a:latin typeface="Century Gothic" panose="020B0502020202020204" pitchFamily="34" charset="0"/>
                <a:cs typeface="Arial" panose="020B0604020202020204" pitchFamily="34" charset="0"/>
              </a:rPr>
              <a:t>3</a:t>
            </a:r>
            <a:r>
              <a:rPr lang="en-ZA" sz="2000" baseline="30000" dirty="0" smtClean="0">
                <a:latin typeface="Century Gothic" panose="020B0502020202020204" pitchFamily="34" charset="0"/>
                <a:cs typeface="Arial" panose="020B0604020202020204" pitchFamily="34" charset="0"/>
              </a:rPr>
              <a:t>rd</a:t>
            </a:r>
            <a:r>
              <a:rPr lang="en-ZA" sz="2000" dirty="0" smtClean="0">
                <a:latin typeface="Century Gothic" panose="020B0502020202020204" pitchFamily="34" charset="0"/>
                <a:cs typeface="Arial" panose="020B0604020202020204" pitchFamily="34" charset="0"/>
              </a:rPr>
              <a:t> Quarterly </a:t>
            </a:r>
            <a:r>
              <a:rPr lang="en-ZA" sz="2000" dirty="0">
                <a:latin typeface="Century Gothic" panose="020B0502020202020204" pitchFamily="34" charset="0"/>
                <a:cs typeface="Arial" panose="020B0604020202020204" pitchFamily="34" charset="0"/>
              </a:rPr>
              <a:t>Performance Analysis</a:t>
            </a:r>
          </a:p>
          <a:p>
            <a:pPr algn="just">
              <a:lnSpc>
                <a:spcPct val="150000"/>
              </a:lnSpc>
              <a:defRPr/>
            </a:pPr>
            <a:r>
              <a:rPr lang="en-ZA" sz="2000" dirty="0" smtClean="0">
                <a:latin typeface="Century Gothic" panose="020B0502020202020204" pitchFamily="34" charset="0"/>
                <a:cs typeface="Arial" panose="020B0604020202020204" pitchFamily="34" charset="0"/>
              </a:rPr>
              <a:t>Performance </a:t>
            </a:r>
            <a:r>
              <a:rPr lang="en-ZA" sz="2000" dirty="0">
                <a:latin typeface="Century Gothic" panose="020B0502020202020204" pitchFamily="34" charset="0"/>
                <a:cs typeface="Arial" panose="020B0604020202020204" pitchFamily="34" charset="0"/>
              </a:rPr>
              <a:t>against set targets </a:t>
            </a:r>
            <a:r>
              <a:rPr lang="en-ZA" sz="2000" dirty="0" smtClean="0">
                <a:latin typeface="Century Gothic" panose="020B0502020202020204" pitchFamily="34" charset="0"/>
                <a:cs typeface="Arial" panose="020B0604020202020204" pitchFamily="34" charset="0"/>
              </a:rPr>
              <a:t>Per Programme</a:t>
            </a:r>
          </a:p>
          <a:p>
            <a:pPr lvl="1" algn="just">
              <a:lnSpc>
                <a:spcPct val="150000"/>
              </a:lnSpc>
              <a:buFont typeface="Wingdings" panose="05000000000000000000" pitchFamily="2" charset="2"/>
              <a:buChar char="ü"/>
              <a:defRPr/>
            </a:pPr>
            <a:r>
              <a:rPr lang="en-ZA" sz="1600" dirty="0" smtClean="0">
                <a:latin typeface="Century Gothic" panose="020B0502020202020204" pitchFamily="34" charset="0"/>
                <a:cs typeface="Arial" panose="020B0604020202020204" pitchFamily="34" charset="0"/>
              </a:rPr>
              <a:t>   Programme 1: Administration</a:t>
            </a:r>
          </a:p>
          <a:p>
            <a:pPr lvl="1" algn="just">
              <a:lnSpc>
                <a:spcPct val="150000"/>
              </a:lnSpc>
              <a:buFont typeface="Wingdings" panose="05000000000000000000" pitchFamily="2" charset="2"/>
              <a:buChar char="ü"/>
              <a:defRPr/>
            </a:pPr>
            <a:r>
              <a:rPr lang="en-ZA" sz="1600" dirty="0">
                <a:latin typeface="Century Gothic" panose="020B0502020202020204" pitchFamily="34" charset="0"/>
                <a:cs typeface="Arial" panose="020B0604020202020204" pitchFamily="34" charset="0"/>
              </a:rPr>
              <a:t> </a:t>
            </a:r>
            <a:r>
              <a:rPr lang="en-ZA" sz="1600" dirty="0" smtClean="0">
                <a:latin typeface="Century Gothic" panose="020B0502020202020204" pitchFamily="34" charset="0"/>
                <a:cs typeface="Arial" panose="020B0604020202020204" pitchFamily="34" charset="0"/>
              </a:rPr>
              <a:t>  Programme 2: Socio-Economic Support (SES)</a:t>
            </a:r>
          </a:p>
          <a:p>
            <a:pPr lvl="1" algn="just">
              <a:lnSpc>
                <a:spcPct val="150000"/>
              </a:lnSpc>
              <a:buFont typeface="Wingdings" panose="05000000000000000000" pitchFamily="2" charset="2"/>
              <a:buChar char="ü"/>
              <a:defRPr/>
            </a:pPr>
            <a:r>
              <a:rPr lang="en-ZA" sz="1600" dirty="0">
                <a:latin typeface="Century Gothic" panose="020B0502020202020204" pitchFamily="34" charset="0"/>
                <a:cs typeface="Arial" panose="020B0604020202020204" pitchFamily="34" charset="0"/>
              </a:rPr>
              <a:t> </a:t>
            </a:r>
            <a:r>
              <a:rPr lang="en-ZA" sz="1600" dirty="0" smtClean="0">
                <a:latin typeface="Century Gothic" panose="020B0502020202020204" pitchFamily="34" charset="0"/>
                <a:cs typeface="Arial" panose="020B0604020202020204" pitchFamily="34" charset="0"/>
              </a:rPr>
              <a:t>  Programme 3: Empowerment and Stakeholder Management (ESM)</a:t>
            </a:r>
          </a:p>
          <a:p>
            <a:pPr algn="just">
              <a:lnSpc>
                <a:spcPct val="150000"/>
              </a:lnSpc>
              <a:defRPr/>
            </a:pPr>
            <a:r>
              <a:rPr lang="en-ZA" sz="2000" dirty="0" smtClean="0">
                <a:latin typeface="Century Gothic" panose="020B0502020202020204" pitchFamily="34" charset="0"/>
                <a:cs typeface="Arial" panose="020B0604020202020204" pitchFamily="34" charset="0"/>
              </a:rPr>
              <a:t>Overview of Performance on Human Resource Targets and Compliance </a:t>
            </a:r>
          </a:p>
          <a:p>
            <a:pPr algn="just">
              <a:lnSpc>
                <a:spcPct val="150000"/>
              </a:lnSpc>
              <a:defRPr/>
            </a:pPr>
            <a:r>
              <a:rPr lang="en-US" sz="2000" dirty="0" smtClean="0">
                <a:latin typeface="Century Gothic" panose="020B0502020202020204" pitchFamily="34" charset="0"/>
                <a:ea typeface="Times New Roman" panose="02020603050405020304" pitchFamily="18" charset="0"/>
                <a:cs typeface="Times New Roman" panose="02020603050405020304" pitchFamily="18" charset="0"/>
              </a:rPr>
              <a:t>Performance on Financial Information </a:t>
            </a:r>
          </a:p>
          <a:p>
            <a:pPr algn="just">
              <a:lnSpc>
                <a:spcPct val="150000"/>
              </a:lnSpc>
              <a:defRPr/>
            </a:pPr>
            <a:r>
              <a:rPr lang="en-ZA" sz="2000" dirty="0" smtClean="0">
                <a:latin typeface="Century Gothic" panose="020B0502020202020204" pitchFamily="34" charset="0"/>
                <a:cs typeface="Arial" panose="020B0604020202020204" pitchFamily="34" charset="0"/>
              </a:rPr>
              <a:t>Conclusion</a:t>
            </a:r>
            <a:endParaRPr lang="en-ZA" sz="2000" dirty="0">
              <a:latin typeface="Century Gothic" panose="020B0502020202020204" pitchFamily="34" charset="0"/>
              <a:cs typeface="Arial" panose="020B0604020202020204" pitchFamily="34" charset="0"/>
            </a:endParaRPr>
          </a:p>
        </p:txBody>
      </p:sp>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2</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281275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176530" y="-69367"/>
            <a:ext cx="6053068" cy="584775"/>
          </a:xfrm>
          <a:prstGeom prst="rect">
            <a:avLst/>
          </a:prstGeom>
        </p:spPr>
        <p:txBody>
          <a:bodyPr wrap="square">
            <a:spAutoFit/>
          </a:bodyPr>
          <a:lstStyle/>
          <a:p>
            <a:pPr lvl="0" algn="ctr"/>
            <a:r>
              <a:rPr lang="en-ZA" sz="1600" b="1" dirty="0" smtClean="0">
                <a:solidFill>
                  <a:srgbClr val="00B050"/>
                </a:solidFill>
              </a:rPr>
              <a:t>PROGRAMME 2</a:t>
            </a:r>
            <a:r>
              <a:rPr lang="en-ZA" sz="1600" b="1" dirty="0">
                <a:solidFill>
                  <a:srgbClr val="00B050"/>
                </a:solidFill>
              </a:rPr>
              <a:t>: SES PERFORMANCE AGAINST INDICATORS AND </a:t>
            </a:r>
            <a:r>
              <a:rPr lang="en-ZA" sz="1600" b="1" dirty="0" smtClean="0">
                <a:solidFill>
                  <a:srgbClr val="00B050"/>
                </a:solidFill>
              </a:rPr>
              <a:t>TARGETS (2)</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20</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4203607409"/>
              </p:ext>
            </p:extLst>
          </p:nvPr>
        </p:nvGraphicFramePr>
        <p:xfrm>
          <a:off x="25784" y="720225"/>
          <a:ext cx="9118215" cy="5776827"/>
        </p:xfrm>
        <a:graphic>
          <a:graphicData uri="http://schemas.openxmlformats.org/drawingml/2006/table">
            <a:tbl>
              <a:tblPr firstRow="1" bandRow="1">
                <a:tableStyleId>{F5AB1C69-6EDB-4FF4-983F-18BD219EF322}</a:tableStyleId>
              </a:tblPr>
              <a:tblGrid>
                <a:gridCol w="1023897"/>
                <a:gridCol w="673616"/>
                <a:gridCol w="646671"/>
                <a:gridCol w="754451"/>
                <a:gridCol w="791189"/>
                <a:gridCol w="679883"/>
                <a:gridCol w="735612"/>
                <a:gridCol w="657592"/>
                <a:gridCol w="657592"/>
                <a:gridCol w="684955"/>
                <a:gridCol w="975744"/>
                <a:gridCol w="837013"/>
              </a:tblGrid>
              <a:tr h="1830784">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Performance Indicator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a:solidFill>
                            <a:schemeClr val="tx1"/>
                          </a:solidFill>
                          <a:effectLst/>
                          <a:latin typeface="Century Gothic" panose="020B0502020202020204" pitchFamily="34" charset="0"/>
                        </a:rPr>
                        <a:t>Target for 2014 as per Annual Performance Plan (APP)</a:t>
                      </a:r>
                      <a:endParaRPr lang="en-ZA"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1st Quarter Target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1st Quarter Actual output - validated</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2nd Quarter Target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2</a:t>
                      </a:r>
                      <a:r>
                        <a:rPr lang="en-US" sz="1100" b="1" baseline="30000" dirty="0">
                          <a:solidFill>
                            <a:schemeClr val="tx1"/>
                          </a:solidFill>
                          <a:effectLst/>
                          <a:latin typeface="Century Gothic" panose="020B0502020202020204" pitchFamily="34" charset="0"/>
                        </a:rPr>
                        <a:t>nd</a:t>
                      </a:r>
                      <a:r>
                        <a:rPr lang="en-US" sz="1100" b="1" dirty="0">
                          <a:solidFill>
                            <a:schemeClr val="tx1"/>
                          </a:solidFill>
                          <a:effectLst/>
                          <a:latin typeface="Century Gothic" panose="020B0502020202020204" pitchFamily="34" charset="0"/>
                        </a:rPr>
                        <a:t> Quarter </a:t>
                      </a:r>
                      <a:r>
                        <a:rPr lang="en-US" sz="1100" b="1" dirty="0" smtClean="0">
                          <a:solidFill>
                            <a:schemeClr val="tx1"/>
                          </a:solidFill>
                          <a:effectLst/>
                          <a:latin typeface="Century Gothic" panose="020B0502020202020204" pitchFamily="34" charset="0"/>
                        </a:rPr>
                        <a:t>Actual output - validated</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3rd Quarter Target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050" b="1" kern="1200" dirty="0" smtClean="0">
                          <a:solidFill>
                            <a:schemeClr val="tx1"/>
                          </a:solidFill>
                          <a:effectLst/>
                          <a:latin typeface="Century Gothic" panose="020B0502020202020204" pitchFamily="34" charset="0"/>
                          <a:ea typeface="+mn-ea"/>
                          <a:cs typeface="+mn-cs"/>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1100" b="1" kern="1200" dirty="0" smtClean="0">
                          <a:solidFill>
                            <a:schemeClr val="tx1"/>
                          </a:solidFill>
                          <a:effectLst/>
                          <a:latin typeface="Century Gothic" panose="020B0502020202020204" pitchFamily="34" charset="0"/>
                          <a:ea typeface="+mn-ea"/>
                          <a:cs typeface="+mn-cs"/>
                        </a:rPr>
                        <a:t>4th Quarter Target as per APP</a:t>
                      </a:r>
                      <a:endParaRPr lang="en-ZA" sz="1100" b="1"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kern="1200" dirty="0">
                          <a:solidFill>
                            <a:schemeClr val="tx1"/>
                          </a:solidFill>
                          <a:effectLst/>
                          <a:latin typeface="Century Gothic" panose="020B0502020202020204" pitchFamily="34" charset="0"/>
                          <a:ea typeface="+mn-ea"/>
                          <a:cs typeface="+mn-cs"/>
                        </a:rPr>
                        <a:t>Major Variance</a:t>
                      </a:r>
                      <a:endParaRPr lang="en-ZA" sz="11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1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1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Overall progress of indicator (Green, Amber or Red)</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625">
                <a:tc>
                  <a:txBody>
                    <a:bodyPr/>
                    <a:lstStyle/>
                    <a:p>
                      <a:pPr algn="just">
                        <a:lnSpc>
                          <a:spcPct val="115000"/>
                        </a:lnSpc>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204: Level of credibility and security of the database and benefits information located in the database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75%</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25%</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39.9% </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40% </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75%</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31% </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75%</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44%</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708418">
                <a:tc>
                  <a:txBody>
                    <a:bodyPr/>
                    <a:lstStyle/>
                    <a:p>
                      <a:pPr algn="just">
                        <a:lnSpc>
                          <a:spcPct val="115000"/>
                        </a:lnSpc>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205: Number of bursaries provided for military veterans and their dependents</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smtClean="0">
                          <a:effectLst/>
                          <a:latin typeface="Century Gothic" panose="020B0502020202020204" pitchFamily="34" charset="0"/>
                          <a:ea typeface="Calibri" panose="020F0502020204030204" pitchFamily="34" charset="0"/>
                          <a:cs typeface="Times New Roman" panose="02020603050405020304" pitchFamily="18" charset="0"/>
                        </a:rPr>
                        <a:t>500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3rd quarter.</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484411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0487" y="86318"/>
            <a:ext cx="9123513" cy="8318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45735" y="163869"/>
            <a:ext cx="598237" cy="676749"/>
          </a:xfrm>
          <a:prstGeom prst="rect">
            <a:avLst/>
          </a:prstGeom>
        </p:spPr>
      </p:pic>
      <p:sp>
        <p:nvSpPr>
          <p:cNvPr id="2" name="Rectangle 1"/>
          <p:cNvSpPr/>
          <p:nvPr/>
        </p:nvSpPr>
        <p:spPr>
          <a:xfrm>
            <a:off x="2514599" y="194287"/>
            <a:ext cx="5275613" cy="369332"/>
          </a:xfrm>
          <a:prstGeom prst="rect">
            <a:avLst/>
          </a:prstGeom>
        </p:spPr>
        <p:txBody>
          <a:bodyPr wrap="square">
            <a:spAutoFit/>
          </a:bodyPr>
          <a:lstStyle/>
          <a:p>
            <a:pPr algn="ctr"/>
            <a:r>
              <a:rPr lang="en-ZA" b="1" dirty="0" smtClean="0">
                <a:solidFill>
                  <a:srgbClr val="00B050"/>
                </a:solidFill>
                <a:latin typeface="Century Gothic" pitchFamily="34" charset="0"/>
              </a:rPr>
              <a:t>Q3 </a:t>
            </a:r>
            <a:r>
              <a:rPr lang="en-ZA" b="1" dirty="0">
                <a:solidFill>
                  <a:srgbClr val="00B050"/>
                </a:solidFill>
                <a:latin typeface="Century Gothic" pitchFamily="34" charset="0"/>
              </a:rPr>
              <a:t>Performance </a:t>
            </a:r>
            <a:r>
              <a:rPr lang="en-ZA" b="1" dirty="0" smtClean="0">
                <a:solidFill>
                  <a:srgbClr val="00B050"/>
                </a:solidFill>
                <a:latin typeface="Century Gothic" pitchFamily="34" charset="0"/>
              </a:rPr>
              <a:t>Analysis: Programme 2: SES</a:t>
            </a:r>
            <a:endParaRPr lang="en-ZA" b="1" dirty="0">
              <a:solidFill>
                <a:srgbClr val="00B050"/>
              </a:solidFill>
              <a:latin typeface="Century Gothic" pitchFamily="34" charset="0"/>
            </a:endParaRPr>
          </a:p>
        </p:txBody>
      </p:sp>
      <p:sp>
        <p:nvSpPr>
          <p:cNvPr id="4" name="Rectangle 3"/>
          <p:cNvSpPr/>
          <p:nvPr/>
        </p:nvSpPr>
        <p:spPr>
          <a:xfrm>
            <a:off x="186242" y="3219505"/>
            <a:ext cx="8757730" cy="2728183"/>
          </a:xfrm>
          <a:prstGeom prst="rect">
            <a:avLst/>
          </a:prstGeom>
        </p:spPr>
        <p:txBody>
          <a:bodyPr wrap="square">
            <a:spAutoFit/>
          </a:bodyPr>
          <a:lstStyle/>
          <a:p>
            <a:pPr algn="just">
              <a:lnSpc>
                <a:spcPct val="150000"/>
              </a:lnSpc>
              <a:spcAft>
                <a:spcPts val="1000"/>
              </a:spcAft>
            </a:pPr>
            <a:r>
              <a:rPr lang="en-US" sz="1300" b="1" i="1" dirty="0" smtClean="0">
                <a:latin typeface="Century Gothic"/>
                <a:ea typeface="Times New Roman"/>
                <a:cs typeface="Arial"/>
              </a:rPr>
              <a:t>Q2 </a:t>
            </a:r>
            <a:r>
              <a:rPr lang="en-US" sz="1300" b="1" i="1" dirty="0">
                <a:latin typeface="Century Gothic"/>
                <a:ea typeface="Times New Roman"/>
                <a:cs typeface="Arial"/>
              </a:rPr>
              <a:t>Performance Summary: Socio-Economic Support </a:t>
            </a:r>
            <a:endParaRPr lang="en-US" sz="1300" b="1" i="1" dirty="0" smtClean="0">
              <a:latin typeface="Century Gothic"/>
              <a:ea typeface="Times New Roman"/>
              <a:cs typeface="Arial"/>
            </a:endParaRPr>
          </a:p>
          <a:p>
            <a:pPr algn="just">
              <a:lnSpc>
                <a:spcPct val="115000"/>
              </a:lnSpc>
              <a:spcAft>
                <a:spcPts val="1000"/>
              </a:spcAft>
            </a:pPr>
            <a:r>
              <a:rPr lang="en-ZA" sz="1400" dirty="0">
                <a:latin typeface="Century Gothic"/>
                <a:ea typeface="Calibri"/>
                <a:cs typeface="Times New Roman"/>
              </a:rPr>
              <a:t>The department planned to achieve </a:t>
            </a:r>
            <a:r>
              <a:rPr lang="en-ZA" sz="1400" dirty="0" smtClean="0">
                <a:latin typeface="Century Gothic"/>
                <a:ea typeface="Calibri"/>
                <a:cs typeface="Times New Roman"/>
              </a:rPr>
              <a:t>four (4) performance targets </a:t>
            </a:r>
            <a:r>
              <a:rPr lang="en-ZA" sz="1400" dirty="0">
                <a:latin typeface="Century Gothic"/>
                <a:ea typeface="Calibri"/>
                <a:cs typeface="Times New Roman"/>
              </a:rPr>
              <a:t>during the </a:t>
            </a:r>
            <a:r>
              <a:rPr lang="en-ZA" sz="1400" dirty="0" smtClean="0">
                <a:latin typeface="Century Gothic"/>
                <a:ea typeface="Calibri"/>
                <a:cs typeface="Times New Roman"/>
              </a:rPr>
              <a:t>3</a:t>
            </a:r>
            <a:r>
              <a:rPr lang="en-ZA" sz="1400" baseline="30000" dirty="0" smtClean="0">
                <a:latin typeface="Century Gothic"/>
                <a:ea typeface="Calibri"/>
                <a:cs typeface="Times New Roman"/>
              </a:rPr>
              <a:t>rd</a:t>
            </a:r>
            <a:r>
              <a:rPr lang="en-ZA" sz="1400" dirty="0" smtClean="0">
                <a:latin typeface="Century Gothic"/>
                <a:ea typeface="Calibri"/>
                <a:cs typeface="Times New Roman"/>
              </a:rPr>
              <a:t> quarter </a:t>
            </a:r>
            <a:r>
              <a:rPr lang="en-ZA" sz="1400" dirty="0">
                <a:latin typeface="Century Gothic"/>
                <a:ea typeface="Calibri"/>
                <a:cs typeface="Times New Roman"/>
              </a:rPr>
              <a:t>and as a result </a:t>
            </a:r>
            <a:r>
              <a:rPr lang="en-ZA" sz="1400" dirty="0" smtClean="0">
                <a:latin typeface="Century Gothic"/>
                <a:ea typeface="Calibri"/>
                <a:cs typeface="Times New Roman"/>
              </a:rPr>
              <a:t>one (1) performance target was </a:t>
            </a:r>
            <a:r>
              <a:rPr lang="en-ZA" sz="1400" dirty="0">
                <a:latin typeface="Century Gothic"/>
                <a:ea typeface="Calibri"/>
                <a:cs typeface="Times New Roman"/>
              </a:rPr>
              <a:t>achieved which constitute to </a:t>
            </a:r>
            <a:r>
              <a:rPr lang="en-ZA" sz="1400" dirty="0" smtClean="0">
                <a:latin typeface="Century Gothic"/>
                <a:ea typeface="Calibri"/>
                <a:cs typeface="Times New Roman"/>
              </a:rPr>
              <a:t>25% </a:t>
            </a:r>
            <a:r>
              <a:rPr lang="en-ZA" sz="1400" dirty="0">
                <a:latin typeface="Century Gothic"/>
                <a:ea typeface="Calibri"/>
                <a:cs typeface="Times New Roman"/>
              </a:rPr>
              <a:t>achievement. </a:t>
            </a:r>
            <a:r>
              <a:rPr lang="en-ZA" sz="1400" dirty="0" smtClean="0">
                <a:latin typeface="Century Gothic"/>
                <a:ea typeface="Calibri"/>
                <a:cs typeface="Times New Roman"/>
              </a:rPr>
              <a:t>This </a:t>
            </a:r>
            <a:r>
              <a:rPr lang="en-ZA" sz="1400" dirty="0">
                <a:latin typeface="Century Gothic"/>
                <a:ea typeface="Calibri"/>
                <a:cs typeface="Times New Roman"/>
              </a:rPr>
              <a:t>indicates that the actual achievements are </a:t>
            </a:r>
            <a:r>
              <a:rPr lang="en-ZA" sz="1400" dirty="0" smtClean="0">
                <a:latin typeface="Century Gothic"/>
                <a:ea typeface="Calibri"/>
                <a:cs typeface="Times New Roman"/>
              </a:rPr>
              <a:t>not measuring </a:t>
            </a:r>
            <a:r>
              <a:rPr lang="en-ZA" sz="1400" dirty="0">
                <a:latin typeface="Century Gothic"/>
                <a:ea typeface="Calibri"/>
                <a:cs typeface="Times New Roman"/>
              </a:rPr>
              <a:t>to acceptable performance standards. As at </a:t>
            </a:r>
            <a:r>
              <a:rPr lang="en-ZA" sz="1400" dirty="0" smtClean="0">
                <a:latin typeface="Century Gothic"/>
                <a:ea typeface="Calibri"/>
                <a:cs typeface="Times New Roman"/>
              </a:rPr>
              <a:t>31 December </a:t>
            </a:r>
            <a:r>
              <a:rPr lang="en-ZA" sz="1400" dirty="0">
                <a:latin typeface="Century Gothic"/>
                <a:ea typeface="Calibri"/>
                <a:cs typeface="Times New Roman"/>
              </a:rPr>
              <a:t>2014 the department spent 3</a:t>
            </a:r>
            <a:r>
              <a:rPr lang="en-ZA" sz="1400" dirty="0" smtClean="0">
                <a:latin typeface="Century Gothic"/>
                <a:ea typeface="Calibri"/>
                <a:cs typeface="Times New Roman"/>
              </a:rPr>
              <a:t>2% </a:t>
            </a:r>
            <a:r>
              <a:rPr lang="en-ZA" sz="1400" dirty="0">
                <a:latin typeface="Century Gothic"/>
                <a:ea typeface="Calibri"/>
                <a:cs typeface="Times New Roman"/>
              </a:rPr>
              <a:t>of its budget which constitute to </a:t>
            </a:r>
            <a:r>
              <a:rPr lang="en-ZA" sz="1400" dirty="0" smtClean="0">
                <a:latin typeface="Century Gothic"/>
                <a:ea typeface="Calibri"/>
                <a:cs typeface="Times New Roman"/>
              </a:rPr>
              <a:t>R53 </a:t>
            </a:r>
            <a:r>
              <a:rPr lang="en-ZA" sz="1400" dirty="0">
                <a:latin typeface="Century Gothic"/>
                <a:ea typeface="Calibri"/>
                <a:cs typeface="Times New Roman"/>
              </a:rPr>
              <a:t>million with the variance of </a:t>
            </a:r>
            <a:r>
              <a:rPr lang="en-ZA" sz="1400" dirty="0" smtClean="0">
                <a:latin typeface="Century Gothic"/>
                <a:ea typeface="Calibri"/>
                <a:cs typeface="Times New Roman"/>
              </a:rPr>
              <a:t>24%.</a:t>
            </a:r>
            <a:endParaRPr lang="en-ZA" sz="1400" dirty="0">
              <a:latin typeface="Century Gothic"/>
              <a:ea typeface="Calibri"/>
              <a:cs typeface="Times New Roman"/>
            </a:endParaRPr>
          </a:p>
          <a:p>
            <a:pPr algn="just">
              <a:lnSpc>
                <a:spcPct val="115000"/>
              </a:lnSpc>
              <a:spcAft>
                <a:spcPts val="1000"/>
              </a:spcAft>
            </a:pPr>
            <a:endParaRPr lang="en-ZA" sz="1100" dirty="0" smtClean="0">
              <a:latin typeface="Century Gothic"/>
              <a:ea typeface="Calibri"/>
              <a:cs typeface="Times New Roman"/>
            </a:endParaRPr>
          </a:p>
          <a:p>
            <a:pPr algn="just">
              <a:lnSpc>
                <a:spcPct val="115000"/>
              </a:lnSpc>
              <a:spcAft>
                <a:spcPts val="1000"/>
              </a:spcAft>
            </a:pPr>
            <a:endParaRPr lang="en-ZA" sz="1100" dirty="0">
              <a:latin typeface="Century Gothic"/>
              <a:ea typeface="Calibri"/>
              <a:cs typeface="Times New Roman"/>
            </a:endParaRPr>
          </a:p>
          <a:p>
            <a:pPr algn="just">
              <a:lnSpc>
                <a:spcPct val="115000"/>
              </a:lnSpc>
              <a:spcAft>
                <a:spcPts val="1000"/>
              </a:spcAft>
            </a:pPr>
            <a:endParaRPr lang="en-ZA" sz="1100" dirty="0">
              <a:ea typeface="Calibri"/>
              <a:cs typeface="Times New Roman"/>
            </a:endParaRPr>
          </a:p>
        </p:txBody>
      </p:sp>
      <p:sp>
        <p:nvSpPr>
          <p:cNvPr id="3" name="Rectangle 2"/>
          <p:cNvSpPr/>
          <p:nvPr/>
        </p:nvSpPr>
        <p:spPr>
          <a:xfrm>
            <a:off x="79484" y="4918175"/>
            <a:ext cx="8643433" cy="1846659"/>
          </a:xfrm>
          <a:prstGeom prst="rect">
            <a:avLst/>
          </a:prstGeom>
        </p:spPr>
        <p:txBody>
          <a:bodyPr wrap="square">
            <a:spAutoFit/>
          </a:bodyPr>
          <a:lstStyle/>
          <a:p>
            <a:pPr lvl="0" algn="just"/>
            <a:r>
              <a:rPr lang="en-US" sz="1400" dirty="0" smtClean="0">
                <a:latin typeface="Century Gothic"/>
                <a:ea typeface="Times New Roman"/>
                <a:cs typeface="Arial"/>
              </a:rPr>
              <a:t>Departmental </a:t>
            </a:r>
            <a:r>
              <a:rPr lang="en-US" sz="1400" dirty="0">
                <a:latin typeface="Century Gothic"/>
                <a:ea typeface="Times New Roman"/>
                <a:cs typeface="Arial"/>
              </a:rPr>
              <a:t>Performance =  </a:t>
            </a:r>
            <a:r>
              <a:rPr lang="en-US" sz="1400" u="sng" dirty="0">
                <a:latin typeface="Century Gothic"/>
                <a:ea typeface="Times New Roman"/>
                <a:cs typeface="Arial"/>
              </a:rPr>
              <a:t> No. of targets achieved</a:t>
            </a:r>
            <a:r>
              <a:rPr lang="en-US" sz="1400" dirty="0">
                <a:latin typeface="Century Gothic"/>
                <a:ea typeface="Times New Roman"/>
                <a:cs typeface="Arial"/>
              </a:rPr>
              <a:t> x 100 						</a:t>
            </a:r>
            <a:r>
              <a:rPr lang="en-US" sz="1400" dirty="0" smtClean="0">
                <a:latin typeface="Century Gothic"/>
                <a:ea typeface="Times New Roman"/>
                <a:cs typeface="Arial"/>
              </a:rPr>
              <a:t> </a:t>
            </a:r>
            <a:r>
              <a:rPr lang="en-US" sz="1400" dirty="0">
                <a:latin typeface="Century Gothic"/>
                <a:ea typeface="Times New Roman"/>
                <a:cs typeface="Arial"/>
              </a:rPr>
              <a:t>						</a:t>
            </a:r>
            <a:r>
              <a:rPr lang="en-US" sz="1400" dirty="0" smtClean="0">
                <a:latin typeface="Century Gothic"/>
                <a:ea typeface="Times New Roman"/>
                <a:cs typeface="Arial"/>
              </a:rPr>
              <a:t>            </a:t>
            </a:r>
            <a:r>
              <a:rPr lang="en-US" sz="1400" dirty="0" smtClean="0">
                <a:solidFill>
                  <a:prstClr val="black"/>
                </a:solidFill>
                <a:latin typeface="Century Gothic"/>
                <a:ea typeface="Times New Roman"/>
                <a:cs typeface="Arial"/>
              </a:rPr>
              <a:t>Total </a:t>
            </a:r>
            <a:r>
              <a:rPr lang="en-US" sz="1400" dirty="0">
                <a:solidFill>
                  <a:prstClr val="black"/>
                </a:solidFill>
                <a:latin typeface="Century Gothic"/>
                <a:ea typeface="Times New Roman"/>
                <a:cs typeface="Arial"/>
              </a:rPr>
              <a:t>no of targets</a:t>
            </a:r>
            <a:endParaRPr lang="en-ZA" sz="1400" dirty="0">
              <a:solidFill>
                <a:prstClr val="black"/>
              </a:solidFill>
              <a:ea typeface="Calibri"/>
              <a:cs typeface="Times New Roman"/>
            </a:endParaRPr>
          </a:p>
          <a:p>
            <a:pPr algn="just">
              <a:spcAft>
                <a:spcPts val="0"/>
              </a:spcAft>
            </a:pPr>
            <a:r>
              <a:rPr lang="en-US" sz="1400" dirty="0" smtClean="0">
                <a:latin typeface="Century Gothic"/>
                <a:ea typeface="Times New Roman"/>
                <a:cs typeface="Arial"/>
              </a:rPr>
              <a:t>                                                 =    </a:t>
            </a:r>
            <a:r>
              <a:rPr lang="en-US" sz="1400" u="sng" dirty="0" smtClean="0">
                <a:solidFill>
                  <a:prstClr val="black"/>
                </a:solidFill>
                <a:latin typeface="Century Gothic"/>
                <a:ea typeface="Times New Roman"/>
                <a:cs typeface="Arial"/>
              </a:rPr>
              <a:t>1</a:t>
            </a:r>
            <a:r>
              <a:rPr lang="en-US" sz="1400" dirty="0" smtClean="0">
                <a:solidFill>
                  <a:prstClr val="black"/>
                </a:solidFill>
                <a:latin typeface="Century Gothic"/>
                <a:ea typeface="Times New Roman"/>
                <a:cs typeface="Arial"/>
              </a:rPr>
              <a:t> </a:t>
            </a:r>
            <a:r>
              <a:rPr lang="en-US" sz="1400" dirty="0">
                <a:solidFill>
                  <a:prstClr val="black"/>
                </a:solidFill>
                <a:latin typeface="Century Gothic"/>
                <a:ea typeface="Times New Roman"/>
                <a:cs typeface="Arial"/>
              </a:rPr>
              <a:t>x 100</a:t>
            </a:r>
            <a:endParaRPr lang="en-US" sz="1400" dirty="0" smtClean="0">
              <a:latin typeface="Century Gothic"/>
              <a:ea typeface="Times New Roman"/>
              <a:cs typeface="Arial"/>
            </a:endParaRPr>
          </a:p>
          <a:p>
            <a:pPr algn="just">
              <a:spcAft>
                <a:spcPts val="0"/>
              </a:spcAft>
            </a:pPr>
            <a:r>
              <a:rPr lang="en-US" sz="1400" dirty="0" smtClean="0">
                <a:latin typeface="Century Gothic"/>
                <a:ea typeface="Times New Roman"/>
                <a:cs typeface="Arial"/>
              </a:rPr>
              <a:t>                                                       </a:t>
            </a:r>
            <a:r>
              <a:rPr lang="en-ZA" sz="1400" dirty="0" smtClean="0">
                <a:latin typeface="Century Gothic"/>
                <a:ea typeface="Times New Roman"/>
                <a:cs typeface="Arial"/>
              </a:rPr>
              <a:t>4</a:t>
            </a:r>
            <a:endParaRPr lang="en-ZA" sz="1400" dirty="0">
              <a:ea typeface="Calibri"/>
              <a:cs typeface="Times New Roman"/>
            </a:endParaRPr>
          </a:p>
          <a:p>
            <a:pPr algn="just">
              <a:spcAft>
                <a:spcPts val="0"/>
              </a:spcAft>
            </a:pPr>
            <a:r>
              <a:rPr lang="en-US" sz="1400" dirty="0" smtClean="0">
                <a:latin typeface="Century Gothic"/>
                <a:ea typeface="Times New Roman"/>
                <a:cs typeface="Arial"/>
              </a:rPr>
              <a:t>                                                  =   25% </a:t>
            </a:r>
            <a:endParaRPr lang="en-US" sz="1400" dirty="0">
              <a:latin typeface="Century Gothic"/>
              <a:ea typeface="Times New Roman"/>
              <a:cs typeface="Arial"/>
            </a:endParaRPr>
          </a:p>
          <a:p>
            <a:pPr algn="just">
              <a:spcAft>
                <a:spcPts val="0"/>
              </a:spcAft>
            </a:pPr>
            <a:r>
              <a:rPr lang="en-US" sz="1600" dirty="0" smtClean="0">
                <a:solidFill>
                  <a:prstClr val="black"/>
                </a:solidFill>
                <a:latin typeface="Century Gothic"/>
                <a:ea typeface="Times New Roman"/>
                <a:cs typeface="Arial"/>
              </a:rPr>
              <a:t>DMV </a:t>
            </a:r>
            <a:r>
              <a:rPr lang="en-US" sz="1600" dirty="0">
                <a:solidFill>
                  <a:prstClr val="black"/>
                </a:solidFill>
                <a:latin typeface="Century Gothic"/>
                <a:ea typeface="Times New Roman"/>
                <a:cs typeface="Arial"/>
              </a:rPr>
              <a:t>recorded </a:t>
            </a:r>
            <a:r>
              <a:rPr lang="en-US" sz="1600" dirty="0" smtClean="0">
                <a:solidFill>
                  <a:prstClr val="black"/>
                </a:solidFill>
                <a:latin typeface="Century Gothic"/>
                <a:ea typeface="Times New Roman"/>
                <a:cs typeface="Arial"/>
              </a:rPr>
              <a:t>25% performance during </a:t>
            </a:r>
            <a:r>
              <a:rPr lang="en-US" sz="1600" dirty="0">
                <a:solidFill>
                  <a:prstClr val="black"/>
                </a:solidFill>
                <a:latin typeface="Century Gothic"/>
                <a:ea typeface="Times New Roman"/>
                <a:cs typeface="Arial"/>
              </a:rPr>
              <a:t>the Quarter under review.</a:t>
            </a:r>
            <a:endParaRPr lang="en-ZA" sz="1600" dirty="0">
              <a:solidFill>
                <a:prstClr val="black"/>
              </a:solidFill>
              <a:latin typeface="Century Gothic"/>
              <a:ea typeface="Times New Roman"/>
              <a:cs typeface="Arial"/>
            </a:endParaRPr>
          </a:p>
          <a:p>
            <a:pPr algn="just">
              <a:spcAft>
                <a:spcPts val="0"/>
              </a:spcAft>
            </a:pPr>
            <a:endParaRPr lang="en-US" sz="1400" dirty="0">
              <a:latin typeface="Century Gothic"/>
              <a:ea typeface="Calibri"/>
              <a:cs typeface="Arial"/>
            </a:endParaRPr>
          </a:p>
          <a:p>
            <a:pPr algn="just">
              <a:spcAft>
                <a:spcPts val="0"/>
              </a:spcAft>
            </a:pPr>
            <a:endParaRPr lang="en-ZA" sz="1400" dirty="0">
              <a:ea typeface="Calibri"/>
              <a:cs typeface="Times New Roman"/>
            </a:endParaRPr>
          </a:p>
        </p:txBody>
      </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21</a:t>
            </a:fld>
            <a:endParaRPr lang="en-US" sz="1400" b="1" dirty="0">
              <a:solidFill>
                <a:schemeClr val="tx1"/>
              </a:solidFill>
            </a:endParaRPr>
          </a:p>
        </p:txBody>
      </p:sp>
      <p:sp>
        <p:nvSpPr>
          <p:cNvPr id="6" name="Footer Placeholder 5"/>
          <p:cNvSpPr>
            <a:spLocks noGrp="1"/>
          </p:cNvSpPr>
          <p:nvPr>
            <p:ph type="ftr" sz="quarter" idx="11"/>
          </p:nvPr>
        </p:nvSpPr>
        <p:spPr>
          <a:xfrm>
            <a:off x="2643189" y="6356350"/>
            <a:ext cx="3767136" cy="365125"/>
          </a:xfrm>
        </p:spPr>
        <p:txBody>
          <a:bodyPr/>
          <a:lstStyle/>
          <a:p>
            <a:r>
              <a:rPr lang="en-US" dirty="0" smtClean="0"/>
              <a:t>Together We Move South Africa Forward</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xmlns="" val="564926760"/>
              </p:ext>
            </p:extLst>
          </p:nvPr>
        </p:nvGraphicFramePr>
        <p:xfrm>
          <a:off x="485774" y="563619"/>
          <a:ext cx="7859961" cy="29003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8862196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197" y="-94696"/>
            <a:ext cx="9153196" cy="1026029"/>
            <a:chOff x="-9197" y="5831971"/>
            <a:chExt cx="9153196" cy="1026029"/>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9197" y="5831971"/>
              <a:ext cx="2045367" cy="527833"/>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lvl="0" algn="ctr"/>
            <a:r>
              <a:rPr lang="en-ZA" b="1" dirty="0">
                <a:solidFill>
                  <a:srgbClr val="00B050"/>
                </a:solidFill>
              </a:rPr>
              <a:t>PROGRAMME 3: ESM PERFORMANCE </a:t>
            </a:r>
            <a:r>
              <a:rPr lang="en-ZA" b="1" dirty="0" smtClean="0">
                <a:solidFill>
                  <a:srgbClr val="00B050"/>
                </a:solidFill>
              </a:rPr>
              <a:t>AGAINST INDICATORS </a:t>
            </a:r>
            <a:r>
              <a:rPr lang="en-ZA" b="1" dirty="0">
                <a:solidFill>
                  <a:srgbClr val="00B050"/>
                </a:solidFill>
              </a:rPr>
              <a:t>AND </a:t>
            </a:r>
            <a:r>
              <a:rPr lang="en-ZA" b="1" dirty="0" smtClean="0">
                <a:solidFill>
                  <a:srgbClr val="00B050"/>
                </a:solidFill>
              </a:rPr>
              <a:t>TARGETS (1)</a:t>
            </a:r>
            <a:endParaRPr lang="en-ZA"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22</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797030279"/>
              </p:ext>
            </p:extLst>
          </p:nvPr>
        </p:nvGraphicFramePr>
        <p:xfrm>
          <a:off x="-9198" y="576964"/>
          <a:ext cx="9153197" cy="5779386"/>
        </p:xfrm>
        <a:graphic>
          <a:graphicData uri="http://schemas.openxmlformats.org/drawingml/2006/table">
            <a:tbl>
              <a:tblPr firstRow="1" bandRow="1">
                <a:tableStyleId>{F5AB1C69-6EDB-4FF4-983F-18BD219EF322}</a:tableStyleId>
              </a:tblPr>
              <a:tblGrid>
                <a:gridCol w="810794"/>
                <a:gridCol w="704713"/>
                <a:gridCol w="672188"/>
                <a:gridCol w="676741"/>
                <a:gridCol w="722153"/>
                <a:gridCol w="571706"/>
                <a:gridCol w="616842"/>
                <a:gridCol w="601795"/>
                <a:gridCol w="601795"/>
                <a:gridCol w="616841"/>
                <a:gridCol w="1784154"/>
                <a:gridCol w="773475"/>
              </a:tblGrid>
              <a:tr h="1571912">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Performance Indicator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Target for 2014 as per Annual Performance Plan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2nd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a:t>
                      </a:r>
                      <a:r>
                        <a:rPr lang="en-US" sz="1050" b="1" baseline="30000" dirty="0">
                          <a:solidFill>
                            <a:schemeClr val="tx1"/>
                          </a:solidFill>
                          <a:effectLst/>
                          <a:latin typeface="Century Gothic" panose="020B0502020202020204" pitchFamily="34" charset="0"/>
                        </a:rPr>
                        <a:t>nd</a:t>
                      </a:r>
                      <a:r>
                        <a:rPr lang="en-US" sz="1050" b="1" dirty="0">
                          <a:solidFill>
                            <a:schemeClr val="tx1"/>
                          </a:solidFill>
                          <a:effectLst/>
                          <a:latin typeface="Century Gothic" panose="020B0502020202020204" pitchFamily="34" charset="0"/>
                        </a:rPr>
                        <a:t> Quarter </a:t>
                      </a:r>
                      <a:r>
                        <a:rPr lang="en-US" sz="1050" b="1" dirty="0" smtClean="0">
                          <a:solidFill>
                            <a:schemeClr val="tx1"/>
                          </a:solidFill>
                          <a:effectLst/>
                          <a:latin typeface="Century Gothic" panose="020B0502020202020204" pitchFamily="34" charset="0"/>
                        </a:rPr>
                        <a:t>Actual output - validated</a:t>
                      </a:r>
                      <a:endParaRPr lang="en-US" sz="105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3rd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050" b="1" kern="1200" dirty="0" smtClean="0">
                          <a:solidFill>
                            <a:schemeClr val="tx1"/>
                          </a:solidFill>
                          <a:effectLst/>
                          <a:latin typeface="Century Gothic" panose="020B0502020202020204" pitchFamily="34" charset="0"/>
                          <a:ea typeface="+mn-ea"/>
                          <a:cs typeface="+mn-cs"/>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1100" b="1" kern="1200" dirty="0" smtClean="0">
                          <a:solidFill>
                            <a:schemeClr val="tx1"/>
                          </a:solidFill>
                          <a:effectLst/>
                          <a:latin typeface="Century Gothic" panose="020B0502020202020204" pitchFamily="34" charset="0"/>
                          <a:ea typeface="+mn-ea"/>
                          <a:cs typeface="+mn-cs"/>
                        </a:rPr>
                        <a:t>4th Quarter Target as per APP</a:t>
                      </a:r>
                      <a:endParaRPr lang="en-ZA" sz="1100" b="1"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Major Variance</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5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Overall progress of indicator (Green, Amber or Red)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0342">
                <a:tc>
                  <a:txBody>
                    <a:bodyPr/>
                    <a:lstStyle/>
                    <a:p>
                      <a:pPr algn="l">
                        <a:lnSpc>
                          <a:spcPct val="115000"/>
                        </a:lnSpc>
                        <a:spcAft>
                          <a:spcPts val="0"/>
                        </a:spcAft>
                      </a:pP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301:  Established and fully functional  Special Purpose Vehicle (SPV)</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SPV</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functional</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delivery</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targets</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sets</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Set</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delivery</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targets</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Nil.</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dirty="0">
                          <a:solidFill>
                            <a:schemeClr val="tx1"/>
                          </a:solidFill>
                          <a:effectLst/>
                          <a:latin typeface="Century Gothic" panose="020B0502020202020204" pitchFamily="34" charset="0"/>
                        </a:rPr>
                        <a:t>Fully utilized SPV</a:t>
                      </a:r>
                      <a:endParaRPr lang="en-ZA" sz="8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a:solidFill>
                            <a:schemeClr val="tx1"/>
                          </a:solidFill>
                          <a:effectLst/>
                          <a:latin typeface="Century Gothic" panose="020B0502020202020204" pitchFamily="34" charset="0"/>
                        </a:rPr>
                        <a:t>Nil.</a:t>
                      </a:r>
                      <a:endParaRPr lang="en-ZA" sz="8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Fully utilized SPV</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Nil</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a:effectLst/>
                          <a:latin typeface="Century Gothic" panose="020B0502020202020204" pitchFamily="34" charset="0"/>
                          <a:ea typeface="Calibri" panose="020F0502020204030204" pitchFamily="34" charset="0"/>
                          <a:cs typeface="Times New Roman" panose="02020603050405020304" pitchFamily="18" charset="0"/>
                        </a:rPr>
                        <a:t> Fully </a:t>
                      </a:r>
                      <a:r>
                        <a:rPr lang="en-US" sz="800" dirty="0" smtClean="0">
                          <a:effectLst/>
                          <a:latin typeface="Century Gothic" panose="020B0502020202020204" pitchFamily="34" charset="0"/>
                          <a:ea typeface="Calibri" panose="020F0502020204030204" pitchFamily="34" charset="0"/>
                          <a:cs typeface="Times New Roman" panose="02020603050405020304" pitchFamily="18" charset="0"/>
                        </a:rPr>
                        <a:t>utilized </a:t>
                      </a:r>
                      <a:r>
                        <a:rPr lang="en-US" sz="800" dirty="0">
                          <a:effectLst/>
                          <a:latin typeface="Century Gothic" panose="020B0502020202020204" pitchFamily="34" charset="0"/>
                          <a:ea typeface="Calibri" panose="020F0502020204030204" pitchFamily="34" charset="0"/>
                          <a:cs typeface="Times New Roman" panose="02020603050405020304" pitchFamily="18" charset="0"/>
                        </a:rPr>
                        <a:t>SPV</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Fully utilized SPV</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lnSpc>
                          <a:spcPct val="115000"/>
                        </a:lnSpc>
                        <a:spcAft>
                          <a:spcPts val="0"/>
                        </a:spcAft>
                        <a:buFont typeface="Century Gothic" panose="020B0502020202020204" pitchFamily="34" charset="0"/>
                        <a:buNone/>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 proposal has been prepared for putting out a bid to tender for the establishment of the SPV.</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800"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656143">
                <a:tc>
                  <a:txBody>
                    <a:bodyPr/>
                    <a:lstStyle/>
                    <a:p>
                      <a:pPr algn="l">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302: Number of deserving military veterans to access relevant training and skills development per </a:t>
                      </a: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year</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2 500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604</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dirty="0">
                          <a:solidFill>
                            <a:schemeClr val="tx1"/>
                          </a:solidFill>
                          <a:effectLst/>
                          <a:latin typeface="Century Gothic" panose="020B0502020202020204" pitchFamily="34" charset="0"/>
                        </a:rPr>
                        <a:t>500</a:t>
                      </a:r>
                      <a:endParaRPr lang="en-ZA" sz="8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dirty="0">
                          <a:solidFill>
                            <a:schemeClr val="tx1"/>
                          </a:solidFill>
                          <a:effectLst/>
                          <a:latin typeface="Century Gothic" panose="020B0502020202020204" pitchFamily="34" charset="0"/>
                        </a:rPr>
                        <a:t>1 100</a:t>
                      </a:r>
                      <a:endParaRPr lang="en-ZA" sz="8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Nil.</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smtClean="0">
                          <a:effectLst/>
                          <a:latin typeface="Century Gothic" panose="020B0502020202020204" pitchFamily="34" charset="0"/>
                          <a:ea typeface="Calibri" panose="020F0502020204030204" pitchFamily="34" charset="0"/>
                          <a:cs typeface="Times New Roman" panose="02020603050405020304" pitchFamily="18" charset="0"/>
                        </a:rPr>
                        <a:t>1 000</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 MOU with the Centre for Aerospace, Advanced Manufacturing, Technology and Innovation (CAAMTI), to train 650 military veterans on various programmes was signed in Q3. </a:t>
                      </a:r>
                    </a:p>
                    <a:p>
                      <a:pPr algn="just">
                        <a:lnSpc>
                          <a:spcPct val="115000"/>
                        </a:lnSpc>
                        <a:spcAft>
                          <a:spcPts val="0"/>
                        </a:spcAft>
                      </a:pPr>
                      <a:r>
                        <a:rPr lang="en-ZA"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 list of 850 military veteran and dependants</a:t>
                      </a:r>
                      <a:r>
                        <a:rPr lang="en-ZA" sz="80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was sent to CAAMTI </a:t>
                      </a:r>
                      <a:r>
                        <a:rPr lang="en-ZA"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from which to choose the targeted 650 learners for the various course offered.</a:t>
                      </a: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800"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500989">
                <a:tc>
                  <a:txBody>
                    <a:bodyPr/>
                    <a:lstStyle/>
                    <a:p>
                      <a:pPr algn="l">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303: Reduction in the level of unemployment among NSF military veterans</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2 000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250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455</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a:solidFill>
                            <a:schemeClr val="tx1"/>
                          </a:solidFill>
                          <a:effectLst/>
                          <a:latin typeface="Century Gothic" panose="020B0502020202020204" pitchFamily="34" charset="0"/>
                        </a:rPr>
                        <a:t>750</a:t>
                      </a:r>
                      <a:endParaRPr lang="en-ZA" sz="8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a:solidFill>
                            <a:schemeClr val="tx1"/>
                          </a:solidFill>
                          <a:effectLst/>
                          <a:latin typeface="Century Gothic" panose="020B0502020202020204" pitchFamily="34" charset="0"/>
                        </a:rPr>
                        <a:t>1 100</a:t>
                      </a:r>
                      <a:endParaRPr lang="en-ZA" sz="8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1 750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63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smtClean="0">
                          <a:effectLst/>
                          <a:latin typeface="Century Gothic" panose="020B0502020202020204" pitchFamily="34" charset="0"/>
                          <a:ea typeface="Calibri" panose="020F0502020204030204" pitchFamily="34" charset="0"/>
                          <a:cs typeface="Times New Roman" panose="02020603050405020304" pitchFamily="18" charset="0"/>
                        </a:rPr>
                        <a:t>2 000</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1 687</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DMV held discussions with the Department of Social Development (DSD) and Security and Safety Services Education and Training Authority (SASSETA) in order to secure short term employment for military veterans. The projects are scheduled for implementation in Q4.</a:t>
                      </a:r>
                      <a:endParaRPr lang="en-ZA"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651984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lvl="0" algn="ctr"/>
            <a:r>
              <a:rPr lang="en-ZA" b="1" dirty="0">
                <a:solidFill>
                  <a:srgbClr val="00B050"/>
                </a:solidFill>
              </a:rPr>
              <a:t>PROGRAMME 3: ESM PERFORMANCE </a:t>
            </a:r>
            <a:r>
              <a:rPr lang="en-ZA" b="1" dirty="0" smtClean="0">
                <a:solidFill>
                  <a:srgbClr val="00B050"/>
                </a:solidFill>
              </a:rPr>
              <a:t>AGAINST INDICATORS </a:t>
            </a:r>
            <a:r>
              <a:rPr lang="en-ZA" b="1" dirty="0">
                <a:solidFill>
                  <a:srgbClr val="00B050"/>
                </a:solidFill>
              </a:rPr>
              <a:t>AND </a:t>
            </a:r>
            <a:r>
              <a:rPr lang="en-ZA" b="1" dirty="0" smtClean="0">
                <a:solidFill>
                  <a:srgbClr val="00B050"/>
                </a:solidFill>
              </a:rPr>
              <a:t>TARGETS (2)</a:t>
            </a:r>
            <a:endParaRPr lang="en-ZA"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23</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1762391633"/>
              </p:ext>
            </p:extLst>
          </p:nvPr>
        </p:nvGraphicFramePr>
        <p:xfrm>
          <a:off x="25784" y="887509"/>
          <a:ext cx="9012708" cy="5503164"/>
        </p:xfrm>
        <a:graphic>
          <a:graphicData uri="http://schemas.openxmlformats.org/drawingml/2006/table">
            <a:tbl>
              <a:tblPr firstRow="1" bandRow="1">
                <a:tableStyleId>{F5AB1C69-6EDB-4FF4-983F-18BD219EF322}</a:tableStyleId>
              </a:tblPr>
              <a:tblGrid>
                <a:gridCol w="1023033"/>
                <a:gridCol w="673048"/>
                <a:gridCol w="681942"/>
                <a:gridCol w="760791"/>
                <a:gridCol w="747728"/>
                <a:gridCol w="679309"/>
                <a:gridCol w="734992"/>
                <a:gridCol w="657038"/>
                <a:gridCol w="657038"/>
                <a:gridCol w="668173"/>
                <a:gridCol w="991125"/>
                <a:gridCol w="738491"/>
              </a:tblGrid>
              <a:tr h="1365240">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Performance Indicator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Target for 2014 as per Annual Performance Plan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1st Quarter Target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1st Quarter Actual output - validated</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2nd Quarter Target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2</a:t>
                      </a:r>
                      <a:r>
                        <a:rPr lang="en-US" sz="1000" b="1" baseline="30000" dirty="0">
                          <a:solidFill>
                            <a:schemeClr val="tx1"/>
                          </a:solidFill>
                          <a:effectLst/>
                          <a:latin typeface="Century Gothic" panose="020B0502020202020204" pitchFamily="34" charset="0"/>
                        </a:rPr>
                        <a:t>nd</a:t>
                      </a:r>
                      <a:r>
                        <a:rPr lang="en-US" sz="1000" b="1" dirty="0">
                          <a:solidFill>
                            <a:schemeClr val="tx1"/>
                          </a:solidFill>
                          <a:effectLst/>
                          <a:latin typeface="Century Gothic" panose="020B0502020202020204" pitchFamily="34" charset="0"/>
                        </a:rPr>
                        <a:t> Quarter Preliminary output</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3rd Quarter Target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050" b="1" kern="1200" dirty="0" smtClean="0">
                          <a:solidFill>
                            <a:schemeClr val="tx1"/>
                          </a:solidFill>
                          <a:effectLst/>
                          <a:latin typeface="Century Gothic" panose="020B0502020202020204" pitchFamily="34" charset="0"/>
                          <a:ea typeface="+mn-ea"/>
                          <a:cs typeface="+mn-cs"/>
                        </a:rPr>
                        <a:t>3rd Quarter Actual output - validated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1100" b="1" kern="1200" dirty="0" smtClean="0">
                          <a:solidFill>
                            <a:schemeClr val="tx1"/>
                          </a:solidFill>
                          <a:effectLst/>
                          <a:latin typeface="Century Gothic" panose="020B0502020202020204" pitchFamily="34" charset="0"/>
                          <a:ea typeface="+mn-ea"/>
                          <a:cs typeface="+mn-cs"/>
                        </a:rPr>
                        <a:t>4th Quarter Target as per APP</a:t>
                      </a:r>
                      <a:endParaRPr lang="en-ZA" sz="1100" b="1"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Major Variance</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Overall progress of indicator (Green, Amber or Red)</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8969">
                <a:tc>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304: Number of military veteran memorial sites erected per year</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Nil.</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en-US" sz="900" dirty="0">
                          <a:solidFill>
                            <a:schemeClr val="tx1"/>
                          </a:solidFill>
                          <a:effectLst/>
                          <a:latin typeface="Century Gothic" panose="020B0502020202020204" pitchFamily="34" charset="0"/>
                        </a:rPr>
                        <a:t>-</a:t>
                      </a:r>
                      <a:endParaRPr lang="en-ZA" sz="9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en-US" sz="900">
                          <a:solidFill>
                            <a:schemeClr val="tx1"/>
                          </a:solidFill>
                          <a:effectLst/>
                          <a:latin typeface="Century Gothic" panose="020B0502020202020204" pitchFamily="34" charset="0"/>
                        </a:rPr>
                        <a:t>-</a:t>
                      </a:r>
                      <a:endParaRPr lang="en-ZA" sz="9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3r</a:t>
                      </a:r>
                      <a:r>
                        <a:rPr lang="en-US" sz="900" baseline="30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 </a:t>
                      </a: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quarter.</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4867">
                <a:tc>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305: Number of strategic initiatives established at national, continental and international levels</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15</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Nil.</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en-US" sz="900">
                          <a:solidFill>
                            <a:schemeClr val="tx1"/>
                          </a:solidFill>
                          <a:effectLst/>
                          <a:latin typeface="Century Gothic" panose="020B0502020202020204" pitchFamily="34" charset="0"/>
                        </a:rPr>
                        <a:t>3</a:t>
                      </a:r>
                      <a:endParaRPr lang="en-ZA" sz="9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en-US" sz="900">
                          <a:solidFill>
                            <a:schemeClr val="tx1"/>
                          </a:solidFill>
                          <a:effectLst/>
                          <a:latin typeface="Century Gothic" panose="020B0502020202020204" pitchFamily="34" charset="0"/>
                        </a:rPr>
                        <a:t>1</a:t>
                      </a:r>
                      <a:endParaRPr lang="en-ZA" sz="9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Nil.</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5</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Arial" panose="020B0604020202020204" pitchFamily="34" charset="0"/>
                        </a:rPr>
                        <a:t>The plan for International Relations being developed with the Stakeholder concerned.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542509">
                <a:tc>
                  <a:txBody>
                    <a:bodyPr/>
                    <a:lstStyle/>
                    <a:p>
                      <a:pPr algn="l">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306: Number of private sector companies in partnership with the Department of military veterans</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83</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 </a:t>
                      </a:r>
                      <a:endParaRPr lang="en-ZA" sz="900" dirty="0">
                        <a:solidFill>
                          <a:schemeClr val="tx1"/>
                        </a:solidFill>
                        <a:effectLst/>
                        <a:latin typeface="Arial" panose="020B0604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23</a:t>
                      </a:r>
                      <a:endParaRPr lang="en-ZA" sz="900" dirty="0">
                        <a:solidFill>
                          <a:schemeClr val="tx1"/>
                        </a:solidFill>
                        <a:effectLst/>
                        <a:latin typeface="Arial" panose="020B0604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-9</a:t>
                      </a:r>
                      <a:endParaRPr lang="en-ZA"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Arial" panose="020B0604020202020204" pitchFamily="34" charset="0"/>
                        </a:rPr>
                        <a:t>During the fourth quarter MoUs and Partnership agreements will be concluded with the stakeholders identified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5830260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99483"/>
            <a:ext cx="9146895" cy="8318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514599" y="194287"/>
            <a:ext cx="5275613" cy="400110"/>
          </a:xfrm>
          <a:prstGeom prst="rect">
            <a:avLst/>
          </a:prstGeom>
        </p:spPr>
        <p:txBody>
          <a:bodyPr wrap="square">
            <a:spAutoFit/>
          </a:bodyPr>
          <a:lstStyle/>
          <a:p>
            <a:pPr algn="ctr"/>
            <a:r>
              <a:rPr lang="en-ZA" sz="2000" b="1" dirty="0" smtClean="0">
                <a:solidFill>
                  <a:srgbClr val="00B050"/>
                </a:solidFill>
              </a:rPr>
              <a:t>Q3 </a:t>
            </a:r>
            <a:r>
              <a:rPr lang="en-ZA" sz="2000" b="1" dirty="0">
                <a:solidFill>
                  <a:srgbClr val="00B050"/>
                </a:solidFill>
              </a:rPr>
              <a:t>Performance </a:t>
            </a:r>
            <a:r>
              <a:rPr lang="en-ZA" sz="2000" b="1" dirty="0" smtClean="0">
                <a:solidFill>
                  <a:srgbClr val="00B050"/>
                </a:solidFill>
              </a:rPr>
              <a:t>Analysis: Programme 3: ESM</a:t>
            </a:r>
            <a:endParaRPr lang="en-ZA" sz="2000" b="1" dirty="0">
              <a:solidFill>
                <a:srgbClr val="00B050"/>
              </a:solidFill>
            </a:endParaRPr>
          </a:p>
        </p:txBody>
      </p:sp>
      <p:sp>
        <p:nvSpPr>
          <p:cNvPr id="4" name="Rectangle 3"/>
          <p:cNvSpPr/>
          <p:nvPr/>
        </p:nvSpPr>
        <p:spPr>
          <a:xfrm>
            <a:off x="163284" y="3290516"/>
            <a:ext cx="8849278" cy="2112373"/>
          </a:xfrm>
          <a:prstGeom prst="rect">
            <a:avLst/>
          </a:prstGeom>
        </p:spPr>
        <p:txBody>
          <a:bodyPr wrap="square">
            <a:spAutoFit/>
          </a:bodyPr>
          <a:lstStyle/>
          <a:p>
            <a:pPr algn="just">
              <a:lnSpc>
                <a:spcPct val="150000"/>
              </a:lnSpc>
              <a:spcAft>
                <a:spcPts val="1000"/>
              </a:spcAft>
            </a:pPr>
            <a:r>
              <a:rPr lang="en-US" sz="1200" b="1" i="1" dirty="0" smtClean="0">
                <a:latin typeface="Century Gothic"/>
                <a:ea typeface="Times New Roman"/>
                <a:cs typeface="Arial"/>
              </a:rPr>
              <a:t>Q2 </a:t>
            </a:r>
            <a:r>
              <a:rPr lang="en-US" sz="1200" b="1" i="1" dirty="0">
                <a:latin typeface="Century Gothic"/>
                <a:ea typeface="Times New Roman"/>
                <a:cs typeface="Arial"/>
              </a:rPr>
              <a:t>Performance Summary: Empowerment &amp; Stakeholders </a:t>
            </a:r>
            <a:r>
              <a:rPr lang="en-US" sz="1200" b="1" i="1" dirty="0" smtClean="0">
                <a:latin typeface="Century Gothic"/>
                <a:ea typeface="Times New Roman"/>
                <a:cs typeface="Arial"/>
              </a:rPr>
              <a:t>Management</a:t>
            </a:r>
          </a:p>
          <a:p>
            <a:pPr lvl="0" algn="just">
              <a:lnSpc>
                <a:spcPct val="115000"/>
              </a:lnSpc>
              <a:spcAft>
                <a:spcPts val="1000"/>
              </a:spcAft>
            </a:pPr>
            <a:r>
              <a:rPr lang="en-ZA" sz="1400" dirty="0">
                <a:solidFill>
                  <a:prstClr val="black"/>
                </a:solidFill>
                <a:latin typeface="Century Gothic"/>
                <a:ea typeface="Calibri"/>
                <a:cs typeface="Times New Roman"/>
              </a:rPr>
              <a:t>The department planned to achieve </a:t>
            </a:r>
            <a:r>
              <a:rPr lang="en-ZA" sz="1400" dirty="0" smtClean="0">
                <a:solidFill>
                  <a:prstClr val="black"/>
                </a:solidFill>
                <a:latin typeface="Century Gothic"/>
                <a:ea typeface="Calibri"/>
                <a:cs typeface="Times New Roman"/>
              </a:rPr>
              <a:t>five (5) performance targets </a:t>
            </a:r>
            <a:r>
              <a:rPr lang="en-ZA" sz="1400" dirty="0">
                <a:solidFill>
                  <a:prstClr val="black"/>
                </a:solidFill>
                <a:latin typeface="Century Gothic"/>
                <a:ea typeface="Calibri"/>
                <a:cs typeface="Times New Roman"/>
              </a:rPr>
              <a:t>during the </a:t>
            </a:r>
            <a:r>
              <a:rPr lang="en-ZA" sz="1400" dirty="0" smtClean="0">
                <a:solidFill>
                  <a:prstClr val="black"/>
                </a:solidFill>
                <a:latin typeface="Century Gothic"/>
                <a:ea typeface="Calibri"/>
                <a:cs typeface="Times New Roman"/>
              </a:rPr>
              <a:t>3</a:t>
            </a:r>
            <a:r>
              <a:rPr lang="en-ZA" sz="1400" baseline="30000" dirty="0" smtClean="0">
                <a:solidFill>
                  <a:prstClr val="black"/>
                </a:solidFill>
                <a:latin typeface="Century Gothic"/>
                <a:ea typeface="Calibri"/>
                <a:cs typeface="Times New Roman"/>
              </a:rPr>
              <a:t>rd</a:t>
            </a:r>
            <a:r>
              <a:rPr lang="en-ZA" sz="1400" dirty="0" smtClean="0">
                <a:solidFill>
                  <a:prstClr val="black"/>
                </a:solidFill>
                <a:latin typeface="Century Gothic"/>
                <a:ea typeface="Calibri"/>
                <a:cs typeface="Times New Roman"/>
              </a:rPr>
              <a:t> quarter </a:t>
            </a:r>
            <a:r>
              <a:rPr lang="en-ZA" sz="1400" dirty="0">
                <a:solidFill>
                  <a:prstClr val="black"/>
                </a:solidFill>
                <a:latin typeface="Century Gothic"/>
                <a:ea typeface="Calibri"/>
                <a:cs typeface="Times New Roman"/>
              </a:rPr>
              <a:t>and as a result </a:t>
            </a:r>
            <a:r>
              <a:rPr lang="en-ZA" sz="1400" dirty="0" smtClean="0">
                <a:solidFill>
                  <a:prstClr val="black"/>
                </a:solidFill>
                <a:latin typeface="Century Gothic"/>
                <a:ea typeface="Calibri"/>
                <a:cs typeface="Times New Roman"/>
              </a:rPr>
              <a:t>no performance targets </a:t>
            </a:r>
            <a:r>
              <a:rPr lang="en-ZA" sz="1400" dirty="0">
                <a:solidFill>
                  <a:prstClr val="black"/>
                </a:solidFill>
                <a:latin typeface="Century Gothic"/>
                <a:ea typeface="Calibri"/>
                <a:cs typeface="Times New Roman"/>
              </a:rPr>
              <a:t>were achieved which constitute to </a:t>
            </a:r>
            <a:r>
              <a:rPr lang="en-ZA" sz="1400" dirty="0" smtClean="0">
                <a:solidFill>
                  <a:prstClr val="black"/>
                </a:solidFill>
                <a:latin typeface="Century Gothic"/>
                <a:ea typeface="Calibri"/>
                <a:cs typeface="Times New Roman"/>
              </a:rPr>
              <a:t>0</a:t>
            </a:r>
            <a:r>
              <a:rPr lang="en-ZA" sz="1400" dirty="0">
                <a:solidFill>
                  <a:prstClr val="black"/>
                </a:solidFill>
                <a:latin typeface="Century Gothic"/>
                <a:ea typeface="Calibri"/>
                <a:cs typeface="Times New Roman"/>
              </a:rPr>
              <a:t>% achievement. This indicates that the actual achievements are </a:t>
            </a:r>
            <a:r>
              <a:rPr lang="en-ZA" sz="1400" dirty="0" smtClean="0">
                <a:solidFill>
                  <a:prstClr val="black"/>
                </a:solidFill>
                <a:latin typeface="Century Gothic"/>
                <a:ea typeface="Calibri"/>
                <a:cs typeface="Times New Roman"/>
              </a:rPr>
              <a:t>not measuring </a:t>
            </a:r>
            <a:r>
              <a:rPr lang="en-ZA" sz="1400" dirty="0">
                <a:solidFill>
                  <a:prstClr val="black"/>
                </a:solidFill>
                <a:latin typeface="Century Gothic"/>
                <a:ea typeface="Calibri"/>
                <a:cs typeface="Times New Roman"/>
              </a:rPr>
              <a:t>to acceptable performance standards. As at </a:t>
            </a:r>
            <a:r>
              <a:rPr lang="en-ZA" sz="1400" dirty="0" smtClean="0">
                <a:solidFill>
                  <a:prstClr val="black"/>
                </a:solidFill>
                <a:latin typeface="Century Gothic"/>
                <a:ea typeface="Calibri"/>
                <a:cs typeface="Times New Roman"/>
              </a:rPr>
              <a:t>31 December </a:t>
            </a:r>
            <a:r>
              <a:rPr lang="en-ZA" sz="1400" dirty="0">
                <a:solidFill>
                  <a:prstClr val="black"/>
                </a:solidFill>
                <a:latin typeface="Century Gothic"/>
                <a:ea typeface="Calibri"/>
                <a:cs typeface="Times New Roman"/>
              </a:rPr>
              <a:t>2014 the department spent </a:t>
            </a:r>
            <a:r>
              <a:rPr lang="en-ZA" sz="1400" dirty="0" smtClean="0">
                <a:solidFill>
                  <a:prstClr val="black"/>
                </a:solidFill>
                <a:latin typeface="Century Gothic"/>
                <a:ea typeface="Calibri"/>
                <a:cs typeface="Times New Roman"/>
              </a:rPr>
              <a:t>26% </a:t>
            </a:r>
            <a:r>
              <a:rPr lang="en-ZA" sz="1400" dirty="0">
                <a:solidFill>
                  <a:prstClr val="black"/>
                </a:solidFill>
                <a:latin typeface="Century Gothic"/>
                <a:ea typeface="Calibri"/>
                <a:cs typeface="Times New Roman"/>
              </a:rPr>
              <a:t>of its budget which constitute to </a:t>
            </a:r>
            <a:r>
              <a:rPr lang="en-ZA" sz="1400" dirty="0" smtClean="0">
                <a:solidFill>
                  <a:prstClr val="black"/>
                </a:solidFill>
                <a:latin typeface="Century Gothic"/>
                <a:ea typeface="Calibri"/>
                <a:cs typeface="Times New Roman"/>
              </a:rPr>
              <a:t>R41 </a:t>
            </a:r>
            <a:r>
              <a:rPr lang="en-ZA" sz="1400" dirty="0">
                <a:solidFill>
                  <a:prstClr val="black"/>
                </a:solidFill>
                <a:latin typeface="Century Gothic"/>
                <a:ea typeface="Calibri"/>
                <a:cs typeface="Times New Roman"/>
              </a:rPr>
              <a:t>million with the variance of </a:t>
            </a:r>
            <a:r>
              <a:rPr lang="en-ZA" sz="1400" dirty="0" smtClean="0">
                <a:solidFill>
                  <a:prstClr val="black"/>
                </a:solidFill>
                <a:latin typeface="Century Gothic"/>
                <a:ea typeface="Calibri"/>
                <a:cs typeface="Times New Roman"/>
              </a:rPr>
              <a:t>41%.</a:t>
            </a:r>
            <a:endParaRPr lang="en-ZA" sz="1400" dirty="0">
              <a:solidFill>
                <a:prstClr val="black"/>
              </a:solidFill>
              <a:latin typeface="Century Gothic"/>
              <a:ea typeface="Calibri"/>
              <a:cs typeface="Times New Roman"/>
            </a:endParaRPr>
          </a:p>
          <a:p>
            <a:pPr algn="just">
              <a:lnSpc>
                <a:spcPct val="115000"/>
              </a:lnSpc>
              <a:spcAft>
                <a:spcPts val="1000"/>
              </a:spcAft>
            </a:pPr>
            <a:r>
              <a:rPr lang="en-ZA" sz="1400" dirty="0" smtClean="0">
                <a:solidFill>
                  <a:prstClr val="black"/>
                </a:solidFill>
                <a:latin typeface="Century Gothic"/>
                <a:ea typeface="Times New Roman"/>
                <a:cs typeface="Arial"/>
              </a:rPr>
              <a:t>.</a:t>
            </a:r>
            <a:endParaRPr lang="en-ZA" sz="1400" dirty="0">
              <a:solidFill>
                <a:prstClr val="black"/>
              </a:solidFill>
              <a:ea typeface="Calibri"/>
              <a:cs typeface="Times New Roman"/>
            </a:endParaRPr>
          </a:p>
        </p:txBody>
      </p:sp>
      <p:sp>
        <p:nvSpPr>
          <p:cNvPr id="3" name="Rectangle 2"/>
          <p:cNvSpPr/>
          <p:nvPr/>
        </p:nvSpPr>
        <p:spPr>
          <a:xfrm>
            <a:off x="144047" y="4782483"/>
            <a:ext cx="8822632" cy="1938992"/>
          </a:xfrm>
          <a:prstGeom prst="rect">
            <a:avLst/>
          </a:prstGeom>
        </p:spPr>
        <p:txBody>
          <a:bodyPr wrap="square">
            <a:spAutoFit/>
          </a:bodyPr>
          <a:lstStyle/>
          <a:p>
            <a:pPr algn="just">
              <a:spcAft>
                <a:spcPts val="0"/>
              </a:spcAft>
            </a:pPr>
            <a:endParaRPr lang="en-US" sz="1300" b="1" dirty="0" smtClean="0">
              <a:latin typeface="Century Gothic"/>
              <a:ea typeface="Times New Roman"/>
              <a:cs typeface="Arial"/>
            </a:endParaRPr>
          </a:p>
          <a:p>
            <a:pPr algn="just">
              <a:spcAft>
                <a:spcPts val="0"/>
              </a:spcAft>
            </a:pPr>
            <a:r>
              <a:rPr lang="en-US" sz="1300" dirty="0" smtClean="0">
                <a:latin typeface="Century Gothic"/>
                <a:ea typeface="Times New Roman"/>
                <a:cs typeface="Arial"/>
              </a:rPr>
              <a:t>  Departmental </a:t>
            </a:r>
            <a:r>
              <a:rPr lang="en-US" sz="1300" dirty="0">
                <a:latin typeface="Century Gothic"/>
                <a:ea typeface="Times New Roman"/>
                <a:cs typeface="Arial"/>
              </a:rPr>
              <a:t>Performance = </a:t>
            </a:r>
            <a:r>
              <a:rPr lang="en-US" sz="1300" u="sng" dirty="0">
                <a:latin typeface="Century Gothic"/>
                <a:ea typeface="Times New Roman"/>
                <a:cs typeface="Arial"/>
              </a:rPr>
              <a:t>No. of targets achieved</a:t>
            </a:r>
            <a:r>
              <a:rPr lang="en-US" sz="1300" dirty="0">
                <a:latin typeface="Century Gothic"/>
                <a:ea typeface="Times New Roman"/>
                <a:cs typeface="Arial"/>
              </a:rPr>
              <a:t> x </a:t>
            </a:r>
            <a:r>
              <a:rPr lang="en-US" sz="1300" dirty="0" smtClean="0">
                <a:latin typeface="Century Gothic"/>
                <a:ea typeface="Times New Roman"/>
                <a:cs typeface="Arial"/>
              </a:rPr>
              <a:t>100</a:t>
            </a:r>
          </a:p>
          <a:p>
            <a:pPr lvl="0" algn="just"/>
            <a:r>
              <a:rPr lang="en-US" sz="1300" dirty="0" smtClean="0">
                <a:solidFill>
                  <a:prstClr val="black"/>
                </a:solidFill>
                <a:latin typeface="Century Gothic"/>
                <a:ea typeface="Times New Roman"/>
                <a:cs typeface="Arial"/>
              </a:rPr>
              <a:t>                                                       Total </a:t>
            </a:r>
            <a:r>
              <a:rPr lang="en-US" sz="1300" dirty="0">
                <a:solidFill>
                  <a:prstClr val="black"/>
                </a:solidFill>
                <a:latin typeface="Century Gothic"/>
                <a:ea typeface="Times New Roman"/>
                <a:cs typeface="Arial"/>
              </a:rPr>
              <a:t>no of targets</a:t>
            </a:r>
          </a:p>
          <a:p>
            <a:pPr marL="810260" algn="just">
              <a:spcAft>
                <a:spcPts val="0"/>
              </a:spcAft>
            </a:pPr>
            <a:r>
              <a:rPr lang="en-US" sz="1300" dirty="0" smtClean="0">
                <a:latin typeface="Century Gothic"/>
                <a:ea typeface="Times New Roman"/>
                <a:cs typeface="Arial"/>
              </a:rPr>
              <a:t>                                 =    </a:t>
            </a:r>
            <a:r>
              <a:rPr lang="en-US" sz="1300" u="sng" dirty="0" smtClean="0">
                <a:latin typeface="Century Gothic"/>
                <a:ea typeface="Times New Roman"/>
                <a:cs typeface="Arial"/>
              </a:rPr>
              <a:t>  0</a:t>
            </a:r>
            <a:r>
              <a:rPr lang="en-US" sz="1300" dirty="0" smtClean="0">
                <a:latin typeface="Century Gothic"/>
                <a:ea typeface="Times New Roman"/>
                <a:cs typeface="Arial"/>
              </a:rPr>
              <a:t> </a:t>
            </a:r>
            <a:r>
              <a:rPr lang="en-US" sz="1300" dirty="0">
                <a:latin typeface="Century Gothic"/>
                <a:ea typeface="Times New Roman"/>
                <a:cs typeface="Arial"/>
              </a:rPr>
              <a:t>x </a:t>
            </a:r>
            <a:r>
              <a:rPr lang="en-US" sz="1300" dirty="0" smtClean="0">
                <a:latin typeface="Century Gothic"/>
                <a:ea typeface="Times New Roman"/>
                <a:cs typeface="Arial"/>
              </a:rPr>
              <a:t>100</a:t>
            </a:r>
          </a:p>
          <a:p>
            <a:pPr marL="810260" algn="just">
              <a:spcAft>
                <a:spcPts val="0"/>
              </a:spcAft>
            </a:pPr>
            <a:r>
              <a:rPr lang="en-US" sz="1300" dirty="0" smtClean="0">
                <a:latin typeface="Century Gothic"/>
                <a:ea typeface="Times New Roman"/>
                <a:cs typeface="Arial"/>
              </a:rPr>
              <a:t>                                         </a:t>
            </a:r>
            <a:r>
              <a:rPr lang="en-ZA" sz="1300" dirty="0" smtClean="0">
                <a:latin typeface="Century Gothic"/>
                <a:ea typeface="Times New Roman"/>
                <a:cs typeface="Arial"/>
              </a:rPr>
              <a:t>5</a:t>
            </a:r>
            <a:endParaRPr lang="en-ZA" sz="1300" dirty="0" smtClean="0">
              <a:ea typeface="Calibri"/>
              <a:cs typeface="Times New Roman"/>
            </a:endParaRPr>
          </a:p>
          <a:p>
            <a:pPr marL="270510" algn="just">
              <a:spcAft>
                <a:spcPts val="0"/>
              </a:spcAft>
            </a:pPr>
            <a:r>
              <a:rPr lang="en-US" sz="1300" dirty="0" smtClean="0">
                <a:latin typeface="Century Gothic"/>
                <a:ea typeface="Times New Roman"/>
                <a:cs typeface="Arial"/>
              </a:rPr>
              <a:t>                                             =    0% </a:t>
            </a:r>
          </a:p>
          <a:p>
            <a:pPr lvl="0" algn="just"/>
            <a:r>
              <a:rPr lang="en-US" sz="1600" dirty="0">
                <a:solidFill>
                  <a:prstClr val="black"/>
                </a:solidFill>
                <a:latin typeface="Century Gothic"/>
                <a:ea typeface="Times New Roman"/>
                <a:cs typeface="Arial"/>
              </a:rPr>
              <a:t>DMV recorded </a:t>
            </a:r>
            <a:r>
              <a:rPr lang="en-US" sz="1600" dirty="0" smtClean="0">
                <a:solidFill>
                  <a:prstClr val="black"/>
                </a:solidFill>
                <a:latin typeface="Century Gothic"/>
                <a:ea typeface="Times New Roman"/>
                <a:cs typeface="Arial"/>
              </a:rPr>
              <a:t>0</a:t>
            </a:r>
            <a:r>
              <a:rPr lang="en-US" sz="1600" dirty="0">
                <a:solidFill>
                  <a:prstClr val="black"/>
                </a:solidFill>
                <a:latin typeface="Century Gothic"/>
                <a:ea typeface="Times New Roman"/>
                <a:cs typeface="Arial"/>
              </a:rPr>
              <a:t>% performance during the Quarter under review.</a:t>
            </a:r>
            <a:endParaRPr lang="en-ZA" sz="1600" dirty="0">
              <a:solidFill>
                <a:prstClr val="black"/>
              </a:solidFill>
              <a:latin typeface="Century Gothic"/>
              <a:ea typeface="Times New Roman"/>
              <a:cs typeface="Arial"/>
            </a:endParaRPr>
          </a:p>
          <a:p>
            <a:pPr marL="270510" algn="just">
              <a:spcAft>
                <a:spcPts val="0"/>
              </a:spcAft>
            </a:pPr>
            <a:endParaRPr lang="en-US" sz="1300" dirty="0">
              <a:latin typeface="Century Gothic"/>
              <a:ea typeface="Calibri"/>
              <a:cs typeface="Arial"/>
            </a:endParaRPr>
          </a:p>
          <a:p>
            <a:pPr marL="270510" algn="just">
              <a:spcAft>
                <a:spcPts val="0"/>
              </a:spcAft>
            </a:pPr>
            <a:endParaRPr lang="en-ZA" sz="1300" dirty="0" smtClean="0">
              <a:ea typeface="Calibri"/>
              <a:cs typeface="Times New Roman"/>
            </a:endParaRPr>
          </a:p>
        </p:txBody>
      </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24</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graphicFrame>
        <p:nvGraphicFramePr>
          <p:cNvPr id="12" name="Chart 11"/>
          <p:cNvGraphicFramePr>
            <a:graphicFrameLocks/>
          </p:cNvGraphicFramePr>
          <p:nvPr>
            <p:extLst>
              <p:ext uri="{D42A27DB-BD31-4B8C-83A1-F6EECF244321}">
                <p14:modId xmlns:p14="http://schemas.microsoft.com/office/powerpoint/2010/main" xmlns="" val="486936536"/>
              </p:ext>
            </p:extLst>
          </p:nvPr>
        </p:nvGraphicFramePr>
        <p:xfrm>
          <a:off x="163284" y="730875"/>
          <a:ext cx="8827688" cy="25596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58554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0" y="71717"/>
            <a:ext cx="9146895" cy="3997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6" name="Rectangle 1"/>
          <p:cNvSpPr>
            <a:spLocks noChangeArrowheads="1"/>
          </p:cNvSpPr>
          <p:nvPr/>
        </p:nvSpPr>
        <p:spPr bwMode="auto">
          <a:xfrm>
            <a:off x="709479" y="771415"/>
            <a:ext cx="757645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US" sz="1200" b="1" i="1" dirty="0" smtClean="0">
                <a:latin typeface="Century Gothic" pitchFamily="34" charset="0"/>
                <a:ea typeface="Times New Roman" pitchFamily="18" charset="0"/>
                <a:cs typeface="Arial" pitchFamily="34" charset="0"/>
              </a:rPr>
              <a:t>Table 11: </a:t>
            </a:r>
            <a:r>
              <a:rPr lang="en-ZA" sz="1200" b="1" i="1" dirty="0">
                <a:latin typeface="Century Gothic" pitchFamily="34" charset="0"/>
                <a:ea typeface="Times New Roman" pitchFamily="18" charset="0"/>
                <a:cs typeface="Arial" pitchFamily="34" charset="0"/>
              </a:rPr>
              <a:t>DMV Establishment per salary </a:t>
            </a:r>
            <a:r>
              <a:rPr lang="en-ZA" sz="1200" b="1" i="1" dirty="0" smtClean="0">
                <a:latin typeface="Century Gothic" pitchFamily="34" charset="0"/>
                <a:ea typeface="Times New Roman" pitchFamily="18" charset="0"/>
                <a:cs typeface="Arial" pitchFamily="34" charset="0"/>
              </a:rPr>
              <a:t>level </a:t>
            </a:r>
            <a:endParaRPr lang="en-US" sz="1200" b="1" i="1" dirty="0">
              <a:solidFill>
                <a:srgbClr val="FF0000"/>
              </a:solidFill>
              <a:latin typeface="Century Gothic" pitchFamily="34" charset="0"/>
              <a:ea typeface="Times New Roman" pitchFamily="18" charset="0"/>
              <a:cs typeface="Arial" pitchFamily="34" charset="0"/>
            </a:endParaRPr>
          </a:p>
        </p:txBody>
      </p:sp>
      <p:sp>
        <p:nvSpPr>
          <p:cNvPr id="7" name="Rectangle 6"/>
          <p:cNvSpPr/>
          <p:nvPr/>
        </p:nvSpPr>
        <p:spPr>
          <a:xfrm>
            <a:off x="2386940" y="93068"/>
            <a:ext cx="5913911" cy="658642"/>
          </a:xfrm>
          <a:prstGeom prst="rect">
            <a:avLst/>
          </a:prstGeom>
        </p:spPr>
        <p:txBody>
          <a:bodyPr wrap="square">
            <a:spAutoFit/>
          </a:bodyPr>
          <a:lstStyle/>
          <a:p>
            <a:pPr algn="ctr">
              <a:lnSpc>
                <a:spcPct val="115000"/>
              </a:lnSpc>
              <a:spcAft>
                <a:spcPts val="1000"/>
              </a:spcAft>
            </a:pPr>
            <a:r>
              <a:rPr lang="en-ZA" sz="1600" b="1" dirty="0" smtClean="0">
                <a:solidFill>
                  <a:srgbClr val="00B050"/>
                </a:solidFill>
                <a:latin typeface="Century Gothic"/>
                <a:ea typeface="Calibri"/>
                <a:cs typeface="Times New Roman"/>
              </a:rPr>
              <a:t>OVERVIEW OF PERFORMANCE ON HUMAN RESOURCE TARGETS AND COMPLIANCE (1)</a:t>
            </a:r>
            <a:endParaRPr lang="en-ZA" sz="1600" dirty="0">
              <a:solidFill>
                <a:srgbClr val="00B050"/>
              </a:solidFill>
              <a:ea typeface="Calibri"/>
              <a:cs typeface="Times New Roman"/>
            </a:endParaRPr>
          </a:p>
        </p:txBody>
      </p:sp>
      <p:sp>
        <p:nvSpPr>
          <p:cNvPr id="3" name="Slide Number Placeholder 2"/>
          <p:cNvSpPr>
            <a:spLocks noGrp="1"/>
          </p:cNvSpPr>
          <p:nvPr>
            <p:ph type="sldNum" sz="quarter" idx="12"/>
          </p:nvPr>
        </p:nvSpPr>
        <p:spPr/>
        <p:txBody>
          <a:bodyPr/>
          <a:lstStyle/>
          <a:p>
            <a:endParaRPr lang="en-US" sz="1400" b="1" dirty="0" smtClean="0">
              <a:solidFill>
                <a:prstClr val="black">
                  <a:tint val="75000"/>
                </a:prstClr>
              </a:solidFill>
            </a:endParaRPr>
          </a:p>
          <a:p>
            <a:fld id="{7CDEE3CD-9AE7-E148-8D38-A96A94875DA4}" type="slidenum">
              <a:rPr lang="en-US" sz="1400" b="1" smtClean="0">
                <a:solidFill>
                  <a:prstClr val="black"/>
                </a:solidFill>
              </a:rPr>
              <a:pPr/>
              <a:t>25</a:t>
            </a:fld>
            <a:endParaRPr lang="en-US" sz="1400" b="1" dirty="0">
              <a:solidFill>
                <a:prstClr val="black"/>
              </a:solidFill>
            </a:endParaRPr>
          </a:p>
        </p:txBody>
      </p:sp>
      <p:sp>
        <p:nvSpPr>
          <p:cNvPr id="4" name="Footer Placeholder 3"/>
          <p:cNvSpPr>
            <a:spLocks noGrp="1"/>
          </p:cNvSpPr>
          <p:nvPr>
            <p:ph type="ftr" sz="quarter" idx="11"/>
          </p:nvPr>
        </p:nvSpPr>
        <p:spPr/>
        <p:txBody>
          <a:bodyPr/>
          <a:lstStyle/>
          <a:p>
            <a:endParaRPr lang="en-US" dirty="0" smtClean="0">
              <a:solidFill>
                <a:prstClr val="black">
                  <a:tint val="75000"/>
                </a:prstClr>
              </a:solidFill>
            </a:endParaRPr>
          </a:p>
          <a:p>
            <a:r>
              <a:rPr lang="en-US" dirty="0" smtClean="0">
                <a:solidFill>
                  <a:prstClr val="black">
                    <a:tint val="75000"/>
                  </a:prstClr>
                </a:solidFill>
              </a:rPr>
              <a:t>Together We Move South Africa Forward</a:t>
            </a:r>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977731827"/>
              </p:ext>
            </p:extLst>
          </p:nvPr>
        </p:nvGraphicFramePr>
        <p:xfrm>
          <a:off x="-1" y="1048420"/>
          <a:ext cx="9144001" cy="5544888"/>
        </p:xfrm>
        <a:graphic>
          <a:graphicData uri="http://schemas.openxmlformats.org/drawingml/2006/table">
            <a:tbl>
              <a:tblPr firstRow="1" firstCol="1" bandRow="1">
                <a:tableStyleId>{8799B23B-EC83-4686-B30A-512413B5E67A}</a:tableStyleId>
              </a:tblPr>
              <a:tblGrid>
                <a:gridCol w="495193"/>
                <a:gridCol w="1103556"/>
                <a:gridCol w="764045"/>
                <a:gridCol w="1103556"/>
                <a:gridCol w="1102956"/>
                <a:gridCol w="1188582"/>
                <a:gridCol w="1356241"/>
                <a:gridCol w="1014936"/>
                <a:gridCol w="1014936"/>
              </a:tblGrid>
              <a:tr h="668083">
                <a:tc>
                  <a:txBody>
                    <a:bodyPr/>
                    <a:lstStyle/>
                    <a:p>
                      <a:pPr algn="ctr">
                        <a:lnSpc>
                          <a:spcPct val="107000"/>
                        </a:lnSpc>
                        <a:spcAft>
                          <a:spcPts val="800"/>
                        </a:spcAft>
                      </a:pPr>
                      <a:r>
                        <a:rPr lang="en-ZA" sz="1050" dirty="0">
                          <a:effectLst/>
                        </a:rPr>
                        <a:t>Salary Level</a:t>
                      </a:r>
                      <a:endParaRPr lang="en-ZA"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a:effectLst/>
                        </a:rPr>
                        <a:t>No. of posts on approved establishment</a:t>
                      </a:r>
                      <a:endParaRPr lang="en-ZA"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a:effectLst/>
                        </a:rPr>
                        <a:t>No. of funded posts</a:t>
                      </a:r>
                      <a:endParaRPr lang="en-ZA"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a:effectLst/>
                        </a:rPr>
                        <a:t>No. of permanent posts filled to the establishment</a:t>
                      </a:r>
                      <a:endParaRPr lang="en-ZA"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a:effectLst/>
                        </a:rPr>
                        <a:t>No. of vacant posts</a:t>
                      </a:r>
                      <a:endParaRPr lang="en-ZA"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a:effectLst/>
                        </a:rPr>
                        <a:t>No. of permanent posts collapsed</a:t>
                      </a:r>
                      <a:endParaRPr lang="en-ZA"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dirty="0">
                          <a:effectLst/>
                        </a:rPr>
                        <a:t>No. of Contract posts additional to the establishment</a:t>
                      </a:r>
                      <a:endParaRPr lang="en-ZA"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a:effectLst/>
                        </a:rPr>
                        <a:t>No. of Interns</a:t>
                      </a:r>
                      <a:endParaRPr lang="en-ZA"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1050" dirty="0">
                          <a:effectLst/>
                        </a:rPr>
                        <a:t>No. of Learnerships PSETA</a:t>
                      </a:r>
                      <a:endParaRPr lang="en-ZA"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15102">
                <a:tc>
                  <a:txBody>
                    <a:bodyPr/>
                    <a:lstStyle/>
                    <a:p>
                      <a:pPr algn="ctr">
                        <a:lnSpc>
                          <a:spcPct val="107000"/>
                        </a:lnSpc>
                        <a:spcAft>
                          <a:spcPts val="800"/>
                        </a:spcAft>
                      </a:pPr>
                      <a:r>
                        <a:rPr lang="en-ZA" sz="900">
                          <a:effectLst/>
                        </a:rPr>
                        <a:t>2</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22</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12</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_</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66381">
                <a:tc>
                  <a:txBody>
                    <a:bodyPr/>
                    <a:lstStyle/>
                    <a:p>
                      <a:pPr algn="ctr">
                        <a:lnSpc>
                          <a:spcPct val="107000"/>
                        </a:lnSpc>
                        <a:spcAft>
                          <a:spcPts val="800"/>
                        </a:spcAft>
                      </a:pPr>
                      <a:r>
                        <a:rPr lang="en-ZA" sz="900">
                          <a:effectLst/>
                        </a:rPr>
                        <a:t>5</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5</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_</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95040">
                <a:tc>
                  <a:txBody>
                    <a:bodyPr/>
                    <a:lstStyle/>
                    <a:p>
                      <a:pPr algn="ctr">
                        <a:lnSpc>
                          <a:spcPct val="107000"/>
                        </a:lnSpc>
                        <a:spcAft>
                          <a:spcPts val="800"/>
                        </a:spcAft>
                      </a:pPr>
                      <a:r>
                        <a:rPr lang="en-ZA" sz="900">
                          <a:effectLst/>
                        </a:rPr>
                        <a:t>6</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5</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35</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16</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5</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9</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10</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_</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5</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12</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48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48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41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4</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18</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14</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9</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9</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7</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15</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3</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2</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a:effectLst/>
                        </a:rPr>
                        <a:t>16</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1</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_</a:t>
                      </a:r>
                      <a:endParaRPr lang="en-ZA" sz="90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7163">
                <a:tc>
                  <a:txBody>
                    <a:bodyPr/>
                    <a:lstStyle/>
                    <a:p>
                      <a:pPr algn="ctr">
                        <a:lnSpc>
                          <a:spcPct val="107000"/>
                        </a:lnSpc>
                        <a:spcAft>
                          <a:spcPts val="800"/>
                        </a:spcAft>
                      </a:pPr>
                      <a:r>
                        <a:rPr lang="en-ZA" sz="900" dirty="0">
                          <a:effectLst/>
                        </a:rPr>
                        <a:t>Total</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169</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169</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129</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43</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a:effectLst/>
                        </a:rPr>
                        <a:t>7</a:t>
                      </a:r>
                      <a:endParaRPr lang="en-ZA" sz="900" b="1">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45</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22</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148" marR="58148" marT="8076" marB="0"/>
                </a:tc>
                <a:tc>
                  <a:txBody>
                    <a:bodyPr/>
                    <a:lstStyle/>
                    <a:p>
                      <a:pPr algn="ctr">
                        <a:lnSpc>
                          <a:spcPct val="107000"/>
                        </a:lnSpc>
                        <a:spcAft>
                          <a:spcPts val="800"/>
                        </a:spcAft>
                      </a:pPr>
                      <a:r>
                        <a:rPr lang="en-ZA" sz="900" dirty="0">
                          <a:effectLst/>
                        </a:rPr>
                        <a:t>12</a:t>
                      </a:r>
                      <a:endParaRPr lang="en-ZA"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xmlns="" val="2470358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0" y="71717"/>
            <a:ext cx="9146895" cy="3997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6" name="Rectangle 1"/>
          <p:cNvSpPr>
            <a:spLocks noChangeArrowheads="1"/>
          </p:cNvSpPr>
          <p:nvPr/>
        </p:nvSpPr>
        <p:spPr bwMode="auto">
          <a:xfrm>
            <a:off x="332511" y="748285"/>
            <a:ext cx="757645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sz="800" b="1" i="1" dirty="0" smtClean="0">
              <a:solidFill>
                <a:prstClr val="black"/>
              </a:solidFill>
              <a:latin typeface="Century Gothic" pitchFamily="34" charset="0"/>
              <a:ea typeface="Times New Roman" pitchFamily="18" charset="0"/>
              <a:cs typeface="Arial" pitchFamily="34" charset="0"/>
            </a:endParaRPr>
          </a:p>
          <a:p>
            <a:pPr defTabSz="914400" fontAlgn="base">
              <a:spcBef>
                <a:spcPct val="0"/>
              </a:spcBef>
              <a:spcAft>
                <a:spcPct val="0"/>
              </a:spcAft>
            </a:pPr>
            <a:r>
              <a:rPr lang="en-US" sz="1200" b="1" i="1" dirty="0" smtClean="0">
                <a:solidFill>
                  <a:prstClr val="black"/>
                </a:solidFill>
                <a:latin typeface="Century Gothic" pitchFamily="34" charset="0"/>
                <a:ea typeface="Times New Roman" pitchFamily="18" charset="0"/>
                <a:cs typeface="Arial" pitchFamily="34" charset="0"/>
              </a:rPr>
              <a:t>Table 12: Transformation/Equity Statistics per Branch Programme (Permanent)</a:t>
            </a:r>
            <a:endParaRPr lang="en-US" sz="1200" dirty="0" smtClean="0">
              <a:solidFill>
                <a:prstClr val="black"/>
              </a:solidFill>
              <a:latin typeface="Arial" pitchFamily="34" charset="0"/>
              <a:cs typeface="Arial" pitchFamily="34" charset="0"/>
            </a:endParaRPr>
          </a:p>
        </p:txBody>
      </p:sp>
      <p:sp>
        <p:nvSpPr>
          <p:cNvPr id="7" name="Rectangle 6"/>
          <p:cNvSpPr/>
          <p:nvPr/>
        </p:nvSpPr>
        <p:spPr>
          <a:xfrm>
            <a:off x="2386940" y="93068"/>
            <a:ext cx="5913911" cy="658642"/>
          </a:xfrm>
          <a:prstGeom prst="rect">
            <a:avLst/>
          </a:prstGeom>
        </p:spPr>
        <p:txBody>
          <a:bodyPr wrap="square">
            <a:spAutoFit/>
          </a:bodyPr>
          <a:lstStyle/>
          <a:p>
            <a:pPr algn="ctr">
              <a:lnSpc>
                <a:spcPct val="115000"/>
              </a:lnSpc>
              <a:spcAft>
                <a:spcPts val="1000"/>
              </a:spcAft>
            </a:pPr>
            <a:r>
              <a:rPr lang="en-ZA" sz="1600" b="1" dirty="0" smtClean="0">
                <a:solidFill>
                  <a:srgbClr val="00B050"/>
                </a:solidFill>
                <a:latin typeface="Century Gothic"/>
                <a:ea typeface="Calibri"/>
                <a:cs typeface="Times New Roman"/>
              </a:rPr>
              <a:t>OVERVIEW OF PERFORMANCE ON HUMAN RESOURCE TARGETS AND COMPLIANCE (2)</a:t>
            </a:r>
            <a:endParaRPr lang="en-ZA" sz="1600" dirty="0">
              <a:solidFill>
                <a:srgbClr val="00B050"/>
              </a:solidFill>
              <a:ea typeface="Calibri"/>
              <a:cs typeface="Times New Roman"/>
            </a:endParaRPr>
          </a:p>
        </p:txBody>
      </p:sp>
      <p:sp>
        <p:nvSpPr>
          <p:cNvPr id="2" name="Slide Number Placeholder 1"/>
          <p:cNvSpPr>
            <a:spLocks noGrp="1"/>
          </p:cNvSpPr>
          <p:nvPr>
            <p:ph type="sldNum" sz="quarter" idx="12"/>
          </p:nvPr>
        </p:nvSpPr>
        <p:spPr/>
        <p:txBody>
          <a:bodyPr/>
          <a:lstStyle/>
          <a:p>
            <a:fld id="{7CDEE3CD-9AE7-E148-8D38-A96A94875DA4}" type="slidenum">
              <a:rPr lang="en-US" sz="1400" b="1" smtClean="0">
                <a:solidFill>
                  <a:prstClr val="black"/>
                </a:solidFill>
              </a:rPr>
              <a:pPr/>
              <a:t>26</a:t>
            </a:fld>
            <a:endParaRPr lang="en-US" sz="1400" b="1" dirty="0">
              <a:solidFill>
                <a:prstClr val="black"/>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Together We Move South Africa Forward</a:t>
            </a:r>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771128349"/>
              </p:ext>
            </p:extLst>
          </p:nvPr>
        </p:nvGraphicFramePr>
        <p:xfrm>
          <a:off x="0" y="1148396"/>
          <a:ext cx="9144000" cy="5348658"/>
        </p:xfrm>
        <a:graphic>
          <a:graphicData uri="http://schemas.openxmlformats.org/drawingml/2006/table">
            <a:tbl>
              <a:tblPr firstRow="1" firstCol="1" bandRow="1">
                <a:tableStyleId>{8799B23B-EC83-4686-B30A-512413B5E67A}</a:tableStyleId>
              </a:tblPr>
              <a:tblGrid>
                <a:gridCol w="2099584"/>
                <a:gridCol w="2893458"/>
                <a:gridCol w="1936470"/>
                <a:gridCol w="1480878"/>
                <a:gridCol w="733610"/>
              </a:tblGrid>
              <a:tr h="408910">
                <a:tc>
                  <a:txBody>
                    <a:bodyPr/>
                    <a:lstStyle/>
                    <a:p>
                      <a:pPr>
                        <a:lnSpc>
                          <a:spcPct val="107000"/>
                        </a:lnSpc>
                        <a:spcAft>
                          <a:spcPts val="800"/>
                        </a:spcAft>
                      </a:pPr>
                      <a:r>
                        <a:rPr lang="en-ZA" sz="1100" dirty="0">
                          <a:effectLst/>
                        </a:rPr>
                        <a:t>Race and Gender</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PROGRAMME:1 </a:t>
                      </a:r>
                      <a:r>
                        <a:rPr lang="en-ZA" sz="1100" dirty="0" smtClean="0">
                          <a:effectLst/>
                        </a:rPr>
                        <a:t>:ADMINISTRATION ( </a:t>
                      </a:r>
                      <a:r>
                        <a:rPr lang="en-ZA" sz="1100" dirty="0">
                          <a:effectLst/>
                        </a:rPr>
                        <a:t>CORP SERV/ODG/ INT </a:t>
                      </a:r>
                      <a:r>
                        <a:rPr lang="en-ZA" sz="1100" dirty="0" smtClean="0">
                          <a:effectLst/>
                        </a:rPr>
                        <a:t>AUDIT)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smtClean="0">
                          <a:effectLst/>
                        </a:rPr>
                        <a:t>PROGRAMME</a:t>
                      </a:r>
                      <a:r>
                        <a:rPr lang="en-ZA" sz="1100" baseline="0" dirty="0" smtClean="0">
                          <a:effectLst/>
                        </a:rPr>
                        <a:t> </a:t>
                      </a:r>
                      <a:r>
                        <a:rPr lang="en-ZA" sz="1100" dirty="0" smtClean="0">
                          <a:effectLst/>
                        </a:rPr>
                        <a:t>2: </a:t>
                      </a:r>
                      <a:r>
                        <a:rPr lang="en-ZA" sz="1100" dirty="0">
                          <a:effectLst/>
                        </a:rPr>
                        <a:t>SESS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smtClean="0">
                          <a:effectLst/>
                        </a:rPr>
                        <a:t>PROGRAMME 3</a:t>
                      </a:r>
                      <a:r>
                        <a:rPr lang="en-ZA" sz="1100" baseline="0" dirty="0" smtClean="0">
                          <a:effectLst/>
                        </a:rPr>
                        <a:t> </a:t>
                      </a:r>
                      <a:r>
                        <a:rPr lang="en-ZA" sz="1100" dirty="0" smtClean="0">
                          <a:effectLst/>
                        </a:rPr>
                        <a:t>: </a:t>
                      </a:r>
                      <a:r>
                        <a:rPr lang="en-ZA" sz="1100" dirty="0">
                          <a:effectLst/>
                        </a:rPr>
                        <a:t>ESM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100" dirty="0">
                          <a:effectLst/>
                        </a:rPr>
                        <a:t>TOTALS</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African Female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35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10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46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Coloured Female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White Female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Asian Female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endParaRPr lang="en-ZA" sz="1100">
                        <a:effectLst/>
                        <a:latin typeface="Calibri" panose="020F0502020204030204" pitchFamily="34" charset="0"/>
                      </a:endParaRPr>
                    </a:p>
                  </a:txBody>
                  <a:tcPr marL="68580" marR="68580" marT="0" marB="0"/>
                </a:tc>
                <a:tc>
                  <a:txBody>
                    <a:bodyPr/>
                    <a:lstStyle/>
                    <a:p>
                      <a:pPr algn="ctr">
                        <a:lnSpc>
                          <a:spcPct val="107000"/>
                        </a:lnSpc>
                        <a:spcAft>
                          <a:spcPts val="800"/>
                        </a:spcAft>
                      </a:pPr>
                      <a:r>
                        <a:rPr lang="en-ZA" sz="1100" dirty="0">
                          <a:effectLst/>
                        </a:rPr>
                        <a:t>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Total 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37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12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55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African 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38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67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Asian 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White 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endParaRPr lang="en-ZA" sz="1100">
                        <a:effectLst/>
                        <a:latin typeface="Calibri" panose="020F0502020204030204" pitchFamily="34" charset="0"/>
                      </a:endParaRPr>
                    </a:p>
                  </a:txBody>
                  <a:tcPr marL="68580" marR="68580" marT="0" marB="0"/>
                </a:tc>
                <a:tc>
                  <a:txBody>
                    <a:bodyPr/>
                    <a:lstStyle/>
                    <a:p>
                      <a:pPr algn="ctr">
                        <a:lnSpc>
                          <a:spcPct val="107000"/>
                        </a:lnSpc>
                        <a:spcAft>
                          <a:spcPts val="800"/>
                        </a:spcAft>
                      </a:pPr>
                      <a:r>
                        <a:rPr lang="en-ZA" sz="1100" dirty="0">
                          <a:effectLst/>
                        </a:rPr>
                        <a:t>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Coloured Male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Total 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41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a:effectLst/>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25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74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9068">
                <a:tc>
                  <a:txBody>
                    <a:bodyPr/>
                    <a:lstStyle/>
                    <a:p>
                      <a:pPr>
                        <a:lnSpc>
                          <a:spcPct val="107000"/>
                        </a:lnSpc>
                        <a:spcAft>
                          <a:spcPts val="800"/>
                        </a:spcAft>
                      </a:pPr>
                      <a:r>
                        <a:rPr lang="en-ZA" sz="1100">
                          <a:effectLst/>
                        </a:rPr>
                        <a:t>Total Employees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78</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20</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31</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ZA" sz="1100" dirty="0">
                          <a:effectLst/>
                        </a:rPr>
                        <a:t>129</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005530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857" y="1687321"/>
            <a:ext cx="8822633" cy="5109788"/>
          </a:xfrm>
        </p:spPr>
        <p:txBody>
          <a:bodyPr>
            <a:normAutofit/>
          </a:bodyPr>
          <a:lstStyle/>
          <a:p>
            <a:pPr marL="0" indent="0" algn="just">
              <a:buNone/>
            </a:pPr>
            <a:endParaRPr lang="en-GB" sz="2200" b="1" u="sng" dirty="0" smtClean="0">
              <a:latin typeface="Century Gothic" panose="020B0502020202020204" pitchFamily="34" charset="0"/>
            </a:endParaRPr>
          </a:p>
          <a:p>
            <a:pPr marL="0" indent="0" algn="just">
              <a:buNone/>
            </a:pPr>
            <a:endParaRPr lang="en-US" sz="2200" dirty="0">
              <a:latin typeface="Century Gothic" pitchFamily="34" charset="0"/>
            </a:endParaRPr>
          </a:p>
          <a:p>
            <a:pPr marL="0" indent="0">
              <a:buNone/>
            </a:pPr>
            <a:r>
              <a:rPr lang="en-US" sz="2400" dirty="0" smtClean="0"/>
              <a:t> </a:t>
            </a:r>
          </a:p>
          <a:p>
            <a:pPr marL="0" indent="0">
              <a:buNone/>
            </a:pPr>
            <a:endParaRPr lang="en-ZA" sz="2400" dirty="0">
              <a:latin typeface="Arial" charset="0"/>
            </a:endParaRPr>
          </a:p>
        </p:txBody>
      </p:sp>
      <p:grpSp>
        <p:nvGrpSpPr>
          <p:cNvPr id="9" name="Group 8"/>
          <p:cNvGrpSpPr/>
          <p:nvPr/>
        </p:nvGrpSpPr>
        <p:grpSpPr>
          <a:xfrm>
            <a:off x="0" y="0"/>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pic>
        <p:nvPicPr>
          <p:cNvPr id="12" name="Picture 11" descr="slide_b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5886354"/>
            <a:ext cx="9144000" cy="990600"/>
          </a:xfrm>
          <a:prstGeom prst="rect">
            <a:avLst/>
          </a:prstGeom>
        </p:spPr>
      </p:pic>
      <p:sp>
        <p:nvSpPr>
          <p:cNvPr id="4" name="Rectangle 3"/>
          <p:cNvSpPr/>
          <p:nvPr/>
        </p:nvSpPr>
        <p:spPr>
          <a:xfrm>
            <a:off x="2363190" y="476601"/>
            <a:ext cx="5723906" cy="446276"/>
          </a:xfrm>
          <a:prstGeom prst="rect">
            <a:avLst/>
          </a:prstGeom>
        </p:spPr>
        <p:txBody>
          <a:bodyPr wrap="square">
            <a:spAutoFit/>
          </a:bodyPr>
          <a:lstStyle/>
          <a:p>
            <a:pPr algn="ctr">
              <a:spcBef>
                <a:spcPct val="20000"/>
              </a:spcBef>
              <a:defRPr/>
            </a:pPr>
            <a:r>
              <a:rPr lang="en-ZA" b="1" dirty="0" smtClean="0">
                <a:solidFill>
                  <a:srgbClr val="008000"/>
                </a:solidFill>
                <a:latin typeface="Arial"/>
                <a:cs typeface="Arial"/>
              </a:rPr>
              <a:t>PERFORMANCE ON FINANCIAL </a:t>
            </a:r>
            <a:r>
              <a:rPr lang="en-ZA" b="1" dirty="0">
                <a:solidFill>
                  <a:srgbClr val="008000"/>
                </a:solidFill>
                <a:latin typeface="Arial"/>
                <a:cs typeface="Arial"/>
              </a:rPr>
              <a:t>INFORMATION </a:t>
            </a:r>
            <a:r>
              <a:rPr lang="en-ZA" b="1" dirty="0" smtClean="0">
                <a:solidFill>
                  <a:srgbClr val="008000"/>
                </a:solidFill>
                <a:latin typeface="Arial"/>
                <a:cs typeface="Arial"/>
              </a:rPr>
              <a:t>(2</a:t>
            </a:r>
            <a:r>
              <a:rPr lang="en-ZA" sz="2300" b="1" dirty="0" smtClean="0">
                <a:solidFill>
                  <a:srgbClr val="008000"/>
                </a:solidFill>
                <a:latin typeface="Arial"/>
                <a:cs typeface="Arial"/>
              </a:rPr>
              <a:t>)</a:t>
            </a:r>
            <a:endParaRPr lang="en-ZA" sz="2300" b="1" dirty="0">
              <a:solidFill>
                <a:srgbClr val="008000"/>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xmlns="" val="1835767010"/>
              </p:ext>
            </p:extLst>
          </p:nvPr>
        </p:nvGraphicFramePr>
        <p:xfrm>
          <a:off x="0" y="1628776"/>
          <a:ext cx="9185490" cy="4057650"/>
        </p:xfrm>
        <a:graphic>
          <a:graphicData uri="http://schemas.openxmlformats.org/drawingml/2006/table">
            <a:tbl>
              <a:tblPr firstRow="1" firstCol="1" bandRow="1"/>
              <a:tblGrid>
                <a:gridCol w="1703640"/>
                <a:gridCol w="1580433"/>
                <a:gridCol w="1479674"/>
                <a:gridCol w="1323154"/>
                <a:gridCol w="1269242"/>
                <a:gridCol w="1829347"/>
              </a:tblGrid>
              <a:tr h="707771">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PROGRAMME </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ANNUAL BUGDET</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ACTUAL EXPENDITURE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AVAILABLE BUDGET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 SPENT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VARIANCE OF 75%</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9849">
                <a:tc>
                  <a:txBody>
                    <a:bodyPr/>
                    <a:lstStyle/>
                    <a:p>
                      <a:pPr algn="ctr">
                        <a:lnSpc>
                          <a:spcPct val="115000"/>
                        </a:lnSpc>
                        <a:spcAft>
                          <a:spcPts val="0"/>
                        </a:spcAft>
                      </a:pPr>
                      <a:r>
                        <a:rPr lang="en-ZA" sz="1200" b="1">
                          <a:solidFill>
                            <a:schemeClr val="tx1"/>
                          </a:solidFill>
                          <a:effectLst/>
                          <a:latin typeface="Century Gothic" panose="020B0502020202020204" pitchFamily="34" charset="0"/>
                          <a:ea typeface="Times New Roman"/>
                          <a:cs typeface="Times New Roman"/>
                        </a:rPr>
                        <a:t> </a:t>
                      </a:r>
                      <a:endParaRPr lang="en-ZA" sz="120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a:solidFill>
                            <a:schemeClr val="tx1"/>
                          </a:solidFill>
                          <a:effectLst/>
                          <a:latin typeface="Century Gothic" panose="020B0502020202020204" pitchFamily="34" charset="0"/>
                          <a:ea typeface="Calibri"/>
                          <a:cs typeface="Times New Roman"/>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smtClean="0">
                          <a:solidFill>
                            <a:schemeClr val="tx1"/>
                          </a:solidFill>
                          <a:effectLst/>
                          <a:latin typeface="Century Gothic" panose="020B0502020202020204" pitchFamily="34" charset="0"/>
                          <a:ea typeface="Calibri"/>
                          <a:cs typeface="Times New Roman"/>
                        </a:rPr>
                        <a:t>%</a:t>
                      </a:r>
                      <a:endParaRPr lang="en-ZA" sz="1400" b="1"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r>
              <a:tr h="590110">
                <a:tc>
                  <a:txBody>
                    <a:bodyPr/>
                    <a:lstStyle/>
                    <a:p>
                      <a:pPr marL="0" algn="l" defTabSz="457200" rtl="0" eaLnBrk="1" latinLnBrk="0" hangingPunct="1">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ADMINISTRATION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dirty="0">
                          <a:effectLst/>
                          <a:latin typeface="Century Gothic" panose="020B0502020202020204" pitchFamily="34" charset="0"/>
                          <a:ea typeface="Calibri" panose="020F0502020204030204" pitchFamily="34" charset="0"/>
                        </a:rPr>
                        <a:t>178</a:t>
                      </a:r>
                      <a:endParaRPr lang="en-ZA" sz="1400"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a:effectLst/>
                          <a:latin typeface="Century Gothic" panose="020B0502020202020204" pitchFamily="34" charset="0"/>
                          <a:ea typeface="Calibri" panose="020F0502020204030204" pitchFamily="34" charset="0"/>
                        </a:rPr>
                        <a:t> </a:t>
                      </a:r>
                      <a:r>
                        <a:rPr lang="en-GB" sz="1400" dirty="0" smtClean="0">
                          <a:effectLst/>
                          <a:latin typeface="Century Gothic" panose="020B0502020202020204" pitchFamily="34" charset="0"/>
                          <a:ea typeface="Calibri" panose="020F0502020204030204" pitchFamily="34" charset="0"/>
                        </a:rPr>
                        <a:t>85</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dirty="0" smtClean="0">
                          <a:effectLst/>
                          <a:latin typeface="Century Gothic" panose="020B0502020202020204" pitchFamily="34" charset="0"/>
                          <a:ea typeface="Calibri" panose="020F0502020204030204" pitchFamily="34" charset="0"/>
                        </a:rPr>
                        <a:t>93</a:t>
                      </a:r>
                      <a:endParaRPr lang="en-ZA" sz="1400"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48%</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15%</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5766">
                <a:tc>
                  <a:txBody>
                    <a:bodyPr/>
                    <a:lstStyle/>
                    <a:p>
                      <a:pPr marL="0" algn="l"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SES</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ZA" sz="1400">
                          <a:effectLst/>
                          <a:latin typeface="Century Gothic" panose="020B0502020202020204" pitchFamily="34" charset="0"/>
                          <a:ea typeface="Calibri" panose="020F0502020204030204" pitchFamily="34" charset="0"/>
                        </a:rPr>
                        <a:t>168</a:t>
                      </a:r>
                      <a:endParaRPr lang="en-ZA" sz="14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dirty="0">
                          <a:effectLst/>
                          <a:latin typeface="Century Gothic" panose="020B0502020202020204" pitchFamily="34" charset="0"/>
                          <a:ea typeface="Calibri" panose="020F0502020204030204" pitchFamily="34" charset="0"/>
                        </a:rPr>
                        <a:t> </a:t>
                      </a:r>
                      <a:r>
                        <a:rPr lang="en-GB" sz="1400" dirty="0" smtClean="0">
                          <a:effectLst/>
                          <a:latin typeface="Century Gothic" panose="020B0502020202020204" pitchFamily="34" charset="0"/>
                          <a:ea typeface="Calibri" panose="020F0502020204030204" pitchFamily="34" charset="0"/>
                        </a:rPr>
                        <a:t>53</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ZA" sz="1400" dirty="0" smtClean="0">
                          <a:effectLst/>
                          <a:latin typeface="Century Gothic" panose="020B0502020202020204" pitchFamily="34" charset="0"/>
                          <a:ea typeface="Calibri" panose="020F0502020204030204" pitchFamily="34" charset="0"/>
                        </a:rPr>
                        <a:t>115</a:t>
                      </a:r>
                      <a:endParaRPr lang="en-ZA" sz="1400"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dirty="0">
                          <a:effectLst/>
                          <a:latin typeface="Century Gothic" panose="020B0502020202020204" pitchFamily="34" charset="0"/>
                          <a:ea typeface="Calibri" panose="020F0502020204030204" pitchFamily="34" charset="0"/>
                        </a:rPr>
                        <a:t>32%</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24%</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r>
              <a:tr h="771684">
                <a:tc>
                  <a:txBody>
                    <a:bodyPr/>
                    <a:lstStyle/>
                    <a:p>
                      <a:pPr marL="0" algn="l" defTabSz="457200" rtl="0" eaLnBrk="1" latinLnBrk="0" hangingPunct="1">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ESM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a:effectLst/>
                          <a:latin typeface="Century Gothic" panose="020B0502020202020204" pitchFamily="34" charset="0"/>
                          <a:ea typeface="Calibri" panose="020F0502020204030204" pitchFamily="34" charset="0"/>
                        </a:rPr>
                        <a:t>157</a:t>
                      </a:r>
                      <a:endParaRPr lang="en-ZA" sz="14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41</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dirty="0" smtClean="0">
                          <a:effectLst/>
                          <a:latin typeface="Century Gothic" panose="020B0502020202020204" pitchFamily="34" charset="0"/>
                          <a:ea typeface="Calibri" panose="020F0502020204030204" pitchFamily="34" charset="0"/>
                        </a:rPr>
                        <a:t>116</a:t>
                      </a:r>
                      <a:endParaRPr lang="en-ZA" sz="1400"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26%</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Times New Roman" panose="02020603050405020304" pitchFamily="18" charset="0"/>
                        </a:rPr>
                        <a:t>41%</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70">
                <a:tc>
                  <a:txBody>
                    <a:bodyPr/>
                    <a:lstStyle/>
                    <a:p>
                      <a:pPr marL="0" algn="l" defTabSz="457200" rtl="0" eaLnBrk="1" latinLnBrk="0" hangingPunct="1">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TOTAL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ZA" sz="1400" b="1" dirty="0">
                          <a:effectLst/>
                          <a:latin typeface="Century Gothic" panose="020B0502020202020204" pitchFamily="34" charset="0"/>
                          <a:ea typeface="Calibri" panose="020F0502020204030204" pitchFamily="34" charset="0"/>
                        </a:rPr>
                        <a:t>R504</a:t>
                      </a:r>
                      <a:endParaRPr lang="en-ZA" sz="1400" b="1"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b="1" dirty="0">
                          <a:effectLst/>
                          <a:latin typeface="Century Gothic" panose="020B0502020202020204" pitchFamily="34" charset="0"/>
                          <a:ea typeface="Calibri" panose="020F0502020204030204" pitchFamily="34" charset="0"/>
                        </a:rPr>
                        <a:t>R </a:t>
                      </a:r>
                      <a:r>
                        <a:rPr lang="en-GB" sz="1400" b="1" dirty="0" smtClean="0">
                          <a:effectLst/>
                          <a:latin typeface="Century Gothic" panose="020B0502020202020204" pitchFamily="34" charset="0"/>
                          <a:ea typeface="Calibri" panose="020F0502020204030204" pitchFamily="34" charset="0"/>
                        </a:rPr>
                        <a:t>180</a:t>
                      </a:r>
                      <a:endParaRPr lang="en-ZA" sz="1400" b="1"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ZA" sz="1400" b="1" dirty="0">
                          <a:effectLst/>
                          <a:latin typeface="Century Gothic" panose="020B0502020202020204" pitchFamily="34" charset="0"/>
                          <a:ea typeface="Calibri" panose="020F0502020204030204" pitchFamily="34" charset="0"/>
                        </a:rPr>
                        <a:t>R </a:t>
                      </a:r>
                      <a:r>
                        <a:rPr lang="en-ZA" sz="1400" b="1" dirty="0" smtClean="0">
                          <a:effectLst/>
                          <a:latin typeface="Century Gothic" panose="020B0502020202020204" pitchFamily="34" charset="0"/>
                          <a:ea typeface="Calibri" panose="020F0502020204030204" pitchFamily="34" charset="0"/>
                        </a:rPr>
                        <a:t>324</a:t>
                      </a:r>
                      <a:endParaRPr lang="en-ZA" sz="1400" b="1"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b="1" dirty="0">
                          <a:effectLst/>
                          <a:latin typeface="Century Gothic" panose="020B0502020202020204" pitchFamily="34" charset="0"/>
                          <a:ea typeface="Calibri" panose="020F0502020204030204" pitchFamily="34" charset="0"/>
                        </a:rPr>
                        <a:t> </a:t>
                      </a:r>
                      <a:r>
                        <a:rPr lang="en-GB" sz="1400" b="1" dirty="0" smtClean="0">
                          <a:effectLst/>
                          <a:latin typeface="Century Gothic" panose="020B0502020202020204" pitchFamily="34" charset="0"/>
                          <a:ea typeface="Calibri" panose="020F0502020204030204" pitchFamily="34" charset="0"/>
                        </a:rPr>
                        <a:t>36%</a:t>
                      </a:r>
                      <a:endParaRPr lang="en-ZA" sz="1400" b="1"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b="1" dirty="0" smtClean="0">
                          <a:effectLst/>
                          <a:latin typeface="Century Gothic" panose="020B0502020202020204" pitchFamily="34" charset="0"/>
                          <a:ea typeface="Times New Roman" panose="02020603050405020304" pitchFamily="18" charset="0"/>
                        </a:rPr>
                        <a:t>26%</a:t>
                      </a:r>
                      <a:endParaRPr lang="en-ZA" sz="1400" b="1"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r>
            </a:tbl>
          </a:graphicData>
        </a:graphic>
      </p:graphicFrame>
      <p:sp>
        <p:nvSpPr>
          <p:cNvPr id="5" name="Rectangle 1"/>
          <p:cNvSpPr>
            <a:spLocks noChangeArrowheads="1"/>
          </p:cNvSpPr>
          <p:nvPr/>
        </p:nvSpPr>
        <p:spPr bwMode="auto">
          <a:xfrm>
            <a:off x="362857" y="1105697"/>
            <a:ext cx="7379855"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ZA" sz="1400" b="1" i="1" dirty="0">
                <a:solidFill>
                  <a:prstClr val="black"/>
                </a:solidFill>
                <a:latin typeface="Century Gothic"/>
                <a:ea typeface="Calibri"/>
                <a:cs typeface="Arial"/>
              </a:rPr>
              <a:t> Table </a:t>
            </a:r>
            <a:r>
              <a:rPr lang="en-ZA" sz="1400" b="1" i="1" dirty="0" smtClean="0">
                <a:solidFill>
                  <a:prstClr val="black"/>
                </a:solidFill>
                <a:latin typeface="Century Gothic"/>
                <a:ea typeface="Calibri"/>
                <a:cs typeface="Arial"/>
              </a:rPr>
              <a:t>15: </a:t>
            </a:r>
            <a:r>
              <a:rPr lang="en-ZA" sz="1400" b="1" i="1" dirty="0" smtClean="0">
                <a:solidFill>
                  <a:prstClr val="black"/>
                </a:solidFill>
                <a:latin typeface="Century Gothic" pitchFamily="34" charset="0"/>
                <a:ea typeface="Calibri" pitchFamily="34" charset="0"/>
                <a:cs typeface="Arial" pitchFamily="34" charset="0"/>
              </a:rPr>
              <a:t>Budget Expenditure trend per programme</a:t>
            </a:r>
            <a:endParaRPr lang="en-ZA" sz="14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9361283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857" y="1687321"/>
            <a:ext cx="8822633" cy="5109788"/>
          </a:xfrm>
        </p:spPr>
        <p:txBody>
          <a:bodyPr>
            <a:normAutofit/>
          </a:bodyPr>
          <a:lstStyle/>
          <a:p>
            <a:pPr marL="0" indent="0" algn="just">
              <a:buNone/>
            </a:pPr>
            <a:endParaRPr lang="en-GB" sz="2200" b="1" u="sng" dirty="0" smtClean="0">
              <a:latin typeface="Century Gothic" panose="020B0502020202020204" pitchFamily="34" charset="0"/>
            </a:endParaRPr>
          </a:p>
          <a:p>
            <a:pPr marL="0" indent="0" algn="just">
              <a:buNone/>
            </a:pPr>
            <a:endParaRPr lang="en-US" sz="2200" dirty="0">
              <a:latin typeface="Century Gothic" pitchFamily="34" charset="0"/>
            </a:endParaRPr>
          </a:p>
          <a:p>
            <a:pPr marL="0" indent="0">
              <a:buNone/>
            </a:pPr>
            <a:r>
              <a:rPr lang="en-US" sz="2400" dirty="0" smtClean="0"/>
              <a:t> </a:t>
            </a:r>
          </a:p>
          <a:p>
            <a:pPr marL="0" indent="0">
              <a:buNone/>
            </a:pPr>
            <a:endParaRPr lang="en-ZA" sz="2400" dirty="0">
              <a:latin typeface="Arial" charset="0"/>
            </a:endParaRPr>
          </a:p>
        </p:txBody>
      </p:sp>
      <p:grpSp>
        <p:nvGrpSpPr>
          <p:cNvPr id="9" name="Group 8"/>
          <p:cNvGrpSpPr/>
          <p:nvPr/>
        </p:nvGrpSpPr>
        <p:grpSpPr>
          <a:xfrm>
            <a:off x="0" y="0"/>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pic>
        <p:nvPicPr>
          <p:cNvPr id="12" name="Picture 11" descr="slide_b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5886354"/>
            <a:ext cx="9144000" cy="990600"/>
          </a:xfrm>
          <a:prstGeom prst="rect">
            <a:avLst/>
          </a:prstGeom>
        </p:spPr>
      </p:pic>
      <p:sp>
        <p:nvSpPr>
          <p:cNvPr id="4" name="Rectangle 3"/>
          <p:cNvSpPr/>
          <p:nvPr/>
        </p:nvSpPr>
        <p:spPr>
          <a:xfrm>
            <a:off x="2363190" y="476601"/>
            <a:ext cx="5723906" cy="446276"/>
          </a:xfrm>
          <a:prstGeom prst="rect">
            <a:avLst/>
          </a:prstGeom>
        </p:spPr>
        <p:txBody>
          <a:bodyPr wrap="square">
            <a:spAutoFit/>
          </a:bodyPr>
          <a:lstStyle/>
          <a:p>
            <a:pPr algn="ctr">
              <a:spcBef>
                <a:spcPct val="20000"/>
              </a:spcBef>
              <a:defRPr/>
            </a:pPr>
            <a:r>
              <a:rPr lang="en-ZA" b="1" dirty="0" smtClean="0">
                <a:solidFill>
                  <a:srgbClr val="008000"/>
                </a:solidFill>
                <a:latin typeface="Arial"/>
                <a:cs typeface="Arial"/>
              </a:rPr>
              <a:t>PERFORMANCE ON FINANCIAL </a:t>
            </a:r>
            <a:r>
              <a:rPr lang="en-ZA" b="1" dirty="0">
                <a:solidFill>
                  <a:srgbClr val="008000"/>
                </a:solidFill>
                <a:latin typeface="Arial"/>
                <a:cs typeface="Arial"/>
              </a:rPr>
              <a:t>INFORMATION </a:t>
            </a:r>
            <a:r>
              <a:rPr lang="en-ZA" b="1" dirty="0" smtClean="0">
                <a:solidFill>
                  <a:srgbClr val="008000"/>
                </a:solidFill>
                <a:latin typeface="Arial"/>
                <a:cs typeface="Arial"/>
              </a:rPr>
              <a:t>(2</a:t>
            </a:r>
            <a:r>
              <a:rPr lang="en-ZA" sz="2300" b="1" dirty="0" smtClean="0">
                <a:solidFill>
                  <a:srgbClr val="008000"/>
                </a:solidFill>
                <a:latin typeface="Arial"/>
                <a:cs typeface="Arial"/>
              </a:rPr>
              <a:t>)</a:t>
            </a:r>
            <a:endParaRPr lang="en-ZA" sz="2300" b="1" dirty="0">
              <a:solidFill>
                <a:srgbClr val="008000"/>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xmlns="" val="153943539"/>
              </p:ext>
            </p:extLst>
          </p:nvPr>
        </p:nvGraphicFramePr>
        <p:xfrm>
          <a:off x="0" y="1628776"/>
          <a:ext cx="9185490" cy="4829334"/>
        </p:xfrm>
        <a:graphic>
          <a:graphicData uri="http://schemas.openxmlformats.org/drawingml/2006/table">
            <a:tbl>
              <a:tblPr firstRow="1" firstCol="1" bandRow="1"/>
              <a:tblGrid>
                <a:gridCol w="1703640"/>
                <a:gridCol w="1510207"/>
                <a:gridCol w="1549900"/>
                <a:gridCol w="1323154"/>
                <a:gridCol w="1269242"/>
                <a:gridCol w="1829347"/>
              </a:tblGrid>
              <a:tr h="707771">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Economic</a:t>
                      </a:r>
                      <a:r>
                        <a:rPr lang="en-ZA" sz="1400" b="1" kern="1200" baseline="0" dirty="0" smtClean="0">
                          <a:solidFill>
                            <a:schemeClr val="tx1"/>
                          </a:solidFill>
                          <a:effectLst/>
                          <a:latin typeface="Century Gothic" panose="020B0502020202020204" pitchFamily="34" charset="0"/>
                          <a:ea typeface="Calibri"/>
                          <a:cs typeface="Times New Roman"/>
                        </a:rPr>
                        <a:t> classification</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ANNUAL BUGDET</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ACTUAL EXPENDITURE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AVAILABLE BUDGET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 SPENT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VARIANCE OF 75%</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9849">
                <a:tc>
                  <a:txBody>
                    <a:bodyPr/>
                    <a:lstStyle/>
                    <a:p>
                      <a:pPr algn="ctr">
                        <a:lnSpc>
                          <a:spcPct val="115000"/>
                        </a:lnSpc>
                        <a:spcAft>
                          <a:spcPts val="0"/>
                        </a:spcAft>
                      </a:pPr>
                      <a:r>
                        <a:rPr lang="en-ZA" sz="1200" b="1">
                          <a:solidFill>
                            <a:schemeClr val="tx1"/>
                          </a:solidFill>
                          <a:effectLst/>
                          <a:latin typeface="Century Gothic" panose="020B0502020202020204" pitchFamily="34" charset="0"/>
                          <a:ea typeface="Times New Roman"/>
                          <a:cs typeface="Times New Roman"/>
                        </a:rPr>
                        <a:t> </a:t>
                      </a:r>
                      <a:endParaRPr lang="en-ZA" sz="120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a:solidFill>
                            <a:schemeClr val="tx1"/>
                          </a:solidFill>
                          <a:effectLst/>
                          <a:latin typeface="Century Gothic" panose="020B0502020202020204" pitchFamily="34" charset="0"/>
                          <a:ea typeface="Calibri"/>
                          <a:cs typeface="Times New Roman"/>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smtClean="0">
                          <a:solidFill>
                            <a:schemeClr val="tx1"/>
                          </a:solidFill>
                          <a:effectLst/>
                          <a:latin typeface="Century Gothic" panose="020B0502020202020204" pitchFamily="34" charset="0"/>
                          <a:ea typeface="Calibri"/>
                          <a:cs typeface="Times New Roman"/>
                        </a:rPr>
                        <a:t>%</a:t>
                      </a:r>
                      <a:endParaRPr lang="en-ZA" sz="1400" b="1"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r>
              <a:tr h="590110">
                <a:tc>
                  <a:txBody>
                    <a:bodyPr/>
                    <a:lstStyle/>
                    <a:p>
                      <a:pPr marL="0" algn="l"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Compensation</a:t>
                      </a:r>
                      <a:r>
                        <a:rPr lang="en-ZA" sz="1400" b="1" kern="1200" baseline="0" dirty="0" smtClean="0">
                          <a:solidFill>
                            <a:schemeClr val="tx1"/>
                          </a:solidFill>
                          <a:effectLst/>
                          <a:latin typeface="Century Gothic" panose="020B0502020202020204" pitchFamily="34" charset="0"/>
                          <a:ea typeface="Calibri"/>
                          <a:cs typeface="Times New Roman"/>
                        </a:rPr>
                        <a:t> of employees</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92</a:t>
                      </a:r>
                      <a:endParaRPr lang="en-ZA" sz="14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60</a:t>
                      </a:r>
                      <a:endParaRPr lang="en-ZA" sz="1400" dirty="0"/>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32</a:t>
                      </a:r>
                      <a:endParaRPr lang="en-ZA" sz="14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66%</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9%</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5766">
                <a:tc>
                  <a:txBody>
                    <a:bodyPr/>
                    <a:lstStyle/>
                    <a:p>
                      <a:pPr marL="0" algn="l"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Good</a:t>
                      </a:r>
                      <a:r>
                        <a:rPr lang="en-ZA" sz="1400" b="1" kern="1200" baseline="0" dirty="0" smtClean="0">
                          <a:solidFill>
                            <a:schemeClr val="tx1"/>
                          </a:solidFill>
                          <a:effectLst/>
                          <a:latin typeface="Century Gothic" panose="020B0502020202020204" pitchFamily="34" charset="0"/>
                          <a:ea typeface="Calibri"/>
                          <a:cs typeface="Times New Roman"/>
                        </a:rPr>
                        <a:t>s and Service</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r>
                        <a:rPr lang="en-ZA" sz="1400" dirty="0" smtClean="0"/>
                        <a:t>404</a:t>
                      </a:r>
                      <a:endParaRPr lang="en-ZA" sz="14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r>
                        <a:rPr lang="en-ZA" sz="1400" dirty="0" smtClean="0"/>
                        <a:t>95</a:t>
                      </a:r>
                      <a:endParaRPr lang="en-ZA" sz="1400" dirty="0"/>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r>
                        <a:rPr lang="en-ZA" sz="1400" dirty="0" smtClean="0"/>
                        <a:t>309</a:t>
                      </a:r>
                      <a:endParaRPr lang="en-ZA" sz="14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24%</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35%</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r>
              <a:tr h="771684">
                <a:tc>
                  <a:txBody>
                    <a:bodyPr/>
                    <a:lstStyle/>
                    <a:p>
                      <a:pPr marL="0" algn="l"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Transfers</a:t>
                      </a:r>
                      <a:r>
                        <a:rPr lang="en-ZA" sz="1400" b="1" kern="1200" baseline="0" dirty="0" smtClean="0">
                          <a:solidFill>
                            <a:schemeClr val="tx1"/>
                          </a:solidFill>
                          <a:effectLst/>
                          <a:latin typeface="Century Gothic" panose="020B0502020202020204" pitchFamily="34" charset="0"/>
                          <a:ea typeface="Calibri"/>
                          <a:cs typeface="Times New Roman"/>
                        </a:rPr>
                        <a:t> and Subsidies</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0</a:t>
                      </a:r>
                      <a:endParaRPr lang="en-ZA" sz="14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21</a:t>
                      </a:r>
                      <a:endParaRPr lang="en-ZA" sz="1400" dirty="0"/>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(21)</a:t>
                      </a:r>
                      <a:endParaRPr lang="en-ZA" sz="14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Calibri" panose="020F0502020204030204" pitchFamily="34" charset="0"/>
                        </a:rPr>
                        <a:t>0%</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400" dirty="0" smtClean="0">
                          <a:effectLst/>
                          <a:latin typeface="Century Gothic" panose="020B0502020202020204" pitchFamily="34" charset="0"/>
                          <a:ea typeface="Times New Roman" panose="02020603050405020304" pitchFamily="18" charset="0"/>
                        </a:rPr>
                        <a:t>0%</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1684">
                <a:tc>
                  <a:txBody>
                    <a:bodyPr/>
                    <a:lstStyle/>
                    <a:p>
                      <a:pPr marL="0" algn="l"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Payment for Capital assets</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dirty="0" smtClean="0">
                          <a:effectLst/>
                          <a:latin typeface="Times New Roman" panose="02020603050405020304" pitchFamily="18" charset="0"/>
                          <a:ea typeface="Times New Roman" panose="02020603050405020304" pitchFamily="18" charset="0"/>
                        </a:rPr>
                        <a:t>8</a:t>
                      </a:r>
                      <a:endParaRPr lang="en-ZA" sz="1400"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dirty="0" smtClean="0">
                          <a:effectLst/>
                          <a:latin typeface="Times New Roman" panose="02020603050405020304" pitchFamily="18" charset="0"/>
                          <a:ea typeface="Times New Roman" panose="02020603050405020304" pitchFamily="18" charset="0"/>
                        </a:rPr>
                        <a:t>4</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400" dirty="0" smtClean="0"/>
                        <a:t>4</a:t>
                      </a:r>
                      <a:endParaRPr lang="en-ZA" sz="14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dirty="0" smtClean="0">
                          <a:effectLst/>
                          <a:latin typeface="Times New Roman" panose="02020603050405020304" pitchFamily="18" charset="0"/>
                          <a:ea typeface="Times New Roman" panose="02020603050405020304" pitchFamily="18" charset="0"/>
                        </a:rPr>
                        <a:t>46%</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ZA" sz="1400" dirty="0" smtClean="0">
                          <a:effectLst/>
                          <a:latin typeface="Times New Roman" panose="02020603050405020304" pitchFamily="18" charset="0"/>
                          <a:ea typeface="Times New Roman" panose="02020603050405020304" pitchFamily="18" charset="0"/>
                        </a:rPr>
                        <a:t>22</a:t>
                      </a:r>
                      <a:endParaRPr lang="en-ZA" sz="1400"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70">
                <a:tc>
                  <a:txBody>
                    <a:bodyPr/>
                    <a:lstStyle/>
                    <a:p>
                      <a:pPr marL="0" algn="l"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TOTAL</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ZA" sz="1400" b="1" dirty="0">
                          <a:effectLst/>
                          <a:latin typeface="Century Gothic" panose="020B0502020202020204" pitchFamily="34" charset="0"/>
                          <a:ea typeface="Calibri" panose="020F0502020204030204" pitchFamily="34" charset="0"/>
                        </a:rPr>
                        <a:t>R504</a:t>
                      </a:r>
                      <a:endParaRPr lang="en-ZA" sz="1400" b="1"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b="1" dirty="0">
                          <a:effectLst/>
                          <a:latin typeface="Century Gothic" panose="020B0502020202020204" pitchFamily="34" charset="0"/>
                          <a:ea typeface="Calibri" panose="020F0502020204030204" pitchFamily="34" charset="0"/>
                        </a:rPr>
                        <a:t>R </a:t>
                      </a:r>
                      <a:r>
                        <a:rPr lang="en-GB" sz="1400" b="1" dirty="0" smtClean="0">
                          <a:effectLst/>
                          <a:latin typeface="Century Gothic" panose="020B0502020202020204" pitchFamily="34" charset="0"/>
                          <a:ea typeface="Calibri" panose="020F0502020204030204" pitchFamily="34" charset="0"/>
                        </a:rPr>
                        <a:t>180</a:t>
                      </a:r>
                      <a:endParaRPr lang="en-ZA" sz="1400" b="1"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r>
                        <a:rPr lang="en-ZA" sz="1600" b="1" dirty="0" smtClean="0"/>
                        <a:t>324</a:t>
                      </a:r>
                      <a:endParaRPr lang="en-ZA" sz="1600" b="1"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b="1" dirty="0">
                          <a:effectLst/>
                          <a:latin typeface="Century Gothic" panose="020B0502020202020204" pitchFamily="34" charset="0"/>
                          <a:ea typeface="Calibri" panose="020F0502020204030204" pitchFamily="34" charset="0"/>
                        </a:rPr>
                        <a:t> </a:t>
                      </a:r>
                      <a:r>
                        <a:rPr lang="en-GB" sz="1400" b="1" dirty="0" smtClean="0">
                          <a:effectLst/>
                          <a:latin typeface="Century Gothic" panose="020B0502020202020204" pitchFamily="34" charset="0"/>
                          <a:ea typeface="Calibri" panose="020F0502020204030204" pitchFamily="34" charset="0"/>
                        </a:rPr>
                        <a:t>36%</a:t>
                      </a:r>
                      <a:endParaRPr lang="en-ZA" sz="1400" b="1"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c>
                  <a:txBody>
                    <a:bodyPr/>
                    <a:lstStyle/>
                    <a:p>
                      <a:pPr algn="ctr">
                        <a:lnSpc>
                          <a:spcPct val="115000"/>
                        </a:lnSpc>
                        <a:spcAft>
                          <a:spcPts val="1000"/>
                        </a:spcAft>
                      </a:pPr>
                      <a:r>
                        <a:rPr lang="en-GB" sz="1400" b="1" dirty="0" smtClean="0">
                          <a:effectLst/>
                          <a:latin typeface="Century Gothic" panose="020B0502020202020204" pitchFamily="34" charset="0"/>
                          <a:ea typeface="Times New Roman" panose="02020603050405020304" pitchFamily="18" charset="0"/>
                        </a:rPr>
                        <a:t>26%</a:t>
                      </a:r>
                      <a:endParaRPr lang="en-ZA" sz="1400" b="1" dirty="0">
                        <a:effectLst/>
                        <a:latin typeface="Times New Roman" panose="02020603050405020304" pitchFamily="18" charset="0"/>
                        <a:ea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ED5"/>
                    </a:solidFill>
                  </a:tcPr>
                </a:tc>
              </a:tr>
            </a:tbl>
          </a:graphicData>
        </a:graphic>
      </p:graphicFrame>
      <p:sp>
        <p:nvSpPr>
          <p:cNvPr id="5" name="Rectangle 1"/>
          <p:cNvSpPr>
            <a:spLocks noChangeArrowheads="1"/>
          </p:cNvSpPr>
          <p:nvPr/>
        </p:nvSpPr>
        <p:spPr bwMode="auto">
          <a:xfrm>
            <a:off x="362857" y="1105697"/>
            <a:ext cx="7379855"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ZA" sz="1400" b="1" i="1" dirty="0">
                <a:solidFill>
                  <a:prstClr val="black"/>
                </a:solidFill>
                <a:latin typeface="Century Gothic"/>
                <a:ea typeface="Calibri"/>
                <a:cs typeface="Arial"/>
              </a:rPr>
              <a:t> Table </a:t>
            </a:r>
            <a:r>
              <a:rPr lang="en-ZA" sz="1400" b="1" i="1" dirty="0" smtClean="0">
                <a:solidFill>
                  <a:prstClr val="black"/>
                </a:solidFill>
                <a:latin typeface="Century Gothic"/>
                <a:ea typeface="Calibri"/>
                <a:cs typeface="Arial"/>
              </a:rPr>
              <a:t>15: </a:t>
            </a:r>
            <a:r>
              <a:rPr lang="en-ZA" sz="1400" b="1" i="1" dirty="0" smtClean="0">
                <a:solidFill>
                  <a:prstClr val="black"/>
                </a:solidFill>
                <a:latin typeface="Century Gothic" pitchFamily="34" charset="0"/>
                <a:ea typeface="Calibri" pitchFamily="34" charset="0"/>
                <a:cs typeface="Arial" pitchFamily="34" charset="0"/>
              </a:rPr>
              <a:t>Budget Expenditure trend per economic classification</a:t>
            </a:r>
            <a:endParaRPr lang="en-ZA" sz="14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1573110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42" y="829807"/>
            <a:ext cx="7831138" cy="808558"/>
          </a:xfrm>
        </p:spPr>
        <p:txBody>
          <a:bodyPr>
            <a:normAutofit/>
          </a:bodyPr>
          <a:lstStyle/>
          <a:p>
            <a:r>
              <a:rPr lang="en-US" b="1" dirty="0" smtClean="0">
                <a:solidFill>
                  <a:srgbClr val="008000"/>
                </a:solidFill>
                <a:latin typeface="Arial"/>
                <a:cs typeface="Arial"/>
              </a:rPr>
              <a:t>Conclusion</a:t>
            </a:r>
            <a:endParaRPr lang="en-US" b="1" dirty="0">
              <a:solidFill>
                <a:srgbClr val="008000"/>
              </a:solidFill>
              <a:latin typeface="Arial"/>
              <a:cs typeface="Arial"/>
            </a:endParaRPr>
          </a:p>
        </p:txBody>
      </p:sp>
      <p:sp>
        <p:nvSpPr>
          <p:cNvPr id="3" name="Content Placeholder 2"/>
          <p:cNvSpPr>
            <a:spLocks noGrp="1"/>
          </p:cNvSpPr>
          <p:nvPr>
            <p:ph idx="1"/>
          </p:nvPr>
        </p:nvSpPr>
        <p:spPr>
          <a:xfrm>
            <a:off x="450376" y="1730614"/>
            <a:ext cx="8535541" cy="4525963"/>
          </a:xfrm>
        </p:spPr>
        <p:txBody>
          <a:bodyPr>
            <a:normAutofit/>
          </a:bodyPr>
          <a:lstStyle/>
          <a:p>
            <a:pPr marL="0" indent="0" algn="ctr">
              <a:buNone/>
            </a:pPr>
            <a:r>
              <a:rPr lang="en-ZA" sz="2400" dirty="0">
                <a:latin typeface="Century Gothic" panose="020B0502020202020204" pitchFamily="34" charset="0"/>
              </a:rPr>
              <a:t>Successful implementation is reliant on common and shared vision, team work and the appreciation of the strategic role and  importance of communication in enhancing service </a:t>
            </a:r>
            <a:r>
              <a:rPr lang="en-ZA" sz="2400" dirty="0" smtClean="0">
                <a:latin typeface="Century Gothic" panose="020B0502020202020204" pitchFamily="34" charset="0"/>
              </a:rPr>
              <a:t>delivery.</a:t>
            </a:r>
            <a:endParaRPr lang="en-ZA" sz="2400" dirty="0">
              <a:latin typeface="Century Gothic" panose="020B0502020202020204" pitchFamily="34" charset="0"/>
            </a:endParaRPr>
          </a:p>
          <a:p>
            <a:pPr algn="just"/>
            <a:endParaRPr lang="en-ZA" sz="2400" dirty="0">
              <a:latin typeface="Century Gothic" panose="020B0502020202020204" pitchFamily="34" charset="0"/>
            </a:endParaRPr>
          </a:p>
          <a:p>
            <a:pPr marL="0" indent="0" algn="ctr">
              <a:buNone/>
            </a:pPr>
            <a:r>
              <a:rPr lang="en-ZA" sz="2400" dirty="0">
                <a:latin typeface="Century Gothic" panose="020B0502020202020204" pitchFamily="34" charset="0"/>
              </a:rPr>
              <a:t>“If all of us work together as government, business, labour, civil society, the communities and, most importantly, the military veterans themselves, we can only but succeed</a:t>
            </a:r>
            <a:r>
              <a:rPr lang="en-ZA" sz="2400" dirty="0" smtClean="0">
                <a:latin typeface="Century Gothic" panose="020B0502020202020204" pitchFamily="34" charset="0"/>
              </a:rPr>
              <a:t>”</a:t>
            </a:r>
            <a:br>
              <a:rPr lang="en-ZA" sz="2400" dirty="0" smtClean="0">
                <a:latin typeface="Century Gothic" panose="020B0502020202020204" pitchFamily="34" charset="0"/>
              </a:rPr>
            </a:br>
            <a:r>
              <a:rPr lang="en-ZA" sz="2400" dirty="0" smtClean="0">
                <a:latin typeface="Century Gothic" panose="020B0502020202020204" pitchFamily="34" charset="0"/>
              </a:rPr>
              <a:t>— Minister </a:t>
            </a:r>
            <a:r>
              <a:rPr lang="en-ZA" sz="2400" dirty="0">
                <a:latin typeface="Century Gothic" panose="020B0502020202020204" pitchFamily="34" charset="0"/>
              </a:rPr>
              <a:t>Mapisa-Nqakula (DMV APP 2014)</a:t>
            </a:r>
          </a:p>
        </p:txBody>
      </p:sp>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29</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708207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62" y="884775"/>
            <a:ext cx="7831138" cy="808558"/>
          </a:xfrm>
        </p:spPr>
        <p:txBody>
          <a:bodyPr>
            <a:normAutofit/>
          </a:bodyPr>
          <a:lstStyle/>
          <a:p>
            <a:r>
              <a:rPr lang="en-US" sz="2800" b="1" dirty="0" smtClean="0">
                <a:solidFill>
                  <a:srgbClr val="008000"/>
                </a:solidFill>
                <a:latin typeface="Century Gothic" panose="020B0502020202020204" pitchFamily="34" charset="0"/>
                <a:cs typeface="Arial"/>
              </a:rPr>
              <a:t>The Mandate of the Department</a:t>
            </a:r>
            <a:endParaRPr lang="en-US" sz="2800" b="1" dirty="0">
              <a:solidFill>
                <a:srgbClr val="008000"/>
              </a:solidFill>
              <a:latin typeface="Century Gothic" panose="020B0502020202020204" pitchFamily="34" charset="0"/>
              <a:cs typeface="Arial"/>
            </a:endParaRPr>
          </a:p>
        </p:txBody>
      </p:sp>
      <p:sp>
        <p:nvSpPr>
          <p:cNvPr id="3" name="Content Placeholder 2"/>
          <p:cNvSpPr>
            <a:spLocks noGrp="1"/>
          </p:cNvSpPr>
          <p:nvPr>
            <p:ph idx="1"/>
          </p:nvPr>
        </p:nvSpPr>
        <p:spPr>
          <a:xfrm>
            <a:off x="286604" y="1924334"/>
            <a:ext cx="8400196" cy="4310186"/>
          </a:xfrm>
        </p:spPr>
        <p:txBody>
          <a:bodyPr>
            <a:normAutofit/>
          </a:bodyPr>
          <a:lstStyle/>
          <a:p>
            <a:pPr marL="0" indent="0" algn="just">
              <a:buNone/>
            </a:pPr>
            <a:r>
              <a:rPr lang="en-ZA" sz="2400" dirty="0" smtClean="0">
                <a:solidFill>
                  <a:srgbClr val="000000"/>
                </a:solidFill>
                <a:latin typeface="Century Gothic" panose="020B0502020202020204" pitchFamily="34" charset="0"/>
                <a:cs typeface="Arial" panose="020B0604020202020204" pitchFamily="34" charset="0"/>
              </a:rPr>
              <a:t>Legislative mandate derived from the Military Veterans Act 18 of 2011:</a:t>
            </a:r>
          </a:p>
          <a:p>
            <a:pPr marL="0" indent="0" algn="just">
              <a:buNone/>
            </a:pPr>
            <a:endParaRPr lang="en-ZA" sz="2400" dirty="0">
              <a:solidFill>
                <a:srgbClr val="000000"/>
              </a:solidFill>
              <a:latin typeface="Century Gothic" panose="020B0502020202020204" pitchFamily="34" charset="0"/>
              <a:cs typeface="Arial" panose="020B0604020202020204" pitchFamily="34" charset="0"/>
            </a:endParaRPr>
          </a:p>
          <a:p>
            <a:pPr marL="0" indent="0" algn="just">
              <a:buNone/>
            </a:pPr>
            <a:r>
              <a:rPr lang="en-ZA" sz="2400" dirty="0" smtClean="0">
                <a:solidFill>
                  <a:srgbClr val="000000"/>
                </a:solidFill>
                <a:latin typeface="Century Gothic" panose="020B0502020202020204" pitchFamily="34" charset="0"/>
                <a:cs typeface="Arial" panose="020B0604020202020204" pitchFamily="34" charset="0"/>
              </a:rPr>
              <a:t>To provide national policy and standards on socio-economic support to military veterans and their dependants, including benefits and entitlements to help realise a dignified, unified, empowered and self-sufficient community of military veterans</a:t>
            </a:r>
            <a:endParaRPr lang="en-ZA" sz="2400" dirty="0">
              <a:solidFill>
                <a:srgbClr val="000000"/>
              </a:solidFill>
              <a:latin typeface="Century Gothic" panose="020B0502020202020204" pitchFamily="34" charset="0"/>
              <a:cs typeface="Arial" panose="020B0604020202020204" pitchFamily="34" charset="0"/>
            </a:endParaRPr>
          </a:p>
        </p:txBody>
      </p:sp>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3</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1363362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55663" y="1282891"/>
            <a:ext cx="7639050" cy="3124010"/>
          </a:xfrm>
        </p:spPr>
        <p:txBody>
          <a:bodyPr/>
          <a:lstStyle/>
          <a:p>
            <a:pPr algn="ctr"/>
            <a:r>
              <a:rPr lang="en-US" sz="9600" i="1" dirty="0">
                <a:solidFill>
                  <a:srgbClr val="008000"/>
                </a:solidFill>
                <a:latin typeface="Arial"/>
                <a:cs typeface="Arial"/>
              </a:rPr>
              <a:t>Thank you</a:t>
            </a:r>
          </a:p>
          <a:p>
            <a:endParaRPr lang="en-US" b="1" dirty="0">
              <a:latin typeface="Arial"/>
              <a:cs typeface="Arial"/>
            </a:endParaRPr>
          </a:p>
        </p:txBody>
      </p:sp>
      <p:grpSp>
        <p:nvGrpSpPr>
          <p:cNvPr id="21" name="Group 20"/>
          <p:cNvGrpSpPr/>
          <p:nvPr/>
        </p:nvGrpSpPr>
        <p:grpSpPr>
          <a:xfrm>
            <a:off x="-219714" y="198556"/>
            <a:ext cx="9146895" cy="831850"/>
            <a:chOff x="-2896" y="6026150"/>
            <a:chExt cx="9146895" cy="831850"/>
          </a:xfrm>
        </p:grpSpPr>
        <p:sp>
          <p:nvSpPr>
            <p:cNvPr id="22" name="Rectangle 21"/>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3" name="Picture 22"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28944" y="141891"/>
            <a:ext cx="598237" cy="676749"/>
          </a:xfrm>
          <a:prstGeom prst="rect">
            <a:avLst/>
          </a:prstGeom>
        </p:spPr>
      </p:pic>
      <p:sp>
        <p:nvSpPr>
          <p:cNvPr id="2" name="Slide Number Placeholder 1"/>
          <p:cNvSpPr>
            <a:spLocks noGrp="1"/>
          </p:cNvSpPr>
          <p:nvPr>
            <p:ph type="sldNum" sz="quarter" idx="12"/>
          </p:nvPr>
        </p:nvSpPr>
        <p:spPr/>
        <p:txBody>
          <a:bodyPr/>
          <a:lstStyle/>
          <a:p>
            <a:fld id="{7CDEE3CD-9AE7-E148-8D38-A96A94875DA4}" type="slidenum">
              <a:rPr lang="en-US" sz="1400" b="1" smtClean="0">
                <a:solidFill>
                  <a:schemeClr val="tx1"/>
                </a:solidFill>
              </a:rPr>
              <a:pPr/>
              <a:t>30</a:t>
            </a:fld>
            <a:endParaRPr lang="en-US" sz="1400" b="1" dirty="0">
              <a:solidFill>
                <a:schemeClr val="tx1"/>
              </a:solidFill>
            </a:endParaRPr>
          </a:p>
        </p:txBody>
      </p:sp>
      <p:sp>
        <p:nvSpPr>
          <p:cNvPr id="3" name="Footer Placeholder 2"/>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1637014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7" y="477672"/>
            <a:ext cx="8535540" cy="1101747"/>
          </a:xfrm>
        </p:spPr>
        <p:txBody>
          <a:bodyPr>
            <a:normAutofit/>
          </a:bodyPr>
          <a:lstStyle/>
          <a:p>
            <a:r>
              <a:rPr lang="en-US" altLang="en-US" sz="2400" b="1" dirty="0">
                <a:solidFill>
                  <a:srgbClr val="00B050"/>
                </a:solidFill>
                <a:latin typeface="Century Gothic" pitchFamily="34" charset="0"/>
              </a:rPr>
              <a:t>DMV Approved Budget Programme Structure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36907004"/>
              </p:ext>
            </p:extLst>
          </p:nvPr>
        </p:nvGraphicFramePr>
        <p:xfrm>
          <a:off x="354842" y="1245135"/>
          <a:ext cx="8631075" cy="4874269"/>
        </p:xfrm>
        <a:graphic>
          <a:graphicData uri="http://schemas.openxmlformats.org/drawingml/2006/table">
            <a:tbl>
              <a:tblPr firstRow="1" bandRow="1">
                <a:tableStyleId>{F5AB1C69-6EDB-4FF4-983F-18BD219EF322}</a:tableStyleId>
              </a:tblPr>
              <a:tblGrid>
                <a:gridCol w="2643752"/>
                <a:gridCol w="5987323"/>
              </a:tblGrid>
              <a:tr h="439243">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solidFill>
                            <a:schemeClr val="tx1"/>
                          </a:solidFill>
                          <a:effectLst/>
                          <a:latin typeface="Century Gothic" panose="020B0502020202020204" pitchFamily="34" charset="0"/>
                        </a:rPr>
                        <a:t>Programme</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solidFill>
                            <a:schemeClr val="tx1"/>
                          </a:solidFill>
                          <a:effectLst/>
                          <a:latin typeface="Century Gothic" panose="020B0502020202020204" pitchFamily="34" charset="0"/>
                        </a:rPr>
                        <a:t>Sub-Programmes</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3473">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effectLst/>
                          <a:latin typeface="Century Gothic" panose="020B0502020202020204" pitchFamily="34" charset="0"/>
                        </a:rPr>
                        <a:t>Administration</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Management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Corporate Services</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Financial Administration</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Internal Audit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ZA" sz="1400" kern="1200" dirty="0" smtClean="0">
                          <a:effectLst/>
                          <a:latin typeface="Century Gothic" panose="020B0502020202020204" pitchFamily="34" charset="0"/>
                        </a:rPr>
                        <a:t>Strategic Planning, Policy Development,</a:t>
                      </a:r>
                      <a:r>
                        <a:rPr lang="en-ZA" sz="1400" kern="1200" baseline="0" dirty="0" smtClean="0">
                          <a:effectLst/>
                          <a:latin typeface="Century Gothic" panose="020B0502020202020204" pitchFamily="34" charset="0"/>
                        </a:rPr>
                        <a:t> </a:t>
                      </a:r>
                      <a:r>
                        <a:rPr lang="en-ZA" sz="1400" kern="1200" dirty="0" smtClean="0">
                          <a:effectLst/>
                          <a:latin typeface="Century Gothic" panose="020B0502020202020204" pitchFamily="34" charset="0"/>
                        </a:rPr>
                        <a:t>Monitoring and Evaluation </a:t>
                      </a:r>
                      <a:endParaRPr kumimoji="0" lang="en-US" sz="1400" u="none" strike="noStrike" cap="none" normalizeH="0" baseline="0" dirty="0" smtClean="0">
                        <a:ln>
                          <a:noFill/>
                        </a:ln>
                        <a:effectLst/>
                        <a:latin typeface="Century Gothic" panose="020B0502020202020204" pitchFamily="34" charset="0"/>
                      </a:endParaRP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Office Accommodation</a:t>
                      </a:r>
                      <a:endParaRPr kumimoji="0" lang="en-US" sz="1400" b="0"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802">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effectLst/>
                          <a:latin typeface="Century Gothic" panose="020B0502020202020204" pitchFamily="34" charset="0"/>
                        </a:rPr>
                        <a:t>Socio-Economic Support </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Database and Benefits management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Health-care and Well being services</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ZA" sz="1400" kern="1200" dirty="0" smtClean="0">
                          <a:effectLst/>
                          <a:latin typeface="Century Gothic" panose="020B0502020202020204" pitchFamily="34" charset="0"/>
                        </a:rPr>
                        <a:t>Socio-Economic Support Management </a:t>
                      </a:r>
                      <a:endParaRPr kumimoji="0" lang="en-US" sz="1400" b="0"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802">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effectLst/>
                          <a:latin typeface="Century Gothic" panose="020B0502020202020204" pitchFamily="34" charset="0"/>
                        </a:rPr>
                        <a:t>Empowerment and Stakeholder Management</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Provincial Offices and Stakeholder Relations </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Empowerment and Skills Development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Heritage, Memorials, Burials and Honours</a:t>
                      </a:r>
                      <a:endParaRPr kumimoji="0" lang="en-US" sz="1400" b="0"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Slide Number Placeholder 2"/>
          <p:cNvSpPr>
            <a:spLocks noGrp="1"/>
          </p:cNvSpPr>
          <p:nvPr>
            <p:ph type="sldNum" sz="quarter" idx="12"/>
          </p:nvPr>
        </p:nvSpPr>
        <p:spPr/>
        <p:txBody>
          <a:bodyPr/>
          <a:lstStyle/>
          <a:p>
            <a:fld id="{7CDEE3CD-9AE7-E148-8D38-A96A94875DA4}" type="slidenum">
              <a:rPr lang="en-US" sz="1400" b="1" smtClean="0">
                <a:solidFill>
                  <a:schemeClr val="tx1"/>
                </a:solidFill>
              </a:rPr>
              <a:pPr/>
              <a:t>4</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2993554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82331"/>
            <a:ext cx="9144000" cy="4664226"/>
          </a:xfrm>
        </p:spPr>
        <p:txBody>
          <a:bodyPr>
            <a:normAutofit/>
          </a:bodyPr>
          <a:lstStyle/>
          <a:p>
            <a:pPr marL="0" indent="0" algn="just">
              <a:lnSpc>
                <a:spcPct val="115000"/>
              </a:lnSpc>
              <a:spcAft>
                <a:spcPts val="1000"/>
              </a:spcAft>
              <a:buNone/>
            </a:pPr>
            <a:r>
              <a:rPr lang="en-US" sz="1300" dirty="0">
                <a:latin typeface="Century Gothic"/>
                <a:ea typeface="Arial Unicode MS"/>
                <a:cs typeface="Arabic Typesetting"/>
              </a:rPr>
              <a:t>The Department </a:t>
            </a:r>
            <a:r>
              <a:rPr lang="en-US" sz="1300" dirty="0" smtClean="0">
                <a:latin typeface="Century Gothic"/>
                <a:ea typeface="Arial Unicode MS"/>
                <a:cs typeface="Arabic Typesetting"/>
              </a:rPr>
              <a:t>committed itself to 19 </a:t>
            </a:r>
            <a:r>
              <a:rPr lang="en-US" sz="1300" dirty="0">
                <a:latin typeface="Century Gothic"/>
                <a:ea typeface="Arial Unicode MS"/>
                <a:cs typeface="Arabic Typesetting"/>
              </a:rPr>
              <a:t>performance </a:t>
            </a:r>
            <a:r>
              <a:rPr lang="en-US" sz="1300" dirty="0" smtClean="0">
                <a:latin typeface="Century Gothic"/>
                <a:ea typeface="Arial Unicode MS"/>
                <a:cs typeface="Arabic Typesetting"/>
              </a:rPr>
              <a:t>indicators </a:t>
            </a:r>
            <a:r>
              <a:rPr lang="en-US" sz="1300" dirty="0">
                <a:latin typeface="Century Gothic"/>
                <a:ea typeface="Arial Unicode MS"/>
                <a:cs typeface="Arabic Typesetting"/>
              </a:rPr>
              <a:t>over the quarter under review. Of the </a:t>
            </a:r>
            <a:r>
              <a:rPr lang="en-US" sz="1300" dirty="0" smtClean="0">
                <a:latin typeface="Century Gothic"/>
                <a:ea typeface="Arial Unicode MS"/>
                <a:cs typeface="Arabic Typesetting"/>
              </a:rPr>
              <a:t>19 </a:t>
            </a:r>
            <a:r>
              <a:rPr lang="en-US" sz="1300" dirty="0">
                <a:latin typeface="Century Gothic"/>
                <a:ea typeface="Arial Unicode MS"/>
                <a:cs typeface="Arabic Typesetting"/>
              </a:rPr>
              <a:t>targeted performance </a:t>
            </a:r>
            <a:r>
              <a:rPr lang="en-US" sz="1300" dirty="0" smtClean="0">
                <a:latin typeface="Century Gothic"/>
                <a:ea typeface="Arial Unicode MS"/>
                <a:cs typeface="Arabic Typesetting"/>
              </a:rPr>
              <a:t>indicators </a:t>
            </a:r>
            <a:r>
              <a:rPr lang="en-US" sz="1300" dirty="0">
                <a:latin typeface="Century Gothic"/>
                <a:ea typeface="Arial Unicode MS"/>
                <a:cs typeface="Arabic Typesetting"/>
              </a:rPr>
              <a:t>which the department reported on, </a:t>
            </a:r>
            <a:r>
              <a:rPr lang="en-US" sz="1300" dirty="0" smtClean="0">
                <a:latin typeface="Century Gothic"/>
                <a:ea typeface="Arial Unicode MS"/>
                <a:cs typeface="Arabic Typesetting"/>
              </a:rPr>
              <a:t>8 targets </a:t>
            </a:r>
            <a:r>
              <a:rPr lang="en-US" sz="1300" dirty="0">
                <a:latin typeface="Century Gothic"/>
                <a:ea typeface="Arial Unicode MS"/>
                <a:cs typeface="Arabic Typesetting"/>
              </a:rPr>
              <a:t>were achieved which constitute to </a:t>
            </a:r>
            <a:r>
              <a:rPr lang="en-US" sz="1300" dirty="0" smtClean="0">
                <a:latin typeface="Century Gothic"/>
                <a:ea typeface="Arial Unicode MS"/>
                <a:cs typeface="Arabic Typesetting"/>
              </a:rPr>
              <a:t>42% </a:t>
            </a:r>
            <a:r>
              <a:rPr lang="en-US" sz="1300" dirty="0">
                <a:latin typeface="Century Gothic"/>
                <a:ea typeface="Arial Unicode MS"/>
                <a:cs typeface="Arabic Typesetting"/>
              </a:rPr>
              <a:t>overall achievement of the targeted performance compared to the performance commitments set for the </a:t>
            </a:r>
            <a:r>
              <a:rPr lang="en-US" sz="1300" dirty="0" smtClean="0">
                <a:latin typeface="Century Gothic"/>
                <a:ea typeface="Arial Unicode MS"/>
                <a:cs typeface="Arabic Typesetting"/>
              </a:rPr>
              <a:t>3</a:t>
            </a:r>
            <a:r>
              <a:rPr lang="en-US" sz="1300" baseline="30000" dirty="0" smtClean="0">
                <a:latin typeface="Century Gothic"/>
                <a:ea typeface="Arial Unicode MS"/>
                <a:cs typeface="Arabic Typesetting"/>
              </a:rPr>
              <a:t>rd</a:t>
            </a:r>
            <a:r>
              <a:rPr lang="en-US" sz="1300" dirty="0" smtClean="0">
                <a:latin typeface="Century Gothic"/>
                <a:ea typeface="Arial Unicode MS"/>
                <a:cs typeface="Arabic Typesetting"/>
              </a:rPr>
              <a:t>  </a:t>
            </a:r>
            <a:r>
              <a:rPr lang="en-US" sz="1300" dirty="0">
                <a:latin typeface="Century Gothic"/>
                <a:ea typeface="Arial Unicode MS"/>
                <a:cs typeface="Arabic Typesetting"/>
              </a:rPr>
              <a:t>quarter. </a:t>
            </a:r>
            <a:r>
              <a:rPr lang="en-US" sz="1300" dirty="0" smtClean="0">
                <a:latin typeface="Century Gothic"/>
                <a:ea typeface="Arial Unicode MS"/>
                <a:cs typeface="Arabic Typesetting"/>
              </a:rPr>
              <a:t>As at 31 December 2014 the </a:t>
            </a:r>
            <a:r>
              <a:rPr lang="en-US" sz="1300" dirty="0">
                <a:latin typeface="Century Gothic"/>
                <a:ea typeface="Arial Unicode MS"/>
                <a:cs typeface="Arabic Typesetting"/>
              </a:rPr>
              <a:t>department spent </a:t>
            </a:r>
            <a:r>
              <a:rPr lang="en-US" sz="1300" dirty="0" smtClean="0">
                <a:latin typeface="Century Gothic"/>
                <a:ea typeface="Arial Unicode MS"/>
                <a:cs typeface="Arabic Typesetting"/>
              </a:rPr>
              <a:t>36% </a:t>
            </a:r>
            <a:r>
              <a:rPr lang="en-US" sz="1300" dirty="0">
                <a:latin typeface="Century Gothic"/>
                <a:ea typeface="Arial Unicode MS"/>
                <a:cs typeface="Arabic Typesetting"/>
              </a:rPr>
              <a:t>of its budget which constitute to </a:t>
            </a:r>
            <a:r>
              <a:rPr lang="en-US" sz="1300" dirty="0" smtClean="0">
                <a:latin typeface="Century Gothic"/>
                <a:ea typeface="Arial Unicode MS"/>
                <a:cs typeface="Arabic Typesetting"/>
              </a:rPr>
              <a:t>R180 million </a:t>
            </a:r>
            <a:r>
              <a:rPr lang="en-US" sz="1300" dirty="0">
                <a:latin typeface="Century Gothic"/>
                <a:ea typeface="Arial Unicode MS"/>
                <a:cs typeface="Arabic Typesetting"/>
              </a:rPr>
              <a:t>with the variance of </a:t>
            </a:r>
            <a:r>
              <a:rPr lang="en-US" sz="1300" dirty="0" smtClean="0">
                <a:latin typeface="Century Gothic"/>
                <a:ea typeface="Arial Unicode MS"/>
                <a:cs typeface="Arabic Typesetting"/>
              </a:rPr>
              <a:t>26%. </a:t>
            </a:r>
            <a:r>
              <a:rPr lang="en-US" sz="1300" dirty="0">
                <a:latin typeface="Century Gothic"/>
                <a:ea typeface="Arial Unicode MS"/>
                <a:cs typeface="Arabic Typesetting"/>
              </a:rPr>
              <a:t>Underneath is the comparative analysis of the non-financial performance per programme during the </a:t>
            </a:r>
            <a:r>
              <a:rPr lang="en-US" sz="1300" dirty="0" smtClean="0">
                <a:latin typeface="Century Gothic"/>
                <a:ea typeface="Arial Unicode MS"/>
                <a:cs typeface="Arabic Typesetting"/>
              </a:rPr>
              <a:t>3</a:t>
            </a:r>
            <a:r>
              <a:rPr lang="en-US" sz="1300" baseline="30000" dirty="0" smtClean="0">
                <a:latin typeface="Century Gothic"/>
                <a:ea typeface="Arial Unicode MS"/>
                <a:cs typeface="Arabic Typesetting"/>
              </a:rPr>
              <a:t>rd</a:t>
            </a:r>
            <a:r>
              <a:rPr lang="en-US" sz="1300" dirty="0" smtClean="0">
                <a:latin typeface="Century Gothic"/>
                <a:ea typeface="Arial Unicode MS"/>
                <a:cs typeface="Arabic Typesetting"/>
              </a:rPr>
              <a:t> Quarter </a:t>
            </a:r>
            <a:r>
              <a:rPr lang="en-US" sz="1300" dirty="0">
                <a:latin typeface="Century Gothic"/>
                <a:ea typeface="Arial Unicode MS"/>
                <a:cs typeface="Arabic Typesetting"/>
              </a:rPr>
              <a:t>of the 2014/15 financial year.</a:t>
            </a:r>
            <a:endParaRPr lang="en-ZA" sz="1300" dirty="0">
              <a:ea typeface="Calibri"/>
              <a:cs typeface="Times New Roman"/>
            </a:endParaRPr>
          </a:p>
          <a:p>
            <a:pPr marL="0" indent="0">
              <a:buNone/>
              <a:defRPr/>
            </a:pPr>
            <a:endParaRPr lang="en-ZA" sz="1400" dirty="0">
              <a:solidFill>
                <a:prstClr val="black"/>
              </a:solidFill>
              <a:latin typeface="Century Gothic" panose="020B0502020202020204" pitchFamily="34" charset="0"/>
            </a:endParaRPr>
          </a:p>
        </p:txBody>
      </p:sp>
      <p:grpSp>
        <p:nvGrpSpPr>
          <p:cNvPr id="9" name="Group 8"/>
          <p:cNvGrpSpPr/>
          <p:nvPr/>
        </p:nvGrpSpPr>
        <p:grpSpPr>
          <a:xfrm>
            <a:off x="163285" y="1253"/>
            <a:ext cx="9887492" cy="750989"/>
            <a:chOff x="163284" y="6027582"/>
            <a:chExt cx="9887492" cy="860329"/>
          </a:xfrm>
        </p:grpSpPr>
        <p:sp>
          <p:nvSpPr>
            <p:cNvPr id="10" name="Rectangle 9"/>
            <p:cNvSpPr/>
            <p:nvPr/>
          </p:nvSpPr>
          <p:spPr>
            <a:xfrm>
              <a:off x="903881" y="6056061"/>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solidFill>
                    <a:srgbClr val="008000"/>
                  </a:solidFill>
                  <a:latin typeface="Arial"/>
                  <a:cs typeface="Arial"/>
                </a:rPr>
                <a:t>Q3 DMV </a:t>
              </a:r>
              <a:r>
                <a:rPr lang="en-ZA" b="1" dirty="0">
                  <a:solidFill>
                    <a:srgbClr val="008000"/>
                  </a:solidFill>
                  <a:latin typeface="Arial"/>
                  <a:cs typeface="Arial"/>
                </a:rPr>
                <a:t>Overall </a:t>
              </a:r>
              <a:r>
                <a:rPr lang="en-ZA" b="1" dirty="0" smtClean="0">
                  <a:solidFill>
                    <a:srgbClr val="008000"/>
                  </a:solidFill>
                  <a:latin typeface="Arial"/>
                  <a:cs typeface="Arial"/>
                </a:rPr>
                <a:t>Performance </a:t>
              </a:r>
              <a:r>
                <a:rPr lang="en-ZA" b="1" dirty="0">
                  <a:solidFill>
                    <a:srgbClr val="008000"/>
                  </a:solidFill>
                  <a:latin typeface="Arial"/>
                  <a:cs typeface="Arial"/>
                </a:rPr>
                <a:t>Analysis</a:t>
              </a:r>
              <a:endParaRPr lang="en-US" dirty="0">
                <a:solidFill>
                  <a:prstClr val="white"/>
                </a:solidFill>
              </a:endParaRPr>
            </a:p>
          </p:txBody>
        </p:sp>
        <p:pic>
          <p:nvPicPr>
            <p:cNvPr id="11" name="Picture 10"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63284" y="6027582"/>
              <a:ext cx="2104573" cy="830417"/>
            </a:xfrm>
            <a:prstGeom prst="rect">
              <a:avLst/>
            </a:prstGeom>
          </p:spPr>
        </p:pic>
        <p:pic>
          <p:nvPicPr>
            <p:cNvPr id="13" name="Picture 12"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7" name="Rectangle 6"/>
          <p:cNvSpPr/>
          <p:nvPr/>
        </p:nvSpPr>
        <p:spPr>
          <a:xfrm>
            <a:off x="296224" y="4957815"/>
            <a:ext cx="8689694" cy="1815882"/>
          </a:xfrm>
          <a:prstGeom prst="rect">
            <a:avLst/>
          </a:prstGeom>
        </p:spPr>
        <p:txBody>
          <a:bodyPr wrap="square">
            <a:spAutoFit/>
          </a:bodyPr>
          <a:lstStyle/>
          <a:p>
            <a:pPr lvl="0" algn="just"/>
            <a:endParaRPr lang="en-US" sz="1600" dirty="0" smtClean="0">
              <a:solidFill>
                <a:prstClr val="black"/>
              </a:solidFill>
              <a:latin typeface="Century Gothic"/>
              <a:ea typeface="Times New Roman"/>
              <a:cs typeface="Arial"/>
            </a:endParaRPr>
          </a:p>
          <a:p>
            <a:pPr lvl="0" algn="just"/>
            <a:r>
              <a:rPr lang="en-US" sz="1600" dirty="0" smtClean="0">
                <a:solidFill>
                  <a:prstClr val="black"/>
                </a:solidFill>
                <a:latin typeface="Century Gothic"/>
                <a:ea typeface="Times New Roman"/>
                <a:cs typeface="Arial"/>
              </a:rPr>
              <a:t>Departmental </a:t>
            </a:r>
            <a:r>
              <a:rPr lang="en-US" sz="1600" dirty="0">
                <a:solidFill>
                  <a:prstClr val="black"/>
                </a:solidFill>
                <a:latin typeface="Century Gothic"/>
                <a:ea typeface="Times New Roman"/>
                <a:cs typeface="Arial"/>
              </a:rPr>
              <a:t>Performance =  </a:t>
            </a:r>
            <a:r>
              <a:rPr lang="en-US" sz="1600" u="sng" dirty="0">
                <a:solidFill>
                  <a:prstClr val="black"/>
                </a:solidFill>
                <a:latin typeface="Century Gothic"/>
                <a:ea typeface="Times New Roman"/>
                <a:cs typeface="Arial"/>
              </a:rPr>
              <a:t> No. of targets achieved</a:t>
            </a:r>
            <a:r>
              <a:rPr lang="en-US" sz="1600" dirty="0">
                <a:solidFill>
                  <a:prstClr val="black"/>
                </a:solidFill>
                <a:latin typeface="Century Gothic"/>
                <a:ea typeface="Times New Roman"/>
                <a:cs typeface="Arial"/>
              </a:rPr>
              <a:t> x 100 						                                              Total no of targets</a:t>
            </a:r>
            <a:endParaRPr lang="en-ZA" sz="1600" dirty="0">
              <a:solidFill>
                <a:prstClr val="black"/>
              </a:solidFill>
              <a:ea typeface="Calibri"/>
              <a:cs typeface="Times New Roman"/>
            </a:endParaRPr>
          </a:p>
          <a:p>
            <a:pPr marL="270510" lvl="0" algn="just"/>
            <a:r>
              <a:rPr lang="en-US" sz="1600" dirty="0">
                <a:solidFill>
                  <a:prstClr val="black"/>
                </a:solidFill>
                <a:latin typeface="Century Gothic"/>
                <a:ea typeface="Times New Roman"/>
                <a:cs typeface="Arial"/>
              </a:rPr>
              <a:t>                                           </a:t>
            </a:r>
            <a:r>
              <a:rPr lang="en-US" sz="1600" dirty="0" smtClean="0">
                <a:solidFill>
                  <a:prstClr val="black"/>
                </a:solidFill>
                <a:latin typeface="Century Gothic"/>
                <a:ea typeface="Times New Roman"/>
                <a:cs typeface="Arial"/>
              </a:rPr>
              <a:t>  </a:t>
            </a:r>
            <a:r>
              <a:rPr lang="en-US" sz="1600" dirty="0">
                <a:solidFill>
                  <a:prstClr val="black"/>
                </a:solidFill>
                <a:latin typeface="Century Gothic"/>
                <a:ea typeface="Times New Roman"/>
                <a:cs typeface="Arial"/>
              </a:rPr>
              <a:t>=    </a:t>
            </a:r>
            <a:r>
              <a:rPr lang="en-US" sz="1600" u="sng" dirty="0">
                <a:solidFill>
                  <a:prstClr val="black"/>
                </a:solidFill>
                <a:latin typeface="Century Gothic"/>
                <a:ea typeface="Times New Roman"/>
                <a:cs typeface="Arial"/>
              </a:rPr>
              <a:t>  </a:t>
            </a:r>
            <a:r>
              <a:rPr lang="en-US" sz="1600" u="sng" dirty="0" smtClean="0">
                <a:solidFill>
                  <a:prstClr val="black"/>
                </a:solidFill>
                <a:latin typeface="Century Gothic"/>
                <a:ea typeface="Times New Roman"/>
                <a:cs typeface="Arial"/>
              </a:rPr>
              <a:t>8 </a:t>
            </a:r>
            <a:r>
              <a:rPr lang="en-US" sz="1600" dirty="0" smtClean="0">
                <a:solidFill>
                  <a:prstClr val="black"/>
                </a:solidFill>
                <a:latin typeface="Century Gothic"/>
                <a:ea typeface="Times New Roman"/>
                <a:cs typeface="Arial"/>
              </a:rPr>
              <a:t>x </a:t>
            </a:r>
            <a:r>
              <a:rPr lang="en-US" sz="1600" dirty="0">
                <a:solidFill>
                  <a:prstClr val="black"/>
                </a:solidFill>
                <a:latin typeface="Century Gothic"/>
                <a:ea typeface="Times New Roman"/>
                <a:cs typeface="Arial"/>
              </a:rPr>
              <a:t>100 </a:t>
            </a:r>
          </a:p>
          <a:p>
            <a:pPr marL="270510" lvl="0" algn="just"/>
            <a:r>
              <a:rPr lang="en-US" sz="1600" dirty="0">
                <a:solidFill>
                  <a:prstClr val="black"/>
                </a:solidFill>
                <a:latin typeface="Century Gothic"/>
                <a:ea typeface="Times New Roman"/>
                <a:cs typeface="Arial"/>
              </a:rPr>
              <a:t>                                                   </a:t>
            </a:r>
            <a:r>
              <a:rPr lang="en-US" sz="1600" dirty="0" smtClean="0">
                <a:solidFill>
                  <a:prstClr val="black"/>
                </a:solidFill>
                <a:latin typeface="Century Gothic"/>
                <a:ea typeface="Times New Roman"/>
                <a:cs typeface="Arial"/>
              </a:rPr>
              <a:t> 19</a:t>
            </a:r>
            <a:endParaRPr lang="en-US" sz="1600" dirty="0">
              <a:solidFill>
                <a:prstClr val="black"/>
              </a:solidFill>
              <a:latin typeface="Century Gothic"/>
              <a:ea typeface="Times New Roman"/>
              <a:cs typeface="Arial"/>
            </a:endParaRPr>
          </a:p>
          <a:p>
            <a:pPr marL="270510" lvl="0" algn="just"/>
            <a:r>
              <a:rPr lang="en-US" sz="1600" dirty="0">
                <a:solidFill>
                  <a:prstClr val="black"/>
                </a:solidFill>
                <a:latin typeface="Century Gothic"/>
                <a:ea typeface="Times New Roman"/>
                <a:cs typeface="Arial"/>
              </a:rPr>
              <a:t>						 </a:t>
            </a:r>
            <a:r>
              <a:rPr lang="en-US" sz="1600" dirty="0" smtClean="0">
                <a:solidFill>
                  <a:prstClr val="black"/>
                </a:solidFill>
                <a:latin typeface="Century Gothic"/>
                <a:ea typeface="Times New Roman"/>
                <a:cs typeface="Arial"/>
              </a:rPr>
              <a:t>=      42</a:t>
            </a:r>
            <a:r>
              <a:rPr lang="en-US" sz="1400" dirty="0" smtClean="0">
                <a:solidFill>
                  <a:prstClr val="black"/>
                </a:solidFill>
                <a:latin typeface="Century Gothic"/>
                <a:ea typeface="Times New Roman"/>
                <a:cs typeface="Arial"/>
              </a:rPr>
              <a:t>% </a:t>
            </a:r>
          </a:p>
          <a:p>
            <a:pPr marL="270510" lvl="0" algn="just"/>
            <a:r>
              <a:rPr lang="en-US" sz="1600" dirty="0">
                <a:solidFill>
                  <a:prstClr val="black"/>
                </a:solidFill>
                <a:latin typeface="Century Gothic"/>
                <a:ea typeface="Times New Roman"/>
                <a:cs typeface="Arial"/>
              </a:rPr>
              <a:t>DMV recorded </a:t>
            </a:r>
            <a:r>
              <a:rPr lang="en-US" sz="1600" dirty="0" smtClean="0">
                <a:solidFill>
                  <a:prstClr val="black"/>
                </a:solidFill>
                <a:latin typeface="Century Gothic"/>
                <a:ea typeface="Times New Roman"/>
                <a:cs typeface="Arial"/>
              </a:rPr>
              <a:t>42% performance during </a:t>
            </a:r>
            <a:r>
              <a:rPr lang="en-US" sz="1600" dirty="0">
                <a:solidFill>
                  <a:prstClr val="black"/>
                </a:solidFill>
                <a:latin typeface="Century Gothic"/>
                <a:ea typeface="Times New Roman"/>
                <a:cs typeface="Arial"/>
              </a:rPr>
              <a:t>the Quarter under review.</a:t>
            </a:r>
            <a:endParaRPr lang="en-ZA" sz="1600" dirty="0">
              <a:solidFill>
                <a:prstClr val="black"/>
              </a:solidFill>
              <a:latin typeface="Century Gothic"/>
              <a:ea typeface="Times New Roman"/>
              <a:cs typeface="Arial"/>
            </a:endParaRPr>
          </a:p>
        </p:txBody>
      </p:sp>
      <p:sp>
        <p:nvSpPr>
          <p:cNvPr id="5" name="Slide Number Placeholder 4"/>
          <p:cNvSpPr>
            <a:spLocks noGrp="1"/>
          </p:cNvSpPr>
          <p:nvPr>
            <p:ph type="sldNum" sz="quarter" idx="12"/>
          </p:nvPr>
        </p:nvSpPr>
        <p:spPr/>
        <p:txBody>
          <a:bodyPr/>
          <a:lstStyle/>
          <a:p>
            <a:endParaRPr lang="en-US" dirty="0" smtClean="0"/>
          </a:p>
          <a:p>
            <a:endParaRPr lang="en-US" dirty="0"/>
          </a:p>
          <a:p>
            <a:fld id="{7CDEE3CD-9AE7-E148-8D38-A96A94875DA4}" type="slidenum">
              <a:rPr lang="en-US" sz="1400" b="1" smtClean="0">
                <a:solidFill>
                  <a:schemeClr val="tx1"/>
                </a:solidFill>
              </a:rPr>
              <a:pPr/>
              <a:t>5</a:t>
            </a:fld>
            <a:endParaRPr lang="en-US" sz="1400" b="1" dirty="0">
              <a:solidFill>
                <a:schemeClr val="tx1"/>
              </a:solidFill>
            </a:endParaRPr>
          </a:p>
        </p:txBody>
      </p:sp>
      <p:graphicFrame>
        <p:nvGraphicFramePr>
          <p:cNvPr id="12" name="Chart 11"/>
          <p:cNvGraphicFramePr>
            <a:graphicFrameLocks/>
          </p:cNvGraphicFramePr>
          <p:nvPr>
            <p:extLst>
              <p:ext uri="{D42A27DB-BD31-4B8C-83A1-F6EECF244321}">
                <p14:modId xmlns:p14="http://schemas.microsoft.com/office/powerpoint/2010/main" xmlns="" val="666637767"/>
              </p:ext>
            </p:extLst>
          </p:nvPr>
        </p:nvGraphicFramePr>
        <p:xfrm>
          <a:off x="140892" y="2038754"/>
          <a:ext cx="8693635" cy="3158888"/>
        </p:xfrm>
        <a:graphic>
          <a:graphicData uri="http://schemas.openxmlformats.org/drawingml/2006/chart">
            <c:chart xmlns:c="http://schemas.openxmlformats.org/drawingml/2006/chart" xmlns:r="http://schemas.openxmlformats.org/officeDocument/2006/relationships" r:id="rId5"/>
          </a:graphicData>
        </a:graphic>
      </p:graphicFrame>
      <p:sp>
        <p:nvSpPr>
          <p:cNvPr id="4" name="Title 3"/>
          <p:cNvSpPr>
            <a:spLocks noGrp="1"/>
          </p:cNvSpPr>
          <p:nvPr>
            <p:ph type="title"/>
          </p:nvPr>
        </p:nvSpPr>
        <p:spPr>
          <a:xfrm>
            <a:off x="457200" y="353823"/>
            <a:ext cx="8229600" cy="428508"/>
          </a:xfrm>
        </p:spPr>
        <p:txBody>
          <a:bodyPr>
            <a:normAutofit fontScale="90000"/>
          </a:bodyPr>
          <a:lstStyle/>
          <a:p>
            <a:r>
              <a:rPr lang="en-ZA" dirty="0" smtClean="0"/>
              <a:t/>
            </a:r>
            <a:br>
              <a:rPr lang="en-ZA" dirty="0" smtClean="0"/>
            </a:br>
            <a:endParaRPr lang="en-ZA" dirty="0"/>
          </a:p>
        </p:txBody>
      </p:sp>
    </p:spTree>
    <p:extLst>
      <p:ext uri="{BB962C8B-B14F-4D97-AF65-F5344CB8AC3E}">
        <p14:creationId xmlns:p14="http://schemas.microsoft.com/office/powerpoint/2010/main" xmlns="" val="2925072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197" y="-94696"/>
            <a:ext cx="9153196" cy="1026029"/>
            <a:chOff x="-9197" y="5831971"/>
            <a:chExt cx="9153196" cy="1026029"/>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9197" y="5831971"/>
              <a:ext cx="2045367" cy="527833"/>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algn="ctr"/>
            <a:r>
              <a:rPr lang="en-ZA" b="1" dirty="0">
                <a:solidFill>
                  <a:srgbClr val="00B050"/>
                </a:solidFill>
              </a:rPr>
              <a:t>DMV PERFORMANCE  AGAINST SELECTED PERFORMANCE INDICATORS AND TARGETS </a:t>
            </a: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6</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4062497362"/>
              </p:ext>
            </p:extLst>
          </p:nvPr>
        </p:nvGraphicFramePr>
        <p:xfrm>
          <a:off x="134473" y="510969"/>
          <a:ext cx="8851444" cy="5975586"/>
        </p:xfrm>
        <a:graphic>
          <a:graphicData uri="http://schemas.openxmlformats.org/drawingml/2006/table">
            <a:tbl>
              <a:tblPr firstRow="1" bandRow="1">
                <a:tableStyleId>{F5AB1C69-6EDB-4FF4-983F-18BD219EF322}</a:tableStyleId>
              </a:tblPr>
              <a:tblGrid>
                <a:gridCol w="1246120"/>
                <a:gridCol w="765724"/>
                <a:gridCol w="558070"/>
                <a:gridCol w="584026"/>
                <a:gridCol w="622961"/>
                <a:gridCol w="648918"/>
                <a:gridCol w="609984"/>
                <a:gridCol w="571048"/>
                <a:gridCol w="571048"/>
                <a:gridCol w="493179"/>
                <a:gridCol w="1466555"/>
                <a:gridCol w="713811"/>
              </a:tblGrid>
              <a:tr h="1172468">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Target for 2014 as per Annual Performance Plan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a:t>
                      </a:r>
                      <a:r>
                        <a:rPr lang="en-US" sz="900" b="1" baseline="30000" dirty="0">
                          <a:solidFill>
                            <a:schemeClr val="tx1"/>
                          </a:solidFill>
                          <a:effectLst/>
                          <a:latin typeface="Century Gothic" panose="020B0502020202020204" pitchFamily="34" charset="0"/>
                        </a:rPr>
                        <a:t>nd</a:t>
                      </a:r>
                      <a:r>
                        <a:rPr lang="en-US" sz="900" b="1" dirty="0">
                          <a:solidFill>
                            <a:schemeClr val="tx1"/>
                          </a:solidFill>
                          <a:effectLst/>
                          <a:latin typeface="Century Gothic" panose="020B0502020202020204" pitchFamily="34" charset="0"/>
                        </a:rPr>
                        <a:t> Quarter </a:t>
                      </a:r>
                      <a:r>
                        <a:rPr lang="en-US" sz="900" b="1" dirty="0" smtClean="0">
                          <a:solidFill>
                            <a:schemeClr val="tx1"/>
                          </a:solidFill>
                          <a:effectLst/>
                          <a:latin typeface="Century Gothic" panose="020B0502020202020204" pitchFamily="34" charset="0"/>
                        </a:rPr>
                        <a:t>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3rd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US" sz="900" b="1" dirty="0" smtClean="0">
                          <a:solidFill>
                            <a:schemeClr val="tx1"/>
                          </a:solidFill>
                          <a:effectLst/>
                          <a:latin typeface="Century Gothic" panose="020B0502020202020204" pitchFamily="34" charset="0"/>
                        </a:rPr>
                        <a:t>4</a:t>
                      </a:r>
                      <a:r>
                        <a:rPr lang="en-US" sz="900" b="1" baseline="30000" dirty="0" smtClean="0">
                          <a:solidFill>
                            <a:schemeClr val="tx1"/>
                          </a:solidFill>
                          <a:effectLst/>
                          <a:latin typeface="Century Gothic" panose="020B0502020202020204" pitchFamily="34" charset="0"/>
                        </a:rPr>
                        <a:t>th</a:t>
                      </a:r>
                      <a:r>
                        <a:rPr lang="en-US" sz="900" b="1" dirty="0" smtClean="0">
                          <a:solidFill>
                            <a:schemeClr val="tx1"/>
                          </a:solidFill>
                          <a:effectLst/>
                          <a:latin typeface="Century Gothic" panose="020B0502020202020204" pitchFamily="34" charset="0"/>
                        </a:rPr>
                        <a:t> Quarter Target as per APP</a:t>
                      </a:r>
                      <a:endParaRPr lang="en-ZA" sz="90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Major Variance</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3144">
                <a:tc>
                  <a:txBody>
                    <a:bodyPr/>
                    <a:lstStyle/>
                    <a:p>
                      <a:pPr algn="just">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201: Total number of deserving military veterans with access to healthcare services per year </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7 000</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4 000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4 690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5 000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6 064</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6 000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6 539</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7 000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+539</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target is likely to be attained due to an increase in the demand as well as the drive to promote a culture of annual medical checks in the military veterans’ sector</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731666">
                <a:tc>
                  <a:txBody>
                    <a:bodyPr/>
                    <a:lstStyle/>
                    <a:p>
                      <a:pPr algn="just">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203: Number of deserving military veterans with decent housing per year</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1 000</a:t>
                      </a:r>
                      <a:endParaRPr lang="en-ZA" sz="800" kern="120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 principle cooperation agreements with two Provinces are yet to be translated into MoUs, and the progress</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324734">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302: Number of deserving military veterans to access relevant training and skills development per </a:t>
                      </a: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year</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2 500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604</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dirty="0">
                          <a:solidFill>
                            <a:schemeClr val="tx1"/>
                          </a:solidFill>
                          <a:effectLst/>
                          <a:latin typeface="Century Gothic" panose="020B0502020202020204" pitchFamily="34" charset="0"/>
                        </a:rPr>
                        <a:t>500</a:t>
                      </a:r>
                      <a:endParaRPr lang="en-ZA" sz="8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800" dirty="0">
                          <a:solidFill>
                            <a:schemeClr val="tx1"/>
                          </a:solidFill>
                          <a:effectLst/>
                          <a:latin typeface="Century Gothic" panose="020B0502020202020204" pitchFamily="34" charset="0"/>
                        </a:rPr>
                        <a:t>1 100</a:t>
                      </a:r>
                      <a:endParaRPr lang="en-ZA" sz="8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 </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Nil.</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1000</a:t>
                      </a:r>
                      <a:endParaRPr lang="en-ZA"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500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 communication and advocacy strategy has been developed to encourage military veterans and dependants from around the country to register for skills training </a:t>
                      </a: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programmes </a:t>
                      </a: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83279">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304: Number of military veteran memorial sites erected per year</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Nil.</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en-US" sz="800" dirty="0">
                          <a:solidFill>
                            <a:schemeClr val="tx1"/>
                          </a:solidFill>
                          <a:effectLst/>
                          <a:latin typeface="Century Gothic" panose="020B0502020202020204" pitchFamily="34" charset="0"/>
                        </a:rPr>
                        <a:t>-</a:t>
                      </a:r>
                      <a:endParaRPr lang="en-ZA" sz="800" dirty="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pPr>
                      <a:r>
                        <a:rPr lang="en-US" sz="800">
                          <a:solidFill>
                            <a:schemeClr val="tx1"/>
                          </a:solidFill>
                          <a:effectLst/>
                          <a:latin typeface="Century Gothic" panose="020B0502020202020204" pitchFamily="34" charset="0"/>
                        </a:rPr>
                        <a:t>-</a:t>
                      </a:r>
                      <a:endParaRPr lang="en-ZA" sz="800">
                        <a:solidFill>
                          <a:schemeClr val="tx1"/>
                        </a:solidFill>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3r</a:t>
                      </a:r>
                      <a:r>
                        <a:rPr lang="en-US" sz="800" baseline="30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 </a:t>
                      </a: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quarter</a:t>
                      </a:r>
                      <a:r>
                        <a:rPr lang="en-US" sz="8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r>
                        <a:rPr lang="en-US" sz="8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41775">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PPI 306: Number of private sector companies in partnership with the Department of military veterans</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5</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83</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 </a:t>
                      </a:r>
                      <a:endParaRPr lang="en-ZA" sz="800" dirty="0">
                        <a:solidFill>
                          <a:schemeClr val="tx1"/>
                        </a:solidFill>
                        <a:effectLst/>
                        <a:latin typeface="Arial" panose="020B0604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23</a:t>
                      </a:r>
                      <a:endParaRPr lang="en-ZA" sz="800" dirty="0">
                        <a:solidFill>
                          <a:schemeClr val="tx1"/>
                        </a:solidFill>
                        <a:effectLst/>
                        <a:latin typeface="Arial" panose="020B0604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10</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10</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-9</a:t>
                      </a:r>
                      <a:endParaRPr lang="en-ZA"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800" dirty="0">
                          <a:solidFill>
                            <a:schemeClr val="tx1"/>
                          </a:solidFill>
                          <a:effectLst/>
                          <a:latin typeface="Century Gothic" panose="020B0502020202020204" pitchFamily="34" charset="0"/>
                          <a:ea typeface="Calibri" panose="020F0502020204030204" pitchFamily="34" charset="0"/>
                          <a:cs typeface="Arial" panose="020B0604020202020204" pitchFamily="34" charset="0"/>
                        </a:rPr>
                        <a:t>During the fourth quarter MoUs and Partnership agreements will be concluded with the stakeholders identified </a:t>
                      </a:r>
                      <a:endParaRPr lang="en-ZA"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8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3792063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902200354"/>
              </p:ext>
            </p:extLst>
          </p:nvPr>
        </p:nvGraphicFramePr>
        <p:xfrm>
          <a:off x="96982" y="1144287"/>
          <a:ext cx="8908471" cy="5169408"/>
        </p:xfrm>
        <a:graphic>
          <a:graphicData uri="http://schemas.openxmlformats.org/drawingml/2006/table">
            <a:tbl>
              <a:tblPr firstRow="1" bandRow="1">
                <a:tableStyleId>{16D9F66E-5EB9-4882-86FB-DCBF35E3C3E4}</a:tableStyleId>
              </a:tblPr>
              <a:tblGrid>
                <a:gridCol w="4558045"/>
                <a:gridCol w="4350426"/>
              </a:tblGrid>
              <a:tr h="481717">
                <a:tc>
                  <a:txBody>
                    <a:bodyPr/>
                    <a:lstStyle/>
                    <a:p>
                      <a:pPr algn="just">
                        <a:lnSpc>
                          <a:spcPct val="115000"/>
                        </a:lnSpc>
                        <a:spcAft>
                          <a:spcPts val="0"/>
                        </a:spcAft>
                      </a:pPr>
                      <a:r>
                        <a:rPr lang="en-ZA" sz="16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6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6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a:t>
                      </a:r>
                      <a:r>
                        <a:rPr lang="en-ZA" sz="1600" baseline="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 to date</a:t>
                      </a:r>
                      <a:endParaRPr lang="en-ZA" sz="16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31097">
                <a:tc>
                  <a:txBody>
                    <a:bodyPr/>
                    <a:lstStyle/>
                    <a:p>
                      <a:pPr algn="just">
                        <a:lnSpc>
                          <a:spcPct val="115000"/>
                        </a:lnSpc>
                        <a:spcAft>
                          <a:spcPts val="0"/>
                        </a:spcAft>
                      </a:pPr>
                      <a:r>
                        <a:rPr lang="en-US" sz="1200" b="1" u="sng" dirty="0">
                          <a:effectLst/>
                          <a:latin typeface="Century Gothic" pitchFamily="34" charset="0"/>
                        </a:rPr>
                        <a:t>Ensuring a fully functional Department of Military Veterans with an independent vote, systems and processes</a:t>
                      </a:r>
                      <a:endParaRPr lang="en-ZA" sz="1200" b="1" u="sng" dirty="0">
                        <a:solidFill>
                          <a:schemeClr val="tx1"/>
                        </a:solidFill>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Development and submission of Q2 report to ODG for ADG’s approval so that it can be submitted to NT, DPME and AG.</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200" b="0" kern="1200" dirty="0" smtClean="0">
                          <a:solidFill>
                            <a:schemeClr val="dk1"/>
                          </a:solidFill>
                          <a:effectLst/>
                          <a:latin typeface="Century Gothic" pitchFamily="34" charset="0"/>
                          <a:ea typeface="Calibri"/>
                          <a:cs typeface="+mn-cs"/>
                        </a:rPr>
                        <a:t>Inputs from NT, DPME and AG were incorporated in the APP. The second draft APP is submitted to Management (ODG, EXCO and MANCO) for comments. </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200" b="0" kern="1200" dirty="0" smtClean="0">
                          <a:solidFill>
                            <a:schemeClr val="dk1"/>
                          </a:solidFill>
                          <a:effectLst/>
                          <a:latin typeface="Century Gothic" pitchFamily="34" charset="0"/>
                          <a:ea typeface="Calibri"/>
                          <a:cs typeface="+mn-cs"/>
                        </a:rPr>
                        <a:t>Inputs from NT, DPME and AG were incorporated in the Strategic Plan. The Strategic Plan is submitted to Management (ODG, EXCO and MANCO) for final inputs and comments</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Payment of the outstanding rental for the DMV building is in process 	</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200" b="0" kern="1200" dirty="0" smtClean="0">
                          <a:solidFill>
                            <a:schemeClr val="dk1"/>
                          </a:solidFill>
                          <a:effectLst/>
                          <a:latin typeface="Century Gothic" pitchFamily="34" charset="0"/>
                          <a:ea typeface="Calibri"/>
                          <a:cs typeface="+mn-cs"/>
                        </a:rPr>
                        <a:t>VPN annexure was signed and approved which gave effect to the development of virtual network for all DMV associates.</a:t>
                      </a:r>
                      <a:endParaRPr lang="en-ZA" sz="1200" b="0" kern="1200" dirty="0" smtClean="0">
                        <a:solidFill>
                          <a:schemeClr val="dk1"/>
                        </a:solidFill>
                        <a:effectLst/>
                        <a:latin typeface="Century Gothic" pitchFamily="34" charset="0"/>
                        <a:ea typeface="Calibri"/>
                        <a:cs typeface="+mn-cs"/>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2507">
                <a:tc>
                  <a:txBody>
                    <a:bodyPr/>
                    <a:lstStyle/>
                    <a:p>
                      <a:pPr algn="just">
                        <a:lnSpc>
                          <a:spcPct val="115000"/>
                        </a:lnSpc>
                        <a:spcAft>
                          <a:spcPts val="0"/>
                        </a:spcAft>
                      </a:pPr>
                      <a:r>
                        <a:rPr lang="en-ZA" sz="1200" b="1" u="sng" kern="1200" dirty="0">
                          <a:solidFill>
                            <a:schemeClr val="dk1"/>
                          </a:solidFill>
                          <a:effectLst/>
                          <a:latin typeface="Century Gothic" pitchFamily="34" charset="0"/>
                          <a:ea typeface="+mn-ea"/>
                          <a:cs typeface="+mn-cs"/>
                        </a:rPr>
                        <a:t>Provision of immediate social relief of distress to the most vulnerable of the military veterans</a:t>
                      </a:r>
                      <a:r>
                        <a:rPr lang="en-ZA" sz="1200" b="1" u="sng" kern="1200" dirty="0" smtClean="0">
                          <a:solidFill>
                            <a:schemeClr val="dk1"/>
                          </a:solidFill>
                          <a:effectLst/>
                          <a:latin typeface="Century Gothic" pitchFamily="34" charset="0"/>
                          <a:ea typeface="+mn-ea"/>
                          <a:cs typeface="+mn-cs"/>
                        </a:rPr>
                        <a:t>:</a:t>
                      </a:r>
                    </a:p>
                    <a:p>
                      <a:pPr algn="just">
                        <a:lnSpc>
                          <a:spcPct val="115000"/>
                        </a:lnSpc>
                        <a:spcAft>
                          <a:spcPts val="0"/>
                        </a:spcAft>
                      </a:pPr>
                      <a:endParaRPr lang="en-ZA" sz="1200" b="1" u="sng" kern="1200" dirty="0" smtClean="0">
                        <a:solidFill>
                          <a:schemeClr val="dk1"/>
                        </a:solidFill>
                        <a:effectLst/>
                        <a:latin typeface="Century Gothic" pitchFamily="34" charset="0"/>
                        <a:ea typeface="+mn-ea"/>
                        <a:cs typeface="+mn-cs"/>
                      </a:endParaRPr>
                    </a:p>
                    <a:p>
                      <a:pPr algn="just">
                        <a:lnSpc>
                          <a:spcPct val="115000"/>
                        </a:lnSpc>
                        <a:spcAft>
                          <a:spcPts val="0"/>
                        </a:spcAft>
                      </a:pPr>
                      <a:r>
                        <a:rPr lang="en-ZA" sz="1200" kern="1200" dirty="0" smtClean="0">
                          <a:solidFill>
                            <a:schemeClr val="dk1"/>
                          </a:solidFill>
                          <a:effectLst/>
                          <a:latin typeface="Century Gothic" pitchFamily="34" charset="0"/>
                          <a:ea typeface="+mn-ea"/>
                          <a:cs typeface="+mn-cs"/>
                        </a:rPr>
                        <a:t>In </a:t>
                      </a:r>
                      <a:r>
                        <a:rPr lang="en-ZA" sz="1200" kern="1200" dirty="0">
                          <a:solidFill>
                            <a:schemeClr val="dk1"/>
                          </a:solidFill>
                          <a:effectLst/>
                          <a:latin typeface="Century Gothic" pitchFamily="34" charset="0"/>
                          <a:ea typeface="+mn-ea"/>
                          <a:cs typeface="+mn-cs"/>
                        </a:rPr>
                        <a:t>acknowledging the reality that there are destitute military veterans, there is a need to identify those that reside within this category and devise interventions to deliver immediate relief. The financial year will endeavour to provide the deserving members with hope.</a:t>
                      </a: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itchFamily="34" charset="0"/>
                        <a:buNone/>
                      </a:pPr>
                      <a:r>
                        <a:rPr lang="en-ZA" sz="1200" b="0" kern="1200" dirty="0" smtClean="0">
                          <a:solidFill>
                            <a:schemeClr val="dk1"/>
                          </a:solidFill>
                          <a:effectLst/>
                          <a:latin typeface="Century Gothic" pitchFamily="34" charset="0"/>
                          <a:ea typeface="+mn-ea"/>
                          <a:cs typeface="+mn-cs"/>
                        </a:rPr>
                        <a:t>693</a:t>
                      </a:r>
                      <a:r>
                        <a:rPr lang="en-ZA" sz="1200" kern="1200" dirty="0" smtClean="0">
                          <a:solidFill>
                            <a:schemeClr val="dk1"/>
                          </a:solidFill>
                          <a:effectLst/>
                          <a:latin typeface="Century Gothic" pitchFamily="34" charset="0"/>
                          <a:ea typeface="+mn-ea"/>
                          <a:cs typeface="+mn-cs"/>
                        </a:rPr>
                        <a:t> military veterans have since been enabled to access social relief of distress in the 1st quarter of 2014/15 through the DSD’s SASSA programme for such support.</a:t>
                      </a:r>
                      <a:endParaRPr lang="en-ZA" sz="1200" kern="1200" dirty="0">
                        <a:solidFill>
                          <a:schemeClr val="dk1"/>
                        </a:solidFill>
                        <a:effectLst/>
                        <a:latin typeface="Century Gothic"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2" name="Picture 11"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96982" y="58897"/>
            <a:ext cx="1634837" cy="739702"/>
          </a:xfrm>
          <a:prstGeom prst="rect">
            <a:avLst/>
          </a:prstGeom>
        </p:spPr>
      </p:pic>
      <p:pic>
        <p:nvPicPr>
          <p:cNvPr id="15" name="Picture 14"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407216" y="26966"/>
            <a:ext cx="598237" cy="676749"/>
          </a:xfrm>
          <a:prstGeom prst="rect">
            <a:avLst/>
          </a:prstGeom>
        </p:spPr>
      </p:pic>
      <p:sp>
        <p:nvSpPr>
          <p:cNvPr id="8" name="Rectangle 7"/>
          <p:cNvSpPr/>
          <p:nvPr/>
        </p:nvSpPr>
        <p:spPr>
          <a:xfrm>
            <a:off x="1583141" y="82233"/>
            <a:ext cx="7123194"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(1)</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endParaRPr lang="en-US" dirty="0" smtClean="0"/>
          </a:p>
          <a:p>
            <a:fld id="{7CDEE3CD-9AE7-E148-8D38-A96A94875DA4}" type="slidenum">
              <a:rPr lang="en-US" sz="1400" b="1" smtClean="0">
                <a:solidFill>
                  <a:schemeClr val="tx1"/>
                </a:solidFill>
              </a:rPr>
              <a:pPr/>
              <a:t>7</a:t>
            </a:fld>
            <a:endParaRPr lang="en-US" sz="1400" b="1" dirty="0">
              <a:solidFill>
                <a:schemeClr val="tx1"/>
              </a:solidFill>
            </a:endParaRPr>
          </a:p>
        </p:txBody>
      </p:sp>
      <p:sp>
        <p:nvSpPr>
          <p:cNvPr id="3" name="Footer Placeholder 2"/>
          <p:cNvSpPr>
            <a:spLocks noGrp="1"/>
          </p:cNvSpPr>
          <p:nvPr>
            <p:ph type="ftr" sz="quarter" idx="11"/>
          </p:nvPr>
        </p:nvSpPr>
        <p:spPr/>
        <p:txBody>
          <a:bodyPr/>
          <a:lstStyle/>
          <a:p>
            <a:endParaRPr lang="en-US" dirty="0" smtClean="0"/>
          </a:p>
          <a:p>
            <a:r>
              <a:rPr lang="en-US" dirty="0" smtClean="0"/>
              <a:t>Together We Move South Africa Forward</a:t>
            </a:r>
            <a:endParaRPr lang="en-US" dirty="0"/>
          </a:p>
        </p:txBody>
      </p:sp>
    </p:spTree>
    <p:extLst>
      <p:ext uri="{BB962C8B-B14F-4D97-AF65-F5344CB8AC3E}">
        <p14:creationId xmlns:p14="http://schemas.microsoft.com/office/powerpoint/2010/main" xmlns="" val="158993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63284" y="99483"/>
            <a:ext cx="8980716" cy="588305"/>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2"/>
              <a:ext cx="1426675" cy="739703"/>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graphicFrame>
        <p:nvGraphicFramePr>
          <p:cNvPr id="7" name="Content Placeholder 6"/>
          <p:cNvGraphicFramePr>
            <a:graphicFrameLocks noGrp="1"/>
          </p:cNvGraphicFramePr>
          <p:nvPr>
            <p:ph idx="1"/>
            <p:extLst>
              <p:ext uri="{D42A27DB-BD31-4B8C-83A1-F6EECF244321}">
                <p14:modId xmlns:p14="http://schemas.microsoft.com/office/powerpoint/2010/main" xmlns="" val="3517581514"/>
              </p:ext>
            </p:extLst>
          </p:nvPr>
        </p:nvGraphicFramePr>
        <p:xfrm>
          <a:off x="163283" y="743632"/>
          <a:ext cx="8821531" cy="5442015"/>
        </p:xfrm>
        <a:graphic>
          <a:graphicData uri="http://schemas.openxmlformats.org/drawingml/2006/table">
            <a:tbl>
              <a:tblPr firstRow="1" bandRow="1">
                <a:tableStyleId>{16D9F66E-5EB9-4882-86FB-DCBF35E3C3E4}</a:tableStyleId>
              </a:tblPr>
              <a:tblGrid>
                <a:gridCol w="3332952"/>
                <a:gridCol w="5488579"/>
              </a:tblGrid>
              <a:tr h="378778">
                <a:tc>
                  <a:txBody>
                    <a:bodyPr/>
                    <a:lstStyle/>
                    <a:p>
                      <a:pPr marL="0" algn="ctr" defTabSz="457200" rtl="0" eaLnBrk="1" latinLnBrk="0" hangingPunct="1">
                        <a:lnSpc>
                          <a:spcPct val="115000"/>
                        </a:lnSpc>
                        <a:spcAft>
                          <a:spcPts val="0"/>
                        </a:spcAft>
                      </a:pPr>
                      <a:r>
                        <a:rPr lang="en-ZA" sz="1000" kern="1200" dirty="0">
                          <a:effectLst/>
                          <a:latin typeface="Century Gothic" pitchFamily="34" charset="0"/>
                        </a:rPr>
                        <a:t>DMV Contribution linked to Executive Authority’s Priorities </a:t>
                      </a:r>
                      <a:endParaRPr lang="en-ZA" sz="1000" b="1" kern="1200" dirty="0">
                        <a:solidFill>
                          <a:schemeClr val="tx1"/>
                        </a:solidFill>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n-ZA" sz="1000" b="1" kern="1200" dirty="0" smtClean="0">
                          <a:solidFill>
                            <a:schemeClr val="tx1"/>
                          </a:solidFill>
                          <a:effectLst/>
                          <a:latin typeface="Century Gothic" pitchFamily="34" charset="0"/>
                          <a:ea typeface="Calibri"/>
                          <a:cs typeface="Times New Roman"/>
                        </a:rPr>
                        <a:t>Progress to date</a:t>
                      </a:r>
                      <a:endParaRPr lang="en-ZA" sz="1000" b="1" kern="1200" dirty="0">
                        <a:solidFill>
                          <a:schemeClr val="tx1"/>
                        </a:solidFill>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75">
                <a:tc>
                  <a:txBody>
                    <a:bodyPr/>
                    <a:lstStyle/>
                    <a:p>
                      <a:pPr algn="just">
                        <a:lnSpc>
                          <a:spcPct val="115000"/>
                        </a:lnSpc>
                        <a:spcAft>
                          <a:spcPts val="0"/>
                        </a:spcAft>
                      </a:pPr>
                      <a:r>
                        <a:rPr lang="en-ZA" sz="1000" u="sng" dirty="0">
                          <a:solidFill>
                            <a:schemeClr val="tx1"/>
                          </a:solidFill>
                          <a:effectLst/>
                          <a:latin typeface="Century Gothic" pitchFamily="34" charset="0"/>
                        </a:rPr>
                        <a:t>To provide, subject to availability of resources, comprehensive support services to military veterans and, where applicable, to their dependants, but not limited to</a:t>
                      </a:r>
                      <a:r>
                        <a:rPr lang="en-ZA" sz="1000" dirty="0" smtClean="0">
                          <a:solidFill>
                            <a:schemeClr val="tx1"/>
                          </a:solidFill>
                          <a:effectLst/>
                          <a:latin typeface="Century Gothic" pitchFamily="34" charset="0"/>
                        </a:rPr>
                        <a:t>:</a:t>
                      </a:r>
                    </a:p>
                    <a:p>
                      <a:pPr algn="just">
                        <a:lnSpc>
                          <a:spcPct val="115000"/>
                        </a:lnSpc>
                        <a:spcAft>
                          <a:spcPts val="0"/>
                        </a:spcAft>
                      </a:pPr>
                      <a:endParaRPr lang="en-ZA" sz="1000" dirty="0">
                        <a:solidFill>
                          <a:schemeClr val="tx1"/>
                        </a:solidFill>
                        <a:effectLst/>
                        <a:latin typeface="Century Gothic" pitchFamily="34" charset="0"/>
                      </a:endParaRP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Acquiring </a:t>
                      </a:r>
                      <a:r>
                        <a:rPr lang="en-ZA" sz="1000" b="0" kern="1200" dirty="0">
                          <a:solidFill>
                            <a:schemeClr val="dk1"/>
                          </a:solidFill>
                          <a:effectLst/>
                          <a:latin typeface="Century Gothic" pitchFamily="34" charset="0"/>
                          <a:ea typeface="Calibri"/>
                          <a:cs typeface="+mn-cs"/>
                        </a:rPr>
                        <a:t>a Healthcare and Wellness Centre</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Access </a:t>
                      </a:r>
                      <a:r>
                        <a:rPr lang="en-ZA" sz="1000" b="0" kern="1200" dirty="0">
                          <a:solidFill>
                            <a:schemeClr val="dk1"/>
                          </a:solidFill>
                          <a:effectLst/>
                          <a:latin typeface="Century Gothic" pitchFamily="34" charset="0"/>
                          <a:ea typeface="Calibri"/>
                          <a:cs typeface="+mn-cs"/>
                        </a:rPr>
                        <a:t>to health support </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Honouring </a:t>
                      </a:r>
                      <a:r>
                        <a:rPr lang="en-ZA" sz="1000" b="0" kern="1200" dirty="0">
                          <a:solidFill>
                            <a:schemeClr val="dk1"/>
                          </a:solidFill>
                          <a:effectLst/>
                          <a:latin typeface="Century Gothic" pitchFamily="34" charset="0"/>
                          <a:ea typeface="Calibri"/>
                          <a:cs typeface="+mn-cs"/>
                        </a:rPr>
                        <a:t>and memorialising military veterans</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Education</a:t>
                      </a:r>
                      <a:r>
                        <a:rPr lang="en-ZA" sz="1000" b="0" kern="1200" dirty="0">
                          <a:solidFill>
                            <a:schemeClr val="dk1"/>
                          </a:solidFill>
                          <a:effectLst/>
                          <a:latin typeface="Century Gothic" pitchFamily="34" charset="0"/>
                          <a:ea typeface="Calibri"/>
                          <a:cs typeface="+mn-cs"/>
                        </a:rPr>
                        <a:t>, training and skills development</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Facilitation </a:t>
                      </a:r>
                      <a:r>
                        <a:rPr lang="en-ZA" sz="1000" b="0" kern="1200" dirty="0">
                          <a:solidFill>
                            <a:schemeClr val="dk1"/>
                          </a:solidFill>
                          <a:effectLst/>
                          <a:latin typeface="Century Gothic" pitchFamily="34" charset="0"/>
                          <a:ea typeface="Calibri"/>
                          <a:cs typeface="+mn-cs"/>
                        </a:rPr>
                        <a:t>of employment placement</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Facilitation </a:t>
                      </a:r>
                      <a:r>
                        <a:rPr lang="en-ZA" sz="1000" b="0" kern="1200" dirty="0">
                          <a:solidFill>
                            <a:schemeClr val="dk1"/>
                          </a:solidFill>
                          <a:effectLst/>
                          <a:latin typeface="Century Gothic" pitchFamily="34" charset="0"/>
                          <a:ea typeface="Calibri"/>
                          <a:cs typeface="+mn-cs"/>
                        </a:rPr>
                        <a:t>of or advice on business opportunities</a:t>
                      </a: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000" b="1" u="sng" dirty="0" smtClean="0">
                          <a:solidFill>
                            <a:schemeClr val="tx1"/>
                          </a:solidFill>
                          <a:latin typeface="Century Gothic" pitchFamily="34" charset="0"/>
                        </a:rPr>
                        <a:t>Healthcare:</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US" sz="100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6 539 </a:t>
                      </a:r>
                      <a:r>
                        <a:rPr lang="en-ZA" sz="1000" b="0" u="none" baseline="0" dirty="0" smtClean="0">
                          <a:solidFill>
                            <a:schemeClr val="tx1"/>
                          </a:solidFill>
                          <a:latin typeface="Century Gothic" pitchFamily="34" charset="0"/>
                        </a:rPr>
                        <a:t>military veterans were provided with healthcare  support.</a:t>
                      </a:r>
                      <a:endParaRPr lang="en-ZA" sz="1000" b="0" u="none" dirty="0" smtClean="0">
                        <a:solidFill>
                          <a:schemeClr val="tx1"/>
                        </a:solidFill>
                        <a:latin typeface="Century Gothic" pitchFamily="34" charset="0"/>
                      </a:endParaRPr>
                    </a:p>
                    <a:p>
                      <a:pPr algn="just"/>
                      <a:r>
                        <a:rPr lang="en-ZA" sz="1000" b="1" u="sng" dirty="0" smtClean="0">
                          <a:solidFill>
                            <a:schemeClr val="tx1"/>
                          </a:solidFill>
                          <a:latin typeface="Century Gothic" pitchFamily="34" charset="0"/>
                        </a:rPr>
                        <a:t>Honouring and memorialisation</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50th commemoration of the execution of the first </a:t>
                      </a:r>
                      <a:r>
                        <a:rPr lang="en-ZA" sz="1000" b="0" kern="1200" dirty="0" err="1" smtClean="0">
                          <a:solidFill>
                            <a:schemeClr val="dk1"/>
                          </a:solidFill>
                          <a:effectLst/>
                          <a:latin typeface="Century Gothic" pitchFamily="34" charset="0"/>
                          <a:ea typeface="Calibri"/>
                          <a:cs typeface="+mn-cs"/>
                        </a:rPr>
                        <a:t>Mkonto</a:t>
                      </a:r>
                      <a:r>
                        <a:rPr lang="en-ZA" sz="1000" b="0" kern="1200" dirty="0" smtClean="0">
                          <a:solidFill>
                            <a:schemeClr val="dk1"/>
                          </a:solidFill>
                          <a:effectLst/>
                          <a:latin typeface="Century Gothic" pitchFamily="34" charset="0"/>
                          <a:ea typeface="Calibri"/>
                          <a:cs typeface="+mn-cs"/>
                        </a:rPr>
                        <a:t> we </a:t>
                      </a:r>
                      <a:r>
                        <a:rPr lang="en-ZA" sz="1000" b="0" kern="1200" dirty="0" err="1" smtClean="0">
                          <a:solidFill>
                            <a:schemeClr val="dk1"/>
                          </a:solidFill>
                          <a:effectLst/>
                          <a:latin typeface="Century Gothic" pitchFamily="34" charset="0"/>
                          <a:ea typeface="Calibri"/>
                          <a:cs typeface="+mn-cs"/>
                        </a:rPr>
                        <a:t>Sizwe</a:t>
                      </a:r>
                      <a:r>
                        <a:rPr lang="en-ZA" sz="1000" b="0" kern="1200" dirty="0" smtClean="0">
                          <a:solidFill>
                            <a:schemeClr val="dk1"/>
                          </a:solidFill>
                          <a:effectLst/>
                          <a:latin typeface="Century Gothic" pitchFamily="34" charset="0"/>
                          <a:ea typeface="Calibri"/>
                          <a:cs typeface="+mn-cs"/>
                        </a:rPr>
                        <a:t> cadre, Mini, </a:t>
                      </a:r>
                      <a:r>
                        <a:rPr lang="en-ZA" sz="1000" b="0" kern="1200" dirty="0" err="1" smtClean="0">
                          <a:solidFill>
                            <a:schemeClr val="dk1"/>
                          </a:solidFill>
                          <a:effectLst/>
                          <a:latin typeface="Century Gothic" pitchFamily="34" charset="0"/>
                          <a:ea typeface="Calibri"/>
                          <a:cs typeface="+mn-cs"/>
                        </a:rPr>
                        <a:t>Khayingo</a:t>
                      </a:r>
                      <a:r>
                        <a:rPr lang="en-ZA" sz="1000" b="0" kern="1200" dirty="0" smtClean="0">
                          <a:solidFill>
                            <a:schemeClr val="dk1"/>
                          </a:solidFill>
                          <a:effectLst/>
                          <a:latin typeface="Century Gothic" pitchFamily="34" charset="0"/>
                          <a:ea typeface="Calibri"/>
                          <a:cs typeface="+mn-cs"/>
                        </a:rPr>
                        <a:t> and </a:t>
                      </a:r>
                      <a:r>
                        <a:rPr lang="en-ZA" sz="1000" b="0" kern="1200" dirty="0" err="1" smtClean="0">
                          <a:solidFill>
                            <a:schemeClr val="dk1"/>
                          </a:solidFill>
                          <a:effectLst/>
                          <a:latin typeface="Century Gothic" pitchFamily="34" charset="0"/>
                          <a:ea typeface="Calibri"/>
                          <a:cs typeface="+mn-cs"/>
                        </a:rPr>
                        <a:t>Mkaba</a:t>
                      </a:r>
                      <a:r>
                        <a:rPr lang="en-ZA" sz="1000" b="0" kern="1200" dirty="0" smtClean="0">
                          <a:solidFill>
                            <a:schemeClr val="dk1"/>
                          </a:solidFill>
                          <a:effectLst/>
                          <a:latin typeface="Century Gothic" pitchFamily="34" charset="0"/>
                          <a:ea typeface="Calibri"/>
                          <a:cs typeface="+mn-cs"/>
                        </a:rPr>
                        <a:t>.</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000" b="0" kern="1200" dirty="0" smtClean="0">
                          <a:solidFill>
                            <a:schemeClr val="dk1"/>
                          </a:solidFill>
                          <a:effectLst/>
                          <a:latin typeface="Century Gothic" pitchFamily="34" charset="0"/>
                          <a:ea typeface="Calibri"/>
                          <a:cs typeface="+mn-cs"/>
                        </a:rPr>
                        <a:t>25th commemoration of the Anniversary of the slaying of Anton </a:t>
                      </a:r>
                      <a:r>
                        <a:rPr lang="en-US" sz="1000" b="0" kern="1200" dirty="0" err="1" smtClean="0">
                          <a:solidFill>
                            <a:schemeClr val="dk1"/>
                          </a:solidFill>
                          <a:effectLst/>
                          <a:latin typeface="Century Gothic" pitchFamily="34" charset="0"/>
                          <a:ea typeface="Calibri"/>
                          <a:cs typeface="+mn-cs"/>
                        </a:rPr>
                        <a:t>Fransch</a:t>
                      </a:r>
                      <a:r>
                        <a:rPr lang="en-US" sz="1000" b="0" kern="1200" dirty="0" smtClean="0">
                          <a:solidFill>
                            <a:schemeClr val="dk1"/>
                          </a:solidFill>
                          <a:effectLst/>
                          <a:latin typeface="Century Gothic" pitchFamily="34" charset="0"/>
                          <a:ea typeface="Calibri"/>
                          <a:cs typeface="+mn-cs"/>
                        </a:rPr>
                        <a:t> in a battle with apartheid police in </a:t>
                      </a:r>
                      <a:r>
                        <a:rPr lang="en-US" sz="1000" b="0" kern="1200" dirty="0" err="1" smtClean="0">
                          <a:solidFill>
                            <a:schemeClr val="dk1"/>
                          </a:solidFill>
                          <a:effectLst/>
                          <a:latin typeface="Century Gothic" pitchFamily="34" charset="0"/>
                          <a:ea typeface="Calibri"/>
                          <a:cs typeface="+mn-cs"/>
                        </a:rPr>
                        <a:t>Athlone</a:t>
                      </a:r>
                      <a:r>
                        <a:rPr lang="en-US" sz="1000" b="0" kern="1200" dirty="0" smtClean="0">
                          <a:solidFill>
                            <a:schemeClr val="dk1"/>
                          </a:solidFill>
                          <a:effectLst/>
                          <a:latin typeface="Century Gothic" pitchFamily="34" charset="0"/>
                          <a:ea typeface="Calibri"/>
                          <a:cs typeface="+mn-cs"/>
                        </a:rPr>
                        <a:t> in 1989.</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The annual commemorations for fallen soldiers of World War 1 and Wreath Laying Ceremonies at various sites across the country</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000" b="1" u="sng" dirty="0" smtClean="0">
                          <a:solidFill>
                            <a:schemeClr val="tx1"/>
                          </a:solidFill>
                          <a:latin typeface="Century Gothic" pitchFamily="34" charset="0"/>
                        </a:rPr>
                        <a:t>Education,</a:t>
                      </a:r>
                      <a:r>
                        <a:rPr lang="en-ZA" sz="1000" b="1" u="sng" baseline="0" dirty="0" smtClean="0">
                          <a:solidFill>
                            <a:schemeClr val="tx1"/>
                          </a:solidFill>
                          <a:latin typeface="Century Gothic" pitchFamily="34" charset="0"/>
                        </a:rPr>
                        <a:t> training and skills </a:t>
                      </a:r>
                    </a:p>
                    <a:p>
                      <a:pPr marL="0" indent="0" algn="just">
                        <a:buFont typeface="Arial" pitchFamily="34" charset="0"/>
                        <a:buNone/>
                      </a:pPr>
                      <a:r>
                        <a:rPr lang="en-ZA" sz="1000" b="0" u="none" baseline="0" dirty="0" smtClean="0">
                          <a:solidFill>
                            <a:schemeClr val="tx1"/>
                          </a:solidFill>
                          <a:latin typeface="Century Gothic" pitchFamily="34" charset="0"/>
                        </a:rPr>
                        <a:t>645 bursaries were provided to military veterans dependants .</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ZA" sz="1000" b="1" u="sng" baseline="0" dirty="0" smtClean="0">
                          <a:solidFill>
                            <a:schemeClr val="tx1"/>
                          </a:solidFill>
                          <a:latin typeface="Century Gothic" pitchFamily="34" charset="0"/>
                        </a:rPr>
                        <a:t>Employment</a:t>
                      </a:r>
                    </a:p>
                    <a:p>
                      <a:r>
                        <a:rPr lang="en-GB" sz="1000" b="0" kern="1200" dirty="0" smtClean="0">
                          <a:solidFill>
                            <a:schemeClr val="dk1"/>
                          </a:solidFill>
                          <a:effectLst/>
                          <a:latin typeface="Century Gothic" pitchFamily="34" charset="0"/>
                          <a:ea typeface="Calibri"/>
                          <a:cs typeface="+mn-cs"/>
                        </a:rPr>
                        <a:t>63 new jobs for military veterans recorded during the period under review.  The</a:t>
                      </a:r>
                      <a:r>
                        <a:rPr lang="en-GB" sz="1000" b="0" kern="1200" baseline="0" dirty="0" smtClean="0">
                          <a:solidFill>
                            <a:schemeClr val="dk1"/>
                          </a:solidFill>
                          <a:effectLst/>
                          <a:latin typeface="Century Gothic" pitchFamily="34" charset="0"/>
                          <a:ea typeface="Calibri"/>
                          <a:cs typeface="+mn-cs"/>
                        </a:rPr>
                        <a:t> breakdown is as follows:</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000" b="0" kern="1200" dirty="0" smtClean="0">
                          <a:solidFill>
                            <a:schemeClr val="dk1"/>
                          </a:solidFill>
                          <a:effectLst/>
                          <a:latin typeface="Century Gothic" pitchFamily="34" charset="0"/>
                          <a:ea typeface="Calibri"/>
                          <a:cs typeface="+mn-cs"/>
                        </a:rPr>
                        <a:t>60 military veterans employed permanently by the </a:t>
                      </a:r>
                      <a:r>
                        <a:rPr lang="en-GB" sz="1000" b="0" kern="1200" dirty="0" err="1" smtClean="0">
                          <a:solidFill>
                            <a:schemeClr val="dk1"/>
                          </a:solidFill>
                          <a:effectLst/>
                          <a:latin typeface="Century Gothic" pitchFamily="34" charset="0"/>
                          <a:ea typeface="Calibri"/>
                          <a:cs typeface="+mn-cs"/>
                        </a:rPr>
                        <a:t>Mogale</a:t>
                      </a:r>
                      <a:r>
                        <a:rPr lang="en-GB" sz="1000" b="0" kern="1200" dirty="0" smtClean="0">
                          <a:solidFill>
                            <a:schemeClr val="dk1"/>
                          </a:solidFill>
                          <a:effectLst/>
                          <a:latin typeface="Century Gothic" pitchFamily="34" charset="0"/>
                          <a:ea typeface="Calibri"/>
                          <a:cs typeface="+mn-cs"/>
                        </a:rPr>
                        <a:t> Municipality</a:t>
                      </a:r>
                      <a:endParaRPr lang="en-ZA" sz="1000" b="0" kern="1200" dirty="0" smtClean="0">
                        <a:solidFill>
                          <a:schemeClr val="dk1"/>
                        </a:solidFill>
                        <a:effectLst/>
                        <a:latin typeface="Century Gothic" pitchFamily="34" charset="0"/>
                        <a:ea typeface="Calibri"/>
                        <a:cs typeface="+mn-cs"/>
                      </a:endParaRP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000" b="0" kern="1200" dirty="0" smtClean="0">
                          <a:solidFill>
                            <a:schemeClr val="dk1"/>
                          </a:solidFill>
                          <a:effectLst/>
                          <a:latin typeface="Century Gothic" pitchFamily="34" charset="0"/>
                          <a:ea typeface="Calibri"/>
                          <a:cs typeface="+mn-cs"/>
                        </a:rPr>
                        <a:t>2 new appointments of MV at the DMV</a:t>
                      </a:r>
                      <a:endParaRPr lang="en-ZA" sz="1000" b="0" kern="1200" dirty="0" smtClean="0">
                        <a:solidFill>
                          <a:schemeClr val="dk1"/>
                        </a:solidFill>
                        <a:effectLst/>
                        <a:latin typeface="Century Gothic" pitchFamily="34" charset="0"/>
                        <a:ea typeface="Calibri"/>
                        <a:cs typeface="+mn-cs"/>
                      </a:endParaRP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GB" sz="1000" b="0" kern="1200" dirty="0" smtClean="0">
                          <a:solidFill>
                            <a:schemeClr val="dk1"/>
                          </a:solidFill>
                          <a:effectLst/>
                          <a:latin typeface="Century Gothic" pitchFamily="34" charset="0"/>
                          <a:ea typeface="Calibri"/>
                          <a:cs typeface="+mn-cs"/>
                        </a:rPr>
                        <a:t>1 contract appointment for the SANMVA Secretary General post.</a:t>
                      </a:r>
                      <a:endParaRPr lang="en-ZA" sz="1000" b="0" kern="1200" dirty="0" smtClean="0">
                        <a:solidFill>
                          <a:schemeClr val="dk1"/>
                        </a:solidFill>
                        <a:effectLst/>
                        <a:latin typeface="Century Gothic" pitchFamily="34" charset="0"/>
                        <a:ea typeface="Calibri"/>
                        <a:cs typeface="+mn-cs"/>
                      </a:endParaRPr>
                    </a:p>
                    <a:p>
                      <a:pPr algn="just"/>
                      <a:r>
                        <a:rPr lang="en-ZA" sz="1000" b="1" u="sng" baseline="0" dirty="0" smtClean="0">
                          <a:solidFill>
                            <a:schemeClr val="tx1"/>
                          </a:solidFill>
                          <a:latin typeface="Century Gothic" pitchFamily="34" charset="0"/>
                        </a:rPr>
                        <a:t>Business opportunities</a:t>
                      </a:r>
                    </a:p>
                    <a:p>
                      <a:pPr algn="just"/>
                      <a:r>
                        <a:rPr lang="en-US" sz="1000" b="0" dirty="0" smtClean="0">
                          <a:effectLst/>
                          <a:latin typeface="Century Gothic" pitchFamily="34" charset="0"/>
                          <a:ea typeface="Calibri"/>
                        </a:rPr>
                        <a:t>A draft plan has been developed for visiting provinces in the fourth quarter of the financial year to provide training for military veterans who have indicated an interest in registering cooperatives.  The DTI and SEDA will provide</a:t>
                      </a:r>
                      <a:r>
                        <a:rPr lang="en-US" sz="1000" b="0" baseline="0" dirty="0" smtClean="0">
                          <a:effectLst/>
                          <a:latin typeface="Century Gothic" pitchFamily="34" charset="0"/>
                          <a:ea typeface="Calibri"/>
                        </a:rPr>
                        <a:t> </a:t>
                      </a:r>
                      <a:r>
                        <a:rPr lang="en-US" sz="1000" b="0" dirty="0" smtClean="0">
                          <a:effectLst/>
                          <a:latin typeface="Century Gothic" pitchFamily="34" charset="0"/>
                          <a:ea typeface="Calibri"/>
                        </a:rPr>
                        <a:t>the training with the DMV funding training workshops as well as the registration of the cooperatives.</a:t>
                      </a:r>
                      <a:endParaRPr lang="en-ZA" sz="1000" b="0" u="none" dirty="0" smtClean="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8997">
                <a:tc>
                  <a:txBody>
                    <a:bodyPr/>
                    <a:lstStyle/>
                    <a:p>
                      <a:pPr algn="just">
                        <a:lnSpc>
                          <a:spcPct val="115000"/>
                        </a:lnSpc>
                        <a:spcAft>
                          <a:spcPts val="0"/>
                        </a:spcAft>
                      </a:pPr>
                      <a:r>
                        <a:rPr lang="en-ZA" sz="1000" dirty="0" smtClean="0">
                          <a:effectLst/>
                          <a:latin typeface="Century Gothic" pitchFamily="34" charset="0"/>
                        </a:rPr>
                        <a:t>Subsidisation </a:t>
                      </a:r>
                      <a:r>
                        <a:rPr lang="en-ZA" sz="1000" dirty="0">
                          <a:effectLst/>
                          <a:latin typeface="Century Gothic" pitchFamily="34" charset="0"/>
                        </a:rPr>
                        <a:t>or provision </a:t>
                      </a:r>
                      <a:r>
                        <a:rPr lang="en-ZA" sz="1000" dirty="0" smtClean="0">
                          <a:effectLst/>
                          <a:latin typeface="Century Gothic" pitchFamily="34" charset="0"/>
                        </a:rPr>
                        <a:t>of:</a:t>
                      </a:r>
                    </a:p>
                    <a:p>
                      <a:pPr algn="just">
                        <a:lnSpc>
                          <a:spcPct val="115000"/>
                        </a:lnSpc>
                        <a:spcAft>
                          <a:spcPts val="0"/>
                        </a:spcAft>
                      </a:pPr>
                      <a:endParaRPr lang="en-ZA" sz="1000" dirty="0" smtClean="0">
                        <a:effectLst/>
                        <a:latin typeface="Century Gothic" pitchFamily="34" charset="0"/>
                      </a:endParaRP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public </a:t>
                      </a:r>
                      <a:r>
                        <a:rPr lang="en-ZA" sz="1000" b="0" kern="1200" dirty="0">
                          <a:solidFill>
                            <a:schemeClr val="dk1"/>
                          </a:solidFill>
                          <a:effectLst/>
                          <a:latin typeface="Century Gothic" pitchFamily="34" charset="0"/>
                          <a:ea typeface="Calibri"/>
                          <a:cs typeface="+mn-cs"/>
                        </a:rPr>
                        <a:t>transport</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Housing</a:t>
                      </a:r>
                      <a:endParaRPr lang="en-ZA" sz="1000" b="0" kern="1200" dirty="0">
                        <a:solidFill>
                          <a:schemeClr val="dk1"/>
                        </a:solidFill>
                        <a:effectLst/>
                        <a:latin typeface="Century Gothic" pitchFamily="34" charset="0"/>
                        <a:ea typeface="Calibri"/>
                        <a:cs typeface="+mn-cs"/>
                      </a:endParaRP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Burial </a:t>
                      </a:r>
                      <a:r>
                        <a:rPr lang="en-ZA" sz="1000" b="0" kern="1200" dirty="0">
                          <a:solidFill>
                            <a:schemeClr val="dk1"/>
                          </a:solidFill>
                          <a:effectLst/>
                          <a:latin typeface="Century Gothic" pitchFamily="34" charset="0"/>
                          <a:ea typeface="Calibri"/>
                          <a:cs typeface="+mn-cs"/>
                        </a:rPr>
                        <a:t>support</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000" b="0" kern="1200" dirty="0" smtClean="0">
                          <a:solidFill>
                            <a:schemeClr val="dk1"/>
                          </a:solidFill>
                          <a:effectLst/>
                          <a:latin typeface="Century Gothic" pitchFamily="34" charset="0"/>
                          <a:ea typeface="Calibri"/>
                          <a:cs typeface="+mn-cs"/>
                        </a:rPr>
                        <a:t>Pension</a:t>
                      </a:r>
                      <a:endParaRPr lang="en-ZA" sz="1000" b="0" kern="1200" dirty="0">
                        <a:solidFill>
                          <a:schemeClr val="dk1"/>
                        </a:solidFill>
                        <a:effectLst/>
                        <a:latin typeface="Century Gothic" pitchFamily="34" charset="0"/>
                        <a:ea typeface="Calibri"/>
                        <a:cs typeface="+mn-cs"/>
                      </a:endParaRPr>
                    </a:p>
                  </a:txBody>
                  <a:tcPr marL="24909" marR="249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itchFamily="34" charset="0"/>
                        <a:buNone/>
                      </a:pPr>
                      <a:r>
                        <a:rPr lang="en-US" sz="1000" b="1" u="sng" kern="1200" dirty="0" smtClean="0">
                          <a:solidFill>
                            <a:schemeClr val="dk1"/>
                          </a:solidFill>
                          <a:effectLst/>
                          <a:latin typeface="Century Gothic" pitchFamily="34" charset="0"/>
                          <a:ea typeface="+mn-ea"/>
                          <a:cs typeface="+mn-cs"/>
                        </a:rPr>
                        <a:t>Public Transport:</a:t>
                      </a:r>
                    </a:p>
                    <a:p>
                      <a:pPr marL="0" indent="0" algn="just">
                        <a:buFont typeface="Arial" pitchFamily="34" charset="0"/>
                        <a:buNone/>
                      </a:pPr>
                      <a:r>
                        <a:rPr lang="en-US" sz="1000" kern="1200" dirty="0" smtClean="0">
                          <a:solidFill>
                            <a:schemeClr val="dk1"/>
                          </a:solidFill>
                          <a:effectLst/>
                          <a:latin typeface="Century Gothic" pitchFamily="34" charset="0"/>
                          <a:ea typeface="+mn-ea"/>
                          <a:cs typeface="+mn-cs"/>
                        </a:rPr>
                        <a:t>The MoU with the Department of Transport has yet to be finalised</a:t>
                      </a:r>
                    </a:p>
                    <a:p>
                      <a:pPr marL="0" indent="0" algn="just">
                        <a:buFont typeface="Arial" pitchFamily="34" charset="0"/>
                        <a:buNone/>
                      </a:pPr>
                      <a:r>
                        <a:rPr lang="en-ZA" sz="1000" b="1" u="sng" kern="1200" dirty="0" smtClean="0">
                          <a:solidFill>
                            <a:schemeClr val="dk1"/>
                          </a:solidFill>
                          <a:effectLst/>
                          <a:latin typeface="Century Gothic" pitchFamily="34" charset="0"/>
                          <a:ea typeface="+mn-ea"/>
                          <a:cs typeface="+mn-cs"/>
                        </a:rPr>
                        <a:t>Housing:</a:t>
                      </a:r>
                    </a:p>
                    <a:p>
                      <a:pPr marL="0" indent="0" algn="just">
                        <a:buFont typeface="Arial" pitchFamily="34" charset="0"/>
                        <a:buNone/>
                      </a:pPr>
                      <a:r>
                        <a:rPr lang="en-US" sz="1000" kern="1200" dirty="0" smtClean="0">
                          <a:solidFill>
                            <a:schemeClr val="dk1"/>
                          </a:solidFill>
                          <a:effectLst/>
                          <a:latin typeface="Century Gothic" pitchFamily="34" charset="0"/>
                          <a:ea typeface="+mn-ea"/>
                          <a:cs typeface="+mn-cs"/>
                        </a:rPr>
                        <a:t>The Department of Housing is assisting to facilitate signing-off on outstanding Service Level Agreements with the Western Cape and Northern Cape Governments.</a:t>
                      </a:r>
                    </a:p>
                    <a:p>
                      <a:pPr marL="0" indent="0" algn="just">
                        <a:buFont typeface="Arial" pitchFamily="34" charset="0"/>
                        <a:buNone/>
                      </a:pPr>
                      <a:r>
                        <a:rPr lang="en-US" sz="1000" b="1" u="sng" kern="1200" dirty="0" smtClean="0">
                          <a:solidFill>
                            <a:schemeClr val="dk1"/>
                          </a:solidFill>
                          <a:effectLst/>
                          <a:latin typeface="Century Gothic" pitchFamily="34" charset="0"/>
                          <a:ea typeface="+mn-ea"/>
                          <a:cs typeface="+mn-cs"/>
                        </a:rPr>
                        <a:t>Burial</a:t>
                      </a:r>
                      <a:r>
                        <a:rPr lang="en-US" sz="1000" b="1" u="sng" kern="1200" baseline="0" dirty="0" smtClean="0">
                          <a:solidFill>
                            <a:schemeClr val="dk1"/>
                          </a:solidFill>
                          <a:effectLst/>
                          <a:latin typeface="Century Gothic" pitchFamily="34" charset="0"/>
                          <a:ea typeface="+mn-ea"/>
                          <a:cs typeface="+mn-cs"/>
                        </a:rPr>
                        <a:t> Support:</a:t>
                      </a:r>
                    </a:p>
                    <a:p>
                      <a:pPr marL="0" indent="0" algn="just">
                        <a:buFont typeface="Arial" pitchFamily="34" charset="0"/>
                        <a:buNone/>
                      </a:pPr>
                      <a:r>
                        <a:rPr lang="en-US" sz="1000" b="0" u="none" kern="1200" baseline="0" dirty="0" smtClean="0">
                          <a:solidFill>
                            <a:schemeClr val="tx1"/>
                          </a:solidFill>
                          <a:effectLst/>
                          <a:latin typeface="Century Gothic" pitchFamily="34" charset="0"/>
                          <a:ea typeface="+mn-ea"/>
                          <a:cs typeface="+mn-cs"/>
                        </a:rPr>
                        <a:t>The department provided 160 burial support to deserving military veterans</a:t>
                      </a:r>
                    </a:p>
                    <a:p>
                      <a:pPr marL="0" indent="0" algn="just">
                        <a:buFont typeface="Arial" pitchFamily="34" charset="0"/>
                        <a:buNone/>
                      </a:pPr>
                      <a:r>
                        <a:rPr lang="en-US" sz="1000" b="1" u="sng" kern="1200" baseline="0" dirty="0" smtClean="0">
                          <a:solidFill>
                            <a:schemeClr val="tx1"/>
                          </a:solidFill>
                          <a:effectLst/>
                          <a:latin typeface="Century Gothic" pitchFamily="34" charset="0"/>
                          <a:ea typeface="+mn-ea"/>
                          <a:cs typeface="+mn-cs"/>
                        </a:rPr>
                        <a:t>Pension</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US" sz="1000" kern="1200" dirty="0" smtClean="0">
                          <a:effectLst/>
                          <a:latin typeface="Century Gothic" pitchFamily="34" charset="0"/>
                          <a:ea typeface="Times New Roman"/>
                          <a:cs typeface="Arial"/>
                        </a:rPr>
                        <a:t>Draft pension framework currently with</a:t>
                      </a:r>
                      <a:r>
                        <a:rPr lang="en-US" sz="1000" kern="1200" baseline="0" dirty="0" smtClean="0">
                          <a:effectLst/>
                          <a:latin typeface="Century Gothic" pitchFamily="34" charset="0"/>
                          <a:ea typeface="Times New Roman"/>
                          <a:cs typeface="Arial"/>
                        </a:rPr>
                        <a:t> ministry for consideration and approval</a:t>
                      </a:r>
                      <a:r>
                        <a:rPr lang="en-US" sz="1000" kern="1200" dirty="0" smtClean="0">
                          <a:effectLst/>
                          <a:latin typeface="Century Gothic" pitchFamily="34" charset="0"/>
                          <a:ea typeface="Times New Roman"/>
                          <a:cs typeface="Arial"/>
                        </a:rPr>
                        <a:t>. Service delivery channel has been developed and is ready for testing.</a:t>
                      </a:r>
                      <a:endParaRPr lang="en-US" sz="1000" b="1" u="none" kern="1200" baseline="0" dirty="0" smtClean="0">
                        <a:solidFill>
                          <a:srgbClr val="FF0000"/>
                        </a:solidFill>
                        <a:effectLst/>
                        <a:latin typeface="Century Gothic"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1727200" y="23467"/>
            <a:ext cx="6674223"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(2)</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endParaRPr lang="en-US" sz="1400" dirty="0" smtClean="0"/>
          </a:p>
          <a:p>
            <a:fld id="{7CDEE3CD-9AE7-E148-8D38-A96A94875DA4}" type="slidenum">
              <a:rPr lang="en-US" sz="1400" b="1" smtClean="0">
                <a:solidFill>
                  <a:schemeClr val="tx1"/>
                </a:solidFill>
              </a:rPr>
              <a:pPr/>
              <a:t>8</a:t>
            </a:fld>
            <a:endParaRPr lang="en-US" sz="1400" b="1" dirty="0">
              <a:solidFill>
                <a:schemeClr val="tx1"/>
              </a:solidFill>
            </a:endParaRPr>
          </a:p>
        </p:txBody>
      </p:sp>
    </p:spTree>
    <p:extLst>
      <p:ext uri="{BB962C8B-B14F-4D97-AF65-F5344CB8AC3E}">
        <p14:creationId xmlns:p14="http://schemas.microsoft.com/office/powerpoint/2010/main" xmlns="" val="278330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427457411"/>
              </p:ext>
            </p:extLst>
          </p:nvPr>
        </p:nvGraphicFramePr>
        <p:xfrm>
          <a:off x="88900" y="1290638"/>
          <a:ext cx="8899890" cy="4829418"/>
        </p:xfrm>
        <a:graphic>
          <a:graphicData uri="http://schemas.openxmlformats.org/drawingml/2006/table">
            <a:tbl>
              <a:tblPr firstRow="1" bandRow="1">
                <a:tableStyleId>{16D9F66E-5EB9-4882-86FB-DCBF35E3C3E4}</a:tableStyleId>
              </a:tblPr>
              <a:tblGrid>
                <a:gridCol w="4948533"/>
                <a:gridCol w="3951357"/>
              </a:tblGrid>
              <a:tr h="333446">
                <a:tc>
                  <a:txBody>
                    <a:bodyPr/>
                    <a:lstStyle/>
                    <a:p>
                      <a:pPr marL="0" algn="ctr" defTabSz="457200" rtl="0" eaLnBrk="1" latinLnBrk="0" hangingPunct="1">
                        <a:lnSpc>
                          <a:spcPct val="115000"/>
                        </a:lnSpc>
                        <a:spcAft>
                          <a:spcPts val="0"/>
                        </a:spcAft>
                      </a:pPr>
                      <a:r>
                        <a:rPr lang="en-ZA" sz="1200" kern="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n-ZA" sz="1200" b="1" kern="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 to date</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5972">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Promotion of military veterans' heritage as well as memorialisation and honouring</a:t>
                      </a:r>
                      <a:r>
                        <a:rPr lang="en-ZA" sz="1200" b="1" dirty="0">
                          <a:solidFill>
                            <a:schemeClr val="tx1"/>
                          </a:solidFill>
                          <a:effectLst/>
                          <a:latin typeface="Century Gothic" panose="020B0502020202020204" pitchFamily="34" charset="0"/>
                        </a:rPr>
                        <a:t>: </a:t>
                      </a:r>
                      <a:endParaRPr lang="en-ZA" sz="1200" b="1" dirty="0" smtClean="0">
                        <a:solidFill>
                          <a:schemeClr val="tx1"/>
                        </a:solidFill>
                        <a:effectLst/>
                        <a:latin typeface="Century Gothic" panose="020B0502020202020204" pitchFamily="34" charset="0"/>
                      </a:endParaRPr>
                    </a:p>
                    <a:p>
                      <a:pPr algn="just">
                        <a:lnSpc>
                          <a:spcPct val="115000"/>
                        </a:lnSpc>
                        <a:spcAft>
                          <a:spcPts val="0"/>
                        </a:spcAft>
                      </a:pPr>
                      <a:endParaRPr lang="en-ZA" sz="1200" b="1" dirty="0" smtClean="0">
                        <a:solidFill>
                          <a:schemeClr val="tx1"/>
                        </a:solidFill>
                        <a:effectLst/>
                        <a:latin typeface="Century Gothic" panose="020B0502020202020204" pitchFamily="34" charset="0"/>
                      </a:endParaRPr>
                    </a:p>
                    <a:p>
                      <a:pPr algn="just">
                        <a:lnSpc>
                          <a:spcPct val="115000"/>
                        </a:lnSpc>
                        <a:spcAft>
                          <a:spcPts val="0"/>
                        </a:spcAft>
                      </a:pPr>
                      <a:r>
                        <a:rPr lang="en-ZA" sz="1200" b="0" dirty="0" smtClean="0">
                          <a:solidFill>
                            <a:schemeClr val="tx1"/>
                          </a:solidFill>
                          <a:effectLst/>
                          <a:latin typeface="Century Gothic" panose="020B0502020202020204" pitchFamily="34" charset="0"/>
                        </a:rPr>
                        <a:t>Interventions </a:t>
                      </a:r>
                      <a:r>
                        <a:rPr lang="en-ZA" sz="1200" b="0" dirty="0">
                          <a:solidFill>
                            <a:schemeClr val="tx1"/>
                          </a:solidFill>
                          <a:effectLst/>
                          <a:latin typeface="Century Gothic" panose="020B0502020202020204" pitchFamily="34" charset="0"/>
                        </a:rPr>
                        <a:t>to recognise and appreciate the contributions of unsung heroes and heroines of our democracy will include but not be limited to the following: </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Establishment </a:t>
                      </a:r>
                      <a:r>
                        <a:rPr lang="en-ZA" sz="1200" b="0" kern="1200" dirty="0">
                          <a:solidFill>
                            <a:schemeClr val="dk1"/>
                          </a:solidFill>
                          <a:effectLst/>
                          <a:latin typeface="Century Gothic" pitchFamily="34" charset="0"/>
                          <a:ea typeface="Calibri"/>
                          <a:cs typeface="+mn-cs"/>
                        </a:rPr>
                        <a:t>of the “tomb of the unknown soldier”. </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Restoration </a:t>
                      </a:r>
                      <a:r>
                        <a:rPr lang="en-ZA" sz="1200" b="0" kern="1200" dirty="0">
                          <a:solidFill>
                            <a:schemeClr val="dk1"/>
                          </a:solidFill>
                          <a:effectLst/>
                          <a:latin typeface="Century Gothic" pitchFamily="34" charset="0"/>
                          <a:ea typeface="Calibri"/>
                          <a:cs typeface="+mn-cs"/>
                        </a:rPr>
                        <a:t>of graves of the liberation war military veterans “in and outside the Republic”.</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Establishment </a:t>
                      </a:r>
                      <a:r>
                        <a:rPr lang="en-ZA" sz="1200" b="0" kern="1200" dirty="0">
                          <a:solidFill>
                            <a:schemeClr val="dk1"/>
                          </a:solidFill>
                          <a:effectLst/>
                          <a:latin typeface="Century Gothic" pitchFamily="34" charset="0"/>
                          <a:ea typeface="Calibri"/>
                          <a:cs typeface="+mn-cs"/>
                        </a:rPr>
                        <a:t>of a heroes’/heroines’ acre</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Set </a:t>
                      </a:r>
                      <a:r>
                        <a:rPr lang="en-ZA" sz="1200" b="0" kern="1200" dirty="0">
                          <a:solidFill>
                            <a:schemeClr val="dk1"/>
                          </a:solidFill>
                          <a:effectLst/>
                          <a:latin typeface="Century Gothic" pitchFamily="34" charset="0"/>
                          <a:ea typeface="Calibri"/>
                          <a:cs typeface="+mn-cs"/>
                        </a:rPr>
                        <a:t>up an armed struggle memorial and/or </a:t>
                      </a:r>
                      <a:r>
                        <a:rPr lang="en-ZA" sz="1200" b="0" kern="1200" dirty="0" smtClean="0">
                          <a:solidFill>
                            <a:schemeClr val="dk1"/>
                          </a:solidFill>
                          <a:effectLst/>
                          <a:latin typeface="Century Gothic" pitchFamily="34" charset="0"/>
                          <a:ea typeface="Calibri"/>
                          <a:cs typeface="+mn-cs"/>
                        </a:rPr>
                        <a:t>museum.</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Memorialize the founding military veterans (first volunteers) of the armed liberation struggle</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The </a:t>
                      </a:r>
                      <a:r>
                        <a:rPr lang="en-ZA" sz="1200" b="0" kern="1200" dirty="0">
                          <a:solidFill>
                            <a:schemeClr val="dk1"/>
                          </a:solidFill>
                          <a:effectLst/>
                          <a:latin typeface="Century Gothic" pitchFamily="34" charset="0"/>
                          <a:ea typeface="Calibri"/>
                          <a:cs typeface="+mn-cs"/>
                        </a:rPr>
                        <a:t>Department will develop programmes that will profile the heritage vested within military veterans, especially from the non-statutory forces, an area that has been neglected in the past. In addition, opportunities to interface with the military veterans' community in the international community will be explored. This will enable exchange and sharing of information regarding military veterans, with other social partners and stakeholders of military veterans domestically. </a:t>
                      </a:r>
                    </a:p>
                  </a:txBody>
                  <a:tcPr marL="24908" marR="249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200" b="0" kern="1200" dirty="0" smtClean="0">
                          <a:solidFill>
                            <a:schemeClr val="dk1"/>
                          </a:solidFill>
                          <a:effectLst/>
                          <a:latin typeface="Century Gothic" pitchFamily="34" charset="0"/>
                          <a:ea typeface="Calibri"/>
                          <a:cs typeface="+mn-cs"/>
                        </a:rPr>
                        <a:t>The department is currently in the process of developing a database of all existing memorial sites around the country. Military veterans will be provided with short term contracts  to go out and do research and capture data to this effect</a:t>
                      </a:r>
                    </a:p>
                    <a:p>
                      <a:pPr marL="342900" lvl="0" indent="-342900" algn="just" defTabSz="457200" rtl="0" eaLnBrk="1" latinLnBrk="0" hangingPunct="1">
                        <a:lnSpc>
                          <a:spcPct val="115000"/>
                        </a:lnSpc>
                        <a:spcAft>
                          <a:spcPts val="0"/>
                        </a:spcAft>
                        <a:buFont typeface="Times New Roman"/>
                        <a:buChar char="–"/>
                      </a:pPr>
                      <a:endParaRPr lang="en-US" sz="900" kern="1200" dirty="0" smtClean="0">
                        <a:solidFill>
                          <a:schemeClr val="dk1"/>
                        </a:solidFill>
                        <a:effectLst/>
                        <a:latin typeface="Century Gothic" pitchFamily="34" charset="0"/>
                        <a:ea typeface="Calibri"/>
                        <a:cs typeface="Times New Roman"/>
                      </a:endParaRPr>
                    </a:p>
                    <a:p>
                      <a:pPr marL="0" lvl="0" indent="0" algn="just" defTabSz="457200" rtl="0" eaLnBrk="1" latinLnBrk="0" hangingPunct="1">
                        <a:lnSpc>
                          <a:spcPct val="115000"/>
                        </a:lnSpc>
                        <a:spcAft>
                          <a:spcPts val="0"/>
                        </a:spcAft>
                        <a:buFont typeface="Times New Roman"/>
                        <a:buNone/>
                      </a:pPr>
                      <a:r>
                        <a:rPr lang="en-US" sz="1200" kern="1200" dirty="0" smtClean="0">
                          <a:solidFill>
                            <a:schemeClr val="dk1"/>
                          </a:solidFill>
                          <a:effectLst/>
                          <a:latin typeface="Century Gothic" pitchFamily="34" charset="0"/>
                          <a:ea typeface="Calibri"/>
                          <a:cs typeface="Times New Roman"/>
                        </a:rPr>
                        <a:t>The department participated in the following events:</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50th commemoration of the execution of the first </a:t>
                      </a:r>
                      <a:r>
                        <a:rPr lang="en-ZA" sz="1200" b="0" kern="1200" dirty="0" err="1" smtClean="0">
                          <a:solidFill>
                            <a:schemeClr val="dk1"/>
                          </a:solidFill>
                          <a:effectLst/>
                          <a:latin typeface="Century Gothic" pitchFamily="34" charset="0"/>
                          <a:ea typeface="Calibri"/>
                          <a:cs typeface="+mn-cs"/>
                        </a:rPr>
                        <a:t>Mkonto</a:t>
                      </a:r>
                      <a:r>
                        <a:rPr lang="en-ZA" sz="1200" b="0" kern="1200" dirty="0" smtClean="0">
                          <a:solidFill>
                            <a:schemeClr val="dk1"/>
                          </a:solidFill>
                          <a:effectLst/>
                          <a:latin typeface="Century Gothic" pitchFamily="34" charset="0"/>
                          <a:ea typeface="Calibri"/>
                          <a:cs typeface="+mn-cs"/>
                        </a:rPr>
                        <a:t> we </a:t>
                      </a:r>
                      <a:r>
                        <a:rPr lang="en-ZA" sz="1200" b="0" kern="1200" dirty="0" err="1" smtClean="0">
                          <a:solidFill>
                            <a:schemeClr val="dk1"/>
                          </a:solidFill>
                          <a:effectLst/>
                          <a:latin typeface="Century Gothic" pitchFamily="34" charset="0"/>
                          <a:ea typeface="Calibri"/>
                          <a:cs typeface="+mn-cs"/>
                        </a:rPr>
                        <a:t>Sizwe</a:t>
                      </a:r>
                      <a:r>
                        <a:rPr lang="en-ZA" sz="1200" b="0" kern="1200" dirty="0" smtClean="0">
                          <a:solidFill>
                            <a:schemeClr val="dk1"/>
                          </a:solidFill>
                          <a:effectLst/>
                          <a:latin typeface="Century Gothic" pitchFamily="34" charset="0"/>
                          <a:ea typeface="Calibri"/>
                          <a:cs typeface="+mn-cs"/>
                        </a:rPr>
                        <a:t> cadre, Mini, </a:t>
                      </a:r>
                      <a:r>
                        <a:rPr lang="en-ZA" sz="1200" b="0" kern="1200" dirty="0" err="1" smtClean="0">
                          <a:solidFill>
                            <a:schemeClr val="dk1"/>
                          </a:solidFill>
                          <a:effectLst/>
                          <a:latin typeface="Century Gothic" pitchFamily="34" charset="0"/>
                          <a:ea typeface="Calibri"/>
                          <a:cs typeface="+mn-cs"/>
                        </a:rPr>
                        <a:t>Khayingo</a:t>
                      </a:r>
                      <a:r>
                        <a:rPr lang="en-ZA" sz="1200" b="0" kern="1200" dirty="0" smtClean="0">
                          <a:solidFill>
                            <a:schemeClr val="dk1"/>
                          </a:solidFill>
                          <a:effectLst/>
                          <a:latin typeface="Century Gothic" pitchFamily="34" charset="0"/>
                          <a:ea typeface="Calibri"/>
                          <a:cs typeface="+mn-cs"/>
                        </a:rPr>
                        <a:t> and </a:t>
                      </a:r>
                      <a:r>
                        <a:rPr lang="en-ZA" sz="1200" b="0" kern="1200" dirty="0" err="1" smtClean="0">
                          <a:solidFill>
                            <a:schemeClr val="dk1"/>
                          </a:solidFill>
                          <a:effectLst/>
                          <a:latin typeface="Century Gothic" pitchFamily="34" charset="0"/>
                          <a:ea typeface="Calibri"/>
                          <a:cs typeface="+mn-cs"/>
                        </a:rPr>
                        <a:t>Mkaba</a:t>
                      </a:r>
                      <a:r>
                        <a:rPr lang="en-ZA" sz="1200" b="0" kern="1200" dirty="0" smtClean="0">
                          <a:solidFill>
                            <a:schemeClr val="dk1"/>
                          </a:solidFill>
                          <a:effectLst/>
                          <a:latin typeface="Century Gothic" pitchFamily="34" charset="0"/>
                          <a:ea typeface="Calibri"/>
                          <a:cs typeface="+mn-cs"/>
                        </a:rPr>
                        <a:t>.</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US" sz="1200" b="0" kern="1200" dirty="0" smtClean="0">
                          <a:solidFill>
                            <a:schemeClr val="dk1"/>
                          </a:solidFill>
                          <a:effectLst/>
                          <a:latin typeface="Century Gothic" pitchFamily="34" charset="0"/>
                          <a:ea typeface="Calibri"/>
                          <a:cs typeface="+mn-cs"/>
                        </a:rPr>
                        <a:t>25th commemoration of the Anniversary of the slaying of Anton </a:t>
                      </a:r>
                      <a:r>
                        <a:rPr lang="en-US" sz="1200" b="0" kern="1200" dirty="0" err="1" smtClean="0">
                          <a:solidFill>
                            <a:schemeClr val="dk1"/>
                          </a:solidFill>
                          <a:effectLst/>
                          <a:latin typeface="Century Gothic" pitchFamily="34" charset="0"/>
                          <a:ea typeface="Calibri"/>
                          <a:cs typeface="+mn-cs"/>
                        </a:rPr>
                        <a:t>Fransch</a:t>
                      </a:r>
                      <a:r>
                        <a:rPr lang="en-US" sz="1200" b="0" kern="1200" dirty="0" smtClean="0">
                          <a:solidFill>
                            <a:schemeClr val="dk1"/>
                          </a:solidFill>
                          <a:effectLst/>
                          <a:latin typeface="Century Gothic" pitchFamily="34" charset="0"/>
                          <a:ea typeface="Calibri"/>
                          <a:cs typeface="+mn-cs"/>
                        </a:rPr>
                        <a:t> in a battle with apartheid police in </a:t>
                      </a:r>
                      <a:r>
                        <a:rPr lang="en-US" sz="1200" b="0" kern="1200" dirty="0" err="1" smtClean="0">
                          <a:solidFill>
                            <a:schemeClr val="dk1"/>
                          </a:solidFill>
                          <a:effectLst/>
                          <a:latin typeface="Century Gothic" pitchFamily="34" charset="0"/>
                          <a:ea typeface="Calibri"/>
                          <a:cs typeface="+mn-cs"/>
                        </a:rPr>
                        <a:t>Athlone</a:t>
                      </a:r>
                      <a:r>
                        <a:rPr lang="en-US" sz="1200" b="0" kern="1200" dirty="0" smtClean="0">
                          <a:solidFill>
                            <a:schemeClr val="dk1"/>
                          </a:solidFill>
                          <a:effectLst/>
                          <a:latin typeface="Century Gothic" pitchFamily="34" charset="0"/>
                          <a:ea typeface="Calibri"/>
                          <a:cs typeface="+mn-cs"/>
                        </a:rPr>
                        <a:t> in 1989.</a:t>
                      </a:r>
                    </a:p>
                    <a:p>
                      <a:pPr marL="171450" marR="0" lvl="0" indent="-171450" algn="just" defTabSz="457200" rtl="0" eaLnBrk="1" fontAlgn="auto" latinLnBrk="0" hangingPunct="1">
                        <a:lnSpc>
                          <a:spcPct val="100000"/>
                        </a:lnSpc>
                        <a:spcBef>
                          <a:spcPts val="0"/>
                        </a:spcBef>
                        <a:spcAft>
                          <a:spcPts val="0"/>
                        </a:spcAft>
                        <a:buClrTx/>
                        <a:buSzTx/>
                        <a:buFontTx/>
                        <a:buChar char="-"/>
                        <a:tabLst/>
                        <a:defRPr/>
                      </a:pPr>
                      <a:r>
                        <a:rPr lang="en-ZA" sz="1200" b="0" kern="1200" dirty="0" smtClean="0">
                          <a:solidFill>
                            <a:schemeClr val="dk1"/>
                          </a:solidFill>
                          <a:effectLst/>
                          <a:latin typeface="Century Gothic" pitchFamily="34" charset="0"/>
                          <a:ea typeface="Calibri"/>
                          <a:cs typeface="+mn-cs"/>
                        </a:rPr>
                        <a:t>The annual commemorations for fallen soldiers of World War 1 and Wreath Laying Ceremonies at various sites across the country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6" name="Group 5"/>
          <p:cNvGrpSpPr/>
          <p:nvPr/>
        </p:nvGrpSpPr>
        <p:grpSpPr>
          <a:xfrm>
            <a:off x="163284" y="99482"/>
            <a:ext cx="8980716" cy="524149"/>
            <a:chOff x="-2896" y="6026150"/>
            <a:chExt cx="9146895" cy="741135"/>
          </a:xfrm>
        </p:grpSpPr>
        <p:sp>
          <p:nvSpPr>
            <p:cNvPr id="7" name="Rectangle 6"/>
            <p:cNvSpPr/>
            <p:nvPr/>
          </p:nvSpPr>
          <p:spPr>
            <a:xfrm>
              <a:off x="-2896" y="6026150"/>
              <a:ext cx="9146895" cy="7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63284" y="6027582"/>
              <a:ext cx="1323195" cy="739703"/>
            </a:xfrm>
            <a:prstGeom prst="rect">
              <a:avLst/>
            </a:prstGeom>
          </p:spPr>
        </p:pic>
        <p:pic>
          <p:nvPicPr>
            <p:cNvPr id="9" name="Picture 8"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Rectangle 2"/>
          <p:cNvSpPr/>
          <p:nvPr/>
        </p:nvSpPr>
        <p:spPr>
          <a:xfrm>
            <a:off x="1765300" y="99482"/>
            <a:ext cx="6636122"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(3)</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fld id="{7CDEE3CD-9AE7-E148-8D38-A96A94875DA4}" type="slidenum">
              <a:rPr lang="en-US" sz="1400" b="1" smtClean="0">
                <a:solidFill>
                  <a:schemeClr val="tx1"/>
                </a:solidFill>
              </a:rPr>
              <a:pPr/>
              <a:t>9</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3422938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5054</TotalTime>
  <Words>5490</Words>
  <Application>Microsoft Office PowerPoint</Application>
  <PresentationFormat>On-screen Show (4:3)</PresentationFormat>
  <Paragraphs>1097</Paragraphs>
  <Slides>30</Slides>
  <Notes>10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Default Theme</vt:lpstr>
      <vt:lpstr>1_Default Theme</vt:lpstr>
      <vt:lpstr>  PRELIMINARY 3rd QUARTERLY PERFORMANCE REPORT (QPR) FOR THE PERIOD ENDING 31 DECEMBER 2014 </vt:lpstr>
      <vt:lpstr>Presentation Outline</vt:lpstr>
      <vt:lpstr>The Mandate of the Department</vt:lpstr>
      <vt:lpstr>DMV Approved Budget Programme Structure</vt:lpstr>
      <vt:lpstr>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Conclusion</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User</cp:lastModifiedBy>
  <cp:revision>249</cp:revision>
  <cp:lastPrinted>2015-02-05T10:06:26Z</cp:lastPrinted>
  <dcterms:created xsi:type="dcterms:W3CDTF">2014-04-24T11:19:10Z</dcterms:created>
  <dcterms:modified xsi:type="dcterms:W3CDTF">2015-02-27T08:07:23Z</dcterms:modified>
</cp:coreProperties>
</file>