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318" r:id="rId3"/>
    <p:sldId id="262" r:id="rId4"/>
    <p:sldId id="263" r:id="rId5"/>
    <p:sldId id="336" r:id="rId6"/>
    <p:sldId id="347" r:id="rId7"/>
    <p:sldId id="348" r:id="rId8"/>
    <p:sldId id="358" r:id="rId9"/>
    <p:sldId id="338" r:id="rId10"/>
    <p:sldId id="339" r:id="rId11"/>
    <p:sldId id="344" r:id="rId12"/>
    <p:sldId id="361" r:id="rId13"/>
    <p:sldId id="362" r:id="rId14"/>
    <p:sldId id="359" r:id="rId15"/>
    <p:sldId id="356" r:id="rId16"/>
    <p:sldId id="357" r:id="rId17"/>
    <p:sldId id="346" r:id="rId18"/>
    <p:sldId id="350" r:id="rId19"/>
    <p:sldId id="363" r:id="rId20"/>
    <p:sldId id="353" r:id="rId21"/>
    <p:sldId id="360" r:id="rId22"/>
    <p:sldId id="331" r:id="rId23"/>
    <p:sldId id="332" r:id="rId24"/>
    <p:sldId id="333" r:id="rId25"/>
    <p:sldId id="345" r:id="rId26"/>
    <p:sldId id="334" r:id="rId27"/>
    <p:sldId id="281" r:id="rId28"/>
    <p:sldId id="258"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2639" autoAdjust="0"/>
  </p:normalViewPr>
  <p:slideViewPr>
    <p:cSldViewPr snapToGrid="0">
      <p:cViewPr varScale="1">
        <p:scale>
          <a:sx n="68" d="100"/>
          <a:sy n="68" d="100"/>
        </p:scale>
        <p:origin x="1410" y="48"/>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B405EDD-E03B-4D9E-9AEA-9F9158D4EF29}" type="datetimeFigureOut">
              <a:rPr lang="en-ZA" smtClean="0"/>
              <a:t>2020/12/04</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42CB88A-5490-4D44-B123-2E36E769AF55}" type="slidenum">
              <a:rPr lang="en-ZA" smtClean="0"/>
              <a:t>‹#›</a:t>
            </a:fld>
            <a:endParaRPr lang="en-ZA" dirty="0"/>
          </a:p>
        </p:txBody>
      </p:sp>
    </p:spTree>
    <p:extLst>
      <p:ext uri="{BB962C8B-B14F-4D97-AF65-F5344CB8AC3E}">
        <p14:creationId xmlns:p14="http://schemas.microsoft.com/office/powerpoint/2010/main" val="223650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0A3588B-260E-4DD5-8432-1E27304A13A9}" type="datetimeFigureOut">
              <a:rPr lang="en-ZA" smtClean="0"/>
              <a:t>2020/12/04</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F922377-06F1-4FF2-8DA1-2FA7065C436D}" type="slidenum">
              <a:rPr lang="en-ZA" smtClean="0"/>
              <a:t>‹#›</a:t>
            </a:fld>
            <a:endParaRPr lang="en-ZA" dirty="0"/>
          </a:p>
        </p:txBody>
      </p:sp>
    </p:spTree>
    <p:extLst>
      <p:ext uri="{BB962C8B-B14F-4D97-AF65-F5344CB8AC3E}">
        <p14:creationId xmlns:p14="http://schemas.microsoft.com/office/powerpoint/2010/main" val="346536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F922377-06F1-4FF2-8DA1-2FA7065C436D}" type="slidenum">
              <a:rPr lang="en-ZA" smtClean="0"/>
              <a:t>1</a:t>
            </a:fld>
            <a:endParaRPr lang="en-ZA" dirty="0"/>
          </a:p>
        </p:txBody>
      </p:sp>
    </p:spTree>
    <p:extLst>
      <p:ext uri="{BB962C8B-B14F-4D97-AF65-F5344CB8AC3E}">
        <p14:creationId xmlns:p14="http://schemas.microsoft.com/office/powerpoint/2010/main" val="42655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F922377-06F1-4FF2-8DA1-2FA7065C436D}" type="slidenum">
              <a:rPr lang="en-ZA" smtClean="0"/>
              <a:t>5</a:t>
            </a:fld>
            <a:endParaRPr lang="en-ZA" dirty="0"/>
          </a:p>
        </p:txBody>
      </p:sp>
    </p:spTree>
    <p:extLst>
      <p:ext uri="{BB962C8B-B14F-4D97-AF65-F5344CB8AC3E}">
        <p14:creationId xmlns:p14="http://schemas.microsoft.com/office/powerpoint/2010/main" val="393911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F922377-06F1-4FF2-8DA1-2FA7065C436D}" type="slidenum">
              <a:rPr lang="en-ZA" smtClean="0"/>
              <a:t>28</a:t>
            </a:fld>
            <a:endParaRPr lang="en-ZA" dirty="0"/>
          </a:p>
        </p:txBody>
      </p:sp>
    </p:spTree>
    <p:extLst>
      <p:ext uri="{BB962C8B-B14F-4D97-AF65-F5344CB8AC3E}">
        <p14:creationId xmlns:p14="http://schemas.microsoft.com/office/powerpoint/2010/main" val="132404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29A6EB-287C-4281-8FA7-3B92C81CDF62}" type="datetime1">
              <a:rPr lang="en-GB" smtClean="0"/>
              <a:t>04/12/2020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22285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2FF6F2-EFE7-483E-B4F3-F4F72FF1F0B2}" type="datetime1">
              <a:rPr lang="en-GB" smtClean="0"/>
              <a:t>04/12/2020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214112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7A0F9-8B98-4163-86A6-AC53ECF2D6C9}" type="datetime1">
              <a:rPr lang="en-GB" smtClean="0"/>
              <a:t>04/12/2020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16194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AB0C96-39B3-467C-BD3A-0F29D34E8086}" type="datetime1">
              <a:rPr lang="en-GB" smtClean="0"/>
              <a:t>04/12/2020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378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3B693-189B-481F-BF4A-CA86EDB87F75}" type="datetime1">
              <a:rPr lang="en-GB" smtClean="0"/>
              <a:t>04/12/2020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154652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F54AA8-9221-4305-A20D-435B342F520D}" type="datetime1">
              <a:rPr lang="en-GB" smtClean="0"/>
              <a:t>04/12/2020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5226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7F6EB6-013D-487C-8F2B-CE5B48D4D0F0}" type="datetime1">
              <a:rPr lang="en-GB" smtClean="0"/>
              <a:t>04/12/2020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292112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17286-9809-4F1A-BE7F-656FE075B3D7}" type="datetime1">
              <a:rPr lang="en-GB" smtClean="0"/>
              <a:t>04/12/2020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11439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4EDE7-853D-4D2E-A20A-3372A4CA2A5D}" type="datetime1">
              <a:rPr lang="en-GB" smtClean="0"/>
              <a:t>04/12/2020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168075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1A6498-57FC-499D-B594-52C168AC6CFD}" type="datetime1">
              <a:rPr lang="en-GB" smtClean="0"/>
              <a:t>04/12/2020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137382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1EAD5-4D95-4333-BAA9-5D567CAB62C0}" type="datetime1">
              <a:rPr lang="en-GB" smtClean="0"/>
              <a:t>04/12/2020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E7C34F3-A94A-4DA0-A7B3-A94C5E87202C}" type="slidenum">
              <a:rPr lang="en-GB" smtClean="0"/>
              <a:t>‹#›</a:t>
            </a:fld>
            <a:endParaRPr lang="en-GB" dirty="0"/>
          </a:p>
        </p:txBody>
      </p:sp>
    </p:spTree>
    <p:extLst>
      <p:ext uri="{BB962C8B-B14F-4D97-AF65-F5344CB8AC3E}">
        <p14:creationId xmlns:p14="http://schemas.microsoft.com/office/powerpoint/2010/main" val="406053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8E8A3-A841-4DAA-8C1A-E9114BBFAF4F}" type="datetime1">
              <a:rPr lang="en-GB" smtClean="0"/>
              <a:t>04/12/2020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C34F3-A94A-4DA0-A7B3-A94C5E87202C}" type="slidenum">
              <a:rPr lang="en-GB" smtClean="0"/>
              <a:t>‹#›</a:t>
            </a:fld>
            <a:endParaRPr lang="en-GB" dirty="0"/>
          </a:p>
        </p:txBody>
      </p:sp>
    </p:spTree>
    <p:extLst>
      <p:ext uri="{BB962C8B-B14F-4D97-AF65-F5344CB8AC3E}">
        <p14:creationId xmlns:p14="http://schemas.microsoft.com/office/powerpoint/2010/main" val="1117403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usina.gov.z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318971" y="4423139"/>
            <a:ext cx="4969630" cy="3046988"/>
          </a:xfrm>
          <a:prstGeom prst="rect">
            <a:avLst/>
          </a:prstGeom>
          <a:noFill/>
        </p:spPr>
        <p:txBody>
          <a:bodyPr wrap="none" rtlCol="0">
            <a:spAutoFit/>
          </a:bodyPr>
          <a:lstStyle/>
          <a:p>
            <a:r>
              <a:rPr lang="en-GB" sz="3600" dirty="0">
                <a:solidFill>
                  <a:schemeClr val="bg1"/>
                </a:solidFill>
                <a:latin typeface="Swis721 Hv BT" panose="020B0804020202020204" pitchFamily="34" charset="0"/>
              </a:rPr>
              <a:t>Musina Local Municipality  </a:t>
            </a:r>
          </a:p>
          <a:p>
            <a:r>
              <a:rPr lang="en-GB" sz="2000" dirty="0">
                <a:solidFill>
                  <a:schemeClr val="bg1"/>
                </a:solidFill>
                <a:latin typeface="Swis721 Hv BT" panose="020B0804020202020204" pitchFamily="34" charset="0"/>
              </a:rPr>
              <a:t>Postal address: P/Bag x611, Musina, 0900</a:t>
            </a:r>
          </a:p>
          <a:p>
            <a:r>
              <a:rPr lang="en-GB" sz="2000" dirty="0">
                <a:solidFill>
                  <a:schemeClr val="bg1"/>
                </a:solidFill>
                <a:latin typeface="Swis721 Hv BT" panose="020B0804020202020204" pitchFamily="34" charset="0"/>
              </a:rPr>
              <a:t>Tel: 015 534 6100</a:t>
            </a:r>
          </a:p>
          <a:p>
            <a:r>
              <a:rPr lang="en-GB" sz="2000" dirty="0">
                <a:solidFill>
                  <a:schemeClr val="bg1"/>
                </a:solidFill>
                <a:latin typeface="Swis721 Hv BT" panose="020B0804020202020204" pitchFamily="34" charset="0"/>
              </a:rPr>
              <a:t>Facebook: Musina Local Municipality</a:t>
            </a:r>
          </a:p>
          <a:p>
            <a:r>
              <a:rPr lang="en-GB" sz="2000" dirty="0">
                <a:solidFill>
                  <a:schemeClr val="bg1"/>
                </a:solidFill>
                <a:latin typeface="Swis721 Hv BT" panose="020B0804020202020204" pitchFamily="34" charset="0"/>
              </a:rPr>
              <a:t>Web: </a:t>
            </a:r>
            <a:r>
              <a:rPr lang="en-GB" sz="2000" dirty="0">
                <a:solidFill>
                  <a:schemeClr val="bg1"/>
                </a:solidFill>
                <a:latin typeface="Swis721 Hv BT" panose="020B0804020202020204" pitchFamily="34" charset="0"/>
                <a:hlinkClick r:id="rId4"/>
              </a:rPr>
              <a:t>www.musina.gov.za</a:t>
            </a:r>
            <a:endParaRPr lang="en-GB" sz="2000" dirty="0">
              <a:solidFill>
                <a:schemeClr val="bg1"/>
              </a:solidFill>
              <a:latin typeface="Swis721 Hv BT" panose="020B0804020202020204" pitchFamily="34" charset="0"/>
            </a:endParaRPr>
          </a:p>
          <a:p>
            <a:r>
              <a:rPr lang="en-GB" sz="2000" dirty="0">
                <a:solidFill>
                  <a:schemeClr val="bg1"/>
                </a:solidFill>
                <a:latin typeface="Swis721 Hv BT" panose="020B0804020202020204" pitchFamily="34" charset="0"/>
              </a:rPr>
              <a:t>Email: info@musina.gov.za</a:t>
            </a:r>
          </a:p>
          <a:p>
            <a:endParaRPr lang="en-GB" sz="2000" dirty="0">
              <a:solidFill>
                <a:schemeClr val="bg1"/>
              </a:solidFill>
              <a:latin typeface="Swis721 Hv BT" panose="020B0804020202020204" pitchFamily="34" charset="0"/>
            </a:endParaRPr>
          </a:p>
          <a:p>
            <a:endParaRPr lang="en-GB" sz="3600" dirty="0">
              <a:solidFill>
                <a:schemeClr val="bg1"/>
              </a:solidFill>
              <a:latin typeface="Swis721 Hv BT" panose="020B0804020202020204" pitchFamily="34" charset="0"/>
            </a:endParaRPr>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9809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46185"/>
            <a:ext cx="8729662" cy="1568315"/>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2606761687"/>
              </p:ext>
            </p:extLst>
          </p:nvPr>
        </p:nvGraphicFramePr>
        <p:xfrm>
          <a:off x="-2" y="1647092"/>
          <a:ext cx="9144001" cy="5029200"/>
        </p:xfrm>
        <a:graphic>
          <a:graphicData uri="http://schemas.openxmlformats.org/drawingml/2006/table">
            <a:tbl>
              <a:tblPr firstRow="1" bandRow="1">
                <a:tableStyleId>{5C22544A-7EE6-4342-B048-85BDC9FD1C3A}</a:tableStyleId>
              </a:tblPr>
              <a:tblGrid>
                <a:gridCol w="1594340">
                  <a:extLst>
                    <a:ext uri="{9D8B030D-6E8A-4147-A177-3AD203B41FA5}">
                      <a16:colId xmlns:a16="http://schemas.microsoft.com/office/drawing/2014/main" val="1031382912"/>
                    </a:ext>
                  </a:extLst>
                </a:gridCol>
                <a:gridCol w="1867317">
                  <a:extLst>
                    <a:ext uri="{9D8B030D-6E8A-4147-A177-3AD203B41FA5}">
                      <a16:colId xmlns:a16="http://schemas.microsoft.com/office/drawing/2014/main" val="305544872"/>
                    </a:ext>
                  </a:extLst>
                </a:gridCol>
                <a:gridCol w="2024744">
                  <a:extLst>
                    <a:ext uri="{9D8B030D-6E8A-4147-A177-3AD203B41FA5}">
                      <a16:colId xmlns:a16="http://schemas.microsoft.com/office/drawing/2014/main" val="1728338512"/>
                    </a:ext>
                  </a:extLst>
                </a:gridCol>
                <a:gridCol w="1828800">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555056">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555056">
                <a:tc rowSpan="3">
                  <a:txBody>
                    <a:bodyPr/>
                    <a:lstStyle/>
                    <a:p>
                      <a:pPr algn="just"/>
                      <a:r>
                        <a:rPr lang="en-ZA" dirty="0">
                          <a:latin typeface="Arial" panose="020B0604020202020204" pitchFamily="34" charset="0"/>
                          <a:cs typeface="Arial" panose="020B0604020202020204" pitchFamily="34" charset="0"/>
                        </a:rPr>
                        <a:t>Electricity / Energy</a:t>
                      </a:r>
                    </a:p>
                  </a:txBody>
                  <a:tcPr/>
                </a:tc>
                <a:tc>
                  <a:txBody>
                    <a:bodyPr/>
                    <a:lstStyle/>
                    <a:p>
                      <a:r>
                        <a:rPr lang="en-ZA" dirty="0">
                          <a:latin typeface="Arial" panose="020B0604020202020204" pitchFamily="34" charset="0"/>
                          <a:cs typeface="Arial" panose="020B0604020202020204" pitchFamily="34" charset="0"/>
                        </a:rPr>
                        <a:t>Access</a:t>
                      </a:r>
                    </a:p>
                  </a:txBody>
                  <a:tcPr/>
                </a:tc>
                <a:tc>
                  <a:txBody>
                    <a:bodyPr/>
                    <a:lstStyle/>
                    <a:p>
                      <a:r>
                        <a:rPr lang="en-ZA" dirty="0">
                          <a:latin typeface="Arial" panose="020B0604020202020204" pitchFamily="34" charset="0"/>
                          <a:cs typeface="Arial" panose="020B0604020202020204" pitchFamily="34" charset="0"/>
                        </a:rPr>
                        <a:t>Number of house holds without electricity</a:t>
                      </a:r>
                    </a:p>
                  </a:txBody>
                  <a:tcPr/>
                </a:tc>
                <a:tc>
                  <a:txBody>
                    <a:bodyPr/>
                    <a:lstStyle/>
                    <a:p>
                      <a:r>
                        <a:rPr lang="en-ZA" dirty="0">
                          <a:latin typeface="Arial" panose="020B0604020202020204" pitchFamily="34" charset="0"/>
                          <a:cs typeface="Arial" panose="020B0604020202020204" pitchFamily="34" charset="0"/>
                        </a:rPr>
                        <a:t>Insufficient</a:t>
                      </a:r>
                      <a:r>
                        <a:rPr lang="en-ZA" baseline="0" dirty="0">
                          <a:latin typeface="Arial" panose="020B0604020202020204" pitchFamily="34" charset="0"/>
                          <a:cs typeface="Arial" panose="020B0604020202020204" pitchFamily="34" charset="0"/>
                        </a:rPr>
                        <a:t> budget allocation</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More</a:t>
                      </a:r>
                      <a:r>
                        <a:rPr lang="en-ZA" baseline="0" dirty="0">
                          <a:latin typeface="Arial" panose="020B0604020202020204" pitchFamily="34" charset="0"/>
                          <a:cs typeface="Arial" panose="020B0604020202020204" pitchFamily="34" charset="0"/>
                        </a:rPr>
                        <a:t> funding required to reduce backlog</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r h="555056">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Backlog</a:t>
                      </a:r>
                    </a:p>
                  </a:txBody>
                  <a:tcPr/>
                </a:tc>
                <a:tc>
                  <a:txBody>
                    <a:bodyPr/>
                    <a:lstStyle/>
                    <a:p>
                      <a:r>
                        <a:rPr lang="en-ZA" dirty="0">
                          <a:latin typeface="Arial" panose="020B0604020202020204" pitchFamily="34" charset="0"/>
                          <a:cs typeface="Arial" panose="020B0604020202020204" pitchFamily="34" charset="0"/>
                        </a:rPr>
                        <a:t>Current</a:t>
                      </a:r>
                      <a:r>
                        <a:rPr lang="en-ZA" baseline="0" dirty="0">
                          <a:latin typeface="Arial" panose="020B0604020202020204" pitchFamily="34" charset="0"/>
                          <a:cs typeface="Arial" panose="020B0604020202020204" pitchFamily="34" charset="0"/>
                        </a:rPr>
                        <a:t> backlog is at 2432</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Growing</a:t>
                      </a:r>
                      <a:r>
                        <a:rPr lang="en-ZA" baseline="0" dirty="0">
                          <a:latin typeface="Arial" panose="020B0604020202020204" pitchFamily="34" charset="0"/>
                          <a:cs typeface="Arial" panose="020B0604020202020204" pitchFamily="34" charset="0"/>
                        </a:rPr>
                        <a:t> and rapid settlement in rural areas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More funding and improved coordinating for developments</a:t>
                      </a:r>
                    </a:p>
                  </a:txBody>
                  <a:tcPr/>
                </a:tc>
                <a:extLst>
                  <a:ext uri="{0D108BD9-81ED-4DB2-BD59-A6C34878D82A}">
                    <a16:rowId xmlns:a16="http://schemas.microsoft.com/office/drawing/2014/main" val="2794404771"/>
                  </a:ext>
                </a:extLst>
              </a:tr>
              <a:tr h="900508">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Reticulation Infrastructure</a:t>
                      </a:r>
                    </a:p>
                  </a:txBody>
                  <a:tcPr/>
                </a:tc>
                <a:tc>
                  <a:txBody>
                    <a:bodyPr/>
                    <a:lstStyle/>
                    <a:p>
                      <a:r>
                        <a:rPr lang="en-ZA" dirty="0">
                          <a:latin typeface="Arial" panose="020B0604020202020204" pitchFamily="34" charset="0"/>
                          <a:cs typeface="Arial" panose="020B0604020202020204" pitchFamily="34" charset="0"/>
                        </a:rPr>
                        <a:t>Overloaded</a:t>
                      </a:r>
                      <a:r>
                        <a:rPr lang="en-ZA" baseline="0" dirty="0">
                          <a:latin typeface="Arial" panose="020B0604020202020204" pitchFamily="34" charset="0"/>
                          <a:cs typeface="Arial" panose="020B0604020202020204" pitchFamily="34" charset="0"/>
                        </a:rPr>
                        <a:t> feeder lines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Backyard</a:t>
                      </a:r>
                      <a:r>
                        <a:rPr lang="en-ZA" baseline="0" dirty="0">
                          <a:latin typeface="Arial" panose="020B0604020202020204" pitchFamily="34" charset="0"/>
                          <a:cs typeface="Arial" panose="020B0604020202020204" pitchFamily="34" charset="0"/>
                        </a:rPr>
                        <a:t> in urban areas growing rapidly and poor maintenance plan in Eskom areas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Upgrading</a:t>
                      </a:r>
                      <a:r>
                        <a:rPr lang="en-ZA" baseline="0" dirty="0">
                          <a:latin typeface="Arial" panose="020B0604020202020204" pitchFamily="34" charset="0"/>
                          <a:cs typeface="Arial" panose="020B0604020202020204" pitchFamily="34" charset="0"/>
                        </a:rPr>
                        <a:t> of feeder lines required</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407652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32" y="146186"/>
            <a:ext cx="8981767" cy="1107428"/>
          </a:xfrm>
        </p:spPr>
        <p:txBody>
          <a:bodyPr>
            <a:no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2406545213"/>
              </p:ext>
            </p:extLst>
          </p:nvPr>
        </p:nvGraphicFramePr>
        <p:xfrm>
          <a:off x="0" y="1786878"/>
          <a:ext cx="8981768" cy="3863646"/>
        </p:xfrm>
        <a:graphic>
          <a:graphicData uri="http://schemas.openxmlformats.org/drawingml/2006/table">
            <a:tbl>
              <a:tblPr firstRow="1" bandRow="1">
                <a:tableStyleId>{5C22544A-7EE6-4342-B048-85BDC9FD1C3A}</a:tableStyleId>
              </a:tblPr>
              <a:tblGrid>
                <a:gridCol w="1995951">
                  <a:extLst>
                    <a:ext uri="{9D8B030D-6E8A-4147-A177-3AD203B41FA5}">
                      <a16:colId xmlns:a16="http://schemas.microsoft.com/office/drawing/2014/main" val="1031382912"/>
                    </a:ext>
                  </a:extLst>
                </a:gridCol>
                <a:gridCol w="1514270">
                  <a:extLst>
                    <a:ext uri="{9D8B030D-6E8A-4147-A177-3AD203B41FA5}">
                      <a16:colId xmlns:a16="http://schemas.microsoft.com/office/drawing/2014/main" val="305544872"/>
                    </a:ext>
                  </a:extLst>
                </a:gridCol>
                <a:gridCol w="1878840">
                  <a:extLst>
                    <a:ext uri="{9D8B030D-6E8A-4147-A177-3AD203B41FA5}">
                      <a16:colId xmlns:a16="http://schemas.microsoft.com/office/drawing/2014/main" val="1728338512"/>
                    </a:ext>
                  </a:extLst>
                </a:gridCol>
                <a:gridCol w="1988819">
                  <a:extLst>
                    <a:ext uri="{9D8B030D-6E8A-4147-A177-3AD203B41FA5}">
                      <a16:colId xmlns:a16="http://schemas.microsoft.com/office/drawing/2014/main" val="1202271659"/>
                    </a:ext>
                  </a:extLst>
                </a:gridCol>
                <a:gridCol w="1603888">
                  <a:extLst>
                    <a:ext uri="{9D8B030D-6E8A-4147-A177-3AD203B41FA5}">
                      <a16:colId xmlns:a16="http://schemas.microsoft.com/office/drawing/2014/main" val="3824739669"/>
                    </a:ext>
                  </a:extLst>
                </a:gridCol>
              </a:tblGrid>
              <a:tr h="1287882">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287882">
                <a:tc rowSpan="2">
                  <a:txBody>
                    <a:bodyPr/>
                    <a:lstStyle/>
                    <a:p>
                      <a:pPr algn="just"/>
                      <a:r>
                        <a:rPr lang="en-ZA" dirty="0">
                          <a:latin typeface="Arial" panose="020B0604020202020204" pitchFamily="34" charset="0"/>
                          <a:cs typeface="Arial" panose="020B0604020202020204" pitchFamily="34" charset="0"/>
                        </a:rPr>
                        <a:t>Electricity / Energy</a:t>
                      </a:r>
                    </a:p>
                  </a:txBody>
                  <a:tcPr/>
                </a:tc>
                <a:tc>
                  <a:txBody>
                    <a:bodyPr/>
                    <a:lstStyle/>
                    <a:p>
                      <a:r>
                        <a:rPr lang="en-ZA" dirty="0">
                          <a:latin typeface="Arial" panose="020B0604020202020204" pitchFamily="34" charset="0"/>
                          <a:cs typeface="Arial" panose="020B0604020202020204" pitchFamily="34" charset="0"/>
                        </a:rPr>
                        <a:t>Bulk Capacity</a:t>
                      </a:r>
                    </a:p>
                  </a:txBody>
                  <a:tcPr/>
                </a:tc>
                <a:tc>
                  <a:txBody>
                    <a:bodyPr/>
                    <a:lstStyle/>
                    <a:p>
                      <a:r>
                        <a:rPr lang="en-ZA" dirty="0">
                          <a:latin typeface="Arial" panose="020B0604020202020204" pitchFamily="34" charset="0"/>
                          <a:cs typeface="Arial" panose="020B0604020202020204" pitchFamily="34" charset="0"/>
                        </a:rPr>
                        <a:t>Sub-Station has reached the</a:t>
                      </a:r>
                      <a:r>
                        <a:rPr lang="en-ZA" baseline="0" dirty="0">
                          <a:latin typeface="Arial" panose="020B0604020202020204" pitchFamily="34" charset="0"/>
                          <a:cs typeface="Arial" panose="020B0604020202020204" pitchFamily="34" charset="0"/>
                        </a:rPr>
                        <a:t>  capacity</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Unaligned development</a:t>
                      </a:r>
                    </a:p>
                  </a:txBody>
                  <a:tcPr/>
                </a:tc>
                <a:tc>
                  <a:txBody>
                    <a:bodyPr/>
                    <a:lstStyle/>
                    <a:p>
                      <a:r>
                        <a:rPr lang="en-ZA" dirty="0">
                          <a:latin typeface="Arial" panose="020B0604020202020204" pitchFamily="34" charset="0"/>
                          <a:cs typeface="Arial" panose="020B0604020202020204" pitchFamily="34" charset="0"/>
                        </a:rPr>
                        <a:t>Upgrade to accommodate the demand</a:t>
                      </a:r>
                    </a:p>
                  </a:txBody>
                  <a:tcPr/>
                </a:tc>
                <a:extLst>
                  <a:ext uri="{0D108BD9-81ED-4DB2-BD59-A6C34878D82A}">
                    <a16:rowId xmlns:a16="http://schemas.microsoft.com/office/drawing/2014/main" val="3565606697"/>
                  </a:ext>
                </a:extLst>
              </a:tr>
              <a:tr h="1287882">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Cost Recovery</a:t>
                      </a:r>
                    </a:p>
                  </a:txBody>
                  <a:tcPr/>
                </a:tc>
                <a:tc>
                  <a:txBody>
                    <a:bodyPr/>
                    <a:lstStyle/>
                    <a:p>
                      <a:r>
                        <a:rPr lang="en-ZA" dirty="0">
                          <a:latin typeface="Arial" panose="020B0604020202020204" pitchFamily="34" charset="0"/>
                          <a:cs typeface="Arial" panose="020B0604020202020204" pitchFamily="34" charset="0"/>
                        </a:rPr>
                        <a:t>Loses </a:t>
                      </a:r>
                    </a:p>
                  </a:txBody>
                  <a:tcPr/>
                </a:tc>
                <a:tc>
                  <a:txBody>
                    <a:bodyPr/>
                    <a:lstStyle/>
                    <a:p>
                      <a:r>
                        <a:rPr lang="en-ZA" baseline="0" dirty="0">
                          <a:latin typeface="Arial" panose="020B0604020202020204" pitchFamily="34" charset="0"/>
                          <a:cs typeface="Arial" panose="020B0604020202020204" pitchFamily="34" charset="0"/>
                        </a:rPr>
                        <a:t>Illegal connection, tariff structure</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Meter audits and inspection </a:t>
                      </a:r>
                    </a:p>
                  </a:txBody>
                  <a:tcPr/>
                </a:tc>
                <a:extLst>
                  <a:ext uri="{0D108BD9-81ED-4DB2-BD59-A6C34878D82A}">
                    <a16:rowId xmlns:a16="http://schemas.microsoft.com/office/drawing/2014/main" val="2794404771"/>
                  </a:ext>
                </a:extLst>
              </a:tr>
            </a:tbl>
          </a:graphicData>
        </a:graphic>
      </p:graphicFrame>
    </p:spTree>
    <p:extLst>
      <p:ext uri="{BB962C8B-B14F-4D97-AF65-F5344CB8AC3E}">
        <p14:creationId xmlns:p14="http://schemas.microsoft.com/office/powerpoint/2010/main" val="420299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9143999" cy="938482"/>
          </a:xfrm>
        </p:spPr>
        <p:txBody>
          <a:bodyPr>
            <a:normAutofit fontScale="90000"/>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836709009"/>
              </p:ext>
            </p:extLst>
          </p:nvPr>
        </p:nvGraphicFramePr>
        <p:xfrm>
          <a:off x="0" y="1091382"/>
          <a:ext cx="9144002" cy="75895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1031382912"/>
                    </a:ext>
                  </a:extLst>
                </a:gridCol>
                <a:gridCol w="2004646">
                  <a:extLst>
                    <a:ext uri="{9D8B030D-6E8A-4147-A177-3AD203B41FA5}">
                      <a16:colId xmlns:a16="http://schemas.microsoft.com/office/drawing/2014/main" val="305544872"/>
                    </a:ext>
                  </a:extLst>
                </a:gridCol>
                <a:gridCol w="2110156">
                  <a:extLst>
                    <a:ext uri="{9D8B030D-6E8A-4147-A177-3AD203B41FA5}">
                      <a16:colId xmlns:a16="http://schemas.microsoft.com/office/drawing/2014/main" val="1728338512"/>
                    </a:ext>
                  </a:extLst>
                </a:gridCol>
                <a:gridCol w="1828800">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758897">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4506073">
                <a:tc>
                  <a:txBody>
                    <a:bodyPr/>
                    <a:lstStyle/>
                    <a:p>
                      <a:pPr algn="just"/>
                      <a:r>
                        <a:rPr lang="en-ZA" sz="1600" dirty="0">
                          <a:latin typeface="Arial" panose="020B0604020202020204" pitchFamily="34" charset="0"/>
                          <a:cs typeface="Arial" panose="020B0604020202020204" pitchFamily="34" charset="0"/>
                        </a:rPr>
                        <a:t>Planning &amp; Human Settlement</a:t>
                      </a:r>
                    </a:p>
                  </a:txBody>
                  <a:tcPr/>
                </a:tc>
                <a:tc>
                  <a:txBody>
                    <a:bodyPr/>
                    <a:lstStyle/>
                    <a:p>
                      <a:r>
                        <a:rPr lang="en-ZA" sz="1600" dirty="0">
                          <a:latin typeface="Arial" panose="020B0604020202020204" pitchFamily="34" charset="0"/>
                          <a:cs typeface="Arial" panose="020B0604020202020204" pitchFamily="34" charset="0"/>
                        </a:rPr>
                        <a:t>Land Development</a:t>
                      </a:r>
                    </a:p>
                  </a:txBody>
                  <a:tcPr/>
                </a:tc>
                <a:tc>
                  <a:txBody>
                    <a:bodyPr/>
                    <a:lstStyle/>
                    <a:p>
                      <a:r>
                        <a:rPr lang="en-ZA" sz="1600" dirty="0">
                          <a:latin typeface="Arial" panose="020B0604020202020204" pitchFamily="34" charset="0"/>
                          <a:cs typeface="Arial" panose="020B0604020202020204" pitchFamily="34" charset="0"/>
                        </a:rPr>
                        <a:t>Lack of bulk</a:t>
                      </a:r>
                      <a:r>
                        <a:rPr lang="en-ZA" sz="1600" baseline="0"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Capacity to supply</a:t>
                      </a:r>
                      <a:r>
                        <a:rPr lang="en-ZA" sz="1600" baseline="0" dirty="0">
                          <a:latin typeface="Arial" panose="020B0604020202020204" pitchFamily="34" charset="0"/>
                          <a:cs typeface="Arial" panose="020B0604020202020204" pitchFamily="34" charset="0"/>
                        </a:rPr>
                        <a:t> Engineering Services including Water, Sewer and Electricity</a:t>
                      </a:r>
                    </a:p>
                    <a:p>
                      <a:endParaRPr lang="en-ZA" sz="1600" baseline="0" dirty="0">
                        <a:latin typeface="Arial" panose="020B0604020202020204" pitchFamily="34" charset="0"/>
                        <a:cs typeface="Arial" panose="020B0604020202020204" pitchFamily="34" charset="0"/>
                      </a:endParaRPr>
                    </a:p>
                    <a:p>
                      <a:endParaRPr lang="en-ZA" sz="1600" baseline="0" dirty="0">
                        <a:latin typeface="Arial" panose="020B0604020202020204" pitchFamily="34" charset="0"/>
                        <a:cs typeface="Arial" panose="020B0604020202020204" pitchFamily="34" charset="0"/>
                      </a:endParaRPr>
                    </a:p>
                    <a:p>
                      <a:r>
                        <a:rPr lang="en-ZA" sz="1600" baseline="0" dirty="0">
                          <a:latin typeface="Arial" panose="020B0604020202020204" pitchFamily="34" charset="0"/>
                          <a:cs typeface="Arial" panose="020B0604020202020204" pitchFamily="34" charset="0"/>
                        </a:rPr>
                        <a:t>Shortage of developable municipal owned land in urban and rural area</a:t>
                      </a: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latin typeface="Arial" panose="020B0604020202020204" pitchFamily="34" charset="0"/>
                          <a:cs typeface="Arial" panose="020B0604020202020204" pitchFamily="34" charset="0"/>
                        </a:rPr>
                        <a:t>Delayed Upgrading of Bulk Engineering Services</a:t>
                      </a: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Communal</a:t>
                      </a:r>
                      <a:r>
                        <a:rPr lang="en-ZA" sz="1600" baseline="0" dirty="0">
                          <a:latin typeface="Arial" panose="020B0604020202020204" pitchFamily="34" charset="0"/>
                          <a:cs typeface="Arial" panose="020B0604020202020204" pitchFamily="34" charset="0"/>
                        </a:rPr>
                        <a:t> land and government land not easily accessible  </a:t>
                      </a:r>
                      <a:r>
                        <a:rPr lang="en-ZA" sz="1600" dirty="0">
                          <a:latin typeface="Arial" panose="020B0604020202020204" pitchFamily="34" charset="0"/>
                          <a:cs typeface="Arial" panose="020B0604020202020204" pitchFamily="34" charset="0"/>
                        </a:rPr>
                        <a:t> </a:t>
                      </a:r>
                    </a:p>
                  </a:txBody>
                  <a:tcPr/>
                </a:tc>
                <a:tc>
                  <a:txBody>
                    <a:bodyPr/>
                    <a:lstStyle/>
                    <a:p>
                      <a:r>
                        <a:rPr lang="en-ZA" sz="1600" dirty="0">
                          <a:latin typeface="Arial" panose="020B0604020202020204" pitchFamily="34" charset="0"/>
                          <a:cs typeface="Arial" panose="020B0604020202020204" pitchFamily="34" charset="0"/>
                        </a:rPr>
                        <a:t>Sourcing of funds to develop New 40 </a:t>
                      </a:r>
                      <a:r>
                        <a:rPr lang="en-ZA" sz="1600" dirty="0" err="1">
                          <a:latin typeface="Arial" panose="020B0604020202020204" pitchFamily="34" charset="0"/>
                          <a:cs typeface="Arial" panose="020B0604020202020204" pitchFamily="34" charset="0"/>
                        </a:rPr>
                        <a:t>Mva</a:t>
                      </a:r>
                      <a:r>
                        <a:rPr lang="en-ZA" sz="1600" baseline="0" dirty="0">
                          <a:latin typeface="Arial" panose="020B0604020202020204" pitchFamily="34" charset="0"/>
                          <a:cs typeface="Arial" panose="020B0604020202020204" pitchFamily="34" charset="0"/>
                        </a:rPr>
                        <a:t> Substation </a:t>
                      </a:r>
                    </a:p>
                    <a:p>
                      <a:endParaRPr lang="en-ZA" sz="1600" baseline="0" dirty="0">
                        <a:latin typeface="Arial" panose="020B0604020202020204" pitchFamily="34" charset="0"/>
                        <a:cs typeface="Arial" panose="020B0604020202020204" pitchFamily="34" charset="0"/>
                      </a:endParaRPr>
                    </a:p>
                    <a:p>
                      <a:r>
                        <a:rPr lang="en-ZA" sz="1600" baseline="0" dirty="0">
                          <a:latin typeface="Arial" panose="020B0604020202020204" pitchFamily="34" charset="0"/>
                          <a:cs typeface="Arial" panose="020B0604020202020204" pitchFamily="34" charset="0"/>
                        </a:rPr>
                        <a:t>Engagements with VDM to improve Bulk sewer and water services capacity</a:t>
                      </a:r>
                    </a:p>
                    <a:p>
                      <a:endParaRPr lang="en-ZA" sz="1600" baseline="0" dirty="0">
                        <a:latin typeface="Arial" panose="020B0604020202020204" pitchFamily="34" charset="0"/>
                        <a:cs typeface="Arial" panose="020B0604020202020204" pitchFamily="34" charset="0"/>
                      </a:endParaRPr>
                    </a:p>
                    <a:p>
                      <a:r>
                        <a:rPr lang="en-ZA" sz="1600" baseline="0" dirty="0">
                          <a:latin typeface="Arial" panose="020B0604020202020204" pitchFamily="34" charset="0"/>
                          <a:cs typeface="Arial" panose="020B0604020202020204" pitchFamily="34" charset="0"/>
                        </a:rPr>
                        <a:t>Engage with Venetia mine to include water services on the SLP to improve the maintenance and upgrading of bulk water supply line</a:t>
                      </a:r>
                    </a:p>
                    <a:p>
                      <a:endParaRPr lang="en-ZA" sz="1600" baseline="0" dirty="0">
                        <a:latin typeface="Arial" panose="020B0604020202020204" pitchFamily="34" charset="0"/>
                        <a:cs typeface="Arial" panose="020B0604020202020204" pitchFamily="34" charset="0"/>
                      </a:endParaRPr>
                    </a:p>
                    <a:p>
                      <a:r>
                        <a:rPr lang="en-ZA" sz="1600" baseline="0" dirty="0">
                          <a:latin typeface="Arial" panose="020B0604020202020204" pitchFamily="34" charset="0"/>
                          <a:cs typeface="Arial" panose="020B0604020202020204" pitchFamily="34" charset="0"/>
                        </a:rPr>
                        <a:t>Continuous engagement with Traditional Leader and custodians of Government owned properties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bl>
          </a:graphicData>
        </a:graphic>
      </p:graphicFrame>
    </p:spTree>
    <p:extLst>
      <p:ext uri="{BB962C8B-B14F-4D97-AF65-F5344CB8AC3E}">
        <p14:creationId xmlns:p14="http://schemas.microsoft.com/office/powerpoint/2010/main" val="52386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186"/>
            <a:ext cx="8952271" cy="884060"/>
          </a:xfrm>
        </p:spPr>
        <p:txBody>
          <a:bodyPr>
            <a:normAutofit fontScale="90000"/>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607687073"/>
              </p:ext>
            </p:extLst>
          </p:nvPr>
        </p:nvGraphicFramePr>
        <p:xfrm>
          <a:off x="0" y="1150375"/>
          <a:ext cx="9144000" cy="5531807"/>
        </p:xfrm>
        <a:graphic>
          <a:graphicData uri="http://schemas.openxmlformats.org/drawingml/2006/table">
            <a:tbl>
              <a:tblPr firstRow="1" bandRow="1">
                <a:tableStyleId>{5C22544A-7EE6-4342-B048-85BDC9FD1C3A}</a:tableStyleId>
              </a:tblPr>
              <a:tblGrid>
                <a:gridCol w="1415844">
                  <a:extLst>
                    <a:ext uri="{9D8B030D-6E8A-4147-A177-3AD203B41FA5}">
                      <a16:colId xmlns:a16="http://schemas.microsoft.com/office/drawing/2014/main" val="1031382912"/>
                    </a:ext>
                  </a:extLst>
                </a:gridCol>
                <a:gridCol w="1769807">
                  <a:extLst>
                    <a:ext uri="{9D8B030D-6E8A-4147-A177-3AD203B41FA5}">
                      <a16:colId xmlns:a16="http://schemas.microsoft.com/office/drawing/2014/main" val="305544872"/>
                    </a:ext>
                  </a:extLst>
                </a:gridCol>
                <a:gridCol w="2300749">
                  <a:extLst>
                    <a:ext uri="{9D8B030D-6E8A-4147-A177-3AD203B41FA5}">
                      <a16:colId xmlns:a16="http://schemas.microsoft.com/office/drawing/2014/main" val="1728338512"/>
                    </a:ext>
                  </a:extLst>
                </a:gridCol>
                <a:gridCol w="1826111">
                  <a:extLst>
                    <a:ext uri="{9D8B030D-6E8A-4147-A177-3AD203B41FA5}">
                      <a16:colId xmlns:a16="http://schemas.microsoft.com/office/drawing/2014/main" val="1202271659"/>
                    </a:ext>
                  </a:extLst>
                </a:gridCol>
                <a:gridCol w="1831489">
                  <a:extLst>
                    <a:ext uri="{9D8B030D-6E8A-4147-A177-3AD203B41FA5}">
                      <a16:colId xmlns:a16="http://schemas.microsoft.com/office/drawing/2014/main" val="3824739669"/>
                    </a:ext>
                  </a:extLst>
                </a:gridCol>
              </a:tblGrid>
              <a:tr h="693173">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691834">
                <a:tc rowSpan="3">
                  <a:txBody>
                    <a:bodyPr/>
                    <a:lstStyle/>
                    <a:p>
                      <a:pPr algn="just"/>
                      <a:r>
                        <a:rPr lang="en-ZA" dirty="0">
                          <a:latin typeface="Arial" panose="020B0604020202020204" pitchFamily="34" charset="0"/>
                          <a:cs typeface="Arial" panose="020B0604020202020204" pitchFamily="34" charset="0"/>
                        </a:rPr>
                        <a:t>Planning &amp; Human Settlement</a:t>
                      </a:r>
                    </a:p>
                  </a:txBody>
                  <a:tcPr/>
                </a:tc>
                <a:tc>
                  <a:txBody>
                    <a:bodyPr/>
                    <a:lstStyle/>
                    <a:p>
                      <a:r>
                        <a:rPr lang="en-ZA" dirty="0">
                          <a:latin typeface="Arial" panose="020B0604020202020204" pitchFamily="34" charset="0"/>
                          <a:cs typeface="Arial" panose="020B0604020202020204" pitchFamily="34" charset="0"/>
                        </a:rPr>
                        <a:t>Spatial Planning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Delayed</a:t>
                      </a:r>
                      <a:r>
                        <a:rPr lang="en-ZA" sz="1800" baseline="0" dirty="0">
                          <a:latin typeface="Arial" panose="020B0604020202020204" pitchFamily="34" charset="0"/>
                          <a:cs typeface="Arial" panose="020B0604020202020204" pitchFamily="34" charset="0"/>
                        </a:rPr>
                        <a:t> finalisation of the revised Spatial Development Framework  and Land Use Scheme (LUS)</a:t>
                      </a:r>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Extension of scope of work for SDF and allocation of sufficient resources for LUS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Resource allocation</a:t>
                      </a:r>
                    </a:p>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4404771"/>
                  </a:ext>
                </a:extLst>
              </a:tr>
              <a:tr h="1359414">
                <a:tc vMerge="1">
                  <a:txBody>
                    <a:bodyPr/>
                    <a:lstStyle/>
                    <a:p>
                      <a:endParaRPr lang="en-ZA"/>
                    </a:p>
                  </a:txBody>
                  <a:tcPr/>
                </a:tc>
                <a:tc>
                  <a:txBody>
                    <a:bodyPr/>
                    <a:lstStyle/>
                    <a:p>
                      <a:r>
                        <a:rPr lang="en-ZA" dirty="0">
                          <a:latin typeface="Arial" panose="020B0604020202020204" pitchFamily="34" charset="0"/>
                          <a:cs typeface="Arial" panose="020B0604020202020204" pitchFamily="34" charset="0"/>
                        </a:rPr>
                        <a:t>Land use Management and building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Growing</a:t>
                      </a:r>
                      <a:r>
                        <a:rPr lang="en-ZA" sz="1800" baseline="0" dirty="0">
                          <a:latin typeface="Arial" panose="020B0604020202020204" pitchFamily="34" charset="0"/>
                          <a:cs typeface="Arial" panose="020B0604020202020204" pitchFamily="34" charset="0"/>
                        </a:rPr>
                        <a:t> illegal land use development in urban and rural areas </a:t>
                      </a:r>
                      <a:endParaRPr lang="en-ZA" sz="1800"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Overstretched Planning</a:t>
                      </a:r>
                      <a:r>
                        <a:rPr lang="en-ZA" sz="1800" baseline="0" dirty="0">
                          <a:latin typeface="Arial" panose="020B0604020202020204" pitchFamily="34" charset="0"/>
                          <a:cs typeface="Arial" panose="020B0604020202020204" pitchFamily="34" charset="0"/>
                        </a:rPr>
                        <a:t> and Human Settlement </a:t>
                      </a:r>
                      <a:endParaRPr lang="en-ZA" sz="1800"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Filing of vacant Planning</a:t>
                      </a:r>
                      <a:r>
                        <a:rPr lang="en-ZA" sz="1800" baseline="0" dirty="0">
                          <a:latin typeface="Arial" panose="020B0604020202020204" pitchFamily="34" charset="0"/>
                          <a:cs typeface="Arial" panose="020B0604020202020204" pitchFamily="34" charset="0"/>
                        </a:rPr>
                        <a:t> and Human Settlement position </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42687">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Local Economic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Delayed</a:t>
                      </a:r>
                      <a:r>
                        <a:rPr lang="en-ZA" sz="1800" baseline="0" dirty="0">
                          <a:latin typeface="Arial" panose="020B0604020202020204" pitchFamily="34" charset="0"/>
                          <a:cs typeface="Arial" panose="020B0604020202020204" pitchFamily="34" charset="0"/>
                        </a:rPr>
                        <a:t> finalisation of wall to wall LED strategy</a:t>
                      </a:r>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Depleted</a:t>
                      </a:r>
                      <a:r>
                        <a:rPr lang="en-ZA" sz="1800" baseline="0" dirty="0">
                          <a:latin typeface="Arial" panose="020B0604020202020204" pitchFamily="34" charset="0"/>
                          <a:cs typeface="Arial" panose="020B0604020202020204" pitchFamily="34" charset="0"/>
                        </a:rPr>
                        <a:t> project funding</a:t>
                      </a:r>
                      <a:endParaRPr lang="en-ZA" sz="1800"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Resource allocation</a:t>
                      </a:r>
                    </a:p>
                  </a:txBody>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69677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46186"/>
            <a:ext cx="8552681" cy="1107428"/>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2364473590"/>
              </p:ext>
            </p:extLst>
          </p:nvPr>
        </p:nvGraphicFramePr>
        <p:xfrm>
          <a:off x="0" y="1253613"/>
          <a:ext cx="9144002" cy="5914103"/>
        </p:xfrm>
        <a:graphic>
          <a:graphicData uri="http://schemas.openxmlformats.org/drawingml/2006/table">
            <a:tbl>
              <a:tblPr firstRow="1" bandRow="1">
                <a:tableStyleId>{5C22544A-7EE6-4342-B048-85BDC9FD1C3A}</a:tableStyleId>
              </a:tblPr>
              <a:tblGrid>
                <a:gridCol w="1460090">
                  <a:extLst>
                    <a:ext uri="{9D8B030D-6E8A-4147-A177-3AD203B41FA5}">
                      <a16:colId xmlns:a16="http://schemas.microsoft.com/office/drawing/2014/main" val="1031382912"/>
                    </a:ext>
                  </a:extLst>
                </a:gridCol>
                <a:gridCol w="1607575">
                  <a:extLst>
                    <a:ext uri="{9D8B030D-6E8A-4147-A177-3AD203B41FA5}">
                      <a16:colId xmlns:a16="http://schemas.microsoft.com/office/drawing/2014/main" val="305544872"/>
                    </a:ext>
                  </a:extLst>
                </a:gridCol>
                <a:gridCol w="2079522">
                  <a:extLst>
                    <a:ext uri="{9D8B030D-6E8A-4147-A177-3AD203B41FA5}">
                      <a16:colId xmlns:a16="http://schemas.microsoft.com/office/drawing/2014/main" val="1728338512"/>
                    </a:ext>
                  </a:extLst>
                </a:gridCol>
                <a:gridCol w="1932039">
                  <a:extLst>
                    <a:ext uri="{9D8B030D-6E8A-4147-A177-3AD203B41FA5}">
                      <a16:colId xmlns:a16="http://schemas.microsoft.com/office/drawing/2014/main" val="1202271659"/>
                    </a:ext>
                  </a:extLst>
                </a:gridCol>
                <a:gridCol w="2064776">
                  <a:extLst>
                    <a:ext uri="{9D8B030D-6E8A-4147-A177-3AD203B41FA5}">
                      <a16:colId xmlns:a16="http://schemas.microsoft.com/office/drawing/2014/main" val="3824739669"/>
                    </a:ext>
                  </a:extLst>
                </a:gridCol>
              </a:tblGrid>
              <a:tr h="924079">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755749">
                <a:tc rowSpan="3">
                  <a:txBody>
                    <a:bodyPr/>
                    <a:lstStyle/>
                    <a:p>
                      <a:pPr algn="just"/>
                      <a:r>
                        <a:rPr lang="en-ZA" dirty="0">
                          <a:latin typeface="Arial" panose="020B0604020202020204" pitchFamily="34" charset="0"/>
                          <a:cs typeface="Arial" panose="020B0604020202020204" pitchFamily="34" charset="0"/>
                        </a:rPr>
                        <a:t>Finance</a:t>
                      </a:r>
                    </a:p>
                  </a:txBody>
                  <a:tcPr/>
                </a:tc>
                <a:tc>
                  <a:txBody>
                    <a:bodyPr/>
                    <a:lstStyle/>
                    <a:p>
                      <a:r>
                        <a:rPr lang="en-ZA" dirty="0">
                          <a:latin typeface="Arial" panose="020B0604020202020204" pitchFamily="34" charset="0"/>
                          <a:cs typeface="Arial" panose="020B0604020202020204" pitchFamily="34" charset="0"/>
                        </a:rPr>
                        <a:t>Budget</a:t>
                      </a:r>
                    </a:p>
                  </a:txBody>
                  <a:tcPr/>
                </a:tc>
                <a:tc>
                  <a:txBody>
                    <a:bodyPr/>
                    <a:lstStyle/>
                    <a:p>
                      <a:r>
                        <a:rPr lang="en-ZA" dirty="0">
                          <a:latin typeface="Arial" panose="020B0604020202020204" pitchFamily="34" charset="0"/>
                          <a:cs typeface="Arial" panose="020B0604020202020204" pitchFamily="34" charset="0"/>
                        </a:rPr>
                        <a:t>Water services for VDM has an impact of service delivery</a:t>
                      </a:r>
                    </a:p>
                  </a:txBody>
                  <a:tcPr/>
                </a:tc>
                <a:tc>
                  <a:txBody>
                    <a:bodyPr/>
                    <a:lstStyle/>
                    <a:p>
                      <a:r>
                        <a:rPr lang="en-ZA" dirty="0">
                          <a:latin typeface="Arial" panose="020B0604020202020204" pitchFamily="34" charset="0"/>
                          <a:cs typeface="Arial" panose="020B0604020202020204" pitchFamily="34" charset="0"/>
                        </a:rPr>
                        <a:t>Lapsing of Service Level Agreement between VDM and the local municipality</a:t>
                      </a:r>
                    </a:p>
                  </a:txBody>
                  <a:tcPr/>
                </a:tc>
                <a:tc>
                  <a:txBody>
                    <a:bodyPr/>
                    <a:lstStyle/>
                    <a:p>
                      <a:r>
                        <a:rPr lang="en-ZA" dirty="0">
                          <a:latin typeface="Arial" panose="020B0604020202020204" pitchFamily="34" charset="0"/>
                          <a:cs typeface="Arial" panose="020B0604020202020204" pitchFamily="34" charset="0"/>
                        </a:rPr>
                        <a:t>Water services to be transferred completely to VDM</a:t>
                      </a:r>
                    </a:p>
                  </a:txBody>
                  <a:tcPr/>
                </a:tc>
                <a:extLst>
                  <a:ext uri="{0D108BD9-81ED-4DB2-BD59-A6C34878D82A}">
                    <a16:rowId xmlns:a16="http://schemas.microsoft.com/office/drawing/2014/main" val="3565606697"/>
                  </a:ext>
                </a:extLst>
              </a:tr>
              <a:tr h="1755749">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Expenditure</a:t>
                      </a:r>
                    </a:p>
                  </a:txBody>
                  <a:tcPr/>
                </a:tc>
                <a:tc>
                  <a:txBody>
                    <a:bodyPr/>
                    <a:lstStyle/>
                    <a:p>
                      <a:r>
                        <a:rPr lang="en-ZA" dirty="0">
                          <a:latin typeface="Arial" panose="020B0604020202020204" pitchFamily="34" charset="0"/>
                          <a:cs typeface="Arial" panose="020B0604020202020204" pitchFamily="34" charset="0"/>
                        </a:rPr>
                        <a:t>Unable to pay service providers within 30 days</a:t>
                      </a:r>
                    </a:p>
                  </a:txBody>
                  <a:tcPr/>
                </a:tc>
                <a:tc>
                  <a:txBody>
                    <a:bodyPr/>
                    <a:lstStyle/>
                    <a:p>
                      <a:r>
                        <a:rPr lang="en-ZA" dirty="0">
                          <a:latin typeface="Arial" panose="020B0604020202020204" pitchFamily="34" charset="0"/>
                          <a:cs typeface="Arial" panose="020B0604020202020204" pitchFamily="34" charset="0"/>
                        </a:rPr>
                        <a:t>Cash flow challenges</a:t>
                      </a:r>
                    </a:p>
                  </a:txBody>
                  <a:tcPr/>
                </a:tc>
                <a:tc>
                  <a:txBody>
                    <a:bodyPr/>
                    <a:lstStyle/>
                    <a:p>
                      <a:r>
                        <a:rPr lang="en-ZA" dirty="0">
                          <a:latin typeface="Arial" panose="020B0604020202020204" pitchFamily="34" charset="0"/>
                          <a:cs typeface="Arial" panose="020B0604020202020204" pitchFamily="34" charset="0"/>
                        </a:rPr>
                        <a:t>Improvement of cash flow by improving revenue mainstreams and collection of outstanding debt</a:t>
                      </a:r>
                    </a:p>
                  </a:txBody>
                  <a:tcPr/>
                </a:tc>
                <a:extLst>
                  <a:ext uri="{0D108BD9-81ED-4DB2-BD59-A6C34878D82A}">
                    <a16:rowId xmlns:a16="http://schemas.microsoft.com/office/drawing/2014/main" val="2794404771"/>
                  </a:ext>
                </a:extLst>
              </a:tr>
              <a:tr h="1478526">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Revenue</a:t>
                      </a:r>
                    </a:p>
                  </a:txBody>
                  <a:tcPr/>
                </a:tc>
                <a:tc>
                  <a:txBody>
                    <a:bodyPr/>
                    <a:lstStyle/>
                    <a:p>
                      <a:r>
                        <a:rPr lang="en-ZA" dirty="0">
                          <a:latin typeface="Arial" panose="020B0604020202020204" pitchFamily="34" charset="0"/>
                          <a:cs typeface="Arial" panose="020B0604020202020204" pitchFamily="34" charset="0"/>
                        </a:rPr>
                        <a:t>Villages are not levied property rates</a:t>
                      </a:r>
                    </a:p>
                  </a:txBody>
                  <a:tcPr/>
                </a:tc>
                <a:tc>
                  <a:txBody>
                    <a:bodyPr/>
                    <a:lstStyle/>
                    <a:p>
                      <a:r>
                        <a:rPr lang="en-ZA" dirty="0">
                          <a:latin typeface="Arial" panose="020B0604020202020204" pitchFamily="34" charset="0"/>
                          <a:cs typeface="Arial" panose="020B0604020202020204" pitchFamily="34" charset="0"/>
                        </a:rPr>
                        <a:t>Land belonging to trust</a:t>
                      </a:r>
                    </a:p>
                  </a:txBody>
                  <a:tcPr/>
                </a:tc>
                <a:tc>
                  <a:txBody>
                    <a:bodyPr/>
                    <a:lstStyle/>
                    <a:p>
                      <a:r>
                        <a:rPr lang="en-ZA" dirty="0">
                          <a:latin typeface="Arial" panose="020B0604020202020204" pitchFamily="34" charset="0"/>
                          <a:cs typeface="Arial" panose="020B0604020202020204" pitchFamily="34" charset="0"/>
                        </a:rPr>
                        <a:t>COGHSTA to assist municipality on levying property rates to villages</a:t>
                      </a:r>
                    </a:p>
                  </a:txBody>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194221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146186"/>
            <a:ext cx="8611675" cy="974656"/>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2712060313"/>
              </p:ext>
            </p:extLst>
          </p:nvPr>
        </p:nvGraphicFramePr>
        <p:xfrm>
          <a:off x="-2" y="1327355"/>
          <a:ext cx="9144002" cy="5600635"/>
        </p:xfrm>
        <a:graphic>
          <a:graphicData uri="http://schemas.openxmlformats.org/drawingml/2006/table">
            <a:tbl>
              <a:tblPr firstRow="1" bandRow="1">
                <a:tableStyleId>{5C22544A-7EE6-4342-B048-85BDC9FD1C3A}</a:tableStyleId>
              </a:tblPr>
              <a:tblGrid>
                <a:gridCol w="1386348">
                  <a:extLst>
                    <a:ext uri="{9D8B030D-6E8A-4147-A177-3AD203B41FA5}">
                      <a16:colId xmlns:a16="http://schemas.microsoft.com/office/drawing/2014/main" val="1031382912"/>
                    </a:ext>
                  </a:extLst>
                </a:gridCol>
                <a:gridCol w="1637071">
                  <a:extLst>
                    <a:ext uri="{9D8B030D-6E8A-4147-A177-3AD203B41FA5}">
                      <a16:colId xmlns:a16="http://schemas.microsoft.com/office/drawing/2014/main" val="305544872"/>
                    </a:ext>
                  </a:extLst>
                </a:gridCol>
                <a:gridCol w="2182762">
                  <a:extLst>
                    <a:ext uri="{9D8B030D-6E8A-4147-A177-3AD203B41FA5}">
                      <a16:colId xmlns:a16="http://schemas.microsoft.com/office/drawing/2014/main" val="1728338512"/>
                    </a:ext>
                  </a:extLst>
                </a:gridCol>
                <a:gridCol w="2138516">
                  <a:extLst>
                    <a:ext uri="{9D8B030D-6E8A-4147-A177-3AD203B41FA5}">
                      <a16:colId xmlns:a16="http://schemas.microsoft.com/office/drawing/2014/main" val="1202271659"/>
                    </a:ext>
                  </a:extLst>
                </a:gridCol>
                <a:gridCol w="1799305">
                  <a:extLst>
                    <a:ext uri="{9D8B030D-6E8A-4147-A177-3AD203B41FA5}">
                      <a16:colId xmlns:a16="http://schemas.microsoft.com/office/drawing/2014/main" val="3824739669"/>
                    </a:ext>
                  </a:extLst>
                </a:gridCol>
              </a:tblGrid>
              <a:tr h="781664">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4686235">
                <a:tc>
                  <a:txBody>
                    <a:bodyPr/>
                    <a:lstStyle/>
                    <a:p>
                      <a:pPr algn="just"/>
                      <a:r>
                        <a:rPr lang="en-ZA" sz="1600" dirty="0">
                          <a:latin typeface="Arial" panose="020B0604020202020204" pitchFamily="34" charset="0"/>
                          <a:cs typeface="Arial" panose="020B0604020202020204" pitchFamily="34" charset="0"/>
                        </a:rPr>
                        <a:t>Institutional Capacity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Organizational structure &amp; appointment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algn="just">
                        <a:lnSpc>
                          <a:spcPct val="107000"/>
                        </a:lnSpc>
                        <a:spcAft>
                          <a:spcPts val="0"/>
                        </a:spcAft>
                      </a:pPr>
                      <a:r>
                        <a:rPr lang="en-ZA" sz="1600" dirty="0">
                          <a:effectLst/>
                          <a:latin typeface="Arial" panose="020B0604020202020204" pitchFamily="34" charset="0"/>
                          <a:cs typeface="Arial" panose="020B0604020202020204" pitchFamily="34" charset="0"/>
                        </a:rPr>
                        <a:t>Regulated remuneration packages.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Unavailability of critical and scarce &amp; specialized skills.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Retention of skilled &amp; suitably qualified personnel in the higher occupational levels.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High vacancy rate</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algn="just">
                        <a:lnSpc>
                          <a:spcPct val="107000"/>
                        </a:lnSpc>
                        <a:spcAft>
                          <a:spcPts val="0"/>
                        </a:spcAft>
                      </a:pPr>
                      <a:r>
                        <a:rPr lang="en-ZA" sz="1600" dirty="0">
                          <a:effectLst/>
                          <a:latin typeface="Arial" panose="020B0604020202020204" pitchFamily="34" charset="0"/>
                          <a:cs typeface="Arial" panose="020B0604020202020204" pitchFamily="34" charset="0"/>
                        </a:rPr>
                        <a:t>Generate priority list for filling of critical vacancies.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Organizational structure alignment to IDP</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Development and implementation of a Human Resources Strategy.</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Personal development planning and linking of training intervention to critical needs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Organizational structure &amp; appointment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bl>
          </a:graphicData>
        </a:graphic>
      </p:graphicFrame>
    </p:spTree>
    <p:extLst>
      <p:ext uri="{BB962C8B-B14F-4D97-AF65-F5344CB8AC3E}">
        <p14:creationId xmlns:p14="http://schemas.microsoft.com/office/powerpoint/2010/main" val="38316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5" y="144468"/>
            <a:ext cx="8915861" cy="1182619"/>
          </a:xfrm>
        </p:spPr>
        <p:txBody>
          <a:bodyPr>
            <a:no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799829726"/>
              </p:ext>
            </p:extLst>
          </p:nvPr>
        </p:nvGraphicFramePr>
        <p:xfrm>
          <a:off x="22583" y="1327087"/>
          <a:ext cx="9144002" cy="5110321"/>
        </p:xfrm>
        <a:graphic>
          <a:graphicData uri="http://schemas.openxmlformats.org/drawingml/2006/table">
            <a:tbl>
              <a:tblPr firstRow="1" bandRow="1">
                <a:tableStyleId>{5C22544A-7EE6-4342-B048-85BDC9FD1C3A}</a:tableStyleId>
              </a:tblPr>
              <a:tblGrid>
                <a:gridCol w="1524863">
                  <a:extLst>
                    <a:ext uri="{9D8B030D-6E8A-4147-A177-3AD203B41FA5}">
                      <a16:colId xmlns:a16="http://schemas.microsoft.com/office/drawing/2014/main" val="1031382912"/>
                    </a:ext>
                  </a:extLst>
                </a:gridCol>
                <a:gridCol w="1664677">
                  <a:extLst>
                    <a:ext uri="{9D8B030D-6E8A-4147-A177-3AD203B41FA5}">
                      <a16:colId xmlns:a16="http://schemas.microsoft.com/office/drawing/2014/main" val="305544872"/>
                    </a:ext>
                  </a:extLst>
                </a:gridCol>
                <a:gridCol w="1758462">
                  <a:extLst>
                    <a:ext uri="{9D8B030D-6E8A-4147-A177-3AD203B41FA5}">
                      <a16:colId xmlns:a16="http://schemas.microsoft.com/office/drawing/2014/main" val="1728338512"/>
                    </a:ext>
                  </a:extLst>
                </a:gridCol>
                <a:gridCol w="1992923">
                  <a:extLst>
                    <a:ext uri="{9D8B030D-6E8A-4147-A177-3AD203B41FA5}">
                      <a16:colId xmlns:a16="http://schemas.microsoft.com/office/drawing/2014/main" val="1202271659"/>
                    </a:ext>
                  </a:extLst>
                </a:gridCol>
                <a:gridCol w="2203077">
                  <a:extLst>
                    <a:ext uri="{9D8B030D-6E8A-4147-A177-3AD203B41FA5}">
                      <a16:colId xmlns:a16="http://schemas.microsoft.com/office/drawing/2014/main" val="3824739669"/>
                    </a:ext>
                  </a:extLst>
                </a:gridCol>
              </a:tblGrid>
              <a:tr h="856419">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684292">
                <a:tc rowSpan="2">
                  <a:txBody>
                    <a:bodyPr/>
                    <a:lstStyle/>
                    <a:p>
                      <a:pPr algn="just"/>
                      <a:r>
                        <a:rPr lang="en-ZA" sz="1600" dirty="0">
                          <a:latin typeface="Arial" panose="020B0604020202020204" pitchFamily="34" charset="0"/>
                          <a:cs typeface="Arial" panose="020B0604020202020204" pitchFamily="34" charset="0"/>
                        </a:rPr>
                        <a:t>Institutional Capacity</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Organizational structure &amp; appointment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a:lnSpc>
                          <a:spcPct val="107000"/>
                        </a:lnSpc>
                        <a:spcAft>
                          <a:spcPts val="0"/>
                        </a:spcAft>
                      </a:pPr>
                      <a:r>
                        <a:rPr lang="en-US" sz="1600" dirty="0">
                          <a:effectLst/>
                          <a:latin typeface="Arial" panose="020B0604020202020204" pitchFamily="34" charset="0"/>
                          <a:cs typeface="Arial" panose="020B0604020202020204" pitchFamily="34" charset="0"/>
                        </a:rPr>
                        <a:t>Employment</a:t>
                      </a:r>
                    </a:p>
                    <a:p>
                      <a:pPr>
                        <a:lnSpc>
                          <a:spcPct val="107000"/>
                        </a:lnSpc>
                        <a:spcAft>
                          <a:spcPts val="0"/>
                        </a:spcAft>
                      </a:pPr>
                      <a:endParaRPr lang="en-US" sz="1600" dirty="0">
                        <a:effectLst/>
                        <a:latin typeface="Arial" panose="020B0604020202020204" pitchFamily="34" charset="0"/>
                        <a:cs typeface="Arial" panose="020B0604020202020204" pitchFamily="34" charset="0"/>
                      </a:endParaRPr>
                    </a:p>
                    <a:p>
                      <a:pPr>
                        <a:lnSpc>
                          <a:spcPct val="107000"/>
                        </a:lnSpc>
                        <a:spcAft>
                          <a:spcPts val="0"/>
                        </a:spcAft>
                      </a:pPr>
                      <a:r>
                        <a:rPr lang="en-US" sz="1600" dirty="0">
                          <a:effectLst/>
                          <a:latin typeface="Arial" panose="020B0604020202020204" pitchFamily="34" charset="0"/>
                          <a:cs typeface="Arial" panose="020B0604020202020204" pitchFamily="34" charset="0"/>
                        </a:rPr>
                        <a:t>401 Funded</a:t>
                      </a:r>
                    </a:p>
                    <a:p>
                      <a:pPr>
                        <a:lnSpc>
                          <a:spcPct val="107000"/>
                        </a:lnSpc>
                        <a:spcAft>
                          <a:spcPts val="0"/>
                        </a:spcAft>
                      </a:pPr>
                      <a:r>
                        <a:rPr lang="en-US" sz="1600" dirty="0">
                          <a:effectLst/>
                          <a:latin typeface="Arial" panose="020B0604020202020204" pitchFamily="34" charset="0"/>
                          <a:cs typeface="Arial" panose="020B0604020202020204" pitchFamily="34" charset="0"/>
                        </a:rPr>
                        <a:t>298</a:t>
                      </a:r>
                      <a:r>
                        <a:rPr lang="en-US" sz="1600" baseline="0" dirty="0">
                          <a:effectLst/>
                          <a:latin typeface="Arial" panose="020B0604020202020204" pitchFamily="34" charset="0"/>
                          <a:cs typeface="Arial" panose="020B0604020202020204" pitchFamily="34" charset="0"/>
                        </a:rPr>
                        <a:t> Filled</a:t>
                      </a:r>
                    </a:p>
                    <a:p>
                      <a:pPr>
                        <a:lnSpc>
                          <a:spcPct val="107000"/>
                        </a:lnSpc>
                        <a:spcAft>
                          <a:spcPts val="0"/>
                        </a:spcAft>
                      </a:pPr>
                      <a:r>
                        <a:rPr lang="en-US" sz="1600" baseline="0" dirty="0">
                          <a:effectLst/>
                          <a:latin typeface="Arial" panose="020B0604020202020204" pitchFamily="34" charset="0"/>
                          <a:cs typeface="Arial" panose="020B0604020202020204" pitchFamily="34" charset="0"/>
                        </a:rPr>
                        <a:t>103 Vacant</a:t>
                      </a:r>
                      <a:endParaRPr lang="en-ZA" sz="1600" dirty="0">
                        <a:effectLst/>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Contribute to the reduction of unemployment in the area</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Coordinate learnership programmes and filling of critical municipal vacancies.</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r h="2511629">
                <a:tc vMerge="1">
                  <a:txBody>
                    <a:bodyPr/>
                    <a:lstStyle/>
                    <a:p>
                      <a:endParaRPr lang="en-ZA" dirty="0"/>
                    </a:p>
                  </a:txBody>
                  <a:tcPr/>
                </a:tc>
                <a:tc vMerge="1">
                  <a:txBody>
                    <a:bodyPr/>
                    <a:lstStyle/>
                    <a:p>
                      <a:endParaRPr lang="en-ZA"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Employment equity </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Under and over representation of  gender and race across occupational levels</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pPr algn="just">
                        <a:lnSpc>
                          <a:spcPct val="107000"/>
                        </a:lnSpc>
                        <a:spcAft>
                          <a:spcPts val="0"/>
                        </a:spcAft>
                      </a:pPr>
                      <a:r>
                        <a:rPr lang="en-ZA" sz="1600" dirty="0">
                          <a:effectLst/>
                          <a:latin typeface="Arial" panose="020B0604020202020204" pitchFamily="34" charset="0"/>
                          <a:cs typeface="Arial" panose="020B0604020202020204" pitchFamily="34" charset="0"/>
                        </a:rPr>
                        <a:t>Implementation of Employment Equity Plan and Affirmative Action Policy.</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Review Recruitment Policies and Strategies.</a:t>
                      </a:r>
                    </a:p>
                  </a:txBody>
                  <a:tcPr/>
                </a:tc>
                <a:extLst>
                  <a:ext uri="{0D108BD9-81ED-4DB2-BD59-A6C34878D82A}">
                    <a16:rowId xmlns:a16="http://schemas.microsoft.com/office/drawing/2014/main" val="2794404771"/>
                  </a:ext>
                </a:extLst>
              </a:tr>
            </a:tbl>
          </a:graphicData>
        </a:graphic>
      </p:graphicFrame>
    </p:spTree>
    <p:extLst>
      <p:ext uri="{BB962C8B-B14F-4D97-AF65-F5344CB8AC3E}">
        <p14:creationId xmlns:p14="http://schemas.microsoft.com/office/powerpoint/2010/main" val="136057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 y="146186"/>
            <a:ext cx="8819535" cy="1195918"/>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656053234"/>
              </p:ext>
            </p:extLst>
          </p:nvPr>
        </p:nvGraphicFramePr>
        <p:xfrm>
          <a:off x="58991" y="1342103"/>
          <a:ext cx="8863783" cy="5014247"/>
        </p:xfrm>
        <a:graphic>
          <a:graphicData uri="http://schemas.openxmlformats.org/drawingml/2006/table">
            <a:tbl>
              <a:tblPr firstRow="1" bandRow="1">
                <a:tableStyleId>{5C22544A-7EE6-4342-B048-85BDC9FD1C3A}</a:tableStyleId>
              </a:tblPr>
              <a:tblGrid>
                <a:gridCol w="1969732">
                  <a:extLst>
                    <a:ext uri="{9D8B030D-6E8A-4147-A177-3AD203B41FA5}">
                      <a16:colId xmlns:a16="http://schemas.microsoft.com/office/drawing/2014/main" val="1031382912"/>
                    </a:ext>
                  </a:extLst>
                </a:gridCol>
                <a:gridCol w="1789157">
                  <a:extLst>
                    <a:ext uri="{9D8B030D-6E8A-4147-A177-3AD203B41FA5}">
                      <a16:colId xmlns:a16="http://schemas.microsoft.com/office/drawing/2014/main" val="305544872"/>
                    </a:ext>
                  </a:extLst>
                </a:gridCol>
                <a:gridCol w="1559382">
                  <a:extLst>
                    <a:ext uri="{9D8B030D-6E8A-4147-A177-3AD203B41FA5}">
                      <a16:colId xmlns:a16="http://schemas.microsoft.com/office/drawing/2014/main" val="1728338512"/>
                    </a:ext>
                  </a:extLst>
                </a:gridCol>
                <a:gridCol w="1772756">
                  <a:extLst>
                    <a:ext uri="{9D8B030D-6E8A-4147-A177-3AD203B41FA5}">
                      <a16:colId xmlns:a16="http://schemas.microsoft.com/office/drawing/2014/main" val="1202271659"/>
                    </a:ext>
                  </a:extLst>
                </a:gridCol>
                <a:gridCol w="1772756">
                  <a:extLst>
                    <a:ext uri="{9D8B030D-6E8A-4147-A177-3AD203B41FA5}">
                      <a16:colId xmlns:a16="http://schemas.microsoft.com/office/drawing/2014/main" val="3824739669"/>
                    </a:ext>
                  </a:extLst>
                </a:gridCol>
              </a:tblGrid>
              <a:tr h="1139602">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3874645">
                <a:tc>
                  <a:txBody>
                    <a:bodyPr/>
                    <a:lstStyle/>
                    <a:p>
                      <a:pPr algn="just"/>
                      <a:r>
                        <a:rPr lang="en-ZA" dirty="0">
                          <a:latin typeface="Arial" panose="020B0604020202020204" pitchFamily="34" charset="0"/>
                          <a:cs typeface="Arial" panose="020B0604020202020204" pitchFamily="34" charset="0"/>
                        </a:rPr>
                        <a:t>Institutional Capacity</a:t>
                      </a:r>
                    </a:p>
                  </a:txBody>
                  <a:tcPr/>
                </a:tc>
                <a:tc>
                  <a:txBody>
                    <a:bodyPr/>
                    <a:lstStyle/>
                    <a:p>
                      <a:pPr algn="just"/>
                      <a:r>
                        <a:rPr lang="en-ZA" dirty="0">
                          <a:latin typeface="Arial" panose="020B0604020202020204" pitchFamily="34" charset="0"/>
                          <a:cs typeface="Arial" panose="020B0604020202020204" pitchFamily="34" charset="0"/>
                        </a:rPr>
                        <a:t>Recruitment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ea typeface="Calibri" panose="020F0502020204030204" pitchFamily="34" charset="0"/>
                          <a:cs typeface="Arial" panose="020B0604020202020204" pitchFamily="34" charset="0"/>
                        </a:rPr>
                        <a:t>Filling of critical and scarce skill vacancy </a:t>
                      </a:r>
                    </a:p>
                    <a:p>
                      <a:pPr algn="just"/>
                      <a:endParaRPr lang="en-ZA"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Inadequate availability of highly skilled persons within the immediate local labour market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Less favorable comparative earnings </a:t>
                      </a:r>
                      <a:endParaRPr lang="en-ZA"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Implementation of skills development programme to create capacity for identified critical skill requirements.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bl>
          </a:graphicData>
        </a:graphic>
      </p:graphicFrame>
    </p:spTree>
    <p:extLst>
      <p:ext uri="{BB962C8B-B14F-4D97-AF65-F5344CB8AC3E}">
        <p14:creationId xmlns:p14="http://schemas.microsoft.com/office/powerpoint/2010/main" val="4163911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46185"/>
            <a:ext cx="8819535" cy="1568315"/>
          </a:xfrm>
        </p:spPr>
        <p:txBody>
          <a:bodyPr>
            <a:no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313877095"/>
              </p:ext>
            </p:extLst>
          </p:nvPr>
        </p:nvGraphicFramePr>
        <p:xfrm>
          <a:off x="-2" y="1357448"/>
          <a:ext cx="9144002" cy="5181234"/>
        </p:xfrm>
        <a:graphic>
          <a:graphicData uri="http://schemas.openxmlformats.org/drawingml/2006/table">
            <a:tbl>
              <a:tblPr firstRow="1" bandRow="1">
                <a:tableStyleId>{5C22544A-7EE6-4342-B048-85BDC9FD1C3A}</a:tableStyleId>
              </a:tblPr>
              <a:tblGrid>
                <a:gridCol w="2032003">
                  <a:extLst>
                    <a:ext uri="{9D8B030D-6E8A-4147-A177-3AD203B41FA5}">
                      <a16:colId xmlns:a16="http://schemas.microsoft.com/office/drawing/2014/main" val="1031382912"/>
                    </a:ext>
                  </a:extLst>
                </a:gridCol>
                <a:gridCol w="1845719">
                  <a:extLst>
                    <a:ext uri="{9D8B030D-6E8A-4147-A177-3AD203B41FA5}">
                      <a16:colId xmlns:a16="http://schemas.microsoft.com/office/drawing/2014/main" val="305544872"/>
                    </a:ext>
                  </a:extLst>
                </a:gridCol>
                <a:gridCol w="1608680">
                  <a:extLst>
                    <a:ext uri="{9D8B030D-6E8A-4147-A177-3AD203B41FA5}">
                      <a16:colId xmlns:a16="http://schemas.microsoft.com/office/drawing/2014/main" val="1728338512"/>
                    </a:ext>
                  </a:extLst>
                </a:gridCol>
                <a:gridCol w="1828800">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732069">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4266834">
                <a:tc>
                  <a:txBody>
                    <a:bodyPr/>
                    <a:lstStyle/>
                    <a:p>
                      <a:pPr algn="just"/>
                      <a:r>
                        <a:rPr lang="en-ZA" sz="1600" dirty="0">
                          <a:latin typeface="Arial" panose="020B0604020202020204" pitchFamily="34" charset="0"/>
                          <a:cs typeface="Arial" panose="020B0604020202020204" pitchFamily="34" charset="0"/>
                        </a:rPr>
                        <a:t>Institutional Capacity</a:t>
                      </a:r>
                    </a:p>
                  </a:txBody>
                  <a:tcPr/>
                </a:tc>
                <a:tc>
                  <a:txBody>
                    <a:bodyPr/>
                    <a:lstStyle/>
                    <a:p>
                      <a:r>
                        <a:rPr lang="en-ZA" sz="1600" dirty="0">
                          <a:latin typeface="Arial" panose="020B0604020202020204" pitchFamily="34" charset="0"/>
                          <a:cs typeface="Arial" panose="020B0604020202020204" pitchFamily="34" charset="0"/>
                        </a:rPr>
                        <a:t>Human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Funding for Skills development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effectLst/>
                          <a:latin typeface="Arial" panose="020B0604020202020204" pitchFamily="34" charset="0"/>
                          <a:cs typeface="Arial" panose="020B0604020202020204" pitchFamily="34" charset="0"/>
                        </a:rPr>
                        <a:t>Inadequate resource provisions to facilitate  capacity development intervention aimed at addressing skills needs to support municipal wide plans and operation and to bridge skills shortage and enhance competencies</a:t>
                      </a:r>
                      <a:endParaRPr lang="en-ZA" sz="1600" dirty="0">
                        <a:latin typeface="Arial" panose="020B0604020202020204" pitchFamily="34" charset="0"/>
                        <a:cs typeface="Arial" panose="020B0604020202020204" pitchFamily="34" charset="0"/>
                      </a:endParaRPr>
                    </a:p>
                  </a:txBody>
                  <a:tcPr/>
                </a:tc>
                <a:tc>
                  <a:txBody>
                    <a:bodyPr/>
                    <a:lstStyle/>
                    <a:p>
                      <a:pPr algn="just">
                        <a:lnSpc>
                          <a:spcPct val="107000"/>
                        </a:lnSpc>
                        <a:spcAft>
                          <a:spcPts val="0"/>
                        </a:spcAft>
                      </a:pPr>
                      <a:r>
                        <a:rPr lang="en-ZA" sz="1600" dirty="0">
                          <a:effectLst/>
                          <a:latin typeface="Arial" panose="020B0604020202020204" pitchFamily="34" charset="0"/>
                          <a:cs typeface="Arial" panose="020B0604020202020204" pitchFamily="34" charset="0"/>
                        </a:rPr>
                        <a:t>Implement internal and external bursaries.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Implement Workplace Skills Plan</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Source grant funding for required skills. </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Coordinate sourcing and implementation of Work Integrated Learning,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bl>
          </a:graphicData>
        </a:graphic>
      </p:graphicFrame>
    </p:spTree>
    <p:extLst>
      <p:ext uri="{BB962C8B-B14F-4D97-AF65-F5344CB8AC3E}">
        <p14:creationId xmlns:p14="http://schemas.microsoft.com/office/powerpoint/2010/main" val="3233852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46185"/>
            <a:ext cx="8819535" cy="1568315"/>
          </a:xfrm>
        </p:spPr>
        <p:txBody>
          <a:bodyPr>
            <a:no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3284281707"/>
              </p:ext>
            </p:extLst>
          </p:nvPr>
        </p:nvGraphicFramePr>
        <p:xfrm>
          <a:off x="-2" y="1357448"/>
          <a:ext cx="9144002" cy="6243946"/>
        </p:xfrm>
        <a:graphic>
          <a:graphicData uri="http://schemas.openxmlformats.org/drawingml/2006/table">
            <a:tbl>
              <a:tblPr firstRow="1" bandRow="1">
                <a:tableStyleId>{5C22544A-7EE6-4342-B048-85BDC9FD1C3A}</a:tableStyleId>
              </a:tblPr>
              <a:tblGrid>
                <a:gridCol w="2032003">
                  <a:extLst>
                    <a:ext uri="{9D8B030D-6E8A-4147-A177-3AD203B41FA5}">
                      <a16:colId xmlns:a16="http://schemas.microsoft.com/office/drawing/2014/main" val="1031382912"/>
                    </a:ext>
                  </a:extLst>
                </a:gridCol>
                <a:gridCol w="1845719">
                  <a:extLst>
                    <a:ext uri="{9D8B030D-6E8A-4147-A177-3AD203B41FA5}">
                      <a16:colId xmlns:a16="http://schemas.microsoft.com/office/drawing/2014/main" val="305544872"/>
                    </a:ext>
                  </a:extLst>
                </a:gridCol>
                <a:gridCol w="1608680">
                  <a:extLst>
                    <a:ext uri="{9D8B030D-6E8A-4147-A177-3AD203B41FA5}">
                      <a16:colId xmlns:a16="http://schemas.microsoft.com/office/drawing/2014/main" val="1728338512"/>
                    </a:ext>
                  </a:extLst>
                </a:gridCol>
                <a:gridCol w="1828800">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838116">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5329546">
                <a:tc>
                  <a:txBody>
                    <a:bodyPr/>
                    <a:lstStyle/>
                    <a:p>
                      <a:pPr algn="just"/>
                      <a:r>
                        <a:rPr lang="en-ZA" sz="1600" dirty="0">
                          <a:latin typeface="Arial" panose="020B0604020202020204" pitchFamily="34" charset="0"/>
                          <a:cs typeface="Arial" panose="020B0604020202020204" pitchFamily="34" charset="0"/>
                        </a:rPr>
                        <a:t>Institutional Capacity</a:t>
                      </a:r>
                    </a:p>
                  </a:txBody>
                  <a:tcPr/>
                </a:tc>
                <a:tc>
                  <a:txBody>
                    <a:bodyPr/>
                    <a:lstStyle/>
                    <a:p>
                      <a:r>
                        <a:rPr lang="en-ZA" sz="1600" dirty="0">
                          <a:latin typeface="Arial" panose="020B0604020202020204" pitchFamily="34" charset="0"/>
                          <a:cs typeface="Arial" panose="020B0604020202020204" pitchFamily="34" charset="0"/>
                        </a:rPr>
                        <a:t>Human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cs typeface="Arial" panose="020B0604020202020204" pitchFamily="34" charset="0"/>
                        </a:rPr>
                        <a:t>Funding for Skills development</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a:txBody>
                  <a:tcPr/>
                </a:tc>
                <a:tc>
                  <a:txBody>
                    <a:bodyPr/>
                    <a:lstStyle/>
                    <a:p>
                      <a:r>
                        <a:rPr lang="en-ZA" sz="1600" dirty="0">
                          <a:effectLst/>
                          <a:latin typeface="Arial" panose="020B0604020202020204" pitchFamily="34" charset="0"/>
                          <a:cs typeface="Arial" panose="020B0604020202020204" pitchFamily="34" charset="0"/>
                        </a:rPr>
                        <a:t>Inadequate resource provisions to facilitate  capacity development intervention aimed at addressing skills needs to support municipal wide plans and operation and to bridge skills shortage and enhance competencies</a:t>
                      </a:r>
                      <a:endParaRPr lang="en-ZA" sz="1600" dirty="0">
                        <a:latin typeface="Arial" panose="020B0604020202020204" pitchFamily="34" charset="0"/>
                        <a:cs typeface="Arial" panose="020B0604020202020204" pitchFamily="34" charset="0"/>
                      </a:endParaRPr>
                    </a:p>
                  </a:txBody>
                  <a:tcPr/>
                </a:tc>
                <a:tc>
                  <a:txBody>
                    <a:bodyPr/>
                    <a:lstStyle/>
                    <a:p>
                      <a:pPr algn="just">
                        <a:lnSpc>
                          <a:spcPct val="107000"/>
                        </a:lnSpc>
                        <a:spcAft>
                          <a:spcPts val="0"/>
                        </a:spcAft>
                      </a:pPr>
                      <a:r>
                        <a:rPr lang="en-ZA" sz="1600" dirty="0">
                          <a:effectLst/>
                          <a:latin typeface="Arial" panose="020B0604020202020204" pitchFamily="34" charset="0"/>
                          <a:cs typeface="Arial" panose="020B0604020202020204" pitchFamily="34" charset="0"/>
                        </a:rPr>
                        <a:t>Learnership Programmes</a:t>
                      </a:r>
                    </a:p>
                    <a:p>
                      <a:pPr algn="just">
                        <a:lnSpc>
                          <a:spcPct val="107000"/>
                        </a:lnSpc>
                        <a:spcAft>
                          <a:spcPts val="0"/>
                        </a:spcAft>
                      </a:pPr>
                      <a:r>
                        <a:rPr lang="en-ZA" sz="1600" dirty="0">
                          <a:effectLst/>
                          <a:latin typeface="Arial" panose="020B0604020202020204" pitchFamily="34" charset="0"/>
                          <a:cs typeface="Arial" panose="020B0604020202020204" pitchFamily="34" charset="0"/>
                        </a:rPr>
                        <a:t>Training consultation and Reporting</a:t>
                      </a:r>
                    </a:p>
                    <a:p>
                      <a:pPr algn="just">
                        <a:lnSpc>
                          <a:spcPct val="107000"/>
                        </a:lnSpc>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Partnership with local business and government  development institutes to implement capacity support programmes</a:t>
                      </a:r>
                    </a:p>
                    <a:p>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bl>
          </a:graphicData>
        </a:graphic>
      </p:graphicFrame>
    </p:spTree>
    <p:extLst>
      <p:ext uri="{BB962C8B-B14F-4D97-AF65-F5344CB8AC3E}">
        <p14:creationId xmlns:p14="http://schemas.microsoft.com/office/powerpoint/2010/main" val="154499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haroni" panose="02010803020104030203" pitchFamily="2" charset="-79"/>
                <a:cs typeface="Aharoni" panose="02010803020104030203" pitchFamily="2" charset="-79"/>
              </a:rPr>
              <a:t>Overview</a:t>
            </a:r>
          </a:p>
        </p:txBody>
      </p:sp>
      <p:sp>
        <p:nvSpPr>
          <p:cNvPr id="3" name="Content Placeholder 2"/>
          <p:cNvSpPr>
            <a:spLocks noGrp="1"/>
          </p:cNvSpPr>
          <p:nvPr>
            <p:ph idx="1"/>
          </p:nvPr>
        </p:nvSpPr>
        <p:spPr>
          <a:xfrm>
            <a:off x="628650" y="1253331"/>
            <a:ext cx="7886700" cy="4275932"/>
          </a:xfrm>
        </p:spPr>
        <p:txBody>
          <a:bodyPr>
            <a:normAutofit/>
          </a:bodyPr>
          <a:lstStyle/>
          <a:p>
            <a:pPr marL="514350" indent="-514350">
              <a:buAutoNum type="arabicPeriod"/>
            </a:pPr>
            <a:r>
              <a:rPr lang="en-GB" sz="1600" dirty="0">
                <a:latin typeface="Arial" panose="020B0604020202020204" pitchFamily="34" charset="0"/>
                <a:cs typeface="Arial" panose="020B0604020202020204" pitchFamily="34" charset="0"/>
              </a:rPr>
              <a:t>Cover </a:t>
            </a:r>
          </a:p>
          <a:p>
            <a:pPr marL="514350" indent="-514350">
              <a:buAutoNum type="arabicPeriod"/>
            </a:pPr>
            <a:r>
              <a:rPr lang="en-GB" sz="1600" dirty="0">
                <a:latin typeface="Arial" panose="020B0604020202020204" pitchFamily="34" charset="0"/>
                <a:cs typeface="Arial" panose="020B0604020202020204" pitchFamily="34" charset="0"/>
              </a:rPr>
              <a:t>Purpose</a:t>
            </a:r>
          </a:p>
          <a:p>
            <a:pPr marL="514350" indent="-514350">
              <a:buAutoNum type="arabicPeriod"/>
            </a:pPr>
            <a:r>
              <a:rPr lang="en-GB" sz="1600" dirty="0">
                <a:latin typeface="Arial" panose="020B0604020202020204" pitchFamily="34" charset="0"/>
                <a:cs typeface="Arial" panose="020B0604020202020204" pitchFamily="34" charset="0"/>
              </a:rPr>
              <a:t>Introduction &amp; background</a:t>
            </a:r>
          </a:p>
          <a:p>
            <a:pPr marL="514350" indent="-514350">
              <a:buAutoNum type="arabicPeriod"/>
            </a:pPr>
            <a:r>
              <a:rPr lang="en-GB" sz="1600" dirty="0">
                <a:latin typeface="Arial" panose="020B0604020202020204" pitchFamily="34" charset="0"/>
                <a:cs typeface="Arial" panose="020B0604020202020204" pitchFamily="34" charset="0"/>
              </a:rPr>
              <a:t>Re-determination of Municipal Boundaries Outstanding Transitional Issues Challenges</a:t>
            </a:r>
          </a:p>
          <a:p>
            <a:pPr marL="514350" indent="-514350">
              <a:buAutoNum type="arabicPeriod"/>
            </a:pPr>
            <a:r>
              <a:rPr lang="en-GB" sz="1600" dirty="0">
                <a:latin typeface="Arial" panose="020B0604020202020204" pitchFamily="34" charset="0"/>
                <a:cs typeface="Arial" panose="020B0604020202020204" pitchFamily="34" charset="0"/>
              </a:rPr>
              <a:t>Impact of re-determination of Municipal Boundaries on key municipal operations </a:t>
            </a:r>
          </a:p>
          <a:p>
            <a:pPr marL="514350" indent="-514350">
              <a:buAutoNum type="arabicPeriod"/>
            </a:pPr>
            <a:r>
              <a:rPr lang="en-GB" sz="1600" dirty="0">
                <a:latin typeface="Arial" panose="020B0604020202020204" pitchFamily="34" charset="0"/>
                <a:cs typeface="Arial" panose="020B0604020202020204" pitchFamily="34" charset="0"/>
              </a:rPr>
              <a:t>Financial Sustainability</a:t>
            </a:r>
          </a:p>
          <a:p>
            <a:pPr marL="514350" indent="-514350">
              <a:buAutoNum type="arabicPeriod"/>
            </a:pPr>
            <a:r>
              <a:rPr lang="en-GB" sz="1600" dirty="0">
                <a:latin typeface="Arial" panose="020B0604020202020204" pitchFamily="34" charset="0"/>
                <a:cs typeface="Arial" panose="020B0604020202020204" pitchFamily="34" charset="0"/>
              </a:rPr>
              <a:t>Human Resources Implications</a:t>
            </a:r>
          </a:p>
          <a:p>
            <a:pPr marL="514350" indent="-514350">
              <a:buAutoNum type="arabicPeriod"/>
            </a:pPr>
            <a:r>
              <a:rPr lang="en-GB" sz="1600" dirty="0">
                <a:latin typeface="Arial" panose="020B0604020202020204" pitchFamily="34" charset="0"/>
                <a:cs typeface="Arial" panose="020B0604020202020204" pitchFamily="34" charset="0"/>
              </a:rPr>
              <a:t>Capital Infrastructure</a:t>
            </a:r>
          </a:p>
          <a:p>
            <a:pPr marL="514350" indent="-514350">
              <a:buAutoNum type="arabicPeriod"/>
            </a:pPr>
            <a:r>
              <a:rPr lang="en-GB" sz="1600" dirty="0">
                <a:latin typeface="Arial" panose="020B0604020202020204" pitchFamily="34" charset="0"/>
                <a:cs typeface="Arial" panose="020B0604020202020204" pitchFamily="34" charset="0"/>
              </a:rPr>
              <a:t>Support Requirements</a:t>
            </a:r>
          </a:p>
          <a:p>
            <a:pPr marL="514350" indent="-514350">
              <a:buAutoNum type="arabicPeriod"/>
            </a:pPr>
            <a:r>
              <a:rPr lang="en-GB" sz="1600" dirty="0">
                <a:latin typeface="Arial" panose="020B0604020202020204" pitchFamily="34" charset="0"/>
                <a:cs typeface="Arial" panose="020B0604020202020204" pitchFamily="34" charset="0"/>
              </a:rPr>
              <a:t>Interventions</a:t>
            </a:r>
          </a:p>
          <a:p>
            <a:pPr marL="514350" indent="-514350">
              <a:buAutoNum type="arabicPeriod"/>
            </a:pPr>
            <a:r>
              <a:rPr lang="en-GB" sz="1600" dirty="0" smtClean="0">
                <a:latin typeface="Arial" panose="020B0604020202020204" pitchFamily="34" charset="0"/>
                <a:cs typeface="Arial" panose="020B0604020202020204" pitchFamily="34" charset="0"/>
              </a:rPr>
              <a:t>Conclusion</a:t>
            </a:r>
            <a:endParaRPr lang="en-GB" sz="1600" dirty="0">
              <a:latin typeface="Arial" panose="020B0604020202020204" pitchFamily="34" charset="0"/>
              <a:cs typeface="Arial" panose="020B0604020202020204" pitchFamily="34" charset="0"/>
            </a:endParaRPr>
          </a:p>
          <a:p>
            <a:pPr marL="514350" indent="-514350">
              <a:buAutoNum type="arabicPeriod"/>
            </a:pPr>
            <a:endParaRPr lang="en-GB" sz="1800" dirty="0">
              <a:latin typeface="Arial" panose="020B0604020202020204" pitchFamily="34" charset="0"/>
              <a:cs typeface="Arial" panose="020B0604020202020204" pitchFamily="34" charset="0"/>
            </a:endParaRPr>
          </a:p>
          <a:p>
            <a:pPr marL="514350" indent="-514350">
              <a:buAutoNum type="arabicPeriod"/>
            </a:pPr>
            <a:endParaRPr lang="en-GB" sz="1800" dirty="0">
              <a:latin typeface="Arial" panose="020B0604020202020204" pitchFamily="34" charset="0"/>
              <a:cs typeface="Arial" panose="020B0604020202020204" pitchFamily="34" charset="0"/>
            </a:endParaRPr>
          </a:p>
          <a:p>
            <a:pPr marL="514350" indent="-514350">
              <a:buAutoNum type="arabicPeriod"/>
            </a:pPr>
            <a:endParaRPr lang="en-GB" sz="2400" dirty="0">
              <a:latin typeface="Arial" panose="020B0604020202020204" pitchFamily="34" charset="0"/>
              <a:cs typeface="Arial" panose="020B0604020202020204" pitchFamily="34" charset="0"/>
            </a:endParaRPr>
          </a:p>
          <a:p>
            <a:pPr marL="514350" indent="-514350">
              <a:buAutoNum type="arabicPeriod"/>
            </a:pPr>
            <a:endParaRPr lang="en-GB" sz="2400" dirty="0">
              <a:latin typeface="Arial" panose="020B0604020202020204" pitchFamily="34" charset="0"/>
              <a:cs typeface="Arial" panose="020B0604020202020204" pitchFamily="34" charset="0"/>
            </a:endParaRPr>
          </a:p>
          <a:p>
            <a:pPr marL="514350" indent="-514350">
              <a:buAutoNum type="arabicPeriod"/>
            </a:pPr>
            <a:endParaRPr lang="en-GB" sz="2000"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8908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6185"/>
            <a:ext cx="8729662" cy="1568315"/>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528357080"/>
              </p:ext>
            </p:extLst>
          </p:nvPr>
        </p:nvGraphicFramePr>
        <p:xfrm>
          <a:off x="0" y="1870209"/>
          <a:ext cx="9144002" cy="348657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031382912"/>
                    </a:ext>
                  </a:extLst>
                </a:gridCol>
                <a:gridCol w="1875692">
                  <a:extLst>
                    <a:ext uri="{9D8B030D-6E8A-4147-A177-3AD203B41FA5}">
                      <a16:colId xmlns:a16="http://schemas.microsoft.com/office/drawing/2014/main" val="305544872"/>
                    </a:ext>
                  </a:extLst>
                </a:gridCol>
                <a:gridCol w="2086708">
                  <a:extLst>
                    <a:ext uri="{9D8B030D-6E8A-4147-A177-3AD203B41FA5}">
                      <a16:colId xmlns:a16="http://schemas.microsoft.com/office/drawing/2014/main" val="1728338512"/>
                    </a:ext>
                  </a:extLst>
                </a:gridCol>
                <a:gridCol w="1828802">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1200576">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023177">
                <a:tc>
                  <a:txBody>
                    <a:bodyPr/>
                    <a:lstStyle/>
                    <a:p>
                      <a:pPr algn="just"/>
                      <a:r>
                        <a:rPr lang="en-ZA" dirty="0">
                          <a:latin typeface="Arial" panose="020B0604020202020204" pitchFamily="34" charset="0"/>
                          <a:cs typeface="Arial" panose="020B0604020202020204" pitchFamily="34" charset="0"/>
                        </a:rPr>
                        <a:t>Institutional Capacity</a:t>
                      </a:r>
                    </a:p>
                  </a:txBody>
                  <a:tcPr/>
                </a:tc>
                <a:tc>
                  <a:txBody>
                    <a:bodyPr/>
                    <a:lstStyle/>
                    <a:p>
                      <a:r>
                        <a:rPr lang="en-ZA" dirty="0">
                          <a:solidFill>
                            <a:schemeClr val="tx1"/>
                          </a:solidFill>
                          <a:latin typeface="Arial" panose="020B0604020202020204" pitchFamily="34" charset="0"/>
                          <a:cs typeface="Arial" panose="020B0604020202020204" pitchFamily="34" charset="0"/>
                        </a:rPr>
                        <a:t>Consultation &amp; Public Participation</a:t>
                      </a:r>
                    </a:p>
                  </a:txBody>
                  <a:tcPr/>
                </a:tc>
                <a:tc>
                  <a:txBody>
                    <a:bodyPr/>
                    <a:lstStyle/>
                    <a:p>
                      <a:r>
                        <a:rPr lang="en-ZA" dirty="0">
                          <a:solidFill>
                            <a:schemeClr val="tx1"/>
                          </a:solidFill>
                          <a:latin typeface="Arial" panose="020B0604020202020204" pitchFamily="34" charset="0"/>
                          <a:cs typeface="Arial" panose="020B0604020202020204" pitchFamily="34" charset="0"/>
                        </a:rPr>
                        <a:t>Availability of reliable accessible telecommunication infrastructure to support wider community use of multimedia instruments</a:t>
                      </a:r>
                    </a:p>
                  </a:txBody>
                  <a:tcPr/>
                </a:tc>
                <a:tc>
                  <a:txBody>
                    <a:bodyPr/>
                    <a:lstStyle/>
                    <a:p>
                      <a:r>
                        <a:rPr lang="en-ZA" dirty="0">
                          <a:solidFill>
                            <a:schemeClr val="tx1"/>
                          </a:solidFill>
                          <a:latin typeface="Arial" panose="020B0604020202020204" pitchFamily="34" charset="0"/>
                          <a:cs typeface="Arial" panose="020B0604020202020204" pitchFamily="34" charset="0"/>
                        </a:rPr>
                        <a:t>Poor Network coverage and bandwidth</a:t>
                      </a:r>
                    </a:p>
                  </a:txBody>
                  <a:tcPr/>
                </a:tc>
                <a:tc>
                  <a:txBody>
                    <a:bodyPr/>
                    <a:lstStyle/>
                    <a:p>
                      <a:r>
                        <a:rPr lang="en-ZA" dirty="0">
                          <a:solidFill>
                            <a:schemeClr val="tx1"/>
                          </a:solidFill>
                          <a:latin typeface="Arial" panose="020B0604020202020204" pitchFamily="34" charset="0"/>
                          <a:cs typeface="Arial" panose="020B0604020202020204" pitchFamily="34" charset="0"/>
                        </a:rPr>
                        <a:t>Installation of telecommunication network infrastructure and bandwidth infrastructure </a:t>
                      </a:r>
                    </a:p>
                  </a:txBody>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33550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Financial Sustainability</a:t>
            </a:r>
          </a:p>
        </p:txBody>
      </p:sp>
      <p:sp>
        <p:nvSpPr>
          <p:cNvPr id="3" name="Content Placeholder 2"/>
          <p:cNvSpPr>
            <a:spLocks noGrp="1"/>
          </p:cNvSpPr>
          <p:nvPr>
            <p:ph idx="1"/>
          </p:nvPr>
        </p:nvSpPr>
        <p:spPr>
          <a:xfrm>
            <a:off x="628650" y="1471748"/>
            <a:ext cx="7886700" cy="4351338"/>
          </a:xfrm>
        </p:spPr>
        <p:txBody>
          <a:bodyPr>
            <a:normAutofit lnSpcReduction="10000"/>
          </a:bodyPr>
          <a:lstStyle/>
          <a:p>
            <a:pPr marL="0" indent="0" algn="just">
              <a:buNone/>
            </a:pPr>
            <a:endParaRPr lang="en-ZA" sz="2000" dirty="0"/>
          </a:p>
          <a:p>
            <a:pPr algn="just"/>
            <a:r>
              <a:rPr lang="en-ZA" sz="2000" dirty="0">
                <a:latin typeface="Arial" panose="020B0604020202020204" pitchFamily="34" charset="0"/>
                <a:cs typeface="Arial" panose="020B0604020202020204" pitchFamily="34" charset="0"/>
              </a:rPr>
              <a:t>The municipality is not billing villages on property rates as the land belong to trust.</a:t>
            </a:r>
          </a:p>
          <a:p>
            <a:pPr algn="just"/>
            <a:endParaRPr lang="en-ZA" sz="2000"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The current and liquidity ratio of the municipality is unfavourable as municipality owes Eskom and Vhembe District Municipality substantial amount of money</a:t>
            </a:r>
          </a:p>
          <a:p>
            <a:pPr algn="just"/>
            <a:endParaRPr lang="en-ZA" sz="2000"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Municipality is unable to make proper maintenance of assets due to financial constraints</a:t>
            </a:r>
          </a:p>
          <a:p>
            <a:pPr algn="just"/>
            <a:endParaRPr lang="en-ZA" sz="2000" dirty="0">
              <a:latin typeface="Arial" panose="020B0604020202020204" pitchFamily="34" charset="0"/>
              <a:cs typeface="Arial" panose="020B0604020202020204" pitchFamily="34" charset="0"/>
            </a:endParaRPr>
          </a:p>
          <a:p>
            <a:pPr algn="just"/>
            <a:r>
              <a:rPr lang="en-ZA" sz="2000" dirty="0">
                <a:latin typeface="Arial" panose="020B0604020202020204" pitchFamily="34" charset="0"/>
                <a:cs typeface="Arial" panose="020B0604020202020204" pitchFamily="34" charset="0"/>
              </a:rPr>
              <a:t>Reduction in overtime claimed by employees have positive impact on finances of the municipality</a:t>
            </a:r>
          </a:p>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07199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Human Resources Implications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Issue</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Implication </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Measure</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Issue</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Implication </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Measure</a:t>
            </a:r>
            <a:endParaRPr lang="en-ZA" sz="1800" b="0" i="0" u="none" strike="noStrike" dirty="0">
              <a:effectLst/>
              <a:latin typeface="Arial" panose="020B0604020202020204" pitchFamily="34" charset="0"/>
            </a:endParaRPr>
          </a:p>
          <a:p>
            <a:pPr marL="0" indent="0" algn="just">
              <a:buNone/>
            </a:pPr>
            <a:endParaRPr lang="en-ZA" sz="2000" dirty="0"/>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Issue</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Implication </a:t>
            </a:r>
            <a:endParaRPr lang="en-ZA"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ZA" sz="1800" b="1" i="0" u="none" strike="noStrike" kern="1200" dirty="0">
                <a:solidFill>
                  <a:srgbClr val="FFFFFF"/>
                </a:solidFill>
                <a:effectLst/>
                <a:latin typeface="Arial" panose="020B0604020202020204" pitchFamily="34" charset="0"/>
                <a:cs typeface="Arial" panose="020B0604020202020204" pitchFamily="34" charset="0"/>
              </a:rPr>
              <a:t>Measure</a:t>
            </a:r>
            <a:endParaRPr lang="en-ZA" sz="1800" b="0" i="0" u="none" strike="noStrike" dirty="0">
              <a:effectLst/>
              <a:latin typeface="Arial" panose="020B0604020202020204" pitchFamily="34" charset="0"/>
            </a:endParaRPr>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6282233A-66DF-4651-A107-3B2723A14BB4}"/>
              </a:ext>
            </a:extLst>
          </p:cNvPr>
          <p:cNvGraphicFramePr>
            <a:graphicFrameLocks noGrp="1"/>
          </p:cNvGraphicFramePr>
          <p:nvPr>
            <p:extLst>
              <p:ext uri="{D42A27DB-BD31-4B8C-83A1-F6EECF244321}">
                <p14:modId xmlns:p14="http://schemas.microsoft.com/office/powerpoint/2010/main" val="3772343022"/>
              </p:ext>
            </p:extLst>
          </p:nvPr>
        </p:nvGraphicFramePr>
        <p:xfrm>
          <a:off x="0" y="1324916"/>
          <a:ext cx="9144000" cy="4620631"/>
        </p:xfrm>
        <a:graphic>
          <a:graphicData uri="http://schemas.openxmlformats.org/drawingml/2006/table">
            <a:tbl>
              <a:tblPr firstRow="1" bandRow="1">
                <a:tableStyleId>{5C22544A-7EE6-4342-B048-85BDC9FD1C3A}</a:tableStyleId>
              </a:tblPr>
              <a:tblGrid>
                <a:gridCol w="2297723">
                  <a:extLst>
                    <a:ext uri="{9D8B030D-6E8A-4147-A177-3AD203B41FA5}">
                      <a16:colId xmlns:a16="http://schemas.microsoft.com/office/drawing/2014/main" val="2100943338"/>
                    </a:ext>
                  </a:extLst>
                </a:gridCol>
                <a:gridCol w="3798277">
                  <a:extLst>
                    <a:ext uri="{9D8B030D-6E8A-4147-A177-3AD203B41FA5}">
                      <a16:colId xmlns:a16="http://schemas.microsoft.com/office/drawing/2014/main" val="2640436999"/>
                    </a:ext>
                  </a:extLst>
                </a:gridCol>
                <a:gridCol w="3048000">
                  <a:extLst>
                    <a:ext uri="{9D8B030D-6E8A-4147-A177-3AD203B41FA5}">
                      <a16:colId xmlns:a16="http://schemas.microsoft.com/office/drawing/2014/main" val="2422674215"/>
                    </a:ext>
                  </a:extLst>
                </a:gridCol>
              </a:tblGrid>
              <a:tr h="688711">
                <a:tc>
                  <a:txBody>
                    <a:bodyPr/>
                    <a:lstStyle/>
                    <a:p>
                      <a:r>
                        <a:rPr lang="en-ZA" dirty="0">
                          <a:latin typeface="Arial" panose="020B0604020202020204" pitchFamily="34" charset="0"/>
                          <a:cs typeface="Arial" panose="020B0604020202020204" pitchFamily="34" charset="0"/>
                        </a:rPr>
                        <a:t>Issue</a:t>
                      </a:r>
                    </a:p>
                  </a:txBody>
                  <a:tcPr/>
                </a:tc>
                <a:tc>
                  <a:txBody>
                    <a:bodyPr/>
                    <a:lstStyle/>
                    <a:p>
                      <a:r>
                        <a:rPr lang="en-ZA" dirty="0">
                          <a:latin typeface="Arial" panose="020B0604020202020204" pitchFamily="34" charset="0"/>
                          <a:cs typeface="Arial" panose="020B0604020202020204" pitchFamily="34" charset="0"/>
                        </a:rPr>
                        <a:t>Implications </a:t>
                      </a:r>
                    </a:p>
                  </a:txBody>
                  <a:tcPr/>
                </a:tc>
                <a:tc>
                  <a:txBody>
                    <a:bodyPr/>
                    <a:lstStyle/>
                    <a:p>
                      <a:r>
                        <a:rPr lang="en-ZA" dirty="0">
                          <a:latin typeface="Arial" panose="020B0604020202020204" pitchFamily="34" charset="0"/>
                          <a:cs typeface="Arial" panose="020B0604020202020204" pitchFamily="34" charset="0"/>
                        </a:rPr>
                        <a:t>Measure</a:t>
                      </a:r>
                    </a:p>
                  </a:txBody>
                  <a:tcPr/>
                </a:tc>
                <a:extLst>
                  <a:ext uri="{0D108BD9-81ED-4DB2-BD59-A6C34878D82A}">
                    <a16:rowId xmlns:a16="http://schemas.microsoft.com/office/drawing/2014/main" val="2020663976"/>
                  </a:ext>
                </a:extLst>
              </a:tr>
              <a:tr h="688711">
                <a:tc>
                  <a:txBody>
                    <a:bodyPr/>
                    <a:lstStyle/>
                    <a:p>
                      <a:r>
                        <a:rPr lang="en-US" dirty="0">
                          <a:latin typeface="Arial" panose="020B0604020202020204" pitchFamily="34" charset="0"/>
                          <a:cs typeface="Arial" panose="020B0604020202020204" pitchFamily="34" charset="0"/>
                        </a:rPr>
                        <a:t>Personnel Requirements</a:t>
                      </a:r>
                      <a:endParaRPr lang="en-ZA" dirty="0">
                        <a:latin typeface="Arial" panose="020B0604020202020204" pitchFamily="34" charset="0"/>
                        <a:cs typeface="Arial" panose="020B0604020202020204" pitchFamily="34" charset="0"/>
                      </a:endParaRPr>
                    </a:p>
                  </a:txBody>
                  <a:tcPr/>
                </a:tc>
                <a:tc>
                  <a:txBody>
                    <a:bodyPr/>
                    <a:lstStyle/>
                    <a:p>
                      <a:pPr algn="just"/>
                      <a:r>
                        <a:rPr lang="en-US" dirty="0">
                          <a:latin typeface="Arial" panose="020B0604020202020204" pitchFamily="34" charset="0"/>
                          <a:cs typeface="Arial" panose="020B0604020202020204" pitchFamily="34" charset="0"/>
                        </a:rPr>
                        <a:t>Employment of additional personnel to cover service extension</a:t>
                      </a:r>
                    </a:p>
                    <a:p>
                      <a:pPr algn="just"/>
                      <a:r>
                        <a:rPr lang="en-US" dirty="0">
                          <a:latin typeface="Arial" panose="020B0604020202020204" pitchFamily="34" charset="0"/>
                          <a:cs typeface="Arial" panose="020B0604020202020204" pitchFamily="34" charset="0"/>
                        </a:rPr>
                        <a:t>Increase in employee related costs</a:t>
                      </a:r>
                    </a:p>
                    <a:p>
                      <a:pPr algn="just"/>
                      <a:r>
                        <a:rPr lang="en-US" dirty="0">
                          <a:latin typeface="Arial" panose="020B0604020202020204" pitchFamily="34" charset="0"/>
                          <a:cs typeface="Arial" panose="020B0604020202020204" pitchFamily="34" charset="0"/>
                        </a:rPr>
                        <a:t>Change in structure resulting from span of control requirements</a:t>
                      </a:r>
                    </a:p>
                    <a:p>
                      <a:r>
                        <a:rPr lang="en-US" dirty="0">
                          <a:latin typeface="Arial" panose="020B0604020202020204" pitchFamily="34" charset="0"/>
                          <a:cs typeface="Arial" panose="020B0604020202020204" pitchFamily="34" charset="0"/>
                        </a:rPr>
                        <a:t>Need for office infrastructure to cater for the remote arears</a:t>
                      </a:r>
                    </a:p>
                    <a:p>
                      <a:r>
                        <a:rPr lang="en-US" dirty="0">
                          <a:latin typeface="Arial" panose="020B0604020202020204" pitchFamily="34" charset="0"/>
                          <a:cs typeface="Arial" panose="020B0604020202020204" pitchFamily="34" charset="0"/>
                        </a:rPr>
                        <a:t>Cost of furnishing and installing operating infrastructure e.g. ICT  network </a:t>
                      </a:r>
                    </a:p>
                    <a:p>
                      <a:r>
                        <a:rPr lang="en-US" dirty="0">
                          <a:latin typeface="Arial" panose="020B0604020202020204" pitchFamily="34" charset="0"/>
                          <a:cs typeface="Arial" panose="020B0604020202020204" pitchFamily="34" charset="0"/>
                        </a:rPr>
                        <a:t>Additional Working tools and equipment</a:t>
                      </a:r>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Provide funding for increased costs.</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7629274"/>
                  </a:ext>
                </a:extLst>
              </a:tr>
            </a:tbl>
          </a:graphicData>
        </a:graphic>
      </p:graphicFrame>
    </p:spTree>
    <p:extLst>
      <p:ext uri="{BB962C8B-B14F-4D97-AF65-F5344CB8AC3E}">
        <p14:creationId xmlns:p14="http://schemas.microsoft.com/office/powerpoint/2010/main" val="3980131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Capital Infrastructure Implications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C1CAC39A-99CD-446C-BBFE-9F205DD144B4}"/>
              </a:ext>
            </a:extLst>
          </p:cNvPr>
          <p:cNvGraphicFramePr>
            <a:graphicFrameLocks noGrp="1"/>
          </p:cNvGraphicFramePr>
          <p:nvPr>
            <p:extLst>
              <p:ext uri="{D42A27DB-BD31-4B8C-83A1-F6EECF244321}">
                <p14:modId xmlns:p14="http://schemas.microsoft.com/office/powerpoint/2010/main" val="1038129970"/>
              </p:ext>
            </p:extLst>
          </p:nvPr>
        </p:nvGraphicFramePr>
        <p:xfrm>
          <a:off x="152400" y="1549399"/>
          <a:ext cx="9144000" cy="4357161"/>
        </p:xfrm>
        <a:graphic>
          <a:graphicData uri="http://schemas.openxmlformats.org/drawingml/2006/table">
            <a:tbl>
              <a:tblPr firstRow="1" bandRow="1">
                <a:tableStyleId>{5C22544A-7EE6-4342-B048-85BDC9FD1C3A}</a:tableStyleId>
              </a:tblPr>
              <a:tblGrid>
                <a:gridCol w="2758751">
                  <a:extLst>
                    <a:ext uri="{9D8B030D-6E8A-4147-A177-3AD203B41FA5}">
                      <a16:colId xmlns:a16="http://schemas.microsoft.com/office/drawing/2014/main" val="2100943338"/>
                    </a:ext>
                  </a:extLst>
                </a:gridCol>
                <a:gridCol w="3676261">
                  <a:extLst>
                    <a:ext uri="{9D8B030D-6E8A-4147-A177-3AD203B41FA5}">
                      <a16:colId xmlns:a16="http://schemas.microsoft.com/office/drawing/2014/main" val="2640436999"/>
                    </a:ext>
                  </a:extLst>
                </a:gridCol>
                <a:gridCol w="2708988">
                  <a:extLst>
                    <a:ext uri="{9D8B030D-6E8A-4147-A177-3AD203B41FA5}">
                      <a16:colId xmlns:a16="http://schemas.microsoft.com/office/drawing/2014/main" val="2422674215"/>
                    </a:ext>
                  </a:extLst>
                </a:gridCol>
              </a:tblGrid>
              <a:tr h="688711">
                <a:tc>
                  <a:txBody>
                    <a:bodyPr/>
                    <a:lstStyle/>
                    <a:p>
                      <a:r>
                        <a:rPr lang="en-ZA" dirty="0">
                          <a:latin typeface="Arial" panose="020B0604020202020204" pitchFamily="34" charset="0"/>
                          <a:cs typeface="Arial" panose="020B0604020202020204" pitchFamily="34" charset="0"/>
                        </a:rPr>
                        <a:t>Issue</a:t>
                      </a:r>
                    </a:p>
                  </a:txBody>
                  <a:tcPr/>
                </a:tc>
                <a:tc>
                  <a:txBody>
                    <a:bodyPr/>
                    <a:lstStyle/>
                    <a:p>
                      <a:r>
                        <a:rPr lang="en-ZA" dirty="0">
                          <a:latin typeface="Arial" panose="020B0604020202020204" pitchFamily="34" charset="0"/>
                          <a:cs typeface="Arial" panose="020B0604020202020204" pitchFamily="34" charset="0"/>
                        </a:rPr>
                        <a:t>Implication </a:t>
                      </a:r>
                    </a:p>
                  </a:txBody>
                  <a:tcPr/>
                </a:tc>
                <a:tc>
                  <a:txBody>
                    <a:bodyPr/>
                    <a:lstStyle/>
                    <a:p>
                      <a:r>
                        <a:rPr lang="en-ZA" dirty="0">
                          <a:latin typeface="Arial" panose="020B0604020202020204" pitchFamily="34" charset="0"/>
                          <a:cs typeface="Arial" panose="020B0604020202020204" pitchFamily="34" charset="0"/>
                        </a:rPr>
                        <a:t>Measure</a:t>
                      </a:r>
                    </a:p>
                  </a:txBody>
                  <a:tcPr/>
                </a:tc>
                <a:extLst>
                  <a:ext uri="{0D108BD9-81ED-4DB2-BD59-A6C34878D82A}">
                    <a16:rowId xmlns:a16="http://schemas.microsoft.com/office/drawing/2014/main" val="2020663976"/>
                  </a:ext>
                </a:extLst>
              </a:tr>
              <a:tr h="688711">
                <a:tc>
                  <a:txBody>
                    <a:bodyPr/>
                    <a:lstStyle/>
                    <a:p>
                      <a:r>
                        <a:rPr lang="en-ZA" baseline="0" dirty="0">
                          <a:latin typeface="Arial" panose="020B0604020202020204" pitchFamily="34" charset="0"/>
                          <a:cs typeface="Arial" panose="020B0604020202020204" pitchFamily="34" charset="0"/>
                        </a:rPr>
                        <a:t>Surfaced Roads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imped traffic</a:t>
                      </a:r>
                      <a:r>
                        <a:rPr lang="en-ZA" baseline="0" dirty="0">
                          <a:latin typeface="Arial" panose="020B0604020202020204" pitchFamily="34" charset="0"/>
                          <a:cs typeface="Arial" panose="020B0604020202020204" pitchFamily="34" charset="0"/>
                        </a:rPr>
                        <a:t> movement and claims due to potholes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Rehabilitation</a:t>
                      </a:r>
                    </a:p>
                  </a:txBody>
                  <a:tcPr/>
                </a:tc>
                <a:extLst>
                  <a:ext uri="{0D108BD9-81ED-4DB2-BD59-A6C34878D82A}">
                    <a16:rowId xmlns:a16="http://schemas.microsoft.com/office/drawing/2014/main" val="2137629274"/>
                  </a:ext>
                </a:extLst>
              </a:tr>
              <a:tr h="687917">
                <a:tc>
                  <a:txBody>
                    <a:bodyPr/>
                    <a:lstStyle/>
                    <a:p>
                      <a:r>
                        <a:rPr lang="en-ZA" baseline="0" dirty="0">
                          <a:latin typeface="Arial" panose="020B0604020202020204" pitchFamily="34" charset="0"/>
                          <a:cs typeface="Arial" panose="020B0604020202020204" pitchFamily="34" charset="0"/>
                        </a:rPr>
                        <a:t>Gravel Roads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Inaccessibility</a:t>
                      </a:r>
                      <a:r>
                        <a:rPr lang="en-ZA" baseline="0" dirty="0">
                          <a:latin typeface="Arial" panose="020B0604020202020204" pitchFamily="34" charset="0"/>
                          <a:cs typeface="Arial" panose="020B0604020202020204" pitchFamily="34" charset="0"/>
                        </a:rPr>
                        <a:t> and high maintenance costs to vehicles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Upgrade</a:t>
                      </a:r>
                      <a:r>
                        <a:rPr lang="en-ZA" baseline="0" dirty="0">
                          <a:latin typeface="Arial" panose="020B0604020202020204" pitchFamily="34" charset="0"/>
                          <a:cs typeface="Arial" panose="020B0604020202020204" pitchFamily="34" charset="0"/>
                        </a:rPr>
                        <a:t> to tar</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706204"/>
                  </a:ext>
                </a:extLst>
              </a:tr>
              <a:tr h="688711">
                <a:tc>
                  <a:txBody>
                    <a:bodyPr/>
                    <a:lstStyle/>
                    <a:p>
                      <a:r>
                        <a:rPr lang="en-ZA" dirty="0">
                          <a:latin typeface="Arial" panose="020B0604020202020204" pitchFamily="34" charset="0"/>
                          <a:cs typeface="Arial" panose="020B0604020202020204" pitchFamily="34" charset="0"/>
                        </a:rPr>
                        <a:t>Stormwater Structures</a:t>
                      </a:r>
                    </a:p>
                  </a:txBody>
                  <a:tcPr/>
                </a:tc>
                <a:tc>
                  <a:txBody>
                    <a:bodyPr/>
                    <a:lstStyle/>
                    <a:p>
                      <a:r>
                        <a:rPr lang="en-ZA" dirty="0">
                          <a:latin typeface="Arial" panose="020B0604020202020204" pitchFamily="34" charset="0"/>
                          <a:cs typeface="Arial" panose="020B0604020202020204" pitchFamily="34" charset="0"/>
                        </a:rPr>
                        <a:t>Flooding,</a:t>
                      </a:r>
                      <a:r>
                        <a:rPr lang="en-ZA" baseline="0" dirty="0">
                          <a:latin typeface="Arial" panose="020B0604020202020204" pitchFamily="34" charset="0"/>
                          <a:cs typeface="Arial" panose="020B0604020202020204" pitchFamily="34" charset="0"/>
                        </a:rPr>
                        <a:t> waterborne disease and damage to properties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Upgrade</a:t>
                      </a:r>
                    </a:p>
                  </a:txBody>
                  <a:tcPr/>
                </a:tc>
                <a:extLst>
                  <a:ext uri="{0D108BD9-81ED-4DB2-BD59-A6C34878D82A}">
                    <a16:rowId xmlns:a16="http://schemas.microsoft.com/office/drawing/2014/main" val="3209312431"/>
                  </a:ext>
                </a:extLst>
              </a:tr>
              <a:tr h="688711">
                <a:tc>
                  <a:txBody>
                    <a:bodyPr/>
                    <a:lstStyle/>
                    <a:p>
                      <a:r>
                        <a:rPr lang="en-ZA" dirty="0">
                          <a:latin typeface="Arial" panose="020B0604020202020204" pitchFamily="34" charset="0"/>
                          <a:cs typeface="Arial" panose="020B0604020202020204" pitchFamily="34" charset="0"/>
                        </a:rPr>
                        <a:t>Bulk</a:t>
                      </a:r>
                      <a:r>
                        <a:rPr lang="en-ZA" baseline="0" dirty="0">
                          <a:latin typeface="Arial" panose="020B0604020202020204" pitchFamily="34" charset="0"/>
                          <a:cs typeface="Arial" panose="020B0604020202020204" pitchFamily="34" charset="0"/>
                        </a:rPr>
                        <a:t> Electricity Challenges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economic</a:t>
                      </a:r>
                      <a:r>
                        <a:rPr lang="en-ZA" baseline="0" dirty="0">
                          <a:latin typeface="Arial" panose="020B0604020202020204" pitchFamily="34" charset="0"/>
                          <a:cs typeface="Arial" panose="020B0604020202020204" pitchFamily="34" charset="0"/>
                        </a:rPr>
                        <a:t> growth due to restricted development</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Upgrade Sub-Station</a:t>
                      </a:r>
                    </a:p>
                  </a:txBody>
                  <a:tcPr/>
                </a:tc>
                <a:extLst>
                  <a:ext uri="{0D108BD9-81ED-4DB2-BD59-A6C34878D82A}">
                    <a16:rowId xmlns:a16="http://schemas.microsoft.com/office/drawing/2014/main" val="3278846024"/>
                  </a:ext>
                </a:extLst>
              </a:tr>
              <a:tr h="688711">
                <a:tc>
                  <a:txBody>
                    <a:bodyPr/>
                    <a:lstStyle/>
                    <a:p>
                      <a:r>
                        <a:rPr lang="en-ZA" dirty="0">
                          <a:latin typeface="Arial" panose="020B0604020202020204" pitchFamily="34" charset="0"/>
                          <a:cs typeface="Arial" panose="020B0604020202020204" pitchFamily="34" charset="0"/>
                        </a:rPr>
                        <a:t>Vandalism, Theft</a:t>
                      </a:r>
                    </a:p>
                  </a:txBody>
                  <a:tcPr/>
                </a:tc>
                <a:tc>
                  <a:txBody>
                    <a:bodyPr/>
                    <a:lstStyle/>
                    <a:p>
                      <a:r>
                        <a:rPr lang="en-ZA" dirty="0">
                          <a:latin typeface="Arial" panose="020B0604020202020204" pitchFamily="34" charset="0"/>
                          <a:cs typeface="Arial" panose="020B0604020202020204" pitchFamily="34" charset="0"/>
                        </a:rPr>
                        <a:t>Unplanned ele</a:t>
                      </a:r>
                      <a:r>
                        <a:rPr lang="en-ZA" baseline="0" dirty="0">
                          <a:latin typeface="Arial" panose="020B0604020202020204" pitchFamily="34" charset="0"/>
                          <a:cs typeface="Arial" panose="020B0604020202020204" pitchFamily="34" charset="0"/>
                        </a:rPr>
                        <a:t>c</a:t>
                      </a:r>
                      <a:r>
                        <a:rPr lang="en-ZA" dirty="0">
                          <a:latin typeface="Arial" panose="020B0604020202020204" pitchFamily="34" charset="0"/>
                          <a:cs typeface="Arial" panose="020B0604020202020204" pitchFamily="34" charset="0"/>
                        </a:rPr>
                        <a:t>tricity Interruption</a:t>
                      </a:r>
                    </a:p>
                  </a:txBody>
                  <a:tcPr/>
                </a:tc>
                <a:tc>
                  <a:txBody>
                    <a:bodyPr/>
                    <a:lstStyle/>
                    <a:p>
                      <a:r>
                        <a:rPr lang="en-ZA" dirty="0">
                          <a:latin typeface="Arial" panose="020B0604020202020204" pitchFamily="34" charset="0"/>
                          <a:cs typeface="Arial" panose="020B0604020202020204" pitchFamily="34" charset="0"/>
                        </a:rPr>
                        <a:t>Improve</a:t>
                      </a:r>
                      <a:r>
                        <a:rPr lang="en-ZA" baseline="0" dirty="0">
                          <a:latin typeface="Arial" panose="020B0604020202020204" pitchFamily="34" charset="0"/>
                          <a:cs typeface="Arial" panose="020B0604020202020204" pitchFamily="34" charset="0"/>
                        </a:rPr>
                        <a:t> security and replacement of copper with aluminium cable</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0058689"/>
                  </a:ext>
                </a:extLst>
              </a:tr>
            </a:tbl>
          </a:graphicData>
        </a:graphic>
      </p:graphicFrame>
    </p:spTree>
    <p:extLst>
      <p:ext uri="{BB962C8B-B14F-4D97-AF65-F5344CB8AC3E}">
        <p14:creationId xmlns:p14="http://schemas.microsoft.com/office/powerpoint/2010/main" val="215077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Support Requirements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04235BFE-CE43-48A9-9A90-E903EBA664DD}"/>
              </a:ext>
            </a:extLst>
          </p:cNvPr>
          <p:cNvGraphicFramePr>
            <a:graphicFrameLocks noGrp="1"/>
          </p:cNvGraphicFramePr>
          <p:nvPr>
            <p:extLst>
              <p:ext uri="{D42A27DB-BD31-4B8C-83A1-F6EECF244321}">
                <p14:modId xmlns:p14="http://schemas.microsoft.com/office/powerpoint/2010/main" val="1884662321"/>
              </p:ext>
            </p:extLst>
          </p:nvPr>
        </p:nvGraphicFramePr>
        <p:xfrm>
          <a:off x="152400" y="1549399"/>
          <a:ext cx="9144000" cy="413226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00943338"/>
                    </a:ext>
                  </a:extLst>
                </a:gridCol>
                <a:gridCol w="3048000">
                  <a:extLst>
                    <a:ext uri="{9D8B030D-6E8A-4147-A177-3AD203B41FA5}">
                      <a16:colId xmlns:a16="http://schemas.microsoft.com/office/drawing/2014/main" val="2640436999"/>
                    </a:ext>
                  </a:extLst>
                </a:gridCol>
                <a:gridCol w="3048000">
                  <a:extLst>
                    <a:ext uri="{9D8B030D-6E8A-4147-A177-3AD203B41FA5}">
                      <a16:colId xmlns:a16="http://schemas.microsoft.com/office/drawing/2014/main" val="2422674215"/>
                    </a:ext>
                  </a:extLst>
                </a:gridCol>
              </a:tblGrid>
              <a:tr h="688711">
                <a:tc>
                  <a:txBody>
                    <a:bodyPr/>
                    <a:lstStyle/>
                    <a:p>
                      <a:r>
                        <a:rPr lang="en-ZA" dirty="0">
                          <a:latin typeface="Arial" panose="020B0604020202020204" pitchFamily="34" charset="0"/>
                          <a:cs typeface="Arial" panose="020B0604020202020204" pitchFamily="34" charset="0"/>
                        </a:rPr>
                        <a:t>Issue</a:t>
                      </a:r>
                    </a:p>
                  </a:txBody>
                  <a:tcPr/>
                </a:tc>
                <a:tc>
                  <a:txBody>
                    <a:bodyPr/>
                    <a:lstStyle/>
                    <a:p>
                      <a:r>
                        <a:rPr lang="en-ZA" dirty="0">
                          <a:latin typeface="Arial" panose="020B0604020202020204" pitchFamily="34" charset="0"/>
                          <a:cs typeface="Arial" panose="020B0604020202020204" pitchFamily="34" charset="0"/>
                        </a:rPr>
                        <a:t>Detail</a:t>
                      </a:r>
                    </a:p>
                  </a:txBody>
                  <a:tcPr/>
                </a:tc>
                <a:tc>
                  <a:txBody>
                    <a:bodyPr/>
                    <a:lstStyle/>
                    <a:p>
                      <a:r>
                        <a:rPr lang="en-ZA" dirty="0">
                          <a:latin typeface="Arial" panose="020B0604020202020204" pitchFamily="34" charset="0"/>
                          <a:cs typeface="Arial" panose="020B0604020202020204" pitchFamily="34" charset="0"/>
                        </a:rPr>
                        <a:t>Nature of Support Required</a:t>
                      </a:r>
                    </a:p>
                  </a:txBody>
                  <a:tcPr/>
                </a:tc>
                <a:extLst>
                  <a:ext uri="{0D108BD9-81ED-4DB2-BD59-A6C34878D82A}">
                    <a16:rowId xmlns:a16="http://schemas.microsoft.com/office/drawing/2014/main" val="2020663976"/>
                  </a:ext>
                </a:extLst>
              </a:tr>
              <a:tr h="688711">
                <a:tc>
                  <a:txBody>
                    <a:bodyPr/>
                    <a:lstStyle/>
                    <a:p>
                      <a:r>
                        <a:rPr lang="en-ZA" dirty="0">
                          <a:latin typeface="Arial" panose="020B0604020202020204" pitchFamily="34" charset="0"/>
                          <a:cs typeface="Arial" panose="020B0604020202020204" pitchFamily="34" charset="0"/>
                        </a:rPr>
                        <a:t>Infrastructure Master</a:t>
                      </a:r>
                      <a:r>
                        <a:rPr lang="en-ZA" baseline="0" dirty="0">
                          <a:latin typeface="Arial" panose="020B0604020202020204" pitchFamily="34" charset="0"/>
                          <a:cs typeface="Arial" panose="020B0604020202020204" pitchFamily="34" charset="0"/>
                        </a:rPr>
                        <a:t> and Operational Plans</a:t>
                      </a:r>
                      <a:r>
                        <a:rPr lang="en-ZA" dirty="0">
                          <a:latin typeface="Arial" panose="020B0604020202020204" pitchFamily="34" charset="0"/>
                          <a:cs typeface="Arial" panose="020B0604020202020204" pitchFamily="34" charset="0"/>
                        </a:rPr>
                        <a:t> </a:t>
                      </a:r>
                    </a:p>
                  </a:txBody>
                  <a:tcPr/>
                </a:tc>
                <a:tc>
                  <a:txBody>
                    <a:bodyPr/>
                    <a:lstStyle/>
                    <a:p>
                      <a:r>
                        <a:rPr lang="en-ZA" dirty="0">
                          <a:latin typeface="Arial" panose="020B0604020202020204" pitchFamily="34" charset="0"/>
                          <a:cs typeface="Arial" panose="020B0604020202020204" pitchFamily="34" charset="0"/>
                        </a:rPr>
                        <a:t>Roads, Electricity, Storm water</a:t>
                      </a:r>
                    </a:p>
                  </a:txBody>
                  <a:tcPr/>
                </a:tc>
                <a:tc>
                  <a:txBody>
                    <a:bodyPr/>
                    <a:lstStyle/>
                    <a:p>
                      <a:r>
                        <a:rPr lang="en-ZA" dirty="0">
                          <a:latin typeface="Arial" panose="020B0604020202020204" pitchFamily="34" charset="0"/>
                          <a:cs typeface="Arial" panose="020B0604020202020204" pitchFamily="34" charset="0"/>
                        </a:rPr>
                        <a:t>Funding and Internal Capacity Building</a:t>
                      </a:r>
                    </a:p>
                  </a:txBody>
                  <a:tcPr/>
                </a:tc>
                <a:extLst>
                  <a:ext uri="{0D108BD9-81ED-4DB2-BD59-A6C34878D82A}">
                    <a16:rowId xmlns:a16="http://schemas.microsoft.com/office/drawing/2014/main" val="2137629274"/>
                  </a:ext>
                </a:extLst>
              </a:tr>
              <a:tr h="688711">
                <a:tc>
                  <a:txBody>
                    <a:bodyPr/>
                    <a:lstStyle/>
                    <a:p>
                      <a:r>
                        <a:rPr lang="en-ZA" dirty="0">
                          <a:latin typeface="Arial" panose="020B0604020202020204" pitchFamily="34" charset="0"/>
                          <a:cs typeface="Arial" panose="020B0604020202020204" pitchFamily="34" charset="0"/>
                        </a:rPr>
                        <a:t>By-Laws</a:t>
                      </a:r>
                      <a:r>
                        <a:rPr lang="en-ZA" baseline="0" dirty="0">
                          <a:latin typeface="Arial" panose="020B0604020202020204" pitchFamily="34" charset="0"/>
                          <a:cs typeface="Arial" panose="020B0604020202020204" pitchFamily="34" charset="0"/>
                        </a:rPr>
                        <a:t> &amp; Policies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Roads, Electricity, Storm water</a:t>
                      </a:r>
                    </a:p>
                  </a:txBody>
                  <a:tcPr/>
                </a:tc>
                <a:tc>
                  <a:txBody>
                    <a:bodyPr/>
                    <a:lstStyle/>
                    <a:p>
                      <a:r>
                        <a:rPr lang="en-ZA" dirty="0">
                          <a:latin typeface="Arial" panose="020B0604020202020204" pitchFamily="34" charset="0"/>
                          <a:cs typeface="Arial" panose="020B0604020202020204" pitchFamily="34" charset="0"/>
                        </a:rPr>
                        <a:t>Funding and Internal Capacity Building</a:t>
                      </a:r>
                    </a:p>
                  </a:txBody>
                  <a:tcPr/>
                </a:tc>
                <a:extLst>
                  <a:ext uri="{0D108BD9-81ED-4DB2-BD59-A6C34878D82A}">
                    <a16:rowId xmlns:a16="http://schemas.microsoft.com/office/drawing/2014/main" val="181706204"/>
                  </a:ext>
                </a:extLst>
              </a:tr>
              <a:tr h="688711">
                <a:tc>
                  <a:txBody>
                    <a:bodyPr/>
                    <a:lstStyle/>
                    <a:p>
                      <a:r>
                        <a:rPr lang="en-ZA" dirty="0">
                          <a:latin typeface="Arial" panose="020B0604020202020204" pitchFamily="34" charset="0"/>
                          <a:cs typeface="Arial" panose="020B0604020202020204" pitchFamily="34" charset="0"/>
                        </a:rPr>
                        <a:t>Engineering Standards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Roads, Electricity, Storm water</a:t>
                      </a:r>
                    </a:p>
                  </a:txBody>
                  <a:tcPr/>
                </a:tc>
                <a:tc>
                  <a:txBody>
                    <a:bodyPr/>
                    <a:lstStyle/>
                    <a:p>
                      <a:r>
                        <a:rPr lang="en-ZA" dirty="0">
                          <a:latin typeface="Arial" panose="020B0604020202020204" pitchFamily="34" charset="0"/>
                          <a:cs typeface="Arial" panose="020B0604020202020204" pitchFamily="34" charset="0"/>
                        </a:rPr>
                        <a:t>Funding and Internal Capacity Building</a:t>
                      </a:r>
                    </a:p>
                  </a:txBody>
                  <a:tcPr/>
                </a:tc>
                <a:extLst>
                  <a:ext uri="{0D108BD9-81ED-4DB2-BD59-A6C34878D82A}">
                    <a16:rowId xmlns:a16="http://schemas.microsoft.com/office/drawing/2014/main" val="3209312431"/>
                  </a:ext>
                </a:extLst>
              </a:tr>
              <a:tr h="688711">
                <a:tc>
                  <a:txBody>
                    <a:bodyPr/>
                    <a:lstStyle/>
                    <a:p>
                      <a:r>
                        <a:rPr lang="en-ZA" dirty="0">
                          <a:latin typeface="Arial" panose="020B0604020202020204" pitchFamily="34" charset="0"/>
                          <a:cs typeface="Arial" panose="020B0604020202020204" pitchFamily="34" charset="0"/>
                        </a:rPr>
                        <a:t>Service Standards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Roads, Electricity, Storm water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Funding and Internal Capacity Building</a:t>
                      </a:r>
                    </a:p>
                  </a:txBody>
                  <a:tcPr/>
                </a:tc>
                <a:extLst>
                  <a:ext uri="{0D108BD9-81ED-4DB2-BD59-A6C34878D82A}">
                    <a16:rowId xmlns:a16="http://schemas.microsoft.com/office/drawing/2014/main" val="3278846024"/>
                  </a:ext>
                </a:extLst>
              </a:tr>
              <a:tr h="688711">
                <a:tc>
                  <a:txBody>
                    <a:bodyPr/>
                    <a:lstStyle/>
                    <a:p>
                      <a:r>
                        <a:rPr lang="en-ZA" dirty="0">
                          <a:latin typeface="Arial" panose="020B0604020202020204" pitchFamily="34" charset="0"/>
                          <a:cs typeface="Arial" panose="020B0604020202020204" pitchFamily="34" charset="0"/>
                        </a:rPr>
                        <a:t>Human Resource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Technical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Filling</a:t>
                      </a:r>
                      <a:r>
                        <a:rPr lang="en-ZA" baseline="0" dirty="0">
                          <a:latin typeface="Arial" panose="020B0604020202020204" pitchFamily="34" charset="0"/>
                          <a:cs typeface="Arial" panose="020B0604020202020204" pitchFamily="34" charset="0"/>
                        </a:rPr>
                        <a:t> of vacant position</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837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Support Requirements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04235BFE-CE43-48A9-9A90-E903EBA664DD}"/>
              </a:ext>
            </a:extLst>
          </p:cNvPr>
          <p:cNvGraphicFramePr>
            <a:graphicFrameLocks noGrp="1"/>
          </p:cNvGraphicFramePr>
          <p:nvPr>
            <p:extLst>
              <p:ext uri="{D42A27DB-BD31-4B8C-83A1-F6EECF244321}">
                <p14:modId xmlns:p14="http://schemas.microsoft.com/office/powerpoint/2010/main" val="1255072354"/>
              </p:ext>
            </p:extLst>
          </p:nvPr>
        </p:nvGraphicFramePr>
        <p:xfrm>
          <a:off x="152400" y="1549399"/>
          <a:ext cx="8888963" cy="3614791"/>
        </p:xfrm>
        <a:graphic>
          <a:graphicData uri="http://schemas.openxmlformats.org/drawingml/2006/table">
            <a:tbl>
              <a:tblPr firstRow="1" bandRow="1">
                <a:tableStyleId>{5C22544A-7EE6-4342-B048-85BDC9FD1C3A}</a:tableStyleId>
              </a:tblPr>
              <a:tblGrid>
                <a:gridCol w="2030963">
                  <a:extLst>
                    <a:ext uri="{9D8B030D-6E8A-4147-A177-3AD203B41FA5}">
                      <a16:colId xmlns:a16="http://schemas.microsoft.com/office/drawing/2014/main" val="2100943338"/>
                    </a:ext>
                  </a:extLst>
                </a:gridCol>
                <a:gridCol w="4404049">
                  <a:extLst>
                    <a:ext uri="{9D8B030D-6E8A-4147-A177-3AD203B41FA5}">
                      <a16:colId xmlns:a16="http://schemas.microsoft.com/office/drawing/2014/main" val="2640436999"/>
                    </a:ext>
                  </a:extLst>
                </a:gridCol>
                <a:gridCol w="2453951">
                  <a:extLst>
                    <a:ext uri="{9D8B030D-6E8A-4147-A177-3AD203B41FA5}">
                      <a16:colId xmlns:a16="http://schemas.microsoft.com/office/drawing/2014/main" val="2422674215"/>
                    </a:ext>
                  </a:extLst>
                </a:gridCol>
              </a:tblGrid>
              <a:tr h="688711">
                <a:tc>
                  <a:txBody>
                    <a:bodyPr/>
                    <a:lstStyle/>
                    <a:p>
                      <a:r>
                        <a:rPr lang="en-ZA" dirty="0">
                          <a:latin typeface="Arial" panose="020B0604020202020204" pitchFamily="34" charset="0"/>
                          <a:cs typeface="Arial" panose="020B0604020202020204" pitchFamily="34" charset="0"/>
                        </a:rPr>
                        <a:t>Issue</a:t>
                      </a:r>
                    </a:p>
                  </a:txBody>
                  <a:tcPr/>
                </a:tc>
                <a:tc>
                  <a:txBody>
                    <a:bodyPr/>
                    <a:lstStyle/>
                    <a:p>
                      <a:r>
                        <a:rPr lang="en-ZA" dirty="0">
                          <a:latin typeface="Arial" panose="020B0604020202020204" pitchFamily="34" charset="0"/>
                          <a:cs typeface="Arial" panose="020B0604020202020204" pitchFamily="34" charset="0"/>
                        </a:rPr>
                        <a:t>Detail</a:t>
                      </a:r>
                    </a:p>
                  </a:txBody>
                  <a:tcPr/>
                </a:tc>
                <a:tc>
                  <a:txBody>
                    <a:bodyPr/>
                    <a:lstStyle/>
                    <a:p>
                      <a:r>
                        <a:rPr lang="en-ZA" dirty="0">
                          <a:latin typeface="Arial" panose="020B0604020202020204" pitchFamily="34" charset="0"/>
                          <a:cs typeface="Arial" panose="020B0604020202020204" pitchFamily="34" charset="0"/>
                        </a:rPr>
                        <a:t>Nature of Support Required</a:t>
                      </a:r>
                    </a:p>
                  </a:txBody>
                  <a:tcPr/>
                </a:tc>
                <a:extLst>
                  <a:ext uri="{0D108BD9-81ED-4DB2-BD59-A6C34878D82A}">
                    <a16:rowId xmlns:a16="http://schemas.microsoft.com/office/drawing/2014/main" val="2020663976"/>
                  </a:ext>
                </a:extLst>
              </a:tr>
              <a:tr h="688711">
                <a:tc>
                  <a:txBody>
                    <a:bodyPr/>
                    <a:lstStyle/>
                    <a:p>
                      <a:r>
                        <a:rPr lang="en-ZA" dirty="0">
                          <a:latin typeface="Arial" panose="020B0604020202020204" pitchFamily="34" charset="0"/>
                          <a:cs typeface="Arial" panose="020B0604020202020204" pitchFamily="34" charset="0"/>
                        </a:rPr>
                        <a:t>Tools of trade</a:t>
                      </a:r>
                    </a:p>
                  </a:txBody>
                  <a:tcPr/>
                </a:tc>
                <a:tc>
                  <a:txBody>
                    <a:bodyPr/>
                    <a:lstStyle/>
                    <a:p>
                      <a:r>
                        <a:rPr lang="en-ZA" dirty="0">
                          <a:latin typeface="Arial" panose="020B0604020202020204" pitchFamily="34" charset="0"/>
                          <a:cs typeface="Arial" panose="020B0604020202020204" pitchFamily="34" charset="0"/>
                        </a:rPr>
                        <a:t>SCADA</a:t>
                      </a:r>
                      <a:r>
                        <a:rPr lang="en-ZA" baseline="0" dirty="0">
                          <a:latin typeface="Arial" panose="020B0604020202020204" pitchFamily="34" charset="0"/>
                          <a:cs typeface="Arial" panose="020B0604020202020204" pitchFamily="34" charset="0"/>
                        </a:rPr>
                        <a:t> system. </a:t>
                      </a:r>
                      <a:r>
                        <a:rPr lang="en-ZA" dirty="0">
                          <a:latin typeface="Arial" panose="020B0604020202020204" pitchFamily="34" charset="0"/>
                          <a:cs typeface="Arial" panose="020B0604020202020204" pitchFamily="34" charset="0"/>
                        </a:rPr>
                        <a:t>Cherry picker. Vehicles. Cable fault locator. DCP.</a:t>
                      </a:r>
                      <a:r>
                        <a:rPr lang="en-ZA" baseline="0" dirty="0">
                          <a:latin typeface="Arial" panose="020B0604020202020204" pitchFamily="34" charset="0"/>
                          <a:cs typeface="Arial" panose="020B0604020202020204" pitchFamily="34" charset="0"/>
                        </a:rPr>
                        <a:t> GPS. Airless Sprayer. Chainsaw. Spiking gun. Telescopic tree pruner. Concrete mixer. Air compressor and Jack Hammers.  </a:t>
                      </a: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Procurement</a:t>
                      </a:r>
                    </a:p>
                  </a:txBody>
                  <a:tcPr/>
                </a:tc>
                <a:extLst>
                  <a:ext uri="{0D108BD9-81ED-4DB2-BD59-A6C34878D82A}">
                    <a16:rowId xmlns:a16="http://schemas.microsoft.com/office/drawing/2014/main" val="2137629274"/>
                  </a:ext>
                </a:extLst>
              </a:tr>
              <a:tr h="688711">
                <a:tc>
                  <a:txBody>
                    <a:bodyPr/>
                    <a:lstStyle/>
                    <a:p>
                      <a:r>
                        <a:rPr lang="en-ZA" baseline="0" dirty="0">
                          <a:latin typeface="Arial" panose="020B0604020202020204" pitchFamily="34" charset="0"/>
                          <a:cs typeface="Arial" panose="020B0604020202020204" pitchFamily="34" charset="0"/>
                        </a:rPr>
                        <a:t>Maintenance Materials</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Bitumen Emulsion.</a:t>
                      </a:r>
                      <a:r>
                        <a:rPr lang="en-ZA" baseline="0" dirty="0">
                          <a:latin typeface="Arial" panose="020B0604020202020204" pitchFamily="34" charset="0"/>
                          <a:cs typeface="Arial" panose="020B0604020202020204" pitchFamily="34" charset="0"/>
                        </a:rPr>
                        <a:t> Gravel Materials. 6,7mm. Roadstones. Premix. Crusher dust. Road Signs. Transmission Poles. Pre-Paid Meters. Transformers. Cables. </a:t>
                      </a:r>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Procurement</a:t>
                      </a:r>
                    </a:p>
                  </a:txBody>
                  <a:tcPr/>
                </a:tc>
                <a:extLst>
                  <a:ext uri="{0D108BD9-81ED-4DB2-BD59-A6C34878D82A}">
                    <a16:rowId xmlns:a16="http://schemas.microsoft.com/office/drawing/2014/main" val="181706204"/>
                  </a:ext>
                </a:extLst>
              </a:tr>
            </a:tbl>
          </a:graphicData>
        </a:graphic>
      </p:graphicFrame>
    </p:spTree>
    <p:extLst>
      <p:ext uri="{BB962C8B-B14F-4D97-AF65-F5344CB8AC3E}">
        <p14:creationId xmlns:p14="http://schemas.microsoft.com/office/powerpoint/2010/main" val="148909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a:bodyPr>
          <a:lstStyle/>
          <a:p>
            <a:pPr algn="ctr"/>
            <a:r>
              <a:rPr lang="en-GB" dirty="0">
                <a:solidFill>
                  <a:srgbClr val="FF0000"/>
                </a:solidFill>
                <a:latin typeface="Aharoni" panose="02010803020104030203" pitchFamily="2" charset="-79"/>
                <a:cs typeface="Aharoni" panose="02010803020104030203" pitchFamily="2" charset="-79"/>
              </a:rPr>
              <a:t>Interventions Required</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38330B79-1272-4F6F-909A-5CC04B616F2C}"/>
              </a:ext>
            </a:extLst>
          </p:cNvPr>
          <p:cNvGraphicFramePr>
            <a:graphicFrameLocks noGrp="1"/>
          </p:cNvGraphicFramePr>
          <p:nvPr>
            <p:extLst>
              <p:ext uri="{D42A27DB-BD31-4B8C-83A1-F6EECF244321}">
                <p14:modId xmlns:p14="http://schemas.microsoft.com/office/powerpoint/2010/main" val="556764254"/>
              </p:ext>
            </p:extLst>
          </p:nvPr>
        </p:nvGraphicFramePr>
        <p:xfrm>
          <a:off x="0" y="1549399"/>
          <a:ext cx="9144000" cy="5077831"/>
        </p:xfrm>
        <a:graphic>
          <a:graphicData uri="http://schemas.openxmlformats.org/drawingml/2006/table">
            <a:tbl>
              <a:tblPr firstRow="1" bandRow="1">
                <a:tableStyleId>{5C22544A-7EE6-4342-B048-85BDC9FD1C3A}</a:tableStyleId>
              </a:tblPr>
              <a:tblGrid>
                <a:gridCol w="2579077">
                  <a:extLst>
                    <a:ext uri="{9D8B030D-6E8A-4147-A177-3AD203B41FA5}">
                      <a16:colId xmlns:a16="http://schemas.microsoft.com/office/drawing/2014/main" val="2100943338"/>
                    </a:ext>
                  </a:extLst>
                </a:gridCol>
                <a:gridCol w="3516923">
                  <a:extLst>
                    <a:ext uri="{9D8B030D-6E8A-4147-A177-3AD203B41FA5}">
                      <a16:colId xmlns:a16="http://schemas.microsoft.com/office/drawing/2014/main" val="2640436999"/>
                    </a:ext>
                  </a:extLst>
                </a:gridCol>
                <a:gridCol w="3048000">
                  <a:extLst>
                    <a:ext uri="{9D8B030D-6E8A-4147-A177-3AD203B41FA5}">
                      <a16:colId xmlns:a16="http://schemas.microsoft.com/office/drawing/2014/main" val="2422674215"/>
                    </a:ext>
                  </a:extLst>
                </a:gridCol>
              </a:tblGrid>
              <a:tr h="688711">
                <a:tc>
                  <a:txBody>
                    <a:bodyPr/>
                    <a:lstStyle/>
                    <a:p>
                      <a:r>
                        <a:rPr lang="en-ZA" dirty="0">
                          <a:latin typeface="Arial" panose="020B0604020202020204" pitchFamily="34" charset="0"/>
                          <a:cs typeface="Arial" panose="020B0604020202020204" pitchFamily="34" charset="0"/>
                        </a:rPr>
                        <a:t>Issue</a:t>
                      </a:r>
                    </a:p>
                  </a:txBody>
                  <a:tcPr/>
                </a:tc>
                <a:tc>
                  <a:txBody>
                    <a:bodyPr/>
                    <a:lstStyle/>
                    <a:p>
                      <a:r>
                        <a:rPr lang="en-ZA" dirty="0">
                          <a:latin typeface="Arial" panose="020B0604020202020204" pitchFamily="34" charset="0"/>
                          <a:cs typeface="Arial" panose="020B0604020202020204" pitchFamily="34" charset="0"/>
                        </a:rPr>
                        <a:t>Detail</a:t>
                      </a:r>
                    </a:p>
                  </a:txBody>
                  <a:tcPr/>
                </a:tc>
                <a:tc>
                  <a:txBody>
                    <a:bodyPr/>
                    <a:lstStyle/>
                    <a:p>
                      <a:r>
                        <a:rPr lang="en-ZA" dirty="0">
                          <a:latin typeface="Arial" panose="020B0604020202020204" pitchFamily="34" charset="0"/>
                          <a:cs typeface="Arial" panose="020B0604020202020204" pitchFamily="34" charset="0"/>
                        </a:rPr>
                        <a:t>Nature of Support Required</a:t>
                      </a:r>
                    </a:p>
                  </a:txBody>
                  <a:tcPr/>
                </a:tc>
                <a:extLst>
                  <a:ext uri="{0D108BD9-81ED-4DB2-BD59-A6C34878D82A}">
                    <a16:rowId xmlns:a16="http://schemas.microsoft.com/office/drawing/2014/main" val="2020663976"/>
                  </a:ext>
                </a:extLst>
              </a:tr>
              <a:tr h="688711">
                <a:tc>
                  <a:txBody>
                    <a:bodyPr/>
                    <a:lstStyle/>
                    <a:p>
                      <a:r>
                        <a:rPr lang="en-US" dirty="0">
                          <a:latin typeface="Arial" panose="020B0604020202020204" pitchFamily="34" charset="0"/>
                          <a:cs typeface="Arial" panose="020B0604020202020204" pitchFamily="34" charset="0"/>
                        </a:rPr>
                        <a:t>Base Infrastructure Development </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Require funding to implement base infrastructure programs that will enable cost recover in the area and extends critical services </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Funding and / or projects</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7629274"/>
                  </a:ext>
                </a:extLst>
              </a:tr>
              <a:tr h="688711">
                <a:tc>
                  <a:txBody>
                    <a:bodyPr/>
                    <a:lstStyle/>
                    <a:p>
                      <a:r>
                        <a:rPr lang="en-US" dirty="0">
                          <a:latin typeface="Arial" panose="020B0604020202020204" pitchFamily="34" charset="0"/>
                          <a:cs typeface="Arial" panose="020B0604020202020204" pitchFamily="34" charset="0"/>
                        </a:rPr>
                        <a:t>Funding Model</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Reconsider municipal appropriation formula to caution expenses incurred in under developed arears that cannot be recovered or have no direct grant funding</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Funding</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1706204"/>
                  </a:ext>
                </a:extLst>
              </a:tr>
              <a:tr h="688711">
                <a:tc>
                  <a:txBody>
                    <a:bodyPr/>
                    <a:lstStyle/>
                    <a:p>
                      <a:r>
                        <a:rPr lang="en-US" dirty="0">
                          <a:latin typeface="Arial" panose="020B0604020202020204" pitchFamily="34" charset="0"/>
                          <a:cs typeface="Arial" panose="020B0604020202020204" pitchFamily="34" charset="0"/>
                        </a:rPr>
                        <a:t>Capacity Development</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Support in establishing adequate capacity to implement catalytic programs that translate into revenue generation streams   </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Funding and implementation</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09312431"/>
                  </a:ext>
                </a:extLst>
              </a:tr>
            </a:tbl>
          </a:graphicData>
        </a:graphic>
      </p:graphicFrame>
    </p:spTree>
    <p:extLst>
      <p:ext uri="{BB962C8B-B14F-4D97-AF65-F5344CB8AC3E}">
        <p14:creationId xmlns:p14="http://schemas.microsoft.com/office/powerpoint/2010/main" val="243854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haroni" panose="02010803020104030203" pitchFamily="2" charset="-79"/>
                <a:cs typeface="Aharoni" panose="02010803020104030203" pitchFamily="2" charset="-79"/>
              </a:rPr>
              <a:t>Conclusion </a:t>
            </a:r>
          </a:p>
        </p:txBody>
      </p:sp>
      <p:sp>
        <p:nvSpPr>
          <p:cNvPr id="3" name="Content Placeholder 2"/>
          <p:cNvSpPr>
            <a:spLocks noGrp="1"/>
          </p:cNvSpPr>
          <p:nvPr>
            <p:ph idx="1"/>
          </p:nvPr>
        </p:nvSpPr>
        <p:spPr/>
        <p:txBody>
          <a:bodyPr>
            <a:normAutofit/>
          </a:bodyPr>
          <a:lstStyle/>
          <a:p>
            <a:pPr marL="0" indent="0" algn="ctr">
              <a:buNone/>
            </a:pPr>
            <a:endParaRPr lang="en-GB" sz="2000" dirty="0">
              <a:latin typeface="Aharoni" panose="02010803020104030203" pitchFamily="2" charset="-79"/>
              <a:cs typeface="Aharoni" panose="02010803020104030203" pitchFamily="2" charset="-79"/>
            </a:endParaRPr>
          </a:p>
          <a:p>
            <a:pPr marL="0" indent="0" algn="ctr">
              <a:buNone/>
            </a:pPr>
            <a:endParaRPr lang="en-GB" sz="2000" dirty="0">
              <a:latin typeface="Aharoni" panose="02010803020104030203" pitchFamily="2" charset="-79"/>
              <a:cs typeface="Aharoni" panose="02010803020104030203" pitchFamily="2" charset="-79"/>
            </a:endParaRPr>
          </a:p>
          <a:p>
            <a:pPr marL="0" indent="0" algn="ctr">
              <a:buNone/>
            </a:pPr>
            <a:r>
              <a:rPr lang="en-GB" sz="3600" b="1" dirty="0">
                <a:solidFill>
                  <a:srgbClr val="FF0000"/>
                </a:solidFill>
                <a:latin typeface="Arial" panose="020B0604020202020204" pitchFamily="34" charset="0"/>
                <a:cs typeface="Arial" panose="020B0604020202020204" pitchFamily="34" charset="0"/>
              </a:rPr>
              <a:t>Thank You</a:t>
            </a:r>
          </a:p>
          <a:p>
            <a:pPr marL="0" indent="0">
              <a:buNone/>
            </a:pPr>
            <a:endParaRPr lang="en-GB" sz="2000"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87814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r>
              <a:rPr lang="en-GB" i="1" dirty="0">
                <a:solidFill>
                  <a:srgbClr val="FF0000"/>
                </a:solidFill>
                <a:latin typeface="Palace Script MT" panose="030303020206070C0B05" pitchFamily="66" charset="0"/>
              </a:rPr>
              <a:t>Musina Municipality, gateway city to the rest of Africa</a:t>
            </a:r>
          </a:p>
        </p:txBody>
      </p:sp>
      <p:pic>
        <p:nvPicPr>
          <p:cNvPr id="4" name="Content Placeholder 3"/>
          <p:cNvPicPr>
            <a:picLocks noGrp="1" noChangeAspect="1"/>
          </p:cNvPicPr>
          <p:nvPr>
            <p:ph idx="1"/>
          </p:nvPr>
        </p:nvPicPr>
        <p:blipFill>
          <a:blip r:embed="rId4"/>
          <a:stretch>
            <a:fillRect/>
          </a:stretch>
        </p:blipFill>
        <p:spPr>
          <a:xfrm>
            <a:off x="2587580" y="1384300"/>
            <a:ext cx="3968840" cy="1028699"/>
          </a:xfrm>
          <a:prstGeom prst="rect">
            <a:avLst/>
          </a:prstGeom>
        </p:spPr>
      </p:pic>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278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haroni" panose="02010803020104030203" pitchFamily="2" charset="-79"/>
                <a:cs typeface="Aharoni" panose="02010803020104030203" pitchFamily="2" charset="-79"/>
              </a:rPr>
              <a:t>Purpose</a:t>
            </a:r>
          </a:p>
        </p:txBody>
      </p:sp>
      <p:sp>
        <p:nvSpPr>
          <p:cNvPr id="3" name="Content Placeholder 2"/>
          <p:cNvSpPr>
            <a:spLocks noGrp="1"/>
          </p:cNvSpPr>
          <p:nvPr>
            <p:ph idx="1"/>
          </p:nvPr>
        </p:nvSpPr>
        <p:spPr>
          <a:xfrm>
            <a:off x="628650" y="1543051"/>
            <a:ext cx="7886700" cy="3943350"/>
          </a:xfrm>
        </p:spPr>
        <p:txBody>
          <a:bodyPr>
            <a:normAutofit fontScale="92500" lnSpcReduction="10000"/>
          </a:bodyPr>
          <a:lstStyle/>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Provide update on the municipality’s transition following the 2016 redetermination of municipal boundaries.</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Highlight areas that remains unresolved arising from the 2016 redetermination of municipal boundaries.</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The impact of the 2016 redetermination of municipal boundaries on operations.</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The impact of the 2016 redetermination of municipal boundaries on financial sustainability.</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The impact of the 2016 redetermination of municipal boundaries on Human Resources</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The impact of the 2016 redetermination of municipal boundaries on Capital infrastructure</a:t>
            </a:r>
          </a:p>
          <a:p>
            <a:pPr algn="just">
              <a:buFont typeface="Wingdings" panose="05000000000000000000" pitchFamily="2" charset="2"/>
              <a:buChar char="§"/>
            </a:pPr>
            <a:r>
              <a:rPr lang="en-GB" sz="2000" dirty="0">
                <a:latin typeface="Arial" panose="020B0604020202020204" pitchFamily="34" charset="0"/>
                <a:cs typeface="Arial" panose="020B0604020202020204" pitchFamily="34" charset="0"/>
              </a:rPr>
              <a:t>Support and intervention requirements.</a:t>
            </a:r>
          </a:p>
          <a:p>
            <a:pPr algn="jus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en-GB" sz="2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GB" sz="2000"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12221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FF0000"/>
                </a:solidFill>
                <a:latin typeface="Aharoni" panose="02010803020104030203" pitchFamily="2" charset="-79"/>
                <a:cs typeface="Aharoni" panose="02010803020104030203" pitchFamily="2" charset="-79"/>
              </a:rPr>
              <a:t>Introduction and background</a:t>
            </a:r>
          </a:p>
        </p:txBody>
      </p:sp>
      <p:sp>
        <p:nvSpPr>
          <p:cNvPr id="3" name="Content Placeholder 2"/>
          <p:cNvSpPr>
            <a:spLocks noGrp="1"/>
          </p:cNvSpPr>
          <p:nvPr>
            <p:ph idx="1"/>
          </p:nvPr>
        </p:nvSpPr>
        <p:spPr>
          <a:xfrm>
            <a:off x="628650" y="1690689"/>
            <a:ext cx="7886700" cy="4351338"/>
          </a:xfrm>
        </p:spPr>
        <p:txBody>
          <a:bodyPr>
            <a:normAutofit/>
          </a:bodyPr>
          <a:lstStyle/>
          <a:p>
            <a:pPr algn="just"/>
            <a:r>
              <a:rPr lang="en-ZA" sz="1600" dirty="0">
                <a:latin typeface="Arial" panose="020B0604020202020204" pitchFamily="34" charset="0"/>
                <a:cs typeface="Arial" panose="020B0604020202020204" pitchFamily="34" charset="0"/>
              </a:rPr>
              <a:t>Musina Local Municipality is situated at the northern most part of Limpopo Province close to the Beit Bridge border post between South Africa and Zimbabwe and is one of the four local municipalities under Vhembe District Municipality</a:t>
            </a:r>
          </a:p>
          <a:p>
            <a:pPr algn="just"/>
            <a:r>
              <a:rPr lang="en-ZA" sz="1600" dirty="0">
                <a:latin typeface="Arial" panose="020B0604020202020204" pitchFamily="34" charset="0"/>
                <a:cs typeface="Arial" panose="020B0604020202020204" pitchFamily="34" charset="0"/>
              </a:rPr>
              <a:t>After the disestablishment of Mutale Local Municipality during 2016 and part incorporation of portions of former Mutale Local Municipality into Musina Local Municipality is now comprised of twelve wards and twenty four councillors.</a:t>
            </a:r>
          </a:p>
          <a:p>
            <a:pPr algn="just"/>
            <a:r>
              <a:rPr lang="en-ZA" sz="1600" dirty="0">
                <a:latin typeface="Arial" panose="020B0604020202020204" pitchFamily="34" charset="0"/>
                <a:cs typeface="Arial" panose="020B0604020202020204" pitchFamily="34" charset="0"/>
              </a:rPr>
              <a:t>The municipality has a total population of 132 009 with a land area of 129740,773 hectares / 11 297,41 square kilometres and a total of 68 934 households. </a:t>
            </a:r>
          </a:p>
          <a:p>
            <a:pPr algn="just"/>
            <a:r>
              <a:rPr lang="en-ZA" sz="1600" dirty="0">
                <a:latin typeface="Arial" panose="020B0604020202020204" pitchFamily="34" charset="0"/>
                <a:cs typeface="Arial" panose="020B0604020202020204" pitchFamily="34" charset="0"/>
              </a:rPr>
              <a:t>It is one of the four municipalities in the Vhembe District Municipality</a:t>
            </a:r>
          </a:p>
          <a:p>
            <a:pPr algn="just"/>
            <a:r>
              <a:rPr lang="en-ZA" sz="1600" dirty="0">
                <a:latin typeface="Arial" panose="020B0604020202020204" pitchFamily="34" charset="0"/>
                <a:cs typeface="Arial" panose="020B0604020202020204" pitchFamily="34" charset="0"/>
              </a:rPr>
              <a:t>Musina municipality is a category </a:t>
            </a:r>
            <a:r>
              <a:rPr lang="en-ZA" sz="1600" b="1" dirty="0">
                <a:latin typeface="Arial" panose="020B0604020202020204" pitchFamily="34" charset="0"/>
                <a:cs typeface="Arial" panose="020B0604020202020204" pitchFamily="34" charset="0"/>
              </a:rPr>
              <a:t>B</a:t>
            </a:r>
            <a:r>
              <a:rPr lang="en-ZA" sz="1600" dirty="0">
                <a:latin typeface="Arial" panose="020B0604020202020204" pitchFamily="34" charset="0"/>
                <a:cs typeface="Arial" panose="020B0604020202020204" pitchFamily="34" charset="0"/>
              </a:rPr>
              <a:t> municipality in terms of Municipal Structures Act( Act no 117of 1998)</a:t>
            </a:r>
          </a:p>
          <a:p>
            <a:pPr marL="0" indent="0">
              <a:buNone/>
            </a:pPr>
            <a:endParaRPr lang="en-GB" sz="2000"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9970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normAutofit fontScale="90000"/>
          </a:bodyPr>
          <a:lstStyle/>
          <a:p>
            <a:pPr algn="ctr"/>
            <a:r>
              <a:rPr lang="en-GB" dirty="0">
                <a:solidFill>
                  <a:srgbClr val="FF0000"/>
                </a:solidFill>
                <a:latin typeface="Aharoni" panose="02010803020104030203" pitchFamily="2" charset="-79"/>
                <a:cs typeface="Aharoni" panose="02010803020104030203" pitchFamily="2" charset="-79"/>
              </a:rPr>
              <a:t>Redetermination of boundaries transitional outstanding issues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F2D21A26-98C8-4F92-9660-A4C2B578B220}"/>
              </a:ext>
            </a:extLst>
          </p:cNvPr>
          <p:cNvGraphicFramePr>
            <a:graphicFrameLocks noGrp="1"/>
          </p:cNvGraphicFramePr>
          <p:nvPr>
            <p:extLst>
              <p:ext uri="{D42A27DB-BD31-4B8C-83A1-F6EECF244321}">
                <p14:modId xmlns:p14="http://schemas.microsoft.com/office/powerpoint/2010/main" val="4279847389"/>
              </p:ext>
            </p:extLst>
          </p:nvPr>
        </p:nvGraphicFramePr>
        <p:xfrm>
          <a:off x="0" y="1300163"/>
          <a:ext cx="9144001" cy="4267506"/>
        </p:xfrm>
        <a:graphic>
          <a:graphicData uri="http://schemas.openxmlformats.org/drawingml/2006/table">
            <a:tbl>
              <a:tblPr firstRow="1" bandRow="1">
                <a:tableStyleId>{5C22544A-7EE6-4342-B048-85BDC9FD1C3A}</a:tableStyleId>
              </a:tblPr>
              <a:tblGrid>
                <a:gridCol w="2308783">
                  <a:extLst>
                    <a:ext uri="{9D8B030D-6E8A-4147-A177-3AD203B41FA5}">
                      <a16:colId xmlns:a16="http://schemas.microsoft.com/office/drawing/2014/main" val="2791106411"/>
                    </a:ext>
                  </a:extLst>
                </a:gridCol>
                <a:gridCol w="3853148">
                  <a:extLst>
                    <a:ext uri="{9D8B030D-6E8A-4147-A177-3AD203B41FA5}">
                      <a16:colId xmlns:a16="http://schemas.microsoft.com/office/drawing/2014/main" val="316126914"/>
                    </a:ext>
                  </a:extLst>
                </a:gridCol>
                <a:gridCol w="2982070">
                  <a:extLst>
                    <a:ext uri="{9D8B030D-6E8A-4147-A177-3AD203B41FA5}">
                      <a16:colId xmlns:a16="http://schemas.microsoft.com/office/drawing/2014/main" val="1339260829"/>
                    </a:ext>
                  </a:extLst>
                </a:gridCol>
              </a:tblGrid>
              <a:tr h="518466">
                <a:tc>
                  <a:txBody>
                    <a:bodyPr/>
                    <a:lstStyle/>
                    <a:p>
                      <a:pPr algn="ctr"/>
                      <a:r>
                        <a:rPr lang="en-ZA" sz="1400" dirty="0"/>
                        <a:t>Issue</a:t>
                      </a:r>
                    </a:p>
                  </a:txBody>
                  <a:tcPr/>
                </a:tc>
                <a:tc>
                  <a:txBody>
                    <a:bodyPr/>
                    <a:lstStyle/>
                    <a:p>
                      <a:pPr algn="ctr"/>
                      <a:r>
                        <a:rPr lang="en-ZA" sz="1400" dirty="0"/>
                        <a:t>Detail</a:t>
                      </a:r>
                    </a:p>
                  </a:txBody>
                  <a:tcPr/>
                </a:tc>
                <a:tc>
                  <a:txBody>
                    <a:bodyPr/>
                    <a:lstStyle/>
                    <a:p>
                      <a:pPr algn="ctr"/>
                      <a:r>
                        <a:rPr lang="en-ZA" sz="1400" dirty="0"/>
                        <a:t>Intervention</a:t>
                      </a:r>
                    </a:p>
                  </a:txBody>
                  <a:tcPr/>
                </a:tc>
                <a:extLst>
                  <a:ext uri="{0D108BD9-81ED-4DB2-BD59-A6C34878D82A}">
                    <a16:rowId xmlns:a16="http://schemas.microsoft.com/office/drawing/2014/main" val="649287856"/>
                  </a:ext>
                </a:extLst>
              </a:tr>
              <a:tr h="3696346">
                <a:tc>
                  <a:txBody>
                    <a:bodyPr/>
                    <a:lstStyle/>
                    <a:p>
                      <a:r>
                        <a:rPr lang="en-ZA" sz="1600" dirty="0">
                          <a:latin typeface="Arial" panose="020B0604020202020204" pitchFamily="34" charset="0"/>
                          <a:cs typeface="Arial" panose="020B0604020202020204" pitchFamily="34" charset="0"/>
                        </a:rPr>
                        <a:t>High Court litigation Nthengedzeni Robert and Others (Thengwe Traditional Council) // Musina Local Municipality.</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Implementation of a community project stalled due to traditional authority land boundary dispute and IDP consultation with affected traditional authority.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600"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The applicant alleges that they were not duly consulted by Mutale Municipality on the inclusion of the Mukovhawabale Sporting facility on the IDP not did they give consent for the development. The project was planned for implementation in an area where two traditional authorities lay claim to ownership and jurisdiction on the land. </a:t>
                      </a:r>
                    </a:p>
                    <a:p>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a:latin typeface="Arial" panose="020B0604020202020204" pitchFamily="34" charset="0"/>
                          <a:cs typeface="Arial" panose="020B0604020202020204" pitchFamily="34" charset="0"/>
                        </a:rPr>
                        <a:t>Provincial &amp; National Department of Local Government must intervene in mediating / settling the boundary dispute.</a:t>
                      </a:r>
                    </a:p>
                  </a:txBody>
                  <a:tcPr/>
                </a:tc>
                <a:extLst>
                  <a:ext uri="{0D108BD9-81ED-4DB2-BD59-A6C34878D82A}">
                    <a16:rowId xmlns:a16="http://schemas.microsoft.com/office/drawing/2014/main" val="4100300266"/>
                  </a:ext>
                </a:extLst>
              </a:tr>
            </a:tbl>
          </a:graphicData>
        </a:graphic>
      </p:graphicFrame>
    </p:spTree>
    <p:extLst>
      <p:ext uri="{BB962C8B-B14F-4D97-AF65-F5344CB8AC3E}">
        <p14:creationId xmlns:p14="http://schemas.microsoft.com/office/powerpoint/2010/main" val="25835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 y="146185"/>
            <a:ext cx="8819535" cy="1568315"/>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nvGraphicFramePr>
        <p:xfrm>
          <a:off x="0" y="1714507"/>
          <a:ext cx="9144001" cy="6675120"/>
        </p:xfrm>
        <a:graphic>
          <a:graphicData uri="http://schemas.openxmlformats.org/drawingml/2006/table">
            <a:tbl>
              <a:tblPr firstRow="1" bandRow="1">
                <a:tableStyleId>{5C22544A-7EE6-4342-B048-85BDC9FD1C3A}</a:tableStyleId>
              </a:tblPr>
              <a:tblGrid>
                <a:gridCol w="2032003">
                  <a:extLst>
                    <a:ext uri="{9D8B030D-6E8A-4147-A177-3AD203B41FA5}">
                      <a16:colId xmlns:a16="http://schemas.microsoft.com/office/drawing/2014/main" val="1031382912"/>
                    </a:ext>
                  </a:extLst>
                </a:gridCol>
                <a:gridCol w="1845719">
                  <a:extLst>
                    <a:ext uri="{9D8B030D-6E8A-4147-A177-3AD203B41FA5}">
                      <a16:colId xmlns:a16="http://schemas.microsoft.com/office/drawing/2014/main" val="305544872"/>
                    </a:ext>
                  </a:extLst>
                </a:gridCol>
                <a:gridCol w="1608679">
                  <a:extLst>
                    <a:ext uri="{9D8B030D-6E8A-4147-A177-3AD203B41FA5}">
                      <a16:colId xmlns:a16="http://schemas.microsoft.com/office/drawing/2014/main" val="1728338512"/>
                    </a:ext>
                  </a:extLst>
                </a:gridCol>
                <a:gridCol w="1828800">
                  <a:extLst>
                    <a:ext uri="{9D8B030D-6E8A-4147-A177-3AD203B41FA5}">
                      <a16:colId xmlns:a16="http://schemas.microsoft.com/office/drawing/2014/main" val="1202271659"/>
                    </a:ext>
                  </a:extLst>
                </a:gridCol>
                <a:gridCol w="1828800">
                  <a:extLst>
                    <a:ext uri="{9D8B030D-6E8A-4147-A177-3AD203B41FA5}">
                      <a16:colId xmlns:a16="http://schemas.microsoft.com/office/drawing/2014/main" val="3824739669"/>
                    </a:ext>
                  </a:extLst>
                </a:gridCol>
              </a:tblGrid>
              <a:tr h="857925">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4718589">
                <a:tc rowSpan="3">
                  <a:txBody>
                    <a:bodyPr/>
                    <a:lstStyle/>
                    <a:p>
                      <a:pPr algn="just"/>
                      <a:r>
                        <a:rPr lang="en-ZA" dirty="0">
                          <a:latin typeface="Arial" panose="020B0604020202020204" pitchFamily="34" charset="0"/>
                          <a:cs typeface="Arial" panose="020B0604020202020204" pitchFamily="34" charset="0"/>
                        </a:rPr>
                        <a:t>Waste Management, Parks &amp; Cemeteries</a:t>
                      </a:r>
                    </a:p>
                  </a:txBody>
                  <a:tcPr/>
                </a:tc>
                <a:tc>
                  <a:txBody>
                    <a:bodyPr/>
                    <a:lstStyle/>
                    <a:p>
                      <a:r>
                        <a:rPr lang="en-ZA" dirty="0">
                          <a:latin typeface="Arial" panose="020B0604020202020204" pitchFamily="34" charset="0"/>
                          <a:cs typeface="Arial" panose="020B0604020202020204" pitchFamily="34" charset="0"/>
                        </a:rPr>
                        <a:t>Collection</a:t>
                      </a:r>
                    </a:p>
                  </a:txBody>
                  <a:tcPr/>
                </a:tc>
                <a:tc>
                  <a:txBody>
                    <a:bodyPr/>
                    <a:lstStyle/>
                    <a:p>
                      <a:r>
                        <a:rPr lang="en-ZA" dirty="0">
                          <a:latin typeface="Arial" panose="020B0604020202020204" pitchFamily="34" charset="0"/>
                          <a:cs typeface="Arial" panose="020B0604020202020204" pitchFamily="34" charset="0"/>
                        </a:rPr>
                        <a:t>There is a backlog of 15 328 households that are not receiving waste collection service</a:t>
                      </a:r>
                    </a:p>
                    <a:p>
                      <a:endParaRPr lang="en-ZA"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Insufficient</a:t>
                      </a:r>
                      <a:r>
                        <a:rPr lang="en-ZA" baseline="0" dirty="0">
                          <a:latin typeface="Arial" panose="020B0604020202020204" pitchFamily="34" charset="0"/>
                          <a:cs typeface="Arial" panose="020B0604020202020204" pitchFamily="34" charset="0"/>
                        </a:rPr>
                        <a:t> fleet to cater for the villages</a:t>
                      </a:r>
                    </a:p>
                    <a:p>
                      <a:pPr marL="285750" indent="-285750">
                        <a:buFont typeface="Arial" panose="020B0604020202020204" pitchFamily="34" charset="0"/>
                        <a:buChar char="•"/>
                      </a:pPr>
                      <a:r>
                        <a:rPr lang="en-ZA" baseline="0" dirty="0">
                          <a:latin typeface="Arial" panose="020B0604020202020204" pitchFamily="34" charset="0"/>
                          <a:cs typeface="Arial" panose="020B0604020202020204" pitchFamily="34" charset="0"/>
                        </a:rPr>
                        <a:t>Lack of Transfer stations</a:t>
                      </a:r>
                    </a:p>
                    <a:p>
                      <a:pPr marL="285750" indent="-285750">
                        <a:buFont typeface="Arial" panose="020B0604020202020204" pitchFamily="34" charset="0"/>
                        <a:buChar char="•"/>
                      </a:pPr>
                      <a:r>
                        <a:rPr lang="en-ZA" baseline="0" dirty="0">
                          <a:latin typeface="Arial" panose="020B0604020202020204" pitchFamily="34" charset="0"/>
                          <a:cs typeface="Arial" panose="020B0604020202020204" pitchFamily="34" charset="0"/>
                        </a:rPr>
                        <a:t>Inadequate human resource to collect waste and to operate waste fleet</a:t>
                      </a:r>
                      <a:endParaRPr lang="en-ZA"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Procure waste collection trucks</a:t>
                      </a: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Construct Transfer</a:t>
                      </a:r>
                      <a:r>
                        <a:rPr lang="en-ZA" baseline="0" dirty="0">
                          <a:latin typeface="Arial" panose="020B0604020202020204" pitchFamily="34" charset="0"/>
                          <a:cs typeface="Arial" panose="020B0604020202020204" pitchFamily="34" charset="0"/>
                        </a:rPr>
                        <a:t> Stations in different villages to store waste</a:t>
                      </a:r>
                      <a:endParaRPr lang="en-Z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dirty="0">
                          <a:latin typeface="Arial" panose="020B0604020202020204" pitchFamily="34" charset="0"/>
                          <a:cs typeface="Arial" panose="020B0604020202020204" pitchFamily="34" charset="0"/>
                        </a:rPr>
                        <a:t>Hire staff to operate waste vehicles and to collect waste</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65606697"/>
                  </a:ext>
                </a:extLst>
              </a:tr>
              <a:tr h="343170">
                <a:tc vMerge="1">
                  <a:txBody>
                    <a:bodyPr/>
                    <a:lstStyle/>
                    <a:p>
                      <a:endParaRPr lang="en-ZA"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94404771"/>
                  </a:ext>
                </a:extLst>
              </a:tr>
              <a:tr h="346027">
                <a:tc vMerge="1">
                  <a:txBody>
                    <a:bodyPr/>
                    <a:lstStyle/>
                    <a:p>
                      <a:endParaRPr lang="en-ZA" dirty="0"/>
                    </a:p>
                  </a:txBody>
                  <a:tcPr/>
                </a:tc>
                <a:tc gridSpan="4">
                  <a:txBody>
                    <a:bodyPr/>
                    <a:lstStyle/>
                    <a:p>
                      <a:endParaRPr lang="en-US" dirty="0"/>
                    </a:p>
                  </a:txBody>
                  <a:tcPr/>
                </a:tc>
                <a:tc hMerge="1">
                  <a:txBody>
                    <a:bodyPr/>
                    <a:lstStyle/>
                    <a:p>
                      <a:endParaRPr lang="en-ZA" dirty="0">
                        <a:latin typeface="Arial" panose="020B0604020202020204" pitchFamily="34" charset="0"/>
                        <a:cs typeface="Arial" panose="020B0604020202020204" pitchFamily="34" charset="0"/>
                      </a:endParaRPr>
                    </a:p>
                  </a:txBody>
                  <a:tcPr/>
                </a:tc>
                <a:tc hMerge="1">
                  <a:txBody>
                    <a:bodyPr/>
                    <a:lstStyle/>
                    <a:p>
                      <a:endParaRPr lang="en-ZA" dirty="0">
                        <a:latin typeface="Arial" panose="020B0604020202020204" pitchFamily="34" charset="0"/>
                        <a:cs typeface="Arial" panose="020B0604020202020204" pitchFamily="34" charset="0"/>
                      </a:endParaRPr>
                    </a:p>
                  </a:txBody>
                  <a:tcPr/>
                </a:tc>
                <a:tc hMerge="1">
                  <a:txBody>
                    <a:bodyPr/>
                    <a:lstStyle/>
                    <a:p>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357457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6185"/>
            <a:ext cx="8729661" cy="1325563"/>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668257847"/>
              </p:ext>
            </p:extLst>
          </p:nvPr>
        </p:nvGraphicFramePr>
        <p:xfrm>
          <a:off x="207169" y="1471748"/>
          <a:ext cx="8729662" cy="4927225"/>
        </p:xfrm>
        <a:graphic>
          <a:graphicData uri="http://schemas.openxmlformats.org/drawingml/2006/table">
            <a:tbl>
              <a:tblPr firstRow="1" bandRow="1">
                <a:tableStyleId>{5C22544A-7EE6-4342-B048-85BDC9FD1C3A}</a:tableStyleId>
              </a:tblPr>
              <a:tblGrid>
                <a:gridCol w="1912652">
                  <a:extLst>
                    <a:ext uri="{9D8B030D-6E8A-4147-A177-3AD203B41FA5}">
                      <a16:colId xmlns:a16="http://schemas.microsoft.com/office/drawing/2014/main" val="1031382912"/>
                    </a:ext>
                  </a:extLst>
                </a:gridCol>
                <a:gridCol w="1783545">
                  <a:extLst>
                    <a:ext uri="{9D8B030D-6E8A-4147-A177-3AD203B41FA5}">
                      <a16:colId xmlns:a16="http://schemas.microsoft.com/office/drawing/2014/main" val="305544872"/>
                    </a:ext>
                  </a:extLst>
                </a:gridCol>
                <a:gridCol w="1514192">
                  <a:extLst>
                    <a:ext uri="{9D8B030D-6E8A-4147-A177-3AD203B41FA5}">
                      <a16:colId xmlns:a16="http://schemas.microsoft.com/office/drawing/2014/main" val="1728338512"/>
                    </a:ext>
                  </a:extLst>
                </a:gridCol>
                <a:gridCol w="1735728">
                  <a:extLst>
                    <a:ext uri="{9D8B030D-6E8A-4147-A177-3AD203B41FA5}">
                      <a16:colId xmlns:a16="http://schemas.microsoft.com/office/drawing/2014/main" val="1202271659"/>
                    </a:ext>
                  </a:extLst>
                </a:gridCol>
                <a:gridCol w="1783545">
                  <a:extLst>
                    <a:ext uri="{9D8B030D-6E8A-4147-A177-3AD203B41FA5}">
                      <a16:colId xmlns:a16="http://schemas.microsoft.com/office/drawing/2014/main" val="3824739669"/>
                    </a:ext>
                  </a:extLst>
                </a:gridCol>
              </a:tblGrid>
              <a:tr h="903765">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1132408">
                <a:tc rowSpan="3">
                  <a:txBody>
                    <a:bodyPr/>
                    <a:lstStyle/>
                    <a:p>
                      <a:pPr algn="just"/>
                      <a:r>
                        <a:rPr lang="en-ZA" dirty="0">
                          <a:latin typeface="Arial" panose="020B0604020202020204" pitchFamily="34" charset="0"/>
                          <a:cs typeface="Arial" panose="020B0604020202020204" pitchFamily="34" charset="0"/>
                        </a:rPr>
                        <a:t>Waste Management, Parks &amp; Cemeteries</a:t>
                      </a:r>
                    </a:p>
                  </a:txBody>
                  <a:tcPr/>
                </a:tc>
                <a:tc>
                  <a:txBody>
                    <a:bodyPr/>
                    <a:lstStyle/>
                    <a:p>
                      <a:r>
                        <a:rPr lang="en-ZA" dirty="0">
                          <a:latin typeface="Arial" panose="020B0604020202020204" pitchFamily="34" charset="0"/>
                          <a:cs typeface="Arial" panose="020B0604020202020204" pitchFamily="34" charset="0"/>
                        </a:rPr>
                        <a:t>Disposal</a:t>
                      </a:r>
                    </a:p>
                  </a:txBody>
                  <a:tcPr/>
                </a:tc>
                <a:tc>
                  <a:txBody>
                    <a:bodyPr/>
                    <a:lstStyle/>
                    <a:p>
                      <a:r>
                        <a:rPr lang="en-ZA" dirty="0">
                          <a:latin typeface="Arial" panose="020B0604020202020204" pitchFamily="34" charset="0"/>
                          <a:cs typeface="Arial" panose="020B0604020202020204" pitchFamily="34" charset="0"/>
                        </a:rPr>
                        <a:t>High</a:t>
                      </a:r>
                      <a:r>
                        <a:rPr lang="en-ZA" baseline="0" dirty="0">
                          <a:latin typeface="Arial" panose="020B0604020202020204" pitchFamily="34" charset="0"/>
                          <a:cs typeface="Arial" panose="020B0604020202020204" pitchFamily="34" charset="0"/>
                        </a:rPr>
                        <a:t> cost of waste disposal</a:t>
                      </a:r>
                      <a:endParaRPr lang="en-ZA"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Lack of landfill site in the villages</a:t>
                      </a:r>
                    </a:p>
                  </a:txBody>
                  <a:tcPr/>
                </a:tc>
                <a:tc>
                  <a:txBody>
                    <a:bodyPr/>
                    <a:lstStyle/>
                    <a:p>
                      <a:r>
                        <a:rPr lang="en-ZA" dirty="0">
                          <a:latin typeface="Arial" panose="020B0604020202020204" pitchFamily="34" charset="0"/>
                          <a:cs typeface="Arial" panose="020B0604020202020204" pitchFamily="34" charset="0"/>
                        </a:rPr>
                        <a:t>Establish</a:t>
                      </a:r>
                      <a:r>
                        <a:rPr lang="en-ZA" baseline="0" dirty="0">
                          <a:latin typeface="Arial" panose="020B0604020202020204" pitchFamily="34" charset="0"/>
                          <a:cs typeface="Arial" panose="020B0604020202020204" pitchFamily="34" charset="0"/>
                        </a:rPr>
                        <a:t> landfill site in a central area in the villages</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r h="1655057">
                <a:tc vMerge="1">
                  <a:txBody>
                    <a:bodyPr/>
                    <a:lstStyle/>
                    <a:p>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Parks</a:t>
                      </a:r>
                    </a:p>
                    <a:p>
                      <a:endParaRPr lang="en-US" dirty="0"/>
                    </a:p>
                  </a:txBody>
                  <a:tcPr/>
                </a:tc>
                <a:tc>
                  <a:txBody>
                    <a:bodyPr/>
                    <a:lstStyle/>
                    <a:p>
                      <a:r>
                        <a:rPr lang="en-US" dirty="0"/>
                        <a:t>The community does not have a</a:t>
                      </a:r>
                      <a:r>
                        <a:rPr lang="en-US" baseline="0" dirty="0"/>
                        <a:t> dedicated place for recreation</a:t>
                      </a:r>
                      <a:endParaRPr lang="en-US" dirty="0"/>
                    </a:p>
                  </a:txBody>
                  <a:tcPr/>
                </a:tc>
                <a:tc>
                  <a:txBody>
                    <a:bodyPr/>
                    <a:lstStyle/>
                    <a:p>
                      <a:r>
                        <a:rPr lang="en-US" dirty="0"/>
                        <a:t>There are no municipal parks in villages</a:t>
                      </a:r>
                    </a:p>
                  </a:txBody>
                  <a:tcPr/>
                </a:tc>
                <a:tc>
                  <a:txBody>
                    <a:bodyPr/>
                    <a:lstStyle/>
                    <a:p>
                      <a:r>
                        <a:rPr lang="en-US" dirty="0"/>
                        <a:t>Establish</a:t>
                      </a:r>
                      <a:r>
                        <a:rPr lang="en-US" baseline="0" dirty="0"/>
                        <a:t> parks for the community</a:t>
                      </a:r>
                      <a:endParaRPr lang="en-US" dirty="0"/>
                    </a:p>
                  </a:txBody>
                  <a:tcPr/>
                </a:tc>
                <a:extLst>
                  <a:ext uri="{0D108BD9-81ED-4DB2-BD59-A6C34878D82A}">
                    <a16:rowId xmlns:a16="http://schemas.microsoft.com/office/drawing/2014/main" val="2794404771"/>
                  </a:ext>
                </a:extLst>
              </a:tr>
              <a:tr h="1086745">
                <a:tc vMerge="1">
                  <a:txBody>
                    <a:bodyPr/>
                    <a:lstStyle/>
                    <a:p>
                      <a:endParaRPr lang="en-ZA" dirty="0"/>
                    </a:p>
                  </a:txBody>
                  <a:tcPr/>
                </a:tc>
                <a:tc>
                  <a:txBody>
                    <a:bodyPr/>
                    <a:lstStyle/>
                    <a:p>
                      <a:r>
                        <a:rPr lang="en-US" dirty="0"/>
                        <a:t>Cemeteries</a:t>
                      </a:r>
                    </a:p>
                  </a:txBody>
                  <a:tcPr/>
                </a:tc>
                <a:tc>
                  <a:txBody>
                    <a:bodyPr/>
                    <a:lstStyle/>
                    <a:p>
                      <a:r>
                        <a:rPr lang="en-US" dirty="0"/>
                        <a:t>None</a:t>
                      </a:r>
                    </a:p>
                  </a:txBody>
                  <a:tcPr/>
                </a:tc>
                <a:tc>
                  <a:txBody>
                    <a:bodyPr/>
                    <a:lstStyle/>
                    <a:p>
                      <a:r>
                        <a:rPr lang="en-US" dirty="0"/>
                        <a:t>None</a:t>
                      </a:r>
                    </a:p>
                  </a:txBody>
                  <a:tcPr/>
                </a:tc>
                <a:tc>
                  <a:txBody>
                    <a:bodyPr/>
                    <a:lstStyle/>
                    <a:p>
                      <a:r>
                        <a:rPr lang="en-US" dirty="0"/>
                        <a:t>None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0859975"/>
                  </a:ext>
                </a:extLst>
              </a:tr>
            </a:tbl>
          </a:graphicData>
        </a:graphic>
      </p:graphicFrame>
    </p:spTree>
    <p:extLst>
      <p:ext uri="{BB962C8B-B14F-4D97-AF65-F5344CB8AC3E}">
        <p14:creationId xmlns:p14="http://schemas.microsoft.com/office/powerpoint/2010/main" val="115433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6185"/>
            <a:ext cx="8729662" cy="1568315"/>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nvGraphicFramePr>
        <p:xfrm>
          <a:off x="-100010" y="1714500"/>
          <a:ext cx="9244010" cy="6492240"/>
        </p:xfrm>
        <a:graphic>
          <a:graphicData uri="http://schemas.openxmlformats.org/drawingml/2006/table">
            <a:tbl>
              <a:tblPr firstRow="1" bandRow="1">
                <a:tableStyleId>{5C22544A-7EE6-4342-B048-85BDC9FD1C3A}</a:tableStyleId>
              </a:tblPr>
              <a:tblGrid>
                <a:gridCol w="2054227">
                  <a:extLst>
                    <a:ext uri="{9D8B030D-6E8A-4147-A177-3AD203B41FA5}">
                      <a16:colId xmlns:a16="http://schemas.microsoft.com/office/drawing/2014/main" val="1031382912"/>
                    </a:ext>
                  </a:extLst>
                </a:gridCol>
                <a:gridCol w="1865905">
                  <a:extLst>
                    <a:ext uri="{9D8B030D-6E8A-4147-A177-3AD203B41FA5}">
                      <a16:colId xmlns:a16="http://schemas.microsoft.com/office/drawing/2014/main" val="305544872"/>
                    </a:ext>
                  </a:extLst>
                </a:gridCol>
                <a:gridCol w="1626274">
                  <a:extLst>
                    <a:ext uri="{9D8B030D-6E8A-4147-A177-3AD203B41FA5}">
                      <a16:colId xmlns:a16="http://schemas.microsoft.com/office/drawing/2014/main" val="1728338512"/>
                    </a:ext>
                  </a:extLst>
                </a:gridCol>
                <a:gridCol w="1848802">
                  <a:extLst>
                    <a:ext uri="{9D8B030D-6E8A-4147-A177-3AD203B41FA5}">
                      <a16:colId xmlns:a16="http://schemas.microsoft.com/office/drawing/2014/main" val="1202271659"/>
                    </a:ext>
                  </a:extLst>
                </a:gridCol>
                <a:gridCol w="1848802">
                  <a:extLst>
                    <a:ext uri="{9D8B030D-6E8A-4147-A177-3AD203B41FA5}">
                      <a16:colId xmlns:a16="http://schemas.microsoft.com/office/drawing/2014/main" val="3824739669"/>
                    </a:ext>
                  </a:extLst>
                </a:gridCol>
              </a:tblGrid>
              <a:tr h="1117378">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731124">
                <a:tc rowSpan="4">
                  <a:txBody>
                    <a:bodyPr/>
                    <a:lstStyle/>
                    <a:p>
                      <a:pPr algn="just"/>
                      <a:r>
                        <a:rPr lang="en-ZA" dirty="0">
                          <a:latin typeface="Arial" panose="020B0604020202020204" pitchFamily="34" charset="0"/>
                          <a:cs typeface="Arial" panose="020B0604020202020204" pitchFamily="34" charset="0"/>
                        </a:rPr>
                        <a:t>Traffic Control &amp; Transport</a:t>
                      </a:r>
                    </a:p>
                  </a:txBody>
                  <a:tcPr/>
                </a:tc>
                <a:tc>
                  <a:txBody>
                    <a:bodyPr/>
                    <a:lstStyle/>
                    <a:p>
                      <a:r>
                        <a:rPr lang="en-ZA" dirty="0">
                          <a:latin typeface="Arial" panose="020B0604020202020204" pitchFamily="34" charset="0"/>
                          <a:cs typeface="Arial" panose="020B0604020202020204" pitchFamily="34" charset="0"/>
                        </a:rPr>
                        <a:t>Law Enforcement</a:t>
                      </a:r>
                    </a:p>
                  </a:txBody>
                  <a:tcPr/>
                </a:tc>
                <a:tc>
                  <a:txBody>
                    <a:bodyPr/>
                    <a:lstStyle/>
                    <a:p>
                      <a:r>
                        <a:rPr lang="en-ZA" dirty="0">
                          <a:latin typeface="Arial" panose="020B0604020202020204" pitchFamily="34" charset="0"/>
                          <a:cs typeface="Arial" panose="020B0604020202020204" pitchFamily="34" charset="0"/>
                        </a:rPr>
                        <a:t>No services at villages due to shortage of  staff and vastness of area</a:t>
                      </a:r>
                    </a:p>
                  </a:txBody>
                  <a:tcPr/>
                </a:tc>
                <a:tc>
                  <a:txBody>
                    <a:bodyPr/>
                    <a:lstStyle/>
                    <a:p>
                      <a:r>
                        <a:rPr lang="en-ZA" dirty="0">
                          <a:latin typeface="Arial" panose="020B0604020202020204" pitchFamily="34" charset="0"/>
                          <a:cs typeface="Arial" panose="020B0604020202020204" pitchFamily="34" charset="0"/>
                        </a:rPr>
                        <a:t>The area of operation is vast to be covered at villages</a:t>
                      </a:r>
                    </a:p>
                  </a:txBody>
                  <a:tcPr/>
                </a:tc>
                <a:tc>
                  <a:txBody>
                    <a:bodyPr/>
                    <a:lstStyle/>
                    <a:p>
                      <a:r>
                        <a:rPr lang="en-ZA" dirty="0">
                          <a:latin typeface="Arial" panose="020B0604020202020204" pitchFamily="34" charset="0"/>
                          <a:cs typeface="Arial" panose="020B0604020202020204" pitchFamily="34" charset="0"/>
                        </a:rPr>
                        <a:t>Satellite office to be opened at </a:t>
                      </a:r>
                      <a:r>
                        <a:rPr lang="en-ZA" dirty="0" err="1">
                          <a:latin typeface="Arial" panose="020B0604020202020204" pitchFamily="34" charset="0"/>
                          <a:cs typeface="Arial" panose="020B0604020202020204" pitchFamily="34" charset="0"/>
                        </a:rPr>
                        <a:t>Madimbo</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r h="546496">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Infrastructure</a:t>
                      </a:r>
                    </a:p>
                  </a:txBody>
                  <a:tcPr/>
                </a:tc>
                <a:tc>
                  <a:txBody>
                    <a:bodyPr/>
                    <a:lstStyle/>
                    <a:p>
                      <a:r>
                        <a:rPr lang="en-ZA" dirty="0">
                          <a:latin typeface="Arial" panose="020B0604020202020204" pitchFamily="34" charset="0"/>
                          <a:cs typeface="Arial" panose="020B0604020202020204" pitchFamily="34" charset="0"/>
                        </a:rPr>
                        <a:t>Old infrastructure</a:t>
                      </a:r>
                    </a:p>
                  </a:txBody>
                  <a:tcPr/>
                </a:tc>
                <a:tc>
                  <a:txBody>
                    <a:bodyPr/>
                    <a:lstStyle/>
                    <a:p>
                      <a:r>
                        <a:rPr lang="en-ZA" dirty="0">
                          <a:latin typeface="Arial" panose="020B0604020202020204" pitchFamily="34" charset="0"/>
                          <a:cs typeface="Arial" panose="020B0604020202020204" pitchFamily="34" charset="0"/>
                        </a:rPr>
                        <a:t>Infrastructure not maintained</a:t>
                      </a:r>
                    </a:p>
                  </a:txBody>
                  <a:tcPr/>
                </a:tc>
                <a:tc>
                  <a:txBody>
                    <a:bodyPr/>
                    <a:lstStyle/>
                    <a:p>
                      <a:r>
                        <a:rPr lang="en-ZA" dirty="0">
                          <a:latin typeface="Arial" panose="020B0604020202020204" pitchFamily="34" charset="0"/>
                          <a:cs typeface="Arial" panose="020B0604020202020204" pitchFamily="34" charset="0"/>
                        </a:rPr>
                        <a:t>Maintenance of infrastructure</a:t>
                      </a:r>
                    </a:p>
                  </a:txBody>
                  <a:tcPr/>
                </a:tc>
                <a:extLst>
                  <a:ext uri="{0D108BD9-81ED-4DB2-BD59-A6C34878D82A}">
                    <a16:rowId xmlns:a16="http://schemas.microsoft.com/office/drawing/2014/main" val="2794404771"/>
                  </a:ext>
                </a:extLst>
              </a:tr>
              <a:tr h="731124">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Ranking Facilities</a:t>
                      </a:r>
                    </a:p>
                  </a:txBody>
                  <a:tcPr/>
                </a:tc>
                <a:tc>
                  <a:txBody>
                    <a:bodyPr/>
                    <a:lstStyle/>
                    <a:p>
                      <a:r>
                        <a:rPr lang="en-ZA" dirty="0">
                          <a:latin typeface="Arial" panose="020B0604020202020204" pitchFamily="34" charset="0"/>
                          <a:cs typeface="Arial" panose="020B0604020202020204" pitchFamily="34" charset="0"/>
                        </a:rPr>
                        <a:t>Operators fighting for ranking facilities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No  enough space for operators</a:t>
                      </a: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Department of Public Works donated land for ranking facilities</a:t>
                      </a:r>
                    </a:p>
                  </a:txBody>
                  <a:tcPr/>
                </a:tc>
                <a:extLst>
                  <a:ext uri="{0D108BD9-81ED-4DB2-BD59-A6C34878D82A}">
                    <a16:rowId xmlns:a16="http://schemas.microsoft.com/office/drawing/2014/main" val="3476852157"/>
                  </a:ext>
                </a:extLst>
              </a:tr>
              <a:tr h="675941">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Public Transport</a:t>
                      </a:r>
                    </a:p>
                    <a:p>
                      <a:endParaRPr lang="en-ZA" dirty="0">
                        <a:latin typeface="Arial" panose="020B0604020202020204" pitchFamily="34" charset="0"/>
                        <a:cs typeface="Arial" panose="020B0604020202020204" pitchFamily="34" charset="0"/>
                      </a:endParaRPr>
                    </a:p>
                  </a:txBody>
                  <a:tcPr/>
                </a:tc>
                <a:tc>
                  <a:txBody>
                    <a:bodyPr/>
                    <a:lstStyle/>
                    <a:p>
                      <a:r>
                        <a:rPr lang="en-ZA" dirty="0">
                          <a:latin typeface="Arial" panose="020B0604020202020204" pitchFamily="34" charset="0"/>
                          <a:cs typeface="Arial" panose="020B0604020202020204" pitchFamily="34" charset="0"/>
                        </a:rPr>
                        <a:t>No permits issued to operators</a:t>
                      </a:r>
                    </a:p>
                  </a:txBody>
                  <a:tcPr/>
                </a:tc>
                <a:tc>
                  <a:txBody>
                    <a:bodyPr/>
                    <a:lstStyle/>
                    <a:p>
                      <a:r>
                        <a:rPr lang="en-ZA" dirty="0">
                          <a:latin typeface="Arial" panose="020B0604020202020204" pitchFamily="34" charset="0"/>
                          <a:cs typeface="Arial" panose="020B0604020202020204" pitchFamily="34" charset="0"/>
                        </a:rPr>
                        <a:t>No new permits are issued by the department</a:t>
                      </a:r>
                    </a:p>
                  </a:txBody>
                  <a:tcPr/>
                </a:tc>
                <a:tc>
                  <a:txBody>
                    <a:bodyPr/>
                    <a:lstStyle/>
                    <a:p>
                      <a:r>
                        <a:rPr lang="en-ZA" dirty="0">
                          <a:latin typeface="Arial" panose="020B0604020202020204" pitchFamily="34" charset="0"/>
                          <a:cs typeface="Arial" panose="020B0604020202020204" pitchFamily="34" charset="0"/>
                        </a:rPr>
                        <a:t>Department of Transport await development of intermodal </a:t>
                      </a:r>
                      <a:r>
                        <a:rPr lang="en-ZA" dirty="0" err="1">
                          <a:latin typeface="Arial" panose="020B0604020202020204" pitchFamily="34" charset="0"/>
                          <a:cs typeface="Arial" panose="020B0604020202020204" pitchFamily="34" charset="0"/>
                        </a:rPr>
                        <a:t>facilitied</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06676061"/>
                  </a:ext>
                </a:extLst>
              </a:tr>
            </a:tbl>
          </a:graphicData>
        </a:graphic>
      </p:graphicFrame>
    </p:spTree>
    <p:extLst>
      <p:ext uri="{BB962C8B-B14F-4D97-AF65-F5344CB8AC3E}">
        <p14:creationId xmlns:p14="http://schemas.microsoft.com/office/powerpoint/2010/main" val="375096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46185"/>
            <a:ext cx="8729662" cy="1568315"/>
          </a:xfrm>
        </p:spPr>
        <p:txBody>
          <a:bodyPr>
            <a:normAutofit/>
          </a:bodyPr>
          <a:lstStyle/>
          <a:p>
            <a:pPr algn="ctr"/>
            <a:r>
              <a:rPr lang="en-GB" sz="3200" dirty="0">
                <a:solidFill>
                  <a:srgbClr val="FF0000"/>
                </a:solidFill>
                <a:latin typeface="Aharoni" panose="02010803020104030203" pitchFamily="2" charset="-79"/>
                <a:cs typeface="Aharoni" panose="02010803020104030203" pitchFamily="2" charset="-79"/>
              </a:rPr>
              <a:t>The Impact of Redetermination of Municipal Boundaries on Key Municipal Operations</a:t>
            </a:r>
          </a:p>
        </p:txBody>
      </p:sp>
      <p:sp>
        <p:nvSpPr>
          <p:cNvPr id="3" name="Content Placeholder 2"/>
          <p:cNvSpPr>
            <a:spLocks noGrp="1"/>
          </p:cNvSpPr>
          <p:nvPr>
            <p:ph idx="1"/>
          </p:nvPr>
        </p:nvSpPr>
        <p:spPr>
          <a:xfrm>
            <a:off x="628650" y="1471748"/>
            <a:ext cx="7886700" cy="4351338"/>
          </a:xfrm>
        </p:spPr>
        <p:txBody>
          <a:bodyPr>
            <a:normAutofit/>
          </a:bodyPr>
          <a:lstStyle/>
          <a:p>
            <a:pPr marL="0" indent="0" algn="just">
              <a:buNone/>
            </a:pPr>
            <a:endParaRPr lang="en-ZA" sz="2000" dirty="0"/>
          </a:p>
          <a:p>
            <a:pPr marL="0" indent="0" algn="just">
              <a:buNone/>
            </a:pPr>
            <a:endParaRPr lang="en-ZA" sz="2000" dirty="0"/>
          </a:p>
          <a:p>
            <a:pPr marL="0" indent="0" algn="just">
              <a:buNone/>
            </a:pPr>
            <a:endParaRPr lang="en-ZA" sz="2000" dirty="0"/>
          </a:p>
          <a:p>
            <a:pPr algn="just"/>
            <a:endParaRPr lang="en-GB" sz="2000" dirty="0"/>
          </a:p>
        </p:txBody>
      </p:sp>
      <p:sp>
        <p:nvSpPr>
          <p:cNvPr id="5" name="Footer Placeholder 4"/>
          <p:cNvSpPr>
            <a:spLocks noGrp="1"/>
          </p:cNvSpPr>
          <p:nvPr>
            <p:ph type="ftr" sz="quarter" idx="11"/>
          </p:nvPr>
        </p:nvSpPr>
        <p:spPr/>
        <p:txBody>
          <a:bodyPr/>
          <a:lstStyle/>
          <a:p>
            <a:endParaRPr lang="en-GB" dirty="0"/>
          </a:p>
        </p:txBody>
      </p:sp>
      <p:graphicFrame>
        <p:nvGraphicFramePr>
          <p:cNvPr id="4" name="Table 5">
            <a:extLst>
              <a:ext uri="{FF2B5EF4-FFF2-40B4-BE49-F238E27FC236}">
                <a16:creationId xmlns:a16="http://schemas.microsoft.com/office/drawing/2014/main" id="{8F59679A-6447-49DA-8227-F86106ACEA5B}"/>
              </a:ext>
            </a:extLst>
          </p:cNvPr>
          <p:cNvGraphicFramePr>
            <a:graphicFrameLocks noGrp="1"/>
          </p:cNvGraphicFramePr>
          <p:nvPr>
            <p:extLst>
              <p:ext uri="{D42A27DB-BD31-4B8C-83A1-F6EECF244321}">
                <p14:modId xmlns:p14="http://schemas.microsoft.com/office/powerpoint/2010/main" val="1161910074"/>
              </p:ext>
            </p:extLst>
          </p:nvPr>
        </p:nvGraphicFramePr>
        <p:xfrm>
          <a:off x="-1125415" y="1714500"/>
          <a:ext cx="10902461" cy="7008394"/>
        </p:xfrm>
        <a:graphic>
          <a:graphicData uri="http://schemas.openxmlformats.org/drawingml/2006/table">
            <a:tbl>
              <a:tblPr firstRow="1" bandRow="1">
                <a:tableStyleId>{5C22544A-7EE6-4342-B048-85BDC9FD1C3A}</a:tableStyleId>
              </a:tblPr>
              <a:tblGrid>
                <a:gridCol w="1369796">
                  <a:extLst>
                    <a:ext uri="{9D8B030D-6E8A-4147-A177-3AD203B41FA5}">
                      <a16:colId xmlns:a16="http://schemas.microsoft.com/office/drawing/2014/main" val="1031382912"/>
                    </a:ext>
                  </a:extLst>
                </a:gridCol>
                <a:gridCol w="3253641">
                  <a:extLst>
                    <a:ext uri="{9D8B030D-6E8A-4147-A177-3AD203B41FA5}">
                      <a16:colId xmlns:a16="http://schemas.microsoft.com/office/drawing/2014/main" val="305544872"/>
                    </a:ext>
                  </a:extLst>
                </a:gridCol>
                <a:gridCol w="1918040">
                  <a:extLst>
                    <a:ext uri="{9D8B030D-6E8A-4147-A177-3AD203B41FA5}">
                      <a16:colId xmlns:a16="http://schemas.microsoft.com/office/drawing/2014/main" val="1728338512"/>
                    </a:ext>
                  </a:extLst>
                </a:gridCol>
                <a:gridCol w="2180492">
                  <a:extLst>
                    <a:ext uri="{9D8B030D-6E8A-4147-A177-3AD203B41FA5}">
                      <a16:colId xmlns:a16="http://schemas.microsoft.com/office/drawing/2014/main" val="1202271659"/>
                    </a:ext>
                  </a:extLst>
                </a:gridCol>
                <a:gridCol w="2180492">
                  <a:extLst>
                    <a:ext uri="{9D8B030D-6E8A-4147-A177-3AD203B41FA5}">
                      <a16:colId xmlns:a16="http://schemas.microsoft.com/office/drawing/2014/main" val="3824739669"/>
                    </a:ext>
                  </a:extLst>
                </a:gridCol>
              </a:tblGrid>
              <a:tr h="916249">
                <a:tc>
                  <a:txBody>
                    <a:bodyPr/>
                    <a:lstStyle/>
                    <a:p>
                      <a:r>
                        <a:rPr lang="en-ZA" dirty="0">
                          <a:latin typeface="Arial" panose="020B0604020202020204" pitchFamily="34" charset="0"/>
                          <a:cs typeface="Arial" panose="020B0604020202020204" pitchFamily="34" charset="0"/>
                        </a:rPr>
                        <a:t>Functional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Key Performance Area</a:t>
                      </a:r>
                    </a:p>
                  </a:txBody>
                  <a:tcPr/>
                </a:tc>
                <a:tc>
                  <a:txBody>
                    <a:bodyPr/>
                    <a:lstStyle/>
                    <a:p>
                      <a:r>
                        <a:rPr lang="en-ZA" dirty="0">
                          <a:latin typeface="Arial" panose="020B0604020202020204" pitchFamily="34" charset="0"/>
                          <a:cs typeface="Arial" panose="020B0604020202020204" pitchFamily="34" charset="0"/>
                        </a:rPr>
                        <a:t>Challenge</a:t>
                      </a:r>
                    </a:p>
                  </a:txBody>
                  <a:tcPr/>
                </a:tc>
                <a:tc>
                  <a:txBody>
                    <a:bodyPr/>
                    <a:lstStyle/>
                    <a:p>
                      <a:r>
                        <a:rPr lang="en-ZA" dirty="0">
                          <a:latin typeface="Arial" panose="020B0604020202020204" pitchFamily="34" charset="0"/>
                          <a:cs typeface="Arial" panose="020B0604020202020204" pitchFamily="34" charset="0"/>
                        </a:rPr>
                        <a:t>Route Case</a:t>
                      </a:r>
                    </a:p>
                  </a:txBody>
                  <a:tcPr/>
                </a:tc>
                <a:tc>
                  <a:txBody>
                    <a:bodyPr/>
                    <a:lstStyle/>
                    <a:p>
                      <a:r>
                        <a:rPr lang="en-ZA" dirty="0">
                          <a:latin typeface="Arial" panose="020B0604020202020204" pitchFamily="34" charset="0"/>
                          <a:cs typeface="Arial" panose="020B0604020202020204" pitchFamily="34" charset="0"/>
                        </a:rPr>
                        <a:t>Intervention </a:t>
                      </a:r>
                    </a:p>
                  </a:txBody>
                  <a:tcPr/>
                </a:tc>
                <a:extLst>
                  <a:ext uri="{0D108BD9-81ED-4DB2-BD59-A6C34878D82A}">
                    <a16:rowId xmlns:a16="http://schemas.microsoft.com/office/drawing/2014/main" val="2654536633"/>
                  </a:ext>
                </a:extLst>
              </a:tr>
              <a:tr h="913474">
                <a:tc rowSpan="5">
                  <a:txBody>
                    <a:bodyPr/>
                    <a:lstStyle/>
                    <a:p>
                      <a:pPr algn="just"/>
                      <a:r>
                        <a:rPr lang="en-ZA" dirty="0">
                          <a:latin typeface="Arial" panose="020B0604020202020204" pitchFamily="34" charset="0"/>
                          <a:cs typeface="Arial" panose="020B0604020202020204" pitchFamily="34" charset="0"/>
                        </a:rPr>
                        <a:t>Roads &amp; Storm Water</a:t>
                      </a:r>
                    </a:p>
                  </a:txBody>
                  <a:tcPr/>
                </a:tc>
                <a:tc>
                  <a:txBody>
                    <a:bodyPr/>
                    <a:lstStyle/>
                    <a:p>
                      <a:r>
                        <a:rPr lang="en-ZA" dirty="0">
                          <a:latin typeface="Arial" panose="020B0604020202020204" pitchFamily="34" charset="0"/>
                          <a:cs typeface="Arial" panose="020B0604020202020204" pitchFamily="34" charset="0"/>
                        </a:rPr>
                        <a:t>Backlog</a:t>
                      </a:r>
                    </a:p>
                  </a:txBody>
                  <a:tcPr/>
                </a:tc>
                <a:tc>
                  <a:txBody>
                    <a:bodyPr/>
                    <a:lstStyle/>
                    <a:p>
                      <a:pPr algn="just"/>
                      <a:r>
                        <a:rPr lang="en-ZA" dirty="0">
                          <a:latin typeface="Arial" panose="020B0604020202020204" pitchFamily="34" charset="0"/>
                          <a:cs typeface="Arial" panose="020B0604020202020204" pitchFamily="34" charset="0"/>
                        </a:rPr>
                        <a:t>Backlog on gravel road is 540km</a:t>
                      </a:r>
                    </a:p>
                  </a:txBody>
                  <a:tcPr/>
                </a:tc>
                <a:tc>
                  <a:txBody>
                    <a:bodyPr/>
                    <a:lstStyle/>
                    <a:p>
                      <a:pPr algn="just"/>
                      <a:r>
                        <a:rPr lang="en-ZA" dirty="0">
                          <a:latin typeface="Arial" panose="020B0604020202020204" pitchFamily="34" charset="0"/>
                          <a:cs typeface="Arial" panose="020B0604020202020204" pitchFamily="34" charset="0"/>
                        </a:rPr>
                        <a:t>Insufficient funding</a:t>
                      </a:r>
                    </a:p>
                  </a:txBody>
                  <a:tcPr/>
                </a:tc>
                <a:tc>
                  <a:txBody>
                    <a:bodyPr/>
                    <a:lstStyle/>
                    <a:p>
                      <a:pPr algn="just"/>
                      <a:r>
                        <a:rPr lang="en-ZA" dirty="0">
                          <a:latin typeface="Arial" panose="020B0604020202020204" pitchFamily="34" charset="0"/>
                          <a:cs typeface="Arial" panose="020B0604020202020204" pitchFamily="34" charset="0"/>
                        </a:rPr>
                        <a:t>Capital funding</a:t>
                      </a:r>
                      <a:r>
                        <a:rPr lang="en-ZA" baseline="0" dirty="0">
                          <a:latin typeface="Arial" panose="020B0604020202020204" pitchFamily="34" charset="0"/>
                          <a:cs typeface="Arial" panose="020B0604020202020204" pitchFamily="34" charset="0"/>
                        </a:rPr>
                        <a:t> required</a:t>
                      </a:r>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5606697"/>
                  </a:ext>
                </a:extLst>
              </a:tr>
              <a:tr h="916249">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Municipal Access Roads</a:t>
                      </a:r>
                    </a:p>
                    <a:p>
                      <a:endParaRPr lang="en-ZA" dirty="0">
                        <a:latin typeface="Arial" panose="020B0604020202020204" pitchFamily="34" charset="0"/>
                        <a:cs typeface="Arial" panose="020B0604020202020204" pitchFamily="34" charset="0"/>
                      </a:endParaRPr>
                    </a:p>
                  </a:txBody>
                  <a:tcPr/>
                </a:tc>
                <a:tc>
                  <a:txBody>
                    <a:bodyPr/>
                    <a:lstStyle/>
                    <a:p>
                      <a:pPr algn="just"/>
                      <a:r>
                        <a:rPr lang="en-ZA" dirty="0">
                          <a:latin typeface="Arial" panose="020B0604020202020204" pitchFamily="34" charset="0"/>
                          <a:cs typeface="Arial" panose="020B0604020202020204" pitchFamily="34" charset="0"/>
                        </a:rPr>
                        <a:t>Poor driving</a:t>
                      </a:r>
                      <a:r>
                        <a:rPr lang="en-ZA" baseline="0" dirty="0">
                          <a:latin typeface="Arial" panose="020B0604020202020204" pitchFamily="34" charset="0"/>
                          <a:cs typeface="Arial" panose="020B0604020202020204" pitchFamily="34" charset="0"/>
                        </a:rPr>
                        <a:t> conditions</a:t>
                      </a:r>
                      <a:endParaRPr lang="en-ZA" dirty="0">
                        <a:latin typeface="Arial" panose="020B0604020202020204" pitchFamily="34" charset="0"/>
                        <a:cs typeface="Arial" panose="020B0604020202020204" pitchFamily="34" charset="0"/>
                      </a:endParaRPr>
                    </a:p>
                  </a:txBody>
                  <a:tcPr/>
                </a:tc>
                <a:tc>
                  <a:txBody>
                    <a:bodyPr/>
                    <a:lstStyle/>
                    <a:p>
                      <a:pPr algn="just"/>
                      <a:r>
                        <a:rPr lang="en-ZA" dirty="0">
                          <a:latin typeface="Arial" panose="020B0604020202020204" pitchFamily="34" charset="0"/>
                          <a:cs typeface="Arial" panose="020B0604020202020204" pitchFamily="34" charset="0"/>
                        </a:rPr>
                        <a:t>Lack of adequate maintenance</a:t>
                      </a:r>
                    </a:p>
                  </a:txBody>
                  <a:tcPr/>
                </a:tc>
                <a:tc>
                  <a:txBody>
                    <a:bodyPr/>
                    <a:lstStyle/>
                    <a:p>
                      <a:pPr algn="just"/>
                      <a:r>
                        <a:rPr lang="en-ZA" dirty="0">
                          <a:latin typeface="Arial" panose="020B0604020202020204" pitchFamily="34" charset="0"/>
                          <a:cs typeface="Arial" panose="020B0604020202020204" pitchFamily="34" charset="0"/>
                        </a:rPr>
                        <a:t>Provision</a:t>
                      </a:r>
                      <a:r>
                        <a:rPr lang="en-ZA" baseline="0" dirty="0">
                          <a:latin typeface="Arial" panose="020B0604020202020204" pitchFamily="34" charset="0"/>
                          <a:cs typeface="Arial" panose="020B0604020202020204" pitchFamily="34" charset="0"/>
                        </a:rPr>
                        <a:t> of</a:t>
                      </a:r>
                      <a:r>
                        <a:rPr lang="en-ZA" dirty="0">
                          <a:latin typeface="Arial" panose="020B0604020202020204" pitchFamily="34" charset="0"/>
                          <a:cs typeface="Arial" panose="020B0604020202020204" pitchFamily="34" charset="0"/>
                        </a:rPr>
                        <a:t> Resources</a:t>
                      </a:r>
                    </a:p>
                  </a:txBody>
                  <a:tcPr/>
                </a:tc>
                <a:extLst>
                  <a:ext uri="{0D108BD9-81ED-4DB2-BD59-A6C34878D82A}">
                    <a16:rowId xmlns:a16="http://schemas.microsoft.com/office/drawing/2014/main" val="2794404771"/>
                  </a:ext>
                </a:extLst>
              </a:tr>
              <a:tr h="882956">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Road Maintenance</a:t>
                      </a:r>
                    </a:p>
                    <a:p>
                      <a:endParaRPr lang="en-ZA" dirty="0">
                        <a:latin typeface="Arial" panose="020B0604020202020204" pitchFamily="34" charset="0"/>
                        <a:cs typeface="Arial" panose="020B0604020202020204" pitchFamily="34" charset="0"/>
                      </a:endParaRPr>
                    </a:p>
                  </a:txBody>
                  <a:tcPr/>
                </a:tc>
                <a:tc>
                  <a:txBody>
                    <a:bodyPr/>
                    <a:lstStyle/>
                    <a:p>
                      <a:pPr algn="just"/>
                      <a:r>
                        <a:rPr lang="en-ZA" dirty="0">
                          <a:latin typeface="Arial" panose="020B0604020202020204" pitchFamily="34" charset="0"/>
                          <a:cs typeface="Arial" panose="020B0604020202020204" pitchFamily="34" charset="0"/>
                        </a:rPr>
                        <a:t>Poor driving</a:t>
                      </a:r>
                      <a:r>
                        <a:rPr lang="en-ZA" baseline="0" dirty="0">
                          <a:latin typeface="Arial" panose="020B0604020202020204" pitchFamily="34" charset="0"/>
                          <a:cs typeface="Arial" panose="020B0604020202020204" pitchFamily="34" charset="0"/>
                        </a:rPr>
                        <a:t> conditions</a:t>
                      </a:r>
                      <a:endParaRPr lang="en-ZA" dirty="0">
                        <a:latin typeface="Arial" panose="020B0604020202020204" pitchFamily="34" charset="0"/>
                        <a:cs typeface="Arial" panose="020B0604020202020204" pitchFamily="34" charset="0"/>
                      </a:endParaRPr>
                    </a:p>
                  </a:txBody>
                  <a:tcPr/>
                </a:tc>
                <a:tc>
                  <a:txBody>
                    <a:bodyPr/>
                    <a:lstStyle/>
                    <a:p>
                      <a:pPr algn="just"/>
                      <a:r>
                        <a:rPr lang="en-ZA" dirty="0">
                          <a:latin typeface="Arial" panose="020B0604020202020204" pitchFamily="34" charset="0"/>
                          <a:cs typeface="Arial" panose="020B0604020202020204" pitchFamily="34" charset="0"/>
                        </a:rPr>
                        <a:t>Lack of adequate maintenance</a:t>
                      </a:r>
                    </a:p>
                  </a:txBody>
                  <a:tcPr/>
                </a:tc>
                <a:tc>
                  <a:txBody>
                    <a:bodyPr/>
                    <a:lstStyle/>
                    <a:p>
                      <a:pPr algn="just"/>
                      <a:r>
                        <a:rPr lang="en-ZA" dirty="0">
                          <a:latin typeface="Arial" panose="020B0604020202020204" pitchFamily="34" charset="0"/>
                          <a:cs typeface="Arial" panose="020B0604020202020204" pitchFamily="34" charset="0"/>
                        </a:rPr>
                        <a:t>Provision</a:t>
                      </a:r>
                      <a:r>
                        <a:rPr lang="en-ZA" baseline="0" dirty="0">
                          <a:latin typeface="Arial" panose="020B0604020202020204" pitchFamily="34" charset="0"/>
                          <a:cs typeface="Arial" panose="020B0604020202020204" pitchFamily="34" charset="0"/>
                        </a:rPr>
                        <a:t> of</a:t>
                      </a:r>
                      <a:r>
                        <a:rPr lang="en-ZA" dirty="0">
                          <a:latin typeface="Arial" panose="020B0604020202020204" pitchFamily="34" charset="0"/>
                          <a:cs typeface="Arial" panose="020B0604020202020204" pitchFamily="34" charset="0"/>
                        </a:rPr>
                        <a:t> Resources</a:t>
                      </a:r>
                    </a:p>
                  </a:txBody>
                  <a:tcPr/>
                </a:tc>
                <a:extLst>
                  <a:ext uri="{0D108BD9-81ED-4DB2-BD59-A6C34878D82A}">
                    <a16:rowId xmlns:a16="http://schemas.microsoft.com/office/drawing/2014/main" val="4130859975"/>
                  </a:ext>
                </a:extLst>
              </a:tr>
              <a:tr h="641375">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Infrastructure Development</a:t>
                      </a:r>
                    </a:p>
                  </a:txBody>
                  <a:tcPr/>
                </a:tc>
                <a:tc>
                  <a:txBody>
                    <a:bodyPr/>
                    <a:lstStyle/>
                    <a:p>
                      <a:pPr algn="just"/>
                      <a:endParaRPr lang="en-ZA" dirty="0">
                        <a:latin typeface="Arial" panose="020B0604020202020204" pitchFamily="34" charset="0"/>
                        <a:cs typeface="Arial" panose="020B0604020202020204" pitchFamily="34" charset="0"/>
                      </a:endParaRPr>
                    </a:p>
                  </a:txBody>
                  <a:tcPr/>
                </a:tc>
                <a:tc>
                  <a:txBody>
                    <a:bodyPr/>
                    <a:lstStyle/>
                    <a:p>
                      <a:pPr algn="just"/>
                      <a:endParaRPr lang="en-ZA" dirty="0">
                        <a:latin typeface="Arial" panose="020B0604020202020204" pitchFamily="34" charset="0"/>
                        <a:cs typeface="Arial" panose="020B0604020202020204" pitchFamily="34" charset="0"/>
                      </a:endParaRPr>
                    </a:p>
                  </a:txBody>
                  <a:tcPr/>
                </a:tc>
                <a:tc>
                  <a:txBody>
                    <a:bodyPr/>
                    <a:lstStyle/>
                    <a:p>
                      <a:pPr algn="just"/>
                      <a:endParaRPr lang="en-ZA"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6852157"/>
                  </a:ext>
                </a:extLst>
              </a:tr>
              <a:tr h="2737165">
                <a:tc vMerge="1">
                  <a:txBody>
                    <a:bodyPr/>
                    <a:lstStyle/>
                    <a:p>
                      <a:endParaRPr lang="en-ZA" dirty="0"/>
                    </a:p>
                  </a:txBody>
                  <a:tcPr/>
                </a:tc>
                <a:tc>
                  <a:txBody>
                    <a:bodyPr/>
                    <a:lstStyle/>
                    <a:p>
                      <a:r>
                        <a:rPr lang="en-ZA" dirty="0">
                          <a:latin typeface="Arial" panose="020B0604020202020204" pitchFamily="34" charset="0"/>
                          <a:cs typeface="Arial" panose="020B0604020202020204" pitchFamily="34" charset="0"/>
                        </a:rPr>
                        <a:t>Plant &amp; Equipment</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dirty="0">
                          <a:latin typeface="Arial" panose="020B0604020202020204" pitchFamily="34" charset="0"/>
                          <a:cs typeface="Arial" panose="020B0604020202020204" pitchFamily="34" charset="0"/>
                        </a:rPr>
                        <a:t>Ageing equipment with high</a:t>
                      </a:r>
                      <a:r>
                        <a:rPr lang="en-ZA" baseline="0" dirty="0">
                          <a:latin typeface="Arial" panose="020B0604020202020204" pitchFamily="34" charset="0"/>
                          <a:cs typeface="Arial" panose="020B0604020202020204" pitchFamily="34" charset="0"/>
                        </a:rPr>
                        <a:t> breakdowns</a:t>
                      </a:r>
                    </a:p>
                    <a:p>
                      <a:pPr algn="just"/>
                      <a:endParaRPr lang="en-ZA"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Inadequate plant and equipment to cover maintenance requirements  for the municipal road network</a:t>
                      </a:r>
                      <a:endParaRPr lang="en-ZA" dirty="0">
                        <a:latin typeface="Arial" panose="020B0604020202020204" pitchFamily="34" charset="0"/>
                        <a:cs typeface="Arial" panose="020B0604020202020204" pitchFamily="34" charset="0"/>
                      </a:endParaRPr>
                    </a:p>
                  </a:txBody>
                  <a:tcPr/>
                </a:tc>
                <a:tc>
                  <a:txBody>
                    <a:bodyPr/>
                    <a:lstStyle/>
                    <a:p>
                      <a:pPr algn="just"/>
                      <a:r>
                        <a:rPr lang="en-ZA" dirty="0">
                          <a:latin typeface="Arial" panose="020B0604020202020204" pitchFamily="34" charset="0"/>
                          <a:cs typeface="Arial" panose="020B0604020202020204" pitchFamily="34" charset="0"/>
                        </a:rPr>
                        <a:t>Replacement of fleet</a:t>
                      </a:r>
                    </a:p>
                  </a:txBody>
                  <a:tcPr/>
                </a:tc>
                <a:extLst>
                  <a:ext uri="{0D108BD9-81ED-4DB2-BD59-A6C34878D82A}">
                    <a16:rowId xmlns:a16="http://schemas.microsoft.com/office/drawing/2014/main" val="2606676061"/>
                  </a:ext>
                </a:extLst>
              </a:tr>
            </a:tbl>
          </a:graphicData>
        </a:graphic>
      </p:graphicFrame>
    </p:spTree>
    <p:extLst>
      <p:ext uri="{BB962C8B-B14F-4D97-AF65-F5344CB8AC3E}">
        <p14:creationId xmlns:p14="http://schemas.microsoft.com/office/powerpoint/2010/main" val="236949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87802</TotalTime>
  <Words>2105</Words>
  <Application>Microsoft Office PowerPoint</Application>
  <PresentationFormat>On-screen Show (4:3)</PresentationFormat>
  <Paragraphs>471</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Arial</vt:lpstr>
      <vt:lpstr>Calibri</vt:lpstr>
      <vt:lpstr>Calibri Light</vt:lpstr>
      <vt:lpstr>Palace Script MT</vt:lpstr>
      <vt:lpstr>Swis721 Hv BT</vt:lpstr>
      <vt:lpstr>Wingdings</vt:lpstr>
      <vt:lpstr>Office Theme</vt:lpstr>
      <vt:lpstr>PowerPoint Presentation</vt:lpstr>
      <vt:lpstr>Overview</vt:lpstr>
      <vt:lpstr>Purpose</vt:lpstr>
      <vt:lpstr>Introduction and background</vt:lpstr>
      <vt:lpstr>Redetermination of boundaries transitional outstanding issues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The Impact of Redetermination of Municipal Boundaries on Key Municipal Operations</vt:lpstr>
      <vt:lpstr>Financial Sustainability</vt:lpstr>
      <vt:lpstr>Human Resources Implications</vt:lpstr>
      <vt:lpstr>Capital Infrastructure Implications</vt:lpstr>
      <vt:lpstr>Support Requirements</vt:lpstr>
      <vt:lpstr>Support Requirements</vt:lpstr>
      <vt:lpstr>Interventions Required</vt:lpstr>
      <vt:lpstr>Conclusion </vt:lpstr>
      <vt:lpstr>Musina Municipality, gateway city to the rest of Africa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Eddy</dc:creator>
  <cp:lastModifiedBy>Shereen Cassiem</cp:lastModifiedBy>
  <cp:revision>315</cp:revision>
  <cp:lastPrinted>2020-11-12T07:15:10Z</cp:lastPrinted>
  <dcterms:created xsi:type="dcterms:W3CDTF">2018-06-26T15:05:31Z</dcterms:created>
  <dcterms:modified xsi:type="dcterms:W3CDTF">2020-12-04T07:57:10Z</dcterms:modified>
</cp:coreProperties>
</file>