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2"/>
  </p:sldMasterIdLst>
  <p:notesMasterIdLst>
    <p:notesMasterId r:id="rId36"/>
  </p:notesMasterIdLst>
  <p:handoutMasterIdLst>
    <p:handoutMasterId r:id="rId37"/>
  </p:handoutMasterIdLst>
  <p:sldIdLst>
    <p:sldId id="471" r:id="rId3"/>
    <p:sldId id="540" r:id="rId4"/>
    <p:sldId id="541" r:id="rId5"/>
    <p:sldId id="544" r:id="rId6"/>
    <p:sldId id="553" r:id="rId7"/>
    <p:sldId id="545" r:id="rId8"/>
    <p:sldId id="546" r:id="rId9"/>
    <p:sldId id="547" r:id="rId10"/>
    <p:sldId id="551" r:id="rId11"/>
    <p:sldId id="543" r:id="rId12"/>
    <p:sldId id="550" r:id="rId13"/>
    <p:sldId id="554" r:id="rId14"/>
    <p:sldId id="571" r:id="rId15"/>
    <p:sldId id="601" r:id="rId16"/>
    <p:sldId id="602" r:id="rId17"/>
    <p:sldId id="603" r:id="rId18"/>
    <p:sldId id="604" r:id="rId19"/>
    <p:sldId id="605" r:id="rId20"/>
    <p:sldId id="606" r:id="rId21"/>
    <p:sldId id="566" r:id="rId22"/>
    <p:sldId id="576" r:id="rId23"/>
    <p:sldId id="577" r:id="rId24"/>
    <p:sldId id="581" r:id="rId25"/>
    <p:sldId id="582" r:id="rId26"/>
    <p:sldId id="583" r:id="rId27"/>
    <p:sldId id="584" r:id="rId28"/>
    <p:sldId id="585" r:id="rId29"/>
    <p:sldId id="588" r:id="rId30"/>
    <p:sldId id="590" r:id="rId31"/>
    <p:sldId id="593" r:id="rId32"/>
    <p:sldId id="599" r:id="rId33"/>
    <p:sldId id="537" r:id="rId34"/>
    <p:sldId id="507" r:id="rId35"/>
  </p:sldIdLst>
  <p:sldSz cx="9144000" cy="6858000" type="screen4x3"/>
  <p:notesSz cx="6797675" cy="9926638"/>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RTIE MILNE" initials="MM"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FFD21E"/>
    <a:srgbClr val="009644"/>
    <a:srgbClr val="008000"/>
    <a:srgbClr val="FFFF66"/>
    <a:srgbClr val="FFCC66"/>
    <a:srgbClr val="00B0F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2794" autoAdjust="0"/>
    <p:restoredTop sz="94601" autoAdjust="0"/>
  </p:normalViewPr>
  <p:slideViewPr>
    <p:cSldViewPr>
      <p:cViewPr varScale="1">
        <p:scale>
          <a:sx n="69" d="100"/>
          <a:sy n="69" d="100"/>
        </p:scale>
        <p:origin x="-1530"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commentAuthors" Target="commentAuthors.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handoutMaster" Target="handoutMasters/handoutMaster1.xml"/><Relationship Id="rId40"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7928"/>
          </a:xfrm>
          <a:prstGeom prst="rect">
            <a:avLst/>
          </a:prstGeom>
        </p:spPr>
        <p:txBody>
          <a:bodyPr vert="horz" lIns="91440" tIns="45720" rIns="91440" bIns="45720" rtlCol="0"/>
          <a:lstStyle>
            <a:lvl1pPr algn="l">
              <a:defRPr sz="1200"/>
            </a:lvl1pPr>
          </a:lstStyle>
          <a:p>
            <a:endParaRPr lang="en-ZA" dirty="0"/>
          </a:p>
        </p:txBody>
      </p:sp>
      <p:sp>
        <p:nvSpPr>
          <p:cNvPr id="3" name="Date Placeholder 2"/>
          <p:cNvSpPr>
            <a:spLocks noGrp="1"/>
          </p:cNvSpPr>
          <p:nvPr>
            <p:ph type="dt" sz="quarter" idx="1"/>
          </p:nvPr>
        </p:nvSpPr>
        <p:spPr>
          <a:xfrm>
            <a:off x="3849688" y="0"/>
            <a:ext cx="2946400" cy="497928"/>
          </a:xfrm>
          <a:prstGeom prst="rect">
            <a:avLst/>
          </a:prstGeom>
        </p:spPr>
        <p:txBody>
          <a:bodyPr vert="horz" lIns="91440" tIns="45720" rIns="91440" bIns="45720" rtlCol="0"/>
          <a:lstStyle>
            <a:lvl1pPr algn="r">
              <a:defRPr sz="1200"/>
            </a:lvl1pPr>
          </a:lstStyle>
          <a:p>
            <a:fld id="{F7D42896-8E1F-4592-B5A5-18C5C72FB23A}" type="datetimeFigureOut">
              <a:rPr lang="en-ZA" smtClean="0"/>
              <a:pPr/>
              <a:t>2020/12/03</a:t>
            </a:fld>
            <a:endParaRPr lang="en-ZA" dirty="0"/>
          </a:p>
        </p:txBody>
      </p:sp>
      <p:sp>
        <p:nvSpPr>
          <p:cNvPr id="4" name="Footer Placeholder 3"/>
          <p:cNvSpPr>
            <a:spLocks noGrp="1"/>
          </p:cNvSpPr>
          <p:nvPr>
            <p:ph type="ftr" sz="quarter" idx="2"/>
          </p:nvPr>
        </p:nvSpPr>
        <p:spPr>
          <a:xfrm>
            <a:off x="0" y="9428710"/>
            <a:ext cx="2946400" cy="497928"/>
          </a:xfrm>
          <a:prstGeom prst="rect">
            <a:avLst/>
          </a:prstGeom>
        </p:spPr>
        <p:txBody>
          <a:bodyPr vert="horz" lIns="91440" tIns="45720" rIns="91440" bIns="45720" rtlCol="0" anchor="b"/>
          <a:lstStyle>
            <a:lvl1pPr algn="l">
              <a:defRPr sz="1200"/>
            </a:lvl1pPr>
          </a:lstStyle>
          <a:p>
            <a:endParaRPr lang="en-ZA" dirty="0"/>
          </a:p>
        </p:txBody>
      </p:sp>
      <p:sp>
        <p:nvSpPr>
          <p:cNvPr id="5" name="Slide Number Placeholder 4"/>
          <p:cNvSpPr>
            <a:spLocks noGrp="1"/>
          </p:cNvSpPr>
          <p:nvPr>
            <p:ph type="sldNum" sz="quarter" idx="3"/>
          </p:nvPr>
        </p:nvSpPr>
        <p:spPr>
          <a:xfrm>
            <a:off x="3849688" y="9428710"/>
            <a:ext cx="2946400" cy="497928"/>
          </a:xfrm>
          <a:prstGeom prst="rect">
            <a:avLst/>
          </a:prstGeom>
        </p:spPr>
        <p:txBody>
          <a:bodyPr vert="horz" lIns="91440" tIns="45720" rIns="91440" bIns="45720" rtlCol="0" anchor="b"/>
          <a:lstStyle>
            <a:lvl1pPr algn="r">
              <a:defRPr sz="1200"/>
            </a:lvl1pPr>
          </a:lstStyle>
          <a:p>
            <a:fld id="{A500E8E3-D37B-4AA5-9D84-59ED5DB46622}" type="slidenum">
              <a:rPr lang="en-ZA" smtClean="0"/>
              <a:pPr/>
              <a:t>‹#›</a:t>
            </a:fld>
            <a:endParaRPr lang="en-ZA" dirty="0"/>
          </a:p>
        </p:txBody>
      </p:sp>
    </p:spTree>
    <p:extLst>
      <p:ext uri="{BB962C8B-B14F-4D97-AF65-F5344CB8AC3E}">
        <p14:creationId xmlns:p14="http://schemas.microsoft.com/office/powerpoint/2010/main" xmlns="" val="177245392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dirty="0"/>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2F99D547-1A9C-4812-81A1-DCCB702D1569}" type="datetimeFigureOut">
              <a:rPr lang="en-US"/>
              <a:pPr>
                <a:defRPr/>
              </a:pPr>
              <a:t>12/3/2020</a:t>
            </a:fld>
            <a:endParaRPr lang="en-US" dirty="0"/>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79450" y="4714876"/>
            <a:ext cx="5438775" cy="4467225"/>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9428164"/>
            <a:ext cx="2946400" cy="496887"/>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dirty="0"/>
          </a:p>
        </p:txBody>
      </p:sp>
      <p:sp>
        <p:nvSpPr>
          <p:cNvPr id="7" name="Slide Number Placeholder 6"/>
          <p:cNvSpPr>
            <a:spLocks noGrp="1"/>
          </p:cNvSpPr>
          <p:nvPr>
            <p:ph type="sldNum" sz="quarter" idx="5"/>
          </p:nvPr>
        </p:nvSpPr>
        <p:spPr>
          <a:xfrm>
            <a:off x="3849688" y="9428164"/>
            <a:ext cx="2946400" cy="496887"/>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anose="020F0502020204030204" pitchFamily="34" charset="0"/>
              </a:defRPr>
            </a:lvl1pPr>
          </a:lstStyle>
          <a:p>
            <a:fld id="{FBE2F452-BBC8-48A0-81EB-29E797DD877A}" type="slidenum">
              <a:rPr lang="en-US" altLang="en-US"/>
              <a:pPr/>
              <a:t>‹#›</a:t>
            </a:fld>
            <a:endParaRPr lang="en-US" altLang="en-US" dirty="0"/>
          </a:p>
        </p:txBody>
      </p:sp>
    </p:spTree>
    <p:extLst>
      <p:ext uri="{BB962C8B-B14F-4D97-AF65-F5344CB8AC3E}">
        <p14:creationId xmlns:p14="http://schemas.microsoft.com/office/powerpoint/2010/main" xmlns="" val="4067403333"/>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24D7482-3139-4828-8A6A-AC9D60757F5A}" type="slidenum">
              <a:rPr kumimoji="0" lang="en-ZA"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ZA"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xmlns="" val="38061852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18435"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ZA" altLang="en-US" dirty="0"/>
          </a:p>
        </p:txBody>
      </p:sp>
      <p:sp>
        <p:nvSpPr>
          <p:cNvPr id="22532" name="Slide Number Placeholder 3"/>
          <p:cNvSpPr>
            <a:spLocks noGrp="1"/>
          </p:cNvSpPr>
          <p:nvPr>
            <p:ph type="sldNum" sz="quarter" idx="5"/>
          </p:nvPr>
        </p:nvSpPr>
        <p:spPr bwMode="auto">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9510C67C-630D-4807-B486-EC56C14DF5E6}" type="slidenum">
              <a:rPr lang="en-ZA" altLang="en-US" smtClean="0"/>
              <a:pPr fontAlgn="base">
                <a:spcBef>
                  <a:spcPct val="0"/>
                </a:spcBef>
                <a:spcAft>
                  <a:spcPct val="0"/>
                </a:spcAft>
                <a:defRPr/>
              </a:pPr>
              <a:t>33</a:t>
            </a:fld>
            <a:endParaRPr lang="en-ZA" altLang="en-US" dirty="0"/>
          </a:p>
        </p:txBody>
      </p:sp>
    </p:spTree>
    <p:extLst>
      <p:ext uri="{BB962C8B-B14F-4D97-AF65-F5344CB8AC3E}">
        <p14:creationId xmlns:p14="http://schemas.microsoft.com/office/powerpoint/2010/main" xmlns="" val="13612396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EAE1CC4D-6B80-824F-95B3-C7042065D9B6}" type="datetime1">
              <a:rPr lang="en-ZA" smtClean="0">
                <a:solidFill>
                  <a:prstClr val="black">
                    <a:tint val="75000"/>
                  </a:prstClr>
                </a:solidFill>
              </a:rPr>
              <a:pPr>
                <a:defRPr/>
              </a:pPr>
              <a:t>2020/12/03</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fld id="{4F3A2FD1-091E-4E14-B5E1-3309D4850A6F}" type="slidenum">
              <a:rPr lang="en-US" altLang="en-US"/>
              <a:pPr/>
              <a:t>‹#›</a:t>
            </a:fld>
            <a:endParaRPr lang="en-US" altLang="en-US" dirty="0"/>
          </a:p>
        </p:txBody>
      </p:sp>
    </p:spTree>
    <p:extLst>
      <p:ext uri="{BB962C8B-B14F-4D97-AF65-F5344CB8AC3E}">
        <p14:creationId xmlns:p14="http://schemas.microsoft.com/office/powerpoint/2010/main" xmlns="" val="30197071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8F5F6902-2018-4A43-A197-E66B77FC800F}" type="datetime1">
              <a:rPr lang="en-ZA" smtClean="0">
                <a:solidFill>
                  <a:prstClr val="black">
                    <a:tint val="75000"/>
                  </a:prstClr>
                </a:solidFill>
              </a:rPr>
              <a:pPr>
                <a:defRPr/>
              </a:pPr>
              <a:t>2020/12/03</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fld id="{BF9C980E-3AC1-4DFD-ABD0-F24C9196324D}" type="slidenum">
              <a:rPr lang="en-US" altLang="en-US"/>
              <a:pPr/>
              <a:t>‹#›</a:t>
            </a:fld>
            <a:endParaRPr lang="en-US" altLang="en-US" dirty="0"/>
          </a:p>
        </p:txBody>
      </p:sp>
    </p:spTree>
    <p:extLst>
      <p:ext uri="{BB962C8B-B14F-4D97-AF65-F5344CB8AC3E}">
        <p14:creationId xmlns:p14="http://schemas.microsoft.com/office/powerpoint/2010/main" xmlns="" val="24008883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5050AAFC-9222-5F47-83D3-233A5731C885}" type="datetime1">
              <a:rPr lang="en-ZA" smtClean="0">
                <a:solidFill>
                  <a:prstClr val="black">
                    <a:tint val="75000"/>
                  </a:prstClr>
                </a:solidFill>
              </a:rPr>
              <a:pPr>
                <a:defRPr/>
              </a:pPr>
              <a:t>2020/12/03</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fld id="{BDB76249-C742-443A-9BEC-97296B7C0194}" type="slidenum">
              <a:rPr lang="en-US" altLang="en-US"/>
              <a:pPr/>
              <a:t>‹#›</a:t>
            </a:fld>
            <a:endParaRPr lang="en-US" altLang="en-US" dirty="0"/>
          </a:p>
        </p:txBody>
      </p:sp>
    </p:spTree>
    <p:extLst>
      <p:ext uri="{BB962C8B-B14F-4D97-AF65-F5344CB8AC3E}">
        <p14:creationId xmlns:p14="http://schemas.microsoft.com/office/powerpoint/2010/main" xmlns="" val="16275396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3FD75F08-4359-F24D-B75E-52A5BEC68428}" type="datetime1">
              <a:rPr lang="en-ZA" smtClean="0">
                <a:solidFill>
                  <a:prstClr val="black">
                    <a:tint val="75000"/>
                  </a:prstClr>
                </a:solidFill>
              </a:rPr>
              <a:pPr>
                <a:defRPr/>
              </a:pPr>
              <a:t>2020/12/03</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fld id="{5D312F24-582A-4117-A0B2-A1DD2489FD11}" type="slidenum">
              <a:rPr lang="en-US" altLang="en-US"/>
              <a:pPr/>
              <a:t>‹#›</a:t>
            </a:fld>
            <a:endParaRPr lang="en-US" altLang="en-US" dirty="0"/>
          </a:p>
        </p:txBody>
      </p:sp>
    </p:spTree>
    <p:extLst>
      <p:ext uri="{BB962C8B-B14F-4D97-AF65-F5344CB8AC3E}">
        <p14:creationId xmlns:p14="http://schemas.microsoft.com/office/powerpoint/2010/main" xmlns="" val="2667888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138DFB60-A28B-FA49-9890-02611BDD1250}" type="datetime1">
              <a:rPr lang="en-ZA" smtClean="0">
                <a:solidFill>
                  <a:prstClr val="black">
                    <a:tint val="75000"/>
                  </a:prstClr>
                </a:solidFill>
              </a:rPr>
              <a:pPr>
                <a:defRPr/>
              </a:pPr>
              <a:t>2020/12/03</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fld id="{3DBF3DF0-8F4F-4A0C-B1E1-3C80CEE4DE50}" type="slidenum">
              <a:rPr lang="en-US" altLang="en-US"/>
              <a:pPr/>
              <a:t>‹#›</a:t>
            </a:fld>
            <a:endParaRPr lang="en-US" altLang="en-US" dirty="0"/>
          </a:p>
        </p:txBody>
      </p:sp>
    </p:spTree>
    <p:extLst>
      <p:ext uri="{BB962C8B-B14F-4D97-AF65-F5344CB8AC3E}">
        <p14:creationId xmlns:p14="http://schemas.microsoft.com/office/powerpoint/2010/main" xmlns="" val="32427464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22077D25-B234-DB47-8433-1FA2361B3338}" type="datetime1">
              <a:rPr lang="en-ZA" smtClean="0">
                <a:solidFill>
                  <a:prstClr val="black">
                    <a:tint val="75000"/>
                  </a:prstClr>
                </a:solidFill>
              </a:rPr>
              <a:pPr>
                <a:defRPr/>
              </a:pPr>
              <a:t>2020/12/03</a:t>
            </a:fld>
            <a:endParaRPr lang="en-US" dirty="0">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fld id="{B9757167-10C8-42C7-B29A-1F1A091DEDC4}" type="slidenum">
              <a:rPr lang="en-US" altLang="en-US"/>
              <a:pPr/>
              <a:t>‹#›</a:t>
            </a:fld>
            <a:endParaRPr lang="en-US" altLang="en-US" dirty="0"/>
          </a:p>
        </p:txBody>
      </p:sp>
    </p:spTree>
    <p:extLst>
      <p:ext uri="{BB962C8B-B14F-4D97-AF65-F5344CB8AC3E}">
        <p14:creationId xmlns:p14="http://schemas.microsoft.com/office/powerpoint/2010/main" xmlns="" val="10325973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2FCB6082-06BD-AB4C-ADD6-3421277132D8}" type="datetime1">
              <a:rPr lang="en-ZA" smtClean="0">
                <a:solidFill>
                  <a:prstClr val="black">
                    <a:tint val="75000"/>
                  </a:prstClr>
                </a:solidFill>
              </a:rPr>
              <a:pPr>
                <a:defRPr/>
              </a:pPr>
              <a:t>2020/12/03</a:t>
            </a:fld>
            <a:endParaRPr lang="en-US" dirty="0">
              <a:solidFill>
                <a:prstClr val="black">
                  <a:tint val="75000"/>
                </a:prstClr>
              </a:solidFill>
            </a:endParaRPr>
          </a:p>
        </p:txBody>
      </p:sp>
      <p:sp>
        <p:nvSpPr>
          <p:cNvPr id="8"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9" name="Slide Number Placeholder 5"/>
          <p:cNvSpPr>
            <a:spLocks noGrp="1"/>
          </p:cNvSpPr>
          <p:nvPr>
            <p:ph type="sldNum" sz="quarter" idx="12"/>
          </p:nvPr>
        </p:nvSpPr>
        <p:spPr/>
        <p:txBody>
          <a:bodyPr/>
          <a:lstStyle>
            <a:lvl1pPr>
              <a:defRPr/>
            </a:lvl1pPr>
          </a:lstStyle>
          <a:p>
            <a:fld id="{730BF22A-558E-49CD-8C91-D895D543537F}" type="slidenum">
              <a:rPr lang="en-US" altLang="en-US"/>
              <a:pPr/>
              <a:t>‹#›</a:t>
            </a:fld>
            <a:endParaRPr lang="en-US" altLang="en-US" dirty="0"/>
          </a:p>
        </p:txBody>
      </p:sp>
    </p:spTree>
    <p:extLst>
      <p:ext uri="{BB962C8B-B14F-4D97-AF65-F5344CB8AC3E}">
        <p14:creationId xmlns:p14="http://schemas.microsoft.com/office/powerpoint/2010/main" xmlns="" val="11977808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A89F77BC-9A31-FA42-B460-684745034B14}" type="datetime1">
              <a:rPr lang="en-ZA" smtClean="0">
                <a:solidFill>
                  <a:prstClr val="black">
                    <a:tint val="75000"/>
                  </a:prstClr>
                </a:solidFill>
              </a:rPr>
              <a:pPr>
                <a:defRPr/>
              </a:pPr>
              <a:t>2020/12/03</a:t>
            </a:fld>
            <a:endParaRPr lang="en-US" dirty="0">
              <a:solidFill>
                <a:prstClr val="black">
                  <a:tint val="75000"/>
                </a:prstClr>
              </a:solidFill>
            </a:endParaRPr>
          </a:p>
        </p:txBody>
      </p:sp>
      <p:sp>
        <p:nvSpPr>
          <p:cNvPr id="4"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5" name="Slide Number Placeholder 5"/>
          <p:cNvSpPr>
            <a:spLocks noGrp="1"/>
          </p:cNvSpPr>
          <p:nvPr>
            <p:ph type="sldNum" sz="quarter" idx="12"/>
          </p:nvPr>
        </p:nvSpPr>
        <p:spPr/>
        <p:txBody>
          <a:bodyPr/>
          <a:lstStyle>
            <a:lvl1pPr>
              <a:defRPr/>
            </a:lvl1pPr>
          </a:lstStyle>
          <a:p>
            <a:fld id="{BC070C76-ABB2-4FD9-BD01-E906E11C999E}" type="slidenum">
              <a:rPr lang="en-US" altLang="en-US"/>
              <a:pPr/>
              <a:t>‹#›</a:t>
            </a:fld>
            <a:endParaRPr lang="en-US" altLang="en-US" dirty="0"/>
          </a:p>
        </p:txBody>
      </p:sp>
    </p:spTree>
    <p:extLst>
      <p:ext uri="{BB962C8B-B14F-4D97-AF65-F5344CB8AC3E}">
        <p14:creationId xmlns:p14="http://schemas.microsoft.com/office/powerpoint/2010/main" xmlns="" val="37404959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A9443F39-493D-254D-911F-0BEF0C9BCEC8}" type="datetime1">
              <a:rPr lang="en-ZA" smtClean="0">
                <a:solidFill>
                  <a:prstClr val="black">
                    <a:tint val="75000"/>
                  </a:prstClr>
                </a:solidFill>
              </a:rPr>
              <a:pPr>
                <a:defRPr/>
              </a:pPr>
              <a:t>2020/12/03</a:t>
            </a:fld>
            <a:endParaRPr lang="en-US" dirty="0">
              <a:solidFill>
                <a:prstClr val="black">
                  <a:tint val="75000"/>
                </a:prstClr>
              </a:solidFill>
            </a:endParaRPr>
          </a:p>
        </p:txBody>
      </p:sp>
      <p:sp>
        <p:nvSpPr>
          <p:cNvPr id="3"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4" name="Slide Number Placeholder 5"/>
          <p:cNvSpPr>
            <a:spLocks noGrp="1"/>
          </p:cNvSpPr>
          <p:nvPr>
            <p:ph type="sldNum" sz="quarter" idx="12"/>
          </p:nvPr>
        </p:nvSpPr>
        <p:spPr/>
        <p:txBody>
          <a:bodyPr/>
          <a:lstStyle>
            <a:lvl1pPr>
              <a:defRPr/>
            </a:lvl1pPr>
          </a:lstStyle>
          <a:p>
            <a:fld id="{312A617F-46FE-4A8A-8649-A4E46A8175BC}" type="slidenum">
              <a:rPr lang="en-US" altLang="en-US"/>
              <a:pPr/>
              <a:t>‹#›</a:t>
            </a:fld>
            <a:endParaRPr lang="en-US" altLang="en-US" dirty="0"/>
          </a:p>
        </p:txBody>
      </p:sp>
    </p:spTree>
    <p:extLst>
      <p:ext uri="{BB962C8B-B14F-4D97-AF65-F5344CB8AC3E}">
        <p14:creationId xmlns:p14="http://schemas.microsoft.com/office/powerpoint/2010/main" xmlns="" val="6254945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63909430-34CF-3844-89BE-8856531CE00F}" type="datetime1">
              <a:rPr lang="en-ZA" smtClean="0">
                <a:solidFill>
                  <a:prstClr val="black">
                    <a:tint val="75000"/>
                  </a:prstClr>
                </a:solidFill>
              </a:rPr>
              <a:pPr>
                <a:defRPr/>
              </a:pPr>
              <a:t>2020/12/03</a:t>
            </a:fld>
            <a:endParaRPr lang="en-US" dirty="0">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fld id="{BC6A8617-99DB-44A4-9BFF-66DE9E62441A}" type="slidenum">
              <a:rPr lang="en-US" altLang="en-US"/>
              <a:pPr/>
              <a:t>‹#›</a:t>
            </a:fld>
            <a:endParaRPr lang="en-US" altLang="en-US" dirty="0"/>
          </a:p>
        </p:txBody>
      </p:sp>
    </p:spTree>
    <p:extLst>
      <p:ext uri="{BB962C8B-B14F-4D97-AF65-F5344CB8AC3E}">
        <p14:creationId xmlns:p14="http://schemas.microsoft.com/office/powerpoint/2010/main" xmlns="" val="1052261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885A631F-DC78-9541-BC17-B6C98AEFE055}" type="datetime1">
              <a:rPr lang="en-ZA" smtClean="0">
                <a:solidFill>
                  <a:prstClr val="black">
                    <a:tint val="75000"/>
                  </a:prstClr>
                </a:solidFill>
              </a:rPr>
              <a:pPr>
                <a:defRPr/>
              </a:pPr>
              <a:t>2020/12/03</a:t>
            </a:fld>
            <a:endParaRPr lang="en-US" dirty="0">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fld id="{2DDF82E0-F617-466A-8989-E6F91EEE8384}" type="slidenum">
              <a:rPr lang="en-US" altLang="en-US"/>
              <a:pPr/>
              <a:t>‹#›</a:t>
            </a:fld>
            <a:endParaRPr lang="en-US" altLang="en-US" dirty="0"/>
          </a:p>
        </p:txBody>
      </p:sp>
    </p:spTree>
    <p:extLst>
      <p:ext uri="{BB962C8B-B14F-4D97-AF65-F5344CB8AC3E}">
        <p14:creationId xmlns:p14="http://schemas.microsoft.com/office/powerpoint/2010/main" xmlns="" val="25207933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A4B701AD-C1C5-DC49-8F34-007252B5D40B}" type="datetime1">
              <a:rPr lang="en-ZA" smtClean="0">
                <a:solidFill>
                  <a:prstClr val="black">
                    <a:tint val="75000"/>
                  </a:prstClr>
                </a:solidFill>
              </a:rPr>
              <a:pPr>
                <a:defRPr/>
              </a:pPr>
              <a:t>2020/12/03</a:t>
            </a:fld>
            <a:endParaRPr lang="en-US" dirty="0">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dirty="0">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panose="020F0502020204030204" pitchFamily="34" charset="0"/>
              </a:defRPr>
            </a:lvl1pPr>
          </a:lstStyle>
          <a:p>
            <a:fld id="{B0CCA43C-E545-4331-BDCE-A95AACE0403A}" type="slidenum">
              <a:rPr lang="en-US" altLang="en-US"/>
              <a:pPr/>
              <a:t>‹#›</a:t>
            </a:fld>
            <a:endParaRPr lang="en-US" altLang="en-US" dirty="0"/>
          </a:p>
        </p:txBody>
      </p:sp>
    </p:spTree>
    <p:extLst>
      <p:ext uri="{BB962C8B-B14F-4D97-AF65-F5344CB8AC3E}">
        <p14:creationId xmlns:p14="http://schemas.microsoft.com/office/powerpoint/2010/main" xmlns="" val="381734245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9.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2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4.jpeg"/><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8.png"/></Relationships>
</file>

<file path=ppt/slides/_rels/slide2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4.jpeg"/><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2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4.jpeg"/><Relationship Id="rId1" Type="http://schemas.openxmlformats.org/officeDocument/2006/relationships/slideLayout" Target="../slideLayouts/slideLayout2.xml"/><Relationship Id="rId4" Type="http://schemas.openxmlformats.org/officeDocument/2006/relationships/image" Target="../media/image13.png"/></Relationships>
</file>

<file path=ppt/slides/_rels/slide28.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4.jpeg"/><Relationship Id="rId1" Type="http://schemas.openxmlformats.org/officeDocument/2006/relationships/slideLayout" Target="../slideLayouts/slideLayout2.xml"/><Relationship Id="rId4" Type="http://schemas.openxmlformats.org/officeDocument/2006/relationships/image" Target="../media/image15.png"/></Relationships>
</file>

<file path=ppt/slides/_rels/slide29.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4.jpeg"/><Relationship Id="rId1" Type="http://schemas.openxmlformats.org/officeDocument/2006/relationships/slideLayout" Target="../slideLayouts/slideLayout2.xml"/><Relationship Id="rId4" Type="http://schemas.openxmlformats.org/officeDocument/2006/relationships/image" Target="../media/image17.png"/></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4.jpeg"/><Relationship Id="rId1" Type="http://schemas.openxmlformats.org/officeDocument/2006/relationships/slideLayout" Target="../slideLayouts/slideLayout2.xml"/><Relationship Id="rId4" Type="http://schemas.openxmlformats.org/officeDocument/2006/relationships/image" Target="../media/image19.png"/></Relationships>
</file>

<file path=ppt/slides/_rels/slide31.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4.jpeg"/><Relationship Id="rId1" Type="http://schemas.openxmlformats.org/officeDocument/2006/relationships/slideLayout" Target="../slideLayouts/slideLayout2.xml"/><Relationship Id="rId4" Type="http://schemas.openxmlformats.org/officeDocument/2006/relationships/image" Target="../media/image21.png"/></Relationships>
</file>

<file path=ppt/slides/_rels/slide3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23.png"/></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13" descr="OTP Powerpoint Template-1.jpg"/>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 y="0"/>
            <a:ext cx="9143999" cy="6858000"/>
          </a:xfrm>
          <a:prstGeom prst="rect">
            <a:avLst/>
          </a:prstGeom>
        </p:spPr>
      </p:pic>
      <p:sp>
        <p:nvSpPr>
          <p:cNvPr id="7" name="Slide Number Placeholder 6"/>
          <p:cNvSpPr>
            <a:spLocks noGrp="1"/>
          </p:cNvSpPr>
          <p:nvPr>
            <p:ph type="sldNum" sz="quarter" idx="12"/>
          </p:nvPr>
        </p:nvSpPr>
        <p:spPr/>
        <p:txBody>
          <a:bodyPr/>
          <a:lstStyle/>
          <a:p>
            <a:fld id="{2DDF82E0-F617-466A-8989-E6F91EEE8384}" type="slidenum">
              <a:rPr lang="en-US" altLang="en-US" smtClean="0"/>
              <a:pPr/>
              <a:t>1</a:t>
            </a:fld>
            <a:endParaRPr lang="en-US" altLang="en-US" dirty="0"/>
          </a:p>
        </p:txBody>
      </p:sp>
      <p:sp>
        <p:nvSpPr>
          <p:cNvPr id="2" name="Rectangle 10"/>
          <p:cNvSpPr>
            <a:spLocks noChangeArrowheads="1"/>
          </p:cNvSpPr>
          <p:nvPr/>
        </p:nvSpPr>
        <p:spPr bwMode="auto">
          <a:xfrm>
            <a:off x="1043608" y="1772816"/>
            <a:ext cx="7200900" cy="132343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US" altLang="en-US" sz="3200" b="1" dirty="0">
              <a:solidFill>
                <a:prstClr val="black"/>
              </a:solidFill>
              <a:latin typeface="Arial Black" panose="020B0A04020102020204" pitchFamily="34" charset="0"/>
            </a:endParaRPr>
          </a:p>
          <a:p>
            <a:pPr algn="ctr" eaLnBrk="1" hangingPunct="1"/>
            <a:endParaRPr lang="en-ZA" altLang="en-US" sz="2400" b="1" dirty="0">
              <a:solidFill>
                <a:prstClr val="white"/>
              </a:solidFill>
              <a:latin typeface="Arial Black" panose="020B0A04020102020204" pitchFamily="34" charset="0"/>
            </a:endParaRPr>
          </a:p>
          <a:p>
            <a:pPr algn="ctr" eaLnBrk="1" hangingPunct="1"/>
            <a:endParaRPr lang="en-ZA" altLang="en-US" sz="2400" b="1" dirty="0">
              <a:solidFill>
                <a:prstClr val="white"/>
              </a:solidFill>
              <a:latin typeface="Arial Black" panose="020B0A04020102020204" pitchFamily="34" charset="0"/>
            </a:endParaRPr>
          </a:p>
        </p:txBody>
      </p:sp>
      <p:sp>
        <p:nvSpPr>
          <p:cNvPr id="5" name="Rectangle 4"/>
          <p:cNvSpPr/>
          <p:nvPr/>
        </p:nvSpPr>
        <p:spPr>
          <a:xfrm>
            <a:off x="395536" y="2828836"/>
            <a:ext cx="8496944" cy="461665"/>
          </a:xfrm>
          <a:prstGeom prst="rect">
            <a:avLst/>
          </a:prstGeom>
          <a:noFill/>
        </p:spPr>
        <p:txBody>
          <a:bodyPr wrap="square">
            <a:spAutoFit/>
          </a:bodyPr>
          <a:lstStyle/>
          <a:p>
            <a:pPr lvl="0" algn="ctr"/>
            <a:endParaRPr lang="en-US" altLang="en-US" sz="2400" b="1" dirty="0">
              <a:latin typeface="+mj-lt"/>
            </a:endParaRPr>
          </a:p>
        </p:txBody>
      </p:sp>
      <p:sp>
        <p:nvSpPr>
          <p:cNvPr id="6" name="Rectangle 5"/>
          <p:cNvSpPr/>
          <p:nvPr/>
        </p:nvSpPr>
        <p:spPr>
          <a:xfrm>
            <a:off x="107504" y="2397949"/>
            <a:ext cx="8928992" cy="584775"/>
          </a:xfrm>
          <a:prstGeom prst="rect">
            <a:avLst/>
          </a:prstGeom>
        </p:spPr>
        <p:txBody>
          <a:bodyPr wrap="square">
            <a:spAutoFit/>
          </a:bodyPr>
          <a:lstStyle/>
          <a:p>
            <a:pPr lvl="0" algn="ctr" fontAlgn="auto">
              <a:spcBef>
                <a:spcPct val="20000"/>
              </a:spcBef>
              <a:spcAft>
                <a:spcPts val="0"/>
              </a:spcAft>
              <a:defRPr/>
            </a:pPr>
            <a:endParaRPr lang="en-US" sz="3200" b="1" dirty="0">
              <a:solidFill>
                <a:srgbClr val="FFFF66"/>
              </a:solidFill>
              <a:effectLst>
                <a:outerShdw blurRad="38100" dist="38100" dir="2700000" algn="tl">
                  <a:srgbClr val="000000"/>
                </a:outerShdw>
              </a:effectLst>
              <a:cs typeface="Arial" pitchFamily="34" charset="0"/>
            </a:endParaRPr>
          </a:p>
        </p:txBody>
      </p:sp>
      <p:sp>
        <p:nvSpPr>
          <p:cNvPr id="9" name="Rectangle 8"/>
          <p:cNvSpPr/>
          <p:nvPr/>
        </p:nvSpPr>
        <p:spPr>
          <a:xfrm>
            <a:off x="683568" y="2425407"/>
            <a:ext cx="7920880" cy="1077218"/>
          </a:xfrm>
          <a:prstGeom prst="rect">
            <a:avLst/>
          </a:prstGeom>
        </p:spPr>
        <p:txBody>
          <a:bodyPr wrap="square">
            <a:spAutoFit/>
          </a:bodyPr>
          <a:lstStyle/>
          <a:p>
            <a:pPr algn="ctr"/>
            <a:r>
              <a:rPr lang="en-ZA" sz="3200" b="1" dirty="0">
                <a:solidFill>
                  <a:schemeClr val="bg1"/>
                </a:solidFill>
              </a:rPr>
              <a:t>STATUS OF MERGED MUNICIPALITIES</a:t>
            </a:r>
          </a:p>
          <a:p>
            <a:pPr algn="ctr"/>
            <a:r>
              <a:rPr lang="en-ZA" sz="3200" b="1" dirty="0">
                <a:solidFill>
                  <a:schemeClr val="bg1"/>
                </a:solidFill>
              </a:rPr>
              <a:t>IN KWAZULU/NATAL</a:t>
            </a:r>
            <a:endParaRPr lang="en-ZA" sz="3200" b="1" dirty="0">
              <a:solidFill>
                <a:srgbClr val="FFD21E"/>
              </a:solidFill>
            </a:endParaRPr>
          </a:p>
        </p:txBody>
      </p:sp>
      <p:pic>
        <p:nvPicPr>
          <p:cNvPr id="13" name="Picture 12" descr="NDP Logo.jp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7596336" y="620688"/>
            <a:ext cx="869208" cy="800457"/>
          </a:xfrm>
          <a:prstGeom prst="rect">
            <a:avLst/>
          </a:prstGeom>
        </p:spPr>
      </p:pic>
      <p:sp>
        <p:nvSpPr>
          <p:cNvPr id="15" name="TextBox 14"/>
          <p:cNvSpPr txBox="1"/>
          <p:nvPr/>
        </p:nvSpPr>
        <p:spPr>
          <a:xfrm>
            <a:off x="2339752" y="6176337"/>
            <a:ext cx="4464496" cy="276999"/>
          </a:xfrm>
          <a:prstGeom prst="rect">
            <a:avLst/>
          </a:prstGeom>
          <a:noFill/>
        </p:spPr>
        <p:txBody>
          <a:bodyPr wrap="square" rtlCol="0">
            <a:spAutoFit/>
          </a:bodyPr>
          <a:lstStyle/>
          <a:p>
            <a:pPr algn="ctr"/>
            <a:r>
              <a:rPr lang="en-US" sz="1200" dirty="0">
                <a:solidFill>
                  <a:schemeClr val="bg1"/>
                </a:solidFill>
              </a:rPr>
              <a:t>GROWING KWAZULU-NATAL TOGETHER</a:t>
            </a:r>
          </a:p>
        </p:txBody>
      </p:sp>
      <p:pic>
        <p:nvPicPr>
          <p:cNvPr id="8" name="Picture 7" descr="Cogta Logo.jpg"/>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611560" y="561389"/>
            <a:ext cx="2808312" cy="707371"/>
          </a:xfrm>
          <a:prstGeom prst="rect">
            <a:avLst/>
          </a:prstGeom>
        </p:spPr>
      </p:pic>
      <p:sp>
        <p:nvSpPr>
          <p:cNvPr id="3" name="Rectangle 2">
            <a:extLst>
              <a:ext uri="{FF2B5EF4-FFF2-40B4-BE49-F238E27FC236}">
                <a16:creationId xmlns:a16="http://schemas.microsoft.com/office/drawing/2014/main" xmlns="" id="{2A02B1C0-1557-4370-A5D1-7F078E9E8052}"/>
              </a:ext>
            </a:extLst>
          </p:cNvPr>
          <p:cNvSpPr/>
          <p:nvPr/>
        </p:nvSpPr>
        <p:spPr>
          <a:xfrm>
            <a:off x="215516" y="4107619"/>
            <a:ext cx="8712968" cy="830997"/>
          </a:xfrm>
          <a:prstGeom prst="rect">
            <a:avLst/>
          </a:prstGeom>
        </p:spPr>
        <p:txBody>
          <a:bodyPr wrap="square">
            <a:spAutoFit/>
          </a:bodyPr>
          <a:lstStyle/>
          <a:p>
            <a:pPr algn="ctr"/>
            <a:r>
              <a:rPr lang="en-ZA" sz="2400" b="1" dirty="0">
                <a:solidFill>
                  <a:schemeClr val="bg1"/>
                </a:solidFill>
              </a:rPr>
              <a:t>PRESENTATION TO THE PORTFOLIO COMMITTEE ON COOPERATIVE AND TRADITIONAL AFFAIRS</a:t>
            </a:r>
            <a:endParaRPr lang="en-ZA" sz="2400" b="1" dirty="0">
              <a:solidFill>
                <a:srgbClr val="FFD21E"/>
              </a:solidFill>
            </a:endParaRPr>
          </a:p>
        </p:txBody>
      </p:sp>
    </p:spTree>
    <p:extLst>
      <p:ext uri="{BB962C8B-B14F-4D97-AF65-F5344CB8AC3E}">
        <p14:creationId xmlns:p14="http://schemas.microsoft.com/office/powerpoint/2010/main" xmlns="" val="2188969008"/>
      </p:ext>
    </p:extLst>
  </p:cSld>
  <p:clrMapOvr>
    <a:masterClrMapping/>
  </p:clrMapOvr>
  <p:transition>
    <p:wip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9"/>
          <p:cNvSpPr>
            <a:spLocks noGrp="1"/>
          </p:cNvSpPr>
          <p:nvPr>
            <p:ph type="sldNum" sz="quarter" idx="12"/>
          </p:nvPr>
        </p:nvSpPr>
        <p:spPr/>
        <p:txBody>
          <a:bodyPr/>
          <a:lstStyle/>
          <a:p>
            <a:fld id="{2DDF82E0-F617-466A-8989-E6F91EEE8384}" type="slidenum">
              <a:rPr lang="en-US" altLang="en-US" sz="1600" smtClean="0">
                <a:solidFill>
                  <a:prstClr val="white"/>
                </a:solidFill>
              </a:rPr>
              <a:pPr/>
              <a:t>10</a:t>
            </a:fld>
            <a:endParaRPr lang="en-US" altLang="en-US" sz="1600" dirty="0">
              <a:solidFill>
                <a:prstClr val="white"/>
              </a:solidFill>
            </a:endParaRPr>
          </a:p>
        </p:txBody>
      </p:sp>
      <p:sp>
        <p:nvSpPr>
          <p:cNvPr id="11" name="Rectangle 10"/>
          <p:cNvSpPr/>
          <p:nvPr/>
        </p:nvSpPr>
        <p:spPr>
          <a:xfrm>
            <a:off x="6354040" y="332656"/>
            <a:ext cx="2754464" cy="230832"/>
          </a:xfrm>
          <a:prstGeom prst="rect">
            <a:avLst/>
          </a:prstGeom>
        </p:spPr>
        <p:txBody>
          <a:bodyPr wrap="square">
            <a:spAutoFit/>
          </a:bodyPr>
          <a:lstStyle/>
          <a:p>
            <a:r>
              <a:rPr lang="en-US" sz="900" dirty="0">
                <a:solidFill>
                  <a:prstClr val="black"/>
                </a:solidFill>
              </a:rPr>
              <a:t>GROWING KWAZULU-NATAL TOGETHER</a:t>
            </a:r>
          </a:p>
        </p:txBody>
      </p:sp>
      <p:sp>
        <p:nvSpPr>
          <p:cNvPr id="16" name="Slide Number Placeholder 3"/>
          <p:cNvSpPr txBox="1">
            <a:spLocks/>
          </p:cNvSpPr>
          <p:nvPr/>
        </p:nvSpPr>
        <p:spPr>
          <a:xfrm>
            <a:off x="35496" y="6448251"/>
            <a:ext cx="2133600" cy="365125"/>
          </a:xfrm>
          <a:prstGeom prst="rect">
            <a:avLst/>
          </a:prstGeom>
        </p:spPr>
        <p:txBody>
          <a:bodyPr vert="horz" wrap="square" lIns="91440" tIns="45720" rIns="91440" bIns="45720" numCol="1" anchor="ctr" anchorCtr="0" compatLnSpc="1">
            <a:prstTxWarp prst="textNoShape">
              <a:avLst/>
            </a:prstTxWarp>
          </a:bodyPr>
          <a:lstStyle>
            <a:defPPr>
              <a:defRPr lang="en-US"/>
            </a:defPPr>
            <a:lvl1pPr algn="r" rtl="0" fontAlgn="base">
              <a:spcBef>
                <a:spcPct val="0"/>
              </a:spcBef>
              <a:spcAft>
                <a:spcPct val="0"/>
              </a:spcAft>
              <a:defRPr sz="1200" kern="1200">
                <a:solidFill>
                  <a:srgbClr val="898989"/>
                </a:solidFill>
                <a:latin typeface="Calibri" panose="020F050202020403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algn="l"/>
            <a:fld id="{5D312F24-582A-4117-A0B2-A1DD2489FD11}" type="slidenum">
              <a:rPr lang="en-US" altLang="en-US" smtClean="0">
                <a:solidFill>
                  <a:prstClr val="black"/>
                </a:solidFill>
                <a:latin typeface="Arial"/>
                <a:cs typeface="Arial"/>
              </a:rPr>
              <a:pPr algn="l"/>
              <a:t>10</a:t>
            </a:fld>
            <a:endParaRPr lang="en-US" altLang="en-US" dirty="0">
              <a:solidFill>
                <a:prstClr val="black"/>
              </a:solidFill>
              <a:latin typeface="Arial"/>
              <a:cs typeface="Arial"/>
            </a:endParaRPr>
          </a:p>
        </p:txBody>
      </p:sp>
      <p:pic>
        <p:nvPicPr>
          <p:cNvPr id="9" name="Picture 8" descr="Cogta Logo.jpg"/>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395536" y="274443"/>
            <a:ext cx="2232248" cy="562269"/>
          </a:xfrm>
          <a:prstGeom prst="rect">
            <a:avLst/>
          </a:prstGeom>
        </p:spPr>
      </p:pic>
      <p:sp>
        <p:nvSpPr>
          <p:cNvPr id="8" name="Rectangle 7"/>
          <p:cNvSpPr/>
          <p:nvPr/>
        </p:nvSpPr>
        <p:spPr>
          <a:xfrm>
            <a:off x="395536" y="908720"/>
            <a:ext cx="8291264" cy="4413516"/>
          </a:xfrm>
          <a:prstGeom prst="rect">
            <a:avLst/>
          </a:prstGeom>
        </p:spPr>
        <p:txBody>
          <a:bodyPr wrap="square">
            <a:spAutoFit/>
          </a:bodyPr>
          <a:lstStyle/>
          <a:p>
            <a:pPr lvl="2" indent="-914400" algn="ctr">
              <a:lnSpc>
                <a:spcPct val="115000"/>
              </a:lnSpc>
              <a:spcAft>
                <a:spcPts val="0"/>
              </a:spcAft>
            </a:pPr>
            <a:r>
              <a:rPr lang="en-US" sz="2800" b="1" dirty="0">
                <a:latin typeface="Arial"/>
                <a:ea typeface="Calibri"/>
              </a:rPr>
              <a:t>LEGAL MATTERS … continued</a:t>
            </a:r>
          </a:p>
          <a:p>
            <a:pPr lvl="2" indent="-914400" algn="just">
              <a:lnSpc>
                <a:spcPct val="115000"/>
              </a:lnSpc>
              <a:spcAft>
                <a:spcPts val="0"/>
              </a:spcAft>
            </a:pPr>
            <a:endParaRPr lang="en-US" sz="2200" b="1" dirty="0">
              <a:latin typeface="Arial"/>
              <a:ea typeface="Calibri"/>
            </a:endParaRPr>
          </a:p>
          <a:p>
            <a:pPr lvl="2" indent="-914400" algn="just">
              <a:lnSpc>
                <a:spcPct val="115000"/>
              </a:lnSpc>
              <a:spcAft>
                <a:spcPts val="0"/>
              </a:spcAft>
            </a:pPr>
            <a:r>
              <a:rPr lang="en-US" sz="2200" b="1" dirty="0">
                <a:latin typeface="Arial"/>
                <a:ea typeface="Calibri"/>
              </a:rPr>
              <a:t>Section 12 </a:t>
            </a:r>
            <a:r>
              <a:rPr lang="en-US" sz="2200" b="1" dirty="0" smtClean="0">
                <a:latin typeface="Arial"/>
                <a:ea typeface="Calibri"/>
              </a:rPr>
              <a:t>Notices:</a:t>
            </a:r>
            <a:endParaRPr lang="en-ZA" sz="2200" dirty="0"/>
          </a:p>
          <a:p>
            <a:pPr marL="342900" indent="-342900" algn="just">
              <a:buFont typeface="Arial" panose="020B0604020202020204" pitchFamily="34" charset="0"/>
              <a:buChar char="•"/>
            </a:pPr>
            <a:r>
              <a:rPr lang="en-US" sz="2200" dirty="0">
                <a:latin typeface="Arial"/>
                <a:ea typeface="Calibri"/>
              </a:rPr>
              <a:t>The drafting and finalization of the Section 12 Notices was one of the major tasks required to finalise the restructuring process. The newly established municipalities were formalized in terms of Section 12 Notices which had to be promulgated before the 2016 Local Government Elections. </a:t>
            </a:r>
          </a:p>
          <a:p>
            <a:pPr marL="342900" indent="-342900" algn="just">
              <a:buFont typeface="Arial" panose="020B0604020202020204" pitchFamily="34" charset="0"/>
              <a:buChar char="•"/>
            </a:pPr>
            <a:r>
              <a:rPr lang="en-US" sz="2200" dirty="0">
                <a:latin typeface="Arial"/>
                <a:ea typeface="Calibri"/>
              </a:rPr>
              <a:t>The </a:t>
            </a:r>
            <a:r>
              <a:rPr lang="en-US" sz="2200" dirty="0" smtClean="0">
                <a:latin typeface="Arial"/>
                <a:ea typeface="Calibri"/>
              </a:rPr>
              <a:t>then existing </a:t>
            </a:r>
            <a:r>
              <a:rPr lang="en-US" sz="2200" dirty="0">
                <a:latin typeface="Arial"/>
                <a:ea typeface="Calibri"/>
              </a:rPr>
              <a:t>Section 12 Notices regulating the rest of the municipalities also had to be amended to provide for amendments which had occurred subsequent to their establishments. </a:t>
            </a:r>
            <a:endParaRPr lang="en-ZA" sz="2200" dirty="0"/>
          </a:p>
        </p:txBody>
      </p:sp>
    </p:spTree>
    <p:extLst>
      <p:ext uri="{BB962C8B-B14F-4D97-AF65-F5344CB8AC3E}">
        <p14:creationId xmlns:p14="http://schemas.microsoft.com/office/powerpoint/2010/main" xmlns="" val="2769049929"/>
      </p:ext>
    </p:extLst>
  </p:cSld>
  <p:clrMapOvr>
    <a:masterClrMapping/>
  </p:clrMapOvr>
  <p:transition>
    <p:wip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9"/>
          <p:cNvSpPr>
            <a:spLocks noGrp="1"/>
          </p:cNvSpPr>
          <p:nvPr>
            <p:ph type="sldNum" sz="quarter" idx="12"/>
          </p:nvPr>
        </p:nvSpPr>
        <p:spPr/>
        <p:txBody>
          <a:bodyPr/>
          <a:lstStyle/>
          <a:p>
            <a:fld id="{2DDF82E0-F617-466A-8989-E6F91EEE8384}" type="slidenum">
              <a:rPr lang="en-US" altLang="en-US" sz="1600" smtClean="0">
                <a:solidFill>
                  <a:prstClr val="white"/>
                </a:solidFill>
              </a:rPr>
              <a:pPr/>
              <a:t>11</a:t>
            </a:fld>
            <a:endParaRPr lang="en-US" altLang="en-US" sz="1600" dirty="0">
              <a:solidFill>
                <a:prstClr val="white"/>
              </a:solidFill>
            </a:endParaRPr>
          </a:p>
        </p:txBody>
      </p:sp>
      <p:sp>
        <p:nvSpPr>
          <p:cNvPr id="11" name="Rectangle 10"/>
          <p:cNvSpPr/>
          <p:nvPr/>
        </p:nvSpPr>
        <p:spPr>
          <a:xfrm>
            <a:off x="6354040" y="332656"/>
            <a:ext cx="2754464" cy="230832"/>
          </a:xfrm>
          <a:prstGeom prst="rect">
            <a:avLst/>
          </a:prstGeom>
        </p:spPr>
        <p:txBody>
          <a:bodyPr wrap="square">
            <a:spAutoFit/>
          </a:bodyPr>
          <a:lstStyle/>
          <a:p>
            <a:r>
              <a:rPr lang="en-US" sz="900" dirty="0">
                <a:solidFill>
                  <a:prstClr val="black"/>
                </a:solidFill>
              </a:rPr>
              <a:t>GROWING KWAZULU-NATAL TOGETHER</a:t>
            </a:r>
          </a:p>
        </p:txBody>
      </p:sp>
      <p:sp>
        <p:nvSpPr>
          <p:cNvPr id="16" name="Slide Number Placeholder 3"/>
          <p:cNvSpPr txBox="1">
            <a:spLocks/>
          </p:cNvSpPr>
          <p:nvPr/>
        </p:nvSpPr>
        <p:spPr>
          <a:xfrm>
            <a:off x="35496" y="6448251"/>
            <a:ext cx="2133600" cy="365125"/>
          </a:xfrm>
          <a:prstGeom prst="rect">
            <a:avLst/>
          </a:prstGeom>
        </p:spPr>
        <p:txBody>
          <a:bodyPr vert="horz" wrap="square" lIns="91440" tIns="45720" rIns="91440" bIns="45720" numCol="1" anchor="ctr" anchorCtr="0" compatLnSpc="1">
            <a:prstTxWarp prst="textNoShape">
              <a:avLst/>
            </a:prstTxWarp>
          </a:bodyPr>
          <a:lstStyle>
            <a:defPPr>
              <a:defRPr lang="en-US"/>
            </a:defPPr>
            <a:lvl1pPr algn="r" rtl="0" fontAlgn="base">
              <a:spcBef>
                <a:spcPct val="0"/>
              </a:spcBef>
              <a:spcAft>
                <a:spcPct val="0"/>
              </a:spcAft>
              <a:defRPr sz="1200" kern="1200">
                <a:solidFill>
                  <a:srgbClr val="898989"/>
                </a:solidFill>
                <a:latin typeface="Calibri" panose="020F050202020403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algn="l"/>
            <a:fld id="{5D312F24-582A-4117-A0B2-A1DD2489FD11}" type="slidenum">
              <a:rPr lang="en-US" altLang="en-US" smtClean="0">
                <a:solidFill>
                  <a:prstClr val="black"/>
                </a:solidFill>
                <a:latin typeface="Arial"/>
                <a:cs typeface="Arial"/>
              </a:rPr>
              <a:pPr algn="l"/>
              <a:t>11</a:t>
            </a:fld>
            <a:endParaRPr lang="en-US" altLang="en-US" dirty="0">
              <a:solidFill>
                <a:prstClr val="black"/>
              </a:solidFill>
              <a:latin typeface="Arial"/>
              <a:cs typeface="Arial"/>
            </a:endParaRPr>
          </a:p>
        </p:txBody>
      </p:sp>
      <p:pic>
        <p:nvPicPr>
          <p:cNvPr id="9" name="Picture 8" descr="Cogta Logo.jpg"/>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395536" y="274443"/>
            <a:ext cx="2232248" cy="562269"/>
          </a:xfrm>
          <a:prstGeom prst="rect">
            <a:avLst/>
          </a:prstGeom>
        </p:spPr>
      </p:pic>
      <p:sp>
        <p:nvSpPr>
          <p:cNvPr id="7" name="Rectangle 6"/>
          <p:cNvSpPr/>
          <p:nvPr/>
        </p:nvSpPr>
        <p:spPr>
          <a:xfrm>
            <a:off x="287524" y="997689"/>
            <a:ext cx="8568952" cy="4633063"/>
          </a:xfrm>
          <a:prstGeom prst="rect">
            <a:avLst/>
          </a:prstGeom>
        </p:spPr>
        <p:txBody>
          <a:bodyPr wrap="square">
            <a:spAutoFit/>
          </a:bodyPr>
          <a:lstStyle/>
          <a:p>
            <a:pPr algn="ctr">
              <a:lnSpc>
                <a:spcPct val="115000"/>
              </a:lnSpc>
              <a:spcAft>
                <a:spcPts val="1000"/>
              </a:spcAft>
            </a:pPr>
            <a:r>
              <a:rPr lang="en-US" sz="2800" b="1" dirty="0">
                <a:latin typeface="Arial"/>
                <a:ea typeface="Calibri"/>
              </a:rPr>
              <a:t>ANTICIPATED BENEFITS</a:t>
            </a:r>
          </a:p>
          <a:p>
            <a:pPr algn="just">
              <a:lnSpc>
                <a:spcPct val="115000"/>
              </a:lnSpc>
              <a:spcAft>
                <a:spcPts val="1000"/>
              </a:spcAft>
            </a:pPr>
            <a:r>
              <a:rPr lang="en-US" sz="2200" dirty="0" smtClean="0">
                <a:latin typeface="Arial"/>
                <a:ea typeface="Calibri"/>
              </a:rPr>
              <a:t>It </a:t>
            </a:r>
            <a:r>
              <a:rPr lang="en-US" sz="2200" dirty="0">
                <a:latin typeface="Arial"/>
                <a:ea typeface="Calibri"/>
              </a:rPr>
              <a:t>was </a:t>
            </a:r>
            <a:r>
              <a:rPr lang="en-US" sz="2200" dirty="0" smtClean="0">
                <a:latin typeface="Arial"/>
                <a:ea typeface="Calibri"/>
              </a:rPr>
              <a:t>resolved, using </a:t>
            </a:r>
            <a:r>
              <a:rPr lang="en-US" sz="2200" dirty="0">
                <a:latin typeface="Arial"/>
                <a:ea typeface="Calibri"/>
              </a:rPr>
              <a:t>a broad spectrum of criteria, </a:t>
            </a:r>
            <a:r>
              <a:rPr lang="en-US" sz="2200" dirty="0" smtClean="0">
                <a:latin typeface="Arial"/>
                <a:ea typeface="Calibri"/>
              </a:rPr>
              <a:t>that non–viable </a:t>
            </a:r>
            <a:r>
              <a:rPr lang="en-US" sz="2200" dirty="0">
                <a:latin typeface="Arial"/>
                <a:ea typeface="Calibri"/>
              </a:rPr>
              <a:t>municipalities could be re-demarcated where this would benefit the communities within that geographic area. Such a re-demarcation of municipal boundaries would result in:-</a:t>
            </a:r>
            <a:endParaRPr lang="en-ZA" sz="2200" dirty="0">
              <a:latin typeface="Times New Roman"/>
              <a:ea typeface="Times New Roman"/>
            </a:endParaRPr>
          </a:p>
          <a:p>
            <a:pPr marL="361950" lvl="0" indent="-361950" algn="just">
              <a:spcAft>
                <a:spcPts val="1000"/>
              </a:spcAft>
              <a:buFont typeface="Symbol" panose="05050102010706020507" pitchFamily="18" charset="2"/>
              <a:buChar char=""/>
              <a:tabLst>
                <a:tab pos="361950" algn="l"/>
              </a:tabLst>
            </a:pPr>
            <a:r>
              <a:rPr lang="en-ZA" sz="2000" dirty="0">
                <a:latin typeface="Arial"/>
                <a:ea typeface="Calibri"/>
              </a:rPr>
              <a:t>T</a:t>
            </a:r>
            <a:r>
              <a:rPr lang="en-ZA" sz="2000" dirty="0" smtClean="0">
                <a:latin typeface="Arial"/>
                <a:ea typeface="Calibri"/>
              </a:rPr>
              <a:t>he </a:t>
            </a:r>
            <a:r>
              <a:rPr lang="en-ZA" sz="2000" dirty="0">
                <a:latin typeface="Arial"/>
                <a:ea typeface="Calibri"/>
              </a:rPr>
              <a:t>expansion of existing service delivery networks; </a:t>
            </a:r>
            <a:endParaRPr lang="en-ZA" sz="2000" dirty="0"/>
          </a:p>
          <a:p>
            <a:pPr marL="361950" lvl="0" indent="-361950" algn="just">
              <a:spcAft>
                <a:spcPts val="1000"/>
              </a:spcAft>
              <a:buFont typeface="Symbol" panose="05050102010706020507" pitchFamily="18" charset="2"/>
              <a:buChar char=""/>
              <a:tabLst>
                <a:tab pos="361950" algn="l"/>
              </a:tabLst>
            </a:pPr>
            <a:r>
              <a:rPr lang="en-ZA" sz="2000" dirty="0">
                <a:latin typeface="Arial"/>
                <a:ea typeface="Calibri"/>
              </a:rPr>
              <a:t>T</a:t>
            </a:r>
            <a:r>
              <a:rPr lang="en-ZA" sz="2000" dirty="0" smtClean="0">
                <a:latin typeface="Arial"/>
                <a:ea typeface="Calibri"/>
              </a:rPr>
              <a:t>he </a:t>
            </a:r>
            <a:r>
              <a:rPr lang="en-ZA" sz="2000" dirty="0">
                <a:latin typeface="Arial"/>
                <a:ea typeface="Calibri"/>
              </a:rPr>
              <a:t>capacity skills and expertise of larger municipalities being made available for the geographic areas of current non-viable municipalities; </a:t>
            </a:r>
            <a:endParaRPr lang="en-ZA" sz="2000" dirty="0"/>
          </a:p>
          <a:p>
            <a:pPr marL="361950" lvl="0" indent="-361950" algn="just">
              <a:spcAft>
                <a:spcPts val="1000"/>
              </a:spcAft>
              <a:buFont typeface="Symbol" panose="05050102010706020507" pitchFamily="18" charset="2"/>
              <a:buChar char=""/>
              <a:tabLst>
                <a:tab pos="361950" algn="l"/>
              </a:tabLst>
            </a:pPr>
            <a:r>
              <a:rPr lang="en-ZA" sz="2000" dirty="0">
                <a:latin typeface="Arial"/>
                <a:ea typeface="Calibri"/>
              </a:rPr>
              <a:t>S</a:t>
            </a:r>
            <a:r>
              <a:rPr lang="en-ZA" sz="2000" dirty="0" smtClean="0">
                <a:latin typeface="Arial"/>
                <a:ea typeface="Calibri"/>
              </a:rPr>
              <a:t>ubstantial </a:t>
            </a:r>
            <a:r>
              <a:rPr lang="en-ZA" sz="2000" dirty="0">
                <a:latin typeface="Arial"/>
                <a:ea typeface="Calibri"/>
              </a:rPr>
              <a:t>savings on overhead costs which would provide additional funding for service delivery</a:t>
            </a:r>
            <a:r>
              <a:rPr lang="en-ZA" sz="2000" dirty="0" smtClean="0">
                <a:latin typeface="Arial"/>
                <a:ea typeface="Calibri"/>
              </a:rPr>
              <a:t>; and</a:t>
            </a:r>
            <a:endParaRPr lang="en-ZA" sz="2000" dirty="0"/>
          </a:p>
          <a:p>
            <a:pPr marL="361950" lvl="0" indent="-361950" algn="just">
              <a:spcAft>
                <a:spcPts val="0"/>
              </a:spcAft>
              <a:buFont typeface="Symbol" panose="05050102010706020507" pitchFamily="18" charset="2"/>
              <a:buChar char=""/>
              <a:tabLst>
                <a:tab pos="361950" algn="l"/>
              </a:tabLst>
            </a:pPr>
            <a:r>
              <a:rPr lang="en-ZA" sz="2000" dirty="0">
                <a:latin typeface="Arial"/>
                <a:ea typeface="Calibri"/>
              </a:rPr>
              <a:t>T</a:t>
            </a:r>
            <a:r>
              <a:rPr lang="en-ZA" sz="2000" dirty="0" smtClean="0">
                <a:latin typeface="Arial"/>
                <a:ea typeface="Calibri"/>
              </a:rPr>
              <a:t>he </a:t>
            </a:r>
            <a:r>
              <a:rPr lang="en-ZA" sz="2000" dirty="0">
                <a:latin typeface="Arial"/>
                <a:ea typeface="Calibri"/>
              </a:rPr>
              <a:t>achievement of the benefits of economies of scale.</a:t>
            </a:r>
            <a:endParaRPr lang="en-ZA" sz="2000" dirty="0">
              <a:latin typeface="Times New Roman"/>
              <a:ea typeface="Times New Roman"/>
            </a:endParaRPr>
          </a:p>
        </p:txBody>
      </p:sp>
    </p:spTree>
    <p:extLst>
      <p:ext uri="{BB962C8B-B14F-4D97-AF65-F5344CB8AC3E}">
        <p14:creationId xmlns:p14="http://schemas.microsoft.com/office/powerpoint/2010/main" xmlns="" val="2405563412"/>
      </p:ext>
    </p:extLst>
  </p:cSld>
  <p:clrMapOvr>
    <a:masterClrMapping/>
  </p:clrMapOvr>
  <p:transition>
    <p:wip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defTabSz="685800" fontAlgn="auto">
              <a:spcBef>
                <a:spcPts val="0"/>
              </a:spcBef>
              <a:spcAft>
                <a:spcPts val="0"/>
              </a:spcAft>
              <a:defRPr/>
            </a:pPr>
            <a:fld id="{A51F14A1-08B7-4520-B50B-850F7C166A7D}" type="slidenum">
              <a:rPr lang="en-US" sz="900">
                <a:solidFill>
                  <a:prstClr val="black">
                    <a:tint val="75000"/>
                  </a:prstClr>
                </a:solidFill>
                <a:latin typeface="Calibri" panose="020F0502020204030204"/>
              </a:rPr>
              <a:pPr defTabSz="685800" fontAlgn="auto">
                <a:spcBef>
                  <a:spcPts val="0"/>
                </a:spcBef>
                <a:spcAft>
                  <a:spcPts val="0"/>
                </a:spcAft>
                <a:defRPr/>
              </a:pPr>
              <a:t>12</a:t>
            </a:fld>
            <a:endParaRPr lang="en-US" sz="900" dirty="0">
              <a:solidFill>
                <a:prstClr val="black">
                  <a:tint val="75000"/>
                </a:prstClr>
              </a:solidFill>
              <a:latin typeface="Calibri" panose="020F0502020204030204"/>
            </a:endParaRPr>
          </a:p>
        </p:txBody>
      </p:sp>
      <p:sp>
        <p:nvSpPr>
          <p:cNvPr id="9" name="Rounded Rectangle 8"/>
          <p:cNvSpPr/>
          <p:nvPr/>
        </p:nvSpPr>
        <p:spPr>
          <a:xfrm>
            <a:off x="1115616" y="1844824"/>
            <a:ext cx="7399734" cy="2324119"/>
          </a:xfrm>
          <a:prstGeom prst="round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800" b="1" dirty="0">
                <a:solidFill>
                  <a:schemeClr val="bg1"/>
                </a:solidFill>
                <a:latin typeface="Arial"/>
                <a:cs typeface="Arial"/>
              </a:rPr>
              <a:t>STATUS OF INSTITUTIONAL, POLICY AND GOVERNANCE MATTERS</a:t>
            </a:r>
          </a:p>
        </p:txBody>
      </p:sp>
      <p:pic>
        <p:nvPicPr>
          <p:cNvPr id="5" name="Picture 4" descr="Cogta Logo.jpg"/>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395536" y="274443"/>
            <a:ext cx="2232248" cy="562269"/>
          </a:xfrm>
          <a:prstGeom prst="rect">
            <a:avLst/>
          </a:prstGeom>
        </p:spPr>
      </p:pic>
    </p:spTree>
    <p:extLst>
      <p:ext uri="{BB962C8B-B14F-4D97-AF65-F5344CB8AC3E}">
        <p14:creationId xmlns:p14="http://schemas.microsoft.com/office/powerpoint/2010/main" xmlns="" val="11451143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1520" y="1052736"/>
            <a:ext cx="8712968" cy="5578077"/>
          </a:xfrm>
        </p:spPr>
        <p:txBody>
          <a:bodyPr/>
          <a:lstStyle/>
          <a:p>
            <a:pPr marL="0" indent="0" algn="just">
              <a:spcBef>
                <a:spcPts val="0"/>
              </a:spcBef>
              <a:buNone/>
            </a:pPr>
            <a:r>
              <a:rPr lang="en-US" sz="2000" b="1" cap="all" dirty="0">
                <a:solidFill>
                  <a:prstClr val="black"/>
                </a:solidFill>
                <a:latin typeface="Arial" panose="020B0604020202020204" pitchFamily="34" charset="0"/>
                <a:cs typeface="Arial" panose="020B0604020202020204" pitchFamily="34" charset="0"/>
              </a:rPr>
              <a:t>General Governance issues</a:t>
            </a:r>
          </a:p>
          <a:p>
            <a:pPr algn="just">
              <a:spcBef>
                <a:spcPts val="0"/>
              </a:spcBef>
              <a:buFont typeface="Wingdings" panose="05000000000000000000" pitchFamily="2" charset="2"/>
              <a:buChar char="§"/>
            </a:pPr>
            <a:r>
              <a:rPr lang="en-US" sz="1600" dirty="0">
                <a:solidFill>
                  <a:prstClr val="black"/>
                </a:solidFill>
                <a:latin typeface="Arial" panose="020B0604020202020204" pitchFamily="34" charset="0"/>
                <a:cs typeface="Arial" panose="020B0604020202020204" pitchFamily="34" charset="0"/>
              </a:rPr>
              <a:t>Oversight structures are functional in all the merged municipalities. However, MPAC’s generally reflect poor levels of functionality in that UIFW reports are not thoroughly processed in terms of the relevant legislation.</a:t>
            </a:r>
          </a:p>
          <a:p>
            <a:pPr lvl="0" algn="just">
              <a:spcBef>
                <a:spcPts val="0"/>
              </a:spcBef>
              <a:buFont typeface="Wingdings" panose="05000000000000000000" pitchFamily="2" charset="2"/>
              <a:buChar char="§"/>
            </a:pPr>
            <a:r>
              <a:rPr lang="en-US" sz="1600" dirty="0">
                <a:solidFill>
                  <a:prstClr val="black"/>
                </a:solidFill>
                <a:latin typeface="Arial" panose="020B0604020202020204" pitchFamily="34" charset="0"/>
                <a:cs typeface="Arial" panose="020B0604020202020204" pitchFamily="34" charset="0"/>
              </a:rPr>
              <a:t>Standing Rules and Orders have been adopted by all the affected municipalities and have been updated where required.</a:t>
            </a:r>
          </a:p>
          <a:p>
            <a:pPr lvl="0" algn="just">
              <a:spcBef>
                <a:spcPts val="0"/>
              </a:spcBef>
              <a:buFont typeface="Wingdings" panose="05000000000000000000" pitchFamily="2" charset="2"/>
              <a:buChar char="§"/>
            </a:pPr>
            <a:r>
              <a:rPr lang="en-US" sz="1600" dirty="0">
                <a:solidFill>
                  <a:prstClr val="black"/>
                </a:solidFill>
                <a:latin typeface="Arial" panose="020B0604020202020204" pitchFamily="34" charset="0"/>
                <a:cs typeface="Arial" panose="020B0604020202020204" pitchFamily="34" charset="0"/>
              </a:rPr>
              <a:t>As is the case with most other municipalities, Speakers are reluctant to implement consequence management emanating from transgressions of the Code of Conduct by </a:t>
            </a:r>
            <a:r>
              <a:rPr lang="en-US" sz="1600" dirty="0" err="1" smtClean="0">
                <a:solidFill>
                  <a:prstClr val="black"/>
                </a:solidFill>
                <a:latin typeface="Arial" panose="020B0604020202020204" pitchFamily="34" charset="0"/>
                <a:cs typeface="Arial" panose="020B0604020202020204" pitchFamily="34" charset="0"/>
              </a:rPr>
              <a:t>Councillors</a:t>
            </a:r>
            <a:r>
              <a:rPr lang="en-US" sz="1600" dirty="0">
                <a:solidFill>
                  <a:prstClr val="black"/>
                </a:solidFill>
                <a:latin typeface="Arial" panose="020B0604020202020204" pitchFamily="34" charset="0"/>
                <a:cs typeface="Arial" panose="020B0604020202020204" pitchFamily="34" charset="0"/>
              </a:rPr>
              <a:t>.</a:t>
            </a:r>
          </a:p>
          <a:p>
            <a:pPr marL="0" lvl="0" indent="0" algn="just">
              <a:spcBef>
                <a:spcPts val="0"/>
              </a:spcBef>
              <a:buNone/>
            </a:pPr>
            <a:endParaRPr lang="en-US" sz="1600" dirty="0">
              <a:solidFill>
                <a:prstClr val="black"/>
              </a:solidFill>
              <a:latin typeface="Arial" panose="020B0604020202020204" pitchFamily="34" charset="0"/>
              <a:cs typeface="Arial" panose="020B0604020202020204" pitchFamily="34" charset="0"/>
            </a:endParaRPr>
          </a:p>
          <a:p>
            <a:pPr marL="0" lvl="0" indent="0" algn="just">
              <a:spcBef>
                <a:spcPts val="0"/>
              </a:spcBef>
              <a:buNone/>
            </a:pPr>
            <a:r>
              <a:rPr lang="en-US" sz="2000" b="1" dirty="0">
                <a:solidFill>
                  <a:prstClr val="black"/>
                </a:solidFill>
                <a:latin typeface="Arial" panose="020B0604020202020204" pitchFamily="34" charset="0"/>
                <a:cs typeface="Arial" panose="020B0604020202020204" pitchFamily="34" charset="0"/>
              </a:rPr>
              <a:t>ORGANOGRAMS</a:t>
            </a:r>
          </a:p>
          <a:p>
            <a:pPr lvl="0" algn="just">
              <a:spcBef>
                <a:spcPts val="0"/>
              </a:spcBef>
              <a:buFont typeface="Wingdings" panose="05000000000000000000" pitchFamily="2" charset="2"/>
              <a:buChar char="§"/>
            </a:pPr>
            <a:r>
              <a:rPr lang="en-US" sz="1600" dirty="0">
                <a:solidFill>
                  <a:prstClr val="black"/>
                </a:solidFill>
                <a:latin typeface="Arial" panose="020B0604020202020204" pitchFamily="34" charset="0"/>
                <a:cs typeface="Arial" panose="020B0604020202020204" pitchFamily="34" charset="0"/>
              </a:rPr>
              <a:t>All municipalities have approved/revised organograms reflecting the requirements of the specific merger.</a:t>
            </a:r>
          </a:p>
          <a:p>
            <a:pPr lvl="0" algn="just">
              <a:spcBef>
                <a:spcPts val="0"/>
              </a:spcBef>
              <a:buFont typeface="Wingdings" panose="05000000000000000000" pitchFamily="2" charset="2"/>
              <a:buChar char="§"/>
            </a:pPr>
            <a:r>
              <a:rPr lang="en-US" sz="1600" dirty="0">
                <a:solidFill>
                  <a:prstClr val="black"/>
                </a:solidFill>
                <a:latin typeface="Arial" panose="020B0604020202020204" pitchFamily="34" charset="0"/>
                <a:cs typeface="Arial" panose="020B0604020202020204" pitchFamily="34" charset="0"/>
              </a:rPr>
              <a:t>The merger resulted in bloated organograms which </a:t>
            </a:r>
            <a:r>
              <a:rPr lang="en-US" sz="1600" dirty="0" smtClean="0">
                <a:solidFill>
                  <a:prstClr val="black"/>
                </a:solidFill>
                <a:latin typeface="Arial" panose="020B0604020202020204" pitchFamily="34" charset="0"/>
                <a:cs typeface="Arial" panose="020B0604020202020204" pitchFamily="34" charset="0"/>
              </a:rPr>
              <a:t>placed </a:t>
            </a:r>
            <a:r>
              <a:rPr lang="en-US" sz="1600" dirty="0">
                <a:solidFill>
                  <a:prstClr val="black"/>
                </a:solidFill>
                <a:latin typeface="Arial" panose="020B0604020202020204" pitchFamily="34" charset="0"/>
                <a:cs typeface="Arial" panose="020B0604020202020204" pitchFamily="34" charset="0"/>
              </a:rPr>
              <a:t>a strain on municipal financial viability. </a:t>
            </a:r>
          </a:p>
          <a:p>
            <a:pPr lvl="0" algn="just">
              <a:spcBef>
                <a:spcPts val="0"/>
              </a:spcBef>
              <a:buFont typeface="Wingdings" panose="05000000000000000000" pitchFamily="2" charset="2"/>
              <a:buChar char="§"/>
            </a:pPr>
            <a:r>
              <a:rPr lang="en-US" sz="1600" dirty="0">
                <a:solidFill>
                  <a:prstClr val="black"/>
                </a:solidFill>
                <a:latin typeface="Arial" panose="020B0604020202020204" pitchFamily="34" charset="0"/>
                <a:cs typeface="Arial" panose="020B0604020202020204" pitchFamily="34" charset="0"/>
              </a:rPr>
              <a:t>Job descriptions have been finalized and approved at all the municipalities and job evaluation processes are underway.</a:t>
            </a:r>
          </a:p>
        </p:txBody>
      </p:sp>
      <p:sp>
        <p:nvSpPr>
          <p:cNvPr id="10" name="Slide Number Placeholder 9"/>
          <p:cNvSpPr>
            <a:spLocks noGrp="1"/>
          </p:cNvSpPr>
          <p:nvPr>
            <p:ph type="sldNum" sz="quarter" idx="12"/>
          </p:nvPr>
        </p:nvSpPr>
        <p:spPr/>
        <p:txBody>
          <a:bodyPr/>
          <a:lstStyle/>
          <a:p>
            <a:fld id="{2DDF82E0-F617-466A-8989-E6F91EEE8384}" type="slidenum">
              <a:rPr lang="en-US" altLang="en-US" sz="1600" smtClean="0">
                <a:solidFill>
                  <a:prstClr val="white"/>
                </a:solidFill>
              </a:rPr>
              <a:pPr/>
              <a:t>13</a:t>
            </a:fld>
            <a:endParaRPr lang="en-US" altLang="en-US" sz="1600" dirty="0">
              <a:solidFill>
                <a:prstClr val="white"/>
              </a:solidFill>
            </a:endParaRPr>
          </a:p>
        </p:txBody>
      </p:sp>
      <p:sp>
        <p:nvSpPr>
          <p:cNvPr id="11" name="Rectangle 10"/>
          <p:cNvSpPr/>
          <p:nvPr/>
        </p:nvSpPr>
        <p:spPr>
          <a:xfrm>
            <a:off x="6354040" y="332656"/>
            <a:ext cx="2754464" cy="230832"/>
          </a:xfrm>
          <a:prstGeom prst="rect">
            <a:avLst/>
          </a:prstGeom>
        </p:spPr>
        <p:txBody>
          <a:bodyPr wrap="square">
            <a:spAutoFit/>
          </a:bodyPr>
          <a:lstStyle/>
          <a:p>
            <a:r>
              <a:rPr lang="en-US" sz="900" dirty="0"/>
              <a:t>GROWING KWAZULU-NATAL TOGETHER</a:t>
            </a:r>
          </a:p>
        </p:txBody>
      </p:sp>
      <p:sp>
        <p:nvSpPr>
          <p:cNvPr id="16" name="Slide Number Placeholder 3"/>
          <p:cNvSpPr txBox="1">
            <a:spLocks/>
          </p:cNvSpPr>
          <p:nvPr/>
        </p:nvSpPr>
        <p:spPr>
          <a:xfrm>
            <a:off x="35496" y="6448251"/>
            <a:ext cx="2133600" cy="365125"/>
          </a:xfrm>
          <a:prstGeom prst="rect">
            <a:avLst/>
          </a:prstGeom>
        </p:spPr>
        <p:txBody>
          <a:bodyPr vert="horz" wrap="square" lIns="91440" tIns="45720" rIns="91440" bIns="45720" numCol="1" anchor="ctr" anchorCtr="0" compatLnSpc="1">
            <a:prstTxWarp prst="textNoShape">
              <a:avLst/>
            </a:prstTxWarp>
          </a:bodyPr>
          <a:lstStyle>
            <a:defPPr>
              <a:defRPr lang="en-US"/>
            </a:defPPr>
            <a:lvl1pPr algn="r" rtl="0" fontAlgn="base">
              <a:spcBef>
                <a:spcPct val="0"/>
              </a:spcBef>
              <a:spcAft>
                <a:spcPct val="0"/>
              </a:spcAft>
              <a:defRPr sz="1200" kern="1200">
                <a:solidFill>
                  <a:srgbClr val="898989"/>
                </a:solidFill>
                <a:latin typeface="Calibri" panose="020F050202020403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algn="l"/>
            <a:fld id="{5D312F24-582A-4117-A0B2-A1DD2489FD11}" type="slidenum">
              <a:rPr lang="en-US" altLang="en-US" smtClean="0">
                <a:solidFill>
                  <a:schemeClr val="tx1"/>
                </a:solidFill>
                <a:latin typeface="Arial"/>
                <a:cs typeface="Arial"/>
              </a:rPr>
              <a:pPr algn="l"/>
              <a:t>13</a:t>
            </a:fld>
            <a:endParaRPr lang="en-US" altLang="en-US" dirty="0">
              <a:solidFill>
                <a:schemeClr val="tx1"/>
              </a:solidFill>
              <a:latin typeface="Arial"/>
              <a:cs typeface="Arial"/>
            </a:endParaRPr>
          </a:p>
        </p:txBody>
      </p:sp>
      <p:pic>
        <p:nvPicPr>
          <p:cNvPr id="9" name="Picture 8" descr="Cogta Logo.jpg"/>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07504" y="82083"/>
            <a:ext cx="2232248" cy="562269"/>
          </a:xfrm>
          <a:prstGeom prst="rect">
            <a:avLst/>
          </a:prstGeom>
        </p:spPr>
      </p:pic>
    </p:spTree>
    <p:extLst>
      <p:ext uri="{BB962C8B-B14F-4D97-AF65-F5344CB8AC3E}">
        <p14:creationId xmlns:p14="http://schemas.microsoft.com/office/powerpoint/2010/main" xmlns="" val="1434046741"/>
      </p:ext>
    </p:extLst>
  </p:cSld>
  <p:clrMapOvr>
    <a:masterClrMapping/>
  </p:clrMapOvr>
  <p:transition>
    <p:wip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95536" y="771928"/>
            <a:ext cx="8575915" cy="5766984"/>
          </a:xfrm>
        </p:spPr>
        <p:txBody>
          <a:bodyPr/>
          <a:lstStyle/>
          <a:p>
            <a:pPr marL="0" lvl="0" indent="0" algn="ctr">
              <a:buNone/>
            </a:pPr>
            <a:r>
              <a:rPr lang="en-US" sz="2000" b="1" dirty="0">
                <a:solidFill>
                  <a:prstClr val="black"/>
                </a:solidFill>
                <a:latin typeface="Arial"/>
                <a:cs typeface="Arial"/>
              </a:rPr>
              <a:t>SOUND FINANCIAL MANAGEMENT</a:t>
            </a:r>
          </a:p>
          <a:p>
            <a:pPr marL="0" lvl="0" indent="0">
              <a:buNone/>
            </a:pPr>
            <a:r>
              <a:rPr lang="en-US" sz="1800" b="1" dirty="0" smtClean="0">
                <a:solidFill>
                  <a:prstClr val="black"/>
                </a:solidFill>
                <a:latin typeface="Arial"/>
                <a:cs typeface="Arial"/>
              </a:rPr>
              <a:t>AUDIT </a:t>
            </a:r>
            <a:r>
              <a:rPr lang="en-US" sz="1800" b="1" dirty="0">
                <a:solidFill>
                  <a:prstClr val="black"/>
                </a:solidFill>
                <a:latin typeface="Arial"/>
                <a:cs typeface="Arial"/>
              </a:rPr>
              <a:t>OUTCOMES </a:t>
            </a:r>
            <a:r>
              <a:rPr lang="en-US" sz="1800" b="1" dirty="0" smtClean="0">
                <a:solidFill>
                  <a:prstClr val="black"/>
                </a:solidFill>
                <a:latin typeface="Arial"/>
                <a:cs typeface="Arial"/>
              </a:rPr>
              <a:t>2016/17-2019</a:t>
            </a:r>
          </a:p>
          <a:p>
            <a:pPr marL="0" lvl="0" indent="0">
              <a:buNone/>
            </a:pPr>
            <a:endParaRPr lang="en-US" sz="1800" b="1" dirty="0">
              <a:solidFill>
                <a:prstClr val="black"/>
              </a:solidFill>
              <a:latin typeface="Arial"/>
              <a:cs typeface="Arial"/>
            </a:endParaRPr>
          </a:p>
          <a:p>
            <a:pPr marL="0" lvl="0" indent="0" algn="just">
              <a:buNone/>
            </a:pPr>
            <a:endParaRPr lang="en-US" sz="1800" b="1" dirty="0" smtClean="0">
              <a:solidFill>
                <a:prstClr val="black"/>
              </a:solidFill>
              <a:latin typeface="Arial"/>
              <a:cs typeface="Arial"/>
            </a:endParaRPr>
          </a:p>
          <a:p>
            <a:pPr marL="0" lvl="0" indent="0" algn="just">
              <a:buNone/>
            </a:pPr>
            <a:endParaRPr lang="en-US" sz="1800" b="1" dirty="0">
              <a:solidFill>
                <a:prstClr val="black"/>
              </a:solidFill>
              <a:latin typeface="Arial"/>
              <a:cs typeface="Arial"/>
            </a:endParaRPr>
          </a:p>
          <a:p>
            <a:pPr marL="0" lvl="0" indent="0" algn="just">
              <a:buNone/>
            </a:pPr>
            <a:endParaRPr lang="en-US" sz="1800" b="1" dirty="0">
              <a:solidFill>
                <a:prstClr val="black"/>
              </a:solidFill>
              <a:latin typeface="Arial"/>
              <a:cs typeface="Arial"/>
            </a:endParaRPr>
          </a:p>
          <a:p>
            <a:pPr marL="0" lvl="0" indent="0" algn="just">
              <a:buNone/>
            </a:pPr>
            <a:endParaRPr lang="en-US" sz="1800" b="1" dirty="0">
              <a:solidFill>
                <a:prstClr val="black"/>
              </a:solidFill>
              <a:latin typeface="Arial"/>
              <a:cs typeface="Arial"/>
            </a:endParaRPr>
          </a:p>
          <a:p>
            <a:pPr marL="0" lvl="0" indent="0" algn="just">
              <a:buNone/>
            </a:pPr>
            <a:endParaRPr lang="en-US" sz="1800" b="1" dirty="0">
              <a:solidFill>
                <a:prstClr val="black"/>
              </a:solidFill>
              <a:latin typeface="Arial"/>
              <a:cs typeface="Arial"/>
            </a:endParaRPr>
          </a:p>
          <a:p>
            <a:pPr marL="0" lvl="0" indent="0" algn="just">
              <a:buNone/>
            </a:pPr>
            <a:endParaRPr lang="en-US" sz="1800" b="1" dirty="0">
              <a:solidFill>
                <a:prstClr val="black"/>
              </a:solidFill>
              <a:latin typeface="Arial"/>
              <a:cs typeface="Arial"/>
            </a:endParaRPr>
          </a:p>
          <a:p>
            <a:pPr marL="0" lvl="0" indent="0" algn="just">
              <a:buNone/>
            </a:pPr>
            <a:endParaRPr lang="en-US" sz="1800" b="1" dirty="0">
              <a:solidFill>
                <a:prstClr val="black"/>
              </a:solidFill>
              <a:latin typeface="Arial"/>
              <a:cs typeface="Arial"/>
            </a:endParaRPr>
          </a:p>
          <a:p>
            <a:pPr marL="0" lvl="0" indent="0" algn="just">
              <a:buNone/>
            </a:pPr>
            <a:endParaRPr lang="en-US" sz="1800" b="1" dirty="0">
              <a:solidFill>
                <a:prstClr val="black"/>
              </a:solidFill>
              <a:latin typeface="Arial"/>
              <a:cs typeface="Arial"/>
            </a:endParaRPr>
          </a:p>
          <a:p>
            <a:pPr marL="0" lvl="0" indent="0" algn="just">
              <a:buNone/>
            </a:pPr>
            <a:endParaRPr lang="en-US" sz="1800" b="1" dirty="0">
              <a:solidFill>
                <a:prstClr val="black"/>
              </a:solidFill>
              <a:latin typeface="Arial"/>
              <a:cs typeface="Arial"/>
            </a:endParaRPr>
          </a:p>
          <a:p>
            <a:pPr marL="0" lvl="0" indent="0" algn="just">
              <a:buNone/>
            </a:pPr>
            <a:endParaRPr lang="en-US" sz="1800" b="1" dirty="0">
              <a:solidFill>
                <a:prstClr val="black"/>
              </a:solidFill>
              <a:latin typeface="Arial"/>
              <a:cs typeface="Arial"/>
            </a:endParaRPr>
          </a:p>
          <a:p>
            <a:pPr marL="0" lvl="0" indent="0" algn="just">
              <a:buNone/>
            </a:pPr>
            <a:endParaRPr lang="en-US" sz="1200" b="1" dirty="0">
              <a:solidFill>
                <a:prstClr val="black"/>
              </a:solidFill>
              <a:latin typeface="Arial"/>
              <a:cs typeface="Arial"/>
            </a:endParaRPr>
          </a:p>
          <a:p>
            <a:pPr lvl="0" algn="just">
              <a:buFont typeface="Wingdings" panose="05000000000000000000" pitchFamily="2" charset="2"/>
              <a:buChar char="§"/>
            </a:pPr>
            <a:r>
              <a:rPr lang="en-US" sz="1200" b="1" dirty="0">
                <a:solidFill>
                  <a:prstClr val="black"/>
                </a:solidFill>
                <a:latin typeface="Arial"/>
                <a:cs typeface="Arial"/>
              </a:rPr>
              <a:t>The table above illustrates audit outcomes over the 3 financial years 2016/2017</a:t>
            </a:r>
            <a:r>
              <a:rPr lang="en-US" sz="1200" b="1" dirty="0" smtClean="0">
                <a:solidFill>
                  <a:prstClr val="black"/>
                </a:solidFill>
                <a:latin typeface="Arial"/>
                <a:cs typeface="Arial"/>
              </a:rPr>
              <a:t>, 2017/2018 </a:t>
            </a:r>
            <a:r>
              <a:rPr lang="en-US" sz="1200" b="1" dirty="0">
                <a:solidFill>
                  <a:prstClr val="black"/>
                </a:solidFill>
                <a:latin typeface="Arial"/>
                <a:cs typeface="Arial"/>
              </a:rPr>
              <a:t>and 2018/2019.</a:t>
            </a:r>
          </a:p>
          <a:p>
            <a:pPr lvl="0" algn="just">
              <a:buFont typeface="Wingdings" panose="05000000000000000000" pitchFamily="2" charset="2"/>
              <a:buChar char="§"/>
            </a:pPr>
            <a:r>
              <a:rPr lang="en-US" sz="1200" b="1" dirty="0">
                <a:solidFill>
                  <a:prstClr val="black"/>
                </a:solidFill>
                <a:latin typeface="Arial"/>
                <a:cs typeface="Arial"/>
              </a:rPr>
              <a:t>ILM has been receiving poor audit outcomes due to prior year findings from the former </a:t>
            </a:r>
            <a:r>
              <a:rPr lang="en-US" sz="1200" b="1" dirty="0" err="1">
                <a:solidFill>
                  <a:prstClr val="black"/>
                </a:solidFill>
                <a:latin typeface="Arial"/>
                <a:cs typeface="Arial"/>
              </a:rPr>
              <a:t>Umtshezi</a:t>
            </a:r>
            <a:r>
              <a:rPr lang="en-US" sz="1200" b="1" dirty="0">
                <a:solidFill>
                  <a:prstClr val="black"/>
                </a:solidFill>
                <a:latin typeface="Arial"/>
                <a:cs typeface="Arial"/>
              </a:rPr>
              <a:t> </a:t>
            </a:r>
            <a:r>
              <a:rPr lang="en-US" sz="1200" b="1" dirty="0" smtClean="0">
                <a:solidFill>
                  <a:prstClr val="black"/>
                </a:solidFill>
                <a:latin typeface="Arial"/>
                <a:cs typeface="Arial"/>
              </a:rPr>
              <a:t>Municipality </a:t>
            </a:r>
            <a:r>
              <a:rPr lang="en-US" sz="1200" b="1" dirty="0">
                <a:solidFill>
                  <a:prstClr val="black"/>
                </a:solidFill>
                <a:latin typeface="Arial"/>
                <a:cs typeface="Arial"/>
              </a:rPr>
              <a:t>which were not resolved. However financial support from the CoGTA Financial Expert project is addressing these matters to improve the 2019/2020 audit outcome.</a:t>
            </a:r>
          </a:p>
          <a:p>
            <a:pPr lvl="0" algn="just">
              <a:buFont typeface="Wingdings" panose="05000000000000000000" pitchFamily="2" charset="2"/>
              <a:buChar char="§"/>
            </a:pPr>
            <a:r>
              <a:rPr lang="en-US" sz="1200" b="1" dirty="0">
                <a:solidFill>
                  <a:prstClr val="black"/>
                </a:solidFill>
                <a:latin typeface="Arial"/>
                <a:cs typeface="Arial"/>
              </a:rPr>
              <a:t>Big Five Hlabisa municipality also regressed from an unqualified audit opinion to a qualification in 2017/18 and 2018/2019.</a:t>
            </a:r>
          </a:p>
        </p:txBody>
      </p:sp>
      <p:sp>
        <p:nvSpPr>
          <p:cNvPr id="10" name="Slide Number Placeholder 9"/>
          <p:cNvSpPr>
            <a:spLocks noGrp="1"/>
          </p:cNvSpPr>
          <p:nvPr>
            <p:ph type="sldNum" sz="quarter" idx="12"/>
          </p:nvPr>
        </p:nvSpPr>
        <p:spPr/>
        <p:txBody>
          <a:bodyPr/>
          <a:lstStyle/>
          <a:p>
            <a:fld id="{2DDF82E0-F617-466A-8989-E6F91EEE8384}" type="slidenum">
              <a:rPr lang="en-US" altLang="en-US" sz="1600" smtClean="0">
                <a:solidFill>
                  <a:prstClr val="white"/>
                </a:solidFill>
              </a:rPr>
              <a:pPr/>
              <a:t>14</a:t>
            </a:fld>
            <a:endParaRPr lang="en-US" altLang="en-US" sz="1600" dirty="0">
              <a:solidFill>
                <a:prstClr val="white"/>
              </a:solidFill>
            </a:endParaRPr>
          </a:p>
        </p:txBody>
      </p:sp>
      <p:sp>
        <p:nvSpPr>
          <p:cNvPr id="11" name="Rectangle 10"/>
          <p:cNvSpPr/>
          <p:nvPr/>
        </p:nvSpPr>
        <p:spPr>
          <a:xfrm>
            <a:off x="6354040" y="332656"/>
            <a:ext cx="2754464" cy="230832"/>
          </a:xfrm>
          <a:prstGeom prst="rect">
            <a:avLst/>
          </a:prstGeom>
        </p:spPr>
        <p:txBody>
          <a:bodyPr wrap="square">
            <a:spAutoFit/>
          </a:bodyPr>
          <a:lstStyle/>
          <a:p>
            <a:r>
              <a:rPr lang="en-US" sz="900" dirty="0">
                <a:solidFill>
                  <a:prstClr val="black"/>
                </a:solidFill>
              </a:rPr>
              <a:t>GROWING KWAZULU-NATAL TOGETHER</a:t>
            </a:r>
          </a:p>
        </p:txBody>
      </p:sp>
      <p:sp>
        <p:nvSpPr>
          <p:cNvPr id="16" name="Slide Number Placeholder 3"/>
          <p:cNvSpPr txBox="1">
            <a:spLocks/>
          </p:cNvSpPr>
          <p:nvPr/>
        </p:nvSpPr>
        <p:spPr>
          <a:xfrm>
            <a:off x="35496" y="6448251"/>
            <a:ext cx="2133600" cy="365125"/>
          </a:xfrm>
          <a:prstGeom prst="rect">
            <a:avLst/>
          </a:prstGeom>
        </p:spPr>
        <p:txBody>
          <a:bodyPr vert="horz" wrap="square" lIns="91440" tIns="45720" rIns="91440" bIns="45720" numCol="1" anchor="ctr" anchorCtr="0" compatLnSpc="1">
            <a:prstTxWarp prst="textNoShape">
              <a:avLst/>
            </a:prstTxWarp>
          </a:bodyPr>
          <a:lstStyle>
            <a:defPPr>
              <a:defRPr lang="en-US"/>
            </a:defPPr>
            <a:lvl1pPr algn="r" rtl="0" fontAlgn="base">
              <a:spcBef>
                <a:spcPct val="0"/>
              </a:spcBef>
              <a:spcAft>
                <a:spcPct val="0"/>
              </a:spcAft>
              <a:defRPr sz="1200" kern="1200">
                <a:solidFill>
                  <a:srgbClr val="898989"/>
                </a:solidFill>
                <a:latin typeface="Calibri" panose="020F050202020403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algn="l"/>
            <a:fld id="{5D312F24-582A-4117-A0B2-A1DD2489FD11}" type="slidenum">
              <a:rPr lang="en-US" altLang="en-US" smtClean="0">
                <a:solidFill>
                  <a:prstClr val="black"/>
                </a:solidFill>
                <a:latin typeface="Arial"/>
                <a:cs typeface="Arial"/>
              </a:rPr>
              <a:pPr algn="l"/>
              <a:t>14</a:t>
            </a:fld>
            <a:endParaRPr lang="en-US" altLang="en-US" dirty="0">
              <a:solidFill>
                <a:prstClr val="black"/>
              </a:solidFill>
              <a:latin typeface="Arial"/>
              <a:cs typeface="Arial"/>
            </a:endParaRPr>
          </a:p>
        </p:txBody>
      </p:sp>
      <p:pic>
        <p:nvPicPr>
          <p:cNvPr id="9" name="Picture 8" descr="Cogta Logo.jpg"/>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395536" y="274443"/>
            <a:ext cx="2232248" cy="562269"/>
          </a:xfrm>
          <a:prstGeom prst="rect">
            <a:avLst/>
          </a:prstGeom>
        </p:spPr>
      </p:pic>
      <p:graphicFrame>
        <p:nvGraphicFramePr>
          <p:cNvPr id="3" name="Table 2"/>
          <p:cNvGraphicFramePr>
            <a:graphicFrameLocks noGrp="1"/>
          </p:cNvGraphicFramePr>
          <p:nvPr>
            <p:extLst>
              <p:ext uri="{D42A27DB-BD31-4B8C-83A1-F6EECF244321}">
                <p14:modId xmlns:p14="http://schemas.microsoft.com/office/powerpoint/2010/main" xmlns="" val="363149688"/>
              </p:ext>
            </p:extLst>
          </p:nvPr>
        </p:nvGraphicFramePr>
        <p:xfrm>
          <a:off x="539552" y="1556788"/>
          <a:ext cx="8431899" cy="3528391"/>
        </p:xfrm>
        <a:graphic>
          <a:graphicData uri="http://schemas.openxmlformats.org/drawingml/2006/table">
            <a:tbl>
              <a:tblPr/>
              <a:tblGrid>
                <a:gridCol w="1476247">
                  <a:extLst>
                    <a:ext uri="{9D8B030D-6E8A-4147-A177-3AD203B41FA5}">
                      <a16:colId xmlns:a16="http://schemas.microsoft.com/office/drawing/2014/main" xmlns="" val="20000"/>
                    </a:ext>
                  </a:extLst>
                </a:gridCol>
                <a:gridCol w="1635841">
                  <a:extLst>
                    <a:ext uri="{9D8B030D-6E8A-4147-A177-3AD203B41FA5}">
                      <a16:colId xmlns:a16="http://schemas.microsoft.com/office/drawing/2014/main" xmlns="" val="20001"/>
                    </a:ext>
                  </a:extLst>
                </a:gridCol>
                <a:gridCol w="1822035">
                  <a:extLst>
                    <a:ext uri="{9D8B030D-6E8A-4147-A177-3AD203B41FA5}">
                      <a16:colId xmlns:a16="http://schemas.microsoft.com/office/drawing/2014/main" xmlns="" val="20002"/>
                    </a:ext>
                  </a:extLst>
                </a:gridCol>
                <a:gridCol w="1822035">
                  <a:extLst>
                    <a:ext uri="{9D8B030D-6E8A-4147-A177-3AD203B41FA5}">
                      <a16:colId xmlns:a16="http://schemas.microsoft.com/office/drawing/2014/main" xmlns="" val="20003"/>
                    </a:ext>
                  </a:extLst>
                </a:gridCol>
                <a:gridCol w="1675741">
                  <a:extLst>
                    <a:ext uri="{9D8B030D-6E8A-4147-A177-3AD203B41FA5}">
                      <a16:colId xmlns:a16="http://schemas.microsoft.com/office/drawing/2014/main" xmlns="" val="20004"/>
                    </a:ext>
                  </a:extLst>
                </a:gridCol>
              </a:tblGrid>
              <a:tr h="307651">
                <a:tc>
                  <a:txBody>
                    <a:bodyPr/>
                    <a:lstStyle/>
                    <a:p>
                      <a:pPr algn="l" fontAlgn="b"/>
                      <a:r>
                        <a:rPr lang="en-ZA" sz="1000" b="0" i="0" u="none" strike="noStrike" dirty="0">
                          <a:solidFill>
                            <a:srgbClr val="000000"/>
                          </a:solidFill>
                          <a:effectLst/>
                          <a:latin typeface="Calibri"/>
                        </a:rPr>
                        <a:t>Split municipalities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l" fontAlgn="b"/>
                      <a:r>
                        <a:rPr lang="en-ZA" sz="1000" b="0" i="0" u="none" strike="noStrike" dirty="0">
                          <a:solidFill>
                            <a:srgbClr val="000000"/>
                          </a:solidFill>
                          <a:effectLst/>
                          <a:latin typeface="Calibri"/>
                        </a:rPr>
                        <a:t>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l" fontAlgn="b"/>
                      <a:r>
                        <a:rPr lang="en-ZA" sz="1000" b="0" i="0" u="none" strike="noStrike">
                          <a:solidFill>
                            <a:srgbClr val="000000"/>
                          </a:solidFill>
                          <a:effectLst/>
                          <a:latin typeface="Calibri"/>
                        </a:rPr>
                        <a:t>Audit outcome 16/17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l" fontAlgn="b"/>
                      <a:r>
                        <a:rPr lang="en-ZA" sz="1000" b="0" i="0" u="none" strike="noStrike">
                          <a:solidFill>
                            <a:srgbClr val="000000"/>
                          </a:solidFill>
                          <a:effectLst/>
                          <a:latin typeface="Calibri"/>
                        </a:rPr>
                        <a:t>Audit outcome 17/18</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l" fontAlgn="b"/>
                      <a:r>
                        <a:rPr lang="en-ZA" sz="1000" b="0" i="0" u="none" strike="noStrike">
                          <a:solidFill>
                            <a:srgbClr val="000000"/>
                          </a:solidFill>
                          <a:effectLst/>
                          <a:latin typeface="Calibri"/>
                        </a:rPr>
                        <a:t>Audit outcome 18/19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xmlns="" val="10000"/>
                  </a:ext>
                </a:extLst>
              </a:tr>
              <a:tr h="192283">
                <a:tc rowSpan="3">
                  <a:txBody>
                    <a:bodyPr/>
                    <a:lstStyle/>
                    <a:p>
                      <a:pPr algn="ctr" fontAlgn="ctr"/>
                      <a:r>
                        <a:rPr lang="en-ZA" sz="1000" b="0" i="0" u="none" strike="noStrike" dirty="0">
                          <a:solidFill>
                            <a:srgbClr val="000000"/>
                          </a:solidFill>
                          <a:effectLst/>
                          <a:latin typeface="Calibri"/>
                        </a:rPr>
                        <a:t>Ntambanana</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l" fontAlgn="b"/>
                      <a:r>
                        <a:rPr lang="en-ZA" sz="1000" b="0" i="0" u="none" strike="noStrike" dirty="0" err="1">
                          <a:solidFill>
                            <a:srgbClr val="000000"/>
                          </a:solidFill>
                          <a:effectLst/>
                          <a:latin typeface="Calibri"/>
                        </a:rPr>
                        <a:t>Mthonjaneni</a:t>
                      </a:r>
                      <a:endParaRPr lang="en-ZA" sz="10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ZA" sz="1000" b="0" i="0" u="none" strike="noStrike" dirty="0">
                          <a:solidFill>
                            <a:srgbClr val="000000"/>
                          </a:solidFill>
                          <a:effectLst/>
                          <a:latin typeface="Calibri"/>
                        </a:rPr>
                        <a:t>Unqualified with findings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ZA" sz="1000" b="0" i="0" u="none" strike="noStrike">
                          <a:solidFill>
                            <a:srgbClr val="000000"/>
                          </a:solidFill>
                          <a:effectLst/>
                          <a:latin typeface="Calibri"/>
                        </a:rPr>
                        <a:t>Unqualified with findings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ZA" sz="1000" b="0" i="0" u="none" strike="noStrike">
                          <a:solidFill>
                            <a:srgbClr val="000000"/>
                          </a:solidFill>
                          <a:effectLst/>
                          <a:latin typeface="Calibri"/>
                        </a:rPr>
                        <a:t>Unqualified with findings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1"/>
                  </a:ext>
                </a:extLst>
              </a:tr>
              <a:tr h="336495">
                <a:tc vMerge="1">
                  <a:txBody>
                    <a:bodyPr/>
                    <a:lstStyle/>
                    <a:p>
                      <a:endParaRPr lang="en-ZA"/>
                    </a:p>
                  </a:txBody>
                  <a:tcPr/>
                </a:tc>
                <a:tc>
                  <a:txBody>
                    <a:bodyPr/>
                    <a:lstStyle/>
                    <a:p>
                      <a:pPr algn="l" fontAlgn="b"/>
                      <a:r>
                        <a:rPr lang="en-ZA" sz="1000" b="0" i="0" u="none" strike="noStrike" dirty="0" err="1">
                          <a:solidFill>
                            <a:srgbClr val="000000"/>
                          </a:solidFill>
                          <a:effectLst/>
                          <a:latin typeface="Calibri"/>
                        </a:rPr>
                        <a:t>Umhlathuze</a:t>
                      </a:r>
                      <a:r>
                        <a:rPr lang="en-ZA" sz="1000" b="0" i="0" u="none" strike="noStrike" dirty="0">
                          <a:solidFill>
                            <a:srgbClr val="000000"/>
                          </a:solidFill>
                          <a:effectLst/>
                          <a:latin typeface="Calibri"/>
                        </a:rPr>
                        <a:t>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ZA" sz="1000" b="0" i="0" u="none" strike="noStrike" dirty="0">
                          <a:solidFill>
                            <a:srgbClr val="000000"/>
                          </a:solidFill>
                          <a:effectLst/>
                          <a:latin typeface="Calibri"/>
                        </a:rPr>
                        <a:t>Unqualified without findings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ZA" sz="1000" b="0" i="0" u="none" strike="noStrike" dirty="0">
                          <a:solidFill>
                            <a:srgbClr val="000000"/>
                          </a:solidFill>
                          <a:effectLst/>
                          <a:latin typeface="Calibri"/>
                        </a:rPr>
                        <a:t>Unqualified with findings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ZA" sz="1000" b="0" i="0" u="none" strike="noStrike">
                          <a:solidFill>
                            <a:srgbClr val="000000"/>
                          </a:solidFill>
                          <a:effectLst/>
                          <a:latin typeface="Calibri"/>
                        </a:rPr>
                        <a:t>Unqualified with findings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2"/>
                  </a:ext>
                </a:extLst>
              </a:tr>
              <a:tr h="192283">
                <a:tc vMerge="1">
                  <a:txBody>
                    <a:bodyPr/>
                    <a:lstStyle/>
                    <a:p>
                      <a:endParaRPr lang="en-ZA"/>
                    </a:p>
                  </a:txBody>
                  <a:tcPr/>
                </a:tc>
                <a:tc>
                  <a:txBody>
                    <a:bodyPr/>
                    <a:lstStyle/>
                    <a:p>
                      <a:pPr algn="l" fontAlgn="b"/>
                      <a:r>
                        <a:rPr lang="en-ZA" sz="1000" b="0" i="0" u="none" strike="noStrike" dirty="0" err="1">
                          <a:solidFill>
                            <a:srgbClr val="000000"/>
                          </a:solidFill>
                          <a:effectLst/>
                          <a:latin typeface="Calibri"/>
                        </a:rPr>
                        <a:t>uMfolozi</a:t>
                      </a:r>
                      <a:endParaRPr lang="en-ZA" sz="10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ZA" sz="1000" b="0" i="0" u="none" strike="noStrike">
                          <a:solidFill>
                            <a:srgbClr val="000000"/>
                          </a:solidFill>
                          <a:effectLst/>
                          <a:latin typeface="Calibri"/>
                        </a:rPr>
                        <a:t>Unqualified with findings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ZA" sz="1000" b="0" i="0" u="none" strike="noStrike" dirty="0">
                          <a:solidFill>
                            <a:srgbClr val="000000"/>
                          </a:solidFill>
                          <a:effectLst/>
                          <a:latin typeface="Calibri"/>
                        </a:rPr>
                        <a:t>Unqualified with findings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ZA" sz="1000" b="0" i="0" u="none" strike="noStrike" dirty="0">
                          <a:solidFill>
                            <a:srgbClr val="000000"/>
                          </a:solidFill>
                          <a:effectLst/>
                          <a:latin typeface="Calibri"/>
                        </a:rPr>
                        <a:t>Unqualified with findings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3"/>
                  </a:ext>
                </a:extLst>
              </a:tr>
              <a:tr h="192283">
                <a:tc rowSpan="2">
                  <a:txBody>
                    <a:bodyPr/>
                    <a:lstStyle/>
                    <a:p>
                      <a:pPr algn="ctr" fontAlgn="ctr"/>
                      <a:r>
                        <a:rPr lang="en-ZA" sz="1000" b="0" i="0" u="none" strike="noStrike" dirty="0">
                          <a:solidFill>
                            <a:srgbClr val="000000"/>
                          </a:solidFill>
                          <a:effectLst/>
                          <a:latin typeface="Calibri"/>
                        </a:rPr>
                        <a:t>Vulamehlo</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l" fontAlgn="b"/>
                      <a:r>
                        <a:rPr lang="en-ZA" sz="1000" b="0" i="0" u="none" strike="noStrike">
                          <a:solidFill>
                            <a:srgbClr val="000000"/>
                          </a:solidFill>
                          <a:effectLst/>
                          <a:latin typeface="Calibri"/>
                        </a:rPr>
                        <a:t>Umdoni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ZA" sz="1000" b="0" i="0" u="none" strike="noStrike" dirty="0">
                          <a:solidFill>
                            <a:srgbClr val="000000"/>
                          </a:solidFill>
                          <a:effectLst/>
                          <a:latin typeface="Calibri"/>
                        </a:rPr>
                        <a:t>Unqualified with findings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ZA" sz="1000" b="0" i="0" u="none" strike="noStrike">
                          <a:solidFill>
                            <a:srgbClr val="000000"/>
                          </a:solidFill>
                          <a:effectLst/>
                          <a:latin typeface="Calibri"/>
                        </a:rPr>
                        <a:t>Unqualified with findings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ZA" sz="1000" b="0" i="0" u="none" strike="noStrike" dirty="0">
                          <a:solidFill>
                            <a:srgbClr val="000000"/>
                          </a:solidFill>
                          <a:effectLst/>
                          <a:latin typeface="Calibri"/>
                        </a:rPr>
                        <a:t>Unqualified with findings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4"/>
                  </a:ext>
                </a:extLst>
              </a:tr>
              <a:tr h="192283">
                <a:tc vMerge="1">
                  <a:txBody>
                    <a:bodyPr/>
                    <a:lstStyle/>
                    <a:p>
                      <a:endParaRPr lang="en-ZA"/>
                    </a:p>
                  </a:txBody>
                  <a:tcPr/>
                </a:tc>
                <a:tc>
                  <a:txBody>
                    <a:bodyPr/>
                    <a:lstStyle/>
                    <a:p>
                      <a:pPr algn="l" fontAlgn="b"/>
                      <a:r>
                        <a:rPr lang="en-ZA" sz="1000" b="0" i="0" u="none" strike="noStrike">
                          <a:solidFill>
                            <a:srgbClr val="000000"/>
                          </a:solidFill>
                          <a:effectLst/>
                          <a:latin typeface="Calibri"/>
                        </a:rPr>
                        <a:t>Ethekwini</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ZA" sz="1000" b="0" i="0" u="none" strike="noStrike">
                          <a:solidFill>
                            <a:srgbClr val="000000"/>
                          </a:solidFill>
                          <a:effectLst/>
                          <a:latin typeface="Calibri"/>
                        </a:rPr>
                        <a:t>Unqualified with findings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ZA" sz="1000" b="0" i="0" u="none" strike="noStrike">
                          <a:solidFill>
                            <a:srgbClr val="000000"/>
                          </a:solidFill>
                          <a:effectLst/>
                          <a:latin typeface="Calibri"/>
                        </a:rPr>
                        <a:t>Unqualified with findings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ZA" sz="1000" b="0" i="0" u="none" strike="noStrike" dirty="0">
                          <a:solidFill>
                            <a:srgbClr val="000000"/>
                          </a:solidFill>
                          <a:effectLst/>
                          <a:latin typeface="Calibri"/>
                        </a:rPr>
                        <a:t>Unqualified with findings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5"/>
                  </a:ext>
                </a:extLst>
              </a:tr>
              <a:tr h="192283">
                <a:tc>
                  <a:txBody>
                    <a:bodyPr/>
                    <a:lstStyle/>
                    <a:p>
                      <a:pPr algn="l" fontAlgn="b"/>
                      <a:r>
                        <a:rPr lang="en-ZA" sz="1000" b="0" i="0" u="none" strike="noStrike">
                          <a:solidFill>
                            <a:srgbClr val="000000"/>
                          </a:solidFill>
                          <a:effectLst/>
                          <a:latin typeface="Calibri"/>
                        </a:rPr>
                        <a:t>Merged municipalities</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l" fontAlgn="b"/>
                      <a:r>
                        <a:rPr lang="en-ZA" sz="1000" b="0" i="0" u="none" strike="noStrike">
                          <a:solidFill>
                            <a:srgbClr val="000000"/>
                          </a:solidFill>
                          <a:effectLst/>
                          <a:latin typeface="Calibri"/>
                        </a:rPr>
                        <a:t>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l" fontAlgn="b"/>
                      <a:endParaRPr lang="en-ZA" sz="10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l" fontAlgn="b"/>
                      <a:endParaRPr lang="en-ZA" sz="10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l" fontAlgn="b"/>
                      <a:endParaRPr lang="en-ZA" sz="10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xmlns="" val="10006"/>
                  </a:ext>
                </a:extLst>
              </a:tr>
              <a:tr h="192283">
                <a:tc>
                  <a:txBody>
                    <a:bodyPr/>
                    <a:lstStyle/>
                    <a:p>
                      <a:pPr algn="l" fontAlgn="b"/>
                      <a:r>
                        <a:rPr lang="en-ZA" sz="1000" b="0" i="0" u="none" strike="noStrike" dirty="0" err="1">
                          <a:solidFill>
                            <a:srgbClr val="000000"/>
                          </a:solidFill>
                          <a:effectLst/>
                          <a:latin typeface="Calibri"/>
                        </a:rPr>
                        <a:t>Imbabazane</a:t>
                      </a:r>
                      <a:endParaRPr lang="en-ZA" sz="10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fontAlgn="ctr"/>
                      <a:r>
                        <a:rPr lang="en-ZA" sz="1000" b="0" i="0" u="none" strike="noStrike" dirty="0" err="1">
                          <a:solidFill>
                            <a:srgbClr val="000000"/>
                          </a:solidFill>
                          <a:effectLst/>
                          <a:latin typeface="Calibri"/>
                        </a:rPr>
                        <a:t>Inkosi</a:t>
                      </a:r>
                      <a:r>
                        <a:rPr lang="en-ZA" sz="1000" b="0" i="0" u="none" strike="noStrike" dirty="0">
                          <a:solidFill>
                            <a:srgbClr val="000000"/>
                          </a:solidFill>
                          <a:effectLst/>
                          <a:latin typeface="Calibri"/>
                        </a:rPr>
                        <a:t> Langalibalele (ILM)</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fontAlgn="b"/>
                      <a:r>
                        <a:rPr lang="en-ZA" sz="1000" b="0" i="0" u="none" strike="noStrike" dirty="0">
                          <a:solidFill>
                            <a:srgbClr val="000000"/>
                          </a:solidFill>
                          <a:effectLst/>
                          <a:latin typeface="Calibri"/>
                        </a:rPr>
                        <a:t>Disclaimer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fontAlgn="b"/>
                      <a:r>
                        <a:rPr lang="en-ZA" sz="1000" b="0" i="0" u="none" strike="noStrike" dirty="0">
                          <a:solidFill>
                            <a:srgbClr val="000000"/>
                          </a:solidFill>
                          <a:effectLst/>
                          <a:latin typeface="Calibri"/>
                        </a:rPr>
                        <a:t>Adverse</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fontAlgn="b"/>
                      <a:r>
                        <a:rPr lang="en-ZA" sz="1000" b="0" i="0" u="none" strike="noStrike" dirty="0">
                          <a:solidFill>
                            <a:srgbClr val="000000"/>
                          </a:solidFill>
                          <a:effectLst/>
                          <a:latin typeface="Calibri"/>
                        </a:rPr>
                        <a:t>Adverse</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7"/>
                  </a:ext>
                </a:extLst>
              </a:tr>
              <a:tr h="192283">
                <a:tc>
                  <a:txBody>
                    <a:bodyPr/>
                    <a:lstStyle/>
                    <a:p>
                      <a:pPr algn="l" fontAlgn="b"/>
                      <a:r>
                        <a:rPr lang="en-ZA" sz="1000" b="0" i="0" u="none" strike="noStrike" dirty="0" err="1" smtClean="0">
                          <a:solidFill>
                            <a:srgbClr val="000000"/>
                          </a:solidFill>
                          <a:effectLst/>
                          <a:latin typeface="Calibri"/>
                        </a:rPr>
                        <a:t>Umtshezi</a:t>
                      </a:r>
                      <a:endParaRPr lang="en-ZA" sz="10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extLst>
                  <a:ext uri="{0D108BD9-81ED-4DB2-BD59-A6C34878D82A}">
                    <a16:rowId xmlns:a16="http://schemas.microsoft.com/office/drawing/2014/main" xmlns="" val="10008"/>
                  </a:ext>
                </a:extLst>
              </a:tr>
              <a:tr h="192283">
                <a:tc>
                  <a:txBody>
                    <a:bodyPr/>
                    <a:lstStyle/>
                    <a:p>
                      <a:pPr algn="l" fontAlgn="b"/>
                      <a:r>
                        <a:rPr lang="en-ZA" sz="1000" b="0" i="0" u="none" strike="noStrike">
                          <a:solidFill>
                            <a:srgbClr val="000000"/>
                          </a:solidFill>
                          <a:effectLst/>
                          <a:latin typeface="Calibri"/>
                        </a:rPr>
                        <a:t>Kwa Zani</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fontAlgn="b"/>
                      <a:r>
                        <a:rPr lang="en-ZA" sz="1000" b="0" i="0" u="none" strike="noStrike">
                          <a:solidFill>
                            <a:srgbClr val="000000"/>
                          </a:solidFill>
                          <a:effectLst/>
                          <a:latin typeface="Calibri"/>
                        </a:rPr>
                        <a:t>Nkosazana Dlamini Zuma</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fontAlgn="b"/>
                      <a:r>
                        <a:rPr lang="en-ZA" sz="1000" b="0" i="0" u="none" strike="noStrike" dirty="0">
                          <a:solidFill>
                            <a:srgbClr val="000000"/>
                          </a:solidFill>
                          <a:effectLst/>
                          <a:latin typeface="Calibri"/>
                        </a:rPr>
                        <a:t>Unqualified with findings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fontAlgn="b"/>
                      <a:r>
                        <a:rPr lang="en-ZA" sz="1000" b="0" i="0" u="none" strike="noStrike">
                          <a:solidFill>
                            <a:srgbClr val="000000"/>
                          </a:solidFill>
                          <a:effectLst/>
                          <a:latin typeface="Calibri"/>
                        </a:rPr>
                        <a:t>Unqualified with findings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fontAlgn="b"/>
                      <a:r>
                        <a:rPr lang="en-ZA" sz="1000" b="0" i="0" u="none" strike="noStrike" dirty="0">
                          <a:solidFill>
                            <a:srgbClr val="000000"/>
                          </a:solidFill>
                          <a:effectLst/>
                          <a:latin typeface="Calibri"/>
                        </a:rPr>
                        <a:t>Unqualified with findings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9"/>
                  </a:ext>
                </a:extLst>
              </a:tr>
              <a:tr h="192283">
                <a:tc>
                  <a:txBody>
                    <a:bodyPr/>
                    <a:lstStyle/>
                    <a:p>
                      <a:pPr algn="l" fontAlgn="b"/>
                      <a:r>
                        <a:rPr lang="en-ZA" sz="1000" b="0" i="0" u="none" strike="noStrike" dirty="0">
                          <a:solidFill>
                            <a:srgbClr val="000000"/>
                          </a:solidFill>
                          <a:effectLst/>
                          <a:latin typeface="Calibri"/>
                        </a:rPr>
                        <a:t>Ingwe</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extLst>
                  <a:ext uri="{0D108BD9-81ED-4DB2-BD59-A6C34878D82A}">
                    <a16:rowId xmlns:a16="http://schemas.microsoft.com/office/drawing/2014/main" xmlns="" val="10010"/>
                  </a:ext>
                </a:extLst>
              </a:tr>
              <a:tr h="192283">
                <a:tc>
                  <a:txBody>
                    <a:bodyPr/>
                    <a:lstStyle/>
                    <a:p>
                      <a:pPr algn="l" fontAlgn="b"/>
                      <a:r>
                        <a:rPr lang="en-ZA" sz="1000" b="0" i="0" u="none" strike="noStrike">
                          <a:solidFill>
                            <a:srgbClr val="000000"/>
                          </a:solidFill>
                          <a:effectLst/>
                          <a:latin typeface="Calibri"/>
                        </a:rPr>
                        <a:t>Ezinqoleni</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fontAlgn="b"/>
                      <a:r>
                        <a:rPr lang="en-ZA" sz="1000" b="0" i="0" u="none" strike="noStrike" dirty="0">
                          <a:solidFill>
                            <a:srgbClr val="000000"/>
                          </a:solidFill>
                          <a:effectLst/>
                          <a:latin typeface="Calibri"/>
                        </a:rPr>
                        <a:t>Ray Nkonyeni</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fontAlgn="b"/>
                      <a:r>
                        <a:rPr lang="en-ZA" sz="1000" b="0" i="0" u="none" strike="noStrike" dirty="0">
                          <a:solidFill>
                            <a:srgbClr val="000000"/>
                          </a:solidFill>
                          <a:effectLst/>
                          <a:latin typeface="Calibri"/>
                        </a:rPr>
                        <a:t>Unqualified with findings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fontAlgn="b"/>
                      <a:r>
                        <a:rPr lang="en-ZA" sz="1000" b="0" i="0" u="none" strike="noStrike">
                          <a:solidFill>
                            <a:srgbClr val="000000"/>
                          </a:solidFill>
                          <a:effectLst/>
                          <a:latin typeface="Calibri"/>
                        </a:rPr>
                        <a:t>Unqualified with findings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fontAlgn="b"/>
                      <a:r>
                        <a:rPr lang="en-ZA" sz="1000" b="0" i="0" u="none" strike="noStrike" dirty="0">
                          <a:solidFill>
                            <a:srgbClr val="000000"/>
                          </a:solidFill>
                          <a:effectLst/>
                          <a:latin typeface="Calibri"/>
                        </a:rPr>
                        <a:t>Unqualified with findings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11"/>
                  </a:ext>
                </a:extLst>
              </a:tr>
              <a:tr h="192283">
                <a:tc>
                  <a:txBody>
                    <a:bodyPr/>
                    <a:lstStyle/>
                    <a:p>
                      <a:pPr algn="l" fontAlgn="b"/>
                      <a:r>
                        <a:rPr lang="en-ZA" sz="1000" b="0" i="0" u="none" strike="noStrike" dirty="0">
                          <a:solidFill>
                            <a:srgbClr val="000000"/>
                          </a:solidFill>
                          <a:effectLst/>
                          <a:latin typeface="Calibri"/>
                        </a:rPr>
                        <a:t>Hibiscus Coast</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extLst>
                  <a:ext uri="{0D108BD9-81ED-4DB2-BD59-A6C34878D82A}">
                    <a16:rowId xmlns:a16="http://schemas.microsoft.com/office/drawing/2014/main" xmlns="" val="10012"/>
                  </a:ext>
                </a:extLst>
              </a:tr>
              <a:tr h="192283">
                <a:tc>
                  <a:txBody>
                    <a:bodyPr/>
                    <a:lstStyle/>
                    <a:p>
                      <a:pPr algn="l" fontAlgn="b"/>
                      <a:r>
                        <a:rPr lang="en-ZA" sz="1000" b="0" i="0" u="none" strike="noStrike" dirty="0" err="1">
                          <a:solidFill>
                            <a:srgbClr val="000000"/>
                          </a:solidFill>
                          <a:effectLst/>
                          <a:latin typeface="Calibri"/>
                        </a:rPr>
                        <a:t>Hlabisa</a:t>
                      </a:r>
                      <a:endParaRPr lang="en-ZA" sz="10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fontAlgn="b"/>
                      <a:r>
                        <a:rPr lang="en-ZA" sz="1000" b="0" i="0" u="none" strike="noStrike">
                          <a:solidFill>
                            <a:srgbClr val="000000"/>
                          </a:solidFill>
                          <a:effectLst/>
                          <a:latin typeface="Calibri"/>
                        </a:rPr>
                        <a:t>Hlabisa Big Five</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fontAlgn="b"/>
                      <a:r>
                        <a:rPr lang="en-ZA" sz="1000" b="0" i="0" u="none" strike="noStrike">
                          <a:solidFill>
                            <a:srgbClr val="000000"/>
                          </a:solidFill>
                          <a:effectLst/>
                          <a:latin typeface="Calibri"/>
                        </a:rPr>
                        <a:t>Unqualified with findings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fontAlgn="b"/>
                      <a:r>
                        <a:rPr lang="en-ZA" sz="1000" b="0" i="0" u="none" strike="noStrike">
                          <a:solidFill>
                            <a:srgbClr val="000000"/>
                          </a:solidFill>
                          <a:effectLst/>
                          <a:latin typeface="Calibri"/>
                        </a:rPr>
                        <a:t>Qualified</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fontAlgn="b"/>
                      <a:r>
                        <a:rPr lang="en-ZA" sz="1000" b="0" i="0" u="none" strike="noStrike" dirty="0">
                          <a:solidFill>
                            <a:srgbClr val="000000"/>
                          </a:solidFill>
                          <a:effectLst/>
                          <a:latin typeface="Calibri"/>
                        </a:rPr>
                        <a:t>Qualified</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13"/>
                  </a:ext>
                </a:extLst>
              </a:tr>
              <a:tr h="192283">
                <a:tc>
                  <a:txBody>
                    <a:bodyPr/>
                    <a:lstStyle/>
                    <a:p>
                      <a:pPr algn="l" fontAlgn="b"/>
                      <a:r>
                        <a:rPr lang="en-ZA" sz="1000" b="0" i="0" u="none" strike="noStrike" dirty="0">
                          <a:solidFill>
                            <a:srgbClr val="000000"/>
                          </a:solidFill>
                          <a:effectLst/>
                          <a:latin typeface="Calibri"/>
                        </a:rPr>
                        <a:t>Big Five False Bay</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extLst>
                  <a:ext uri="{0D108BD9-81ED-4DB2-BD59-A6C34878D82A}">
                    <a16:rowId xmlns:a16="http://schemas.microsoft.com/office/drawing/2014/main" xmlns="" val="10014"/>
                  </a:ext>
                </a:extLst>
              </a:tr>
              <a:tr h="192283">
                <a:tc>
                  <a:txBody>
                    <a:bodyPr/>
                    <a:lstStyle/>
                    <a:p>
                      <a:pPr algn="l" fontAlgn="b"/>
                      <a:r>
                        <a:rPr lang="en-ZA" sz="1000" b="0" i="0" u="none" strike="noStrike">
                          <a:solidFill>
                            <a:srgbClr val="000000"/>
                          </a:solidFill>
                          <a:effectLst/>
                          <a:latin typeface="Calibri"/>
                        </a:rPr>
                        <a:t>Emnambithi</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fontAlgn="ctr"/>
                      <a:r>
                        <a:rPr lang="en-ZA" sz="1000" b="0" i="0" u="none" strike="noStrike">
                          <a:solidFill>
                            <a:srgbClr val="000000"/>
                          </a:solidFill>
                          <a:effectLst/>
                          <a:latin typeface="Calibri"/>
                        </a:rPr>
                        <a:t>Alfred Duma</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fontAlgn="b"/>
                      <a:r>
                        <a:rPr lang="en-ZA" sz="1000" b="0" i="0" u="none" strike="noStrike">
                          <a:solidFill>
                            <a:srgbClr val="000000"/>
                          </a:solidFill>
                          <a:effectLst/>
                          <a:latin typeface="Calibri"/>
                        </a:rPr>
                        <a:t>Qualified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fontAlgn="b"/>
                      <a:r>
                        <a:rPr lang="en-ZA" sz="1000" b="0" i="0" u="none" strike="noStrike">
                          <a:solidFill>
                            <a:srgbClr val="000000"/>
                          </a:solidFill>
                          <a:effectLst/>
                          <a:latin typeface="Calibri"/>
                        </a:rPr>
                        <a:t>Qualified</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fontAlgn="b"/>
                      <a:r>
                        <a:rPr lang="en-ZA" sz="1000" b="0" i="0" u="none" strike="noStrike" dirty="0">
                          <a:solidFill>
                            <a:srgbClr val="000000"/>
                          </a:solidFill>
                          <a:effectLst/>
                          <a:latin typeface="Calibri"/>
                        </a:rPr>
                        <a:t>Unqualified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15"/>
                  </a:ext>
                </a:extLst>
              </a:tr>
              <a:tr h="192283">
                <a:tc>
                  <a:txBody>
                    <a:bodyPr/>
                    <a:lstStyle/>
                    <a:p>
                      <a:pPr algn="l" fontAlgn="b"/>
                      <a:r>
                        <a:rPr lang="en-ZA" sz="1000" b="0" i="0" u="none" strike="noStrike" dirty="0" err="1">
                          <a:solidFill>
                            <a:srgbClr val="000000"/>
                          </a:solidFill>
                          <a:effectLst/>
                          <a:latin typeface="Calibri"/>
                        </a:rPr>
                        <a:t>Indaka</a:t>
                      </a:r>
                      <a:endParaRPr lang="en-ZA" sz="10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extLst>
                  <a:ext uri="{0D108BD9-81ED-4DB2-BD59-A6C34878D82A}">
                    <a16:rowId xmlns:a16="http://schemas.microsoft.com/office/drawing/2014/main" xmlns="" val="10016"/>
                  </a:ext>
                </a:extLst>
              </a:tr>
            </a:tbl>
          </a:graphicData>
        </a:graphic>
      </p:graphicFrame>
    </p:spTree>
    <p:extLst>
      <p:ext uri="{BB962C8B-B14F-4D97-AF65-F5344CB8AC3E}">
        <p14:creationId xmlns:p14="http://schemas.microsoft.com/office/powerpoint/2010/main" xmlns="" val="3927554651"/>
      </p:ext>
    </p:extLst>
  </p:cSld>
  <p:clrMapOvr>
    <a:masterClrMapping/>
  </p:clrMapOvr>
  <p:transition>
    <p:wip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1520" y="836712"/>
            <a:ext cx="8712968" cy="5112568"/>
          </a:xfrm>
        </p:spPr>
        <p:txBody>
          <a:bodyPr/>
          <a:lstStyle/>
          <a:p>
            <a:pPr marL="0" lvl="0" indent="0" algn="ctr">
              <a:buNone/>
            </a:pPr>
            <a:r>
              <a:rPr lang="en-US" sz="2000" b="1" dirty="0" smtClean="0">
                <a:solidFill>
                  <a:prstClr val="black"/>
                </a:solidFill>
                <a:latin typeface="Arial"/>
                <a:cs typeface="Arial"/>
              </a:rPr>
              <a:t>SOUND </a:t>
            </a:r>
            <a:r>
              <a:rPr lang="en-US" sz="2000" b="1" dirty="0">
                <a:solidFill>
                  <a:prstClr val="black"/>
                </a:solidFill>
                <a:latin typeface="Arial"/>
                <a:cs typeface="Arial"/>
              </a:rPr>
              <a:t>FINANCIAL MANAGEMENT … continued </a:t>
            </a:r>
          </a:p>
          <a:p>
            <a:pPr marL="0" lvl="0" indent="0" algn="just">
              <a:buNone/>
            </a:pPr>
            <a:r>
              <a:rPr lang="en-US" sz="1800" b="1" dirty="0" smtClean="0">
                <a:solidFill>
                  <a:prstClr val="black"/>
                </a:solidFill>
                <a:latin typeface="Arial"/>
                <a:cs typeface="Arial"/>
              </a:rPr>
              <a:t>COST COVERAGE</a:t>
            </a:r>
          </a:p>
          <a:p>
            <a:pPr marL="0" lvl="0" indent="0" algn="just">
              <a:buNone/>
            </a:pPr>
            <a:endParaRPr lang="en-US" sz="1800" b="1" dirty="0">
              <a:solidFill>
                <a:prstClr val="black"/>
              </a:solidFill>
              <a:latin typeface="Arial"/>
              <a:cs typeface="Arial"/>
            </a:endParaRPr>
          </a:p>
          <a:p>
            <a:pPr marL="0" lvl="0" indent="0" algn="just">
              <a:buNone/>
            </a:pPr>
            <a:endParaRPr lang="en-US" sz="1800" b="1" dirty="0">
              <a:solidFill>
                <a:prstClr val="black"/>
              </a:solidFill>
              <a:latin typeface="Arial"/>
              <a:cs typeface="Arial"/>
            </a:endParaRPr>
          </a:p>
          <a:p>
            <a:pPr marL="0" lvl="0" indent="0" algn="just">
              <a:buNone/>
            </a:pPr>
            <a:endParaRPr lang="en-US" sz="1800" b="1" dirty="0">
              <a:solidFill>
                <a:prstClr val="black"/>
              </a:solidFill>
              <a:latin typeface="Arial"/>
              <a:cs typeface="Arial"/>
            </a:endParaRPr>
          </a:p>
          <a:p>
            <a:pPr marL="0" lvl="0" indent="0" algn="just">
              <a:buNone/>
            </a:pPr>
            <a:endParaRPr lang="en-US" sz="1800" b="1" dirty="0">
              <a:solidFill>
                <a:prstClr val="black"/>
              </a:solidFill>
              <a:latin typeface="Arial"/>
              <a:cs typeface="Arial"/>
            </a:endParaRPr>
          </a:p>
          <a:p>
            <a:pPr marL="0" lvl="0" indent="0" algn="just">
              <a:buNone/>
            </a:pPr>
            <a:endParaRPr lang="en-US" sz="1800" b="1" dirty="0">
              <a:solidFill>
                <a:prstClr val="black"/>
              </a:solidFill>
              <a:latin typeface="Arial"/>
              <a:cs typeface="Arial"/>
            </a:endParaRPr>
          </a:p>
          <a:p>
            <a:pPr marL="0" lvl="0" indent="0" algn="just">
              <a:buNone/>
            </a:pPr>
            <a:endParaRPr lang="en-US" sz="1800" b="1" dirty="0">
              <a:solidFill>
                <a:prstClr val="black"/>
              </a:solidFill>
              <a:latin typeface="Arial"/>
              <a:cs typeface="Arial"/>
            </a:endParaRPr>
          </a:p>
          <a:p>
            <a:pPr marL="0" lvl="0" indent="0" algn="just">
              <a:buNone/>
            </a:pPr>
            <a:endParaRPr lang="en-US" sz="1800" b="1" dirty="0">
              <a:solidFill>
                <a:prstClr val="black"/>
              </a:solidFill>
              <a:latin typeface="Arial"/>
              <a:cs typeface="Arial"/>
            </a:endParaRPr>
          </a:p>
          <a:p>
            <a:pPr marL="0" lvl="0" indent="0" algn="just">
              <a:buNone/>
            </a:pPr>
            <a:endParaRPr lang="en-US" sz="1800" b="1" dirty="0">
              <a:solidFill>
                <a:prstClr val="black"/>
              </a:solidFill>
              <a:latin typeface="Arial"/>
              <a:cs typeface="Arial"/>
            </a:endParaRPr>
          </a:p>
          <a:p>
            <a:pPr marL="0" lvl="0" indent="0" algn="just">
              <a:buNone/>
            </a:pPr>
            <a:endParaRPr lang="en-US" sz="1800" b="1" dirty="0">
              <a:solidFill>
                <a:prstClr val="black"/>
              </a:solidFill>
              <a:latin typeface="Arial"/>
              <a:cs typeface="Arial"/>
            </a:endParaRPr>
          </a:p>
          <a:p>
            <a:pPr marL="0" lvl="0" indent="0" algn="just">
              <a:buNone/>
            </a:pPr>
            <a:endParaRPr lang="en-US" sz="1800" b="1" dirty="0">
              <a:solidFill>
                <a:prstClr val="black"/>
              </a:solidFill>
              <a:latin typeface="Arial"/>
              <a:cs typeface="Arial"/>
            </a:endParaRPr>
          </a:p>
          <a:p>
            <a:pPr marL="0" lvl="0" indent="0" algn="just">
              <a:buNone/>
            </a:pPr>
            <a:endParaRPr lang="en-US" sz="1800" b="1" dirty="0">
              <a:solidFill>
                <a:prstClr val="black"/>
              </a:solidFill>
              <a:latin typeface="Arial"/>
              <a:cs typeface="Arial"/>
            </a:endParaRPr>
          </a:p>
          <a:p>
            <a:pPr lvl="0" algn="just">
              <a:buFont typeface="Wingdings" panose="05000000000000000000" pitchFamily="2" charset="2"/>
              <a:buChar char="§"/>
            </a:pPr>
            <a:r>
              <a:rPr lang="en-US" sz="1100" b="1" dirty="0">
                <a:solidFill>
                  <a:prstClr val="black"/>
                </a:solidFill>
                <a:latin typeface="Arial"/>
                <a:cs typeface="Arial"/>
              </a:rPr>
              <a:t>The norm for the cost coverage is 1-3 months, which indicates the municipality’s ability to meet its short term obligations.</a:t>
            </a:r>
          </a:p>
          <a:p>
            <a:pPr lvl="0" algn="just">
              <a:buFont typeface="Wingdings" panose="05000000000000000000" pitchFamily="2" charset="2"/>
              <a:buChar char="§"/>
            </a:pPr>
            <a:r>
              <a:rPr lang="en-US" sz="1100" b="1" dirty="0">
                <a:solidFill>
                  <a:prstClr val="black"/>
                </a:solidFill>
                <a:latin typeface="Arial"/>
                <a:cs typeface="Arial"/>
              </a:rPr>
              <a:t>The red highlights indicate that </a:t>
            </a:r>
            <a:r>
              <a:rPr lang="en-US" sz="1100" b="1" dirty="0" err="1">
                <a:solidFill>
                  <a:prstClr val="black"/>
                </a:solidFill>
                <a:latin typeface="Arial"/>
                <a:cs typeface="Arial"/>
              </a:rPr>
              <a:t>Mthonjaneni</a:t>
            </a:r>
            <a:r>
              <a:rPr lang="en-US" sz="1100" b="1" dirty="0">
                <a:solidFill>
                  <a:prstClr val="black"/>
                </a:solidFill>
                <a:latin typeface="Arial"/>
                <a:cs typeface="Arial"/>
              </a:rPr>
              <a:t>, </a:t>
            </a:r>
            <a:r>
              <a:rPr lang="en-US" sz="1100" b="1" dirty="0" err="1">
                <a:solidFill>
                  <a:prstClr val="black"/>
                </a:solidFill>
                <a:latin typeface="Arial"/>
                <a:cs typeface="Arial"/>
              </a:rPr>
              <a:t>Umfolozi</a:t>
            </a:r>
            <a:r>
              <a:rPr lang="en-US" sz="1100" b="1" dirty="0">
                <a:solidFill>
                  <a:prstClr val="black"/>
                </a:solidFill>
                <a:latin typeface="Arial"/>
                <a:cs typeface="Arial"/>
              </a:rPr>
              <a:t>, ILM, Ray Nkonyeni and </a:t>
            </a:r>
            <a:r>
              <a:rPr lang="en-US" sz="1100" b="1" dirty="0" err="1">
                <a:solidFill>
                  <a:prstClr val="black"/>
                </a:solidFill>
                <a:latin typeface="Arial"/>
                <a:cs typeface="Arial"/>
              </a:rPr>
              <a:t>Hlabisa</a:t>
            </a:r>
            <a:r>
              <a:rPr lang="en-US" sz="1100" b="1" dirty="0">
                <a:solidFill>
                  <a:prstClr val="black"/>
                </a:solidFill>
                <a:latin typeface="Arial"/>
                <a:cs typeface="Arial"/>
              </a:rPr>
              <a:t> Big Five were below the accepted norm in the 2018/2019 financial year. </a:t>
            </a:r>
          </a:p>
          <a:p>
            <a:pPr lvl="0" algn="just">
              <a:buFont typeface="Wingdings" panose="05000000000000000000" pitchFamily="2" charset="2"/>
              <a:buChar char="§"/>
            </a:pPr>
            <a:r>
              <a:rPr lang="en-US" sz="1100" b="1" dirty="0">
                <a:solidFill>
                  <a:prstClr val="black"/>
                </a:solidFill>
                <a:latin typeface="Arial"/>
                <a:cs typeface="Arial"/>
              </a:rPr>
              <a:t>The same municipalities except for Ray Nkonyeni had similar cash flow challenges in the 2017/2018 financial years.</a:t>
            </a:r>
          </a:p>
        </p:txBody>
      </p:sp>
      <p:sp>
        <p:nvSpPr>
          <p:cNvPr id="10" name="Slide Number Placeholder 9"/>
          <p:cNvSpPr>
            <a:spLocks noGrp="1"/>
          </p:cNvSpPr>
          <p:nvPr>
            <p:ph type="sldNum" sz="quarter" idx="12"/>
          </p:nvPr>
        </p:nvSpPr>
        <p:spPr/>
        <p:txBody>
          <a:bodyPr/>
          <a:lstStyle/>
          <a:p>
            <a:fld id="{2DDF82E0-F617-466A-8989-E6F91EEE8384}" type="slidenum">
              <a:rPr lang="en-US" altLang="en-US" sz="1600" smtClean="0">
                <a:solidFill>
                  <a:prstClr val="white"/>
                </a:solidFill>
              </a:rPr>
              <a:pPr/>
              <a:t>15</a:t>
            </a:fld>
            <a:endParaRPr lang="en-US" altLang="en-US" sz="1600" dirty="0">
              <a:solidFill>
                <a:prstClr val="white"/>
              </a:solidFill>
            </a:endParaRPr>
          </a:p>
        </p:txBody>
      </p:sp>
      <p:sp>
        <p:nvSpPr>
          <p:cNvPr id="11" name="Rectangle 10"/>
          <p:cNvSpPr/>
          <p:nvPr/>
        </p:nvSpPr>
        <p:spPr>
          <a:xfrm>
            <a:off x="6354040" y="332656"/>
            <a:ext cx="2754464" cy="230832"/>
          </a:xfrm>
          <a:prstGeom prst="rect">
            <a:avLst/>
          </a:prstGeom>
        </p:spPr>
        <p:txBody>
          <a:bodyPr wrap="square">
            <a:spAutoFit/>
          </a:bodyPr>
          <a:lstStyle/>
          <a:p>
            <a:r>
              <a:rPr lang="en-US" sz="900" dirty="0">
                <a:solidFill>
                  <a:prstClr val="black"/>
                </a:solidFill>
              </a:rPr>
              <a:t>GROWING KWAZULU-NATAL TOGETHER</a:t>
            </a:r>
          </a:p>
        </p:txBody>
      </p:sp>
      <p:sp>
        <p:nvSpPr>
          <p:cNvPr id="16" name="Slide Number Placeholder 3"/>
          <p:cNvSpPr txBox="1">
            <a:spLocks/>
          </p:cNvSpPr>
          <p:nvPr/>
        </p:nvSpPr>
        <p:spPr>
          <a:xfrm>
            <a:off x="35496" y="6448251"/>
            <a:ext cx="2133600" cy="365125"/>
          </a:xfrm>
          <a:prstGeom prst="rect">
            <a:avLst/>
          </a:prstGeom>
        </p:spPr>
        <p:txBody>
          <a:bodyPr vert="horz" wrap="square" lIns="91440" tIns="45720" rIns="91440" bIns="45720" numCol="1" anchor="ctr" anchorCtr="0" compatLnSpc="1">
            <a:prstTxWarp prst="textNoShape">
              <a:avLst/>
            </a:prstTxWarp>
          </a:bodyPr>
          <a:lstStyle>
            <a:defPPr>
              <a:defRPr lang="en-US"/>
            </a:defPPr>
            <a:lvl1pPr algn="r" rtl="0" fontAlgn="base">
              <a:spcBef>
                <a:spcPct val="0"/>
              </a:spcBef>
              <a:spcAft>
                <a:spcPct val="0"/>
              </a:spcAft>
              <a:defRPr sz="1200" kern="1200">
                <a:solidFill>
                  <a:srgbClr val="898989"/>
                </a:solidFill>
                <a:latin typeface="Calibri" panose="020F050202020403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algn="l"/>
            <a:fld id="{5D312F24-582A-4117-A0B2-A1DD2489FD11}" type="slidenum">
              <a:rPr lang="en-US" altLang="en-US" smtClean="0">
                <a:solidFill>
                  <a:prstClr val="black"/>
                </a:solidFill>
                <a:latin typeface="Arial"/>
                <a:cs typeface="Arial"/>
              </a:rPr>
              <a:pPr algn="l"/>
              <a:t>15</a:t>
            </a:fld>
            <a:endParaRPr lang="en-US" altLang="en-US" dirty="0">
              <a:solidFill>
                <a:prstClr val="black"/>
              </a:solidFill>
              <a:latin typeface="Arial"/>
              <a:cs typeface="Arial"/>
            </a:endParaRPr>
          </a:p>
        </p:txBody>
      </p:sp>
      <p:pic>
        <p:nvPicPr>
          <p:cNvPr id="9" name="Picture 8" descr="Cogta Logo.jpg"/>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395536" y="274443"/>
            <a:ext cx="2232248" cy="562269"/>
          </a:xfrm>
          <a:prstGeom prst="rect">
            <a:avLst/>
          </a:prstGeom>
        </p:spPr>
      </p:pic>
      <p:graphicFrame>
        <p:nvGraphicFramePr>
          <p:cNvPr id="4" name="Table 3"/>
          <p:cNvGraphicFramePr>
            <a:graphicFrameLocks noGrp="1"/>
          </p:cNvGraphicFramePr>
          <p:nvPr>
            <p:extLst>
              <p:ext uri="{D42A27DB-BD31-4B8C-83A1-F6EECF244321}">
                <p14:modId xmlns:p14="http://schemas.microsoft.com/office/powerpoint/2010/main" xmlns="" val="1452203639"/>
              </p:ext>
            </p:extLst>
          </p:nvPr>
        </p:nvGraphicFramePr>
        <p:xfrm>
          <a:off x="333415" y="1843228"/>
          <a:ext cx="8352928" cy="3240353"/>
        </p:xfrm>
        <a:graphic>
          <a:graphicData uri="http://schemas.openxmlformats.org/drawingml/2006/table">
            <a:tbl>
              <a:tblPr/>
              <a:tblGrid>
                <a:gridCol w="1888837">
                  <a:extLst>
                    <a:ext uri="{9D8B030D-6E8A-4147-A177-3AD203B41FA5}">
                      <a16:colId xmlns:a16="http://schemas.microsoft.com/office/drawing/2014/main" xmlns="" val="20000"/>
                    </a:ext>
                  </a:extLst>
                </a:gridCol>
                <a:gridCol w="2199321">
                  <a:extLst>
                    <a:ext uri="{9D8B030D-6E8A-4147-A177-3AD203B41FA5}">
                      <a16:colId xmlns:a16="http://schemas.microsoft.com/office/drawing/2014/main" xmlns="" val="20001"/>
                    </a:ext>
                  </a:extLst>
                </a:gridCol>
                <a:gridCol w="2199321">
                  <a:extLst>
                    <a:ext uri="{9D8B030D-6E8A-4147-A177-3AD203B41FA5}">
                      <a16:colId xmlns:a16="http://schemas.microsoft.com/office/drawing/2014/main" xmlns="" val="20002"/>
                    </a:ext>
                  </a:extLst>
                </a:gridCol>
                <a:gridCol w="2065449">
                  <a:extLst>
                    <a:ext uri="{9D8B030D-6E8A-4147-A177-3AD203B41FA5}">
                      <a16:colId xmlns:a16="http://schemas.microsoft.com/office/drawing/2014/main" xmlns="" val="20003"/>
                    </a:ext>
                  </a:extLst>
                </a:gridCol>
              </a:tblGrid>
              <a:tr h="190609">
                <a:tc>
                  <a:txBody>
                    <a:bodyPr/>
                    <a:lstStyle/>
                    <a:p>
                      <a:pPr algn="l" fontAlgn="b"/>
                      <a:r>
                        <a:rPr lang="en-ZA" sz="1000" b="0" i="0" u="none" strike="noStrike" dirty="0">
                          <a:solidFill>
                            <a:srgbClr val="000000"/>
                          </a:solidFill>
                          <a:effectLst/>
                          <a:latin typeface="Calibri"/>
                        </a:rPr>
                        <a:t>Split municipalities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l" fontAlgn="b"/>
                      <a:r>
                        <a:rPr lang="en-ZA" sz="1000" b="0" i="0" u="none" strike="noStrike" dirty="0">
                          <a:solidFill>
                            <a:srgbClr val="000000"/>
                          </a:solidFill>
                          <a:effectLst/>
                          <a:latin typeface="Calibri"/>
                        </a:rPr>
                        <a:t>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b"/>
                      <a:r>
                        <a:rPr lang="en-ZA" sz="1000" b="0" i="0" u="none" strike="noStrike" dirty="0">
                          <a:solidFill>
                            <a:srgbClr val="000000"/>
                          </a:solidFill>
                          <a:effectLst/>
                          <a:latin typeface="Calibri"/>
                        </a:rPr>
                        <a:t>Cost Coverage 17/18 audited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l" fontAlgn="b"/>
                      <a:r>
                        <a:rPr lang="en-ZA" sz="1000" b="0" i="0" u="none" strike="noStrike" dirty="0">
                          <a:solidFill>
                            <a:srgbClr val="000000"/>
                          </a:solidFill>
                          <a:effectLst/>
                          <a:latin typeface="Calibri"/>
                        </a:rPr>
                        <a:t>Cost Coverage 18/19 audited</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xmlns="" val="10000"/>
                  </a:ext>
                </a:extLst>
              </a:tr>
              <a:tr h="190609">
                <a:tc rowSpan="3">
                  <a:txBody>
                    <a:bodyPr/>
                    <a:lstStyle/>
                    <a:p>
                      <a:pPr algn="ctr" fontAlgn="ctr"/>
                      <a:r>
                        <a:rPr lang="en-ZA" sz="1000" b="0" i="0" u="none" strike="noStrike" dirty="0">
                          <a:solidFill>
                            <a:srgbClr val="000000"/>
                          </a:solidFill>
                          <a:effectLst/>
                          <a:latin typeface="Calibri"/>
                        </a:rPr>
                        <a:t>Ntambanana</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l" fontAlgn="b"/>
                      <a:r>
                        <a:rPr lang="en-ZA" sz="1000" b="0" i="0" u="none" strike="noStrike">
                          <a:solidFill>
                            <a:srgbClr val="000000"/>
                          </a:solidFill>
                          <a:effectLst/>
                          <a:latin typeface="Calibri"/>
                        </a:rPr>
                        <a:t>Mthonjaneni</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ZA" sz="1000" b="0" i="0" u="none" strike="noStrike">
                          <a:solidFill>
                            <a:srgbClr val="000000"/>
                          </a:solidFill>
                          <a:effectLst/>
                          <a:latin typeface="Calibri"/>
                        </a:rPr>
                        <a:t>0.35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fontAlgn="b"/>
                      <a:r>
                        <a:rPr lang="en-ZA" sz="1000" b="0" i="0" u="none" strike="noStrike">
                          <a:solidFill>
                            <a:srgbClr val="000000"/>
                          </a:solidFill>
                          <a:effectLst/>
                          <a:latin typeface="Calibri"/>
                        </a:rPr>
                        <a:t>0.24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xmlns="" val="10001"/>
                  </a:ext>
                </a:extLst>
              </a:tr>
              <a:tr h="190609">
                <a:tc vMerge="1">
                  <a:txBody>
                    <a:bodyPr/>
                    <a:lstStyle/>
                    <a:p>
                      <a:endParaRPr lang="en-ZA"/>
                    </a:p>
                  </a:txBody>
                  <a:tcPr/>
                </a:tc>
                <a:tc>
                  <a:txBody>
                    <a:bodyPr/>
                    <a:lstStyle/>
                    <a:p>
                      <a:pPr algn="l" fontAlgn="b"/>
                      <a:r>
                        <a:rPr lang="en-ZA" sz="1000" b="0" i="0" u="none" strike="noStrike" dirty="0" err="1">
                          <a:solidFill>
                            <a:srgbClr val="000000"/>
                          </a:solidFill>
                          <a:effectLst/>
                          <a:latin typeface="Calibri"/>
                        </a:rPr>
                        <a:t>Umhlathuze</a:t>
                      </a:r>
                      <a:r>
                        <a:rPr lang="en-ZA" sz="1000" b="0" i="0" u="none" strike="noStrike" dirty="0">
                          <a:solidFill>
                            <a:srgbClr val="000000"/>
                          </a:solidFill>
                          <a:effectLst/>
                          <a:latin typeface="Calibri"/>
                        </a:rPr>
                        <a:t>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ZA" sz="1000" b="0" i="0" u="none" strike="noStrike">
                          <a:solidFill>
                            <a:srgbClr val="000000"/>
                          </a:solidFill>
                          <a:effectLst/>
                          <a:latin typeface="Calibri"/>
                        </a:rPr>
                        <a:t>2.27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ZA" sz="1000" b="0" i="0" u="none" strike="noStrike">
                          <a:solidFill>
                            <a:srgbClr val="000000"/>
                          </a:solidFill>
                          <a:effectLst/>
                          <a:latin typeface="Calibri"/>
                        </a:rPr>
                        <a:t>2.16</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2"/>
                  </a:ext>
                </a:extLst>
              </a:tr>
              <a:tr h="190609">
                <a:tc vMerge="1">
                  <a:txBody>
                    <a:bodyPr/>
                    <a:lstStyle/>
                    <a:p>
                      <a:endParaRPr lang="en-ZA"/>
                    </a:p>
                  </a:txBody>
                  <a:tcPr/>
                </a:tc>
                <a:tc>
                  <a:txBody>
                    <a:bodyPr/>
                    <a:lstStyle/>
                    <a:p>
                      <a:pPr algn="l" fontAlgn="b"/>
                      <a:r>
                        <a:rPr lang="en-ZA" sz="1000" b="0" i="0" u="none" strike="noStrike" dirty="0" err="1">
                          <a:solidFill>
                            <a:srgbClr val="000000"/>
                          </a:solidFill>
                          <a:effectLst/>
                          <a:latin typeface="Calibri"/>
                        </a:rPr>
                        <a:t>uMfolozi</a:t>
                      </a:r>
                      <a:endParaRPr lang="en-ZA" sz="10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ZA" sz="1000" b="0" i="0" u="none" strike="noStrike">
                          <a:solidFill>
                            <a:srgbClr val="000000"/>
                          </a:solidFill>
                          <a:effectLst/>
                          <a:latin typeface="Calibri"/>
                        </a:rPr>
                        <a:t>-0.42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fontAlgn="b"/>
                      <a:r>
                        <a:rPr lang="en-ZA" sz="1000" b="0" i="0" u="none" strike="noStrike">
                          <a:solidFill>
                            <a:srgbClr val="000000"/>
                          </a:solidFill>
                          <a:effectLst/>
                          <a:latin typeface="Calibri"/>
                        </a:rPr>
                        <a:t>0.17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xmlns="" val="10003"/>
                  </a:ext>
                </a:extLst>
              </a:tr>
              <a:tr h="190609">
                <a:tc rowSpan="2">
                  <a:txBody>
                    <a:bodyPr/>
                    <a:lstStyle/>
                    <a:p>
                      <a:pPr algn="ctr" fontAlgn="ctr"/>
                      <a:r>
                        <a:rPr lang="en-ZA" sz="1000" b="0" i="0" u="none" strike="noStrike" dirty="0">
                          <a:solidFill>
                            <a:srgbClr val="000000"/>
                          </a:solidFill>
                          <a:effectLst/>
                          <a:latin typeface="Calibri"/>
                        </a:rPr>
                        <a:t>Vulamehlo</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l" fontAlgn="b"/>
                      <a:r>
                        <a:rPr lang="en-ZA" sz="1000" b="0" i="0" u="none" strike="noStrike">
                          <a:solidFill>
                            <a:srgbClr val="000000"/>
                          </a:solidFill>
                          <a:effectLst/>
                          <a:latin typeface="Calibri"/>
                        </a:rPr>
                        <a:t>Umdoni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ZA" sz="1000" b="0" i="0" u="none" strike="noStrike" dirty="0">
                          <a:solidFill>
                            <a:srgbClr val="000000"/>
                          </a:solidFill>
                          <a:effectLst/>
                          <a:latin typeface="Calibri"/>
                        </a:rPr>
                        <a:t>11,6</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ZA" sz="1000" b="0" i="0" u="none" strike="noStrike">
                          <a:solidFill>
                            <a:srgbClr val="000000"/>
                          </a:solidFill>
                          <a:effectLst/>
                          <a:latin typeface="Calibri"/>
                        </a:rPr>
                        <a:t>9.2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4"/>
                  </a:ext>
                </a:extLst>
              </a:tr>
              <a:tr h="190609">
                <a:tc vMerge="1">
                  <a:txBody>
                    <a:bodyPr/>
                    <a:lstStyle/>
                    <a:p>
                      <a:endParaRPr lang="en-ZA"/>
                    </a:p>
                  </a:txBody>
                  <a:tcPr/>
                </a:tc>
                <a:tc>
                  <a:txBody>
                    <a:bodyPr/>
                    <a:lstStyle/>
                    <a:p>
                      <a:pPr algn="l" fontAlgn="b"/>
                      <a:r>
                        <a:rPr lang="en-ZA" sz="1000" b="0" i="0" u="none" strike="noStrike">
                          <a:solidFill>
                            <a:srgbClr val="000000"/>
                          </a:solidFill>
                          <a:effectLst/>
                          <a:latin typeface="Calibri"/>
                        </a:rPr>
                        <a:t>Ethekwini</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ZA" sz="1000" b="0" i="0" u="none" strike="noStrike" dirty="0">
                          <a:solidFill>
                            <a:srgbClr val="000000"/>
                          </a:solidFill>
                          <a:effectLst/>
                          <a:latin typeface="Calibri"/>
                        </a:rPr>
                        <a:t>2.1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ZA" sz="1000" b="0" i="0" u="none" strike="noStrike">
                          <a:solidFill>
                            <a:srgbClr val="000000"/>
                          </a:solidFill>
                          <a:effectLst/>
                          <a:latin typeface="Calibri"/>
                        </a:rPr>
                        <a:t>2.04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5"/>
                  </a:ext>
                </a:extLst>
              </a:tr>
              <a:tr h="190609">
                <a:tc>
                  <a:txBody>
                    <a:bodyPr/>
                    <a:lstStyle/>
                    <a:p>
                      <a:pPr algn="l" fontAlgn="b"/>
                      <a:r>
                        <a:rPr lang="en-ZA" sz="1000" b="0" i="0" u="none" strike="noStrike">
                          <a:solidFill>
                            <a:srgbClr val="000000"/>
                          </a:solidFill>
                          <a:effectLst/>
                          <a:latin typeface="Calibri"/>
                        </a:rPr>
                        <a:t>Merged municipalities</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l" fontAlgn="b"/>
                      <a:endParaRPr lang="en-ZA" sz="10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l" fontAlgn="b"/>
                      <a:endParaRPr lang="en-ZA" sz="10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l" fontAlgn="b"/>
                      <a:endParaRPr lang="en-ZA" sz="10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xmlns="" val="10006"/>
                  </a:ext>
                </a:extLst>
              </a:tr>
              <a:tr h="190609">
                <a:tc>
                  <a:txBody>
                    <a:bodyPr/>
                    <a:lstStyle/>
                    <a:p>
                      <a:pPr algn="l" fontAlgn="b"/>
                      <a:r>
                        <a:rPr lang="en-ZA" sz="1000" b="0" i="0" u="none" strike="noStrike">
                          <a:solidFill>
                            <a:srgbClr val="000000"/>
                          </a:solidFill>
                          <a:effectLst/>
                          <a:latin typeface="Calibri"/>
                        </a:rPr>
                        <a:t>Imbabazane</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fontAlgn="ctr"/>
                      <a:r>
                        <a:rPr lang="en-ZA" sz="1000" b="0" i="0" u="none" strike="noStrike">
                          <a:solidFill>
                            <a:srgbClr val="000000"/>
                          </a:solidFill>
                          <a:effectLst/>
                          <a:latin typeface="Calibri"/>
                        </a:rPr>
                        <a:t>Inkosi Langalibalele</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fontAlgn="b"/>
                      <a:r>
                        <a:rPr lang="en-ZA" sz="1000" b="0" i="0" u="none" strike="noStrike">
                          <a:solidFill>
                            <a:srgbClr val="000000"/>
                          </a:solidFill>
                          <a:effectLst/>
                          <a:latin typeface="Calibri"/>
                        </a:rPr>
                        <a:t>-0.36</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rowSpan="2">
                  <a:txBody>
                    <a:bodyPr/>
                    <a:lstStyle/>
                    <a:p>
                      <a:pPr algn="ctr" fontAlgn="b"/>
                      <a:r>
                        <a:rPr lang="en-ZA" sz="1000" b="0" i="0" u="none" strike="noStrike" dirty="0">
                          <a:solidFill>
                            <a:srgbClr val="000000"/>
                          </a:solidFill>
                          <a:effectLst/>
                          <a:latin typeface="Calibri"/>
                        </a:rPr>
                        <a:t>-0.08</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xmlns="" val="10007"/>
                  </a:ext>
                </a:extLst>
              </a:tr>
              <a:tr h="190609">
                <a:tc>
                  <a:txBody>
                    <a:bodyPr/>
                    <a:lstStyle/>
                    <a:p>
                      <a:pPr algn="l" fontAlgn="b"/>
                      <a:r>
                        <a:rPr lang="en-ZA" sz="1000" b="0" i="0" u="none" strike="noStrike" dirty="0" err="1">
                          <a:solidFill>
                            <a:srgbClr val="000000"/>
                          </a:solidFill>
                          <a:effectLst/>
                          <a:latin typeface="Calibri"/>
                        </a:rPr>
                        <a:t>Umtsehzi</a:t>
                      </a:r>
                      <a:endParaRPr lang="en-ZA" sz="10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ZA"/>
                    </a:p>
                  </a:txBody>
                  <a:tcPr/>
                </a:tc>
                <a:tc vMerge="1">
                  <a:txBody>
                    <a:bodyPr/>
                    <a:lstStyle/>
                    <a:p>
                      <a:endParaRPr lang="en-ZA"/>
                    </a:p>
                  </a:txBody>
                  <a:tcPr/>
                </a:tc>
                <a:tc vMerge="1">
                  <a:txBody>
                    <a:bodyPr/>
                    <a:lstStyle/>
                    <a:p>
                      <a:endParaRPr lang="en-ZA"/>
                    </a:p>
                  </a:txBody>
                  <a:tcPr/>
                </a:tc>
                <a:extLst>
                  <a:ext uri="{0D108BD9-81ED-4DB2-BD59-A6C34878D82A}">
                    <a16:rowId xmlns:a16="http://schemas.microsoft.com/office/drawing/2014/main" xmlns="" val="10008"/>
                  </a:ext>
                </a:extLst>
              </a:tr>
              <a:tr h="190609">
                <a:tc>
                  <a:txBody>
                    <a:bodyPr/>
                    <a:lstStyle/>
                    <a:p>
                      <a:pPr algn="l" fontAlgn="b"/>
                      <a:r>
                        <a:rPr lang="en-ZA" sz="1000" b="0" i="0" u="none" strike="noStrike">
                          <a:solidFill>
                            <a:srgbClr val="000000"/>
                          </a:solidFill>
                          <a:effectLst/>
                          <a:latin typeface="Calibri"/>
                        </a:rPr>
                        <a:t>Kwa Zani</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fontAlgn="b"/>
                      <a:r>
                        <a:rPr lang="en-ZA" sz="1000" b="0" i="0" u="none" strike="noStrike">
                          <a:solidFill>
                            <a:srgbClr val="000000"/>
                          </a:solidFill>
                          <a:effectLst/>
                          <a:latin typeface="Calibri"/>
                        </a:rPr>
                        <a:t>Nkosazana Dlamini Zuma</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fontAlgn="b"/>
                      <a:r>
                        <a:rPr lang="en-ZA" sz="1000" b="0" i="0" u="none" strike="noStrike">
                          <a:solidFill>
                            <a:srgbClr val="000000"/>
                          </a:solidFill>
                          <a:effectLst/>
                          <a:latin typeface="Calibri"/>
                        </a:rPr>
                        <a:t>7.81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fontAlgn="b"/>
                      <a:r>
                        <a:rPr lang="en-ZA" sz="1000" b="0" i="0" u="none" strike="noStrike" dirty="0">
                          <a:solidFill>
                            <a:srgbClr val="000000"/>
                          </a:solidFill>
                          <a:effectLst/>
                          <a:latin typeface="Calibri"/>
                        </a:rPr>
                        <a:t>11.5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9"/>
                  </a:ext>
                </a:extLst>
              </a:tr>
              <a:tr h="190609">
                <a:tc>
                  <a:txBody>
                    <a:bodyPr/>
                    <a:lstStyle/>
                    <a:p>
                      <a:pPr algn="l" fontAlgn="b"/>
                      <a:r>
                        <a:rPr lang="en-ZA" sz="1000" b="0" i="0" u="none" strike="noStrike" dirty="0">
                          <a:solidFill>
                            <a:srgbClr val="000000"/>
                          </a:solidFill>
                          <a:effectLst/>
                          <a:latin typeface="Calibri"/>
                        </a:rPr>
                        <a:t>Ingwe</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ZA"/>
                    </a:p>
                  </a:txBody>
                  <a:tcPr/>
                </a:tc>
                <a:tc vMerge="1">
                  <a:txBody>
                    <a:bodyPr/>
                    <a:lstStyle/>
                    <a:p>
                      <a:endParaRPr lang="en-ZA"/>
                    </a:p>
                  </a:txBody>
                  <a:tcPr/>
                </a:tc>
                <a:tc vMerge="1">
                  <a:txBody>
                    <a:bodyPr/>
                    <a:lstStyle/>
                    <a:p>
                      <a:endParaRPr lang="en-ZA"/>
                    </a:p>
                  </a:txBody>
                  <a:tcPr/>
                </a:tc>
                <a:extLst>
                  <a:ext uri="{0D108BD9-81ED-4DB2-BD59-A6C34878D82A}">
                    <a16:rowId xmlns:a16="http://schemas.microsoft.com/office/drawing/2014/main" xmlns="" val="10010"/>
                  </a:ext>
                </a:extLst>
              </a:tr>
              <a:tr h="190609">
                <a:tc>
                  <a:txBody>
                    <a:bodyPr/>
                    <a:lstStyle/>
                    <a:p>
                      <a:pPr algn="l" fontAlgn="b"/>
                      <a:r>
                        <a:rPr lang="en-ZA" sz="1000" b="0" i="0" u="none" strike="noStrike">
                          <a:solidFill>
                            <a:srgbClr val="000000"/>
                          </a:solidFill>
                          <a:effectLst/>
                          <a:latin typeface="Calibri"/>
                        </a:rPr>
                        <a:t>Ezinqoleni</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fontAlgn="b"/>
                      <a:r>
                        <a:rPr lang="en-ZA" sz="1000" b="0" i="0" u="none" strike="noStrike">
                          <a:solidFill>
                            <a:srgbClr val="000000"/>
                          </a:solidFill>
                          <a:effectLst/>
                          <a:latin typeface="Calibri"/>
                        </a:rPr>
                        <a:t>Ray Nkonyeni</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fontAlgn="b"/>
                      <a:r>
                        <a:rPr lang="en-ZA" sz="1000" b="0" i="0" u="none" strike="noStrike">
                          <a:solidFill>
                            <a:srgbClr val="000000"/>
                          </a:solidFill>
                          <a:effectLst/>
                          <a:latin typeface="Calibri"/>
                        </a:rPr>
                        <a:t>1.04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fontAlgn="b"/>
                      <a:r>
                        <a:rPr lang="en-ZA" sz="1000" b="0" i="0" u="none" strike="noStrike">
                          <a:solidFill>
                            <a:srgbClr val="000000"/>
                          </a:solidFill>
                          <a:effectLst/>
                          <a:latin typeface="Calibri"/>
                        </a:rPr>
                        <a:t>0.81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xmlns="" val="10011"/>
                  </a:ext>
                </a:extLst>
              </a:tr>
              <a:tr h="190609">
                <a:tc>
                  <a:txBody>
                    <a:bodyPr/>
                    <a:lstStyle/>
                    <a:p>
                      <a:pPr algn="l" fontAlgn="b"/>
                      <a:r>
                        <a:rPr lang="en-ZA" sz="1000" b="0" i="0" u="none" strike="noStrike" dirty="0">
                          <a:solidFill>
                            <a:srgbClr val="000000"/>
                          </a:solidFill>
                          <a:effectLst/>
                          <a:latin typeface="Calibri"/>
                        </a:rPr>
                        <a:t>Hibiscus Coast</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ZA"/>
                    </a:p>
                  </a:txBody>
                  <a:tcPr/>
                </a:tc>
                <a:tc vMerge="1">
                  <a:txBody>
                    <a:bodyPr/>
                    <a:lstStyle/>
                    <a:p>
                      <a:endParaRPr lang="en-ZA"/>
                    </a:p>
                  </a:txBody>
                  <a:tcPr/>
                </a:tc>
                <a:tc vMerge="1">
                  <a:txBody>
                    <a:bodyPr/>
                    <a:lstStyle/>
                    <a:p>
                      <a:endParaRPr lang="en-ZA"/>
                    </a:p>
                  </a:txBody>
                  <a:tcPr/>
                </a:tc>
                <a:extLst>
                  <a:ext uri="{0D108BD9-81ED-4DB2-BD59-A6C34878D82A}">
                    <a16:rowId xmlns:a16="http://schemas.microsoft.com/office/drawing/2014/main" xmlns="" val="10012"/>
                  </a:ext>
                </a:extLst>
              </a:tr>
              <a:tr h="190609">
                <a:tc>
                  <a:txBody>
                    <a:bodyPr/>
                    <a:lstStyle/>
                    <a:p>
                      <a:pPr algn="l" fontAlgn="b"/>
                      <a:r>
                        <a:rPr lang="en-ZA" sz="1000" b="0" i="0" u="none" strike="noStrike">
                          <a:solidFill>
                            <a:srgbClr val="000000"/>
                          </a:solidFill>
                          <a:effectLst/>
                          <a:latin typeface="Calibri"/>
                        </a:rPr>
                        <a:t>Hlabisa</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fontAlgn="b"/>
                      <a:r>
                        <a:rPr lang="en-ZA" sz="1000" b="0" i="0" u="none" strike="noStrike">
                          <a:solidFill>
                            <a:srgbClr val="000000"/>
                          </a:solidFill>
                          <a:effectLst/>
                          <a:latin typeface="Calibri"/>
                        </a:rPr>
                        <a:t>Hlabisa Big Five</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fontAlgn="b"/>
                      <a:r>
                        <a:rPr lang="en-ZA" sz="1000" b="0" i="0" u="none" strike="noStrike">
                          <a:solidFill>
                            <a:srgbClr val="000000"/>
                          </a:solidFill>
                          <a:effectLst/>
                          <a:latin typeface="Calibri"/>
                        </a:rPr>
                        <a:t>0.33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rowSpan="2">
                  <a:txBody>
                    <a:bodyPr/>
                    <a:lstStyle/>
                    <a:p>
                      <a:pPr algn="ctr" fontAlgn="b"/>
                      <a:r>
                        <a:rPr lang="en-ZA" sz="1000" b="0" i="0" u="none" strike="noStrike" dirty="0">
                          <a:solidFill>
                            <a:srgbClr val="000000"/>
                          </a:solidFill>
                          <a:effectLst/>
                          <a:latin typeface="Calibri"/>
                        </a:rPr>
                        <a:t>0.23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xmlns="" val="10013"/>
                  </a:ext>
                </a:extLst>
              </a:tr>
              <a:tr h="190609">
                <a:tc>
                  <a:txBody>
                    <a:bodyPr/>
                    <a:lstStyle/>
                    <a:p>
                      <a:pPr algn="l" fontAlgn="b"/>
                      <a:r>
                        <a:rPr lang="en-ZA" sz="1000" b="0" i="0" u="none" strike="noStrike" dirty="0">
                          <a:solidFill>
                            <a:srgbClr val="000000"/>
                          </a:solidFill>
                          <a:effectLst/>
                          <a:latin typeface="Calibri"/>
                        </a:rPr>
                        <a:t>Big Five False Bay</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ZA"/>
                    </a:p>
                  </a:txBody>
                  <a:tcPr/>
                </a:tc>
                <a:tc vMerge="1">
                  <a:txBody>
                    <a:bodyPr/>
                    <a:lstStyle/>
                    <a:p>
                      <a:endParaRPr lang="en-ZA"/>
                    </a:p>
                  </a:txBody>
                  <a:tcPr/>
                </a:tc>
                <a:tc vMerge="1">
                  <a:txBody>
                    <a:bodyPr/>
                    <a:lstStyle/>
                    <a:p>
                      <a:endParaRPr lang="en-ZA"/>
                    </a:p>
                  </a:txBody>
                  <a:tcPr/>
                </a:tc>
                <a:extLst>
                  <a:ext uri="{0D108BD9-81ED-4DB2-BD59-A6C34878D82A}">
                    <a16:rowId xmlns:a16="http://schemas.microsoft.com/office/drawing/2014/main" xmlns="" val="10014"/>
                  </a:ext>
                </a:extLst>
              </a:tr>
              <a:tr h="190609">
                <a:tc>
                  <a:txBody>
                    <a:bodyPr/>
                    <a:lstStyle/>
                    <a:p>
                      <a:pPr algn="l" fontAlgn="b"/>
                      <a:r>
                        <a:rPr lang="en-ZA" sz="1000" b="0" i="0" u="none" strike="noStrike">
                          <a:solidFill>
                            <a:srgbClr val="000000"/>
                          </a:solidFill>
                          <a:effectLst/>
                          <a:latin typeface="Calibri"/>
                        </a:rPr>
                        <a:t>Emnambithi</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fontAlgn="ctr"/>
                      <a:r>
                        <a:rPr lang="en-ZA" sz="1000" b="0" i="0" u="none" strike="noStrike">
                          <a:solidFill>
                            <a:srgbClr val="000000"/>
                          </a:solidFill>
                          <a:effectLst/>
                          <a:latin typeface="Calibri"/>
                        </a:rPr>
                        <a:t>Alfred Duma</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fontAlgn="b"/>
                      <a:r>
                        <a:rPr lang="en-ZA" sz="1000" b="0" i="0" u="none" strike="noStrike" dirty="0">
                          <a:solidFill>
                            <a:srgbClr val="000000"/>
                          </a:solidFill>
                          <a:effectLst/>
                          <a:latin typeface="Calibri"/>
                        </a:rPr>
                        <a:t>3.7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fontAlgn="b"/>
                      <a:r>
                        <a:rPr lang="en-ZA" sz="1000" b="0" i="0" u="none" strike="noStrike" dirty="0">
                          <a:solidFill>
                            <a:srgbClr val="000000"/>
                          </a:solidFill>
                          <a:effectLst/>
                          <a:latin typeface="Calibri"/>
                        </a:rPr>
                        <a:t>3.82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15"/>
                  </a:ext>
                </a:extLst>
              </a:tr>
              <a:tr h="190609">
                <a:tc>
                  <a:txBody>
                    <a:bodyPr/>
                    <a:lstStyle/>
                    <a:p>
                      <a:pPr algn="l" fontAlgn="b"/>
                      <a:r>
                        <a:rPr lang="en-ZA" sz="1000" b="0" i="0" u="none" strike="noStrike" dirty="0" err="1">
                          <a:solidFill>
                            <a:srgbClr val="000000"/>
                          </a:solidFill>
                          <a:effectLst/>
                          <a:latin typeface="Calibri"/>
                        </a:rPr>
                        <a:t>Indaka</a:t>
                      </a:r>
                      <a:endParaRPr lang="en-ZA" sz="10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ZA"/>
                    </a:p>
                  </a:txBody>
                  <a:tcPr/>
                </a:tc>
                <a:tc vMerge="1">
                  <a:txBody>
                    <a:bodyPr/>
                    <a:lstStyle/>
                    <a:p>
                      <a:endParaRPr lang="en-ZA"/>
                    </a:p>
                  </a:txBody>
                  <a:tcPr/>
                </a:tc>
                <a:tc vMerge="1">
                  <a:txBody>
                    <a:bodyPr/>
                    <a:lstStyle/>
                    <a:p>
                      <a:endParaRPr lang="en-ZA"/>
                    </a:p>
                  </a:txBody>
                  <a:tcPr/>
                </a:tc>
                <a:extLst>
                  <a:ext uri="{0D108BD9-81ED-4DB2-BD59-A6C34878D82A}">
                    <a16:rowId xmlns:a16="http://schemas.microsoft.com/office/drawing/2014/main" xmlns="" val="10016"/>
                  </a:ext>
                </a:extLst>
              </a:tr>
            </a:tbl>
          </a:graphicData>
        </a:graphic>
      </p:graphicFrame>
    </p:spTree>
    <p:extLst>
      <p:ext uri="{BB962C8B-B14F-4D97-AF65-F5344CB8AC3E}">
        <p14:creationId xmlns:p14="http://schemas.microsoft.com/office/powerpoint/2010/main" xmlns="" val="846781607"/>
      </p:ext>
    </p:extLst>
  </p:cSld>
  <p:clrMapOvr>
    <a:masterClrMapping/>
  </p:clrMapOvr>
  <p:transition>
    <p:wip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1520" y="836712"/>
            <a:ext cx="8784976" cy="5611539"/>
          </a:xfrm>
        </p:spPr>
        <p:txBody>
          <a:bodyPr/>
          <a:lstStyle/>
          <a:p>
            <a:pPr marL="0" lvl="0" indent="0" algn="ctr">
              <a:buNone/>
            </a:pPr>
            <a:r>
              <a:rPr lang="en-US" sz="2000" b="1" dirty="0">
                <a:solidFill>
                  <a:prstClr val="black"/>
                </a:solidFill>
                <a:latin typeface="Arial"/>
                <a:cs typeface="Arial"/>
              </a:rPr>
              <a:t>SOUND FINANCIAL MANAGEMENT … continued</a:t>
            </a:r>
          </a:p>
          <a:p>
            <a:pPr marL="0" lvl="0" indent="0" algn="just">
              <a:buNone/>
            </a:pPr>
            <a:r>
              <a:rPr lang="en-US" sz="1800" b="1" dirty="0" smtClean="0">
                <a:solidFill>
                  <a:prstClr val="black"/>
                </a:solidFill>
                <a:latin typeface="Arial"/>
                <a:cs typeface="Arial"/>
              </a:rPr>
              <a:t>CURRENT RATIO-AUDITED</a:t>
            </a:r>
          </a:p>
          <a:p>
            <a:pPr marL="0" lvl="0" indent="0" algn="just">
              <a:buNone/>
            </a:pPr>
            <a:endParaRPr lang="en-US" sz="1800" b="1" dirty="0">
              <a:solidFill>
                <a:prstClr val="black"/>
              </a:solidFill>
              <a:latin typeface="Arial"/>
              <a:cs typeface="Arial"/>
            </a:endParaRPr>
          </a:p>
          <a:p>
            <a:pPr marL="0" lvl="0" indent="0" algn="just">
              <a:buNone/>
            </a:pPr>
            <a:endParaRPr lang="en-US" sz="1800" b="1" dirty="0">
              <a:solidFill>
                <a:prstClr val="black"/>
              </a:solidFill>
              <a:latin typeface="Arial"/>
              <a:cs typeface="Arial"/>
            </a:endParaRPr>
          </a:p>
          <a:p>
            <a:pPr marL="0" lvl="0" indent="0" algn="just">
              <a:buNone/>
            </a:pPr>
            <a:endParaRPr lang="en-US" sz="1800" b="1" dirty="0">
              <a:solidFill>
                <a:prstClr val="black"/>
              </a:solidFill>
              <a:latin typeface="Arial"/>
              <a:cs typeface="Arial"/>
            </a:endParaRPr>
          </a:p>
          <a:p>
            <a:pPr marL="0" lvl="0" indent="0" algn="just">
              <a:buNone/>
            </a:pPr>
            <a:endParaRPr lang="en-US" sz="1800" b="1" dirty="0">
              <a:solidFill>
                <a:prstClr val="black"/>
              </a:solidFill>
              <a:latin typeface="Arial"/>
              <a:cs typeface="Arial"/>
            </a:endParaRPr>
          </a:p>
          <a:p>
            <a:pPr marL="0" lvl="0" indent="0" algn="just">
              <a:buNone/>
            </a:pPr>
            <a:endParaRPr lang="en-US" sz="1800" b="1" dirty="0">
              <a:solidFill>
                <a:prstClr val="black"/>
              </a:solidFill>
              <a:latin typeface="Arial"/>
              <a:cs typeface="Arial"/>
            </a:endParaRPr>
          </a:p>
          <a:p>
            <a:pPr marL="0" lvl="0" indent="0" algn="just">
              <a:buNone/>
            </a:pPr>
            <a:endParaRPr lang="en-US" sz="1800" b="1" dirty="0">
              <a:solidFill>
                <a:prstClr val="black"/>
              </a:solidFill>
              <a:latin typeface="Arial"/>
              <a:cs typeface="Arial"/>
            </a:endParaRPr>
          </a:p>
          <a:p>
            <a:pPr marL="0" lvl="0" indent="0" algn="just">
              <a:buNone/>
            </a:pPr>
            <a:endParaRPr lang="en-US" sz="1800" b="1" dirty="0">
              <a:solidFill>
                <a:prstClr val="black"/>
              </a:solidFill>
              <a:latin typeface="Arial"/>
              <a:cs typeface="Arial"/>
            </a:endParaRPr>
          </a:p>
          <a:p>
            <a:pPr marL="0" lvl="0" indent="0" algn="just">
              <a:buNone/>
            </a:pPr>
            <a:endParaRPr lang="en-US" sz="1800" b="1" dirty="0">
              <a:solidFill>
                <a:prstClr val="black"/>
              </a:solidFill>
              <a:latin typeface="Arial"/>
              <a:cs typeface="Arial"/>
            </a:endParaRPr>
          </a:p>
          <a:p>
            <a:pPr marL="0" lvl="0" indent="0" algn="just">
              <a:buNone/>
            </a:pPr>
            <a:endParaRPr lang="en-US" sz="1800" b="1" dirty="0">
              <a:solidFill>
                <a:prstClr val="black"/>
              </a:solidFill>
              <a:latin typeface="Arial"/>
              <a:cs typeface="Arial"/>
            </a:endParaRPr>
          </a:p>
          <a:p>
            <a:pPr marL="0" lvl="0" indent="0" algn="just">
              <a:buNone/>
            </a:pPr>
            <a:endParaRPr lang="en-US" sz="1800" b="1" dirty="0">
              <a:solidFill>
                <a:prstClr val="black"/>
              </a:solidFill>
              <a:latin typeface="Arial"/>
              <a:cs typeface="Arial"/>
            </a:endParaRPr>
          </a:p>
          <a:p>
            <a:pPr marL="0" lvl="0" indent="0" algn="just">
              <a:buNone/>
            </a:pPr>
            <a:endParaRPr lang="en-US" sz="1800" b="1" dirty="0">
              <a:solidFill>
                <a:prstClr val="black"/>
              </a:solidFill>
              <a:latin typeface="Arial"/>
              <a:cs typeface="Arial"/>
            </a:endParaRPr>
          </a:p>
          <a:p>
            <a:pPr marL="0" lvl="0" indent="0" algn="just">
              <a:buNone/>
            </a:pPr>
            <a:endParaRPr lang="en-US" sz="1800" b="1" dirty="0">
              <a:solidFill>
                <a:prstClr val="black"/>
              </a:solidFill>
              <a:latin typeface="Arial"/>
              <a:cs typeface="Arial"/>
            </a:endParaRPr>
          </a:p>
          <a:p>
            <a:pPr lvl="0" algn="just">
              <a:buFont typeface="Wingdings" panose="05000000000000000000" pitchFamily="2" charset="2"/>
              <a:buChar char="§"/>
            </a:pPr>
            <a:r>
              <a:rPr lang="en-US" sz="1400" b="1" dirty="0">
                <a:solidFill>
                  <a:prstClr val="black"/>
                </a:solidFill>
                <a:latin typeface="Arial"/>
                <a:cs typeface="Arial"/>
              </a:rPr>
              <a:t>The accepted norm for the current ratio is 1,5-2:1  in respect of current assets to current liabilities.</a:t>
            </a:r>
          </a:p>
          <a:p>
            <a:pPr lvl="0" algn="just">
              <a:buFont typeface="Wingdings" panose="05000000000000000000" pitchFamily="2" charset="2"/>
              <a:buChar char="§"/>
            </a:pPr>
            <a:r>
              <a:rPr lang="en-US" sz="1400" b="1" dirty="0" err="1">
                <a:solidFill>
                  <a:prstClr val="black"/>
                </a:solidFill>
                <a:latin typeface="Arial"/>
                <a:cs typeface="Arial"/>
              </a:rPr>
              <a:t>Umfolozi</a:t>
            </a:r>
            <a:r>
              <a:rPr lang="en-US" sz="1400" b="1" dirty="0">
                <a:solidFill>
                  <a:prstClr val="black"/>
                </a:solidFill>
                <a:latin typeface="Arial"/>
                <a:cs typeface="Arial"/>
              </a:rPr>
              <a:t>, </a:t>
            </a:r>
            <a:r>
              <a:rPr lang="en-US" sz="1400" b="1" dirty="0" err="1">
                <a:solidFill>
                  <a:prstClr val="black"/>
                </a:solidFill>
                <a:latin typeface="Arial"/>
                <a:cs typeface="Arial"/>
              </a:rPr>
              <a:t>Ethekwini</a:t>
            </a:r>
            <a:r>
              <a:rPr lang="en-US" sz="1400" b="1" dirty="0">
                <a:solidFill>
                  <a:prstClr val="black"/>
                </a:solidFill>
                <a:latin typeface="Arial"/>
                <a:cs typeface="Arial"/>
              </a:rPr>
              <a:t>, ILM, Ray Nkonyeni and </a:t>
            </a:r>
            <a:r>
              <a:rPr lang="en-US" sz="1400" b="1" dirty="0" err="1">
                <a:solidFill>
                  <a:prstClr val="black"/>
                </a:solidFill>
                <a:latin typeface="Arial"/>
                <a:cs typeface="Arial"/>
              </a:rPr>
              <a:t>Hlabisa</a:t>
            </a:r>
            <a:r>
              <a:rPr lang="en-US" sz="1400" b="1" dirty="0">
                <a:solidFill>
                  <a:prstClr val="black"/>
                </a:solidFill>
                <a:latin typeface="Arial"/>
                <a:cs typeface="Arial"/>
              </a:rPr>
              <a:t> were below the accepted norm, which indicates the current liability of the municipality exceeded its current assets.</a:t>
            </a:r>
          </a:p>
          <a:p>
            <a:pPr lvl="0" algn="just">
              <a:buFont typeface="Wingdings" panose="05000000000000000000" pitchFamily="2" charset="2"/>
              <a:buChar char="§"/>
            </a:pPr>
            <a:endParaRPr lang="en-US" sz="1100" b="1" dirty="0">
              <a:solidFill>
                <a:prstClr val="black"/>
              </a:solidFill>
              <a:latin typeface="Arial"/>
              <a:cs typeface="Arial"/>
            </a:endParaRPr>
          </a:p>
        </p:txBody>
      </p:sp>
      <p:sp>
        <p:nvSpPr>
          <p:cNvPr id="10" name="Slide Number Placeholder 9"/>
          <p:cNvSpPr>
            <a:spLocks noGrp="1"/>
          </p:cNvSpPr>
          <p:nvPr>
            <p:ph type="sldNum" sz="quarter" idx="12"/>
          </p:nvPr>
        </p:nvSpPr>
        <p:spPr/>
        <p:txBody>
          <a:bodyPr/>
          <a:lstStyle/>
          <a:p>
            <a:fld id="{2DDF82E0-F617-466A-8989-E6F91EEE8384}" type="slidenum">
              <a:rPr lang="en-US" altLang="en-US" sz="1600" smtClean="0">
                <a:solidFill>
                  <a:prstClr val="white"/>
                </a:solidFill>
              </a:rPr>
              <a:pPr/>
              <a:t>16</a:t>
            </a:fld>
            <a:endParaRPr lang="en-US" altLang="en-US" sz="1600" dirty="0">
              <a:solidFill>
                <a:prstClr val="white"/>
              </a:solidFill>
            </a:endParaRPr>
          </a:p>
        </p:txBody>
      </p:sp>
      <p:sp>
        <p:nvSpPr>
          <p:cNvPr id="11" name="Rectangle 10"/>
          <p:cNvSpPr/>
          <p:nvPr/>
        </p:nvSpPr>
        <p:spPr>
          <a:xfrm>
            <a:off x="6354040" y="332656"/>
            <a:ext cx="2754464" cy="230832"/>
          </a:xfrm>
          <a:prstGeom prst="rect">
            <a:avLst/>
          </a:prstGeom>
        </p:spPr>
        <p:txBody>
          <a:bodyPr wrap="square">
            <a:spAutoFit/>
          </a:bodyPr>
          <a:lstStyle/>
          <a:p>
            <a:r>
              <a:rPr lang="en-US" sz="900" dirty="0">
                <a:solidFill>
                  <a:prstClr val="black"/>
                </a:solidFill>
              </a:rPr>
              <a:t>GROWING KWAZULU-NATAL TOGETHER</a:t>
            </a:r>
          </a:p>
        </p:txBody>
      </p:sp>
      <p:sp>
        <p:nvSpPr>
          <p:cNvPr id="16" name="Slide Number Placeholder 3"/>
          <p:cNvSpPr txBox="1">
            <a:spLocks/>
          </p:cNvSpPr>
          <p:nvPr/>
        </p:nvSpPr>
        <p:spPr>
          <a:xfrm>
            <a:off x="35496" y="6448251"/>
            <a:ext cx="2133600" cy="365125"/>
          </a:xfrm>
          <a:prstGeom prst="rect">
            <a:avLst/>
          </a:prstGeom>
        </p:spPr>
        <p:txBody>
          <a:bodyPr vert="horz" wrap="square" lIns="91440" tIns="45720" rIns="91440" bIns="45720" numCol="1" anchor="ctr" anchorCtr="0" compatLnSpc="1">
            <a:prstTxWarp prst="textNoShape">
              <a:avLst/>
            </a:prstTxWarp>
          </a:bodyPr>
          <a:lstStyle>
            <a:defPPr>
              <a:defRPr lang="en-US"/>
            </a:defPPr>
            <a:lvl1pPr algn="r" rtl="0" fontAlgn="base">
              <a:spcBef>
                <a:spcPct val="0"/>
              </a:spcBef>
              <a:spcAft>
                <a:spcPct val="0"/>
              </a:spcAft>
              <a:defRPr sz="1200" kern="1200">
                <a:solidFill>
                  <a:srgbClr val="898989"/>
                </a:solidFill>
                <a:latin typeface="Calibri" panose="020F050202020403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algn="l"/>
            <a:fld id="{5D312F24-582A-4117-A0B2-A1DD2489FD11}" type="slidenum">
              <a:rPr lang="en-US" altLang="en-US" smtClean="0">
                <a:solidFill>
                  <a:prstClr val="black"/>
                </a:solidFill>
                <a:latin typeface="Arial"/>
                <a:cs typeface="Arial"/>
              </a:rPr>
              <a:pPr algn="l"/>
              <a:t>16</a:t>
            </a:fld>
            <a:endParaRPr lang="en-US" altLang="en-US" dirty="0">
              <a:solidFill>
                <a:prstClr val="black"/>
              </a:solidFill>
              <a:latin typeface="Arial"/>
              <a:cs typeface="Arial"/>
            </a:endParaRPr>
          </a:p>
        </p:txBody>
      </p:sp>
      <p:pic>
        <p:nvPicPr>
          <p:cNvPr id="9" name="Picture 8" descr="Cogta Logo.jpg"/>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395536" y="274443"/>
            <a:ext cx="2232248" cy="562269"/>
          </a:xfrm>
          <a:prstGeom prst="rect">
            <a:avLst/>
          </a:prstGeom>
        </p:spPr>
      </p:pic>
      <p:graphicFrame>
        <p:nvGraphicFramePr>
          <p:cNvPr id="3" name="Table 2"/>
          <p:cNvGraphicFramePr>
            <a:graphicFrameLocks noGrp="1"/>
          </p:cNvGraphicFramePr>
          <p:nvPr>
            <p:extLst>
              <p:ext uri="{D42A27DB-BD31-4B8C-83A1-F6EECF244321}">
                <p14:modId xmlns:p14="http://schemas.microsoft.com/office/powerpoint/2010/main" xmlns="" val="835384560"/>
              </p:ext>
            </p:extLst>
          </p:nvPr>
        </p:nvGraphicFramePr>
        <p:xfrm>
          <a:off x="328470" y="1813681"/>
          <a:ext cx="8280921" cy="3384377"/>
        </p:xfrm>
        <a:graphic>
          <a:graphicData uri="http://schemas.openxmlformats.org/drawingml/2006/table">
            <a:tbl>
              <a:tblPr/>
              <a:tblGrid>
                <a:gridCol w="1369939">
                  <a:extLst>
                    <a:ext uri="{9D8B030D-6E8A-4147-A177-3AD203B41FA5}">
                      <a16:colId xmlns:a16="http://schemas.microsoft.com/office/drawing/2014/main" xmlns="" val="20000"/>
                    </a:ext>
                  </a:extLst>
                </a:gridCol>
                <a:gridCol w="1845813">
                  <a:extLst>
                    <a:ext uri="{9D8B030D-6E8A-4147-A177-3AD203B41FA5}">
                      <a16:colId xmlns:a16="http://schemas.microsoft.com/office/drawing/2014/main" xmlns="" val="20001"/>
                    </a:ext>
                  </a:extLst>
                </a:gridCol>
                <a:gridCol w="1849418">
                  <a:extLst>
                    <a:ext uri="{9D8B030D-6E8A-4147-A177-3AD203B41FA5}">
                      <a16:colId xmlns:a16="http://schemas.microsoft.com/office/drawing/2014/main" xmlns="" val="20002"/>
                    </a:ext>
                  </a:extLst>
                </a:gridCol>
                <a:gridCol w="1658346">
                  <a:extLst>
                    <a:ext uri="{9D8B030D-6E8A-4147-A177-3AD203B41FA5}">
                      <a16:colId xmlns:a16="http://schemas.microsoft.com/office/drawing/2014/main" xmlns="" val="20003"/>
                    </a:ext>
                  </a:extLst>
                </a:gridCol>
                <a:gridCol w="1557405">
                  <a:extLst>
                    <a:ext uri="{9D8B030D-6E8A-4147-A177-3AD203B41FA5}">
                      <a16:colId xmlns:a16="http://schemas.microsoft.com/office/drawing/2014/main" xmlns="" val="20004"/>
                    </a:ext>
                  </a:extLst>
                </a:gridCol>
              </a:tblGrid>
              <a:tr h="199081">
                <a:tc>
                  <a:txBody>
                    <a:bodyPr/>
                    <a:lstStyle/>
                    <a:p>
                      <a:pPr algn="l" fontAlgn="b"/>
                      <a:r>
                        <a:rPr lang="en-ZA" sz="1000" b="0" i="0" u="none" strike="noStrike" dirty="0">
                          <a:solidFill>
                            <a:srgbClr val="000000"/>
                          </a:solidFill>
                          <a:effectLst/>
                          <a:latin typeface="Calibri"/>
                        </a:rPr>
                        <a:t>Split municipalities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l" fontAlgn="b"/>
                      <a:r>
                        <a:rPr lang="en-ZA" sz="1000" b="0" i="0" u="none" strike="noStrike">
                          <a:solidFill>
                            <a:srgbClr val="000000"/>
                          </a:solidFill>
                          <a:effectLst/>
                          <a:latin typeface="Calibri"/>
                        </a:rPr>
                        <a:t>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l" fontAlgn="b"/>
                      <a:r>
                        <a:rPr lang="en-ZA" sz="1000" b="0" i="0" u="none" strike="noStrike" dirty="0">
                          <a:solidFill>
                            <a:srgbClr val="000000"/>
                          </a:solidFill>
                          <a:effectLst/>
                          <a:latin typeface="Calibri"/>
                        </a:rPr>
                        <a:t>Current ratio 16/17 -AUDITED</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b"/>
                      <a:r>
                        <a:rPr lang="en-ZA" sz="1000" b="0" i="0" u="none" strike="noStrike" dirty="0">
                          <a:solidFill>
                            <a:srgbClr val="000000"/>
                          </a:solidFill>
                          <a:effectLst/>
                          <a:latin typeface="Calibri"/>
                        </a:rPr>
                        <a:t>Current ratio 17/18 –AUDITED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l" fontAlgn="b"/>
                      <a:r>
                        <a:rPr lang="en-ZA" sz="1000" b="0" i="0" u="none" strike="noStrike" dirty="0">
                          <a:solidFill>
                            <a:srgbClr val="000000"/>
                          </a:solidFill>
                          <a:effectLst/>
                          <a:latin typeface="Calibri"/>
                        </a:rPr>
                        <a:t>Current ratio 18/19 -AUDITED</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xmlns="" val="10000"/>
                  </a:ext>
                </a:extLst>
              </a:tr>
              <a:tr h="199081">
                <a:tc rowSpan="3">
                  <a:txBody>
                    <a:bodyPr/>
                    <a:lstStyle/>
                    <a:p>
                      <a:pPr algn="ctr" fontAlgn="ctr"/>
                      <a:r>
                        <a:rPr lang="en-ZA" sz="1000" b="0" i="0" u="none" strike="noStrike" dirty="0">
                          <a:solidFill>
                            <a:srgbClr val="000000"/>
                          </a:solidFill>
                          <a:effectLst/>
                          <a:latin typeface="Calibri"/>
                        </a:rPr>
                        <a:t>Ntambanana</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l" fontAlgn="b"/>
                      <a:r>
                        <a:rPr lang="en-ZA" sz="1000" b="0" i="0" u="none" strike="noStrike" dirty="0" err="1">
                          <a:solidFill>
                            <a:srgbClr val="000000"/>
                          </a:solidFill>
                          <a:effectLst/>
                          <a:latin typeface="Calibri"/>
                        </a:rPr>
                        <a:t>Mthonjaneni</a:t>
                      </a:r>
                      <a:endParaRPr lang="en-ZA" sz="10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ZA" sz="1000" b="0" i="0" u="none" strike="noStrike">
                          <a:solidFill>
                            <a:srgbClr val="000000"/>
                          </a:solidFill>
                          <a:effectLst/>
                          <a:latin typeface="Calibri"/>
                        </a:rPr>
                        <a:t>3.81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ZA" sz="1000" b="0" i="0" u="none" strike="noStrike">
                          <a:solidFill>
                            <a:srgbClr val="000000"/>
                          </a:solidFill>
                          <a:effectLst/>
                          <a:latin typeface="Calibri"/>
                        </a:rPr>
                        <a:t>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ZA" sz="1000" b="0" i="0" u="none" strike="noStrike">
                          <a:solidFill>
                            <a:srgbClr val="000000"/>
                          </a:solidFill>
                          <a:effectLst/>
                          <a:latin typeface="Calibri"/>
                        </a:rPr>
                        <a:t>1.53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1"/>
                  </a:ext>
                </a:extLst>
              </a:tr>
              <a:tr h="199081">
                <a:tc vMerge="1">
                  <a:txBody>
                    <a:bodyPr/>
                    <a:lstStyle/>
                    <a:p>
                      <a:endParaRPr lang="en-ZA"/>
                    </a:p>
                  </a:txBody>
                  <a:tcPr/>
                </a:tc>
                <a:tc>
                  <a:txBody>
                    <a:bodyPr/>
                    <a:lstStyle/>
                    <a:p>
                      <a:pPr algn="l" fontAlgn="b"/>
                      <a:r>
                        <a:rPr lang="en-ZA" sz="1000" b="0" i="0" u="none" strike="noStrike">
                          <a:solidFill>
                            <a:srgbClr val="000000"/>
                          </a:solidFill>
                          <a:effectLst/>
                          <a:latin typeface="Calibri"/>
                        </a:rPr>
                        <a:t>Umhlathuze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ZA" sz="1000" b="0" i="0" u="none" strike="noStrike">
                          <a:solidFill>
                            <a:srgbClr val="000000"/>
                          </a:solidFill>
                          <a:effectLst/>
                          <a:latin typeface="Calibri"/>
                        </a:rPr>
                        <a:t>1.52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ZA" sz="1000" b="0" i="0" u="none" strike="noStrike">
                          <a:solidFill>
                            <a:srgbClr val="000000"/>
                          </a:solidFill>
                          <a:effectLst/>
                          <a:latin typeface="Calibri"/>
                        </a:rPr>
                        <a:t>1.5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ZA" sz="1000" b="0" i="0" u="none" strike="noStrike">
                          <a:solidFill>
                            <a:srgbClr val="000000"/>
                          </a:solidFill>
                          <a:effectLst/>
                          <a:latin typeface="Calibri"/>
                        </a:rPr>
                        <a:t>1.66</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2"/>
                  </a:ext>
                </a:extLst>
              </a:tr>
              <a:tr h="199081">
                <a:tc vMerge="1">
                  <a:txBody>
                    <a:bodyPr/>
                    <a:lstStyle/>
                    <a:p>
                      <a:endParaRPr lang="en-ZA"/>
                    </a:p>
                  </a:txBody>
                  <a:tcPr/>
                </a:tc>
                <a:tc>
                  <a:txBody>
                    <a:bodyPr/>
                    <a:lstStyle/>
                    <a:p>
                      <a:pPr algn="l" fontAlgn="b"/>
                      <a:r>
                        <a:rPr lang="en-ZA" sz="1000" b="0" i="0" u="none" strike="noStrike">
                          <a:solidFill>
                            <a:srgbClr val="000000"/>
                          </a:solidFill>
                          <a:effectLst/>
                          <a:latin typeface="Calibri"/>
                        </a:rPr>
                        <a:t>uMfolozi</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ZA" sz="1000" b="0" i="0" u="none" strike="noStrike" dirty="0">
                          <a:solidFill>
                            <a:srgbClr val="000000"/>
                          </a:solidFill>
                          <a:effectLst/>
                          <a:latin typeface="Calibri"/>
                        </a:rPr>
                        <a:t>0.3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fontAlgn="b"/>
                      <a:r>
                        <a:rPr lang="en-ZA" sz="1000" b="0" i="0" u="none" strike="noStrike">
                          <a:solidFill>
                            <a:srgbClr val="000000"/>
                          </a:solidFill>
                          <a:effectLst/>
                          <a:latin typeface="Calibri"/>
                        </a:rPr>
                        <a:t>0.32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fontAlgn="b"/>
                      <a:r>
                        <a:rPr lang="en-ZA" sz="1000" b="0" i="0" u="none" strike="noStrike">
                          <a:solidFill>
                            <a:srgbClr val="000000"/>
                          </a:solidFill>
                          <a:effectLst/>
                          <a:latin typeface="Calibri"/>
                        </a:rPr>
                        <a:t>0.57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xmlns="" val="10003"/>
                  </a:ext>
                </a:extLst>
              </a:tr>
              <a:tr h="199081">
                <a:tc rowSpan="2">
                  <a:txBody>
                    <a:bodyPr/>
                    <a:lstStyle/>
                    <a:p>
                      <a:pPr algn="ctr" fontAlgn="ctr"/>
                      <a:r>
                        <a:rPr lang="en-ZA" sz="1000" b="0" i="0" u="none" strike="noStrike" dirty="0">
                          <a:solidFill>
                            <a:srgbClr val="000000"/>
                          </a:solidFill>
                          <a:effectLst/>
                          <a:latin typeface="Calibri"/>
                        </a:rPr>
                        <a:t>Vulamehlo</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l" fontAlgn="b"/>
                      <a:r>
                        <a:rPr lang="en-ZA" sz="1000" b="0" i="0" u="none" strike="noStrike">
                          <a:solidFill>
                            <a:srgbClr val="000000"/>
                          </a:solidFill>
                          <a:effectLst/>
                          <a:latin typeface="Calibri"/>
                        </a:rPr>
                        <a:t>Umdoni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ZA" sz="1000" b="0" i="0" u="none" strike="noStrike">
                          <a:solidFill>
                            <a:srgbClr val="000000"/>
                          </a:solidFill>
                          <a:effectLst/>
                          <a:latin typeface="Calibri"/>
                        </a:rPr>
                        <a:t>2.72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ZA" sz="1000" b="0" i="0" u="none" strike="noStrike">
                          <a:solidFill>
                            <a:srgbClr val="000000"/>
                          </a:solidFill>
                          <a:effectLst/>
                          <a:latin typeface="Calibri"/>
                        </a:rPr>
                        <a:t>4.82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ZA" sz="1000" b="0" i="0" u="none" strike="noStrike">
                          <a:solidFill>
                            <a:srgbClr val="000000"/>
                          </a:solidFill>
                          <a:effectLst/>
                          <a:latin typeface="Calibri"/>
                        </a:rPr>
                        <a:t>4.22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4"/>
                  </a:ext>
                </a:extLst>
              </a:tr>
              <a:tr h="199081">
                <a:tc vMerge="1">
                  <a:txBody>
                    <a:bodyPr/>
                    <a:lstStyle/>
                    <a:p>
                      <a:endParaRPr lang="en-ZA"/>
                    </a:p>
                  </a:txBody>
                  <a:tcPr/>
                </a:tc>
                <a:tc>
                  <a:txBody>
                    <a:bodyPr/>
                    <a:lstStyle/>
                    <a:p>
                      <a:pPr algn="l" fontAlgn="b"/>
                      <a:r>
                        <a:rPr lang="en-ZA" sz="1000" b="0" i="0" u="none" strike="noStrike">
                          <a:solidFill>
                            <a:srgbClr val="000000"/>
                          </a:solidFill>
                          <a:effectLst/>
                          <a:latin typeface="Calibri"/>
                        </a:rPr>
                        <a:t>Ethekwini</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ZA" sz="1000" b="0" i="0" u="none" strike="noStrike">
                          <a:solidFill>
                            <a:srgbClr val="000000"/>
                          </a:solidFill>
                          <a:effectLst/>
                          <a:latin typeface="Calibri"/>
                        </a:rPr>
                        <a:t>1.24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fontAlgn="b"/>
                      <a:r>
                        <a:rPr lang="en-ZA" sz="1000" b="0" i="0" u="none" strike="noStrike">
                          <a:solidFill>
                            <a:srgbClr val="000000"/>
                          </a:solidFill>
                          <a:effectLst/>
                          <a:latin typeface="Calibri"/>
                        </a:rPr>
                        <a:t>1.21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fontAlgn="b"/>
                      <a:r>
                        <a:rPr lang="en-ZA" sz="1000" b="0" i="0" u="none" strike="noStrike">
                          <a:solidFill>
                            <a:srgbClr val="000000"/>
                          </a:solidFill>
                          <a:effectLst/>
                          <a:latin typeface="Calibri"/>
                        </a:rPr>
                        <a:t>1.22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xmlns="" val="10005"/>
                  </a:ext>
                </a:extLst>
              </a:tr>
              <a:tr h="199081">
                <a:tc>
                  <a:txBody>
                    <a:bodyPr/>
                    <a:lstStyle/>
                    <a:p>
                      <a:pPr algn="l" fontAlgn="b"/>
                      <a:r>
                        <a:rPr lang="en-ZA" sz="1000" b="0" i="0" u="none" strike="noStrike">
                          <a:solidFill>
                            <a:srgbClr val="000000"/>
                          </a:solidFill>
                          <a:effectLst/>
                          <a:latin typeface="Calibri"/>
                        </a:rPr>
                        <a:t>Merged municipalities</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l" fontAlgn="b"/>
                      <a:r>
                        <a:rPr lang="en-ZA" sz="1000" b="0" i="0" u="none" strike="noStrike">
                          <a:solidFill>
                            <a:srgbClr val="000000"/>
                          </a:solidFill>
                          <a:effectLst/>
                          <a:latin typeface="Calibri"/>
                        </a:rPr>
                        <a:t>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l" fontAlgn="b"/>
                      <a:endParaRPr lang="en-ZA" sz="10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b"/>
                      <a:endParaRPr lang="en-ZA" sz="10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l" fontAlgn="b"/>
                      <a:endParaRPr lang="en-ZA" sz="10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xmlns="" val="10006"/>
                  </a:ext>
                </a:extLst>
              </a:tr>
              <a:tr h="199081">
                <a:tc>
                  <a:txBody>
                    <a:bodyPr/>
                    <a:lstStyle/>
                    <a:p>
                      <a:pPr algn="l" fontAlgn="b"/>
                      <a:r>
                        <a:rPr lang="en-ZA" sz="1000" b="0" i="0" u="none" strike="noStrike">
                          <a:solidFill>
                            <a:srgbClr val="000000"/>
                          </a:solidFill>
                          <a:effectLst/>
                          <a:latin typeface="Calibri"/>
                        </a:rPr>
                        <a:t>Imbabazane</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fontAlgn="ctr"/>
                      <a:r>
                        <a:rPr lang="en-ZA" sz="1000" b="0" i="0" u="none" strike="noStrike">
                          <a:solidFill>
                            <a:srgbClr val="000000"/>
                          </a:solidFill>
                          <a:effectLst/>
                          <a:latin typeface="Calibri"/>
                        </a:rPr>
                        <a:t>Inkosi Langalibalele</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fontAlgn="b"/>
                      <a:r>
                        <a:rPr lang="en-ZA" sz="1000" b="0" i="0" u="none" strike="noStrike">
                          <a:solidFill>
                            <a:srgbClr val="000000"/>
                          </a:solidFill>
                          <a:effectLst/>
                          <a:latin typeface="Calibri"/>
                        </a:rPr>
                        <a:t>1.42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rowSpan="2">
                  <a:txBody>
                    <a:bodyPr/>
                    <a:lstStyle/>
                    <a:p>
                      <a:pPr algn="ctr" fontAlgn="b"/>
                      <a:r>
                        <a:rPr lang="en-ZA" sz="1000" b="0" i="0" u="none" strike="noStrike">
                          <a:solidFill>
                            <a:srgbClr val="000000"/>
                          </a:solidFill>
                          <a:effectLst/>
                          <a:latin typeface="Calibri"/>
                        </a:rPr>
                        <a:t>1.54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fontAlgn="b"/>
                      <a:r>
                        <a:rPr lang="en-ZA" sz="1000" b="0" i="0" u="none" strike="noStrike">
                          <a:solidFill>
                            <a:srgbClr val="000000"/>
                          </a:solidFill>
                          <a:effectLst/>
                          <a:latin typeface="Calibri"/>
                        </a:rPr>
                        <a:t>1.1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xmlns="" val="10007"/>
                  </a:ext>
                </a:extLst>
              </a:tr>
              <a:tr h="199081">
                <a:tc>
                  <a:txBody>
                    <a:bodyPr/>
                    <a:lstStyle/>
                    <a:p>
                      <a:pPr algn="l" fontAlgn="b"/>
                      <a:r>
                        <a:rPr lang="en-ZA" sz="1000" b="0" i="0" u="none" strike="noStrike">
                          <a:solidFill>
                            <a:srgbClr val="000000"/>
                          </a:solidFill>
                          <a:effectLst/>
                          <a:latin typeface="Calibri"/>
                        </a:rPr>
                        <a:t>Umtsehzi</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extLst>
                  <a:ext uri="{0D108BD9-81ED-4DB2-BD59-A6C34878D82A}">
                    <a16:rowId xmlns:a16="http://schemas.microsoft.com/office/drawing/2014/main" xmlns="" val="10008"/>
                  </a:ext>
                </a:extLst>
              </a:tr>
              <a:tr h="199081">
                <a:tc>
                  <a:txBody>
                    <a:bodyPr/>
                    <a:lstStyle/>
                    <a:p>
                      <a:pPr algn="l" fontAlgn="b"/>
                      <a:r>
                        <a:rPr lang="en-ZA" sz="1000" b="0" i="0" u="none" strike="noStrike">
                          <a:solidFill>
                            <a:srgbClr val="000000"/>
                          </a:solidFill>
                          <a:effectLst/>
                          <a:latin typeface="Calibri"/>
                        </a:rPr>
                        <a:t>Kwa Zani</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fontAlgn="b"/>
                      <a:r>
                        <a:rPr lang="en-ZA" sz="1000" b="0" i="0" u="none" strike="noStrike">
                          <a:solidFill>
                            <a:srgbClr val="000000"/>
                          </a:solidFill>
                          <a:effectLst/>
                          <a:latin typeface="Calibri"/>
                        </a:rPr>
                        <a:t>Nkosazana Dlamini Zuma</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fontAlgn="b"/>
                      <a:r>
                        <a:rPr lang="en-ZA" sz="1000" b="0" i="0" u="none" strike="noStrike">
                          <a:solidFill>
                            <a:srgbClr val="000000"/>
                          </a:solidFill>
                          <a:effectLst/>
                          <a:latin typeface="Calibri"/>
                        </a:rPr>
                        <a:t>1.93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fontAlgn="b"/>
                      <a:r>
                        <a:rPr lang="en-ZA" sz="1000" b="0" i="0" u="none" strike="noStrike">
                          <a:solidFill>
                            <a:srgbClr val="000000"/>
                          </a:solidFill>
                          <a:effectLst/>
                          <a:latin typeface="Calibri"/>
                        </a:rPr>
                        <a:t>3.28</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fontAlgn="b"/>
                      <a:r>
                        <a:rPr lang="en-ZA" sz="1000" b="0" i="0" u="none" strike="noStrike">
                          <a:solidFill>
                            <a:srgbClr val="000000"/>
                          </a:solidFill>
                          <a:effectLst/>
                          <a:latin typeface="Calibri"/>
                        </a:rPr>
                        <a:t>3.07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9"/>
                  </a:ext>
                </a:extLst>
              </a:tr>
              <a:tr h="199081">
                <a:tc>
                  <a:txBody>
                    <a:bodyPr/>
                    <a:lstStyle/>
                    <a:p>
                      <a:pPr algn="l" fontAlgn="b"/>
                      <a:r>
                        <a:rPr lang="en-ZA" sz="1000" b="0" i="0" u="none" strike="noStrike">
                          <a:solidFill>
                            <a:srgbClr val="000000"/>
                          </a:solidFill>
                          <a:effectLst/>
                          <a:latin typeface="Calibri"/>
                        </a:rPr>
                        <a:t>Ingwe</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extLst>
                  <a:ext uri="{0D108BD9-81ED-4DB2-BD59-A6C34878D82A}">
                    <a16:rowId xmlns:a16="http://schemas.microsoft.com/office/drawing/2014/main" xmlns="" val="10010"/>
                  </a:ext>
                </a:extLst>
              </a:tr>
              <a:tr h="199081">
                <a:tc>
                  <a:txBody>
                    <a:bodyPr/>
                    <a:lstStyle/>
                    <a:p>
                      <a:pPr algn="l" fontAlgn="b"/>
                      <a:r>
                        <a:rPr lang="en-ZA" sz="1000" b="0" i="0" u="none" strike="noStrike">
                          <a:solidFill>
                            <a:srgbClr val="000000"/>
                          </a:solidFill>
                          <a:effectLst/>
                          <a:latin typeface="Calibri"/>
                        </a:rPr>
                        <a:t>Ezinqoleni</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fontAlgn="b"/>
                      <a:r>
                        <a:rPr lang="en-ZA" sz="1000" b="0" i="0" u="none" strike="noStrike">
                          <a:solidFill>
                            <a:srgbClr val="000000"/>
                          </a:solidFill>
                          <a:effectLst/>
                          <a:latin typeface="Calibri"/>
                        </a:rPr>
                        <a:t>Ray Nkonyeni</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fontAlgn="b"/>
                      <a:r>
                        <a:rPr lang="en-ZA" sz="1000" b="0" i="0" u="none" strike="noStrike">
                          <a:solidFill>
                            <a:srgbClr val="000000"/>
                          </a:solidFill>
                          <a:effectLst/>
                          <a:latin typeface="Calibri"/>
                        </a:rPr>
                        <a:t>1.44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fontAlgn="b"/>
                      <a:r>
                        <a:rPr lang="en-ZA" sz="1000" b="0" i="0" u="none" strike="noStrike" dirty="0">
                          <a:solidFill>
                            <a:srgbClr val="000000"/>
                          </a:solidFill>
                          <a:effectLst/>
                          <a:latin typeface="Calibri"/>
                        </a:rPr>
                        <a:t>1.5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fontAlgn="b"/>
                      <a:r>
                        <a:rPr lang="en-ZA" sz="1000" b="0" i="0" u="none" strike="noStrike">
                          <a:solidFill>
                            <a:srgbClr val="000000"/>
                          </a:solidFill>
                          <a:effectLst/>
                          <a:latin typeface="Calibri"/>
                        </a:rPr>
                        <a:t>1.27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xmlns="" val="10011"/>
                  </a:ext>
                </a:extLst>
              </a:tr>
              <a:tr h="199081">
                <a:tc>
                  <a:txBody>
                    <a:bodyPr/>
                    <a:lstStyle/>
                    <a:p>
                      <a:pPr algn="l" fontAlgn="b"/>
                      <a:r>
                        <a:rPr lang="en-ZA" sz="1000" b="0" i="0" u="none" strike="noStrike">
                          <a:solidFill>
                            <a:srgbClr val="000000"/>
                          </a:solidFill>
                          <a:effectLst/>
                          <a:latin typeface="Calibri"/>
                        </a:rPr>
                        <a:t>Hibiscus Coast</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extLst>
                  <a:ext uri="{0D108BD9-81ED-4DB2-BD59-A6C34878D82A}">
                    <a16:rowId xmlns:a16="http://schemas.microsoft.com/office/drawing/2014/main" xmlns="" val="10012"/>
                  </a:ext>
                </a:extLst>
              </a:tr>
              <a:tr h="199081">
                <a:tc>
                  <a:txBody>
                    <a:bodyPr/>
                    <a:lstStyle/>
                    <a:p>
                      <a:pPr algn="l" fontAlgn="b"/>
                      <a:r>
                        <a:rPr lang="en-ZA" sz="1000" b="0" i="0" u="none" strike="noStrike">
                          <a:solidFill>
                            <a:srgbClr val="000000"/>
                          </a:solidFill>
                          <a:effectLst/>
                          <a:latin typeface="Calibri"/>
                        </a:rPr>
                        <a:t>Hlabisa</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fontAlgn="b"/>
                      <a:r>
                        <a:rPr lang="en-ZA" sz="1000" b="0" i="0" u="none" strike="noStrike">
                          <a:solidFill>
                            <a:srgbClr val="000000"/>
                          </a:solidFill>
                          <a:effectLst/>
                          <a:latin typeface="Calibri"/>
                        </a:rPr>
                        <a:t>Hlabisa Big Five</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fontAlgn="b"/>
                      <a:r>
                        <a:rPr lang="en-ZA" sz="1000" b="0" i="0" u="none" strike="noStrike">
                          <a:solidFill>
                            <a:srgbClr val="000000"/>
                          </a:solidFill>
                          <a:effectLst/>
                          <a:latin typeface="Calibri"/>
                        </a:rPr>
                        <a:t>0.66</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rowSpan="2">
                  <a:txBody>
                    <a:bodyPr/>
                    <a:lstStyle/>
                    <a:p>
                      <a:pPr algn="ctr" fontAlgn="b"/>
                      <a:r>
                        <a:rPr lang="en-ZA" sz="1000" b="0" i="0" u="none" strike="noStrike">
                          <a:solidFill>
                            <a:srgbClr val="000000"/>
                          </a:solidFill>
                          <a:effectLst/>
                          <a:latin typeface="Calibri"/>
                        </a:rPr>
                        <a:t>0.85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rowSpan="2">
                  <a:txBody>
                    <a:bodyPr/>
                    <a:lstStyle/>
                    <a:p>
                      <a:pPr algn="ctr" fontAlgn="b"/>
                      <a:r>
                        <a:rPr lang="en-ZA" sz="1000" b="0" i="0" u="none" strike="noStrike">
                          <a:solidFill>
                            <a:srgbClr val="000000"/>
                          </a:solidFill>
                          <a:effectLst/>
                          <a:latin typeface="Calibri"/>
                        </a:rPr>
                        <a:t>0.9</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xmlns="" val="10013"/>
                  </a:ext>
                </a:extLst>
              </a:tr>
              <a:tr h="199081">
                <a:tc>
                  <a:txBody>
                    <a:bodyPr/>
                    <a:lstStyle/>
                    <a:p>
                      <a:pPr algn="l" fontAlgn="b"/>
                      <a:r>
                        <a:rPr lang="en-ZA" sz="1000" b="0" i="0" u="none" strike="noStrike">
                          <a:solidFill>
                            <a:srgbClr val="000000"/>
                          </a:solidFill>
                          <a:effectLst/>
                          <a:latin typeface="Calibri"/>
                        </a:rPr>
                        <a:t>Big Five False Bay</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extLst>
                  <a:ext uri="{0D108BD9-81ED-4DB2-BD59-A6C34878D82A}">
                    <a16:rowId xmlns:a16="http://schemas.microsoft.com/office/drawing/2014/main" xmlns="" val="10014"/>
                  </a:ext>
                </a:extLst>
              </a:tr>
              <a:tr h="199081">
                <a:tc>
                  <a:txBody>
                    <a:bodyPr/>
                    <a:lstStyle/>
                    <a:p>
                      <a:pPr algn="l" fontAlgn="b"/>
                      <a:r>
                        <a:rPr lang="en-ZA" sz="1000" b="0" i="0" u="none" strike="noStrike">
                          <a:solidFill>
                            <a:srgbClr val="000000"/>
                          </a:solidFill>
                          <a:effectLst/>
                          <a:latin typeface="Calibri"/>
                        </a:rPr>
                        <a:t>Emnambithi</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fontAlgn="ctr"/>
                      <a:r>
                        <a:rPr lang="en-ZA" sz="1000" b="0" i="0" u="none" strike="noStrike">
                          <a:solidFill>
                            <a:srgbClr val="000000"/>
                          </a:solidFill>
                          <a:effectLst/>
                          <a:latin typeface="Calibri"/>
                        </a:rPr>
                        <a:t>Alfred Duma</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fontAlgn="b"/>
                      <a:r>
                        <a:rPr lang="en-ZA" sz="1000" b="0" i="0" u="none" strike="noStrike">
                          <a:solidFill>
                            <a:srgbClr val="000000"/>
                          </a:solidFill>
                          <a:effectLst/>
                          <a:latin typeface="Calibri"/>
                        </a:rPr>
                        <a:t>1.96</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fontAlgn="b"/>
                      <a:r>
                        <a:rPr lang="en-ZA" sz="1000" b="0" i="0" u="none" strike="noStrike">
                          <a:solidFill>
                            <a:srgbClr val="000000"/>
                          </a:solidFill>
                          <a:effectLst/>
                          <a:latin typeface="Calibri"/>
                        </a:rPr>
                        <a:t>2.36</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fontAlgn="b"/>
                      <a:r>
                        <a:rPr lang="en-ZA" sz="1000" b="0" i="0" u="none" strike="noStrike">
                          <a:solidFill>
                            <a:srgbClr val="000000"/>
                          </a:solidFill>
                          <a:effectLst/>
                          <a:latin typeface="Calibri"/>
                        </a:rPr>
                        <a:t>2.52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15"/>
                  </a:ext>
                </a:extLst>
              </a:tr>
              <a:tr h="199081">
                <a:tc>
                  <a:txBody>
                    <a:bodyPr/>
                    <a:lstStyle/>
                    <a:p>
                      <a:pPr algn="l" fontAlgn="b"/>
                      <a:r>
                        <a:rPr lang="en-ZA" sz="1000" b="0" i="0" u="none" strike="noStrike" dirty="0" err="1">
                          <a:solidFill>
                            <a:srgbClr val="000000"/>
                          </a:solidFill>
                          <a:effectLst/>
                          <a:latin typeface="Calibri"/>
                        </a:rPr>
                        <a:t>Indaka</a:t>
                      </a:r>
                      <a:endParaRPr lang="en-ZA" sz="10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extLst>
                  <a:ext uri="{0D108BD9-81ED-4DB2-BD59-A6C34878D82A}">
                    <a16:rowId xmlns:a16="http://schemas.microsoft.com/office/drawing/2014/main" xmlns="" val="10016"/>
                  </a:ext>
                </a:extLst>
              </a:tr>
            </a:tbl>
          </a:graphicData>
        </a:graphic>
      </p:graphicFrame>
    </p:spTree>
    <p:extLst>
      <p:ext uri="{BB962C8B-B14F-4D97-AF65-F5344CB8AC3E}">
        <p14:creationId xmlns:p14="http://schemas.microsoft.com/office/powerpoint/2010/main" xmlns="" val="3376721900"/>
      </p:ext>
    </p:extLst>
  </p:cSld>
  <p:clrMapOvr>
    <a:masterClrMapping/>
  </p:clrMapOvr>
  <p:transition>
    <p:wip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6742" y="836712"/>
            <a:ext cx="8290807" cy="5338315"/>
          </a:xfrm>
        </p:spPr>
        <p:txBody>
          <a:bodyPr/>
          <a:lstStyle/>
          <a:p>
            <a:pPr marL="0" lvl="0" indent="0" algn="ctr">
              <a:buNone/>
            </a:pPr>
            <a:r>
              <a:rPr lang="en-US" sz="2000" b="1" dirty="0">
                <a:solidFill>
                  <a:prstClr val="black"/>
                </a:solidFill>
                <a:latin typeface="Arial"/>
                <a:cs typeface="Arial"/>
              </a:rPr>
              <a:t>SOUND FINANCIAL MANAGEMENT … continued</a:t>
            </a:r>
          </a:p>
          <a:p>
            <a:pPr marL="0" lvl="0" indent="0" algn="just">
              <a:buNone/>
            </a:pPr>
            <a:r>
              <a:rPr lang="en-US" sz="1800" b="1" dirty="0" smtClean="0">
                <a:solidFill>
                  <a:prstClr val="black"/>
                </a:solidFill>
                <a:latin typeface="Arial"/>
                <a:cs typeface="Arial"/>
              </a:rPr>
              <a:t> </a:t>
            </a:r>
            <a:r>
              <a:rPr lang="en-US" sz="1800" b="1" dirty="0">
                <a:solidFill>
                  <a:prstClr val="black"/>
                </a:solidFill>
                <a:latin typeface="Arial"/>
                <a:cs typeface="Arial"/>
              </a:rPr>
              <a:t>EMPLOYEE RELATED </a:t>
            </a:r>
            <a:r>
              <a:rPr lang="en-US" sz="1800" b="1" dirty="0" smtClean="0">
                <a:solidFill>
                  <a:prstClr val="black"/>
                </a:solidFill>
                <a:latin typeface="Arial"/>
                <a:cs typeface="Arial"/>
              </a:rPr>
              <a:t>COSTS</a:t>
            </a:r>
          </a:p>
          <a:p>
            <a:pPr marL="0" lvl="0" indent="0" algn="just">
              <a:buNone/>
            </a:pPr>
            <a:endParaRPr lang="en-US" sz="1800" b="1" dirty="0">
              <a:solidFill>
                <a:prstClr val="black"/>
              </a:solidFill>
              <a:latin typeface="Arial"/>
              <a:cs typeface="Arial"/>
            </a:endParaRPr>
          </a:p>
          <a:p>
            <a:pPr marL="0" lvl="0" indent="0" algn="just">
              <a:buNone/>
            </a:pPr>
            <a:endParaRPr lang="en-US" sz="1800" b="1" dirty="0">
              <a:solidFill>
                <a:prstClr val="black"/>
              </a:solidFill>
              <a:latin typeface="Arial"/>
              <a:cs typeface="Arial"/>
            </a:endParaRPr>
          </a:p>
          <a:p>
            <a:pPr marL="0" lvl="0" indent="0" algn="just">
              <a:buNone/>
            </a:pPr>
            <a:endParaRPr lang="en-US" sz="1800" b="1" dirty="0">
              <a:solidFill>
                <a:prstClr val="black"/>
              </a:solidFill>
              <a:latin typeface="Arial"/>
              <a:cs typeface="Arial"/>
            </a:endParaRPr>
          </a:p>
          <a:p>
            <a:pPr marL="0" lvl="0" indent="0" algn="just">
              <a:buNone/>
            </a:pPr>
            <a:endParaRPr lang="en-US" sz="1800" b="1" dirty="0">
              <a:solidFill>
                <a:prstClr val="black"/>
              </a:solidFill>
              <a:latin typeface="Arial"/>
              <a:cs typeface="Arial"/>
            </a:endParaRPr>
          </a:p>
          <a:p>
            <a:pPr marL="0" lvl="0" indent="0" algn="just">
              <a:buNone/>
            </a:pPr>
            <a:endParaRPr lang="en-US" sz="1800" b="1" dirty="0">
              <a:solidFill>
                <a:prstClr val="black"/>
              </a:solidFill>
              <a:latin typeface="Arial"/>
              <a:cs typeface="Arial"/>
            </a:endParaRPr>
          </a:p>
          <a:p>
            <a:pPr marL="0" lvl="0" indent="0" algn="just">
              <a:buNone/>
            </a:pPr>
            <a:endParaRPr lang="en-US" sz="1800" b="1" dirty="0">
              <a:solidFill>
                <a:prstClr val="black"/>
              </a:solidFill>
              <a:latin typeface="Arial"/>
              <a:cs typeface="Arial"/>
            </a:endParaRPr>
          </a:p>
          <a:p>
            <a:pPr marL="0" lvl="0" indent="0" algn="just">
              <a:buNone/>
            </a:pPr>
            <a:endParaRPr lang="en-US" sz="1800" b="1" dirty="0">
              <a:solidFill>
                <a:prstClr val="black"/>
              </a:solidFill>
              <a:latin typeface="Arial"/>
              <a:cs typeface="Arial"/>
            </a:endParaRPr>
          </a:p>
          <a:p>
            <a:pPr marL="0" lvl="0" indent="0" algn="just">
              <a:buNone/>
            </a:pPr>
            <a:endParaRPr lang="en-US" sz="1800" b="1" dirty="0">
              <a:solidFill>
                <a:prstClr val="black"/>
              </a:solidFill>
              <a:latin typeface="Arial"/>
              <a:cs typeface="Arial"/>
            </a:endParaRPr>
          </a:p>
          <a:p>
            <a:pPr marL="0" lvl="0" indent="0" algn="just">
              <a:buNone/>
            </a:pPr>
            <a:endParaRPr lang="en-US" sz="1800" b="1" dirty="0">
              <a:solidFill>
                <a:prstClr val="black"/>
              </a:solidFill>
              <a:latin typeface="Arial"/>
              <a:cs typeface="Arial"/>
            </a:endParaRPr>
          </a:p>
          <a:p>
            <a:pPr marL="0" lvl="0" indent="0" algn="just">
              <a:buNone/>
            </a:pPr>
            <a:endParaRPr lang="en-US" sz="1800" b="1" dirty="0">
              <a:solidFill>
                <a:prstClr val="black"/>
              </a:solidFill>
              <a:latin typeface="Arial"/>
              <a:cs typeface="Arial"/>
            </a:endParaRPr>
          </a:p>
          <a:p>
            <a:pPr marL="0" lvl="0" indent="0" algn="just">
              <a:buNone/>
            </a:pPr>
            <a:endParaRPr lang="en-US" sz="1800" b="1" dirty="0">
              <a:solidFill>
                <a:prstClr val="black"/>
              </a:solidFill>
              <a:latin typeface="Arial"/>
              <a:cs typeface="Arial"/>
            </a:endParaRPr>
          </a:p>
          <a:p>
            <a:pPr lvl="0" algn="just">
              <a:buFont typeface="Wingdings" panose="05000000000000000000" pitchFamily="2" charset="2"/>
              <a:buChar char="§"/>
            </a:pPr>
            <a:r>
              <a:rPr lang="en-US" sz="1400" b="1" dirty="0">
                <a:solidFill>
                  <a:prstClr val="black"/>
                </a:solidFill>
                <a:latin typeface="Arial"/>
                <a:cs typeface="Arial"/>
              </a:rPr>
              <a:t>The accepted norm of Employee Related Costs (inclusive of Councilor remuneration) is 25</a:t>
            </a:r>
            <a:r>
              <a:rPr lang="en-US" sz="1400" b="1" dirty="0" smtClean="0">
                <a:solidFill>
                  <a:prstClr val="black"/>
                </a:solidFill>
                <a:latin typeface="Arial"/>
                <a:cs typeface="Arial"/>
              </a:rPr>
              <a:t>%- 40</a:t>
            </a:r>
            <a:r>
              <a:rPr lang="en-US" sz="1400" b="1" dirty="0">
                <a:solidFill>
                  <a:prstClr val="black"/>
                </a:solidFill>
                <a:latin typeface="Arial"/>
                <a:cs typeface="Arial"/>
              </a:rPr>
              <a:t>% of total operational expenditure.</a:t>
            </a:r>
          </a:p>
          <a:p>
            <a:pPr lvl="0" algn="just">
              <a:buFont typeface="Wingdings" panose="05000000000000000000" pitchFamily="2" charset="2"/>
              <a:buChar char="§"/>
            </a:pPr>
            <a:r>
              <a:rPr lang="en-US" sz="1400" b="1" dirty="0" err="1">
                <a:solidFill>
                  <a:prstClr val="black"/>
                </a:solidFill>
                <a:latin typeface="Arial"/>
                <a:cs typeface="Arial"/>
              </a:rPr>
              <a:t>uMfolozi</a:t>
            </a:r>
            <a:r>
              <a:rPr lang="en-US" sz="1400" b="1" dirty="0">
                <a:solidFill>
                  <a:prstClr val="black"/>
                </a:solidFill>
                <a:latin typeface="Arial"/>
                <a:cs typeface="Arial"/>
              </a:rPr>
              <a:t>, </a:t>
            </a:r>
            <a:r>
              <a:rPr lang="en-US" sz="1400" b="1" dirty="0" err="1">
                <a:solidFill>
                  <a:prstClr val="black"/>
                </a:solidFill>
                <a:latin typeface="Arial"/>
                <a:cs typeface="Arial"/>
              </a:rPr>
              <a:t>Nkosazana</a:t>
            </a:r>
            <a:r>
              <a:rPr lang="en-US" sz="1400" b="1" dirty="0">
                <a:solidFill>
                  <a:prstClr val="black"/>
                </a:solidFill>
                <a:latin typeface="Arial"/>
                <a:cs typeface="Arial"/>
              </a:rPr>
              <a:t> </a:t>
            </a:r>
            <a:r>
              <a:rPr lang="en-US" sz="1400" b="1" dirty="0" err="1">
                <a:solidFill>
                  <a:prstClr val="black"/>
                </a:solidFill>
                <a:latin typeface="Arial"/>
                <a:cs typeface="Arial"/>
              </a:rPr>
              <a:t>Dlamini</a:t>
            </a:r>
            <a:r>
              <a:rPr lang="en-US" sz="1400" b="1" dirty="0">
                <a:solidFill>
                  <a:prstClr val="black"/>
                </a:solidFill>
                <a:latin typeface="Arial"/>
                <a:cs typeface="Arial"/>
              </a:rPr>
              <a:t> Zuma and </a:t>
            </a:r>
            <a:r>
              <a:rPr lang="en-US" sz="1400" b="1" dirty="0" err="1">
                <a:solidFill>
                  <a:prstClr val="black"/>
                </a:solidFill>
                <a:latin typeface="Arial"/>
                <a:cs typeface="Arial"/>
              </a:rPr>
              <a:t>Hlabisa</a:t>
            </a:r>
            <a:r>
              <a:rPr lang="en-US" sz="1400" b="1" dirty="0">
                <a:solidFill>
                  <a:prstClr val="black"/>
                </a:solidFill>
                <a:latin typeface="Arial"/>
                <a:cs typeface="Arial"/>
              </a:rPr>
              <a:t> Big 5 exceeded the accepted norm.</a:t>
            </a:r>
          </a:p>
          <a:p>
            <a:pPr lvl="0" algn="just">
              <a:buFont typeface="Wingdings" panose="05000000000000000000" pitchFamily="2" charset="2"/>
              <a:buChar char="§"/>
            </a:pPr>
            <a:r>
              <a:rPr lang="en-US" sz="1400" b="1" dirty="0" err="1">
                <a:solidFill>
                  <a:prstClr val="black"/>
                </a:solidFill>
                <a:latin typeface="Arial"/>
                <a:cs typeface="Arial"/>
              </a:rPr>
              <a:t>Hlabisa</a:t>
            </a:r>
            <a:r>
              <a:rPr lang="en-US" sz="1400" b="1" dirty="0">
                <a:solidFill>
                  <a:prstClr val="black"/>
                </a:solidFill>
                <a:latin typeface="Arial"/>
                <a:cs typeface="Arial"/>
              </a:rPr>
              <a:t> Big Five  exceeded the ERC norm over the 3 indicated financial years.</a:t>
            </a:r>
          </a:p>
        </p:txBody>
      </p:sp>
      <p:sp>
        <p:nvSpPr>
          <p:cNvPr id="10" name="Slide Number Placeholder 9"/>
          <p:cNvSpPr>
            <a:spLocks noGrp="1"/>
          </p:cNvSpPr>
          <p:nvPr>
            <p:ph type="sldNum" sz="quarter" idx="12"/>
          </p:nvPr>
        </p:nvSpPr>
        <p:spPr/>
        <p:txBody>
          <a:bodyPr/>
          <a:lstStyle/>
          <a:p>
            <a:fld id="{2DDF82E0-F617-466A-8989-E6F91EEE8384}" type="slidenum">
              <a:rPr lang="en-US" altLang="en-US" sz="1600" smtClean="0">
                <a:solidFill>
                  <a:prstClr val="white"/>
                </a:solidFill>
              </a:rPr>
              <a:pPr/>
              <a:t>17</a:t>
            </a:fld>
            <a:endParaRPr lang="en-US" altLang="en-US" sz="1600" dirty="0">
              <a:solidFill>
                <a:prstClr val="white"/>
              </a:solidFill>
            </a:endParaRPr>
          </a:p>
        </p:txBody>
      </p:sp>
      <p:sp>
        <p:nvSpPr>
          <p:cNvPr id="11" name="Rectangle 10"/>
          <p:cNvSpPr/>
          <p:nvPr/>
        </p:nvSpPr>
        <p:spPr>
          <a:xfrm>
            <a:off x="6354040" y="332656"/>
            <a:ext cx="2754464" cy="230832"/>
          </a:xfrm>
          <a:prstGeom prst="rect">
            <a:avLst/>
          </a:prstGeom>
        </p:spPr>
        <p:txBody>
          <a:bodyPr wrap="square">
            <a:spAutoFit/>
          </a:bodyPr>
          <a:lstStyle/>
          <a:p>
            <a:r>
              <a:rPr lang="en-US" sz="900" dirty="0">
                <a:solidFill>
                  <a:prstClr val="black"/>
                </a:solidFill>
              </a:rPr>
              <a:t>GROWING KWAZULU-NATAL TOGETHER</a:t>
            </a:r>
          </a:p>
        </p:txBody>
      </p:sp>
      <p:sp>
        <p:nvSpPr>
          <p:cNvPr id="16" name="Slide Number Placeholder 3"/>
          <p:cNvSpPr txBox="1">
            <a:spLocks/>
          </p:cNvSpPr>
          <p:nvPr/>
        </p:nvSpPr>
        <p:spPr>
          <a:xfrm>
            <a:off x="35496" y="6448251"/>
            <a:ext cx="2133600" cy="365125"/>
          </a:xfrm>
          <a:prstGeom prst="rect">
            <a:avLst/>
          </a:prstGeom>
        </p:spPr>
        <p:txBody>
          <a:bodyPr vert="horz" wrap="square" lIns="91440" tIns="45720" rIns="91440" bIns="45720" numCol="1" anchor="ctr" anchorCtr="0" compatLnSpc="1">
            <a:prstTxWarp prst="textNoShape">
              <a:avLst/>
            </a:prstTxWarp>
          </a:bodyPr>
          <a:lstStyle>
            <a:defPPr>
              <a:defRPr lang="en-US"/>
            </a:defPPr>
            <a:lvl1pPr algn="r" rtl="0" fontAlgn="base">
              <a:spcBef>
                <a:spcPct val="0"/>
              </a:spcBef>
              <a:spcAft>
                <a:spcPct val="0"/>
              </a:spcAft>
              <a:defRPr sz="1200" kern="1200">
                <a:solidFill>
                  <a:srgbClr val="898989"/>
                </a:solidFill>
                <a:latin typeface="Calibri" panose="020F050202020403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algn="l"/>
            <a:fld id="{5D312F24-582A-4117-A0B2-A1DD2489FD11}" type="slidenum">
              <a:rPr lang="en-US" altLang="en-US" smtClean="0">
                <a:solidFill>
                  <a:prstClr val="black"/>
                </a:solidFill>
                <a:latin typeface="Arial"/>
                <a:cs typeface="Arial"/>
              </a:rPr>
              <a:pPr algn="l"/>
              <a:t>17</a:t>
            </a:fld>
            <a:endParaRPr lang="en-US" altLang="en-US" dirty="0">
              <a:solidFill>
                <a:prstClr val="black"/>
              </a:solidFill>
              <a:latin typeface="Arial"/>
              <a:cs typeface="Arial"/>
            </a:endParaRPr>
          </a:p>
        </p:txBody>
      </p:sp>
      <p:pic>
        <p:nvPicPr>
          <p:cNvPr id="9" name="Picture 8" descr="Cogta Logo.jpg"/>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395536" y="274443"/>
            <a:ext cx="2232248" cy="562269"/>
          </a:xfrm>
          <a:prstGeom prst="rect">
            <a:avLst/>
          </a:prstGeom>
        </p:spPr>
      </p:pic>
      <p:graphicFrame>
        <p:nvGraphicFramePr>
          <p:cNvPr id="4" name="Table 3"/>
          <p:cNvGraphicFramePr>
            <a:graphicFrameLocks noGrp="1"/>
          </p:cNvGraphicFramePr>
          <p:nvPr>
            <p:extLst>
              <p:ext uri="{D42A27DB-BD31-4B8C-83A1-F6EECF244321}">
                <p14:modId xmlns:p14="http://schemas.microsoft.com/office/powerpoint/2010/main" xmlns="" val="2177517042"/>
              </p:ext>
            </p:extLst>
          </p:nvPr>
        </p:nvGraphicFramePr>
        <p:xfrm>
          <a:off x="538638" y="1905466"/>
          <a:ext cx="8208912" cy="3040195"/>
        </p:xfrm>
        <a:graphic>
          <a:graphicData uri="http://schemas.openxmlformats.org/drawingml/2006/table">
            <a:tbl>
              <a:tblPr/>
              <a:tblGrid>
                <a:gridCol w="1358027">
                  <a:extLst>
                    <a:ext uri="{9D8B030D-6E8A-4147-A177-3AD203B41FA5}">
                      <a16:colId xmlns:a16="http://schemas.microsoft.com/office/drawing/2014/main" xmlns="" val="20000"/>
                    </a:ext>
                  </a:extLst>
                </a:gridCol>
                <a:gridCol w="1829761">
                  <a:extLst>
                    <a:ext uri="{9D8B030D-6E8A-4147-A177-3AD203B41FA5}">
                      <a16:colId xmlns:a16="http://schemas.microsoft.com/office/drawing/2014/main" xmlns="" val="20001"/>
                    </a:ext>
                  </a:extLst>
                </a:gridCol>
                <a:gridCol w="1833336">
                  <a:extLst>
                    <a:ext uri="{9D8B030D-6E8A-4147-A177-3AD203B41FA5}">
                      <a16:colId xmlns:a16="http://schemas.microsoft.com/office/drawing/2014/main" xmlns="" val="20002"/>
                    </a:ext>
                  </a:extLst>
                </a:gridCol>
                <a:gridCol w="1643926">
                  <a:extLst>
                    <a:ext uri="{9D8B030D-6E8A-4147-A177-3AD203B41FA5}">
                      <a16:colId xmlns:a16="http://schemas.microsoft.com/office/drawing/2014/main" xmlns="" val="20003"/>
                    </a:ext>
                  </a:extLst>
                </a:gridCol>
                <a:gridCol w="1543862">
                  <a:extLst>
                    <a:ext uri="{9D8B030D-6E8A-4147-A177-3AD203B41FA5}">
                      <a16:colId xmlns:a16="http://schemas.microsoft.com/office/drawing/2014/main" xmlns="" val="20004"/>
                    </a:ext>
                  </a:extLst>
                </a:gridCol>
              </a:tblGrid>
              <a:tr h="300715">
                <a:tc>
                  <a:txBody>
                    <a:bodyPr/>
                    <a:lstStyle/>
                    <a:p>
                      <a:pPr algn="l" fontAlgn="b"/>
                      <a:r>
                        <a:rPr lang="en-ZA" sz="1000" b="0" i="0" u="none" strike="noStrike" dirty="0">
                          <a:solidFill>
                            <a:srgbClr val="000000"/>
                          </a:solidFill>
                          <a:effectLst/>
                          <a:latin typeface="Calibri"/>
                        </a:rPr>
                        <a:t>Split municipalities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l" fontAlgn="b"/>
                      <a:r>
                        <a:rPr lang="en-ZA" sz="1000" b="0" i="0" u="none" strike="noStrike">
                          <a:solidFill>
                            <a:srgbClr val="000000"/>
                          </a:solidFill>
                          <a:effectLst/>
                          <a:latin typeface="Calibri"/>
                        </a:rPr>
                        <a:t>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l" fontAlgn="b"/>
                      <a:r>
                        <a:rPr lang="en-ZA" sz="1000" b="0" i="0" u="none" strike="noStrike" dirty="0">
                          <a:solidFill>
                            <a:srgbClr val="000000"/>
                          </a:solidFill>
                          <a:effectLst/>
                          <a:latin typeface="Calibri"/>
                        </a:rPr>
                        <a:t>ERC 16/17 -AUDITED</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b"/>
                      <a:r>
                        <a:rPr lang="en-ZA" sz="1000" b="0" i="0" u="none" strike="noStrike" dirty="0">
                          <a:solidFill>
                            <a:srgbClr val="000000"/>
                          </a:solidFill>
                          <a:effectLst/>
                          <a:latin typeface="Calibri"/>
                        </a:rPr>
                        <a:t>ERC 17/18 -AUDITED</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l" fontAlgn="b"/>
                      <a:r>
                        <a:rPr lang="en-ZA" sz="1000" b="0" i="0" u="none" strike="noStrike" dirty="0">
                          <a:solidFill>
                            <a:srgbClr val="000000"/>
                          </a:solidFill>
                          <a:effectLst/>
                          <a:latin typeface="Calibri"/>
                        </a:rPr>
                        <a:t>ERC 18/19 -AUDITED</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xmlns="" val="10000"/>
                  </a:ext>
                </a:extLst>
              </a:tr>
              <a:tr h="171837">
                <a:tc rowSpan="3">
                  <a:txBody>
                    <a:bodyPr/>
                    <a:lstStyle/>
                    <a:p>
                      <a:pPr algn="ctr" fontAlgn="ctr"/>
                      <a:r>
                        <a:rPr lang="en-ZA" sz="1000" b="0" i="0" u="none" strike="noStrike" dirty="0">
                          <a:solidFill>
                            <a:srgbClr val="000000"/>
                          </a:solidFill>
                          <a:effectLst/>
                          <a:latin typeface="Calibri"/>
                        </a:rPr>
                        <a:t>Ntambanana</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l" fontAlgn="b"/>
                      <a:r>
                        <a:rPr lang="en-ZA" sz="1000" b="0" i="0" u="none" strike="noStrike">
                          <a:solidFill>
                            <a:srgbClr val="000000"/>
                          </a:solidFill>
                          <a:effectLst/>
                          <a:latin typeface="Calibri"/>
                        </a:rPr>
                        <a:t>Mthonjaneni</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ZA" sz="1000" b="0" i="0" u="none" strike="noStrike">
                          <a:solidFill>
                            <a:srgbClr val="000000"/>
                          </a:solidFill>
                          <a:effectLst/>
                          <a:latin typeface="Calibri"/>
                        </a:rPr>
                        <a:t>25%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ZA" sz="1000" b="0" i="0" u="none" strike="noStrike" dirty="0">
                          <a:solidFill>
                            <a:srgbClr val="000000"/>
                          </a:solidFill>
                          <a:effectLst/>
                          <a:latin typeface="Calibri"/>
                        </a:rPr>
                        <a:t>35%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ZA" sz="1000" b="0" i="0" u="none" strike="noStrike">
                          <a:solidFill>
                            <a:srgbClr val="000000"/>
                          </a:solidFill>
                          <a:effectLst/>
                          <a:latin typeface="Calibri"/>
                        </a:rPr>
                        <a:t>39%</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1"/>
                  </a:ext>
                </a:extLst>
              </a:tr>
              <a:tr h="171837">
                <a:tc vMerge="1">
                  <a:txBody>
                    <a:bodyPr/>
                    <a:lstStyle/>
                    <a:p>
                      <a:endParaRPr lang="en-ZA"/>
                    </a:p>
                  </a:txBody>
                  <a:tcPr/>
                </a:tc>
                <a:tc>
                  <a:txBody>
                    <a:bodyPr/>
                    <a:lstStyle/>
                    <a:p>
                      <a:pPr algn="l" fontAlgn="b"/>
                      <a:r>
                        <a:rPr lang="en-ZA" sz="1000" b="0" i="0" u="none" strike="noStrike">
                          <a:solidFill>
                            <a:srgbClr val="000000"/>
                          </a:solidFill>
                          <a:effectLst/>
                          <a:latin typeface="Calibri"/>
                        </a:rPr>
                        <a:t>Umhlathuze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ZA" sz="1000" b="0" i="0" u="none" strike="noStrike">
                          <a:solidFill>
                            <a:srgbClr val="000000"/>
                          </a:solidFill>
                          <a:effectLst/>
                          <a:latin typeface="Calibri"/>
                        </a:rPr>
                        <a:t>24%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ZA" sz="1000" b="0" i="0" u="none" strike="noStrike">
                          <a:solidFill>
                            <a:srgbClr val="000000"/>
                          </a:solidFill>
                          <a:effectLst/>
                          <a:latin typeface="Calibri"/>
                        </a:rPr>
                        <a:t>27%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ZA" sz="1000" b="0" i="0" u="none" strike="noStrike">
                          <a:solidFill>
                            <a:srgbClr val="000000"/>
                          </a:solidFill>
                          <a:effectLst/>
                          <a:latin typeface="Calibri"/>
                        </a:rPr>
                        <a:t>25%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2"/>
                  </a:ext>
                </a:extLst>
              </a:tr>
              <a:tr h="171837">
                <a:tc vMerge="1">
                  <a:txBody>
                    <a:bodyPr/>
                    <a:lstStyle/>
                    <a:p>
                      <a:endParaRPr lang="en-ZA"/>
                    </a:p>
                  </a:txBody>
                  <a:tcPr/>
                </a:tc>
                <a:tc>
                  <a:txBody>
                    <a:bodyPr/>
                    <a:lstStyle/>
                    <a:p>
                      <a:pPr algn="l" fontAlgn="b"/>
                      <a:r>
                        <a:rPr lang="en-ZA" sz="1000" b="0" i="0" u="none" strike="noStrike">
                          <a:solidFill>
                            <a:srgbClr val="000000"/>
                          </a:solidFill>
                          <a:effectLst/>
                          <a:latin typeface="Calibri"/>
                        </a:rPr>
                        <a:t>uMfolozi</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ZA" sz="1000" b="0" i="0" u="none" strike="noStrike">
                          <a:solidFill>
                            <a:srgbClr val="000000"/>
                          </a:solidFill>
                          <a:effectLst/>
                          <a:latin typeface="Calibri"/>
                        </a:rPr>
                        <a:t>32%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ZA" sz="1000" b="0" i="0" u="none" strike="noStrike">
                          <a:solidFill>
                            <a:srgbClr val="000000"/>
                          </a:solidFill>
                          <a:effectLst/>
                          <a:latin typeface="Calibri"/>
                        </a:rPr>
                        <a:t>36%</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ZA" sz="1000" b="0" i="0" u="none" strike="noStrike">
                          <a:solidFill>
                            <a:srgbClr val="000000"/>
                          </a:solidFill>
                          <a:effectLst/>
                          <a:latin typeface="Calibri"/>
                        </a:rPr>
                        <a:t>42%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xmlns="" val="10003"/>
                  </a:ext>
                </a:extLst>
              </a:tr>
              <a:tr h="171837">
                <a:tc rowSpan="2">
                  <a:txBody>
                    <a:bodyPr/>
                    <a:lstStyle/>
                    <a:p>
                      <a:pPr algn="ctr" fontAlgn="ctr"/>
                      <a:r>
                        <a:rPr lang="en-ZA" sz="1000" b="0" i="0" u="none" strike="noStrike" dirty="0">
                          <a:solidFill>
                            <a:srgbClr val="000000"/>
                          </a:solidFill>
                          <a:effectLst/>
                          <a:latin typeface="Calibri"/>
                        </a:rPr>
                        <a:t>Vulamehlo</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l" fontAlgn="b"/>
                      <a:r>
                        <a:rPr lang="en-ZA" sz="1000" b="0" i="0" u="none" strike="noStrike">
                          <a:solidFill>
                            <a:srgbClr val="000000"/>
                          </a:solidFill>
                          <a:effectLst/>
                          <a:latin typeface="Calibri"/>
                        </a:rPr>
                        <a:t>Umdoni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ZA" sz="1000" b="0" i="0" u="none" strike="noStrike">
                          <a:solidFill>
                            <a:srgbClr val="000000"/>
                          </a:solidFill>
                          <a:effectLst/>
                          <a:latin typeface="Calibri"/>
                        </a:rPr>
                        <a:t>35%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ZA" sz="1000" b="0" i="0" u="none" strike="noStrike">
                          <a:solidFill>
                            <a:srgbClr val="000000"/>
                          </a:solidFill>
                          <a:effectLst/>
                          <a:latin typeface="Calibri"/>
                        </a:rPr>
                        <a:t>38%</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ZA" sz="1000" b="0" i="0" u="none" strike="noStrike">
                          <a:solidFill>
                            <a:srgbClr val="000000"/>
                          </a:solidFill>
                          <a:effectLst/>
                          <a:latin typeface="Calibri"/>
                        </a:rPr>
                        <a:t>36%</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4"/>
                  </a:ext>
                </a:extLst>
              </a:tr>
              <a:tr h="171837">
                <a:tc vMerge="1">
                  <a:txBody>
                    <a:bodyPr/>
                    <a:lstStyle/>
                    <a:p>
                      <a:endParaRPr lang="en-ZA"/>
                    </a:p>
                  </a:txBody>
                  <a:tcPr/>
                </a:tc>
                <a:tc>
                  <a:txBody>
                    <a:bodyPr/>
                    <a:lstStyle/>
                    <a:p>
                      <a:pPr algn="l" fontAlgn="b"/>
                      <a:r>
                        <a:rPr lang="en-ZA" sz="1000" b="0" i="0" u="none" strike="noStrike" dirty="0" err="1">
                          <a:solidFill>
                            <a:srgbClr val="000000"/>
                          </a:solidFill>
                          <a:effectLst/>
                          <a:latin typeface="Calibri"/>
                        </a:rPr>
                        <a:t>Ethekwini</a:t>
                      </a:r>
                      <a:endParaRPr lang="en-ZA" sz="10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ZA" sz="1000" b="0" i="0" u="none" strike="noStrike">
                          <a:solidFill>
                            <a:srgbClr val="000000"/>
                          </a:solidFill>
                          <a:effectLst/>
                          <a:latin typeface="Calibri"/>
                        </a:rPr>
                        <a:t>28%</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ZA" sz="1000" b="0" i="0" u="none" strike="noStrike">
                          <a:solidFill>
                            <a:srgbClr val="000000"/>
                          </a:solidFill>
                          <a:effectLst/>
                          <a:latin typeface="Calibri"/>
                        </a:rPr>
                        <a:t>30%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ZA" sz="1000" b="0" i="0" u="none" strike="noStrike">
                          <a:solidFill>
                            <a:srgbClr val="000000"/>
                          </a:solidFill>
                          <a:effectLst/>
                          <a:latin typeface="Calibri"/>
                        </a:rPr>
                        <a:t>30%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5"/>
                  </a:ext>
                </a:extLst>
              </a:tr>
              <a:tr h="171837">
                <a:tc>
                  <a:txBody>
                    <a:bodyPr/>
                    <a:lstStyle/>
                    <a:p>
                      <a:pPr algn="l" fontAlgn="b"/>
                      <a:r>
                        <a:rPr lang="en-ZA" sz="1000" b="0" i="0" u="none" strike="noStrike">
                          <a:solidFill>
                            <a:srgbClr val="000000"/>
                          </a:solidFill>
                          <a:effectLst/>
                          <a:latin typeface="Calibri"/>
                        </a:rPr>
                        <a:t>Merged municipalities</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l" fontAlgn="b"/>
                      <a:endParaRPr lang="en-ZA" sz="10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l" fontAlgn="b"/>
                      <a:endParaRPr lang="en-ZA" sz="10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b"/>
                      <a:endParaRPr lang="en-ZA" sz="10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l" fontAlgn="b"/>
                      <a:endParaRPr lang="en-ZA" sz="10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xmlns="" val="10006"/>
                  </a:ext>
                </a:extLst>
              </a:tr>
              <a:tr h="171837">
                <a:tc>
                  <a:txBody>
                    <a:bodyPr/>
                    <a:lstStyle/>
                    <a:p>
                      <a:pPr algn="l" fontAlgn="b"/>
                      <a:r>
                        <a:rPr lang="en-ZA" sz="1000" b="0" i="0" u="none" strike="noStrike">
                          <a:solidFill>
                            <a:srgbClr val="000000"/>
                          </a:solidFill>
                          <a:effectLst/>
                          <a:latin typeface="Calibri"/>
                        </a:rPr>
                        <a:t>Imbabazane</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fontAlgn="ctr"/>
                      <a:r>
                        <a:rPr lang="en-ZA" sz="1000" b="0" i="0" u="none" strike="noStrike">
                          <a:solidFill>
                            <a:srgbClr val="000000"/>
                          </a:solidFill>
                          <a:effectLst/>
                          <a:latin typeface="Calibri"/>
                        </a:rPr>
                        <a:t>Inkosi Langalibalele</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fontAlgn="b"/>
                      <a:r>
                        <a:rPr lang="en-ZA" sz="1000" b="0" i="0" u="none" strike="noStrike" dirty="0">
                          <a:solidFill>
                            <a:srgbClr val="000000"/>
                          </a:solidFill>
                          <a:effectLst/>
                          <a:latin typeface="Calibri"/>
                        </a:rPr>
                        <a:t>23%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fontAlgn="b"/>
                      <a:r>
                        <a:rPr lang="en-ZA" sz="1000" b="0" i="0" u="none" strike="noStrike">
                          <a:solidFill>
                            <a:srgbClr val="000000"/>
                          </a:solidFill>
                          <a:effectLst/>
                          <a:latin typeface="Calibri"/>
                        </a:rPr>
                        <a:t>35%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fontAlgn="b"/>
                      <a:r>
                        <a:rPr lang="en-ZA" sz="1000" b="0" i="0" u="none" strike="noStrike">
                          <a:solidFill>
                            <a:srgbClr val="000000"/>
                          </a:solidFill>
                          <a:effectLst/>
                          <a:latin typeface="Calibri"/>
                        </a:rPr>
                        <a:t>30%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7"/>
                  </a:ext>
                </a:extLst>
              </a:tr>
              <a:tr h="171837">
                <a:tc>
                  <a:txBody>
                    <a:bodyPr/>
                    <a:lstStyle/>
                    <a:p>
                      <a:pPr algn="l" fontAlgn="b"/>
                      <a:r>
                        <a:rPr lang="en-ZA" sz="1000" b="0" i="0" u="none" strike="noStrike">
                          <a:solidFill>
                            <a:srgbClr val="000000"/>
                          </a:solidFill>
                          <a:effectLst/>
                          <a:latin typeface="Calibri"/>
                        </a:rPr>
                        <a:t>Umtsehzi</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extLst>
                  <a:ext uri="{0D108BD9-81ED-4DB2-BD59-A6C34878D82A}">
                    <a16:rowId xmlns:a16="http://schemas.microsoft.com/office/drawing/2014/main" xmlns="" val="10008"/>
                  </a:ext>
                </a:extLst>
              </a:tr>
              <a:tr h="171837">
                <a:tc>
                  <a:txBody>
                    <a:bodyPr/>
                    <a:lstStyle/>
                    <a:p>
                      <a:pPr algn="l" fontAlgn="b"/>
                      <a:r>
                        <a:rPr lang="en-ZA" sz="1000" b="0" i="0" u="none" strike="noStrike">
                          <a:solidFill>
                            <a:srgbClr val="000000"/>
                          </a:solidFill>
                          <a:effectLst/>
                          <a:latin typeface="Calibri"/>
                        </a:rPr>
                        <a:t>Kwa Zani</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fontAlgn="b"/>
                      <a:r>
                        <a:rPr lang="en-ZA" sz="1000" b="0" i="0" u="none" strike="noStrike">
                          <a:solidFill>
                            <a:srgbClr val="000000"/>
                          </a:solidFill>
                          <a:effectLst/>
                          <a:latin typeface="Calibri"/>
                        </a:rPr>
                        <a:t>Nkosazana Dlamini Zuma</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fontAlgn="b"/>
                      <a:r>
                        <a:rPr lang="en-ZA" sz="1000" b="0" i="0" u="none" strike="noStrike">
                          <a:solidFill>
                            <a:srgbClr val="000000"/>
                          </a:solidFill>
                          <a:effectLst/>
                          <a:latin typeface="Calibri"/>
                        </a:rPr>
                        <a:t>40%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fontAlgn="b"/>
                      <a:r>
                        <a:rPr lang="en-ZA" sz="1000" b="0" i="0" u="none" strike="noStrike" dirty="0">
                          <a:solidFill>
                            <a:srgbClr val="000000"/>
                          </a:solidFill>
                          <a:effectLst/>
                          <a:latin typeface="Calibri"/>
                        </a:rPr>
                        <a:t>44%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rowSpan="2">
                  <a:txBody>
                    <a:bodyPr/>
                    <a:lstStyle/>
                    <a:p>
                      <a:pPr algn="ctr" fontAlgn="b"/>
                      <a:r>
                        <a:rPr lang="en-ZA" sz="1000" b="0" i="0" u="none" strike="noStrike">
                          <a:solidFill>
                            <a:srgbClr val="000000"/>
                          </a:solidFill>
                          <a:effectLst/>
                          <a:latin typeface="Calibri"/>
                        </a:rPr>
                        <a:t>41%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xmlns="" val="10009"/>
                  </a:ext>
                </a:extLst>
              </a:tr>
              <a:tr h="171837">
                <a:tc>
                  <a:txBody>
                    <a:bodyPr/>
                    <a:lstStyle/>
                    <a:p>
                      <a:pPr algn="l" fontAlgn="b"/>
                      <a:r>
                        <a:rPr lang="en-ZA" sz="1000" b="0" i="0" u="none" strike="noStrike">
                          <a:solidFill>
                            <a:srgbClr val="000000"/>
                          </a:solidFill>
                          <a:effectLst/>
                          <a:latin typeface="Calibri"/>
                        </a:rPr>
                        <a:t>Ingwe</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extLst>
                  <a:ext uri="{0D108BD9-81ED-4DB2-BD59-A6C34878D82A}">
                    <a16:rowId xmlns:a16="http://schemas.microsoft.com/office/drawing/2014/main" xmlns="" val="10010"/>
                  </a:ext>
                </a:extLst>
              </a:tr>
              <a:tr h="171837">
                <a:tc>
                  <a:txBody>
                    <a:bodyPr/>
                    <a:lstStyle/>
                    <a:p>
                      <a:pPr algn="l" fontAlgn="b"/>
                      <a:r>
                        <a:rPr lang="en-ZA" sz="1000" b="0" i="0" u="none" strike="noStrike">
                          <a:solidFill>
                            <a:srgbClr val="000000"/>
                          </a:solidFill>
                          <a:effectLst/>
                          <a:latin typeface="Calibri"/>
                        </a:rPr>
                        <a:t>Ezinqoleni</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fontAlgn="b"/>
                      <a:r>
                        <a:rPr lang="en-ZA" sz="1000" b="0" i="0" u="none" strike="noStrike">
                          <a:solidFill>
                            <a:srgbClr val="000000"/>
                          </a:solidFill>
                          <a:effectLst/>
                          <a:latin typeface="Calibri"/>
                        </a:rPr>
                        <a:t>Ray Nkonyeni</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fontAlgn="b"/>
                      <a:r>
                        <a:rPr lang="en-ZA" sz="1000" b="0" i="0" u="none" strike="noStrike">
                          <a:solidFill>
                            <a:srgbClr val="000000"/>
                          </a:solidFill>
                          <a:effectLst/>
                          <a:latin typeface="Calibri"/>
                        </a:rPr>
                        <a:t>38%</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fontAlgn="b"/>
                      <a:r>
                        <a:rPr lang="en-ZA" sz="1000" b="0" i="0" u="none" strike="noStrike">
                          <a:solidFill>
                            <a:srgbClr val="000000"/>
                          </a:solidFill>
                          <a:effectLst/>
                          <a:latin typeface="Calibri"/>
                        </a:rPr>
                        <a:t>39%</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fontAlgn="b"/>
                      <a:r>
                        <a:rPr lang="en-ZA" sz="1000" b="0" i="0" u="none" strike="noStrike">
                          <a:solidFill>
                            <a:srgbClr val="000000"/>
                          </a:solidFill>
                          <a:effectLst/>
                          <a:latin typeface="Calibri"/>
                        </a:rPr>
                        <a:t>40%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11"/>
                  </a:ext>
                </a:extLst>
              </a:tr>
              <a:tr h="171837">
                <a:tc>
                  <a:txBody>
                    <a:bodyPr/>
                    <a:lstStyle/>
                    <a:p>
                      <a:pPr algn="l" fontAlgn="b"/>
                      <a:r>
                        <a:rPr lang="en-ZA" sz="1000" b="0" i="0" u="none" strike="noStrike">
                          <a:solidFill>
                            <a:srgbClr val="000000"/>
                          </a:solidFill>
                          <a:effectLst/>
                          <a:latin typeface="Calibri"/>
                        </a:rPr>
                        <a:t>Hibiscus Coast</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extLst>
                  <a:ext uri="{0D108BD9-81ED-4DB2-BD59-A6C34878D82A}">
                    <a16:rowId xmlns:a16="http://schemas.microsoft.com/office/drawing/2014/main" xmlns="" val="10012"/>
                  </a:ext>
                </a:extLst>
              </a:tr>
              <a:tr h="171837">
                <a:tc>
                  <a:txBody>
                    <a:bodyPr/>
                    <a:lstStyle/>
                    <a:p>
                      <a:pPr algn="l" fontAlgn="b"/>
                      <a:r>
                        <a:rPr lang="en-ZA" sz="1000" b="0" i="0" u="none" strike="noStrike">
                          <a:solidFill>
                            <a:srgbClr val="000000"/>
                          </a:solidFill>
                          <a:effectLst/>
                          <a:latin typeface="Calibri"/>
                        </a:rPr>
                        <a:t>Hlabisa</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fontAlgn="b"/>
                      <a:r>
                        <a:rPr lang="en-ZA" sz="1000" b="0" i="0" u="none" strike="noStrike">
                          <a:solidFill>
                            <a:srgbClr val="000000"/>
                          </a:solidFill>
                          <a:effectLst/>
                          <a:latin typeface="Calibri"/>
                        </a:rPr>
                        <a:t>Hlabisa Big Five</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fontAlgn="b"/>
                      <a:r>
                        <a:rPr lang="en-ZA" sz="1000" b="0" i="0" u="none" strike="noStrike">
                          <a:solidFill>
                            <a:srgbClr val="000000"/>
                          </a:solidFill>
                          <a:effectLst/>
                          <a:latin typeface="Calibri"/>
                        </a:rPr>
                        <a:t>50%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rowSpan="2">
                  <a:txBody>
                    <a:bodyPr/>
                    <a:lstStyle/>
                    <a:p>
                      <a:pPr algn="ctr" fontAlgn="b"/>
                      <a:r>
                        <a:rPr lang="en-ZA" sz="1000" b="0" i="0" u="none" strike="noStrike" dirty="0">
                          <a:solidFill>
                            <a:srgbClr val="000000"/>
                          </a:solidFill>
                          <a:effectLst/>
                          <a:latin typeface="Calibri"/>
                        </a:rPr>
                        <a:t>56%</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rowSpan="2">
                  <a:txBody>
                    <a:bodyPr/>
                    <a:lstStyle/>
                    <a:p>
                      <a:pPr algn="ctr" fontAlgn="b"/>
                      <a:r>
                        <a:rPr lang="en-ZA" sz="1000" b="0" i="0" u="none" strike="noStrike">
                          <a:solidFill>
                            <a:srgbClr val="000000"/>
                          </a:solidFill>
                          <a:effectLst/>
                          <a:latin typeface="Calibri"/>
                        </a:rPr>
                        <a:t>45%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xmlns="" val="10013"/>
                  </a:ext>
                </a:extLst>
              </a:tr>
              <a:tr h="146061">
                <a:tc>
                  <a:txBody>
                    <a:bodyPr/>
                    <a:lstStyle/>
                    <a:p>
                      <a:pPr algn="l" fontAlgn="b"/>
                      <a:r>
                        <a:rPr lang="en-ZA" sz="1000" b="0" i="0" u="none" strike="noStrike">
                          <a:solidFill>
                            <a:srgbClr val="000000"/>
                          </a:solidFill>
                          <a:effectLst/>
                          <a:latin typeface="Calibri"/>
                        </a:rPr>
                        <a:t>Big Five False Bay</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extLst>
                  <a:ext uri="{0D108BD9-81ED-4DB2-BD59-A6C34878D82A}">
                    <a16:rowId xmlns:a16="http://schemas.microsoft.com/office/drawing/2014/main" xmlns="" val="10014"/>
                  </a:ext>
                </a:extLst>
              </a:tr>
              <a:tr h="171837">
                <a:tc>
                  <a:txBody>
                    <a:bodyPr/>
                    <a:lstStyle/>
                    <a:p>
                      <a:pPr algn="l" fontAlgn="b"/>
                      <a:r>
                        <a:rPr lang="en-ZA" sz="1000" b="0" i="0" u="none" strike="noStrike">
                          <a:solidFill>
                            <a:srgbClr val="000000"/>
                          </a:solidFill>
                          <a:effectLst/>
                          <a:latin typeface="Calibri"/>
                        </a:rPr>
                        <a:t>Emnambithi</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fontAlgn="ctr"/>
                      <a:r>
                        <a:rPr lang="en-ZA" sz="1000" b="0" i="0" u="none" strike="noStrike">
                          <a:solidFill>
                            <a:srgbClr val="000000"/>
                          </a:solidFill>
                          <a:effectLst/>
                          <a:latin typeface="Calibri"/>
                        </a:rPr>
                        <a:t>Alfred Duma</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fontAlgn="b"/>
                      <a:r>
                        <a:rPr lang="en-ZA" sz="1000" b="0" i="0" u="none" strike="noStrike">
                          <a:solidFill>
                            <a:srgbClr val="000000"/>
                          </a:solidFill>
                          <a:effectLst/>
                          <a:latin typeface="Calibri"/>
                        </a:rPr>
                        <a:t>31%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fontAlgn="b"/>
                      <a:r>
                        <a:rPr lang="en-ZA" sz="1000" b="0" i="0" u="none" strike="noStrike">
                          <a:solidFill>
                            <a:srgbClr val="000000"/>
                          </a:solidFill>
                          <a:effectLst/>
                          <a:latin typeface="Calibri"/>
                        </a:rPr>
                        <a:t>32%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fontAlgn="b"/>
                      <a:r>
                        <a:rPr lang="en-ZA" sz="1000" b="0" i="0" u="none" strike="noStrike">
                          <a:solidFill>
                            <a:srgbClr val="000000"/>
                          </a:solidFill>
                          <a:effectLst/>
                          <a:latin typeface="Calibri"/>
                        </a:rPr>
                        <a:t>34%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15"/>
                  </a:ext>
                </a:extLst>
              </a:tr>
              <a:tr h="171837">
                <a:tc>
                  <a:txBody>
                    <a:bodyPr/>
                    <a:lstStyle/>
                    <a:p>
                      <a:pPr algn="l" fontAlgn="b"/>
                      <a:r>
                        <a:rPr lang="en-ZA" sz="1000" b="0" i="0" u="none" strike="noStrike" dirty="0" err="1">
                          <a:solidFill>
                            <a:srgbClr val="000000"/>
                          </a:solidFill>
                          <a:effectLst/>
                          <a:latin typeface="Calibri"/>
                        </a:rPr>
                        <a:t>Indaka</a:t>
                      </a:r>
                      <a:endParaRPr lang="en-ZA" sz="10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extLst>
                  <a:ext uri="{0D108BD9-81ED-4DB2-BD59-A6C34878D82A}">
                    <a16:rowId xmlns:a16="http://schemas.microsoft.com/office/drawing/2014/main" xmlns="" val="10016"/>
                  </a:ext>
                </a:extLst>
              </a:tr>
            </a:tbl>
          </a:graphicData>
        </a:graphic>
      </p:graphicFrame>
    </p:spTree>
    <p:extLst>
      <p:ext uri="{BB962C8B-B14F-4D97-AF65-F5344CB8AC3E}">
        <p14:creationId xmlns:p14="http://schemas.microsoft.com/office/powerpoint/2010/main" xmlns="" val="3029733348"/>
      </p:ext>
    </p:extLst>
  </p:cSld>
  <p:clrMapOvr>
    <a:masterClrMapping/>
  </p:clrMapOvr>
  <p:transition>
    <p:wip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6743" y="836712"/>
            <a:ext cx="8286406" cy="5519638"/>
          </a:xfrm>
        </p:spPr>
        <p:txBody>
          <a:bodyPr/>
          <a:lstStyle/>
          <a:p>
            <a:pPr marL="0" lvl="0" indent="0" algn="ctr">
              <a:buNone/>
            </a:pPr>
            <a:r>
              <a:rPr lang="en-US" sz="2000" b="1" dirty="0">
                <a:solidFill>
                  <a:prstClr val="black"/>
                </a:solidFill>
                <a:latin typeface="Arial"/>
                <a:cs typeface="Arial"/>
              </a:rPr>
              <a:t>SOUND FINANCIAL MANAGEMENT … continued </a:t>
            </a:r>
          </a:p>
          <a:p>
            <a:pPr marL="0" lvl="0" indent="0" algn="just">
              <a:buNone/>
            </a:pPr>
            <a:endParaRPr lang="en-US" sz="1800" b="1" dirty="0">
              <a:solidFill>
                <a:prstClr val="black"/>
              </a:solidFill>
              <a:latin typeface="Arial"/>
              <a:cs typeface="Arial"/>
            </a:endParaRPr>
          </a:p>
          <a:p>
            <a:pPr marL="0" lvl="0" indent="0" algn="just">
              <a:buNone/>
            </a:pPr>
            <a:r>
              <a:rPr lang="en-US" sz="1800" b="1" dirty="0">
                <a:solidFill>
                  <a:prstClr val="black"/>
                </a:solidFill>
                <a:latin typeface="Arial"/>
                <a:cs typeface="Arial"/>
              </a:rPr>
              <a:t>GRANT DEPENDENCY: AUDITED</a:t>
            </a:r>
          </a:p>
          <a:p>
            <a:pPr marL="0" lvl="0" indent="0" algn="just">
              <a:buNone/>
            </a:pPr>
            <a:endParaRPr lang="en-US" sz="1800" b="1" dirty="0">
              <a:solidFill>
                <a:prstClr val="black"/>
              </a:solidFill>
              <a:latin typeface="Arial"/>
              <a:cs typeface="Arial"/>
            </a:endParaRPr>
          </a:p>
          <a:p>
            <a:pPr marL="0" lvl="0" indent="0" algn="just">
              <a:buNone/>
            </a:pPr>
            <a:endParaRPr lang="en-US" sz="1800" b="1" dirty="0">
              <a:solidFill>
                <a:prstClr val="black"/>
              </a:solidFill>
              <a:latin typeface="Arial"/>
              <a:cs typeface="Arial"/>
            </a:endParaRPr>
          </a:p>
          <a:p>
            <a:pPr marL="0" lvl="0" indent="0" algn="just">
              <a:buNone/>
            </a:pPr>
            <a:endParaRPr lang="en-US" sz="1800" b="1" dirty="0">
              <a:solidFill>
                <a:prstClr val="black"/>
              </a:solidFill>
              <a:latin typeface="Arial"/>
              <a:cs typeface="Arial"/>
            </a:endParaRPr>
          </a:p>
          <a:p>
            <a:pPr marL="0" lvl="0" indent="0" algn="just">
              <a:buNone/>
            </a:pPr>
            <a:endParaRPr lang="en-US" sz="1800" b="1" dirty="0">
              <a:solidFill>
                <a:prstClr val="black"/>
              </a:solidFill>
              <a:latin typeface="Arial"/>
              <a:cs typeface="Arial"/>
            </a:endParaRPr>
          </a:p>
          <a:p>
            <a:pPr marL="0" lvl="0" indent="0" algn="just">
              <a:buNone/>
            </a:pPr>
            <a:endParaRPr lang="en-US" sz="1800" b="1" dirty="0">
              <a:solidFill>
                <a:prstClr val="black"/>
              </a:solidFill>
              <a:latin typeface="Arial"/>
              <a:cs typeface="Arial"/>
            </a:endParaRPr>
          </a:p>
          <a:p>
            <a:pPr marL="0" lvl="0" indent="0" algn="just">
              <a:buNone/>
            </a:pPr>
            <a:endParaRPr lang="en-US" sz="1800" b="1" dirty="0">
              <a:solidFill>
                <a:prstClr val="black"/>
              </a:solidFill>
              <a:latin typeface="Arial"/>
              <a:cs typeface="Arial"/>
            </a:endParaRPr>
          </a:p>
          <a:p>
            <a:pPr marL="0" lvl="0" indent="0" algn="just">
              <a:buNone/>
            </a:pPr>
            <a:endParaRPr lang="en-US" sz="1800" b="1" dirty="0">
              <a:solidFill>
                <a:prstClr val="black"/>
              </a:solidFill>
              <a:latin typeface="Arial"/>
              <a:cs typeface="Arial"/>
            </a:endParaRPr>
          </a:p>
          <a:p>
            <a:pPr marL="0" lvl="0" indent="0" algn="just">
              <a:buNone/>
            </a:pPr>
            <a:endParaRPr lang="en-US" sz="1800" b="1" dirty="0">
              <a:solidFill>
                <a:prstClr val="black"/>
              </a:solidFill>
              <a:latin typeface="Arial"/>
              <a:cs typeface="Arial"/>
            </a:endParaRPr>
          </a:p>
          <a:p>
            <a:pPr marL="0" lvl="0" indent="0" algn="just">
              <a:buNone/>
            </a:pPr>
            <a:endParaRPr lang="en-US" sz="1800" b="1" dirty="0">
              <a:solidFill>
                <a:prstClr val="black"/>
              </a:solidFill>
              <a:latin typeface="Arial"/>
              <a:cs typeface="Arial"/>
            </a:endParaRPr>
          </a:p>
          <a:p>
            <a:pPr marL="0" lvl="0" indent="0" algn="just">
              <a:buNone/>
            </a:pPr>
            <a:endParaRPr lang="en-US" sz="1800" b="1" dirty="0">
              <a:solidFill>
                <a:prstClr val="black"/>
              </a:solidFill>
              <a:latin typeface="Arial"/>
              <a:cs typeface="Arial"/>
            </a:endParaRPr>
          </a:p>
          <a:p>
            <a:pPr lvl="0" algn="just">
              <a:buFont typeface="Wingdings" panose="05000000000000000000" pitchFamily="2" charset="2"/>
              <a:buChar char="§"/>
            </a:pPr>
            <a:endParaRPr lang="en-US" sz="1100" b="1" dirty="0">
              <a:solidFill>
                <a:prstClr val="black"/>
              </a:solidFill>
              <a:latin typeface="Arial"/>
              <a:cs typeface="Arial"/>
            </a:endParaRPr>
          </a:p>
          <a:p>
            <a:pPr lvl="0" algn="just">
              <a:buFont typeface="Wingdings" panose="05000000000000000000" pitchFamily="2" charset="2"/>
              <a:buChar char="§"/>
            </a:pPr>
            <a:r>
              <a:rPr lang="en-US" sz="1400" b="1" dirty="0">
                <a:solidFill>
                  <a:prstClr val="black"/>
                </a:solidFill>
                <a:latin typeface="Arial"/>
                <a:cs typeface="Arial"/>
              </a:rPr>
              <a:t>The bench mark for grant dependency is 80% and over.</a:t>
            </a:r>
          </a:p>
          <a:p>
            <a:pPr lvl="0" algn="just">
              <a:buFont typeface="Wingdings" panose="05000000000000000000" pitchFamily="2" charset="2"/>
              <a:buChar char="§"/>
            </a:pPr>
            <a:r>
              <a:rPr lang="en-US" sz="1400" b="1" dirty="0">
                <a:solidFill>
                  <a:prstClr val="black"/>
                </a:solidFill>
                <a:latin typeface="Arial"/>
                <a:cs typeface="Arial"/>
              </a:rPr>
              <a:t>Whilst none of the municipality’s illustrated were over 80% in the 2018/2019 financial year, 4 municipalities </a:t>
            </a:r>
            <a:r>
              <a:rPr lang="en-US" sz="1400" b="1" dirty="0" err="1">
                <a:solidFill>
                  <a:prstClr val="black"/>
                </a:solidFill>
                <a:latin typeface="Arial"/>
                <a:cs typeface="Arial"/>
              </a:rPr>
              <a:t>Hlabisa</a:t>
            </a:r>
            <a:r>
              <a:rPr lang="en-US" sz="1400" b="1" dirty="0">
                <a:solidFill>
                  <a:prstClr val="black"/>
                </a:solidFill>
                <a:latin typeface="Arial"/>
                <a:cs typeface="Arial"/>
              </a:rPr>
              <a:t> Big Five, </a:t>
            </a:r>
            <a:r>
              <a:rPr lang="en-US" sz="1400" b="1" dirty="0" err="1">
                <a:solidFill>
                  <a:prstClr val="black"/>
                </a:solidFill>
                <a:latin typeface="Arial"/>
                <a:cs typeface="Arial"/>
              </a:rPr>
              <a:t>Nkosazana</a:t>
            </a:r>
            <a:r>
              <a:rPr lang="en-US" sz="1400" b="1" dirty="0">
                <a:solidFill>
                  <a:prstClr val="black"/>
                </a:solidFill>
                <a:latin typeface="Arial"/>
                <a:cs typeface="Arial"/>
              </a:rPr>
              <a:t> </a:t>
            </a:r>
            <a:r>
              <a:rPr lang="en-US" sz="1400" b="1" dirty="0" err="1">
                <a:solidFill>
                  <a:prstClr val="black"/>
                </a:solidFill>
                <a:latin typeface="Arial"/>
                <a:cs typeface="Arial"/>
              </a:rPr>
              <a:t>Dlamini</a:t>
            </a:r>
            <a:r>
              <a:rPr lang="en-US" sz="1400" b="1" dirty="0">
                <a:solidFill>
                  <a:prstClr val="black"/>
                </a:solidFill>
                <a:latin typeface="Arial"/>
                <a:cs typeface="Arial"/>
              </a:rPr>
              <a:t> Zuma, </a:t>
            </a:r>
            <a:r>
              <a:rPr lang="en-US" sz="1400" b="1" dirty="0" err="1">
                <a:solidFill>
                  <a:prstClr val="black"/>
                </a:solidFill>
                <a:latin typeface="Arial"/>
                <a:cs typeface="Arial"/>
              </a:rPr>
              <a:t>Mthonjaneni</a:t>
            </a:r>
            <a:r>
              <a:rPr lang="en-US" sz="1400" b="1" dirty="0">
                <a:solidFill>
                  <a:prstClr val="black"/>
                </a:solidFill>
                <a:latin typeface="Arial"/>
                <a:cs typeface="Arial"/>
              </a:rPr>
              <a:t> and  </a:t>
            </a:r>
            <a:r>
              <a:rPr lang="en-US" sz="1400" b="1" dirty="0" err="1">
                <a:solidFill>
                  <a:prstClr val="black"/>
                </a:solidFill>
                <a:latin typeface="Arial"/>
                <a:cs typeface="Arial"/>
              </a:rPr>
              <a:t>uMfolozi</a:t>
            </a:r>
            <a:r>
              <a:rPr lang="en-US" sz="1400" b="1" dirty="0">
                <a:solidFill>
                  <a:prstClr val="black"/>
                </a:solidFill>
                <a:latin typeface="Arial"/>
                <a:cs typeface="Arial"/>
              </a:rPr>
              <a:t>  indicate high levels of grant dependency. </a:t>
            </a:r>
          </a:p>
        </p:txBody>
      </p:sp>
      <p:sp>
        <p:nvSpPr>
          <p:cNvPr id="10" name="Slide Number Placeholder 9"/>
          <p:cNvSpPr>
            <a:spLocks noGrp="1"/>
          </p:cNvSpPr>
          <p:nvPr>
            <p:ph type="sldNum" sz="quarter" idx="12"/>
          </p:nvPr>
        </p:nvSpPr>
        <p:spPr/>
        <p:txBody>
          <a:bodyPr/>
          <a:lstStyle/>
          <a:p>
            <a:fld id="{2DDF82E0-F617-466A-8989-E6F91EEE8384}" type="slidenum">
              <a:rPr lang="en-US" altLang="en-US" sz="1600" smtClean="0">
                <a:solidFill>
                  <a:prstClr val="white"/>
                </a:solidFill>
              </a:rPr>
              <a:pPr/>
              <a:t>18</a:t>
            </a:fld>
            <a:endParaRPr lang="en-US" altLang="en-US" sz="1600" dirty="0">
              <a:solidFill>
                <a:prstClr val="white"/>
              </a:solidFill>
            </a:endParaRPr>
          </a:p>
        </p:txBody>
      </p:sp>
      <p:sp>
        <p:nvSpPr>
          <p:cNvPr id="11" name="Rectangle 10"/>
          <p:cNvSpPr/>
          <p:nvPr/>
        </p:nvSpPr>
        <p:spPr>
          <a:xfrm>
            <a:off x="6354040" y="332656"/>
            <a:ext cx="2754464" cy="230832"/>
          </a:xfrm>
          <a:prstGeom prst="rect">
            <a:avLst/>
          </a:prstGeom>
        </p:spPr>
        <p:txBody>
          <a:bodyPr wrap="square">
            <a:spAutoFit/>
          </a:bodyPr>
          <a:lstStyle/>
          <a:p>
            <a:r>
              <a:rPr lang="en-US" sz="900" dirty="0">
                <a:solidFill>
                  <a:prstClr val="black"/>
                </a:solidFill>
              </a:rPr>
              <a:t>GROWING KWAZULU-NATAL TOGETHER</a:t>
            </a:r>
          </a:p>
        </p:txBody>
      </p:sp>
      <p:sp>
        <p:nvSpPr>
          <p:cNvPr id="16" name="Slide Number Placeholder 3"/>
          <p:cNvSpPr txBox="1">
            <a:spLocks/>
          </p:cNvSpPr>
          <p:nvPr/>
        </p:nvSpPr>
        <p:spPr>
          <a:xfrm>
            <a:off x="35496" y="6448251"/>
            <a:ext cx="2133600" cy="365125"/>
          </a:xfrm>
          <a:prstGeom prst="rect">
            <a:avLst/>
          </a:prstGeom>
        </p:spPr>
        <p:txBody>
          <a:bodyPr vert="horz" wrap="square" lIns="91440" tIns="45720" rIns="91440" bIns="45720" numCol="1" anchor="ctr" anchorCtr="0" compatLnSpc="1">
            <a:prstTxWarp prst="textNoShape">
              <a:avLst/>
            </a:prstTxWarp>
          </a:bodyPr>
          <a:lstStyle>
            <a:defPPr>
              <a:defRPr lang="en-US"/>
            </a:defPPr>
            <a:lvl1pPr algn="r" rtl="0" fontAlgn="base">
              <a:spcBef>
                <a:spcPct val="0"/>
              </a:spcBef>
              <a:spcAft>
                <a:spcPct val="0"/>
              </a:spcAft>
              <a:defRPr sz="1200" kern="1200">
                <a:solidFill>
                  <a:srgbClr val="898989"/>
                </a:solidFill>
                <a:latin typeface="Calibri" panose="020F050202020403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algn="l"/>
            <a:fld id="{5D312F24-582A-4117-A0B2-A1DD2489FD11}" type="slidenum">
              <a:rPr lang="en-US" altLang="en-US" smtClean="0">
                <a:solidFill>
                  <a:prstClr val="black"/>
                </a:solidFill>
                <a:latin typeface="Arial"/>
                <a:cs typeface="Arial"/>
              </a:rPr>
              <a:pPr algn="l"/>
              <a:t>18</a:t>
            </a:fld>
            <a:endParaRPr lang="en-US" altLang="en-US" dirty="0">
              <a:solidFill>
                <a:prstClr val="black"/>
              </a:solidFill>
              <a:latin typeface="Arial"/>
              <a:cs typeface="Arial"/>
            </a:endParaRPr>
          </a:p>
        </p:txBody>
      </p:sp>
      <p:pic>
        <p:nvPicPr>
          <p:cNvPr id="9" name="Picture 8" descr="Cogta Logo.jpg"/>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395536" y="274443"/>
            <a:ext cx="2232248" cy="562269"/>
          </a:xfrm>
          <a:prstGeom prst="rect">
            <a:avLst/>
          </a:prstGeom>
        </p:spPr>
      </p:pic>
      <p:graphicFrame>
        <p:nvGraphicFramePr>
          <p:cNvPr id="3" name="Table 2"/>
          <p:cNvGraphicFramePr>
            <a:graphicFrameLocks noGrp="1"/>
          </p:cNvGraphicFramePr>
          <p:nvPr>
            <p:extLst>
              <p:ext uri="{D42A27DB-BD31-4B8C-83A1-F6EECF244321}">
                <p14:modId xmlns:p14="http://schemas.microsoft.com/office/powerpoint/2010/main" xmlns="" val="102405034"/>
              </p:ext>
            </p:extLst>
          </p:nvPr>
        </p:nvGraphicFramePr>
        <p:xfrm>
          <a:off x="513548" y="1937357"/>
          <a:ext cx="8229601" cy="2983285"/>
        </p:xfrm>
        <a:graphic>
          <a:graphicData uri="http://schemas.openxmlformats.org/drawingml/2006/table">
            <a:tbl>
              <a:tblPr/>
              <a:tblGrid>
                <a:gridCol w="963713">
                  <a:extLst>
                    <a:ext uri="{9D8B030D-6E8A-4147-A177-3AD203B41FA5}">
                      <a16:colId xmlns:a16="http://schemas.microsoft.com/office/drawing/2014/main" xmlns="" val="20000"/>
                    </a:ext>
                  </a:extLst>
                </a:gridCol>
                <a:gridCol w="892703">
                  <a:extLst>
                    <a:ext uri="{9D8B030D-6E8A-4147-A177-3AD203B41FA5}">
                      <a16:colId xmlns:a16="http://schemas.microsoft.com/office/drawing/2014/main" xmlns="" val="20001"/>
                    </a:ext>
                  </a:extLst>
                </a:gridCol>
                <a:gridCol w="1004290">
                  <a:extLst>
                    <a:ext uri="{9D8B030D-6E8A-4147-A177-3AD203B41FA5}">
                      <a16:colId xmlns:a16="http://schemas.microsoft.com/office/drawing/2014/main" xmlns="" val="20002"/>
                    </a:ext>
                  </a:extLst>
                </a:gridCol>
                <a:gridCol w="1004290">
                  <a:extLst>
                    <a:ext uri="{9D8B030D-6E8A-4147-A177-3AD203B41FA5}">
                      <a16:colId xmlns:a16="http://schemas.microsoft.com/office/drawing/2014/main" xmlns="" val="20003"/>
                    </a:ext>
                  </a:extLst>
                </a:gridCol>
                <a:gridCol w="814084">
                  <a:extLst>
                    <a:ext uri="{9D8B030D-6E8A-4147-A177-3AD203B41FA5}">
                      <a16:colId xmlns:a16="http://schemas.microsoft.com/office/drawing/2014/main" xmlns="" val="20004"/>
                    </a:ext>
                  </a:extLst>
                </a:gridCol>
                <a:gridCol w="963713">
                  <a:extLst>
                    <a:ext uri="{9D8B030D-6E8A-4147-A177-3AD203B41FA5}">
                      <a16:colId xmlns:a16="http://schemas.microsoft.com/office/drawing/2014/main" xmlns="" val="20005"/>
                    </a:ext>
                  </a:extLst>
                </a:gridCol>
                <a:gridCol w="963713">
                  <a:extLst>
                    <a:ext uri="{9D8B030D-6E8A-4147-A177-3AD203B41FA5}">
                      <a16:colId xmlns:a16="http://schemas.microsoft.com/office/drawing/2014/main" xmlns="" val="20006"/>
                    </a:ext>
                  </a:extLst>
                </a:gridCol>
                <a:gridCol w="791259">
                  <a:extLst>
                    <a:ext uri="{9D8B030D-6E8A-4147-A177-3AD203B41FA5}">
                      <a16:colId xmlns:a16="http://schemas.microsoft.com/office/drawing/2014/main" xmlns="" val="20007"/>
                    </a:ext>
                  </a:extLst>
                </a:gridCol>
                <a:gridCol w="831836">
                  <a:extLst>
                    <a:ext uri="{9D8B030D-6E8A-4147-A177-3AD203B41FA5}">
                      <a16:colId xmlns:a16="http://schemas.microsoft.com/office/drawing/2014/main" xmlns="" val="20008"/>
                    </a:ext>
                  </a:extLst>
                </a:gridCol>
              </a:tblGrid>
              <a:tr h="351039">
                <a:tc>
                  <a:txBody>
                    <a:bodyPr/>
                    <a:lstStyle/>
                    <a:p>
                      <a:pPr algn="l" fontAlgn="b"/>
                      <a:r>
                        <a:rPr lang="en-ZA" sz="900" b="0" i="0" u="none" strike="noStrike" dirty="0">
                          <a:solidFill>
                            <a:srgbClr val="000000"/>
                          </a:solidFill>
                          <a:effectLst/>
                          <a:latin typeface="Calibri"/>
                        </a:rPr>
                        <a:t>Split municipalities </a:t>
                      </a:r>
                    </a:p>
                  </a:txBody>
                  <a:tcPr marL="8894" marR="8894" marT="889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l" fontAlgn="b"/>
                      <a:r>
                        <a:rPr lang="en-ZA" sz="900" b="0" i="0" u="none" strike="noStrike">
                          <a:solidFill>
                            <a:srgbClr val="000000"/>
                          </a:solidFill>
                          <a:effectLst/>
                          <a:latin typeface="Calibri"/>
                        </a:rPr>
                        <a:t> </a:t>
                      </a:r>
                    </a:p>
                  </a:txBody>
                  <a:tcPr marL="8894" marR="8894" marT="889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ZA" sz="900" b="0" i="0" u="none" strike="noStrike" dirty="0">
                          <a:solidFill>
                            <a:srgbClr val="000000"/>
                          </a:solidFill>
                          <a:effectLst/>
                          <a:latin typeface="+mn-lt"/>
                        </a:rPr>
                        <a:t>Grant dependency 16/17 </a:t>
                      </a:r>
                    </a:p>
                    <a:p>
                      <a:pPr algn="l" fontAlgn="b"/>
                      <a:endParaRPr lang="en-US" sz="900" b="0" i="0" u="none" strike="noStrike" dirty="0">
                        <a:solidFill>
                          <a:srgbClr val="000000"/>
                        </a:solidFill>
                        <a:effectLst/>
                        <a:latin typeface="Calibri"/>
                      </a:endParaRPr>
                    </a:p>
                  </a:txBody>
                  <a:tcPr marL="8894" marR="8894" marT="889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l" fontAlgn="b"/>
                      <a:r>
                        <a:rPr lang="en-US" sz="900" b="0" i="0" u="none" strike="noStrike" dirty="0">
                          <a:solidFill>
                            <a:srgbClr val="000000"/>
                          </a:solidFill>
                          <a:effectLst/>
                          <a:latin typeface="Calibri"/>
                        </a:rPr>
                        <a:t>Government grants and subsidies 2017/2018</a:t>
                      </a:r>
                    </a:p>
                  </a:txBody>
                  <a:tcPr marL="8894" marR="8894" marT="889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l" fontAlgn="b"/>
                      <a:r>
                        <a:rPr lang="en-ZA" sz="900" b="0" i="0" u="none" strike="noStrike">
                          <a:solidFill>
                            <a:srgbClr val="000000"/>
                          </a:solidFill>
                          <a:effectLst/>
                          <a:latin typeface="Calibri"/>
                        </a:rPr>
                        <a:t>Total Revenue</a:t>
                      </a:r>
                    </a:p>
                  </a:txBody>
                  <a:tcPr marL="8894" marR="8894" marT="889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b"/>
                      <a:r>
                        <a:rPr lang="en-ZA" sz="900" b="0" i="0" u="none" strike="noStrike" dirty="0">
                          <a:solidFill>
                            <a:srgbClr val="000000"/>
                          </a:solidFill>
                          <a:effectLst/>
                          <a:latin typeface="Calibri"/>
                        </a:rPr>
                        <a:t>Grant dependency 17/18 </a:t>
                      </a:r>
                    </a:p>
                  </a:txBody>
                  <a:tcPr marL="8894" marR="8894" marT="889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l" fontAlgn="b"/>
                      <a:r>
                        <a:rPr lang="en-US" sz="900" b="0" i="0" u="none" strike="noStrike">
                          <a:solidFill>
                            <a:srgbClr val="000000"/>
                          </a:solidFill>
                          <a:effectLst/>
                          <a:latin typeface="Calibri"/>
                        </a:rPr>
                        <a:t>Government grants and subsidies 2018/2019</a:t>
                      </a:r>
                    </a:p>
                  </a:txBody>
                  <a:tcPr marL="8894" marR="8894" marT="889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l" fontAlgn="b"/>
                      <a:r>
                        <a:rPr lang="en-ZA" sz="900" b="0" i="0" u="none" strike="noStrike">
                          <a:solidFill>
                            <a:srgbClr val="000000"/>
                          </a:solidFill>
                          <a:effectLst/>
                          <a:latin typeface="Calibri"/>
                        </a:rPr>
                        <a:t>Total Revenue</a:t>
                      </a:r>
                    </a:p>
                  </a:txBody>
                  <a:tcPr marL="8894" marR="8894" marT="889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b"/>
                      <a:r>
                        <a:rPr lang="en-ZA" sz="900" b="0" i="0" u="none" strike="noStrike" dirty="0">
                          <a:solidFill>
                            <a:srgbClr val="000000"/>
                          </a:solidFill>
                          <a:effectLst/>
                          <a:latin typeface="Calibri"/>
                        </a:rPr>
                        <a:t>Grant dependency 18/19 </a:t>
                      </a:r>
                    </a:p>
                  </a:txBody>
                  <a:tcPr marL="8894" marR="8894" marT="889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xmlns="" val="10000"/>
                  </a:ext>
                </a:extLst>
              </a:tr>
              <a:tr h="140415">
                <a:tc rowSpan="3">
                  <a:txBody>
                    <a:bodyPr/>
                    <a:lstStyle/>
                    <a:p>
                      <a:pPr algn="ctr" fontAlgn="ctr"/>
                      <a:r>
                        <a:rPr lang="en-ZA" sz="900" b="0" i="0" u="none" strike="noStrike" dirty="0">
                          <a:solidFill>
                            <a:srgbClr val="000000"/>
                          </a:solidFill>
                          <a:effectLst/>
                          <a:latin typeface="Calibri"/>
                        </a:rPr>
                        <a:t>Ntambanana</a:t>
                      </a:r>
                    </a:p>
                  </a:txBody>
                  <a:tcPr marL="8894" marR="8894" marT="88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l" fontAlgn="b"/>
                      <a:r>
                        <a:rPr lang="en-ZA" sz="900" b="0" i="0" u="none" strike="noStrike">
                          <a:solidFill>
                            <a:srgbClr val="000000"/>
                          </a:solidFill>
                          <a:effectLst/>
                          <a:latin typeface="Calibri"/>
                        </a:rPr>
                        <a:t>Mthonjaneni</a:t>
                      </a:r>
                    </a:p>
                  </a:txBody>
                  <a:tcPr marL="8894" marR="8894" marT="889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900" b="0" i="0" u="none" strike="noStrike" dirty="0">
                          <a:solidFill>
                            <a:srgbClr val="000000"/>
                          </a:solidFill>
                          <a:effectLst/>
                          <a:latin typeface="Calibri"/>
                        </a:rPr>
                        <a:t>60%</a:t>
                      </a:r>
                      <a:endParaRPr lang="en-ZA" sz="900" b="0" i="0" u="none" strike="noStrike" dirty="0">
                        <a:solidFill>
                          <a:srgbClr val="000000"/>
                        </a:solidFill>
                        <a:effectLst/>
                        <a:latin typeface="Calibri"/>
                      </a:endParaRPr>
                    </a:p>
                  </a:txBody>
                  <a:tcPr marL="8894" marR="8894" marT="889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900" b="0" i="0" u="none" strike="noStrike" dirty="0">
                          <a:solidFill>
                            <a:srgbClr val="000000"/>
                          </a:solidFill>
                          <a:effectLst/>
                          <a:latin typeface="Calibri"/>
                        </a:rPr>
                        <a:t>111 648 000</a:t>
                      </a:r>
                    </a:p>
                  </a:txBody>
                  <a:tcPr marL="8894" marR="8894" marT="889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900" b="0" i="0" u="none" strike="noStrike">
                          <a:solidFill>
                            <a:srgbClr val="000000"/>
                          </a:solidFill>
                          <a:effectLst/>
                          <a:latin typeface="Calibri"/>
                        </a:rPr>
                        <a:t>159 559 573</a:t>
                      </a:r>
                    </a:p>
                  </a:txBody>
                  <a:tcPr marL="8894" marR="8894" marT="889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ZA" sz="900" b="0" i="0" u="none" strike="noStrike">
                          <a:solidFill>
                            <a:srgbClr val="000000"/>
                          </a:solidFill>
                          <a:effectLst/>
                          <a:latin typeface="Calibri"/>
                        </a:rPr>
                        <a:t>70%</a:t>
                      </a:r>
                    </a:p>
                  </a:txBody>
                  <a:tcPr marL="8894" marR="8894" marT="889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n-ZA" sz="900" b="0" i="0" u="none" strike="noStrike">
                          <a:solidFill>
                            <a:srgbClr val="000000"/>
                          </a:solidFill>
                          <a:effectLst/>
                          <a:latin typeface="Calibri"/>
                        </a:rPr>
                        <a:t>113 421 000</a:t>
                      </a:r>
                    </a:p>
                  </a:txBody>
                  <a:tcPr marL="8894" marR="8894" marT="889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n-ZA" sz="900" b="0" i="0" u="none" strike="noStrike">
                          <a:solidFill>
                            <a:srgbClr val="000000"/>
                          </a:solidFill>
                          <a:effectLst/>
                          <a:latin typeface="Calibri"/>
                        </a:rPr>
                        <a:t>153 619 890</a:t>
                      </a:r>
                    </a:p>
                  </a:txBody>
                  <a:tcPr marL="8894" marR="8894" marT="889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fontAlgn="b"/>
                      <a:r>
                        <a:rPr lang="en-ZA" sz="900" b="0" i="0" u="none" strike="noStrike" dirty="0">
                          <a:solidFill>
                            <a:srgbClr val="000000"/>
                          </a:solidFill>
                          <a:effectLst/>
                          <a:latin typeface="Calibri"/>
                        </a:rPr>
                        <a:t>74%</a:t>
                      </a:r>
                    </a:p>
                  </a:txBody>
                  <a:tcPr marL="8894" marR="8894" marT="889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xmlns="" val="10001"/>
                  </a:ext>
                </a:extLst>
              </a:tr>
              <a:tr h="140415">
                <a:tc vMerge="1">
                  <a:txBody>
                    <a:bodyPr/>
                    <a:lstStyle/>
                    <a:p>
                      <a:endParaRPr lang="en-ZA"/>
                    </a:p>
                  </a:txBody>
                  <a:tcPr/>
                </a:tc>
                <a:tc>
                  <a:txBody>
                    <a:bodyPr/>
                    <a:lstStyle/>
                    <a:p>
                      <a:pPr algn="l" fontAlgn="b"/>
                      <a:r>
                        <a:rPr lang="en-ZA" sz="900" b="0" i="0" u="none" strike="noStrike">
                          <a:solidFill>
                            <a:srgbClr val="000000"/>
                          </a:solidFill>
                          <a:effectLst/>
                          <a:latin typeface="Calibri"/>
                        </a:rPr>
                        <a:t>Umhlathuze </a:t>
                      </a:r>
                    </a:p>
                  </a:txBody>
                  <a:tcPr marL="8894" marR="8894" marT="889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900" b="0" i="0" u="none" strike="noStrike" dirty="0">
                          <a:solidFill>
                            <a:srgbClr val="000000"/>
                          </a:solidFill>
                          <a:effectLst/>
                          <a:latin typeface="Calibri"/>
                        </a:rPr>
                        <a:t>14%</a:t>
                      </a:r>
                      <a:endParaRPr lang="en-ZA" sz="900" b="0" i="0" u="none" strike="noStrike" dirty="0">
                        <a:solidFill>
                          <a:srgbClr val="000000"/>
                        </a:solidFill>
                        <a:effectLst/>
                        <a:latin typeface="Calibri"/>
                      </a:endParaRPr>
                    </a:p>
                  </a:txBody>
                  <a:tcPr marL="8894" marR="8894" marT="889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900" b="0" i="0" u="none" strike="noStrike" dirty="0">
                          <a:solidFill>
                            <a:srgbClr val="000000"/>
                          </a:solidFill>
                          <a:effectLst/>
                          <a:latin typeface="Calibri"/>
                        </a:rPr>
                        <a:t>463 327 780</a:t>
                      </a:r>
                    </a:p>
                  </a:txBody>
                  <a:tcPr marL="8894" marR="8894" marT="889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900" b="0" i="0" u="none" strike="noStrike">
                          <a:solidFill>
                            <a:srgbClr val="000000"/>
                          </a:solidFill>
                          <a:effectLst/>
                          <a:latin typeface="Calibri"/>
                        </a:rPr>
                        <a:t> 3 058 871 630</a:t>
                      </a:r>
                    </a:p>
                  </a:txBody>
                  <a:tcPr marL="8894" marR="8894" marT="889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ZA" sz="900" b="0" i="0" u="none" strike="noStrike">
                          <a:solidFill>
                            <a:srgbClr val="000000"/>
                          </a:solidFill>
                          <a:effectLst/>
                          <a:latin typeface="Calibri"/>
                        </a:rPr>
                        <a:t>15%</a:t>
                      </a:r>
                    </a:p>
                  </a:txBody>
                  <a:tcPr marL="8894" marR="8894" marT="889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n-ZA" sz="900" b="0" i="0" u="none" strike="noStrike">
                          <a:solidFill>
                            <a:srgbClr val="000000"/>
                          </a:solidFill>
                          <a:effectLst/>
                          <a:latin typeface="Calibri"/>
                        </a:rPr>
                        <a:t>456 427 945</a:t>
                      </a:r>
                    </a:p>
                  </a:txBody>
                  <a:tcPr marL="8894" marR="8894" marT="889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n-ZA" sz="900" b="0" i="0" u="none" strike="noStrike">
                          <a:solidFill>
                            <a:srgbClr val="000000"/>
                          </a:solidFill>
                          <a:effectLst/>
                          <a:latin typeface="Calibri"/>
                        </a:rPr>
                        <a:t>3 033 345 137</a:t>
                      </a:r>
                    </a:p>
                  </a:txBody>
                  <a:tcPr marL="8894" marR="8894" marT="889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fontAlgn="b"/>
                      <a:r>
                        <a:rPr lang="en-ZA" sz="900" b="0" i="0" u="none" strike="noStrike">
                          <a:solidFill>
                            <a:srgbClr val="000000"/>
                          </a:solidFill>
                          <a:effectLst/>
                          <a:latin typeface="Calibri"/>
                        </a:rPr>
                        <a:t>15%</a:t>
                      </a:r>
                    </a:p>
                  </a:txBody>
                  <a:tcPr marL="8894" marR="8894" marT="889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xmlns="" val="10002"/>
                  </a:ext>
                </a:extLst>
              </a:tr>
              <a:tr h="140415">
                <a:tc vMerge="1">
                  <a:txBody>
                    <a:bodyPr/>
                    <a:lstStyle/>
                    <a:p>
                      <a:endParaRPr lang="en-ZA"/>
                    </a:p>
                  </a:txBody>
                  <a:tcPr/>
                </a:tc>
                <a:tc>
                  <a:txBody>
                    <a:bodyPr/>
                    <a:lstStyle/>
                    <a:p>
                      <a:pPr algn="l" fontAlgn="b"/>
                      <a:r>
                        <a:rPr lang="en-ZA" sz="900" b="0" i="0" u="none" strike="noStrike">
                          <a:solidFill>
                            <a:srgbClr val="000000"/>
                          </a:solidFill>
                          <a:effectLst/>
                          <a:latin typeface="Calibri"/>
                        </a:rPr>
                        <a:t>uMfolozi</a:t>
                      </a:r>
                    </a:p>
                  </a:txBody>
                  <a:tcPr marL="8894" marR="8894" marT="889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900" b="0" i="0" u="none" strike="noStrike" dirty="0">
                          <a:solidFill>
                            <a:srgbClr val="000000"/>
                          </a:solidFill>
                          <a:effectLst/>
                          <a:latin typeface="Calibri"/>
                        </a:rPr>
                        <a:t>84%</a:t>
                      </a:r>
                      <a:endParaRPr lang="en-ZA" sz="900" b="0" i="0" u="none" strike="noStrike" dirty="0">
                        <a:solidFill>
                          <a:srgbClr val="000000"/>
                        </a:solidFill>
                        <a:effectLst/>
                        <a:latin typeface="Calibri"/>
                      </a:endParaRPr>
                    </a:p>
                  </a:txBody>
                  <a:tcPr marL="8894" marR="8894" marT="889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900" b="0" i="0" u="none" strike="noStrike">
                          <a:solidFill>
                            <a:srgbClr val="000000"/>
                          </a:solidFill>
                          <a:effectLst/>
                          <a:latin typeface="Calibri"/>
                        </a:rPr>
                        <a:t>157 333 045</a:t>
                      </a:r>
                    </a:p>
                  </a:txBody>
                  <a:tcPr marL="8894" marR="8894" marT="889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900" b="0" i="0" u="none" strike="noStrike">
                          <a:solidFill>
                            <a:srgbClr val="000000"/>
                          </a:solidFill>
                          <a:effectLst/>
                          <a:latin typeface="Calibri"/>
                        </a:rPr>
                        <a:t>180 020 536</a:t>
                      </a:r>
                    </a:p>
                  </a:txBody>
                  <a:tcPr marL="8894" marR="8894" marT="889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ZA" sz="900" b="0" i="0" u="none" strike="noStrike">
                          <a:solidFill>
                            <a:srgbClr val="000000"/>
                          </a:solidFill>
                          <a:effectLst/>
                          <a:latin typeface="Calibri"/>
                        </a:rPr>
                        <a:t>87%</a:t>
                      </a:r>
                    </a:p>
                  </a:txBody>
                  <a:tcPr marL="8894" marR="8894" marT="889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n-ZA" sz="900" b="0" i="0" u="none" strike="noStrike">
                          <a:solidFill>
                            <a:srgbClr val="000000"/>
                          </a:solidFill>
                          <a:effectLst/>
                          <a:latin typeface="Calibri"/>
                        </a:rPr>
                        <a:t>167 847 302</a:t>
                      </a:r>
                    </a:p>
                  </a:txBody>
                  <a:tcPr marL="8894" marR="8894" marT="889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n-ZA" sz="900" b="0" i="0" u="none" strike="noStrike">
                          <a:solidFill>
                            <a:srgbClr val="000000"/>
                          </a:solidFill>
                          <a:effectLst/>
                          <a:latin typeface="Calibri"/>
                        </a:rPr>
                        <a:t>232 410 402</a:t>
                      </a:r>
                    </a:p>
                  </a:txBody>
                  <a:tcPr marL="8894" marR="8894" marT="889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fontAlgn="b"/>
                      <a:r>
                        <a:rPr lang="en-ZA" sz="900" b="0" i="0" u="none" strike="noStrike" dirty="0">
                          <a:solidFill>
                            <a:srgbClr val="000000"/>
                          </a:solidFill>
                          <a:effectLst/>
                          <a:latin typeface="Calibri"/>
                        </a:rPr>
                        <a:t>72%</a:t>
                      </a:r>
                    </a:p>
                  </a:txBody>
                  <a:tcPr marL="8894" marR="8894" marT="889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xmlns="" val="10003"/>
                  </a:ext>
                </a:extLst>
              </a:tr>
              <a:tr h="140415">
                <a:tc rowSpan="2">
                  <a:txBody>
                    <a:bodyPr/>
                    <a:lstStyle/>
                    <a:p>
                      <a:pPr algn="ctr" fontAlgn="ctr"/>
                      <a:r>
                        <a:rPr lang="en-ZA" sz="900" b="0" i="0" u="none" strike="noStrike" dirty="0">
                          <a:solidFill>
                            <a:srgbClr val="000000"/>
                          </a:solidFill>
                          <a:effectLst/>
                          <a:latin typeface="Calibri"/>
                        </a:rPr>
                        <a:t>Vulamehlo</a:t>
                      </a:r>
                    </a:p>
                  </a:txBody>
                  <a:tcPr marL="8894" marR="8894" marT="88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l" fontAlgn="b"/>
                      <a:r>
                        <a:rPr lang="en-ZA" sz="900" b="0" i="0" u="none" strike="noStrike">
                          <a:solidFill>
                            <a:srgbClr val="000000"/>
                          </a:solidFill>
                          <a:effectLst/>
                          <a:latin typeface="Calibri"/>
                        </a:rPr>
                        <a:t>Umdoni </a:t>
                      </a:r>
                    </a:p>
                  </a:txBody>
                  <a:tcPr marL="8894" marR="8894" marT="889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900" b="0" i="0" u="none" strike="noStrike" dirty="0">
                          <a:solidFill>
                            <a:srgbClr val="000000"/>
                          </a:solidFill>
                          <a:effectLst/>
                          <a:latin typeface="Calibri"/>
                        </a:rPr>
                        <a:t>41%</a:t>
                      </a:r>
                      <a:endParaRPr lang="en-ZA" sz="900" b="0" i="0" u="none" strike="noStrike" dirty="0">
                        <a:solidFill>
                          <a:srgbClr val="000000"/>
                        </a:solidFill>
                        <a:effectLst/>
                        <a:latin typeface="Calibri"/>
                      </a:endParaRPr>
                    </a:p>
                  </a:txBody>
                  <a:tcPr marL="8894" marR="8894" marT="889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900" b="0" i="0" u="none" strike="noStrike" dirty="0">
                          <a:solidFill>
                            <a:srgbClr val="000000"/>
                          </a:solidFill>
                          <a:effectLst/>
                          <a:latin typeface="Calibri"/>
                        </a:rPr>
                        <a:t>182 973 411</a:t>
                      </a:r>
                    </a:p>
                  </a:txBody>
                  <a:tcPr marL="8894" marR="8894" marT="889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900" b="0" i="0" u="none" strike="noStrike">
                          <a:solidFill>
                            <a:srgbClr val="000000"/>
                          </a:solidFill>
                          <a:effectLst/>
                          <a:latin typeface="Calibri"/>
                        </a:rPr>
                        <a:t>322 023 622</a:t>
                      </a:r>
                    </a:p>
                  </a:txBody>
                  <a:tcPr marL="8894" marR="8894" marT="889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ZA" sz="900" b="0" i="0" u="none" strike="noStrike">
                          <a:solidFill>
                            <a:srgbClr val="000000"/>
                          </a:solidFill>
                          <a:effectLst/>
                          <a:latin typeface="Calibri"/>
                        </a:rPr>
                        <a:t>57%</a:t>
                      </a:r>
                    </a:p>
                  </a:txBody>
                  <a:tcPr marL="8894" marR="8894" marT="889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n-ZA" sz="900" b="0" i="0" u="none" strike="noStrike">
                          <a:solidFill>
                            <a:srgbClr val="000000"/>
                          </a:solidFill>
                          <a:effectLst/>
                          <a:latin typeface="Calibri"/>
                        </a:rPr>
                        <a:t>164 734 154</a:t>
                      </a:r>
                    </a:p>
                  </a:txBody>
                  <a:tcPr marL="8894" marR="8894" marT="889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n-ZA" sz="900" b="0" i="0" u="none" strike="noStrike">
                          <a:solidFill>
                            <a:srgbClr val="000000"/>
                          </a:solidFill>
                          <a:effectLst/>
                          <a:latin typeface="Calibri"/>
                        </a:rPr>
                        <a:t>307 411 087</a:t>
                      </a:r>
                    </a:p>
                  </a:txBody>
                  <a:tcPr marL="8894" marR="8894" marT="889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fontAlgn="b"/>
                      <a:r>
                        <a:rPr lang="en-ZA" sz="900" b="0" i="0" u="none" strike="noStrike">
                          <a:solidFill>
                            <a:srgbClr val="000000"/>
                          </a:solidFill>
                          <a:effectLst/>
                          <a:latin typeface="Calibri"/>
                        </a:rPr>
                        <a:t>54%</a:t>
                      </a:r>
                    </a:p>
                  </a:txBody>
                  <a:tcPr marL="8894" marR="8894" marT="889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xmlns="" val="10004"/>
                  </a:ext>
                </a:extLst>
              </a:tr>
              <a:tr h="140415">
                <a:tc vMerge="1">
                  <a:txBody>
                    <a:bodyPr/>
                    <a:lstStyle/>
                    <a:p>
                      <a:endParaRPr lang="en-ZA"/>
                    </a:p>
                  </a:txBody>
                  <a:tcPr/>
                </a:tc>
                <a:tc>
                  <a:txBody>
                    <a:bodyPr/>
                    <a:lstStyle/>
                    <a:p>
                      <a:pPr algn="l" fontAlgn="b"/>
                      <a:r>
                        <a:rPr lang="en-ZA" sz="900" b="0" i="0" u="none" strike="noStrike">
                          <a:solidFill>
                            <a:srgbClr val="000000"/>
                          </a:solidFill>
                          <a:effectLst/>
                          <a:latin typeface="Calibri"/>
                        </a:rPr>
                        <a:t>Ethekwini</a:t>
                      </a:r>
                    </a:p>
                  </a:txBody>
                  <a:tcPr marL="8894" marR="8894" marT="889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900" b="0" i="0" u="none" strike="noStrike" dirty="0">
                          <a:solidFill>
                            <a:srgbClr val="000000"/>
                          </a:solidFill>
                          <a:effectLst/>
                          <a:latin typeface="Calibri"/>
                        </a:rPr>
                        <a:t>17%</a:t>
                      </a:r>
                      <a:endParaRPr lang="en-ZA" sz="900" b="0" i="0" u="none" strike="noStrike" dirty="0">
                        <a:solidFill>
                          <a:srgbClr val="000000"/>
                        </a:solidFill>
                        <a:effectLst/>
                        <a:latin typeface="Calibri"/>
                      </a:endParaRPr>
                    </a:p>
                  </a:txBody>
                  <a:tcPr marL="8894" marR="8894" marT="889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900" b="0" i="0" u="none" strike="noStrike">
                          <a:solidFill>
                            <a:srgbClr val="000000"/>
                          </a:solidFill>
                          <a:effectLst/>
                          <a:latin typeface="Calibri"/>
                        </a:rPr>
                        <a:t>5 814 555 000</a:t>
                      </a:r>
                    </a:p>
                  </a:txBody>
                  <a:tcPr marL="8894" marR="8894" marT="889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900" b="0" i="0" u="none" strike="noStrike">
                          <a:solidFill>
                            <a:srgbClr val="000000"/>
                          </a:solidFill>
                          <a:effectLst/>
                          <a:latin typeface="Calibri"/>
                        </a:rPr>
                        <a:t>35 421 388 000</a:t>
                      </a:r>
                    </a:p>
                  </a:txBody>
                  <a:tcPr marL="8894" marR="8894" marT="889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ZA" sz="900" b="0" i="0" u="none" strike="noStrike">
                          <a:solidFill>
                            <a:srgbClr val="000000"/>
                          </a:solidFill>
                          <a:effectLst/>
                          <a:latin typeface="Calibri"/>
                        </a:rPr>
                        <a:t>16%</a:t>
                      </a:r>
                    </a:p>
                  </a:txBody>
                  <a:tcPr marL="8894" marR="8894" marT="889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n-ZA" sz="900" b="0" i="0" u="none" strike="noStrike">
                          <a:solidFill>
                            <a:srgbClr val="000000"/>
                          </a:solidFill>
                          <a:effectLst/>
                          <a:latin typeface="Calibri"/>
                        </a:rPr>
                        <a:t>5 880 635 000</a:t>
                      </a:r>
                    </a:p>
                  </a:txBody>
                  <a:tcPr marL="8894" marR="8894" marT="889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n-ZA" sz="900" b="0" i="0" u="none" strike="noStrike">
                          <a:solidFill>
                            <a:srgbClr val="000000"/>
                          </a:solidFill>
                          <a:effectLst/>
                          <a:latin typeface="Calibri"/>
                        </a:rPr>
                        <a:t>36 994 275 000</a:t>
                      </a:r>
                    </a:p>
                  </a:txBody>
                  <a:tcPr marL="8894" marR="8894" marT="889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fontAlgn="b"/>
                      <a:r>
                        <a:rPr lang="en-ZA" sz="900" b="0" i="0" u="none" strike="noStrike">
                          <a:solidFill>
                            <a:srgbClr val="000000"/>
                          </a:solidFill>
                          <a:effectLst/>
                          <a:latin typeface="Calibri"/>
                        </a:rPr>
                        <a:t>16%</a:t>
                      </a:r>
                    </a:p>
                  </a:txBody>
                  <a:tcPr marL="8894" marR="8894" marT="889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xmlns="" val="10005"/>
                  </a:ext>
                </a:extLst>
              </a:tr>
              <a:tr h="372101">
                <a:tc>
                  <a:txBody>
                    <a:bodyPr/>
                    <a:lstStyle/>
                    <a:p>
                      <a:pPr algn="l" fontAlgn="b"/>
                      <a:r>
                        <a:rPr lang="en-ZA" sz="900" b="0" i="0" u="none" strike="noStrike">
                          <a:solidFill>
                            <a:srgbClr val="000000"/>
                          </a:solidFill>
                          <a:effectLst/>
                          <a:latin typeface="Calibri"/>
                        </a:rPr>
                        <a:t>Merged municipalities</a:t>
                      </a:r>
                    </a:p>
                  </a:txBody>
                  <a:tcPr marL="8894" marR="8894" marT="889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l" fontAlgn="b"/>
                      <a:r>
                        <a:rPr lang="en-ZA" sz="900" b="0" i="0" u="none" strike="noStrike">
                          <a:solidFill>
                            <a:srgbClr val="000000"/>
                          </a:solidFill>
                          <a:effectLst/>
                          <a:latin typeface="Calibri"/>
                        </a:rPr>
                        <a:t> </a:t>
                      </a:r>
                    </a:p>
                  </a:txBody>
                  <a:tcPr marL="8894" marR="8894" marT="889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l" fontAlgn="b"/>
                      <a:endParaRPr lang="en-ZA" sz="900" b="0" i="0" u="none" strike="noStrike" dirty="0">
                        <a:solidFill>
                          <a:srgbClr val="000000"/>
                        </a:solidFill>
                        <a:effectLst/>
                        <a:latin typeface="Calibri"/>
                      </a:endParaRPr>
                    </a:p>
                  </a:txBody>
                  <a:tcPr marL="8894" marR="8894" marT="889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l" fontAlgn="b"/>
                      <a:r>
                        <a:rPr lang="en-ZA" sz="900" b="0" i="0" u="none" strike="noStrike" dirty="0">
                          <a:solidFill>
                            <a:srgbClr val="000000"/>
                          </a:solidFill>
                          <a:effectLst/>
                          <a:latin typeface="Calibri"/>
                        </a:rPr>
                        <a:t> </a:t>
                      </a:r>
                    </a:p>
                  </a:txBody>
                  <a:tcPr marL="8894" marR="8894" marT="889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l" fontAlgn="b"/>
                      <a:endParaRPr lang="en-ZA" sz="900" b="0" i="0" u="none" strike="noStrike" dirty="0">
                        <a:solidFill>
                          <a:srgbClr val="000000"/>
                        </a:solidFill>
                        <a:effectLst/>
                        <a:latin typeface="Calibri"/>
                      </a:endParaRPr>
                    </a:p>
                  </a:txBody>
                  <a:tcPr marL="8894" marR="8894" marT="889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b"/>
                      <a:endParaRPr lang="en-ZA" sz="900" b="0" i="0" u="none" strike="noStrike" dirty="0">
                        <a:solidFill>
                          <a:srgbClr val="000000"/>
                        </a:solidFill>
                        <a:effectLst/>
                        <a:latin typeface="Calibri"/>
                      </a:endParaRPr>
                    </a:p>
                  </a:txBody>
                  <a:tcPr marL="8894" marR="8894" marT="889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b"/>
                      <a:endParaRPr lang="en-ZA" sz="900" b="0" i="0" u="none" strike="noStrike" dirty="0">
                        <a:solidFill>
                          <a:srgbClr val="000000"/>
                        </a:solidFill>
                        <a:effectLst/>
                        <a:latin typeface="Calibri"/>
                      </a:endParaRPr>
                    </a:p>
                  </a:txBody>
                  <a:tcPr marL="8894" marR="8894" marT="889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b"/>
                      <a:endParaRPr lang="en-ZA" sz="900" b="0" i="0" u="none" strike="noStrike" dirty="0">
                        <a:solidFill>
                          <a:srgbClr val="000000"/>
                        </a:solidFill>
                        <a:effectLst/>
                        <a:latin typeface="Calibri"/>
                      </a:endParaRPr>
                    </a:p>
                  </a:txBody>
                  <a:tcPr marL="8894" marR="8894" marT="889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b"/>
                      <a:endParaRPr lang="en-ZA" sz="900" b="0" i="0" u="none" strike="noStrike" dirty="0">
                        <a:solidFill>
                          <a:srgbClr val="000000"/>
                        </a:solidFill>
                        <a:effectLst/>
                        <a:latin typeface="Calibri"/>
                      </a:endParaRPr>
                    </a:p>
                  </a:txBody>
                  <a:tcPr marL="8894" marR="8894" marT="889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xmlns="" val="10006"/>
                  </a:ext>
                </a:extLst>
              </a:tr>
              <a:tr h="140415">
                <a:tc>
                  <a:txBody>
                    <a:bodyPr/>
                    <a:lstStyle/>
                    <a:p>
                      <a:pPr algn="l" fontAlgn="b"/>
                      <a:r>
                        <a:rPr lang="en-ZA" sz="900" b="0" i="0" u="none" strike="noStrike">
                          <a:solidFill>
                            <a:srgbClr val="000000"/>
                          </a:solidFill>
                          <a:effectLst/>
                          <a:latin typeface="Calibri"/>
                        </a:rPr>
                        <a:t>Imbabazane</a:t>
                      </a:r>
                    </a:p>
                  </a:txBody>
                  <a:tcPr marL="8894" marR="8894" marT="889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fontAlgn="ctr"/>
                      <a:r>
                        <a:rPr lang="en-ZA" sz="900" b="0" i="0" u="none" strike="noStrike">
                          <a:solidFill>
                            <a:srgbClr val="000000"/>
                          </a:solidFill>
                          <a:effectLst/>
                          <a:latin typeface="Calibri"/>
                        </a:rPr>
                        <a:t>Inkosi Langalibalele</a:t>
                      </a:r>
                    </a:p>
                  </a:txBody>
                  <a:tcPr marL="8894" marR="8894" marT="88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r" fontAlgn="ctr"/>
                      <a:endParaRPr lang="en-ZA" sz="900" b="0" i="0" u="none" strike="noStrike" dirty="0">
                        <a:solidFill>
                          <a:srgbClr val="000000"/>
                        </a:solidFill>
                        <a:effectLst/>
                        <a:latin typeface="Calibri"/>
                      </a:endParaRPr>
                    </a:p>
                  </a:txBody>
                  <a:tcPr marL="8894" marR="8894" marT="88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r" fontAlgn="ctr"/>
                      <a:r>
                        <a:rPr lang="en-ZA" sz="900" b="0" i="0" u="none" strike="noStrike" dirty="0">
                          <a:solidFill>
                            <a:srgbClr val="000000"/>
                          </a:solidFill>
                          <a:effectLst/>
                          <a:latin typeface="Calibri"/>
                        </a:rPr>
                        <a:t>211 426 085</a:t>
                      </a:r>
                    </a:p>
                  </a:txBody>
                  <a:tcPr marL="8894" marR="8894" marT="88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r" fontAlgn="ctr"/>
                      <a:r>
                        <a:rPr lang="en-ZA" sz="900" b="0" i="0" u="none" strike="noStrike">
                          <a:solidFill>
                            <a:srgbClr val="000000"/>
                          </a:solidFill>
                          <a:effectLst/>
                          <a:latin typeface="Calibri"/>
                        </a:rPr>
                        <a:t>564 637 880</a:t>
                      </a:r>
                    </a:p>
                  </a:txBody>
                  <a:tcPr marL="8894" marR="8894" marT="88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fontAlgn="b"/>
                      <a:r>
                        <a:rPr lang="en-ZA" sz="900" b="0" i="0" u="none" strike="noStrike">
                          <a:solidFill>
                            <a:srgbClr val="000000"/>
                          </a:solidFill>
                          <a:effectLst/>
                          <a:latin typeface="Calibri"/>
                        </a:rPr>
                        <a:t>37%</a:t>
                      </a:r>
                    </a:p>
                  </a:txBody>
                  <a:tcPr marL="8894" marR="8894" marT="889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rowSpan="2">
                  <a:txBody>
                    <a:bodyPr/>
                    <a:lstStyle/>
                    <a:p>
                      <a:pPr algn="r" fontAlgn="b"/>
                      <a:r>
                        <a:rPr lang="en-ZA" sz="900" b="0" i="0" u="none" strike="noStrike">
                          <a:solidFill>
                            <a:srgbClr val="000000"/>
                          </a:solidFill>
                          <a:effectLst/>
                          <a:latin typeface="Calibri"/>
                        </a:rPr>
                        <a:t>227 062 611</a:t>
                      </a:r>
                    </a:p>
                  </a:txBody>
                  <a:tcPr marL="8894" marR="8894" marT="889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rowSpan="2">
                  <a:txBody>
                    <a:bodyPr/>
                    <a:lstStyle/>
                    <a:p>
                      <a:pPr algn="r" fontAlgn="b"/>
                      <a:r>
                        <a:rPr lang="en-ZA" sz="900" b="0" i="0" u="none" strike="noStrike">
                          <a:solidFill>
                            <a:srgbClr val="000000"/>
                          </a:solidFill>
                          <a:effectLst/>
                          <a:latin typeface="Calibri"/>
                        </a:rPr>
                        <a:t>548 112 398</a:t>
                      </a:r>
                    </a:p>
                  </a:txBody>
                  <a:tcPr marL="8894" marR="8894" marT="889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rowSpan="2">
                  <a:txBody>
                    <a:bodyPr/>
                    <a:lstStyle/>
                    <a:p>
                      <a:pPr algn="ctr" fontAlgn="b"/>
                      <a:r>
                        <a:rPr lang="en-ZA" sz="900" b="0" i="0" u="none" strike="noStrike">
                          <a:solidFill>
                            <a:srgbClr val="000000"/>
                          </a:solidFill>
                          <a:effectLst/>
                          <a:latin typeface="Calibri"/>
                        </a:rPr>
                        <a:t>41%</a:t>
                      </a:r>
                    </a:p>
                  </a:txBody>
                  <a:tcPr marL="8894" marR="8894" marT="889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xmlns="" val="10007"/>
                  </a:ext>
                </a:extLst>
              </a:tr>
              <a:tr h="140415">
                <a:tc>
                  <a:txBody>
                    <a:bodyPr/>
                    <a:lstStyle/>
                    <a:p>
                      <a:pPr algn="l" fontAlgn="b"/>
                      <a:r>
                        <a:rPr lang="en-ZA" sz="900" b="0" i="0" u="none" strike="noStrike">
                          <a:solidFill>
                            <a:srgbClr val="000000"/>
                          </a:solidFill>
                          <a:effectLst/>
                          <a:latin typeface="Calibri"/>
                        </a:rPr>
                        <a:t>Umtsehzi</a:t>
                      </a:r>
                    </a:p>
                  </a:txBody>
                  <a:tcPr marL="8894" marR="8894" marT="889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extLst>
                  <a:ext uri="{0D108BD9-81ED-4DB2-BD59-A6C34878D82A}">
                    <a16:rowId xmlns:a16="http://schemas.microsoft.com/office/drawing/2014/main" xmlns="" val="10008"/>
                  </a:ext>
                </a:extLst>
              </a:tr>
              <a:tr h="140415">
                <a:tc>
                  <a:txBody>
                    <a:bodyPr/>
                    <a:lstStyle/>
                    <a:p>
                      <a:pPr algn="l" fontAlgn="b"/>
                      <a:r>
                        <a:rPr lang="en-ZA" sz="900" b="0" i="0" u="none" strike="noStrike">
                          <a:solidFill>
                            <a:srgbClr val="000000"/>
                          </a:solidFill>
                          <a:effectLst/>
                          <a:latin typeface="Calibri"/>
                        </a:rPr>
                        <a:t>Kwa Zani</a:t>
                      </a:r>
                    </a:p>
                  </a:txBody>
                  <a:tcPr marL="8894" marR="8894" marT="889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fontAlgn="b"/>
                      <a:r>
                        <a:rPr lang="en-ZA" sz="900" b="0" i="0" u="none" strike="noStrike">
                          <a:solidFill>
                            <a:srgbClr val="000000"/>
                          </a:solidFill>
                          <a:effectLst/>
                          <a:latin typeface="Calibri"/>
                        </a:rPr>
                        <a:t>Nkosazana Dlamini Zuma</a:t>
                      </a:r>
                    </a:p>
                  </a:txBody>
                  <a:tcPr marL="8894" marR="8894" marT="889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r" fontAlgn="b"/>
                      <a:r>
                        <a:rPr lang="en-US" sz="900" b="0" i="0" u="none" strike="noStrike" dirty="0">
                          <a:solidFill>
                            <a:srgbClr val="000000"/>
                          </a:solidFill>
                          <a:effectLst/>
                          <a:latin typeface="Calibri"/>
                        </a:rPr>
                        <a:t>79%</a:t>
                      </a:r>
                      <a:endParaRPr lang="en-ZA" sz="900" b="0" i="0" u="none" strike="noStrike" dirty="0">
                        <a:solidFill>
                          <a:srgbClr val="000000"/>
                        </a:solidFill>
                        <a:effectLst/>
                        <a:latin typeface="Calibri"/>
                      </a:endParaRPr>
                    </a:p>
                  </a:txBody>
                  <a:tcPr marL="8894" marR="8894" marT="889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r" fontAlgn="b"/>
                      <a:r>
                        <a:rPr lang="en-ZA" sz="900" b="0" i="0" u="none" strike="noStrike" dirty="0">
                          <a:solidFill>
                            <a:srgbClr val="000000"/>
                          </a:solidFill>
                          <a:effectLst/>
                          <a:latin typeface="Calibri"/>
                        </a:rPr>
                        <a:t>158 275 352</a:t>
                      </a:r>
                    </a:p>
                  </a:txBody>
                  <a:tcPr marL="8894" marR="8894" marT="889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r" fontAlgn="b"/>
                      <a:r>
                        <a:rPr lang="en-ZA" sz="900" b="0" i="0" u="none" strike="noStrike">
                          <a:solidFill>
                            <a:srgbClr val="000000"/>
                          </a:solidFill>
                          <a:effectLst/>
                          <a:latin typeface="Calibri"/>
                        </a:rPr>
                        <a:t>208 841 293</a:t>
                      </a:r>
                    </a:p>
                  </a:txBody>
                  <a:tcPr marL="8894" marR="8894" marT="889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fontAlgn="b"/>
                      <a:r>
                        <a:rPr lang="en-ZA" sz="900" b="0" i="0" u="none" strike="noStrike">
                          <a:solidFill>
                            <a:srgbClr val="000000"/>
                          </a:solidFill>
                          <a:effectLst/>
                          <a:latin typeface="Calibri"/>
                        </a:rPr>
                        <a:t>76%</a:t>
                      </a:r>
                    </a:p>
                  </a:txBody>
                  <a:tcPr marL="8894" marR="8894" marT="889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rowSpan="2">
                  <a:txBody>
                    <a:bodyPr/>
                    <a:lstStyle/>
                    <a:p>
                      <a:pPr algn="r" fontAlgn="b"/>
                      <a:r>
                        <a:rPr lang="en-ZA" sz="900" b="0" i="0" u="none" strike="noStrike">
                          <a:solidFill>
                            <a:srgbClr val="000000"/>
                          </a:solidFill>
                          <a:effectLst/>
                          <a:latin typeface="Calibri"/>
                        </a:rPr>
                        <a:t>153 622 807 </a:t>
                      </a:r>
                    </a:p>
                  </a:txBody>
                  <a:tcPr marL="8894" marR="8894" marT="889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rowSpan="2">
                  <a:txBody>
                    <a:bodyPr/>
                    <a:lstStyle/>
                    <a:p>
                      <a:pPr algn="r" fontAlgn="b"/>
                      <a:r>
                        <a:rPr lang="en-ZA" sz="900" b="0" i="0" u="none" strike="noStrike">
                          <a:solidFill>
                            <a:srgbClr val="000000"/>
                          </a:solidFill>
                          <a:effectLst/>
                          <a:latin typeface="Calibri"/>
                        </a:rPr>
                        <a:t>205 099 444</a:t>
                      </a:r>
                    </a:p>
                  </a:txBody>
                  <a:tcPr marL="8894" marR="8894" marT="889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rowSpan="2">
                  <a:txBody>
                    <a:bodyPr/>
                    <a:lstStyle/>
                    <a:p>
                      <a:pPr algn="ctr" fontAlgn="b"/>
                      <a:r>
                        <a:rPr lang="en-ZA" sz="900" b="0" i="0" u="none" strike="noStrike" dirty="0">
                          <a:solidFill>
                            <a:srgbClr val="000000"/>
                          </a:solidFill>
                          <a:effectLst/>
                          <a:latin typeface="Calibri"/>
                        </a:rPr>
                        <a:t>75%</a:t>
                      </a:r>
                    </a:p>
                  </a:txBody>
                  <a:tcPr marL="8894" marR="8894" marT="889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xmlns="" val="10009"/>
                  </a:ext>
                </a:extLst>
              </a:tr>
              <a:tr h="140415">
                <a:tc>
                  <a:txBody>
                    <a:bodyPr/>
                    <a:lstStyle/>
                    <a:p>
                      <a:pPr algn="l" fontAlgn="b"/>
                      <a:r>
                        <a:rPr lang="en-ZA" sz="900" b="0" i="0" u="none" strike="noStrike">
                          <a:solidFill>
                            <a:srgbClr val="000000"/>
                          </a:solidFill>
                          <a:effectLst/>
                          <a:latin typeface="Calibri"/>
                        </a:rPr>
                        <a:t>Ingwe</a:t>
                      </a:r>
                    </a:p>
                  </a:txBody>
                  <a:tcPr marL="8894" marR="8894" marT="889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extLst>
                  <a:ext uri="{0D108BD9-81ED-4DB2-BD59-A6C34878D82A}">
                    <a16:rowId xmlns:a16="http://schemas.microsoft.com/office/drawing/2014/main" xmlns="" val="10010"/>
                  </a:ext>
                </a:extLst>
              </a:tr>
              <a:tr h="140415">
                <a:tc>
                  <a:txBody>
                    <a:bodyPr/>
                    <a:lstStyle/>
                    <a:p>
                      <a:pPr algn="l" fontAlgn="b"/>
                      <a:r>
                        <a:rPr lang="en-ZA" sz="900" b="0" i="0" u="none" strike="noStrike">
                          <a:solidFill>
                            <a:srgbClr val="000000"/>
                          </a:solidFill>
                          <a:effectLst/>
                          <a:latin typeface="Calibri"/>
                        </a:rPr>
                        <a:t>Ezinqoleni</a:t>
                      </a:r>
                    </a:p>
                  </a:txBody>
                  <a:tcPr marL="8894" marR="8894" marT="889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fontAlgn="b"/>
                      <a:r>
                        <a:rPr lang="en-ZA" sz="900" b="0" i="0" u="none" strike="noStrike">
                          <a:solidFill>
                            <a:srgbClr val="000000"/>
                          </a:solidFill>
                          <a:effectLst/>
                          <a:latin typeface="Calibri"/>
                        </a:rPr>
                        <a:t>Ray Nkonyeni</a:t>
                      </a:r>
                    </a:p>
                  </a:txBody>
                  <a:tcPr marL="8894" marR="8894" marT="889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r" fontAlgn="b"/>
                      <a:r>
                        <a:rPr lang="en-US" sz="900" b="0" i="0" u="none" strike="noStrike" dirty="0">
                          <a:solidFill>
                            <a:srgbClr val="000000"/>
                          </a:solidFill>
                          <a:effectLst/>
                          <a:latin typeface="Calibri"/>
                        </a:rPr>
                        <a:t>29%</a:t>
                      </a:r>
                      <a:endParaRPr lang="en-ZA" sz="900" b="0" i="0" u="none" strike="noStrike" dirty="0">
                        <a:solidFill>
                          <a:srgbClr val="000000"/>
                        </a:solidFill>
                        <a:effectLst/>
                        <a:latin typeface="Calibri"/>
                      </a:endParaRPr>
                    </a:p>
                  </a:txBody>
                  <a:tcPr marL="8894" marR="8894" marT="889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r" fontAlgn="b"/>
                      <a:r>
                        <a:rPr lang="en-ZA" sz="900" b="0" i="0" u="none" strike="noStrike" dirty="0">
                          <a:solidFill>
                            <a:srgbClr val="000000"/>
                          </a:solidFill>
                          <a:effectLst/>
                          <a:latin typeface="Calibri"/>
                        </a:rPr>
                        <a:t>271 835 709</a:t>
                      </a:r>
                    </a:p>
                  </a:txBody>
                  <a:tcPr marL="8894" marR="8894" marT="889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r" fontAlgn="b"/>
                      <a:r>
                        <a:rPr lang="en-ZA" sz="900" b="0" i="0" u="none" strike="noStrike">
                          <a:solidFill>
                            <a:srgbClr val="000000"/>
                          </a:solidFill>
                          <a:effectLst/>
                          <a:latin typeface="Calibri"/>
                        </a:rPr>
                        <a:t>933 723 808</a:t>
                      </a:r>
                    </a:p>
                  </a:txBody>
                  <a:tcPr marL="8894" marR="8894" marT="889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fontAlgn="b"/>
                      <a:r>
                        <a:rPr lang="en-ZA" sz="900" b="0" i="0" u="none" strike="noStrike">
                          <a:solidFill>
                            <a:srgbClr val="000000"/>
                          </a:solidFill>
                          <a:effectLst/>
                          <a:latin typeface="Calibri"/>
                        </a:rPr>
                        <a:t>29%</a:t>
                      </a:r>
                    </a:p>
                  </a:txBody>
                  <a:tcPr marL="8894" marR="8894" marT="889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rowSpan="2">
                  <a:txBody>
                    <a:bodyPr/>
                    <a:lstStyle/>
                    <a:p>
                      <a:pPr algn="r" fontAlgn="b"/>
                      <a:r>
                        <a:rPr lang="en-ZA" sz="900" b="0" i="0" u="none" strike="noStrike">
                          <a:solidFill>
                            <a:srgbClr val="000000"/>
                          </a:solidFill>
                          <a:effectLst/>
                          <a:latin typeface="Calibri"/>
                        </a:rPr>
                        <a:t>273 924 335</a:t>
                      </a:r>
                    </a:p>
                  </a:txBody>
                  <a:tcPr marL="8894" marR="8894" marT="889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rowSpan="2">
                  <a:txBody>
                    <a:bodyPr/>
                    <a:lstStyle/>
                    <a:p>
                      <a:pPr algn="r" fontAlgn="b"/>
                      <a:r>
                        <a:rPr lang="en-ZA" sz="900" b="0" i="0" u="none" strike="noStrike">
                          <a:solidFill>
                            <a:srgbClr val="000000"/>
                          </a:solidFill>
                          <a:effectLst/>
                          <a:latin typeface="Calibri"/>
                        </a:rPr>
                        <a:t>1 076 722 063</a:t>
                      </a:r>
                    </a:p>
                  </a:txBody>
                  <a:tcPr marL="8894" marR="8894" marT="889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rowSpan="2">
                  <a:txBody>
                    <a:bodyPr/>
                    <a:lstStyle/>
                    <a:p>
                      <a:pPr algn="ctr" fontAlgn="b"/>
                      <a:r>
                        <a:rPr lang="en-ZA" sz="900" b="0" i="0" u="none" strike="noStrike">
                          <a:solidFill>
                            <a:srgbClr val="000000"/>
                          </a:solidFill>
                          <a:effectLst/>
                          <a:latin typeface="Calibri"/>
                        </a:rPr>
                        <a:t>25%</a:t>
                      </a:r>
                    </a:p>
                  </a:txBody>
                  <a:tcPr marL="8894" marR="8894" marT="889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xmlns="" val="10011"/>
                  </a:ext>
                </a:extLst>
              </a:tr>
              <a:tr h="140415">
                <a:tc>
                  <a:txBody>
                    <a:bodyPr/>
                    <a:lstStyle/>
                    <a:p>
                      <a:pPr algn="l" fontAlgn="b"/>
                      <a:r>
                        <a:rPr lang="en-ZA" sz="900" b="0" i="0" u="none" strike="noStrike">
                          <a:solidFill>
                            <a:srgbClr val="000000"/>
                          </a:solidFill>
                          <a:effectLst/>
                          <a:latin typeface="Calibri"/>
                        </a:rPr>
                        <a:t>Hibiscus Coast</a:t>
                      </a:r>
                    </a:p>
                  </a:txBody>
                  <a:tcPr marL="8894" marR="8894" marT="889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extLst>
                  <a:ext uri="{0D108BD9-81ED-4DB2-BD59-A6C34878D82A}">
                    <a16:rowId xmlns:a16="http://schemas.microsoft.com/office/drawing/2014/main" xmlns="" val="10012"/>
                  </a:ext>
                </a:extLst>
              </a:tr>
              <a:tr h="140415">
                <a:tc>
                  <a:txBody>
                    <a:bodyPr/>
                    <a:lstStyle/>
                    <a:p>
                      <a:pPr algn="l" fontAlgn="b"/>
                      <a:r>
                        <a:rPr lang="en-ZA" sz="900" b="0" i="0" u="none" strike="noStrike">
                          <a:solidFill>
                            <a:srgbClr val="000000"/>
                          </a:solidFill>
                          <a:effectLst/>
                          <a:latin typeface="Calibri"/>
                        </a:rPr>
                        <a:t>Hlabisa</a:t>
                      </a:r>
                    </a:p>
                  </a:txBody>
                  <a:tcPr marL="8894" marR="8894" marT="889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fontAlgn="b"/>
                      <a:r>
                        <a:rPr lang="en-ZA" sz="900" b="0" i="0" u="none" strike="noStrike">
                          <a:solidFill>
                            <a:srgbClr val="000000"/>
                          </a:solidFill>
                          <a:effectLst/>
                          <a:latin typeface="Calibri"/>
                        </a:rPr>
                        <a:t>Hlabisa Big Five</a:t>
                      </a:r>
                    </a:p>
                  </a:txBody>
                  <a:tcPr marL="8894" marR="8894" marT="889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r" fontAlgn="b"/>
                      <a:r>
                        <a:rPr lang="en-US" sz="900" b="0" i="0" u="none" strike="noStrike" dirty="0">
                          <a:solidFill>
                            <a:srgbClr val="000000"/>
                          </a:solidFill>
                          <a:effectLst/>
                          <a:latin typeface="Calibri"/>
                        </a:rPr>
                        <a:t>89%</a:t>
                      </a:r>
                      <a:endParaRPr lang="en-ZA" sz="900" b="0" i="0" u="none" strike="noStrike" dirty="0">
                        <a:solidFill>
                          <a:srgbClr val="000000"/>
                        </a:solidFill>
                        <a:effectLst/>
                        <a:latin typeface="Calibri"/>
                      </a:endParaRPr>
                    </a:p>
                  </a:txBody>
                  <a:tcPr marL="8894" marR="8894" marT="889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r" fontAlgn="b"/>
                      <a:r>
                        <a:rPr lang="en-ZA" sz="900" b="0" i="0" u="none" strike="noStrike" dirty="0">
                          <a:solidFill>
                            <a:srgbClr val="000000"/>
                          </a:solidFill>
                          <a:effectLst/>
                          <a:latin typeface="Calibri"/>
                        </a:rPr>
                        <a:t>123 433 219</a:t>
                      </a:r>
                    </a:p>
                  </a:txBody>
                  <a:tcPr marL="8894" marR="8894" marT="889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r" fontAlgn="b"/>
                      <a:r>
                        <a:rPr lang="en-ZA" sz="900" b="0" i="0" u="none" strike="noStrike">
                          <a:solidFill>
                            <a:srgbClr val="000000"/>
                          </a:solidFill>
                          <a:effectLst/>
                          <a:latin typeface="Calibri"/>
                        </a:rPr>
                        <a:t>152 638 452</a:t>
                      </a:r>
                    </a:p>
                  </a:txBody>
                  <a:tcPr marL="8894" marR="8894" marT="889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fontAlgn="b"/>
                      <a:r>
                        <a:rPr lang="en-ZA" sz="900" b="0" i="0" u="none" strike="noStrike">
                          <a:solidFill>
                            <a:srgbClr val="000000"/>
                          </a:solidFill>
                          <a:effectLst/>
                          <a:latin typeface="Calibri"/>
                        </a:rPr>
                        <a:t>80%</a:t>
                      </a:r>
                    </a:p>
                  </a:txBody>
                  <a:tcPr marL="8894" marR="8894" marT="889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rowSpan="2">
                  <a:txBody>
                    <a:bodyPr/>
                    <a:lstStyle/>
                    <a:p>
                      <a:pPr algn="r" fontAlgn="b"/>
                      <a:r>
                        <a:rPr lang="en-ZA" sz="900" b="0" i="0" u="none" strike="noStrike">
                          <a:solidFill>
                            <a:srgbClr val="000000"/>
                          </a:solidFill>
                          <a:effectLst/>
                          <a:latin typeface="Calibri"/>
                        </a:rPr>
                        <a:t>123 089 743</a:t>
                      </a:r>
                    </a:p>
                  </a:txBody>
                  <a:tcPr marL="8894" marR="8894" marT="889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rowSpan="2">
                  <a:txBody>
                    <a:bodyPr/>
                    <a:lstStyle/>
                    <a:p>
                      <a:pPr algn="r" fontAlgn="b"/>
                      <a:r>
                        <a:rPr lang="en-ZA" sz="900" b="0" i="0" u="none" strike="noStrike">
                          <a:solidFill>
                            <a:srgbClr val="000000"/>
                          </a:solidFill>
                          <a:effectLst/>
                          <a:latin typeface="Calibri"/>
                        </a:rPr>
                        <a:t>157 243 097</a:t>
                      </a:r>
                    </a:p>
                  </a:txBody>
                  <a:tcPr marL="8894" marR="8894" marT="889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rowSpan="2">
                  <a:txBody>
                    <a:bodyPr/>
                    <a:lstStyle/>
                    <a:p>
                      <a:pPr algn="ctr" fontAlgn="b"/>
                      <a:r>
                        <a:rPr lang="en-ZA" sz="900" b="0" i="0" u="none" strike="noStrike" dirty="0">
                          <a:solidFill>
                            <a:srgbClr val="000000"/>
                          </a:solidFill>
                          <a:effectLst/>
                          <a:latin typeface="Calibri"/>
                        </a:rPr>
                        <a:t>78%</a:t>
                      </a:r>
                    </a:p>
                  </a:txBody>
                  <a:tcPr marL="8894" marR="8894" marT="889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xmlns="" val="10013"/>
                  </a:ext>
                </a:extLst>
              </a:tr>
              <a:tr h="119353">
                <a:tc>
                  <a:txBody>
                    <a:bodyPr/>
                    <a:lstStyle/>
                    <a:p>
                      <a:pPr algn="l" fontAlgn="b"/>
                      <a:r>
                        <a:rPr lang="en-ZA" sz="900" b="0" i="0" u="none" strike="noStrike">
                          <a:solidFill>
                            <a:srgbClr val="000000"/>
                          </a:solidFill>
                          <a:effectLst/>
                          <a:latin typeface="Calibri"/>
                        </a:rPr>
                        <a:t>Big Five False Bay</a:t>
                      </a:r>
                    </a:p>
                  </a:txBody>
                  <a:tcPr marL="8894" marR="8894" marT="889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extLst>
                  <a:ext uri="{0D108BD9-81ED-4DB2-BD59-A6C34878D82A}">
                    <a16:rowId xmlns:a16="http://schemas.microsoft.com/office/drawing/2014/main" xmlns="" val="10014"/>
                  </a:ext>
                </a:extLst>
              </a:tr>
              <a:tr h="140415">
                <a:tc>
                  <a:txBody>
                    <a:bodyPr/>
                    <a:lstStyle/>
                    <a:p>
                      <a:pPr algn="l" fontAlgn="b"/>
                      <a:r>
                        <a:rPr lang="en-ZA" sz="900" b="0" i="0" u="none" strike="noStrike">
                          <a:solidFill>
                            <a:srgbClr val="000000"/>
                          </a:solidFill>
                          <a:effectLst/>
                          <a:latin typeface="Calibri"/>
                        </a:rPr>
                        <a:t>Emnambithi</a:t>
                      </a:r>
                    </a:p>
                  </a:txBody>
                  <a:tcPr marL="8894" marR="8894" marT="889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fontAlgn="ctr"/>
                      <a:r>
                        <a:rPr lang="en-ZA" sz="900" b="0" i="0" u="none" strike="noStrike" dirty="0">
                          <a:solidFill>
                            <a:srgbClr val="000000"/>
                          </a:solidFill>
                          <a:effectLst/>
                          <a:latin typeface="Calibri"/>
                        </a:rPr>
                        <a:t>Alfred Duma</a:t>
                      </a:r>
                    </a:p>
                  </a:txBody>
                  <a:tcPr marL="8894" marR="8894" marT="88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r" fontAlgn="ctr"/>
                      <a:r>
                        <a:rPr lang="en-US" sz="900" b="0" i="0" u="none" strike="noStrike">
                          <a:solidFill>
                            <a:srgbClr val="000000"/>
                          </a:solidFill>
                          <a:effectLst/>
                          <a:latin typeface="Calibri"/>
                        </a:rPr>
                        <a:t>39%</a:t>
                      </a:r>
                      <a:endParaRPr lang="en-ZA" sz="900" b="0" i="0" u="none" strike="noStrike" dirty="0">
                        <a:solidFill>
                          <a:srgbClr val="000000"/>
                        </a:solidFill>
                        <a:effectLst/>
                        <a:latin typeface="Calibri"/>
                      </a:endParaRPr>
                    </a:p>
                  </a:txBody>
                  <a:tcPr marL="8894" marR="8894" marT="88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r" fontAlgn="ctr"/>
                      <a:r>
                        <a:rPr lang="en-ZA" sz="900" b="0" i="0" u="none" strike="noStrike" dirty="0">
                          <a:solidFill>
                            <a:srgbClr val="000000"/>
                          </a:solidFill>
                          <a:effectLst/>
                          <a:latin typeface="Calibri"/>
                        </a:rPr>
                        <a:t>282 786 253</a:t>
                      </a:r>
                    </a:p>
                  </a:txBody>
                  <a:tcPr marL="8894" marR="8894" marT="88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r" fontAlgn="ctr"/>
                      <a:r>
                        <a:rPr lang="en-ZA" sz="900" b="0" i="0" u="none" strike="noStrike">
                          <a:solidFill>
                            <a:srgbClr val="000000"/>
                          </a:solidFill>
                          <a:effectLst/>
                          <a:latin typeface="Calibri"/>
                        </a:rPr>
                        <a:t>856 641 905</a:t>
                      </a:r>
                    </a:p>
                  </a:txBody>
                  <a:tcPr marL="8894" marR="8894" marT="88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fontAlgn="b"/>
                      <a:r>
                        <a:rPr lang="en-ZA" sz="900" b="0" i="0" u="none" strike="noStrike">
                          <a:solidFill>
                            <a:srgbClr val="000000"/>
                          </a:solidFill>
                          <a:effectLst/>
                          <a:latin typeface="Calibri"/>
                        </a:rPr>
                        <a:t>33%</a:t>
                      </a:r>
                    </a:p>
                  </a:txBody>
                  <a:tcPr marL="8894" marR="8894" marT="889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rowSpan="2">
                  <a:txBody>
                    <a:bodyPr/>
                    <a:lstStyle/>
                    <a:p>
                      <a:pPr algn="r" fontAlgn="ctr"/>
                      <a:r>
                        <a:rPr lang="en-ZA" sz="900" b="0" i="0" u="none" strike="noStrike">
                          <a:solidFill>
                            <a:srgbClr val="000000"/>
                          </a:solidFill>
                          <a:effectLst/>
                          <a:latin typeface="Calibri"/>
                        </a:rPr>
                        <a:t>289 995 116</a:t>
                      </a:r>
                    </a:p>
                  </a:txBody>
                  <a:tcPr marL="8894" marR="8894" marT="88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r" fontAlgn="b"/>
                      <a:r>
                        <a:rPr lang="en-ZA" sz="900" b="0" i="0" u="none" strike="noStrike">
                          <a:solidFill>
                            <a:srgbClr val="000000"/>
                          </a:solidFill>
                          <a:effectLst/>
                          <a:latin typeface="Calibri"/>
                        </a:rPr>
                        <a:t>901 043 617</a:t>
                      </a:r>
                    </a:p>
                  </a:txBody>
                  <a:tcPr marL="8894" marR="8894" marT="889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rowSpan="2">
                  <a:txBody>
                    <a:bodyPr/>
                    <a:lstStyle/>
                    <a:p>
                      <a:pPr algn="ctr" fontAlgn="b"/>
                      <a:r>
                        <a:rPr lang="en-ZA" sz="900" b="0" i="0" u="none" strike="noStrike">
                          <a:solidFill>
                            <a:srgbClr val="000000"/>
                          </a:solidFill>
                          <a:effectLst/>
                          <a:latin typeface="Calibri"/>
                        </a:rPr>
                        <a:t>32%</a:t>
                      </a:r>
                    </a:p>
                  </a:txBody>
                  <a:tcPr marL="8894" marR="8894" marT="889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xmlns="" val="10015"/>
                  </a:ext>
                </a:extLst>
              </a:tr>
              <a:tr h="140415">
                <a:tc>
                  <a:txBody>
                    <a:bodyPr/>
                    <a:lstStyle/>
                    <a:p>
                      <a:pPr algn="l" fontAlgn="b"/>
                      <a:r>
                        <a:rPr lang="en-ZA" sz="900" b="0" i="0" u="none" strike="noStrike" dirty="0" err="1">
                          <a:solidFill>
                            <a:srgbClr val="000000"/>
                          </a:solidFill>
                          <a:effectLst/>
                          <a:latin typeface="Calibri"/>
                        </a:rPr>
                        <a:t>Indaka</a:t>
                      </a:r>
                      <a:endParaRPr lang="en-ZA" sz="900" b="0" i="0" u="none" strike="noStrike" dirty="0">
                        <a:solidFill>
                          <a:srgbClr val="000000"/>
                        </a:solidFill>
                        <a:effectLst/>
                        <a:latin typeface="Calibri"/>
                      </a:endParaRPr>
                    </a:p>
                  </a:txBody>
                  <a:tcPr marL="8894" marR="8894" marT="889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extLst>
                  <a:ext uri="{0D108BD9-81ED-4DB2-BD59-A6C34878D82A}">
                    <a16:rowId xmlns:a16="http://schemas.microsoft.com/office/drawing/2014/main" xmlns="" val="10016"/>
                  </a:ext>
                </a:extLst>
              </a:tr>
            </a:tbl>
          </a:graphicData>
        </a:graphic>
      </p:graphicFrame>
    </p:spTree>
    <p:extLst>
      <p:ext uri="{BB962C8B-B14F-4D97-AF65-F5344CB8AC3E}">
        <p14:creationId xmlns:p14="http://schemas.microsoft.com/office/powerpoint/2010/main" xmlns="" val="3852110606"/>
      </p:ext>
    </p:extLst>
  </p:cSld>
  <p:clrMapOvr>
    <a:masterClrMapping/>
  </p:clrMapOvr>
  <p:transition>
    <p:wip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95536" y="836712"/>
            <a:ext cx="8496943" cy="5519638"/>
          </a:xfrm>
        </p:spPr>
        <p:txBody>
          <a:bodyPr/>
          <a:lstStyle/>
          <a:p>
            <a:pPr marL="0" lvl="0" indent="0" algn="ctr">
              <a:buNone/>
            </a:pPr>
            <a:r>
              <a:rPr lang="en-US" sz="2000" b="1" dirty="0">
                <a:solidFill>
                  <a:prstClr val="black"/>
                </a:solidFill>
                <a:latin typeface="Arial"/>
                <a:cs typeface="Arial"/>
              </a:rPr>
              <a:t>SOUND FINANCIAL MANAGEMENT … continued</a:t>
            </a:r>
          </a:p>
          <a:p>
            <a:pPr marL="0" lvl="0" indent="0" algn="just">
              <a:buNone/>
            </a:pPr>
            <a:endParaRPr lang="en-US" sz="1800" b="1" dirty="0">
              <a:solidFill>
                <a:prstClr val="black"/>
              </a:solidFill>
              <a:latin typeface="Arial"/>
              <a:cs typeface="Arial"/>
            </a:endParaRPr>
          </a:p>
          <a:p>
            <a:pPr marL="0" lvl="0" indent="0" algn="just">
              <a:buNone/>
            </a:pPr>
            <a:r>
              <a:rPr lang="en-US" sz="1800" b="1" dirty="0">
                <a:solidFill>
                  <a:prstClr val="black"/>
                </a:solidFill>
                <a:latin typeface="Arial"/>
                <a:cs typeface="Arial"/>
              </a:rPr>
              <a:t>GROSS DEBTORS: AUDITED</a:t>
            </a:r>
          </a:p>
          <a:p>
            <a:pPr marL="0" lvl="0" indent="0" algn="just">
              <a:buNone/>
            </a:pPr>
            <a:endParaRPr lang="en-US" sz="1800" b="1" dirty="0">
              <a:solidFill>
                <a:prstClr val="black"/>
              </a:solidFill>
              <a:latin typeface="Arial"/>
              <a:cs typeface="Arial"/>
            </a:endParaRPr>
          </a:p>
          <a:p>
            <a:pPr marL="0" lvl="0" indent="0" algn="just">
              <a:buNone/>
            </a:pPr>
            <a:endParaRPr lang="en-US" sz="1800" b="1" dirty="0">
              <a:solidFill>
                <a:prstClr val="black"/>
              </a:solidFill>
              <a:latin typeface="Arial"/>
              <a:cs typeface="Arial"/>
            </a:endParaRPr>
          </a:p>
          <a:p>
            <a:pPr marL="0" lvl="0" indent="0" algn="just">
              <a:buNone/>
            </a:pPr>
            <a:endParaRPr lang="en-US" sz="1800" b="1" dirty="0">
              <a:solidFill>
                <a:prstClr val="black"/>
              </a:solidFill>
              <a:latin typeface="Arial"/>
              <a:cs typeface="Arial"/>
            </a:endParaRPr>
          </a:p>
          <a:p>
            <a:pPr marL="0" lvl="0" indent="0" algn="just">
              <a:buNone/>
            </a:pPr>
            <a:endParaRPr lang="en-US" sz="1800" b="1" dirty="0">
              <a:solidFill>
                <a:prstClr val="black"/>
              </a:solidFill>
              <a:latin typeface="Arial"/>
              <a:cs typeface="Arial"/>
            </a:endParaRPr>
          </a:p>
          <a:p>
            <a:pPr marL="0" lvl="0" indent="0" algn="just">
              <a:buNone/>
            </a:pPr>
            <a:endParaRPr lang="en-US" sz="1800" b="1" dirty="0">
              <a:solidFill>
                <a:prstClr val="black"/>
              </a:solidFill>
              <a:latin typeface="Arial"/>
              <a:cs typeface="Arial"/>
            </a:endParaRPr>
          </a:p>
          <a:p>
            <a:pPr marL="0" lvl="0" indent="0" algn="just">
              <a:buNone/>
            </a:pPr>
            <a:endParaRPr lang="en-US" sz="1800" b="1" dirty="0">
              <a:solidFill>
                <a:prstClr val="black"/>
              </a:solidFill>
              <a:latin typeface="Arial"/>
              <a:cs typeface="Arial"/>
            </a:endParaRPr>
          </a:p>
          <a:p>
            <a:pPr marL="0" lvl="0" indent="0" algn="just">
              <a:buNone/>
            </a:pPr>
            <a:endParaRPr lang="en-US" sz="1800" b="1" dirty="0">
              <a:solidFill>
                <a:prstClr val="black"/>
              </a:solidFill>
              <a:latin typeface="Arial"/>
              <a:cs typeface="Arial"/>
            </a:endParaRPr>
          </a:p>
          <a:p>
            <a:pPr marL="0" lvl="0" indent="0" algn="just">
              <a:buNone/>
            </a:pPr>
            <a:endParaRPr lang="en-US" sz="1800" b="1" dirty="0">
              <a:solidFill>
                <a:prstClr val="black"/>
              </a:solidFill>
              <a:latin typeface="Arial"/>
              <a:cs typeface="Arial"/>
            </a:endParaRPr>
          </a:p>
          <a:p>
            <a:pPr marL="0" lvl="0" indent="0" algn="just">
              <a:buNone/>
            </a:pPr>
            <a:endParaRPr lang="en-US" sz="1800" b="1" dirty="0">
              <a:solidFill>
                <a:prstClr val="black"/>
              </a:solidFill>
              <a:latin typeface="Arial"/>
              <a:cs typeface="Arial"/>
            </a:endParaRPr>
          </a:p>
          <a:p>
            <a:pPr marL="0" lvl="0" indent="0" algn="just">
              <a:buNone/>
            </a:pPr>
            <a:endParaRPr lang="en-US" sz="1800" b="1" dirty="0">
              <a:solidFill>
                <a:prstClr val="black"/>
              </a:solidFill>
              <a:latin typeface="Arial"/>
              <a:cs typeface="Arial"/>
            </a:endParaRPr>
          </a:p>
          <a:p>
            <a:pPr lvl="0" algn="just">
              <a:buFont typeface="Wingdings" panose="05000000000000000000" pitchFamily="2" charset="2"/>
              <a:buChar char="§"/>
            </a:pPr>
            <a:r>
              <a:rPr lang="en-US" sz="1400" b="1" dirty="0">
                <a:solidFill>
                  <a:prstClr val="black"/>
                </a:solidFill>
                <a:latin typeface="Arial"/>
                <a:cs typeface="Arial"/>
              </a:rPr>
              <a:t>The gross debtors of the merged and parent municipalities are illustrated in the table above.</a:t>
            </a:r>
          </a:p>
          <a:p>
            <a:pPr lvl="0" algn="just">
              <a:buFont typeface="Wingdings" panose="05000000000000000000" pitchFamily="2" charset="2"/>
              <a:buChar char="§"/>
            </a:pPr>
            <a:r>
              <a:rPr lang="en-US" sz="1400" b="1" dirty="0" err="1">
                <a:solidFill>
                  <a:prstClr val="black"/>
                </a:solidFill>
                <a:latin typeface="Arial"/>
                <a:cs typeface="Arial"/>
              </a:rPr>
              <a:t>Ethekwini</a:t>
            </a:r>
            <a:r>
              <a:rPr lang="en-US" sz="1400" b="1" dirty="0">
                <a:solidFill>
                  <a:prstClr val="black"/>
                </a:solidFill>
                <a:latin typeface="Arial"/>
                <a:cs typeface="Arial"/>
              </a:rPr>
              <a:t> has the highest debt of R10,9 billion, followed by </a:t>
            </a:r>
            <a:r>
              <a:rPr lang="en-US" sz="1400" b="1" dirty="0" err="1">
                <a:solidFill>
                  <a:prstClr val="black"/>
                </a:solidFill>
                <a:latin typeface="Arial"/>
                <a:cs typeface="Arial"/>
              </a:rPr>
              <a:t>Umhlathuze</a:t>
            </a:r>
            <a:r>
              <a:rPr lang="en-US" sz="1400" b="1" dirty="0">
                <a:solidFill>
                  <a:prstClr val="black"/>
                </a:solidFill>
                <a:latin typeface="Arial"/>
                <a:cs typeface="Arial"/>
              </a:rPr>
              <a:t> at R544 million, Ray Nkonyeni was R274 million and ILM R140,7 million.</a:t>
            </a:r>
          </a:p>
          <a:p>
            <a:pPr lvl="0" algn="just">
              <a:buFont typeface="Wingdings" panose="05000000000000000000" pitchFamily="2" charset="2"/>
              <a:buChar char="§"/>
            </a:pPr>
            <a:r>
              <a:rPr lang="en-US" sz="1400" b="1" dirty="0">
                <a:solidFill>
                  <a:prstClr val="black"/>
                </a:solidFill>
                <a:latin typeface="Arial"/>
                <a:cs typeface="Arial"/>
              </a:rPr>
              <a:t>The total debt of the municipalities illustrated above, as at June 2019 was R12,5 billion.</a:t>
            </a:r>
          </a:p>
        </p:txBody>
      </p:sp>
      <p:sp>
        <p:nvSpPr>
          <p:cNvPr id="10" name="Slide Number Placeholder 9"/>
          <p:cNvSpPr>
            <a:spLocks noGrp="1"/>
          </p:cNvSpPr>
          <p:nvPr>
            <p:ph type="sldNum" sz="quarter" idx="12"/>
          </p:nvPr>
        </p:nvSpPr>
        <p:spPr/>
        <p:txBody>
          <a:bodyPr/>
          <a:lstStyle/>
          <a:p>
            <a:fld id="{2DDF82E0-F617-466A-8989-E6F91EEE8384}" type="slidenum">
              <a:rPr lang="en-US" altLang="en-US" sz="1600" smtClean="0">
                <a:solidFill>
                  <a:prstClr val="white"/>
                </a:solidFill>
              </a:rPr>
              <a:pPr/>
              <a:t>19</a:t>
            </a:fld>
            <a:endParaRPr lang="en-US" altLang="en-US" sz="1600" dirty="0">
              <a:solidFill>
                <a:prstClr val="white"/>
              </a:solidFill>
            </a:endParaRPr>
          </a:p>
        </p:txBody>
      </p:sp>
      <p:sp>
        <p:nvSpPr>
          <p:cNvPr id="11" name="Rectangle 10"/>
          <p:cNvSpPr/>
          <p:nvPr/>
        </p:nvSpPr>
        <p:spPr>
          <a:xfrm>
            <a:off x="6354040" y="332656"/>
            <a:ext cx="2754464" cy="230832"/>
          </a:xfrm>
          <a:prstGeom prst="rect">
            <a:avLst/>
          </a:prstGeom>
        </p:spPr>
        <p:txBody>
          <a:bodyPr wrap="square">
            <a:spAutoFit/>
          </a:bodyPr>
          <a:lstStyle/>
          <a:p>
            <a:r>
              <a:rPr lang="en-US" sz="900" dirty="0">
                <a:solidFill>
                  <a:prstClr val="black"/>
                </a:solidFill>
              </a:rPr>
              <a:t>GROWING KWAZULU-NATAL TOGETHER</a:t>
            </a:r>
          </a:p>
        </p:txBody>
      </p:sp>
      <p:sp>
        <p:nvSpPr>
          <p:cNvPr id="16" name="Slide Number Placeholder 3"/>
          <p:cNvSpPr txBox="1">
            <a:spLocks/>
          </p:cNvSpPr>
          <p:nvPr/>
        </p:nvSpPr>
        <p:spPr>
          <a:xfrm>
            <a:off x="35496" y="6448251"/>
            <a:ext cx="2133600" cy="365125"/>
          </a:xfrm>
          <a:prstGeom prst="rect">
            <a:avLst/>
          </a:prstGeom>
        </p:spPr>
        <p:txBody>
          <a:bodyPr vert="horz" wrap="square" lIns="91440" tIns="45720" rIns="91440" bIns="45720" numCol="1" anchor="ctr" anchorCtr="0" compatLnSpc="1">
            <a:prstTxWarp prst="textNoShape">
              <a:avLst/>
            </a:prstTxWarp>
          </a:bodyPr>
          <a:lstStyle>
            <a:defPPr>
              <a:defRPr lang="en-US"/>
            </a:defPPr>
            <a:lvl1pPr algn="r" rtl="0" fontAlgn="base">
              <a:spcBef>
                <a:spcPct val="0"/>
              </a:spcBef>
              <a:spcAft>
                <a:spcPct val="0"/>
              </a:spcAft>
              <a:defRPr sz="1200" kern="1200">
                <a:solidFill>
                  <a:srgbClr val="898989"/>
                </a:solidFill>
                <a:latin typeface="Calibri" panose="020F050202020403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algn="l"/>
            <a:fld id="{5D312F24-582A-4117-A0B2-A1DD2489FD11}" type="slidenum">
              <a:rPr lang="en-US" altLang="en-US" smtClean="0">
                <a:solidFill>
                  <a:prstClr val="black"/>
                </a:solidFill>
                <a:latin typeface="Arial"/>
                <a:cs typeface="Arial"/>
              </a:rPr>
              <a:pPr algn="l"/>
              <a:t>19</a:t>
            </a:fld>
            <a:endParaRPr lang="en-US" altLang="en-US" dirty="0">
              <a:solidFill>
                <a:prstClr val="black"/>
              </a:solidFill>
              <a:latin typeface="Arial"/>
              <a:cs typeface="Arial"/>
            </a:endParaRPr>
          </a:p>
        </p:txBody>
      </p:sp>
      <p:pic>
        <p:nvPicPr>
          <p:cNvPr id="9" name="Picture 8" descr="Cogta Logo.jpg"/>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395536" y="274443"/>
            <a:ext cx="2232248" cy="562269"/>
          </a:xfrm>
          <a:prstGeom prst="rect">
            <a:avLst/>
          </a:prstGeom>
        </p:spPr>
      </p:pic>
      <p:graphicFrame>
        <p:nvGraphicFramePr>
          <p:cNvPr id="4" name="Table 3"/>
          <p:cNvGraphicFramePr>
            <a:graphicFrameLocks noGrp="1"/>
          </p:cNvGraphicFramePr>
          <p:nvPr>
            <p:extLst>
              <p:ext uri="{D42A27DB-BD31-4B8C-83A1-F6EECF244321}">
                <p14:modId xmlns:p14="http://schemas.microsoft.com/office/powerpoint/2010/main" xmlns="" val="2988316901"/>
              </p:ext>
            </p:extLst>
          </p:nvPr>
        </p:nvGraphicFramePr>
        <p:xfrm>
          <a:off x="395536" y="1980525"/>
          <a:ext cx="8352928" cy="2896949"/>
        </p:xfrm>
        <a:graphic>
          <a:graphicData uri="http://schemas.openxmlformats.org/drawingml/2006/table">
            <a:tbl>
              <a:tblPr/>
              <a:tblGrid>
                <a:gridCol w="1348391">
                  <a:extLst>
                    <a:ext uri="{9D8B030D-6E8A-4147-A177-3AD203B41FA5}">
                      <a16:colId xmlns:a16="http://schemas.microsoft.com/office/drawing/2014/main" xmlns="" val="20000"/>
                    </a:ext>
                  </a:extLst>
                </a:gridCol>
                <a:gridCol w="1816779">
                  <a:extLst>
                    <a:ext uri="{9D8B030D-6E8A-4147-A177-3AD203B41FA5}">
                      <a16:colId xmlns:a16="http://schemas.microsoft.com/office/drawing/2014/main" xmlns="" val="20001"/>
                    </a:ext>
                  </a:extLst>
                </a:gridCol>
                <a:gridCol w="1820328">
                  <a:extLst>
                    <a:ext uri="{9D8B030D-6E8A-4147-A177-3AD203B41FA5}">
                      <a16:colId xmlns:a16="http://schemas.microsoft.com/office/drawing/2014/main" xmlns="" val="20002"/>
                    </a:ext>
                  </a:extLst>
                </a:gridCol>
                <a:gridCol w="1632263">
                  <a:extLst>
                    <a:ext uri="{9D8B030D-6E8A-4147-A177-3AD203B41FA5}">
                      <a16:colId xmlns:a16="http://schemas.microsoft.com/office/drawing/2014/main" xmlns="" val="20003"/>
                    </a:ext>
                  </a:extLst>
                </a:gridCol>
                <a:gridCol w="1735167">
                  <a:extLst>
                    <a:ext uri="{9D8B030D-6E8A-4147-A177-3AD203B41FA5}">
                      <a16:colId xmlns:a16="http://schemas.microsoft.com/office/drawing/2014/main" xmlns="" val="20004"/>
                    </a:ext>
                  </a:extLst>
                </a:gridCol>
              </a:tblGrid>
              <a:tr h="170939">
                <a:tc>
                  <a:txBody>
                    <a:bodyPr/>
                    <a:lstStyle/>
                    <a:p>
                      <a:pPr algn="l" fontAlgn="b"/>
                      <a:r>
                        <a:rPr lang="en-ZA" sz="1000" b="0" i="0" u="none" strike="noStrike" dirty="0">
                          <a:solidFill>
                            <a:srgbClr val="000000"/>
                          </a:solidFill>
                          <a:effectLst/>
                          <a:latin typeface="Calibri"/>
                        </a:rPr>
                        <a:t>Split municipalities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l" fontAlgn="b"/>
                      <a:r>
                        <a:rPr lang="en-ZA" sz="1000" b="0" i="0" u="none" strike="noStrike">
                          <a:solidFill>
                            <a:srgbClr val="000000"/>
                          </a:solidFill>
                          <a:effectLst/>
                          <a:latin typeface="Calibri"/>
                        </a:rPr>
                        <a:t>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l" fontAlgn="b"/>
                      <a:r>
                        <a:rPr lang="en-ZA" sz="1000" b="0" i="0" u="none" strike="noStrike">
                          <a:solidFill>
                            <a:srgbClr val="000000"/>
                          </a:solidFill>
                          <a:effectLst/>
                          <a:latin typeface="Calibri"/>
                        </a:rPr>
                        <a:t>Gross Debtors 16/17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b"/>
                      <a:r>
                        <a:rPr lang="en-ZA" sz="1000" b="0" i="0" u="none" strike="noStrike">
                          <a:solidFill>
                            <a:srgbClr val="000000"/>
                          </a:solidFill>
                          <a:effectLst/>
                          <a:latin typeface="Calibri"/>
                        </a:rPr>
                        <a:t>Gross Debtors 17/18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b"/>
                      <a:r>
                        <a:rPr lang="en-ZA" sz="1000" b="0" i="0" u="none" strike="noStrike">
                          <a:solidFill>
                            <a:srgbClr val="000000"/>
                          </a:solidFill>
                          <a:effectLst/>
                          <a:latin typeface="Calibri"/>
                        </a:rPr>
                        <a:t>Gross Debtors 18/19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xmlns="" val="10000"/>
                  </a:ext>
                </a:extLst>
              </a:tr>
              <a:tr h="170939">
                <a:tc rowSpan="3">
                  <a:txBody>
                    <a:bodyPr/>
                    <a:lstStyle/>
                    <a:p>
                      <a:pPr algn="ctr" fontAlgn="ctr"/>
                      <a:r>
                        <a:rPr lang="en-ZA" sz="1000" b="0" i="0" u="none" strike="noStrike" dirty="0">
                          <a:solidFill>
                            <a:srgbClr val="000000"/>
                          </a:solidFill>
                          <a:effectLst/>
                          <a:latin typeface="Calibri"/>
                        </a:rPr>
                        <a:t>Ntambanana</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l" fontAlgn="b"/>
                      <a:r>
                        <a:rPr lang="en-ZA" sz="1000" b="0" i="0" u="none" strike="noStrike">
                          <a:solidFill>
                            <a:srgbClr val="000000"/>
                          </a:solidFill>
                          <a:effectLst/>
                          <a:latin typeface="Calibri"/>
                        </a:rPr>
                        <a:t>Mthonjaneni</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000" b="0" i="0" u="none" strike="noStrike">
                          <a:solidFill>
                            <a:srgbClr val="000000"/>
                          </a:solidFill>
                          <a:effectLst/>
                          <a:latin typeface="Calibri"/>
                        </a:rPr>
                        <a:t>100 744 036</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n-ZA" sz="1000" b="0" i="0" u="none" strike="noStrike">
                          <a:solidFill>
                            <a:srgbClr val="000000"/>
                          </a:solidFill>
                          <a:effectLst/>
                          <a:latin typeface="Calibri"/>
                        </a:rPr>
                        <a:t>25 324 651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n-ZA" sz="1000" b="0" i="0" u="none" strike="noStrike">
                          <a:solidFill>
                            <a:srgbClr val="000000"/>
                          </a:solidFill>
                          <a:effectLst/>
                          <a:latin typeface="Calibri"/>
                        </a:rPr>
                        <a:t>28 935 776</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xmlns="" val="10001"/>
                  </a:ext>
                </a:extLst>
              </a:tr>
              <a:tr h="170939">
                <a:tc vMerge="1">
                  <a:txBody>
                    <a:bodyPr/>
                    <a:lstStyle/>
                    <a:p>
                      <a:endParaRPr lang="en-ZA"/>
                    </a:p>
                  </a:txBody>
                  <a:tcPr/>
                </a:tc>
                <a:tc>
                  <a:txBody>
                    <a:bodyPr/>
                    <a:lstStyle/>
                    <a:p>
                      <a:pPr algn="l" fontAlgn="b"/>
                      <a:r>
                        <a:rPr lang="en-ZA" sz="1000" b="0" i="0" u="none" strike="noStrike">
                          <a:solidFill>
                            <a:srgbClr val="000000"/>
                          </a:solidFill>
                          <a:effectLst/>
                          <a:latin typeface="Calibri"/>
                        </a:rPr>
                        <a:t>Umhlathuze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000" b="0" i="0" u="none" strike="noStrike">
                          <a:solidFill>
                            <a:srgbClr val="000000"/>
                          </a:solidFill>
                          <a:effectLst/>
                          <a:latin typeface="Calibri"/>
                        </a:rPr>
                        <a:t>569 942 254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n-ZA" sz="1000" b="0" i="0" u="none" strike="noStrike">
                          <a:solidFill>
                            <a:srgbClr val="000000"/>
                          </a:solidFill>
                          <a:effectLst/>
                          <a:latin typeface="Calibri"/>
                        </a:rPr>
                        <a:t>500 891 781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n-ZA" sz="1000" b="0" i="0" u="none" strike="noStrike">
                          <a:solidFill>
                            <a:srgbClr val="000000"/>
                          </a:solidFill>
                          <a:effectLst/>
                          <a:latin typeface="Calibri"/>
                        </a:rPr>
                        <a:t>544 019 480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xmlns="" val="10002"/>
                  </a:ext>
                </a:extLst>
              </a:tr>
              <a:tr h="170939">
                <a:tc vMerge="1">
                  <a:txBody>
                    <a:bodyPr/>
                    <a:lstStyle/>
                    <a:p>
                      <a:endParaRPr lang="en-ZA"/>
                    </a:p>
                  </a:txBody>
                  <a:tcPr/>
                </a:tc>
                <a:tc>
                  <a:txBody>
                    <a:bodyPr/>
                    <a:lstStyle/>
                    <a:p>
                      <a:pPr algn="l" fontAlgn="b"/>
                      <a:r>
                        <a:rPr lang="en-ZA" sz="1000" b="0" i="0" u="none" strike="noStrike">
                          <a:solidFill>
                            <a:srgbClr val="000000"/>
                          </a:solidFill>
                          <a:effectLst/>
                          <a:latin typeface="Calibri"/>
                        </a:rPr>
                        <a:t>uMfolozi</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000" b="0" i="0" u="none" strike="noStrike">
                          <a:solidFill>
                            <a:srgbClr val="000000"/>
                          </a:solidFill>
                          <a:effectLst/>
                          <a:latin typeface="Calibri"/>
                        </a:rPr>
                        <a:t>12 152 852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n-ZA" sz="1000" b="0" i="0" u="none" strike="noStrike">
                          <a:solidFill>
                            <a:srgbClr val="000000"/>
                          </a:solidFill>
                          <a:effectLst/>
                          <a:latin typeface="Calibri"/>
                        </a:rPr>
                        <a:t>7 844 814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n-ZA" sz="1000" b="0" i="0" u="none" strike="noStrike">
                          <a:solidFill>
                            <a:srgbClr val="000000"/>
                          </a:solidFill>
                          <a:effectLst/>
                          <a:latin typeface="Calibri"/>
                        </a:rPr>
                        <a:t>13 951 757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xmlns="" val="10003"/>
                  </a:ext>
                </a:extLst>
              </a:tr>
              <a:tr h="170939">
                <a:tc rowSpan="2">
                  <a:txBody>
                    <a:bodyPr/>
                    <a:lstStyle/>
                    <a:p>
                      <a:pPr algn="ctr" fontAlgn="ctr"/>
                      <a:r>
                        <a:rPr lang="en-ZA" sz="1000" b="0" i="0" u="none" strike="noStrike" dirty="0">
                          <a:solidFill>
                            <a:srgbClr val="000000"/>
                          </a:solidFill>
                          <a:effectLst/>
                          <a:latin typeface="Calibri"/>
                        </a:rPr>
                        <a:t>Vulamehlo</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l" fontAlgn="b"/>
                      <a:r>
                        <a:rPr lang="en-ZA" sz="1000" b="0" i="0" u="none" strike="noStrike" dirty="0" err="1">
                          <a:solidFill>
                            <a:srgbClr val="000000"/>
                          </a:solidFill>
                          <a:effectLst/>
                          <a:latin typeface="Calibri"/>
                        </a:rPr>
                        <a:t>Umdoni</a:t>
                      </a:r>
                      <a:r>
                        <a:rPr lang="en-ZA" sz="1000" b="0" i="0" u="none" strike="noStrike" dirty="0">
                          <a:solidFill>
                            <a:srgbClr val="000000"/>
                          </a:solidFill>
                          <a:effectLst/>
                          <a:latin typeface="Calibri"/>
                        </a:rPr>
                        <a:t>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000" b="0" i="0" u="none" strike="noStrike">
                          <a:solidFill>
                            <a:srgbClr val="000000"/>
                          </a:solidFill>
                          <a:effectLst/>
                          <a:latin typeface="Calibri"/>
                        </a:rPr>
                        <a:t>53 678 705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n-ZA" sz="1000" b="0" i="0" u="none" strike="noStrike">
                          <a:solidFill>
                            <a:srgbClr val="000000"/>
                          </a:solidFill>
                          <a:effectLst/>
                          <a:latin typeface="Calibri"/>
                        </a:rPr>
                        <a:t>76 246 556</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n-ZA" sz="1000" b="0" i="0" u="none" strike="noStrike">
                          <a:solidFill>
                            <a:srgbClr val="000000"/>
                          </a:solidFill>
                          <a:effectLst/>
                          <a:latin typeface="Calibri"/>
                        </a:rPr>
                        <a:t>94 116 759</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xmlns="" val="10004"/>
                  </a:ext>
                </a:extLst>
              </a:tr>
              <a:tr h="170939">
                <a:tc vMerge="1">
                  <a:txBody>
                    <a:bodyPr/>
                    <a:lstStyle/>
                    <a:p>
                      <a:endParaRPr lang="en-ZA"/>
                    </a:p>
                  </a:txBody>
                  <a:tcPr/>
                </a:tc>
                <a:tc>
                  <a:txBody>
                    <a:bodyPr/>
                    <a:lstStyle/>
                    <a:p>
                      <a:pPr algn="l" fontAlgn="b"/>
                      <a:r>
                        <a:rPr lang="en-ZA" sz="1000" b="0" i="0" u="none" strike="noStrike">
                          <a:solidFill>
                            <a:srgbClr val="000000"/>
                          </a:solidFill>
                          <a:effectLst/>
                          <a:latin typeface="Calibri"/>
                        </a:rPr>
                        <a:t>Ethekwini</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000" b="0" i="0" u="none" strike="noStrike">
                          <a:solidFill>
                            <a:srgbClr val="000000"/>
                          </a:solidFill>
                          <a:effectLst/>
                          <a:latin typeface="Calibri"/>
                        </a:rPr>
                        <a:t>7 350 951 000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n-ZA" sz="1000" b="0" i="0" u="none" strike="noStrike">
                          <a:solidFill>
                            <a:srgbClr val="000000"/>
                          </a:solidFill>
                          <a:effectLst/>
                          <a:latin typeface="Calibri"/>
                        </a:rPr>
                        <a:t>9 199 680 000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n-ZA" sz="1000" b="0" i="0" u="none" strike="noStrike">
                          <a:solidFill>
                            <a:srgbClr val="000000"/>
                          </a:solidFill>
                          <a:effectLst/>
                          <a:latin typeface="Calibri"/>
                        </a:rPr>
                        <a:t>10 986 294 000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xmlns="" val="10005"/>
                  </a:ext>
                </a:extLst>
              </a:tr>
              <a:tr h="170939">
                <a:tc>
                  <a:txBody>
                    <a:bodyPr/>
                    <a:lstStyle/>
                    <a:p>
                      <a:pPr algn="l" fontAlgn="b"/>
                      <a:r>
                        <a:rPr lang="en-ZA" sz="1000" b="0" i="0" u="none" strike="noStrike">
                          <a:solidFill>
                            <a:srgbClr val="000000"/>
                          </a:solidFill>
                          <a:effectLst/>
                          <a:latin typeface="Calibri"/>
                        </a:rPr>
                        <a:t>Merged municipalities</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l" fontAlgn="b"/>
                      <a:r>
                        <a:rPr lang="en-ZA" sz="1000" b="0" i="0" u="none" strike="noStrike">
                          <a:solidFill>
                            <a:srgbClr val="000000"/>
                          </a:solidFill>
                          <a:effectLst/>
                          <a:latin typeface="Calibri"/>
                        </a:rPr>
                        <a:t>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r" fontAlgn="b"/>
                      <a:endParaRPr lang="en-ZA" sz="10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r" fontAlgn="b"/>
                      <a:endParaRPr lang="en-ZA" sz="10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r" fontAlgn="b"/>
                      <a:endParaRPr lang="en-ZA" sz="10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xmlns="" val="10006"/>
                  </a:ext>
                </a:extLst>
              </a:tr>
              <a:tr h="170939">
                <a:tc>
                  <a:txBody>
                    <a:bodyPr/>
                    <a:lstStyle/>
                    <a:p>
                      <a:pPr algn="l" fontAlgn="b"/>
                      <a:r>
                        <a:rPr lang="en-ZA" sz="1000" b="0" i="0" u="none" strike="noStrike">
                          <a:solidFill>
                            <a:srgbClr val="000000"/>
                          </a:solidFill>
                          <a:effectLst/>
                          <a:latin typeface="Calibri"/>
                        </a:rPr>
                        <a:t>Imbabazane</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fontAlgn="ctr"/>
                      <a:r>
                        <a:rPr lang="en-ZA" sz="1000" b="0" i="0" u="none" strike="noStrike">
                          <a:solidFill>
                            <a:srgbClr val="000000"/>
                          </a:solidFill>
                          <a:effectLst/>
                          <a:latin typeface="Calibri"/>
                        </a:rPr>
                        <a:t>Inkosi Langalibalele</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r" fontAlgn="b"/>
                      <a:r>
                        <a:rPr lang="en-ZA" sz="1000" b="0" i="0" u="none" strike="noStrike">
                          <a:solidFill>
                            <a:srgbClr val="000000"/>
                          </a:solidFill>
                          <a:effectLst/>
                          <a:latin typeface="Calibri"/>
                        </a:rPr>
                        <a:t>153 962 001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rowSpan="2">
                  <a:txBody>
                    <a:bodyPr/>
                    <a:lstStyle/>
                    <a:p>
                      <a:pPr algn="r" fontAlgn="b"/>
                      <a:r>
                        <a:rPr lang="en-ZA" sz="1000" b="0" i="0" u="none" strike="noStrike">
                          <a:solidFill>
                            <a:srgbClr val="000000"/>
                          </a:solidFill>
                          <a:effectLst/>
                          <a:latin typeface="Calibri"/>
                        </a:rPr>
                        <a:t>253 577 595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rowSpan="2">
                  <a:txBody>
                    <a:bodyPr/>
                    <a:lstStyle/>
                    <a:p>
                      <a:pPr algn="r" fontAlgn="b"/>
                      <a:r>
                        <a:rPr lang="en-ZA" sz="1000" b="0" i="0" u="none" strike="noStrike">
                          <a:solidFill>
                            <a:srgbClr val="000000"/>
                          </a:solidFill>
                          <a:effectLst/>
                          <a:latin typeface="Calibri"/>
                        </a:rPr>
                        <a:t>140 708 235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xmlns="" val="10007"/>
                  </a:ext>
                </a:extLst>
              </a:tr>
              <a:tr h="170939">
                <a:tc>
                  <a:txBody>
                    <a:bodyPr/>
                    <a:lstStyle/>
                    <a:p>
                      <a:pPr algn="l" fontAlgn="b"/>
                      <a:r>
                        <a:rPr lang="en-ZA" sz="1000" b="0" i="0" u="none" strike="noStrike">
                          <a:solidFill>
                            <a:srgbClr val="000000"/>
                          </a:solidFill>
                          <a:effectLst/>
                          <a:latin typeface="Calibri"/>
                        </a:rPr>
                        <a:t>Umtsehzi</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extLst>
                  <a:ext uri="{0D108BD9-81ED-4DB2-BD59-A6C34878D82A}">
                    <a16:rowId xmlns:a16="http://schemas.microsoft.com/office/drawing/2014/main" xmlns="" val="10008"/>
                  </a:ext>
                </a:extLst>
              </a:tr>
              <a:tr h="170939">
                <a:tc>
                  <a:txBody>
                    <a:bodyPr/>
                    <a:lstStyle/>
                    <a:p>
                      <a:pPr algn="l" fontAlgn="b"/>
                      <a:r>
                        <a:rPr lang="en-ZA" sz="1000" b="0" i="0" u="none" strike="noStrike">
                          <a:solidFill>
                            <a:srgbClr val="000000"/>
                          </a:solidFill>
                          <a:effectLst/>
                          <a:latin typeface="Calibri"/>
                        </a:rPr>
                        <a:t>Kwa Zani</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fontAlgn="b"/>
                      <a:r>
                        <a:rPr lang="en-ZA" sz="1000" b="0" i="0" u="none" strike="noStrike">
                          <a:solidFill>
                            <a:srgbClr val="000000"/>
                          </a:solidFill>
                          <a:effectLst/>
                          <a:latin typeface="Calibri"/>
                        </a:rPr>
                        <a:t>Nkosazana Dlamini Zuma</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r" fontAlgn="b"/>
                      <a:r>
                        <a:rPr lang="en-ZA" sz="1000" b="0" i="0" u="none" strike="noStrike">
                          <a:solidFill>
                            <a:srgbClr val="000000"/>
                          </a:solidFill>
                          <a:effectLst/>
                          <a:latin typeface="Calibri"/>
                        </a:rPr>
                        <a:t>38 357 800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rowSpan="2">
                  <a:txBody>
                    <a:bodyPr/>
                    <a:lstStyle/>
                    <a:p>
                      <a:pPr algn="r" fontAlgn="b"/>
                      <a:r>
                        <a:rPr lang="en-ZA" sz="1000" b="0" i="0" u="none" strike="noStrike" dirty="0">
                          <a:solidFill>
                            <a:srgbClr val="000000"/>
                          </a:solidFill>
                          <a:effectLst/>
                          <a:latin typeface="Calibri"/>
                        </a:rPr>
                        <a:t>49 614 913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rowSpan="2">
                  <a:txBody>
                    <a:bodyPr/>
                    <a:lstStyle/>
                    <a:p>
                      <a:pPr algn="r" fontAlgn="b"/>
                      <a:r>
                        <a:rPr lang="en-ZA" sz="1000" b="0" i="0" u="none" strike="noStrike">
                          <a:solidFill>
                            <a:srgbClr val="000000"/>
                          </a:solidFill>
                          <a:effectLst/>
                          <a:latin typeface="Calibri"/>
                        </a:rPr>
                        <a:t>50 300 054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xmlns="" val="10009"/>
                  </a:ext>
                </a:extLst>
              </a:tr>
              <a:tr h="170939">
                <a:tc>
                  <a:txBody>
                    <a:bodyPr/>
                    <a:lstStyle/>
                    <a:p>
                      <a:pPr algn="l" fontAlgn="b"/>
                      <a:r>
                        <a:rPr lang="en-ZA" sz="1000" b="0" i="0" u="none" strike="noStrike">
                          <a:solidFill>
                            <a:srgbClr val="000000"/>
                          </a:solidFill>
                          <a:effectLst/>
                          <a:latin typeface="Calibri"/>
                        </a:rPr>
                        <a:t>Ingwe</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extLst>
                  <a:ext uri="{0D108BD9-81ED-4DB2-BD59-A6C34878D82A}">
                    <a16:rowId xmlns:a16="http://schemas.microsoft.com/office/drawing/2014/main" xmlns="" val="10010"/>
                  </a:ext>
                </a:extLst>
              </a:tr>
              <a:tr h="170939">
                <a:tc>
                  <a:txBody>
                    <a:bodyPr/>
                    <a:lstStyle/>
                    <a:p>
                      <a:pPr algn="l" fontAlgn="b"/>
                      <a:r>
                        <a:rPr lang="en-ZA" sz="1000" b="0" i="0" u="none" strike="noStrike">
                          <a:solidFill>
                            <a:srgbClr val="000000"/>
                          </a:solidFill>
                          <a:effectLst/>
                          <a:latin typeface="Calibri"/>
                        </a:rPr>
                        <a:t>Ezinqoleni</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fontAlgn="b"/>
                      <a:r>
                        <a:rPr lang="en-ZA" sz="1000" b="0" i="0" u="none" strike="noStrike">
                          <a:solidFill>
                            <a:srgbClr val="000000"/>
                          </a:solidFill>
                          <a:effectLst/>
                          <a:latin typeface="Calibri"/>
                        </a:rPr>
                        <a:t>Ray Nkonyeni</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r" fontAlgn="b"/>
                      <a:r>
                        <a:rPr lang="en-ZA" sz="1000" b="0" i="0" u="none" strike="noStrike">
                          <a:solidFill>
                            <a:srgbClr val="000000"/>
                          </a:solidFill>
                          <a:effectLst/>
                          <a:latin typeface="Calibri"/>
                        </a:rPr>
                        <a:t>81 322 504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rowSpan="2">
                  <a:txBody>
                    <a:bodyPr/>
                    <a:lstStyle/>
                    <a:p>
                      <a:pPr algn="r" fontAlgn="b"/>
                      <a:r>
                        <a:rPr lang="en-ZA" sz="1000" b="0" i="0" u="none" strike="noStrike" dirty="0">
                          <a:solidFill>
                            <a:srgbClr val="000000"/>
                          </a:solidFill>
                          <a:effectLst/>
                          <a:latin typeface="Calibri"/>
                        </a:rPr>
                        <a:t>229 978 285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rowSpan="2">
                  <a:txBody>
                    <a:bodyPr/>
                    <a:lstStyle/>
                    <a:p>
                      <a:pPr algn="r" fontAlgn="b"/>
                      <a:r>
                        <a:rPr lang="en-ZA" sz="1000" b="0" i="0" u="none" strike="noStrike">
                          <a:solidFill>
                            <a:srgbClr val="000000"/>
                          </a:solidFill>
                          <a:effectLst/>
                          <a:latin typeface="Calibri"/>
                        </a:rPr>
                        <a:t>274 096 029</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xmlns="" val="10011"/>
                  </a:ext>
                </a:extLst>
              </a:tr>
              <a:tr h="170939">
                <a:tc>
                  <a:txBody>
                    <a:bodyPr/>
                    <a:lstStyle/>
                    <a:p>
                      <a:pPr algn="l" fontAlgn="b"/>
                      <a:r>
                        <a:rPr lang="en-ZA" sz="1000" b="0" i="0" u="none" strike="noStrike">
                          <a:solidFill>
                            <a:srgbClr val="000000"/>
                          </a:solidFill>
                          <a:effectLst/>
                          <a:latin typeface="Calibri"/>
                        </a:rPr>
                        <a:t>Hibiscus Coast</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extLst>
                  <a:ext uri="{0D108BD9-81ED-4DB2-BD59-A6C34878D82A}">
                    <a16:rowId xmlns:a16="http://schemas.microsoft.com/office/drawing/2014/main" xmlns="" val="10012"/>
                  </a:ext>
                </a:extLst>
              </a:tr>
              <a:tr h="170939">
                <a:tc>
                  <a:txBody>
                    <a:bodyPr/>
                    <a:lstStyle/>
                    <a:p>
                      <a:pPr algn="l" fontAlgn="b"/>
                      <a:r>
                        <a:rPr lang="en-ZA" sz="1000" b="0" i="0" u="none" strike="noStrike">
                          <a:solidFill>
                            <a:srgbClr val="000000"/>
                          </a:solidFill>
                          <a:effectLst/>
                          <a:latin typeface="Calibri"/>
                        </a:rPr>
                        <a:t>Hlabisa</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fontAlgn="b"/>
                      <a:r>
                        <a:rPr lang="en-ZA" sz="1000" b="0" i="0" u="none" strike="noStrike">
                          <a:solidFill>
                            <a:srgbClr val="000000"/>
                          </a:solidFill>
                          <a:effectLst/>
                          <a:latin typeface="Calibri"/>
                        </a:rPr>
                        <a:t>Hlabisa Big Five</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r" fontAlgn="b"/>
                      <a:r>
                        <a:rPr lang="en-ZA" sz="1000" b="0" i="0" u="none" strike="noStrike">
                          <a:solidFill>
                            <a:srgbClr val="000000"/>
                          </a:solidFill>
                          <a:effectLst/>
                          <a:latin typeface="Calibri"/>
                        </a:rPr>
                        <a:t>48 185 418</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rowSpan="2">
                  <a:txBody>
                    <a:bodyPr/>
                    <a:lstStyle/>
                    <a:p>
                      <a:pPr algn="r" fontAlgn="b"/>
                      <a:r>
                        <a:rPr lang="en-ZA" sz="1000" b="0" i="0" u="none" strike="noStrike">
                          <a:solidFill>
                            <a:srgbClr val="000000"/>
                          </a:solidFill>
                          <a:effectLst/>
                          <a:latin typeface="Calibri"/>
                        </a:rPr>
                        <a:t>39 092 490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rowSpan="2">
                  <a:txBody>
                    <a:bodyPr/>
                    <a:lstStyle/>
                    <a:p>
                      <a:pPr algn="r" fontAlgn="b"/>
                      <a:r>
                        <a:rPr lang="en-ZA" sz="1000" b="0" i="0" u="none" strike="noStrike">
                          <a:solidFill>
                            <a:srgbClr val="000000"/>
                          </a:solidFill>
                          <a:effectLst/>
                          <a:latin typeface="Calibri"/>
                        </a:rPr>
                        <a:t>43 417 668</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xmlns="" val="10013"/>
                  </a:ext>
                </a:extLst>
              </a:tr>
              <a:tr h="145297">
                <a:tc>
                  <a:txBody>
                    <a:bodyPr/>
                    <a:lstStyle/>
                    <a:p>
                      <a:pPr algn="l" fontAlgn="b"/>
                      <a:r>
                        <a:rPr lang="en-ZA" sz="1000" b="0" i="0" u="none" strike="noStrike">
                          <a:solidFill>
                            <a:srgbClr val="000000"/>
                          </a:solidFill>
                          <a:effectLst/>
                          <a:latin typeface="Calibri"/>
                        </a:rPr>
                        <a:t>Big Five False Bay</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extLst>
                  <a:ext uri="{0D108BD9-81ED-4DB2-BD59-A6C34878D82A}">
                    <a16:rowId xmlns:a16="http://schemas.microsoft.com/office/drawing/2014/main" xmlns="" val="10014"/>
                  </a:ext>
                </a:extLst>
              </a:tr>
              <a:tr h="170939">
                <a:tc>
                  <a:txBody>
                    <a:bodyPr/>
                    <a:lstStyle/>
                    <a:p>
                      <a:pPr algn="l" fontAlgn="b"/>
                      <a:r>
                        <a:rPr lang="en-ZA" sz="1000" b="0" i="0" u="none" strike="noStrike">
                          <a:solidFill>
                            <a:srgbClr val="000000"/>
                          </a:solidFill>
                          <a:effectLst/>
                          <a:latin typeface="Calibri"/>
                        </a:rPr>
                        <a:t>Emnambithi</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fontAlgn="ctr"/>
                      <a:r>
                        <a:rPr lang="en-ZA" sz="1000" b="0" i="0" u="none" strike="noStrike" dirty="0">
                          <a:solidFill>
                            <a:srgbClr val="000000"/>
                          </a:solidFill>
                          <a:effectLst/>
                          <a:latin typeface="Calibri"/>
                        </a:rPr>
                        <a:t>Alfred Duma</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r" fontAlgn="b"/>
                      <a:r>
                        <a:rPr lang="en-ZA" sz="1000" b="0" i="0" u="none" strike="noStrike">
                          <a:solidFill>
                            <a:srgbClr val="000000"/>
                          </a:solidFill>
                          <a:effectLst/>
                          <a:latin typeface="Calibri"/>
                        </a:rPr>
                        <a:t>63 345 755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rowSpan="2">
                  <a:txBody>
                    <a:bodyPr/>
                    <a:lstStyle/>
                    <a:p>
                      <a:pPr algn="r" fontAlgn="b"/>
                      <a:r>
                        <a:rPr lang="en-ZA" sz="1000" b="0" i="0" u="none" strike="noStrike">
                          <a:solidFill>
                            <a:srgbClr val="000000"/>
                          </a:solidFill>
                          <a:effectLst/>
                          <a:latin typeface="Calibri"/>
                        </a:rPr>
                        <a:t>304 739 769</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rowSpan="2">
                  <a:txBody>
                    <a:bodyPr/>
                    <a:lstStyle/>
                    <a:p>
                      <a:pPr algn="r" fontAlgn="b"/>
                      <a:r>
                        <a:rPr lang="en-ZA" sz="1000" b="0" i="0" u="none" strike="noStrike">
                          <a:solidFill>
                            <a:srgbClr val="000000"/>
                          </a:solidFill>
                          <a:effectLst/>
                          <a:latin typeface="Calibri"/>
                        </a:rPr>
                        <a:t>406 198 751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xmlns="" val="10015"/>
                  </a:ext>
                </a:extLst>
              </a:tr>
              <a:tr h="170939">
                <a:tc>
                  <a:txBody>
                    <a:bodyPr/>
                    <a:lstStyle/>
                    <a:p>
                      <a:pPr algn="l" fontAlgn="b"/>
                      <a:r>
                        <a:rPr lang="en-ZA" sz="1000" b="0" i="0" u="none" strike="noStrike" dirty="0" err="1">
                          <a:solidFill>
                            <a:srgbClr val="000000"/>
                          </a:solidFill>
                          <a:effectLst/>
                          <a:latin typeface="Calibri"/>
                        </a:rPr>
                        <a:t>Indaka</a:t>
                      </a:r>
                      <a:endParaRPr lang="en-ZA" sz="10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extLst>
                  <a:ext uri="{0D108BD9-81ED-4DB2-BD59-A6C34878D82A}">
                    <a16:rowId xmlns:a16="http://schemas.microsoft.com/office/drawing/2014/main" xmlns="" val="10016"/>
                  </a:ext>
                </a:extLst>
              </a:tr>
            </a:tbl>
          </a:graphicData>
        </a:graphic>
      </p:graphicFrame>
    </p:spTree>
    <p:extLst>
      <p:ext uri="{BB962C8B-B14F-4D97-AF65-F5344CB8AC3E}">
        <p14:creationId xmlns:p14="http://schemas.microsoft.com/office/powerpoint/2010/main" xmlns="" val="3897309928"/>
      </p:ext>
    </p:extLst>
  </p:cSld>
  <p:clrMapOvr>
    <a:masterClrMapping/>
  </p:clrMapOvr>
  <p:transition>
    <p:wip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9"/>
          <p:cNvSpPr>
            <a:spLocks noGrp="1"/>
          </p:cNvSpPr>
          <p:nvPr>
            <p:ph type="sldNum" sz="quarter" idx="12"/>
          </p:nvPr>
        </p:nvSpPr>
        <p:spPr/>
        <p:txBody>
          <a:bodyPr/>
          <a:lstStyle/>
          <a:p>
            <a:fld id="{2DDF82E0-F617-466A-8989-E6F91EEE8384}" type="slidenum">
              <a:rPr lang="en-US" altLang="en-US" sz="1600" smtClean="0">
                <a:solidFill>
                  <a:prstClr val="white"/>
                </a:solidFill>
              </a:rPr>
              <a:pPr/>
              <a:t>2</a:t>
            </a:fld>
            <a:endParaRPr lang="en-US" altLang="en-US" sz="1600" dirty="0">
              <a:solidFill>
                <a:prstClr val="white"/>
              </a:solidFill>
            </a:endParaRPr>
          </a:p>
        </p:txBody>
      </p:sp>
      <p:sp>
        <p:nvSpPr>
          <p:cNvPr id="11" name="Rectangle 10"/>
          <p:cNvSpPr/>
          <p:nvPr/>
        </p:nvSpPr>
        <p:spPr>
          <a:xfrm>
            <a:off x="6354040" y="332656"/>
            <a:ext cx="2754464" cy="230832"/>
          </a:xfrm>
          <a:prstGeom prst="rect">
            <a:avLst/>
          </a:prstGeom>
        </p:spPr>
        <p:txBody>
          <a:bodyPr wrap="square">
            <a:spAutoFit/>
          </a:bodyPr>
          <a:lstStyle/>
          <a:p>
            <a:r>
              <a:rPr lang="en-US" sz="900" dirty="0">
                <a:solidFill>
                  <a:prstClr val="black"/>
                </a:solidFill>
              </a:rPr>
              <a:t>GROWING KWAZULU-NATAL TOGETHER</a:t>
            </a:r>
          </a:p>
        </p:txBody>
      </p:sp>
      <p:sp>
        <p:nvSpPr>
          <p:cNvPr id="16" name="Slide Number Placeholder 3"/>
          <p:cNvSpPr txBox="1">
            <a:spLocks/>
          </p:cNvSpPr>
          <p:nvPr/>
        </p:nvSpPr>
        <p:spPr>
          <a:xfrm>
            <a:off x="35496" y="6448251"/>
            <a:ext cx="2133600" cy="365125"/>
          </a:xfrm>
          <a:prstGeom prst="rect">
            <a:avLst/>
          </a:prstGeom>
        </p:spPr>
        <p:txBody>
          <a:bodyPr vert="horz" wrap="square" lIns="91440" tIns="45720" rIns="91440" bIns="45720" numCol="1" anchor="ctr" anchorCtr="0" compatLnSpc="1">
            <a:prstTxWarp prst="textNoShape">
              <a:avLst/>
            </a:prstTxWarp>
          </a:bodyPr>
          <a:lstStyle>
            <a:defPPr>
              <a:defRPr lang="en-US"/>
            </a:defPPr>
            <a:lvl1pPr algn="r" rtl="0" fontAlgn="base">
              <a:spcBef>
                <a:spcPct val="0"/>
              </a:spcBef>
              <a:spcAft>
                <a:spcPct val="0"/>
              </a:spcAft>
              <a:defRPr sz="1200" kern="1200">
                <a:solidFill>
                  <a:srgbClr val="898989"/>
                </a:solidFill>
                <a:latin typeface="Calibri" panose="020F050202020403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algn="l"/>
            <a:fld id="{5D312F24-582A-4117-A0B2-A1DD2489FD11}" type="slidenum">
              <a:rPr lang="en-US" altLang="en-US" smtClean="0">
                <a:solidFill>
                  <a:prstClr val="black"/>
                </a:solidFill>
                <a:latin typeface="Arial"/>
                <a:cs typeface="Arial"/>
              </a:rPr>
              <a:pPr algn="l"/>
              <a:t>2</a:t>
            </a:fld>
            <a:endParaRPr lang="en-US" altLang="en-US" dirty="0">
              <a:solidFill>
                <a:prstClr val="black"/>
              </a:solidFill>
              <a:latin typeface="Arial"/>
              <a:cs typeface="Arial"/>
            </a:endParaRPr>
          </a:p>
        </p:txBody>
      </p:sp>
      <p:pic>
        <p:nvPicPr>
          <p:cNvPr id="9" name="Picture 8" descr="Cogta Logo.jpg"/>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395536" y="274443"/>
            <a:ext cx="2232248" cy="562269"/>
          </a:xfrm>
          <a:prstGeom prst="rect">
            <a:avLst/>
          </a:prstGeom>
        </p:spPr>
      </p:pic>
      <p:sp>
        <p:nvSpPr>
          <p:cNvPr id="7" name="Rectangle 6"/>
          <p:cNvSpPr/>
          <p:nvPr/>
        </p:nvSpPr>
        <p:spPr>
          <a:xfrm>
            <a:off x="395536" y="1102578"/>
            <a:ext cx="8496944" cy="4832092"/>
          </a:xfrm>
          <a:prstGeom prst="rect">
            <a:avLst/>
          </a:prstGeom>
        </p:spPr>
        <p:txBody>
          <a:bodyPr wrap="square">
            <a:spAutoFit/>
          </a:bodyPr>
          <a:lstStyle/>
          <a:p>
            <a:pPr marL="177800" lvl="1" algn="ctr"/>
            <a:r>
              <a:rPr lang="en-ZA" sz="2800" b="1" dirty="0">
                <a:solidFill>
                  <a:prstClr val="black"/>
                </a:solidFill>
              </a:rPr>
              <a:t>PURPOSE</a:t>
            </a:r>
          </a:p>
          <a:p>
            <a:pPr marL="177800" lvl="1"/>
            <a:endParaRPr lang="en-ZA" sz="2800" dirty="0">
              <a:solidFill>
                <a:prstClr val="black"/>
              </a:solidFill>
            </a:endParaRPr>
          </a:p>
          <a:p>
            <a:pPr marL="177800" lvl="1" algn="just"/>
            <a:r>
              <a:rPr lang="en-ZA" sz="2800" dirty="0" smtClean="0">
                <a:solidFill>
                  <a:prstClr val="black"/>
                </a:solidFill>
              </a:rPr>
              <a:t>T</a:t>
            </a:r>
            <a:r>
              <a:rPr lang="en-US" sz="2800" dirty="0" smtClean="0">
                <a:solidFill>
                  <a:prstClr val="black"/>
                </a:solidFill>
                <a:latin typeface="Arial"/>
              </a:rPr>
              <a:t>he purpose of this presentation is to</a:t>
            </a:r>
            <a:r>
              <a:rPr lang="en-US" sz="2800" dirty="0" smtClean="0">
                <a:solidFill>
                  <a:prstClr val="black"/>
                </a:solidFill>
                <a:latin typeface="Arial"/>
                <a:ea typeface="Times New Roman"/>
              </a:rPr>
              <a:t> </a:t>
            </a:r>
            <a:r>
              <a:rPr lang="en-US" sz="2800" dirty="0">
                <a:solidFill>
                  <a:prstClr val="black"/>
                </a:solidFill>
                <a:latin typeface="Arial"/>
                <a:ea typeface="Times New Roman"/>
              </a:rPr>
              <a:t>appraise the Portfolio Committee </a:t>
            </a:r>
            <a:r>
              <a:rPr lang="en-US" sz="2800" dirty="0" smtClean="0">
                <a:solidFill>
                  <a:prstClr val="black"/>
                </a:solidFill>
                <a:latin typeface="Arial"/>
                <a:ea typeface="Times New Roman"/>
              </a:rPr>
              <a:t>on Cooperative </a:t>
            </a:r>
            <a:r>
              <a:rPr lang="en-US" sz="2800" dirty="0">
                <a:solidFill>
                  <a:prstClr val="black"/>
                </a:solidFill>
                <a:latin typeface="Arial"/>
                <a:ea typeface="Times New Roman"/>
              </a:rPr>
              <a:t>Governance and Traditional Affairs on:</a:t>
            </a:r>
          </a:p>
          <a:p>
            <a:pPr marL="635000" lvl="1" indent="-457200" algn="just">
              <a:buFont typeface="Arial" panose="020B0604020202020204" pitchFamily="34" charset="0"/>
              <a:buChar char="•"/>
            </a:pPr>
            <a:r>
              <a:rPr lang="en-US" sz="2800" dirty="0" smtClean="0">
                <a:solidFill>
                  <a:prstClr val="black"/>
                </a:solidFill>
                <a:latin typeface="Arial"/>
                <a:ea typeface="Times New Roman"/>
              </a:rPr>
              <a:t>The </a:t>
            </a:r>
            <a:r>
              <a:rPr lang="en-US" sz="2800" dirty="0">
                <a:solidFill>
                  <a:prstClr val="black"/>
                </a:solidFill>
                <a:latin typeface="Arial"/>
                <a:ea typeface="Times New Roman"/>
              </a:rPr>
              <a:t>amalgamation </a:t>
            </a:r>
            <a:r>
              <a:rPr lang="en-US" sz="2800" dirty="0" smtClean="0">
                <a:solidFill>
                  <a:prstClr val="black"/>
                </a:solidFill>
                <a:latin typeface="Arial"/>
                <a:ea typeface="Times New Roman"/>
              </a:rPr>
              <a:t>process undertaken on municipalities in the Province; </a:t>
            </a:r>
            <a:endParaRPr lang="en-US" sz="2800" dirty="0">
              <a:solidFill>
                <a:prstClr val="black"/>
              </a:solidFill>
              <a:latin typeface="Arial"/>
              <a:ea typeface="Times New Roman"/>
            </a:endParaRPr>
          </a:p>
          <a:p>
            <a:pPr marL="635000" lvl="1" indent="-457200" algn="just">
              <a:buFont typeface="Arial" panose="020B0604020202020204" pitchFamily="34" charset="0"/>
              <a:buChar char="•"/>
            </a:pPr>
            <a:r>
              <a:rPr lang="en-US" sz="2800" dirty="0" smtClean="0">
                <a:solidFill>
                  <a:prstClr val="black"/>
                </a:solidFill>
                <a:latin typeface="Arial"/>
                <a:ea typeface="Times New Roman"/>
              </a:rPr>
              <a:t>The summary </a:t>
            </a:r>
            <a:r>
              <a:rPr lang="en-US" sz="2800" dirty="0">
                <a:solidFill>
                  <a:prstClr val="black"/>
                </a:solidFill>
                <a:latin typeface="Arial"/>
                <a:ea typeface="Times New Roman"/>
              </a:rPr>
              <a:t>of the public participation process </a:t>
            </a:r>
            <a:r>
              <a:rPr lang="en-US" sz="2800" dirty="0" smtClean="0">
                <a:solidFill>
                  <a:prstClr val="black"/>
                </a:solidFill>
                <a:latin typeface="Arial"/>
                <a:ea typeface="Times New Roman"/>
              </a:rPr>
              <a:t>followed during the amalgamation process; </a:t>
            </a:r>
            <a:r>
              <a:rPr lang="en-US" sz="2800" dirty="0">
                <a:solidFill>
                  <a:prstClr val="black"/>
                </a:solidFill>
                <a:latin typeface="Arial"/>
                <a:ea typeface="Times New Roman"/>
              </a:rPr>
              <a:t>and </a:t>
            </a:r>
          </a:p>
          <a:p>
            <a:pPr marL="635000" lvl="1" indent="-457200" algn="just">
              <a:buFont typeface="Arial" panose="020B0604020202020204" pitchFamily="34" charset="0"/>
              <a:buChar char="•"/>
            </a:pPr>
            <a:r>
              <a:rPr lang="en-US" sz="2800" dirty="0">
                <a:solidFill>
                  <a:prstClr val="black"/>
                </a:solidFill>
                <a:latin typeface="Arial"/>
                <a:ea typeface="Times New Roman"/>
              </a:rPr>
              <a:t>The analysis of the performance of </a:t>
            </a:r>
            <a:r>
              <a:rPr lang="en-US" sz="2800" dirty="0" smtClean="0">
                <a:solidFill>
                  <a:prstClr val="black"/>
                </a:solidFill>
                <a:latin typeface="Arial"/>
                <a:ea typeface="Times New Roman"/>
              </a:rPr>
              <a:t>such </a:t>
            </a:r>
            <a:r>
              <a:rPr lang="en-US" sz="2800" dirty="0">
                <a:solidFill>
                  <a:prstClr val="black"/>
                </a:solidFill>
                <a:latin typeface="Arial"/>
                <a:ea typeface="Times New Roman"/>
              </a:rPr>
              <a:t>municipalities pre and post amalgamation. </a:t>
            </a:r>
            <a:endParaRPr lang="en-ZA" sz="2800" dirty="0">
              <a:solidFill>
                <a:prstClr val="black"/>
              </a:solidFill>
            </a:endParaRPr>
          </a:p>
        </p:txBody>
      </p:sp>
    </p:spTree>
    <p:extLst>
      <p:ext uri="{BB962C8B-B14F-4D97-AF65-F5344CB8AC3E}">
        <p14:creationId xmlns:p14="http://schemas.microsoft.com/office/powerpoint/2010/main" xmlns="" val="3138310318"/>
      </p:ext>
    </p:extLst>
  </p:cSld>
  <p:clrMapOvr>
    <a:masterClrMapping/>
  </p:clrMapOvr>
  <p:transition>
    <p:wip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9"/>
          <p:cNvSpPr>
            <a:spLocks noGrp="1"/>
          </p:cNvSpPr>
          <p:nvPr>
            <p:ph type="sldNum" sz="quarter" idx="12"/>
          </p:nvPr>
        </p:nvSpPr>
        <p:spPr/>
        <p:txBody>
          <a:bodyPr/>
          <a:lstStyle/>
          <a:p>
            <a:fld id="{2DDF82E0-F617-466A-8989-E6F91EEE8384}" type="slidenum">
              <a:rPr lang="en-US" altLang="en-US" sz="1600" smtClean="0">
                <a:solidFill>
                  <a:prstClr val="white"/>
                </a:solidFill>
              </a:rPr>
              <a:pPr/>
              <a:t>20</a:t>
            </a:fld>
            <a:endParaRPr lang="en-US" altLang="en-US" sz="1600" dirty="0">
              <a:solidFill>
                <a:prstClr val="white"/>
              </a:solidFill>
            </a:endParaRPr>
          </a:p>
        </p:txBody>
      </p:sp>
      <p:sp>
        <p:nvSpPr>
          <p:cNvPr id="11" name="Rectangle 10"/>
          <p:cNvSpPr/>
          <p:nvPr/>
        </p:nvSpPr>
        <p:spPr>
          <a:xfrm>
            <a:off x="6354040" y="332656"/>
            <a:ext cx="2754464" cy="230832"/>
          </a:xfrm>
          <a:prstGeom prst="rect">
            <a:avLst/>
          </a:prstGeom>
        </p:spPr>
        <p:txBody>
          <a:bodyPr wrap="square">
            <a:spAutoFit/>
          </a:bodyPr>
          <a:lstStyle/>
          <a:p>
            <a:r>
              <a:rPr lang="en-US" sz="900" dirty="0"/>
              <a:t>GROWING KWAZULU-NATAL TOGETHER</a:t>
            </a:r>
          </a:p>
        </p:txBody>
      </p:sp>
      <p:sp>
        <p:nvSpPr>
          <p:cNvPr id="16" name="Slide Number Placeholder 3"/>
          <p:cNvSpPr txBox="1">
            <a:spLocks/>
          </p:cNvSpPr>
          <p:nvPr/>
        </p:nvSpPr>
        <p:spPr>
          <a:xfrm>
            <a:off x="35496" y="6448251"/>
            <a:ext cx="2133600" cy="365125"/>
          </a:xfrm>
          <a:prstGeom prst="rect">
            <a:avLst/>
          </a:prstGeom>
        </p:spPr>
        <p:txBody>
          <a:bodyPr vert="horz" wrap="square" lIns="91440" tIns="45720" rIns="91440" bIns="45720" numCol="1" anchor="ctr" anchorCtr="0" compatLnSpc="1">
            <a:prstTxWarp prst="textNoShape">
              <a:avLst/>
            </a:prstTxWarp>
          </a:bodyPr>
          <a:lstStyle>
            <a:defPPr>
              <a:defRPr lang="en-US"/>
            </a:defPPr>
            <a:lvl1pPr algn="r" rtl="0" fontAlgn="base">
              <a:spcBef>
                <a:spcPct val="0"/>
              </a:spcBef>
              <a:spcAft>
                <a:spcPct val="0"/>
              </a:spcAft>
              <a:defRPr sz="1200" kern="1200">
                <a:solidFill>
                  <a:srgbClr val="898989"/>
                </a:solidFill>
                <a:latin typeface="Calibri" panose="020F050202020403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algn="l"/>
            <a:fld id="{5D312F24-582A-4117-A0B2-A1DD2489FD11}" type="slidenum">
              <a:rPr lang="en-US" altLang="en-US" smtClean="0">
                <a:solidFill>
                  <a:schemeClr val="tx1"/>
                </a:solidFill>
                <a:latin typeface="Arial"/>
                <a:cs typeface="Arial"/>
              </a:rPr>
              <a:pPr algn="l"/>
              <a:t>20</a:t>
            </a:fld>
            <a:endParaRPr lang="en-US" altLang="en-US" dirty="0">
              <a:solidFill>
                <a:schemeClr val="tx1"/>
              </a:solidFill>
              <a:latin typeface="Arial"/>
              <a:cs typeface="Arial"/>
            </a:endParaRPr>
          </a:p>
        </p:txBody>
      </p:sp>
      <p:pic>
        <p:nvPicPr>
          <p:cNvPr id="9" name="Picture 8" descr="Cogta Logo.jpg"/>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395536" y="274443"/>
            <a:ext cx="2232248" cy="562269"/>
          </a:xfrm>
          <a:prstGeom prst="rect">
            <a:avLst/>
          </a:prstGeom>
        </p:spPr>
      </p:pic>
      <p:sp>
        <p:nvSpPr>
          <p:cNvPr id="7" name="Content Placeholder 1"/>
          <p:cNvSpPr txBox="1">
            <a:spLocks/>
          </p:cNvSpPr>
          <p:nvPr/>
        </p:nvSpPr>
        <p:spPr>
          <a:xfrm>
            <a:off x="395536" y="2701280"/>
            <a:ext cx="8289797" cy="319376"/>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fontAlgn="auto">
              <a:spcAft>
                <a:spcPts val="0"/>
              </a:spcAft>
              <a:buFont typeface="Arial" panose="020B0604020202020204" pitchFamily="34" charset="0"/>
              <a:buNone/>
            </a:pPr>
            <a:r>
              <a:rPr lang="en-US" sz="2000" b="1" dirty="0">
                <a:solidFill>
                  <a:prstClr val="black"/>
                </a:solidFill>
                <a:latin typeface="Arial"/>
                <a:cs typeface="Arial"/>
              </a:rPr>
              <a:t>OVERALL B2B PERFORMANCE FOR THE 2019/20 FY</a:t>
            </a:r>
          </a:p>
        </p:txBody>
      </p:sp>
      <p:pic>
        <p:nvPicPr>
          <p:cNvPr id="8194" name="Picture 2"/>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397003" y="3072762"/>
            <a:ext cx="8289797" cy="150502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12" name="Content Placeholder 1"/>
          <p:cNvSpPr txBox="1">
            <a:spLocks/>
          </p:cNvSpPr>
          <p:nvPr/>
        </p:nvSpPr>
        <p:spPr bwMode="auto">
          <a:xfrm>
            <a:off x="395536" y="4767198"/>
            <a:ext cx="8289797" cy="30593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US" sz="2000" b="1" dirty="0">
                <a:solidFill>
                  <a:prstClr val="black"/>
                </a:solidFill>
                <a:latin typeface="Arial"/>
                <a:cs typeface="Arial"/>
              </a:rPr>
              <a:t>ANALYSIS PER B2B PILLARS FOR THE 2019/20 FY</a:t>
            </a:r>
          </a:p>
        </p:txBody>
      </p:sp>
      <p:pic>
        <p:nvPicPr>
          <p:cNvPr id="8195" name="Picture 3"/>
          <p:cNvPicPr>
            <a:picLocks noChangeAspect="1" noChangeArrowheads="1"/>
          </p:cNvPicPr>
          <p:nvPr/>
        </p:nvPicPr>
        <p:blipFill>
          <a:blip r:embed="rId4">
            <a:extLst>
              <a:ext uri="{28A0092B-C50C-407E-A947-70E740481C1C}">
                <a14:useLocalDpi xmlns:a14="http://schemas.microsoft.com/office/drawing/2010/main" xmlns="" val="0"/>
              </a:ext>
            </a:extLst>
          </a:blip>
          <a:srcRect/>
          <a:stretch>
            <a:fillRect/>
          </a:stretch>
        </p:blipFill>
        <p:spPr bwMode="auto">
          <a:xfrm>
            <a:off x="397003" y="5076343"/>
            <a:ext cx="8289797" cy="142596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13" name="Content Placeholder 1">
            <a:extLst>
              <a:ext uri="{FF2B5EF4-FFF2-40B4-BE49-F238E27FC236}">
                <a16:creationId xmlns:a16="http://schemas.microsoft.com/office/drawing/2014/main" xmlns="" id="{AF0BD824-E9BC-4E7F-80ED-26A76D3D86E2}"/>
              </a:ext>
            </a:extLst>
          </p:cNvPr>
          <p:cNvSpPr>
            <a:spLocks noGrp="1"/>
          </p:cNvSpPr>
          <p:nvPr>
            <p:ph idx="1"/>
          </p:nvPr>
        </p:nvSpPr>
        <p:spPr>
          <a:xfrm>
            <a:off x="179512" y="1004941"/>
            <a:ext cx="8712967" cy="1582080"/>
          </a:xfrm>
        </p:spPr>
        <p:txBody>
          <a:bodyPr/>
          <a:lstStyle/>
          <a:p>
            <a:pPr marL="0" lvl="0" indent="0" algn="just">
              <a:buNone/>
            </a:pPr>
            <a:r>
              <a:rPr lang="en-US" sz="1800" b="1" dirty="0">
                <a:solidFill>
                  <a:prstClr val="black"/>
                </a:solidFill>
                <a:latin typeface="Arial"/>
                <a:cs typeface="Arial"/>
              </a:rPr>
              <a:t>                     STATUS OF INSTITUTIONAL AND POLICY MATTERS</a:t>
            </a:r>
          </a:p>
          <a:p>
            <a:pPr lvl="0" algn="just">
              <a:buFont typeface="Wingdings" panose="05000000000000000000" pitchFamily="2" charset="2"/>
              <a:buChar char="§"/>
            </a:pPr>
            <a:r>
              <a:rPr lang="en-US" sz="1600" dirty="0">
                <a:solidFill>
                  <a:prstClr val="black"/>
                </a:solidFill>
                <a:latin typeface="Arial"/>
                <a:cs typeface="Arial"/>
              </a:rPr>
              <a:t>The Mayoral position at uMdoni municipality has recently become vacant due to the incumbent being recalled by his party. </a:t>
            </a:r>
          </a:p>
          <a:p>
            <a:pPr lvl="0" algn="just">
              <a:buFont typeface="Wingdings" panose="05000000000000000000" pitchFamily="2" charset="2"/>
              <a:buChar char="§"/>
            </a:pPr>
            <a:r>
              <a:rPr lang="en-US" sz="1600" dirty="0">
                <a:solidFill>
                  <a:prstClr val="black"/>
                </a:solidFill>
                <a:latin typeface="Arial"/>
                <a:cs typeface="Arial"/>
              </a:rPr>
              <a:t>The Municipal Manager was also placed on suspension during October 2020 and a disciplinary process has been initiated by the municipality.</a:t>
            </a:r>
          </a:p>
        </p:txBody>
      </p:sp>
      <p:sp>
        <p:nvSpPr>
          <p:cNvPr id="2" name="Rounded Rectangle 8">
            <a:extLst>
              <a:ext uri="{FF2B5EF4-FFF2-40B4-BE49-F238E27FC236}">
                <a16:creationId xmlns:a16="http://schemas.microsoft.com/office/drawing/2014/main" xmlns="" id="{FE4F6A2F-6DBC-4A72-B334-BA637EEC1B49}"/>
              </a:ext>
            </a:extLst>
          </p:cNvPr>
          <p:cNvSpPr/>
          <p:nvPr/>
        </p:nvSpPr>
        <p:spPr>
          <a:xfrm>
            <a:off x="179512" y="182742"/>
            <a:ext cx="8712967" cy="648072"/>
          </a:xfrm>
          <a:prstGeom prst="round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2800" b="1" dirty="0">
              <a:solidFill>
                <a:schemeClr val="bg1"/>
              </a:solidFill>
              <a:latin typeface="Arial"/>
              <a:cs typeface="Arial"/>
            </a:endParaRPr>
          </a:p>
          <a:p>
            <a:pPr algn="ctr">
              <a:defRPr/>
            </a:pPr>
            <a:r>
              <a:rPr lang="en-US" sz="2800" b="1" dirty="0">
                <a:solidFill>
                  <a:schemeClr val="bg1"/>
                </a:solidFill>
                <a:latin typeface="Arial"/>
                <a:cs typeface="Arial"/>
              </a:rPr>
              <a:t>UMDONI LOCAL MUNICIPALITY</a:t>
            </a:r>
          </a:p>
          <a:p>
            <a:pPr lvl="0" algn="ctr">
              <a:defRPr/>
            </a:pPr>
            <a:endParaRPr lang="en-ZA" sz="2700" b="1" dirty="0">
              <a:solidFill>
                <a:srgbClr val="FFFFFF"/>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540995404"/>
      </p:ext>
    </p:extLst>
  </p:cSld>
  <p:clrMapOvr>
    <a:masterClrMapping/>
  </p:clrMapOvr>
  <p:transition>
    <p:wip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1" y="943603"/>
            <a:ext cx="8712967" cy="648072"/>
          </a:xfrm>
        </p:spPr>
        <p:txBody>
          <a:bodyPr/>
          <a:lstStyle/>
          <a:p>
            <a:r>
              <a:rPr lang="en-ZA" sz="2800" b="1" dirty="0"/>
              <a:t>INSTITUTIONAL AND POLICY  MATTERS</a:t>
            </a:r>
          </a:p>
        </p:txBody>
      </p:sp>
      <p:sp>
        <p:nvSpPr>
          <p:cNvPr id="3" name="Content Placeholder 2"/>
          <p:cNvSpPr>
            <a:spLocks noGrp="1"/>
          </p:cNvSpPr>
          <p:nvPr>
            <p:ph idx="1"/>
          </p:nvPr>
        </p:nvSpPr>
        <p:spPr>
          <a:xfrm>
            <a:off x="179512" y="1698566"/>
            <a:ext cx="8712966" cy="4603350"/>
          </a:xfrm>
        </p:spPr>
        <p:txBody>
          <a:bodyPr/>
          <a:lstStyle/>
          <a:p>
            <a:pPr algn="just"/>
            <a:r>
              <a:rPr lang="en-ZA" sz="2000" dirty="0"/>
              <a:t>The economies of scale have not been realised due to the addition of 7 wards from the dis-established Ezinqoleni municipality being merged with the newly established Ray Nkonyeni municipality.</a:t>
            </a:r>
          </a:p>
          <a:p>
            <a:pPr algn="just"/>
            <a:r>
              <a:rPr lang="en-ZA" sz="2000" dirty="0"/>
              <a:t>These wards are mainly rural in nature and have no revenue base.</a:t>
            </a:r>
          </a:p>
          <a:p>
            <a:pPr algn="just"/>
            <a:r>
              <a:rPr lang="en-ZA" sz="2000" dirty="0"/>
              <a:t>No significant increase in equitable share was made to the municipality.</a:t>
            </a:r>
          </a:p>
          <a:p>
            <a:pPr algn="just"/>
            <a:r>
              <a:rPr lang="en-ZA" sz="2000" dirty="0"/>
              <a:t>Services such as Public Safety, Fire Fighting, Waste Management and electricity provision was extended to the erstwhile Ezinqoleni area.</a:t>
            </a:r>
          </a:p>
          <a:p>
            <a:pPr algn="just"/>
            <a:r>
              <a:rPr lang="en-ZA" sz="2000" dirty="0"/>
              <a:t>A tarred road was also built to that specific rural area.</a:t>
            </a:r>
          </a:p>
          <a:p>
            <a:pPr algn="just"/>
            <a:r>
              <a:rPr lang="en-ZA" sz="2000" dirty="0"/>
              <a:t>An impact analysis needs to be undertaken before municipalities are merged to allow for municipalities to plan for the post merger process.</a:t>
            </a:r>
          </a:p>
          <a:p>
            <a:pPr algn="just"/>
            <a:r>
              <a:rPr lang="en-ZA" sz="2000" dirty="0"/>
              <a:t>All  spheres of government need to understand the implications of the merger in terms of resources that are needed in dealing with the increase in expectations of communities.</a:t>
            </a:r>
          </a:p>
        </p:txBody>
      </p:sp>
      <p:sp>
        <p:nvSpPr>
          <p:cNvPr id="10" name="Slide Number Placeholder 9"/>
          <p:cNvSpPr>
            <a:spLocks noGrp="1"/>
          </p:cNvSpPr>
          <p:nvPr>
            <p:ph type="sldNum" sz="quarter" idx="12"/>
          </p:nvPr>
        </p:nvSpPr>
        <p:spPr/>
        <p:txBody>
          <a:bodyPr/>
          <a:lstStyle/>
          <a:p>
            <a:fld id="{2DDF82E0-F617-466A-8989-E6F91EEE8384}" type="slidenum">
              <a:rPr lang="en-US" altLang="en-US" sz="1600" smtClean="0">
                <a:solidFill>
                  <a:prstClr val="white"/>
                </a:solidFill>
              </a:rPr>
              <a:pPr/>
              <a:t>21</a:t>
            </a:fld>
            <a:endParaRPr lang="en-US" altLang="en-US" sz="1600" dirty="0">
              <a:solidFill>
                <a:prstClr val="white"/>
              </a:solidFill>
            </a:endParaRPr>
          </a:p>
        </p:txBody>
      </p:sp>
      <p:sp>
        <p:nvSpPr>
          <p:cNvPr id="11" name="Rectangle 10"/>
          <p:cNvSpPr/>
          <p:nvPr/>
        </p:nvSpPr>
        <p:spPr>
          <a:xfrm>
            <a:off x="6354040" y="332656"/>
            <a:ext cx="2754464" cy="230832"/>
          </a:xfrm>
          <a:prstGeom prst="rect">
            <a:avLst/>
          </a:prstGeom>
        </p:spPr>
        <p:txBody>
          <a:bodyPr wrap="square">
            <a:spAutoFit/>
          </a:bodyPr>
          <a:lstStyle/>
          <a:p>
            <a:r>
              <a:rPr lang="en-US" sz="900" dirty="0"/>
              <a:t>GROWING KWAZULU-NATAL TOGETHER</a:t>
            </a:r>
          </a:p>
        </p:txBody>
      </p:sp>
      <p:sp>
        <p:nvSpPr>
          <p:cNvPr id="16" name="Slide Number Placeholder 3"/>
          <p:cNvSpPr txBox="1">
            <a:spLocks/>
          </p:cNvSpPr>
          <p:nvPr/>
        </p:nvSpPr>
        <p:spPr>
          <a:xfrm>
            <a:off x="35496" y="6448251"/>
            <a:ext cx="2133600" cy="365125"/>
          </a:xfrm>
          <a:prstGeom prst="rect">
            <a:avLst/>
          </a:prstGeom>
        </p:spPr>
        <p:txBody>
          <a:bodyPr vert="horz" wrap="square" lIns="91440" tIns="45720" rIns="91440" bIns="45720" numCol="1" anchor="ctr" anchorCtr="0" compatLnSpc="1">
            <a:prstTxWarp prst="textNoShape">
              <a:avLst/>
            </a:prstTxWarp>
          </a:bodyPr>
          <a:lstStyle>
            <a:defPPr>
              <a:defRPr lang="en-US"/>
            </a:defPPr>
            <a:lvl1pPr algn="r" rtl="0" fontAlgn="base">
              <a:spcBef>
                <a:spcPct val="0"/>
              </a:spcBef>
              <a:spcAft>
                <a:spcPct val="0"/>
              </a:spcAft>
              <a:defRPr sz="1200" kern="1200">
                <a:solidFill>
                  <a:srgbClr val="898989"/>
                </a:solidFill>
                <a:latin typeface="Calibri" panose="020F050202020403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algn="l"/>
            <a:fld id="{5D312F24-582A-4117-A0B2-A1DD2489FD11}" type="slidenum">
              <a:rPr lang="en-US" altLang="en-US" smtClean="0">
                <a:solidFill>
                  <a:schemeClr val="tx1"/>
                </a:solidFill>
                <a:latin typeface="Arial"/>
                <a:cs typeface="Arial"/>
              </a:rPr>
              <a:pPr algn="l"/>
              <a:t>21</a:t>
            </a:fld>
            <a:endParaRPr lang="en-US" altLang="en-US" dirty="0">
              <a:solidFill>
                <a:schemeClr val="tx1"/>
              </a:solidFill>
              <a:latin typeface="Arial"/>
              <a:cs typeface="Arial"/>
            </a:endParaRPr>
          </a:p>
        </p:txBody>
      </p:sp>
      <p:pic>
        <p:nvPicPr>
          <p:cNvPr id="9" name="Picture 8" descr="Cogta Logo.jpg"/>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395536" y="274443"/>
            <a:ext cx="2232248" cy="562269"/>
          </a:xfrm>
          <a:prstGeom prst="rect">
            <a:avLst/>
          </a:prstGeom>
        </p:spPr>
      </p:pic>
      <p:sp>
        <p:nvSpPr>
          <p:cNvPr id="4" name="Rounded Rectangle 8">
            <a:extLst>
              <a:ext uri="{FF2B5EF4-FFF2-40B4-BE49-F238E27FC236}">
                <a16:creationId xmlns:a16="http://schemas.microsoft.com/office/drawing/2014/main" xmlns="" id="{1027DDCE-ACEA-45C1-9ACA-0E5D03F8BD13}"/>
              </a:ext>
            </a:extLst>
          </p:cNvPr>
          <p:cNvSpPr/>
          <p:nvPr/>
        </p:nvSpPr>
        <p:spPr>
          <a:xfrm>
            <a:off x="179512" y="182742"/>
            <a:ext cx="8712967" cy="648072"/>
          </a:xfrm>
          <a:prstGeom prst="round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2800" b="1" dirty="0">
              <a:solidFill>
                <a:schemeClr val="bg1"/>
              </a:solidFill>
              <a:latin typeface="Arial"/>
              <a:cs typeface="Arial"/>
            </a:endParaRPr>
          </a:p>
          <a:p>
            <a:pPr algn="ctr">
              <a:defRPr/>
            </a:pPr>
            <a:r>
              <a:rPr lang="en-US" sz="2800" b="1" dirty="0">
                <a:solidFill>
                  <a:schemeClr val="bg1"/>
                </a:solidFill>
                <a:latin typeface="Arial"/>
                <a:cs typeface="Arial"/>
              </a:rPr>
              <a:t>RAY NKONYENI LOCAL MUNICIPALITY</a:t>
            </a:r>
          </a:p>
          <a:p>
            <a:pPr lvl="0" algn="ctr">
              <a:defRPr/>
            </a:pPr>
            <a:endParaRPr lang="en-ZA" sz="2700" b="1" dirty="0">
              <a:solidFill>
                <a:srgbClr val="FFFFFF"/>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2406721115"/>
      </p:ext>
    </p:extLst>
  </p:cSld>
  <p:clrMapOvr>
    <a:masterClrMapping/>
  </p:clrMapOvr>
  <p:transition>
    <p:wip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9"/>
          <p:cNvSpPr>
            <a:spLocks noGrp="1"/>
          </p:cNvSpPr>
          <p:nvPr>
            <p:ph type="sldNum" sz="quarter" idx="12"/>
          </p:nvPr>
        </p:nvSpPr>
        <p:spPr/>
        <p:txBody>
          <a:bodyPr/>
          <a:lstStyle/>
          <a:p>
            <a:fld id="{2DDF82E0-F617-466A-8989-E6F91EEE8384}" type="slidenum">
              <a:rPr lang="en-US" altLang="en-US" sz="1600" smtClean="0">
                <a:solidFill>
                  <a:prstClr val="white"/>
                </a:solidFill>
              </a:rPr>
              <a:pPr/>
              <a:t>22</a:t>
            </a:fld>
            <a:endParaRPr lang="en-US" altLang="en-US" sz="1600" dirty="0">
              <a:solidFill>
                <a:prstClr val="white"/>
              </a:solidFill>
            </a:endParaRPr>
          </a:p>
        </p:txBody>
      </p:sp>
      <p:sp>
        <p:nvSpPr>
          <p:cNvPr id="11" name="Rectangle 10"/>
          <p:cNvSpPr/>
          <p:nvPr/>
        </p:nvSpPr>
        <p:spPr>
          <a:xfrm>
            <a:off x="6354040" y="332656"/>
            <a:ext cx="2754464" cy="230832"/>
          </a:xfrm>
          <a:prstGeom prst="rect">
            <a:avLst/>
          </a:prstGeom>
        </p:spPr>
        <p:txBody>
          <a:bodyPr wrap="square">
            <a:spAutoFit/>
          </a:bodyPr>
          <a:lstStyle/>
          <a:p>
            <a:r>
              <a:rPr lang="en-US" sz="900" dirty="0"/>
              <a:t>GROWING KWAZULU-NATAL TOGETHER</a:t>
            </a:r>
          </a:p>
        </p:txBody>
      </p:sp>
      <p:sp>
        <p:nvSpPr>
          <p:cNvPr id="16" name="Slide Number Placeholder 3"/>
          <p:cNvSpPr txBox="1">
            <a:spLocks/>
          </p:cNvSpPr>
          <p:nvPr/>
        </p:nvSpPr>
        <p:spPr>
          <a:xfrm>
            <a:off x="35496" y="6448251"/>
            <a:ext cx="2133600" cy="365125"/>
          </a:xfrm>
          <a:prstGeom prst="rect">
            <a:avLst/>
          </a:prstGeom>
        </p:spPr>
        <p:txBody>
          <a:bodyPr vert="horz" wrap="square" lIns="91440" tIns="45720" rIns="91440" bIns="45720" numCol="1" anchor="ctr" anchorCtr="0" compatLnSpc="1">
            <a:prstTxWarp prst="textNoShape">
              <a:avLst/>
            </a:prstTxWarp>
          </a:bodyPr>
          <a:lstStyle>
            <a:defPPr>
              <a:defRPr lang="en-US"/>
            </a:defPPr>
            <a:lvl1pPr algn="r" rtl="0" fontAlgn="base">
              <a:spcBef>
                <a:spcPct val="0"/>
              </a:spcBef>
              <a:spcAft>
                <a:spcPct val="0"/>
              </a:spcAft>
              <a:defRPr sz="1200" kern="1200">
                <a:solidFill>
                  <a:srgbClr val="898989"/>
                </a:solidFill>
                <a:latin typeface="Calibri" panose="020F050202020403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algn="l"/>
            <a:fld id="{5D312F24-582A-4117-A0B2-A1DD2489FD11}" type="slidenum">
              <a:rPr lang="en-US" altLang="en-US" smtClean="0">
                <a:solidFill>
                  <a:schemeClr val="tx1"/>
                </a:solidFill>
                <a:latin typeface="Arial"/>
                <a:cs typeface="Arial"/>
              </a:rPr>
              <a:pPr algn="l"/>
              <a:t>22</a:t>
            </a:fld>
            <a:endParaRPr lang="en-US" altLang="en-US" dirty="0">
              <a:solidFill>
                <a:schemeClr val="tx1"/>
              </a:solidFill>
              <a:latin typeface="Arial"/>
              <a:cs typeface="Arial"/>
            </a:endParaRPr>
          </a:p>
        </p:txBody>
      </p:sp>
      <p:pic>
        <p:nvPicPr>
          <p:cNvPr id="9" name="Picture 8" descr="Cogta Logo.jpg"/>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395536" y="274443"/>
            <a:ext cx="2232248" cy="562269"/>
          </a:xfrm>
          <a:prstGeom prst="rect">
            <a:avLst/>
          </a:prstGeom>
        </p:spPr>
      </p:pic>
      <p:pic>
        <p:nvPicPr>
          <p:cNvPr id="1026" name="Picture 2"/>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395536" y="1199755"/>
            <a:ext cx="8534400" cy="5302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4">
            <a:extLst>
              <a:ext uri="{28A0092B-C50C-407E-A947-70E740481C1C}">
                <a14:useLocalDpi xmlns:a14="http://schemas.microsoft.com/office/drawing/2010/main" xmlns="" val="0"/>
              </a:ext>
            </a:extLst>
          </a:blip>
          <a:srcRect/>
          <a:stretch>
            <a:fillRect/>
          </a:stretch>
        </p:blipFill>
        <p:spPr bwMode="auto">
          <a:xfrm>
            <a:off x="395535" y="1729980"/>
            <a:ext cx="8352929" cy="195103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8" name="Content Placeholder 1"/>
          <p:cNvSpPr txBox="1">
            <a:spLocks/>
          </p:cNvSpPr>
          <p:nvPr/>
        </p:nvSpPr>
        <p:spPr bwMode="auto">
          <a:xfrm>
            <a:off x="395537" y="3864051"/>
            <a:ext cx="8352928" cy="41412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pPr>
            <a:r>
              <a:rPr lang="en-US" sz="2000" b="1" dirty="0">
                <a:solidFill>
                  <a:prstClr val="black"/>
                </a:solidFill>
                <a:latin typeface="Arial"/>
                <a:cs typeface="Arial"/>
              </a:rPr>
              <a:t>ANALYSIS PER B2B PILLARS FOR THE 2019/20 FINANCIAL YEAR</a:t>
            </a:r>
          </a:p>
        </p:txBody>
      </p:sp>
      <p:pic>
        <p:nvPicPr>
          <p:cNvPr id="1028" name="Picture 4"/>
          <p:cNvPicPr>
            <a:picLocks noChangeAspect="1" noChangeArrowheads="1"/>
          </p:cNvPicPr>
          <p:nvPr/>
        </p:nvPicPr>
        <p:blipFill>
          <a:blip r:embed="rId5">
            <a:extLst>
              <a:ext uri="{28A0092B-C50C-407E-A947-70E740481C1C}">
                <a14:useLocalDpi xmlns:a14="http://schemas.microsoft.com/office/drawing/2010/main" xmlns="" val="0"/>
              </a:ext>
            </a:extLst>
          </a:blip>
          <a:srcRect/>
          <a:stretch>
            <a:fillRect/>
          </a:stretch>
        </p:blipFill>
        <p:spPr bwMode="auto">
          <a:xfrm>
            <a:off x="395535" y="4368107"/>
            <a:ext cx="8352929" cy="16764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2" name="Rounded Rectangle 8">
            <a:extLst>
              <a:ext uri="{FF2B5EF4-FFF2-40B4-BE49-F238E27FC236}">
                <a16:creationId xmlns:a16="http://schemas.microsoft.com/office/drawing/2014/main" xmlns="" id="{06063E6D-D72F-40F7-8B74-4A1C8BE41759}"/>
              </a:ext>
            </a:extLst>
          </p:cNvPr>
          <p:cNvSpPr/>
          <p:nvPr/>
        </p:nvSpPr>
        <p:spPr>
          <a:xfrm>
            <a:off x="179512" y="182742"/>
            <a:ext cx="8712967" cy="648072"/>
          </a:xfrm>
          <a:prstGeom prst="round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2800" b="1" dirty="0">
              <a:solidFill>
                <a:schemeClr val="bg1"/>
              </a:solidFill>
              <a:latin typeface="Arial"/>
              <a:cs typeface="Arial"/>
            </a:endParaRPr>
          </a:p>
          <a:p>
            <a:pPr algn="ctr">
              <a:defRPr/>
            </a:pPr>
            <a:r>
              <a:rPr lang="en-US" sz="2800" b="1" dirty="0">
                <a:solidFill>
                  <a:schemeClr val="bg1"/>
                </a:solidFill>
                <a:latin typeface="Arial"/>
                <a:cs typeface="Arial"/>
              </a:rPr>
              <a:t>RAY NKONYENI LOCAL MUNICIPALITY … cont</a:t>
            </a:r>
          </a:p>
          <a:p>
            <a:pPr lvl="0" algn="ctr">
              <a:defRPr/>
            </a:pPr>
            <a:endParaRPr lang="en-ZA" sz="2700" b="1" dirty="0">
              <a:solidFill>
                <a:srgbClr val="FFFFFF"/>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2406721115"/>
      </p:ext>
    </p:extLst>
  </p:cSld>
  <p:clrMapOvr>
    <a:masterClrMapping/>
  </p:clrMapOvr>
  <p:transition>
    <p:wip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9"/>
          <p:cNvSpPr>
            <a:spLocks noGrp="1"/>
          </p:cNvSpPr>
          <p:nvPr>
            <p:ph type="sldNum" sz="quarter" idx="12"/>
          </p:nvPr>
        </p:nvSpPr>
        <p:spPr/>
        <p:txBody>
          <a:bodyPr/>
          <a:lstStyle/>
          <a:p>
            <a:fld id="{2DDF82E0-F617-466A-8989-E6F91EEE8384}" type="slidenum">
              <a:rPr lang="en-US" altLang="en-US" sz="1600" smtClean="0">
                <a:solidFill>
                  <a:prstClr val="white"/>
                </a:solidFill>
              </a:rPr>
              <a:pPr/>
              <a:t>23</a:t>
            </a:fld>
            <a:endParaRPr lang="en-US" altLang="en-US" sz="1600" dirty="0">
              <a:solidFill>
                <a:prstClr val="white"/>
              </a:solidFill>
            </a:endParaRPr>
          </a:p>
        </p:txBody>
      </p:sp>
      <p:sp>
        <p:nvSpPr>
          <p:cNvPr id="11" name="Rectangle 10"/>
          <p:cNvSpPr/>
          <p:nvPr/>
        </p:nvSpPr>
        <p:spPr>
          <a:xfrm>
            <a:off x="6354040" y="332656"/>
            <a:ext cx="2754464" cy="230832"/>
          </a:xfrm>
          <a:prstGeom prst="rect">
            <a:avLst/>
          </a:prstGeom>
        </p:spPr>
        <p:txBody>
          <a:bodyPr wrap="square">
            <a:spAutoFit/>
          </a:bodyPr>
          <a:lstStyle/>
          <a:p>
            <a:r>
              <a:rPr lang="en-US" sz="900" dirty="0"/>
              <a:t>GROWING KWAZULU-NATAL TOGETHER</a:t>
            </a:r>
          </a:p>
        </p:txBody>
      </p:sp>
      <p:sp>
        <p:nvSpPr>
          <p:cNvPr id="16" name="Slide Number Placeholder 3"/>
          <p:cNvSpPr txBox="1">
            <a:spLocks/>
          </p:cNvSpPr>
          <p:nvPr/>
        </p:nvSpPr>
        <p:spPr>
          <a:xfrm>
            <a:off x="35496" y="6448251"/>
            <a:ext cx="2133600" cy="365125"/>
          </a:xfrm>
          <a:prstGeom prst="rect">
            <a:avLst/>
          </a:prstGeom>
        </p:spPr>
        <p:txBody>
          <a:bodyPr vert="horz" wrap="square" lIns="91440" tIns="45720" rIns="91440" bIns="45720" numCol="1" anchor="ctr" anchorCtr="0" compatLnSpc="1">
            <a:prstTxWarp prst="textNoShape">
              <a:avLst/>
            </a:prstTxWarp>
          </a:bodyPr>
          <a:lstStyle>
            <a:defPPr>
              <a:defRPr lang="en-US"/>
            </a:defPPr>
            <a:lvl1pPr algn="r" rtl="0" fontAlgn="base">
              <a:spcBef>
                <a:spcPct val="0"/>
              </a:spcBef>
              <a:spcAft>
                <a:spcPct val="0"/>
              </a:spcAft>
              <a:defRPr sz="1200" kern="1200">
                <a:solidFill>
                  <a:srgbClr val="898989"/>
                </a:solidFill>
                <a:latin typeface="Calibri" panose="020F050202020403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algn="l"/>
            <a:fld id="{5D312F24-582A-4117-A0B2-A1DD2489FD11}" type="slidenum">
              <a:rPr lang="en-US" altLang="en-US" smtClean="0">
                <a:solidFill>
                  <a:schemeClr val="tx1"/>
                </a:solidFill>
                <a:latin typeface="Arial"/>
                <a:cs typeface="Arial"/>
              </a:rPr>
              <a:pPr algn="l"/>
              <a:t>23</a:t>
            </a:fld>
            <a:endParaRPr lang="en-US" altLang="en-US" dirty="0">
              <a:solidFill>
                <a:schemeClr val="tx1"/>
              </a:solidFill>
              <a:latin typeface="Arial"/>
              <a:cs typeface="Arial"/>
            </a:endParaRPr>
          </a:p>
        </p:txBody>
      </p:sp>
      <p:pic>
        <p:nvPicPr>
          <p:cNvPr id="9" name="Picture 8" descr="Cogta Logo.jpg"/>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395536" y="274443"/>
            <a:ext cx="2232248" cy="562269"/>
          </a:xfrm>
          <a:prstGeom prst="rect">
            <a:avLst/>
          </a:prstGeom>
        </p:spPr>
      </p:pic>
      <p:sp>
        <p:nvSpPr>
          <p:cNvPr id="6" name="Content Placeholder 1"/>
          <p:cNvSpPr>
            <a:spLocks noGrp="1"/>
          </p:cNvSpPr>
          <p:nvPr>
            <p:ph idx="1"/>
          </p:nvPr>
        </p:nvSpPr>
        <p:spPr>
          <a:xfrm>
            <a:off x="107504" y="980728"/>
            <a:ext cx="8928991" cy="5506069"/>
          </a:xfrm>
        </p:spPr>
        <p:txBody>
          <a:bodyPr/>
          <a:lstStyle/>
          <a:p>
            <a:pPr marL="0" lvl="0" indent="0" algn="just">
              <a:buNone/>
            </a:pPr>
            <a:r>
              <a:rPr lang="en-US" sz="2000" b="1" dirty="0">
                <a:solidFill>
                  <a:prstClr val="black"/>
                </a:solidFill>
                <a:latin typeface="Arial"/>
                <a:cs typeface="Arial"/>
              </a:rPr>
              <a:t>                     STATUS OF INSTITUTIONAL AND POLICY MATTERS</a:t>
            </a:r>
          </a:p>
          <a:p>
            <a:pPr marL="0" lvl="0" indent="0" algn="just">
              <a:buNone/>
            </a:pPr>
            <a:endParaRPr lang="en-US" sz="1800" b="1" dirty="0">
              <a:solidFill>
                <a:prstClr val="black"/>
              </a:solidFill>
              <a:latin typeface="Arial"/>
              <a:cs typeface="Arial"/>
            </a:endParaRPr>
          </a:p>
          <a:p>
            <a:pPr lvl="0" algn="just">
              <a:buFont typeface="Wingdings" panose="05000000000000000000" pitchFamily="2" charset="2"/>
              <a:buChar char="§"/>
            </a:pPr>
            <a:r>
              <a:rPr lang="en-US" sz="1800" dirty="0">
                <a:solidFill>
                  <a:prstClr val="black"/>
                </a:solidFill>
                <a:latin typeface="Arial"/>
                <a:cs typeface="Arial"/>
              </a:rPr>
              <a:t>The Deputy Mayoral position at Inkosi Langalibalele Municipality has not been filled due to cost containment measures.</a:t>
            </a:r>
          </a:p>
          <a:p>
            <a:pPr lvl="0" algn="just">
              <a:buFont typeface="Wingdings" panose="05000000000000000000" pitchFamily="2" charset="2"/>
              <a:buChar char="§"/>
            </a:pPr>
            <a:r>
              <a:rPr lang="en-US" sz="1800" dirty="0">
                <a:solidFill>
                  <a:prstClr val="black"/>
                </a:solidFill>
                <a:latin typeface="Arial"/>
                <a:cs typeface="Arial"/>
              </a:rPr>
              <a:t>Inkosi Langalibalele municipality has been placed under Intervention in terms of Section 139 of the Constitution. The intervention has been extended to 30 March 2021.</a:t>
            </a:r>
          </a:p>
          <a:p>
            <a:pPr algn="just">
              <a:buFont typeface="Wingdings" panose="05000000000000000000" pitchFamily="2" charset="2"/>
              <a:buChar char="§"/>
            </a:pPr>
            <a:r>
              <a:rPr lang="en-US" sz="1800" dirty="0">
                <a:solidFill>
                  <a:prstClr val="black"/>
                </a:solidFill>
                <a:latin typeface="Arial"/>
                <a:cs typeface="Arial"/>
              </a:rPr>
              <a:t>ILM has been receiving poor audit outcomes due to prior year findings from the former </a:t>
            </a:r>
            <a:r>
              <a:rPr lang="en-US" sz="1800" dirty="0" err="1">
                <a:solidFill>
                  <a:prstClr val="black"/>
                </a:solidFill>
                <a:latin typeface="Arial"/>
                <a:cs typeface="Arial"/>
              </a:rPr>
              <a:t>Umtshezi</a:t>
            </a:r>
            <a:r>
              <a:rPr lang="en-US" sz="1800" dirty="0">
                <a:solidFill>
                  <a:prstClr val="black"/>
                </a:solidFill>
                <a:latin typeface="Arial"/>
                <a:cs typeface="Arial"/>
              </a:rPr>
              <a:t> municipality which were not resolved. However financial support from the CoGTA Financial Expert project is addressing these matters to improve the 2019/2020 audit outcome.</a:t>
            </a:r>
          </a:p>
          <a:p>
            <a:pPr lvl="0" algn="just">
              <a:buFont typeface="Wingdings" panose="05000000000000000000" pitchFamily="2" charset="2"/>
              <a:buChar char="§"/>
            </a:pPr>
            <a:r>
              <a:rPr lang="en-US" sz="1800" dirty="0">
                <a:solidFill>
                  <a:prstClr val="black"/>
                </a:solidFill>
                <a:latin typeface="Arial"/>
                <a:cs typeface="Arial"/>
              </a:rPr>
              <a:t>For example, </a:t>
            </a:r>
            <a:r>
              <a:rPr lang="en-US" sz="1800" dirty="0" err="1">
                <a:solidFill>
                  <a:prstClr val="black"/>
                </a:solidFill>
                <a:latin typeface="Arial"/>
                <a:cs typeface="Arial"/>
              </a:rPr>
              <a:t>Inkosi</a:t>
            </a:r>
            <a:r>
              <a:rPr lang="en-US" sz="1800" dirty="0">
                <a:solidFill>
                  <a:prstClr val="black"/>
                </a:solidFill>
                <a:latin typeface="Arial"/>
                <a:cs typeface="Arial"/>
              </a:rPr>
              <a:t> Langalibalele municipality has a bloated organogram and needed to embark on a Section 189 process in terms of the </a:t>
            </a:r>
            <a:r>
              <a:rPr lang="en-US" sz="1800" dirty="0" err="1">
                <a:solidFill>
                  <a:prstClr val="black"/>
                </a:solidFill>
                <a:latin typeface="Arial"/>
                <a:cs typeface="Arial"/>
              </a:rPr>
              <a:t>Labour</a:t>
            </a:r>
            <a:r>
              <a:rPr lang="en-US" sz="1800" dirty="0">
                <a:solidFill>
                  <a:prstClr val="black"/>
                </a:solidFill>
                <a:latin typeface="Arial"/>
                <a:cs typeface="Arial"/>
              </a:rPr>
              <a:t> Relations Act due to the financial burden the organogram placed on the budget.</a:t>
            </a:r>
          </a:p>
          <a:p>
            <a:pPr lvl="0" algn="just">
              <a:buFont typeface="Wingdings" panose="05000000000000000000" pitchFamily="2" charset="2"/>
              <a:buChar char="§"/>
            </a:pPr>
            <a:r>
              <a:rPr lang="en-US" sz="1800" dirty="0">
                <a:solidFill>
                  <a:prstClr val="black"/>
                </a:solidFill>
                <a:latin typeface="Arial"/>
                <a:cs typeface="Arial"/>
              </a:rPr>
              <a:t>This process has not been completed, and as a consequence hereof no salary increases have been approved for municipal employees for the last two financial years in terms of an exemption granted by the Local Government Bargaining Council</a:t>
            </a:r>
            <a:r>
              <a:rPr lang="en-US" sz="1800" dirty="0" smtClean="0">
                <a:solidFill>
                  <a:prstClr val="black"/>
                </a:solidFill>
                <a:latin typeface="Arial"/>
                <a:cs typeface="Arial"/>
              </a:rPr>
              <a:t>. </a:t>
            </a:r>
            <a:endParaRPr lang="en-US" sz="1800" dirty="0">
              <a:solidFill>
                <a:prstClr val="black"/>
              </a:solidFill>
              <a:latin typeface="Arial"/>
              <a:cs typeface="Arial"/>
            </a:endParaRPr>
          </a:p>
        </p:txBody>
      </p:sp>
      <p:sp>
        <p:nvSpPr>
          <p:cNvPr id="2" name="Rounded Rectangle 8">
            <a:extLst>
              <a:ext uri="{FF2B5EF4-FFF2-40B4-BE49-F238E27FC236}">
                <a16:creationId xmlns:a16="http://schemas.microsoft.com/office/drawing/2014/main" xmlns="" id="{2A76F6C3-5911-4B06-986B-828D03036C19}"/>
              </a:ext>
            </a:extLst>
          </p:cNvPr>
          <p:cNvSpPr/>
          <p:nvPr/>
        </p:nvSpPr>
        <p:spPr>
          <a:xfrm>
            <a:off x="179512" y="182742"/>
            <a:ext cx="8712967" cy="648072"/>
          </a:xfrm>
          <a:prstGeom prst="round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800" b="1" dirty="0">
                <a:solidFill>
                  <a:schemeClr val="bg1"/>
                </a:solidFill>
                <a:latin typeface="Arial"/>
                <a:cs typeface="Arial"/>
              </a:rPr>
              <a:t>INKOSI LANGALIBALEL LOCAL MUNICIPALITY</a:t>
            </a:r>
            <a:endParaRPr lang="en-ZA" sz="2700" b="1" dirty="0">
              <a:solidFill>
                <a:srgbClr val="FFFFFF"/>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2406721115"/>
      </p:ext>
    </p:extLst>
  </p:cSld>
  <p:clrMapOvr>
    <a:masterClrMapping/>
  </p:clrMapOvr>
  <p:transition>
    <p:wip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1" y="1166018"/>
            <a:ext cx="8640958" cy="4525963"/>
          </a:xfrm>
        </p:spPr>
        <p:txBody>
          <a:bodyPr/>
          <a:lstStyle/>
          <a:p>
            <a:pPr algn="just"/>
            <a:r>
              <a:rPr lang="en-ZA" sz="2000" dirty="0"/>
              <a:t>Councillors have demanded to be placed and remunerated at a grade 4 municipality as determined by the circular on the Determination of Councillor Allowances.</a:t>
            </a:r>
          </a:p>
          <a:p>
            <a:pPr algn="just"/>
            <a:r>
              <a:rPr lang="en-ZA" sz="2000" dirty="0"/>
              <a:t>No increases were afforded to municipalities that had disclaimer audit findings by the MEC, therefor ILM did not qualify for the past 2 financial years.</a:t>
            </a:r>
          </a:p>
          <a:p>
            <a:pPr algn="just"/>
            <a:r>
              <a:rPr lang="en-ZA" sz="2000" dirty="0"/>
              <a:t>Due to the serious financial position at the municipality, this request cannot be acceded to.</a:t>
            </a:r>
          </a:p>
          <a:p>
            <a:pPr algn="just"/>
            <a:r>
              <a:rPr lang="en-ZA" sz="2000" dirty="0"/>
              <a:t>Staff increments have also not been implemented and exemptions have been applied for at Bargaining Council level.</a:t>
            </a:r>
          </a:p>
          <a:p>
            <a:pPr algn="just"/>
            <a:r>
              <a:rPr lang="en-ZA" sz="2000" dirty="0"/>
              <a:t>Eskom debt has been reduced from R132m to R13m due to strict cost containment measures being implemented by the Ministerial Representative.</a:t>
            </a:r>
          </a:p>
        </p:txBody>
      </p:sp>
      <p:sp>
        <p:nvSpPr>
          <p:cNvPr id="10" name="Slide Number Placeholder 9"/>
          <p:cNvSpPr>
            <a:spLocks noGrp="1"/>
          </p:cNvSpPr>
          <p:nvPr>
            <p:ph type="sldNum" sz="quarter" idx="12"/>
          </p:nvPr>
        </p:nvSpPr>
        <p:spPr/>
        <p:txBody>
          <a:bodyPr/>
          <a:lstStyle/>
          <a:p>
            <a:fld id="{2DDF82E0-F617-466A-8989-E6F91EEE8384}" type="slidenum">
              <a:rPr lang="en-US" altLang="en-US" sz="1600" smtClean="0">
                <a:solidFill>
                  <a:prstClr val="white"/>
                </a:solidFill>
              </a:rPr>
              <a:pPr/>
              <a:t>24</a:t>
            </a:fld>
            <a:endParaRPr lang="en-US" altLang="en-US" sz="1600" dirty="0">
              <a:solidFill>
                <a:prstClr val="white"/>
              </a:solidFill>
            </a:endParaRPr>
          </a:p>
        </p:txBody>
      </p:sp>
      <p:sp>
        <p:nvSpPr>
          <p:cNvPr id="11" name="Rectangle 10"/>
          <p:cNvSpPr/>
          <p:nvPr/>
        </p:nvSpPr>
        <p:spPr>
          <a:xfrm>
            <a:off x="6354040" y="332656"/>
            <a:ext cx="2754464" cy="230832"/>
          </a:xfrm>
          <a:prstGeom prst="rect">
            <a:avLst/>
          </a:prstGeom>
        </p:spPr>
        <p:txBody>
          <a:bodyPr wrap="square">
            <a:spAutoFit/>
          </a:bodyPr>
          <a:lstStyle/>
          <a:p>
            <a:r>
              <a:rPr lang="en-US" sz="900" dirty="0"/>
              <a:t>GROWING KWAZULU-NATAL TOGETHER</a:t>
            </a:r>
          </a:p>
        </p:txBody>
      </p:sp>
      <p:sp>
        <p:nvSpPr>
          <p:cNvPr id="16" name="Slide Number Placeholder 3"/>
          <p:cNvSpPr txBox="1">
            <a:spLocks/>
          </p:cNvSpPr>
          <p:nvPr/>
        </p:nvSpPr>
        <p:spPr>
          <a:xfrm>
            <a:off x="35496" y="6448251"/>
            <a:ext cx="2133600" cy="365125"/>
          </a:xfrm>
          <a:prstGeom prst="rect">
            <a:avLst/>
          </a:prstGeom>
        </p:spPr>
        <p:txBody>
          <a:bodyPr vert="horz" wrap="square" lIns="91440" tIns="45720" rIns="91440" bIns="45720" numCol="1" anchor="ctr" anchorCtr="0" compatLnSpc="1">
            <a:prstTxWarp prst="textNoShape">
              <a:avLst/>
            </a:prstTxWarp>
          </a:bodyPr>
          <a:lstStyle>
            <a:defPPr>
              <a:defRPr lang="en-US"/>
            </a:defPPr>
            <a:lvl1pPr algn="r" rtl="0" fontAlgn="base">
              <a:spcBef>
                <a:spcPct val="0"/>
              </a:spcBef>
              <a:spcAft>
                <a:spcPct val="0"/>
              </a:spcAft>
              <a:defRPr sz="1200" kern="1200">
                <a:solidFill>
                  <a:srgbClr val="898989"/>
                </a:solidFill>
                <a:latin typeface="Calibri" panose="020F050202020403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algn="l"/>
            <a:fld id="{5D312F24-582A-4117-A0B2-A1DD2489FD11}" type="slidenum">
              <a:rPr lang="en-US" altLang="en-US" smtClean="0">
                <a:solidFill>
                  <a:schemeClr val="tx1"/>
                </a:solidFill>
                <a:latin typeface="Arial"/>
                <a:cs typeface="Arial"/>
              </a:rPr>
              <a:pPr algn="l"/>
              <a:t>24</a:t>
            </a:fld>
            <a:endParaRPr lang="en-US" altLang="en-US" dirty="0">
              <a:solidFill>
                <a:schemeClr val="tx1"/>
              </a:solidFill>
              <a:latin typeface="Arial"/>
              <a:cs typeface="Arial"/>
            </a:endParaRPr>
          </a:p>
        </p:txBody>
      </p:sp>
      <p:pic>
        <p:nvPicPr>
          <p:cNvPr id="9" name="Picture 8" descr="Cogta Logo.jpg"/>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395536" y="274443"/>
            <a:ext cx="2232248" cy="562269"/>
          </a:xfrm>
          <a:prstGeom prst="rect">
            <a:avLst/>
          </a:prstGeom>
        </p:spPr>
      </p:pic>
      <p:sp>
        <p:nvSpPr>
          <p:cNvPr id="5" name="Rounded Rectangle 8">
            <a:extLst>
              <a:ext uri="{FF2B5EF4-FFF2-40B4-BE49-F238E27FC236}">
                <a16:creationId xmlns:a16="http://schemas.microsoft.com/office/drawing/2014/main" xmlns="" id="{75A7A427-4121-4FEC-835D-4ADEC6479E43}"/>
              </a:ext>
            </a:extLst>
          </p:cNvPr>
          <p:cNvSpPr/>
          <p:nvPr/>
        </p:nvSpPr>
        <p:spPr>
          <a:xfrm>
            <a:off x="179512" y="182742"/>
            <a:ext cx="8712967" cy="648072"/>
          </a:xfrm>
          <a:prstGeom prst="round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3200" b="1" dirty="0">
              <a:solidFill>
                <a:schemeClr val="bg1"/>
              </a:solidFill>
              <a:latin typeface="Arial"/>
              <a:cs typeface="Arial"/>
            </a:endParaRPr>
          </a:p>
          <a:p>
            <a:pPr algn="ctr">
              <a:defRPr/>
            </a:pPr>
            <a:r>
              <a:rPr lang="en-US" sz="3200" b="1" dirty="0">
                <a:solidFill>
                  <a:schemeClr val="bg1"/>
                </a:solidFill>
                <a:latin typeface="Arial"/>
                <a:cs typeface="Arial"/>
              </a:rPr>
              <a:t>INKOSI LANGALIBALEL LM … cont</a:t>
            </a:r>
          </a:p>
          <a:p>
            <a:pPr lvl="0" algn="ctr">
              <a:defRPr/>
            </a:pPr>
            <a:endParaRPr lang="en-ZA" sz="3200" b="1" dirty="0">
              <a:solidFill>
                <a:srgbClr val="FFFFFF"/>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2406721115"/>
      </p:ext>
    </p:extLst>
  </p:cSld>
  <p:clrMapOvr>
    <a:masterClrMapping/>
  </p:clrMapOvr>
  <p:transition>
    <p:wip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9"/>
          <p:cNvSpPr>
            <a:spLocks noGrp="1"/>
          </p:cNvSpPr>
          <p:nvPr>
            <p:ph type="sldNum" sz="quarter" idx="12"/>
          </p:nvPr>
        </p:nvSpPr>
        <p:spPr/>
        <p:txBody>
          <a:bodyPr/>
          <a:lstStyle/>
          <a:p>
            <a:fld id="{2DDF82E0-F617-466A-8989-E6F91EEE8384}" type="slidenum">
              <a:rPr lang="en-US" altLang="en-US" sz="1600" smtClean="0">
                <a:solidFill>
                  <a:prstClr val="white"/>
                </a:solidFill>
              </a:rPr>
              <a:pPr/>
              <a:t>25</a:t>
            </a:fld>
            <a:endParaRPr lang="en-US" altLang="en-US" sz="1600" dirty="0">
              <a:solidFill>
                <a:prstClr val="white"/>
              </a:solidFill>
            </a:endParaRPr>
          </a:p>
        </p:txBody>
      </p:sp>
      <p:sp>
        <p:nvSpPr>
          <p:cNvPr id="11" name="Rectangle 10"/>
          <p:cNvSpPr/>
          <p:nvPr/>
        </p:nvSpPr>
        <p:spPr>
          <a:xfrm>
            <a:off x="6354040" y="332656"/>
            <a:ext cx="2754464" cy="230832"/>
          </a:xfrm>
          <a:prstGeom prst="rect">
            <a:avLst/>
          </a:prstGeom>
        </p:spPr>
        <p:txBody>
          <a:bodyPr wrap="square">
            <a:spAutoFit/>
          </a:bodyPr>
          <a:lstStyle/>
          <a:p>
            <a:r>
              <a:rPr lang="en-US" sz="900" dirty="0"/>
              <a:t>GROWING KWAZULU-NATAL TOGETHER</a:t>
            </a:r>
          </a:p>
        </p:txBody>
      </p:sp>
      <p:sp>
        <p:nvSpPr>
          <p:cNvPr id="16" name="Slide Number Placeholder 3"/>
          <p:cNvSpPr txBox="1">
            <a:spLocks/>
          </p:cNvSpPr>
          <p:nvPr/>
        </p:nvSpPr>
        <p:spPr>
          <a:xfrm>
            <a:off x="35496" y="6448251"/>
            <a:ext cx="2133600" cy="365125"/>
          </a:xfrm>
          <a:prstGeom prst="rect">
            <a:avLst/>
          </a:prstGeom>
        </p:spPr>
        <p:txBody>
          <a:bodyPr vert="horz" wrap="square" lIns="91440" tIns="45720" rIns="91440" bIns="45720" numCol="1" anchor="ctr" anchorCtr="0" compatLnSpc="1">
            <a:prstTxWarp prst="textNoShape">
              <a:avLst/>
            </a:prstTxWarp>
          </a:bodyPr>
          <a:lstStyle>
            <a:defPPr>
              <a:defRPr lang="en-US"/>
            </a:defPPr>
            <a:lvl1pPr algn="r" rtl="0" fontAlgn="base">
              <a:spcBef>
                <a:spcPct val="0"/>
              </a:spcBef>
              <a:spcAft>
                <a:spcPct val="0"/>
              </a:spcAft>
              <a:defRPr sz="1200" kern="1200">
                <a:solidFill>
                  <a:srgbClr val="898989"/>
                </a:solidFill>
                <a:latin typeface="Calibri" panose="020F050202020403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algn="l"/>
            <a:fld id="{5D312F24-582A-4117-A0B2-A1DD2489FD11}" type="slidenum">
              <a:rPr lang="en-US" altLang="en-US" smtClean="0">
                <a:solidFill>
                  <a:schemeClr val="tx1"/>
                </a:solidFill>
                <a:latin typeface="Arial"/>
                <a:cs typeface="Arial"/>
              </a:rPr>
              <a:pPr algn="l"/>
              <a:t>25</a:t>
            </a:fld>
            <a:endParaRPr lang="en-US" altLang="en-US" dirty="0">
              <a:solidFill>
                <a:schemeClr val="tx1"/>
              </a:solidFill>
              <a:latin typeface="Arial"/>
              <a:cs typeface="Arial"/>
            </a:endParaRPr>
          </a:p>
        </p:txBody>
      </p:sp>
      <p:pic>
        <p:nvPicPr>
          <p:cNvPr id="9" name="Picture 8" descr="Cogta Logo.jpg"/>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395536" y="274443"/>
            <a:ext cx="2232248" cy="562269"/>
          </a:xfrm>
          <a:prstGeom prst="rect">
            <a:avLst/>
          </a:prstGeom>
        </p:spPr>
      </p:pic>
      <p:sp>
        <p:nvSpPr>
          <p:cNvPr id="6" name="Content Placeholder 1"/>
          <p:cNvSpPr txBox="1">
            <a:spLocks/>
          </p:cNvSpPr>
          <p:nvPr/>
        </p:nvSpPr>
        <p:spPr>
          <a:xfrm>
            <a:off x="395537" y="1086549"/>
            <a:ext cx="8280919" cy="425079"/>
          </a:xfrm>
          <a:prstGeom prst="rect">
            <a:avLst/>
          </a:prstGeom>
        </p:spPr>
        <p:txBody>
          <a:bodyPr vert="horz" lIns="91440" tIns="45720" rIns="91440" bIns="45720" rtlCol="0">
            <a:normAutofit fontScale="925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fontAlgn="auto">
              <a:spcAft>
                <a:spcPts val="0"/>
              </a:spcAft>
              <a:buFont typeface="Arial" panose="020B0604020202020204" pitchFamily="34" charset="0"/>
              <a:buNone/>
            </a:pPr>
            <a:r>
              <a:rPr lang="en-US" sz="2000" b="1" dirty="0">
                <a:solidFill>
                  <a:prstClr val="black"/>
                </a:solidFill>
                <a:latin typeface="Arial"/>
                <a:cs typeface="Arial"/>
              </a:rPr>
              <a:t>OVERALL B2B PERFORMANCE FOR THE 2019/20 FINANCIAL YEAR</a:t>
            </a:r>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395537" y="1556792"/>
            <a:ext cx="8280920" cy="187220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8" name="Content Placeholder 1"/>
          <p:cNvSpPr txBox="1">
            <a:spLocks/>
          </p:cNvSpPr>
          <p:nvPr/>
        </p:nvSpPr>
        <p:spPr bwMode="auto">
          <a:xfrm>
            <a:off x="394069" y="3772877"/>
            <a:ext cx="8280919" cy="41412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US" sz="2000" b="1" dirty="0">
                <a:solidFill>
                  <a:prstClr val="black"/>
                </a:solidFill>
                <a:latin typeface="Arial"/>
                <a:cs typeface="Arial"/>
              </a:rPr>
              <a:t>ANALYSIS PER B2B PILLARS FOR THE 2019/20 FINANCIAL YEAR</a:t>
            </a:r>
          </a:p>
        </p:txBody>
      </p:sp>
      <p:pic>
        <p:nvPicPr>
          <p:cNvPr id="2051" name="Picture 3"/>
          <p:cNvPicPr>
            <a:picLocks noChangeAspect="1" noChangeArrowheads="1"/>
          </p:cNvPicPr>
          <p:nvPr/>
        </p:nvPicPr>
        <p:blipFill>
          <a:blip r:embed="rId4">
            <a:extLst>
              <a:ext uri="{28A0092B-C50C-407E-A947-70E740481C1C}">
                <a14:useLocalDpi xmlns:a14="http://schemas.microsoft.com/office/drawing/2010/main" xmlns="" val="0"/>
              </a:ext>
            </a:extLst>
          </a:blip>
          <a:srcRect/>
          <a:stretch>
            <a:fillRect/>
          </a:stretch>
        </p:blipFill>
        <p:spPr bwMode="auto">
          <a:xfrm>
            <a:off x="395538" y="4221088"/>
            <a:ext cx="8280918" cy="16827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2" name="Rounded Rectangle 8">
            <a:extLst>
              <a:ext uri="{FF2B5EF4-FFF2-40B4-BE49-F238E27FC236}">
                <a16:creationId xmlns:a16="http://schemas.microsoft.com/office/drawing/2014/main" xmlns="" id="{9491D29B-47C7-4044-94E7-30C7B2CD8818}"/>
              </a:ext>
            </a:extLst>
          </p:cNvPr>
          <p:cNvSpPr/>
          <p:nvPr/>
        </p:nvSpPr>
        <p:spPr>
          <a:xfrm>
            <a:off x="179512" y="182742"/>
            <a:ext cx="8712967" cy="648072"/>
          </a:xfrm>
          <a:prstGeom prst="round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3200" b="1" dirty="0">
              <a:solidFill>
                <a:schemeClr val="bg1"/>
              </a:solidFill>
              <a:latin typeface="Arial"/>
              <a:cs typeface="Arial"/>
            </a:endParaRPr>
          </a:p>
          <a:p>
            <a:pPr algn="ctr">
              <a:defRPr/>
            </a:pPr>
            <a:r>
              <a:rPr lang="en-US" sz="3200" b="1" dirty="0">
                <a:solidFill>
                  <a:schemeClr val="bg1"/>
                </a:solidFill>
                <a:latin typeface="Arial"/>
                <a:cs typeface="Arial"/>
              </a:rPr>
              <a:t>INKOSI LANGALIBALEL LM … cont</a:t>
            </a:r>
          </a:p>
          <a:p>
            <a:pPr lvl="0" algn="ctr">
              <a:defRPr/>
            </a:pPr>
            <a:endParaRPr lang="en-ZA" sz="3200" b="1" dirty="0">
              <a:solidFill>
                <a:srgbClr val="FFFFFF"/>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3969361250"/>
      </p:ext>
    </p:extLst>
  </p:cSld>
  <p:clrMapOvr>
    <a:masterClrMapping/>
  </p:clrMapOvr>
  <p:transition>
    <p:wip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1" y="959392"/>
            <a:ext cx="8712967" cy="458245"/>
          </a:xfrm>
        </p:spPr>
        <p:txBody>
          <a:bodyPr/>
          <a:lstStyle/>
          <a:p>
            <a:r>
              <a:rPr lang="en-ZA" sz="2400" dirty="0"/>
              <a:t>                </a:t>
            </a:r>
            <a:r>
              <a:rPr lang="en-ZA" sz="2400" b="1" dirty="0"/>
              <a:t>STATUS OF INSTITUTIONAL AND POLICY MATTERS</a:t>
            </a:r>
          </a:p>
        </p:txBody>
      </p:sp>
      <p:sp>
        <p:nvSpPr>
          <p:cNvPr id="3" name="Content Placeholder 2"/>
          <p:cNvSpPr>
            <a:spLocks noGrp="1"/>
          </p:cNvSpPr>
          <p:nvPr>
            <p:ph idx="1"/>
          </p:nvPr>
        </p:nvSpPr>
        <p:spPr>
          <a:xfrm>
            <a:off x="251521" y="1528457"/>
            <a:ext cx="8640958" cy="4525963"/>
          </a:xfrm>
        </p:spPr>
        <p:txBody>
          <a:bodyPr/>
          <a:lstStyle/>
          <a:p>
            <a:pPr algn="just"/>
            <a:r>
              <a:rPr lang="en-ZA" sz="1800" dirty="0"/>
              <a:t>Challenges persist with regard to the functioning of the Local Labour Forum.</a:t>
            </a:r>
          </a:p>
          <a:p>
            <a:pPr algn="just"/>
            <a:r>
              <a:rPr lang="en-ZA" sz="1800" dirty="0"/>
              <a:t>There are budget constraints with regard to servicing the erstwhile </a:t>
            </a:r>
            <a:r>
              <a:rPr lang="en-ZA" sz="1800" dirty="0" err="1"/>
              <a:t>Ndaka</a:t>
            </a:r>
            <a:r>
              <a:rPr lang="en-ZA" sz="1800" dirty="0"/>
              <a:t> area due to the non-payment of service fees for services provided by the community.</a:t>
            </a:r>
          </a:p>
          <a:p>
            <a:pPr algn="just"/>
            <a:r>
              <a:rPr lang="en-ZA" sz="1800" dirty="0"/>
              <a:t>Grant funding that was provided for the non-paying areas do not assist as the funding was a once off allocation.</a:t>
            </a:r>
          </a:p>
          <a:p>
            <a:pPr algn="just"/>
            <a:r>
              <a:rPr lang="en-ZA" sz="1800" dirty="0"/>
              <a:t>The funding does not provide for the ongoing maintenance and operation of the services that were provided for by the grants.</a:t>
            </a:r>
          </a:p>
          <a:p>
            <a:pPr algn="just"/>
            <a:r>
              <a:rPr lang="en-ZA" sz="1800" dirty="0"/>
              <a:t>Major community protests have been experienced in the erstwhile </a:t>
            </a:r>
            <a:r>
              <a:rPr lang="en-ZA" sz="1800" dirty="0" err="1"/>
              <a:t>Ndaka</a:t>
            </a:r>
            <a:r>
              <a:rPr lang="en-ZA" sz="1800" dirty="0"/>
              <a:t> areas due to the lack of provision of services with regard to water, sanitation and electricity.</a:t>
            </a:r>
          </a:p>
          <a:p>
            <a:pPr algn="just"/>
            <a:r>
              <a:rPr lang="en-ZA" sz="1800" dirty="0"/>
              <a:t>The manning of the satellite offices at </a:t>
            </a:r>
            <a:r>
              <a:rPr lang="en-ZA" sz="1800" dirty="0" err="1"/>
              <a:t>Ndaka</a:t>
            </a:r>
            <a:r>
              <a:rPr lang="en-ZA" sz="1800" dirty="0"/>
              <a:t>  was also an issue that was raised by the community.</a:t>
            </a:r>
          </a:p>
          <a:p>
            <a:pPr algn="just"/>
            <a:r>
              <a:rPr lang="en-ZA" sz="1800" dirty="0"/>
              <a:t>A section 106 investigation has been instituted at the municipality by </a:t>
            </a:r>
            <a:r>
              <a:rPr lang="en-ZA" sz="1800" dirty="0" smtClean="0"/>
              <a:t>COGTA, </a:t>
            </a:r>
            <a:r>
              <a:rPr lang="en-ZA" sz="1800" dirty="0"/>
              <a:t>and is in the process of being finalised.</a:t>
            </a:r>
          </a:p>
        </p:txBody>
      </p:sp>
      <p:sp>
        <p:nvSpPr>
          <p:cNvPr id="10" name="Slide Number Placeholder 9"/>
          <p:cNvSpPr>
            <a:spLocks noGrp="1"/>
          </p:cNvSpPr>
          <p:nvPr>
            <p:ph type="sldNum" sz="quarter" idx="12"/>
          </p:nvPr>
        </p:nvSpPr>
        <p:spPr/>
        <p:txBody>
          <a:bodyPr/>
          <a:lstStyle/>
          <a:p>
            <a:fld id="{2DDF82E0-F617-466A-8989-E6F91EEE8384}" type="slidenum">
              <a:rPr lang="en-US" altLang="en-US" sz="1600" smtClean="0">
                <a:solidFill>
                  <a:prstClr val="white"/>
                </a:solidFill>
              </a:rPr>
              <a:pPr/>
              <a:t>26</a:t>
            </a:fld>
            <a:endParaRPr lang="en-US" altLang="en-US" sz="1600" dirty="0">
              <a:solidFill>
                <a:prstClr val="white"/>
              </a:solidFill>
            </a:endParaRPr>
          </a:p>
        </p:txBody>
      </p:sp>
      <p:sp>
        <p:nvSpPr>
          <p:cNvPr id="11" name="Rectangle 10"/>
          <p:cNvSpPr/>
          <p:nvPr/>
        </p:nvSpPr>
        <p:spPr>
          <a:xfrm>
            <a:off x="6354040" y="332656"/>
            <a:ext cx="2754464" cy="230832"/>
          </a:xfrm>
          <a:prstGeom prst="rect">
            <a:avLst/>
          </a:prstGeom>
        </p:spPr>
        <p:txBody>
          <a:bodyPr wrap="square">
            <a:spAutoFit/>
          </a:bodyPr>
          <a:lstStyle/>
          <a:p>
            <a:r>
              <a:rPr lang="en-US" sz="900" dirty="0"/>
              <a:t>GROWING KWAZULU-NATAL TOGETHER</a:t>
            </a:r>
          </a:p>
        </p:txBody>
      </p:sp>
      <p:sp>
        <p:nvSpPr>
          <p:cNvPr id="16" name="Slide Number Placeholder 3"/>
          <p:cNvSpPr txBox="1">
            <a:spLocks/>
          </p:cNvSpPr>
          <p:nvPr/>
        </p:nvSpPr>
        <p:spPr>
          <a:xfrm>
            <a:off x="35496" y="6448251"/>
            <a:ext cx="2133600" cy="365125"/>
          </a:xfrm>
          <a:prstGeom prst="rect">
            <a:avLst/>
          </a:prstGeom>
        </p:spPr>
        <p:txBody>
          <a:bodyPr vert="horz" wrap="square" lIns="91440" tIns="45720" rIns="91440" bIns="45720" numCol="1" anchor="ctr" anchorCtr="0" compatLnSpc="1">
            <a:prstTxWarp prst="textNoShape">
              <a:avLst/>
            </a:prstTxWarp>
          </a:bodyPr>
          <a:lstStyle>
            <a:defPPr>
              <a:defRPr lang="en-US"/>
            </a:defPPr>
            <a:lvl1pPr algn="r" rtl="0" fontAlgn="base">
              <a:spcBef>
                <a:spcPct val="0"/>
              </a:spcBef>
              <a:spcAft>
                <a:spcPct val="0"/>
              </a:spcAft>
              <a:defRPr sz="1200" kern="1200">
                <a:solidFill>
                  <a:srgbClr val="898989"/>
                </a:solidFill>
                <a:latin typeface="Calibri" panose="020F050202020403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algn="l"/>
            <a:fld id="{5D312F24-582A-4117-A0B2-A1DD2489FD11}" type="slidenum">
              <a:rPr lang="en-US" altLang="en-US" smtClean="0">
                <a:solidFill>
                  <a:schemeClr val="tx1"/>
                </a:solidFill>
                <a:latin typeface="Arial"/>
                <a:cs typeface="Arial"/>
              </a:rPr>
              <a:pPr algn="l"/>
              <a:t>26</a:t>
            </a:fld>
            <a:endParaRPr lang="en-US" altLang="en-US" dirty="0">
              <a:solidFill>
                <a:schemeClr val="tx1"/>
              </a:solidFill>
              <a:latin typeface="Arial"/>
              <a:cs typeface="Arial"/>
            </a:endParaRPr>
          </a:p>
        </p:txBody>
      </p:sp>
      <p:pic>
        <p:nvPicPr>
          <p:cNvPr id="9" name="Picture 8" descr="Cogta Logo.jpg"/>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457200" y="166937"/>
            <a:ext cx="2232248" cy="562269"/>
          </a:xfrm>
          <a:prstGeom prst="rect">
            <a:avLst/>
          </a:prstGeom>
        </p:spPr>
      </p:pic>
      <p:sp>
        <p:nvSpPr>
          <p:cNvPr id="5" name="Rounded Rectangle 8">
            <a:extLst>
              <a:ext uri="{FF2B5EF4-FFF2-40B4-BE49-F238E27FC236}">
                <a16:creationId xmlns:a16="http://schemas.microsoft.com/office/drawing/2014/main" xmlns="" id="{545C3469-7BEC-49EE-AFF3-DEA15DDE1642}"/>
              </a:ext>
            </a:extLst>
          </p:cNvPr>
          <p:cNvSpPr/>
          <p:nvPr/>
        </p:nvSpPr>
        <p:spPr>
          <a:xfrm>
            <a:off x="179512" y="182742"/>
            <a:ext cx="8784976" cy="648072"/>
          </a:xfrm>
          <a:prstGeom prst="round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2400" b="1" dirty="0">
              <a:solidFill>
                <a:schemeClr val="bg1"/>
              </a:solidFill>
              <a:latin typeface="Arial"/>
              <a:cs typeface="Arial"/>
            </a:endParaRPr>
          </a:p>
          <a:p>
            <a:pPr algn="ctr">
              <a:defRPr/>
            </a:pPr>
            <a:r>
              <a:rPr lang="en-US" sz="2400" b="1" dirty="0">
                <a:solidFill>
                  <a:schemeClr val="bg1"/>
                </a:solidFill>
                <a:latin typeface="Arial"/>
                <a:cs typeface="Arial"/>
              </a:rPr>
              <a:t>ALFRED DUMA LOCAL MUNICIPALITY</a:t>
            </a:r>
          </a:p>
          <a:p>
            <a:pPr lvl="0" algn="ctr">
              <a:defRPr/>
            </a:pPr>
            <a:endParaRPr lang="en-ZA" sz="2400" b="1" dirty="0">
              <a:solidFill>
                <a:srgbClr val="FFFFFF"/>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2406721115"/>
      </p:ext>
    </p:extLst>
  </p:cSld>
  <p:clrMapOvr>
    <a:masterClrMapping/>
  </p:clrMapOvr>
  <p:transition>
    <p:wip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9"/>
          <p:cNvSpPr>
            <a:spLocks noGrp="1"/>
          </p:cNvSpPr>
          <p:nvPr>
            <p:ph type="sldNum" sz="quarter" idx="12"/>
          </p:nvPr>
        </p:nvSpPr>
        <p:spPr/>
        <p:txBody>
          <a:bodyPr/>
          <a:lstStyle/>
          <a:p>
            <a:fld id="{2DDF82E0-F617-466A-8989-E6F91EEE8384}" type="slidenum">
              <a:rPr lang="en-US" altLang="en-US" sz="1600" smtClean="0">
                <a:solidFill>
                  <a:prstClr val="white"/>
                </a:solidFill>
              </a:rPr>
              <a:pPr/>
              <a:t>27</a:t>
            </a:fld>
            <a:endParaRPr lang="en-US" altLang="en-US" sz="1600" dirty="0">
              <a:solidFill>
                <a:prstClr val="white"/>
              </a:solidFill>
            </a:endParaRPr>
          </a:p>
        </p:txBody>
      </p:sp>
      <p:sp>
        <p:nvSpPr>
          <p:cNvPr id="11" name="Rectangle 10"/>
          <p:cNvSpPr/>
          <p:nvPr/>
        </p:nvSpPr>
        <p:spPr>
          <a:xfrm>
            <a:off x="6354040" y="332656"/>
            <a:ext cx="2754464" cy="230832"/>
          </a:xfrm>
          <a:prstGeom prst="rect">
            <a:avLst/>
          </a:prstGeom>
        </p:spPr>
        <p:txBody>
          <a:bodyPr wrap="square">
            <a:spAutoFit/>
          </a:bodyPr>
          <a:lstStyle/>
          <a:p>
            <a:r>
              <a:rPr lang="en-US" sz="900" dirty="0"/>
              <a:t>GROWING KWAZULU-NATAL TOGETHER</a:t>
            </a:r>
          </a:p>
        </p:txBody>
      </p:sp>
      <p:sp>
        <p:nvSpPr>
          <p:cNvPr id="16" name="Slide Number Placeholder 3"/>
          <p:cNvSpPr txBox="1">
            <a:spLocks/>
          </p:cNvSpPr>
          <p:nvPr/>
        </p:nvSpPr>
        <p:spPr>
          <a:xfrm>
            <a:off x="35496" y="6448251"/>
            <a:ext cx="2133600" cy="365125"/>
          </a:xfrm>
          <a:prstGeom prst="rect">
            <a:avLst/>
          </a:prstGeom>
        </p:spPr>
        <p:txBody>
          <a:bodyPr vert="horz" wrap="square" lIns="91440" tIns="45720" rIns="91440" bIns="45720" numCol="1" anchor="ctr" anchorCtr="0" compatLnSpc="1">
            <a:prstTxWarp prst="textNoShape">
              <a:avLst/>
            </a:prstTxWarp>
          </a:bodyPr>
          <a:lstStyle>
            <a:defPPr>
              <a:defRPr lang="en-US"/>
            </a:defPPr>
            <a:lvl1pPr algn="r" rtl="0" fontAlgn="base">
              <a:spcBef>
                <a:spcPct val="0"/>
              </a:spcBef>
              <a:spcAft>
                <a:spcPct val="0"/>
              </a:spcAft>
              <a:defRPr sz="1200" kern="1200">
                <a:solidFill>
                  <a:srgbClr val="898989"/>
                </a:solidFill>
                <a:latin typeface="Calibri" panose="020F050202020403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algn="l"/>
            <a:fld id="{5D312F24-582A-4117-A0B2-A1DD2489FD11}" type="slidenum">
              <a:rPr lang="en-US" altLang="en-US" smtClean="0">
                <a:solidFill>
                  <a:schemeClr val="tx1"/>
                </a:solidFill>
                <a:latin typeface="Arial"/>
                <a:cs typeface="Arial"/>
              </a:rPr>
              <a:pPr algn="l"/>
              <a:t>27</a:t>
            </a:fld>
            <a:endParaRPr lang="en-US" altLang="en-US" dirty="0">
              <a:solidFill>
                <a:schemeClr val="tx1"/>
              </a:solidFill>
              <a:latin typeface="Arial"/>
              <a:cs typeface="Arial"/>
            </a:endParaRPr>
          </a:p>
        </p:txBody>
      </p:sp>
      <p:pic>
        <p:nvPicPr>
          <p:cNvPr id="9" name="Picture 8" descr="Cogta Logo.jpg"/>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395536" y="274443"/>
            <a:ext cx="2232248" cy="562269"/>
          </a:xfrm>
          <a:prstGeom prst="rect">
            <a:avLst/>
          </a:prstGeom>
        </p:spPr>
      </p:pic>
      <p:sp>
        <p:nvSpPr>
          <p:cNvPr id="6" name="Content Placeholder 1"/>
          <p:cNvSpPr txBox="1">
            <a:spLocks/>
          </p:cNvSpPr>
          <p:nvPr/>
        </p:nvSpPr>
        <p:spPr>
          <a:xfrm>
            <a:off x="395536" y="1152823"/>
            <a:ext cx="8280920" cy="418083"/>
          </a:xfrm>
          <a:prstGeom prst="rect">
            <a:avLst/>
          </a:prstGeom>
        </p:spPr>
        <p:txBody>
          <a:bodyPr vert="horz" lIns="91440" tIns="45720" rIns="91440" bIns="45720" rtlCol="0">
            <a:normAutofit fontScale="925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fontAlgn="auto">
              <a:spcAft>
                <a:spcPts val="0"/>
              </a:spcAft>
              <a:buFont typeface="Arial" panose="020B0604020202020204" pitchFamily="34" charset="0"/>
              <a:buNone/>
            </a:pPr>
            <a:r>
              <a:rPr lang="en-US" sz="2000" b="1" dirty="0">
                <a:solidFill>
                  <a:prstClr val="black"/>
                </a:solidFill>
                <a:latin typeface="Arial"/>
                <a:cs typeface="Arial"/>
              </a:rPr>
              <a:t>OVERALL B2B PERFORMANCE FOR THE 2019/20 FINANCIAL YEAR</a:t>
            </a:r>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395536" y="1556792"/>
            <a:ext cx="8424938" cy="16160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8" name="Content Placeholder 1"/>
          <p:cNvSpPr txBox="1">
            <a:spLocks/>
          </p:cNvSpPr>
          <p:nvPr/>
        </p:nvSpPr>
        <p:spPr bwMode="auto">
          <a:xfrm>
            <a:off x="362610" y="3428999"/>
            <a:ext cx="8457865" cy="41808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US" sz="2000" b="1" dirty="0">
                <a:solidFill>
                  <a:prstClr val="black"/>
                </a:solidFill>
                <a:latin typeface="Arial"/>
                <a:cs typeface="Arial"/>
              </a:rPr>
              <a:t>ANALYSIS PER B2B PILLARS FOR THE 2019/20 FINANCIAL YEAR</a:t>
            </a:r>
          </a:p>
        </p:txBody>
      </p:sp>
      <p:pic>
        <p:nvPicPr>
          <p:cNvPr id="3075" name="Picture 3"/>
          <p:cNvPicPr>
            <a:picLocks noChangeAspect="1" noChangeArrowheads="1"/>
          </p:cNvPicPr>
          <p:nvPr/>
        </p:nvPicPr>
        <p:blipFill>
          <a:blip r:embed="rId4">
            <a:extLst>
              <a:ext uri="{28A0092B-C50C-407E-A947-70E740481C1C}">
                <a14:useLocalDpi xmlns:a14="http://schemas.microsoft.com/office/drawing/2010/main" xmlns="" val="0"/>
              </a:ext>
            </a:extLst>
          </a:blip>
          <a:srcRect/>
          <a:stretch>
            <a:fillRect/>
          </a:stretch>
        </p:blipFill>
        <p:spPr bwMode="auto">
          <a:xfrm>
            <a:off x="362610" y="3933056"/>
            <a:ext cx="8457865" cy="16891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2" name="Rounded Rectangle 8">
            <a:extLst>
              <a:ext uri="{FF2B5EF4-FFF2-40B4-BE49-F238E27FC236}">
                <a16:creationId xmlns:a16="http://schemas.microsoft.com/office/drawing/2014/main" xmlns="" id="{4065CCB0-D178-4863-BADB-AD09DBCB1005}"/>
              </a:ext>
            </a:extLst>
          </p:cNvPr>
          <p:cNvSpPr/>
          <p:nvPr/>
        </p:nvSpPr>
        <p:spPr>
          <a:xfrm>
            <a:off x="362610" y="171637"/>
            <a:ext cx="8385854" cy="648072"/>
          </a:xfrm>
          <a:prstGeom prst="round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2800" b="1" dirty="0">
              <a:solidFill>
                <a:schemeClr val="bg1"/>
              </a:solidFill>
              <a:latin typeface="Arial"/>
              <a:cs typeface="Arial"/>
            </a:endParaRPr>
          </a:p>
          <a:p>
            <a:pPr algn="ctr">
              <a:defRPr/>
            </a:pPr>
            <a:r>
              <a:rPr lang="en-US" sz="2800" b="1" dirty="0">
                <a:solidFill>
                  <a:schemeClr val="bg1"/>
                </a:solidFill>
                <a:latin typeface="Arial"/>
                <a:cs typeface="Arial"/>
              </a:rPr>
              <a:t>ALFRED DUMA LOCAL MUNICIPALITY … cont</a:t>
            </a:r>
          </a:p>
          <a:p>
            <a:pPr lvl="0" algn="ctr">
              <a:defRPr/>
            </a:pPr>
            <a:endParaRPr lang="en-ZA" sz="2700" b="1" dirty="0">
              <a:solidFill>
                <a:srgbClr val="FFFFFF"/>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2406721115"/>
      </p:ext>
    </p:extLst>
  </p:cSld>
  <p:clrMapOvr>
    <a:masterClrMapping/>
  </p:clrMapOvr>
  <p:transition>
    <p:wip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9"/>
          <p:cNvSpPr>
            <a:spLocks noGrp="1"/>
          </p:cNvSpPr>
          <p:nvPr>
            <p:ph type="sldNum" sz="quarter" idx="12"/>
          </p:nvPr>
        </p:nvSpPr>
        <p:spPr/>
        <p:txBody>
          <a:bodyPr/>
          <a:lstStyle/>
          <a:p>
            <a:fld id="{2DDF82E0-F617-466A-8989-E6F91EEE8384}" type="slidenum">
              <a:rPr lang="en-US" altLang="en-US" sz="1600" smtClean="0">
                <a:solidFill>
                  <a:prstClr val="white"/>
                </a:solidFill>
              </a:rPr>
              <a:pPr/>
              <a:t>28</a:t>
            </a:fld>
            <a:endParaRPr lang="en-US" altLang="en-US" sz="1600" dirty="0">
              <a:solidFill>
                <a:prstClr val="white"/>
              </a:solidFill>
            </a:endParaRPr>
          </a:p>
        </p:txBody>
      </p:sp>
      <p:sp>
        <p:nvSpPr>
          <p:cNvPr id="11" name="Rectangle 10"/>
          <p:cNvSpPr/>
          <p:nvPr/>
        </p:nvSpPr>
        <p:spPr>
          <a:xfrm>
            <a:off x="6354040" y="332656"/>
            <a:ext cx="2754464" cy="230832"/>
          </a:xfrm>
          <a:prstGeom prst="rect">
            <a:avLst/>
          </a:prstGeom>
        </p:spPr>
        <p:txBody>
          <a:bodyPr wrap="square">
            <a:spAutoFit/>
          </a:bodyPr>
          <a:lstStyle/>
          <a:p>
            <a:r>
              <a:rPr lang="en-US" sz="900" dirty="0"/>
              <a:t>GROWING KWAZULU-NATAL TOGETHER</a:t>
            </a:r>
          </a:p>
        </p:txBody>
      </p:sp>
      <p:sp>
        <p:nvSpPr>
          <p:cNvPr id="16" name="Slide Number Placeholder 3"/>
          <p:cNvSpPr txBox="1">
            <a:spLocks/>
          </p:cNvSpPr>
          <p:nvPr/>
        </p:nvSpPr>
        <p:spPr>
          <a:xfrm>
            <a:off x="35496" y="6448251"/>
            <a:ext cx="2133600" cy="365125"/>
          </a:xfrm>
          <a:prstGeom prst="rect">
            <a:avLst/>
          </a:prstGeom>
        </p:spPr>
        <p:txBody>
          <a:bodyPr vert="horz" wrap="square" lIns="91440" tIns="45720" rIns="91440" bIns="45720" numCol="1" anchor="ctr" anchorCtr="0" compatLnSpc="1">
            <a:prstTxWarp prst="textNoShape">
              <a:avLst/>
            </a:prstTxWarp>
          </a:bodyPr>
          <a:lstStyle>
            <a:defPPr>
              <a:defRPr lang="en-US"/>
            </a:defPPr>
            <a:lvl1pPr algn="r" rtl="0" fontAlgn="base">
              <a:spcBef>
                <a:spcPct val="0"/>
              </a:spcBef>
              <a:spcAft>
                <a:spcPct val="0"/>
              </a:spcAft>
              <a:defRPr sz="1200" kern="1200">
                <a:solidFill>
                  <a:srgbClr val="898989"/>
                </a:solidFill>
                <a:latin typeface="Calibri" panose="020F050202020403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algn="l"/>
            <a:fld id="{5D312F24-582A-4117-A0B2-A1DD2489FD11}" type="slidenum">
              <a:rPr lang="en-US" altLang="en-US" smtClean="0">
                <a:solidFill>
                  <a:schemeClr val="tx1"/>
                </a:solidFill>
                <a:latin typeface="Arial"/>
                <a:cs typeface="Arial"/>
              </a:rPr>
              <a:pPr algn="l"/>
              <a:t>28</a:t>
            </a:fld>
            <a:endParaRPr lang="en-US" altLang="en-US" dirty="0">
              <a:solidFill>
                <a:schemeClr val="tx1"/>
              </a:solidFill>
              <a:latin typeface="Arial"/>
              <a:cs typeface="Arial"/>
            </a:endParaRPr>
          </a:p>
        </p:txBody>
      </p:sp>
      <p:pic>
        <p:nvPicPr>
          <p:cNvPr id="9" name="Picture 8" descr="Cogta Logo.jpg"/>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395536" y="274443"/>
            <a:ext cx="2232248" cy="562269"/>
          </a:xfrm>
          <a:prstGeom prst="rect">
            <a:avLst/>
          </a:prstGeom>
        </p:spPr>
      </p:pic>
      <p:sp>
        <p:nvSpPr>
          <p:cNvPr id="6" name="Content Placeholder 1"/>
          <p:cNvSpPr txBox="1">
            <a:spLocks/>
          </p:cNvSpPr>
          <p:nvPr/>
        </p:nvSpPr>
        <p:spPr>
          <a:xfrm>
            <a:off x="395536" y="2524951"/>
            <a:ext cx="8280920" cy="41808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fontAlgn="auto">
              <a:spcAft>
                <a:spcPts val="0"/>
              </a:spcAft>
              <a:buFont typeface="Arial" panose="020B0604020202020204" pitchFamily="34" charset="0"/>
              <a:buNone/>
            </a:pPr>
            <a:r>
              <a:rPr lang="en-US" sz="1800" b="1" dirty="0">
                <a:solidFill>
                  <a:prstClr val="black"/>
                </a:solidFill>
                <a:latin typeface="Arial"/>
                <a:cs typeface="Arial"/>
              </a:rPr>
              <a:t>OVERALL B2B PERFORMANCE FOR THE 2019/20 FINANCIAL YEAR</a:t>
            </a: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395534" y="2847345"/>
            <a:ext cx="8352929" cy="174399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8" name="Content Placeholder 1"/>
          <p:cNvSpPr txBox="1">
            <a:spLocks/>
          </p:cNvSpPr>
          <p:nvPr/>
        </p:nvSpPr>
        <p:spPr bwMode="auto">
          <a:xfrm>
            <a:off x="481987" y="4708048"/>
            <a:ext cx="8352929" cy="41412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US" sz="1800" b="1" dirty="0">
                <a:solidFill>
                  <a:prstClr val="black"/>
                </a:solidFill>
                <a:latin typeface="Arial"/>
                <a:cs typeface="Arial"/>
              </a:rPr>
              <a:t>ANALYSIS PER B2B PILLARS FOR THE 2019/20 FINANCIAL YEAR</a:t>
            </a:r>
          </a:p>
        </p:txBody>
      </p:sp>
      <p:pic>
        <p:nvPicPr>
          <p:cNvPr id="4099" name="Picture 3"/>
          <p:cNvPicPr>
            <a:picLocks noChangeAspect="1" noChangeArrowheads="1"/>
          </p:cNvPicPr>
          <p:nvPr/>
        </p:nvPicPr>
        <p:blipFill>
          <a:blip r:embed="rId4">
            <a:extLst>
              <a:ext uri="{28A0092B-C50C-407E-A947-70E740481C1C}">
                <a14:useLocalDpi xmlns:a14="http://schemas.microsoft.com/office/drawing/2010/main" xmlns="" val="0"/>
              </a:ext>
            </a:extLst>
          </a:blip>
          <a:srcRect/>
          <a:stretch>
            <a:fillRect/>
          </a:stretch>
        </p:blipFill>
        <p:spPr bwMode="auto">
          <a:xfrm>
            <a:off x="445985" y="5004705"/>
            <a:ext cx="8352930" cy="15634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2" name="Rounded Rectangle 8">
            <a:extLst>
              <a:ext uri="{FF2B5EF4-FFF2-40B4-BE49-F238E27FC236}">
                <a16:creationId xmlns:a16="http://schemas.microsoft.com/office/drawing/2014/main" xmlns="" id="{940900A5-E9A9-449B-A94A-5D3645C711E9}"/>
              </a:ext>
            </a:extLst>
          </p:cNvPr>
          <p:cNvSpPr/>
          <p:nvPr/>
        </p:nvSpPr>
        <p:spPr>
          <a:xfrm>
            <a:off x="251520" y="211314"/>
            <a:ext cx="8568952" cy="648071"/>
          </a:xfrm>
          <a:prstGeom prst="round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2800" b="1" dirty="0">
              <a:solidFill>
                <a:schemeClr val="bg1"/>
              </a:solidFill>
              <a:latin typeface="Arial"/>
              <a:cs typeface="Arial"/>
            </a:endParaRPr>
          </a:p>
          <a:p>
            <a:pPr algn="ctr">
              <a:defRPr/>
            </a:pPr>
            <a:r>
              <a:rPr lang="en-US" sz="2800" b="1" dirty="0">
                <a:solidFill>
                  <a:schemeClr val="bg1"/>
                </a:solidFill>
                <a:latin typeface="Arial"/>
                <a:cs typeface="Arial"/>
              </a:rPr>
              <a:t> BIG 5 HLABISA LOCAL MUNICIPALITY</a:t>
            </a:r>
          </a:p>
          <a:p>
            <a:pPr lvl="0" algn="ctr">
              <a:defRPr/>
            </a:pPr>
            <a:endParaRPr lang="en-ZA" sz="2700" b="1" dirty="0">
              <a:solidFill>
                <a:srgbClr val="FFFFFF"/>
              </a:solidFill>
              <a:latin typeface="Arial" panose="020B0604020202020204" pitchFamily="34" charset="0"/>
              <a:cs typeface="Arial" panose="020B0604020202020204" pitchFamily="34" charset="0"/>
            </a:endParaRPr>
          </a:p>
        </p:txBody>
      </p:sp>
      <p:sp>
        <p:nvSpPr>
          <p:cNvPr id="13" name="Content Placeholder 1">
            <a:extLst>
              <a:ext uri="{FF2B5EF4-FFF2-40B4-BE49-F238E27FC236}">
                <a16:creationId xmlns:a16="http://schemas.microsoft.com/office/drawing/2014/main" xmlns="" id="{4D122E94-A241-44DA-BEE0-1D8453DF1D3F}"/>
              </a:ext>
            </a:extLst>
          </p:cNvPr>
          <p:cNvSpPr>
            <a:spLocks noGrp="1"/>
          </p:cNvSpPr>
          <p:nvPr>
            <p:ph idx="1"/>
          </p:nvPr>
        </p:nvSpPr>
        <p:spPr>
          <a:xfrm>
            <a:off x="287522" y="899841"/>
            <a:ext cx="8568952" cy="1602437"/>
          </a:xfrm>
        </p:spPr>
        <p:txBody>
          <a:bodyPr/>
          <a:lstStyle/>
          <a:p>
            <a:pPr marL="0" lvl="0" indent="0" algn="ctr">
              <a:buNone/>
            </a:pPr>
            <a:r>
              <a:rPr lang="en-US" sz="2000" b="1" dirty="0">
                <a:solidFill>
                  <a:prstClr val="black"/>
                </a:solidFill>
                <a:latin typeface="Arial"/>
                <a:cs typeface="Arial"/>
              </a:rPr>
              <a:t>STATUS OF INSTITUTIONAL AND POLICY MATTERS</a:t>
            </a:r>
          </a:p>
          <a:p>
            <a:pPr lvl="0" algn="just">
              <a:buFont typeface="Wingdings" panose="05000000000000000000" pitchFamily="2" charset="2"/>
              <a:buChar char="§"/>
            </a:pPr>
            <a:r>
              <a:rPr lang="en-US" sz="1500" dirty="0">
                <a:solidFill>
                  <a:prstClr val="black"/>
                </a:solidFill>
                <a:latin typeface="Arial"/>
                <a:cs typeface="Arial"/>
              </a:rPr>
              <a:t>Hlabisa Big 5 municipality also regressed from an unqualified audit opinion to a qualification in 2017/18 and 2018/2019.</a:t>
            </a:r>
          </a:p>
          <a:p>
            <a:pPr algn="just">
              <a:buFont typeface="Wingdings" panose="05000000000000000000" pitchFamily="2" charset="2"/>
              <a:buChar char="§"/>
            </a:pPr>
            <a:r>
              <a:rPr lang="en-US" sz="1500" dirty="0">
                <a:solidFill>
                  <a:prstClr val="black"/>
                </a:solidFill>
                <a:latin typeface="Arial"/>
                <a:cs typeface="Arial"/>
              </a:rPr>
              <a:t>Big 5 Hlabisa exceeded the Employee Related Costs norm over the 3 indicated financial years.</a:t>
            </a:r>
          </a:p>
          <a:p>
            <a:pPr algn="just">
              <a:buFont typeface="Wingdings" panose="05000000000000000000" pitchFamily="2" charset="2"/>
              <a:buChar char="§"/>
            </a:pPr>
            <a:r>
              <a:rPr lang="en-US" sz="1500" dirty="0">
                <a:solidFill>
                  <a:prstClr val="black"/>
                </a:solidFill>
                <a:latin typeface="Arial"/>
                <a:cs typeface="Arial"/>
              </a:rPr>
              <a:t>Service delivery has as a result suffered due to the high salary costs.</a:t>
            </a:r>
          </a:p>
        </p:txBody>
      </p:sp>
    </p:spTree>
    <p:extLst>
      <p:ext uri="{BB962C8B-B14F-4D97-AF65-F5344CB8AC3E}">
        <p14:creationId xmlns:p14="http://schemas.microsoft.com/office/powerpoint/2010/main" xmlns="" val="2406721115"/>
      </p:ext>
    </p:extLst>
  </p:cSld>
  <p:clrMapOvr>
    <a:masterClrMapping/>
  </p:clrMapOvr>
  <p:transition>
    <p:wip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9"/>
          <p:cNvSpPr>
            <a:spLocks noGrp="1"/>
          </p:cNvSpPr>
          <p:nvPr>
            <p:ph type="sldNum" sz="quarter" idx="12"/>
          </p:nvPr>
        </p:nvSpPr>
        <p:spPr/>
        <p:txBody>
          <a:bodyPr/>
          <a:lstStyle/>
          <a:p>
            <a:fld id="{2DDF82E0-F617-466A-8989-E6F91EEE8384}" type="slidenum">
              <a:rPr lang="en-US" altLang="en-US" sz="1600" smtClean="0">
                <a:solidFill>
                  <a:prstClr val="white"/>
                </a:solidFill>
              </a:rPr>
              <a:pPr/>
              <a:t>29</a:t>
            </a:fld>
            <a:endParaRPr lang="en-US" altLang="en-US" sz="1600" dirty="0">
              <a:solidFill>
                <a:prstClr val="white"/>
              </a:solidFill>
            </a:endParaRPr>
          </a:p>
        </p:txBody>
      </p:sp>
      <p:sp>
        <p:nvSpPr>
          <p:cNvPr id="11" name="Rectangle 10"/>
          <p:cNvSpPr/>
          <p:nvPr/>
        </p:nvSpPr>
        <p:spPr>
          <a:xfrm>
            <a:off x="6354040" y="332656"/>
            <a:ext cx="2754464" cy="230832"/>
          </a:xfrm>
          <a:prstGeom prst="rect">
            <a:avLst/>
          </a:prstGeom>
        </p:spPr>
        <p:txBody>
          <a:bodyPr wrap="square">
            <a:spAutoFit/>
          </a:bodyPr>
          <a:lstStyle/>
          <a:p>
            <a:r>
              <a:rPr lang="en-US" sz="900" dirty="0"/>
              <a:t>GROWING KWAZULU-NATAL TOGETHER</a:t>
            </a:r>
          </a:p>
        </p:txBody>
      </p:sp>
      <p:sp>
        <p:nvSpPr>
          <p:cNvPr id="16" name="Slide Number Placeholder 3"/>
          <p:cNvSpPr txBox="1">
            <a:spLocks/>
          </p:cNvSpPr>
          <p:nvPr/>
        </p:nvSpPr>
        <p:spPr>
          <a:xfrm>
            <a:off x="35496" y="6448251"/>
            <a:ext cx="2133600" cy="365125"/>
          </a:xfrm>
          <a:prstGeom prst="rect">
            <a:avLst/>
          </a:prstGeom>
        </p:spPr>
        <p:txBody>
          <a:bodyPr vert="horz" wrap="square" lIns="91440" tIns="45720" rIns="91440" bIns="45720" numCol="1" anchor="ctr" anchorCtr="0" compatLnSpc="1">
            <a:prstTxWarp prst="textNoShape">
              <a:avLst/>
            </a:prstTxWarp>
          </a:bodyPr>
          <a:lstStyle>
            <a:defPPr>
              <a:defRPr lang="en-US"/>
            </a:defPPr>
            <a:lvl1pPr algn="r" rtl="0" fontAlgn="base">
              <a:spcBef>
                <a:spcPct val="0"/>
              </a:spcBef>
              <a:spcAft>
                <a:spcPct val="0"/>
              </a:spcAft>
              <a:defRPr sz="1200" kern="1200">
                <a:solidFill>
                  <a:srgbClr val="898989"/>
                </a:solidFill>
                <a:latin typeface="Calibri" panose="020F050202020403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algn="l"/>
            <a:fld id="{5D312F24-582A-4117-A0B2-A1DD2489FD11}" type="slidenum">
              <a:rPr lang="en-US" altLang="en-US" smtClean="0">
                <a:solidFill>
                  <a:schemeClr val="tx1"/>
                </a:solidFill>
                <a:latin typeface="Arial"/>
                <a:cs typeface="Arial"/>
              </a:rPr>
              <a:pPr algn="l"/>
              <a:t>29</a:t>
            </a:fld>
            <a:endParaRPr lang="en-US" altLang="en-US" dirty="0">
              <a:solidFill>
                <a:schemeClr val="tx1"/>
              </a:solidFill>
              <a:latin typeface="Arial"/>
              <a:cs typeface="Arial"/>
            </a:endParaRPr>
          </a:p>
        </p:txBody>
      </p:sp>
      <p:pic>
        <p:nvPicPr>
          <p:cNvPr id="9" name="Picture 8" descr="Cogta Logo.jpg"/>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395536" y="274443"/>
            <a:ext cx="2232248" cy="562269"/>
          </a:xfrm>
          <a:prstGeom prst="rect">
            <a:avLst/>
          </a:prstGeom>
        </p:spPr>
      </p:pic>
      <p:sp>
        <p:nvSpPr>
          <p:cNvPr id="6" name="Content Placeholder 1"/>
          <p:cNvSpPr txBox="1">
            <a:spLocks/>
          </p:cNvSpPr>
          <p:nvPr/>
        </p:nvSpPr>
        <p:spPr>
          <a:xfrm>
            <a:off x="250855" y="2734194"/>
            <a:ext cx="8352928" cy="41808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fontAlgn="auto">
              <a:spcAft>
                <a:spcPts val="0"/>
              </a:spcAft>
              <a:buFont typeface="Arial" panose="020B0604020202020204" pitchFamily="34" charset="0"/>
              <a:buNone/>
            </a:pPr>
            <a:r>
              <a:rPr lang="en-US" sz="1800" b="1" dirty="0">
                <a:solidFill>
                  <a:prstClr val="black"/>
                </a:solidFill>
                <a:latin typeface="Arial"/>
                <a:cs typeface="Arial"/>
              </a:rPr>
              <a:t>OVERALL B2B PERFORMANCE FOR THE 2019/20 FINANCIAL YEAR</a:t>
            </a:r>
          </a:p>
        </p:txBody>
      </p:sp>
      <p:pic>
        <p:nvPicPr>
          <p:cNvPr id="5122" name="Picture 2"/>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347288" y="3083369"/>
            <a:ext cx="8352928" cy="14208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8" name="Content Placeholder 1"/>
          <p:cNvSpPr txBox="1">
            <a:spLocks/>
          </p:cNvSpPr>
          <p:nvPr/>
        </p:nvSpPr>
        <p:spPr bwMode="auto">
          <a:xfrm>
            <a:off x="251520" y="4534356"/>
            <a:ext cx="8352928" cy="41412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US" sz="1800" b="1" dirty="0">
                <a:solidFill>
                  <a:prstClr val="black"/>
                </a:solidFill>
                <a:latin typeface="Arial"/>
                <a:cs typeface="Arial"/>
              </a:rPr>
              <a:t>ANALYSIS PER B2B PILLARS FOR THE 2019/20 FINANCIAL YEAR</a:t>
            </a:r>
          </a:p>
        </p:txBody>
      </p:sp>
      <p:pic>
        <p:nvPicPr>
          <p:cNvPr id="5123" name="Picture 3"/>
          <p:cNvPicPr>
            <a:picLocks noChangeAspect="1" noChangeArrowheads="1"/>
          </p:cNvPicPr>
          <p:nvPr/>
        </p:nvPicPr>
        <p:blipFill>
          <a:blip r:embed="rId4">
            <a:extLst>
              <a:ext uri="{28A0092B-C50C-407E-A947-70E740481C1C}">
                <a14:useLocalDpi xmlns:a14="http://schemas.microsoft.com/office/drawing/2010/main" xmlns="" val="0"/>
              </a:ext>
            </a:extLst>
          </a:blip>
          <a:srcRect/>
          <a:stretch>
            <a:fillRect/>
          </a:stretch>
        </p:blipFill>
        <p:spPr bwMode="auto">
          <a:xfrm>
            <a:off x="333872" y="4888045"/>
            <a:ext cx="8352928" cy="16891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2" name="Rounded Rectangle 8">
            <a:extLst>
              <a:ext uri="{FF2B5EF4-FFF2-40B4-BE49-F238E27FC236}">
                <a16:creationId xmlns:a16="http://schemas.microsoft.com/office/drawing/2014/main" xmlns="" id="{019DB993-6301-4762-9AE3-6E2B4A8AD363}"/>
              </a:ext>
            </a:extLst>
          </p:cNvPr>
          <p:cNvSpPr/>
          <p:nvPr/>
        </p:nvSpPr>
        <p:spPr>
          <a:xfrm>
            <a:off x="251520" y="211314"/>
            <a:ext cx="8568952" cy="648071"/>
          </a:xfrm>
          <a:prstGeom prst="round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2800" b="1" dirty="0">
              <a:solidFill>
                <a:schemeClr val="bg1"/>
              </a:solidFill>
              <a:latin typeface="Arial"/>
              <a:cs typeface="Arial"/>
            </a:endParaRPr>
          </a:p>
          <a:p>
            <a:pPr algn="ctr">
              <a:defRPr/>
            </a:pPr>
            <a:r>
              <a:rPr lang="en-US" sz="2800" b="1" dirty="0">
                <a:solidFill>
                  <a:schemeClr val="bg1"/>
                </a:solidFill>
                <a:latin typeface="Arial"/>
                <a:cs typeface="Arial"/>
              </a:rPr>
              <a:t> CITY OF UMHLATHUZE</a:t>
            </a:r>
          </a:p>
          <a:p>
            <a:pPr lvl="0" algn="ctr">
              <a:defRPr/>
            </a:pPr>
            <a:endParaRPr lang="en-ZA" sz="2700" b="1" dirty="0">
              <a:solidFill>
                <a:srgbClr val="FFFFFF"/>
              </a:solidFill>
              <a:latin typeface="Arial" panose="020B0604020202020204" pitchFamily="34" charset="0"/>
              <a:cs typeface="Arial" panose="020B0604020202020204" pitchFamily="34" charset="0"/>
            </a:endParaRPr>
          </a:p>
        </p:txBody>
      </p:sp>
      <p:sp>
        <p:nvSpPr>
          <p:cNvPr id="13" name="TextBox 12">
            <a:extLst>
              <a:ext uri="{FF2B5EF4-FFF2-40B4-BE49-F238E27FC236}">
                <a16:creationId xmlns:a16="http://schemas.microsoft.com/office/drawing/2014/main" xmlns="" id="{13E70C1B-8E20-438F-AF4B-C0736042BC91}"/>
              </a:ext>
            </a:extLst>
          </p:cNvPr>
          <p:cNvSpPr txBox="1"/>
          <p:nvPr/>
        </p:nvSpPr>
        <p:spPr>
          <a:xfrm>
            <a:off x="237439" y="1045717"/>
            <a:ext cx="8583033" cy="1631216"/>
          </a:xfrm>
          <a:prstGeom prst="rect">
            <a:avLst/>
          </a:prstGeom>
          <a:noFill/>
        </p:spPr>
        <p:txBody>
          <a:bodyPr wrap="square">
            <a:spAutoFit/>
          </a:bodyPr>
          <a:lstStyle/>
          <a:p>
            <a:pPr algn="ctr"/>
            <a:r>
              <a:rPr lang="en-ZA" sz="2000" b="1" dirty="0"/>
              <a:t>STATUS OF INSTITUTIONAL AND POLICY MATTERS</a:t>
            </a:r>
          </a:p>
          <a:p>
            <a:pPr algn="ctr"/>
            <a:endParaRPr lang="en-ZA" sz="1600" dirty="0"/>
          </a:p>
          <a:p>
            <a:r>
              <a:rPr lang="en-ZA" sz="1600" dirty="0"/>
              <a:t>Due to the increased number of wards that were merged from the erstwhile Ntambanana municipality, the municipality has incurred major costs in respect of the delivery of water and sanitation to those rural wards. There is no income base for this provision within those areas and the services are costly to provide.</a:t>
            </a:r>
          </a:p>
        </p:txBody>
      </p:sp>
    </p:spTree>
    <p:extLst>
      <p:ext uri="{BB962C8B-B14F-4D97-AF65-F5344CB8AC3E}">
        <p14:creationId xmlns:p14="http://schemas.microsoft.com/office/powerpoint/2010/main" xmlns="" val="2406721115"/>
      </p:ext>
    </p:extLst>
  </p:cSld>
  <p:clrMapOvr>
    <a:masterClrMapping/>
  </p:clrMapOvr>
  <p:transition>
    <p:wip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9"/>
          <p:cNvSpPr>
            <a:spLocks noGrp="1"/>
          </p:cNvSpPr>
          <p:nvPr>
            <p:ph type="sldNum" sz="quarter" idx="12"/>
          </p:nvPr>
        </p:nvSpPr>
        <p:spPr/>
        <p:txBody>
          <a:bodyPr/>
          <a:lstStyle/>
          <a:p>
            <a:fld id="{2DDF82E0-F617-466A-8989-E6F91EEE8384}" type="slidenum">
              <a:rPr lang="en-US" altLang="en-US" sz="1600" smtClean="0">
                <a:solidFill>
                  <a:prstClr val="white"/>
                </a:solidFill>
              </a:rPr>
              <a:pPr/>
              <a:t>3</a:t>
            </a:fld>
            <a:endParaRPr lang="en-US" altLang="en-US" sz="1600" dirty="0">
              <a:solidFill>
                <a:prstClr val="white"/>
              </a:solidFill>
            </a:endParaRPr>
          </a:p>
        </p:txBody>
      </p:sp>
      <p:sp>
        <p:nvSpPr>
          <p:cNvPr id="11" name="Rectangle 10"/>
          <p:cNvSpPr/>
          <p:nvPr/>
        </p:nvSpPr>
        <p:spPr>
          <a:xfrm>
            <a:off x="6354040" y="332656"/>
            <a:ext cx="2754464" cy="230832"/>
          </a:xfrm>
          <a:prstGeom prst="rect">
            <a:avLst/>
          </a:prstGeom>
        </p:spPr>
        <p:txBody>
          <a:bodyPr wrap="square">
            <a:spAutoFit/>
          </a:bodyPr>
          <a:lstStyle/>
          <a:p>
            <a:r>
              <a:rPr lang="en-US" sz="900" dirty="0">
                <a:solidFill>
                  <a:prstClr val="black"/>
                </a:solidFill>
              </a:rPr>
              <a:t>GROWING KWAZULU-NATAL TOGETHER</a:t>
            </a:r>
          </a:p>
        </p:txBody>
      </p:sp>
      <p:sp>
        <p:nvSpPr>
          <p:cNvPr id="16" name="Slide Number Placeholder 3"/>
          <p:cNvSpPr txBox="1">
            <a:spLocks/>
          </p:cNvSpPr>
          <p:nvPr/>
        </p:nvSpPr>
        <p:spPr>
          <a:xfrm>
            <a:off x="35496" y="6448251"/>
            <a:ext cx="2133600" cy="365125"/>
          </a:xfrm>
          <a:prstGeom prst="rect">
            <a:avLst/>
          </a:prstGeom>
        </p:spPr>
        <p:txBody>
          <a:bodyPr vert="horz" wrap="square" lIns="91440" tIns="45720" rIns="91440" bIns="45720" numCol="1" anchor="ctr" anchorCtr="0" compatLnSpc="1">
            <a:prstTxWarp prst="textNoShape">
              <a:avLst/>
            </a:prstTxWarp>
          </a:bodyPr>
          <a:lstStyle>
            <a:defPPr>
              <a:defRPr lang="en-US"/>
            </a:defPPr>
            <a:lvl1pPr algn="r" rtl="0" fontAlgn="base">
              <a:spcBef>
                <a:spcPct val="0"/>
              </a:spcBef>
              <a:spcAft>
                <a:spcPct val="0"/>
              </a:spcAft>
              <a:defRPr sz="1200" kern="1200">
                <a:solidFill>
                  <a:srgbClr val="898989"/>
                </a:solidFill>
                <a:latin typeface="Calibri" panose="020F050202020403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algn="l"/>
            <a:fld id="{5D312F24-582A-4117-A0B2-A1DD2489FD11}" type="slidenum">
              <a:rPr lang="en-US" altLang="en-US" smtClean="0">
                <a:solidFill>
                  <a:prstClr val="black"/>
                </a:solidFill>
                <a:latin typeface="Arial"/>
                <a:cs typeface="Arial"/>
              </a:rPr>
              <a:pPr algn="l"/>
              <a:t>3</a:t>
            </a:fld>
            <a:endParaRPr lang="en-US" altLang="en-US" dirty="0">
              <a:solidFill>
                <a:prstClr val="black"/>
              </a:solidFill>
              <a:latin typeface="Arial"/>
              <a:cs typeface="Arial"/>
            </a:endParaRPr>
          </a:p>
        </p:txBody>
      </p:sp>
      <p:pic>
        <p:nvPicPr>
          <p:cNvPr id="9" name="Picture 8" descr="Cogta Logo.jpg"/>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395536" y="274443"/>
            <a:ext cx="2232248" cy="562269"/>
          </a:xfrm>
          <a:prstGeom prst="rect">
            <a:avLst/>
          </a:prstGeom>
        </p:spPr>
      </p:pic>
      <p:sp>
        <p:nvSpPr>
          <p:cNvPr id="8" name="Rectangle 7"/>
          <p:cNvSpPr/>
          <p:nvPr/>
        </p:nvSpPr>
        <p:spPr>
          <a:xfrm>
            <a:off x="179512" y="708890"/>
            <a:ext cx="8784976" cy="5540748"/>
          </a:xfrm>
          <a:prstGeom prst="rect">
            <a:avLst/>
          </a:prstGeom>
        </p:spPr>
        <p:txBody>
          <a:bodyPr wrap="square">
            <a:spAutoFit/>
          </a:bodyPr>
          <a:lstStyle/>
          <a:p>
            <a:pPr lvl="0" algn="ctr">
              <a:lnSpc>
                <a:spcPct val="150000"/>
              </a:lnSpc>
              <a:spcAft>
                <a:spcPts val="0"/>
              </a:spcAft>
            </a:pPr>
            <a:r>
              <a:rPr lang="en-US" sz="2400" b="1" dirty="0">
                <a:ea typeface="Times New Roman"/>
                <a:cs typeface="Arial" panose="020B0604020202020204" pitchFamily="34" charset="0"/>
              </a:rPr>
              <a:t>BACKGROUND</a:t>
            </a:r>
          </a:p>
          <a:p>
            <a:pPr marL="270510" algn="just">
              <a:lnSpc>
                <a:spcPct val="150000"/>
              </a:lnSpc>
              <a:spcAft>
                <a:spcPts val="0"/>
              </a:spcAft>
            </a:pPr>
            <a:r>
              <a:rPr lang="en-ZA" sz="2400" b="1" dirty="0">
                <a:ea typeface="Times New Roman"/>
                <a:cs typeface="Arial" panose="020B0604020202020204" pitchFamily="34" charset="0"/>
              </a:rPr>
              <a:t>There was a need for the restructuring of Local Government in the province for the following reasons:</a:t>
            </a:r>
            <a:endParaRPr lang="en-ZA" sz="2400" dirty="0">
              <a:ea typeface="Times New Roman"/>
              <a:cs typeface="Arial" panose="020B0604020202020204" pitchFamily="34" charset="0"/>
            </a:endParaRPr>
          </a:p>
          <a:p>
            <a:pPr marL="1073150" lvl="0" indent="-530225" algn="just">
              <a:lnSpc>
                <a:spcPct val="115000"/>
              </a:lnSpc>
              <a:spcAft>
                <a:spcPts val="0"/>
              </a:spcAft>
              <a:buFont typeface="Symbol"/>
              <a:buChar char=""/>
              <a:tabLst>
                <a:tab pos="457200" algn="l"/>
                <a:tab pos="630555" algn="l"/>
              </a:tabLst>
            </a:pPr>
            <a:r>
              <a:rPr lang="en-ZA" sz="2400" dirty="0">
                <a:ea typeface="Times New Roman"/>
                <a:cs typeface="Arial" panose="020B0604020202020204" pitchFamily="34" charset="0"/>
              </a:rPr>
              <a:t>The need to strengthen institutional management by merging </a:t>
            </a:r>
            <a:r>
              <a:rPr lang="en-ZA" sz="2400" dirty="0" smtClean="0">
                <a:ea typeface="Times New Roman"/>
                <a:cs typeface="Arial" panose="020B0604020202020204" pitchFamily="34" charset="0"/>
              </a:rPr>
              <a:t>municipalities;</a:t>
            </a:r>
            <a:endParaRPr lang="en-ZA" sz="2400" dirty="0">
              <a:ea typeface="Times New Roman"/>
              <a:cs typeface="Arial" panose="020B0604020202020204" pitchFamily="34" charset="0"/>
            </a:endParaRPr>
          </a:p>
          <a:p>
            <a:pPr marL="1073150" lvl="0" indent="-530225" algn="just">
              <a:lnSpc>
                <a:spcPct val="115000"/>
              </a:lnSpc>
              <a:spcAft>
                <a:spcPts val="0"/>
              </a:spcAft>
              <a:buFont typeface="Symbol"/>
              <a:buChar char=""/>
              <a:tabLst>
                <a:tab pos="457200" algn="l"/>
                <a:tab pos="630555" algn="l"/>
              </a:tabLst>
            </a:pPr>
            <a:r>
              <a:rPr lang="en-ZA" sz="2400" dirty="0">
                <a:ea typeface="Times New Roman"/>
                <a:cs typeface="Arial" panose="020B0604020202020204" pitchFamily="34" charset="0"/>
              </a:rPr>
              <a:t>The need to strengthen </a:t>
            </a:r>
            <a:r>
              <a:rPr lang="en-ZA" sz="2400" dirty="0" smtClean="0">
                <a:ea typeface="Times New Roman"/>
                <a:cs typeface="Arial" panose="020B0604020202020204" pitchFamily="34" charset="0"/>
              </a:rPr>
              <a:t>the Local </a:t>
            </a:r>
            <a:r>
              <a:rPr lang="en-ZA" sz="2400" dirty="0">
                <a:ea typeface="Times New Roman"/>
                <a:cs typeface="Arial" panose="020B0604020202020204" pitchFamily="34" charset="0"/>
              </a:rPr>
              <a:t>Government Sector and </a:t>
            </a:r>
            <a:r>
              <a:rPr lang="en-ZA" sz="2400" dirty="0" smtClean="0">
                <a:ea typeface="Times New Roman"/>
                <a:cs typeface="Arial" panose="020B0604020202020204" pitchFamily="34" charset="0"/>
              </a:rPr>
              <a:t>to build stability;</a:t>
            </a:r>
            <a:endParaRPr lang="en-ZA" sz="2400" dirty="0">
              <a:ea typeface="Times New Roman"/>
              <a:cs typeface="Arial" panose="020B0604020202020204" pitchFamily="34" charset="0"/>
            </a:endParaRPr>
          </a:p>
          <a:p>
            <a:pPr marL="1073150" lvl="0" indent="-530225" algn="just">
              <a:lnSpc>
                <a:spcPct val="115000"/>
              </a:lnSpc>
              <a:spcAft>
                <a:spcPts val="0"/>
              </a:spcAft>
              <a:buFont typeface="Symbol"/>
              <a:buChar char=""/>
              <a:tabLst>
                <a:tab pos="457200" algn="l"/>
                <a:tab pos="630555" algn="l"/>
              </a:tabLst>
            </a:pPr>
            <a:r>
              <a:rPr lang="en-ZA" sz="2400" dirty="0">
                <a:ea typeface="Times New Roman"/>
                <a:cs typeface="Arial" panose="020B0604020202020204" pitchFamily="34" charset="0"/>
              </a:rPr>
              <a:t>The need for strategic planning within restructured </a:t>
            </a:r>
            <a:r>
              <a:rPr lang="en-ZA" sz="2400" dirty="0" smtClean="0">
                <a:ea typeface="Times New Roman"/>
                <a:cs typeface="Arial" panose="020B0604020202020204" pitchFamily="34" charset="0"/>
              </a:rPr>
              <a:t>municipalities;</a:t>
            </a:r>
            <a:endParaRPr lang="en-ZA" sz="2400" dirty="0">
              <a:ea typeface="Times New Roman"/>
              <a:cs typeface="Arial" panose="020B0604020202020204" pitchFamily="34" charset="0"/>
            </a:endParaRPr>
          </a:p>
          <a:p>
            <a:pPr marL="1073150" lvl="0" indent="-530225" algn="just">
              <a:lnSpc>
                <a:spcPct val="115000"/>
              </a:lnSpc>
              <a:spcAft>
                <a:spcPts val="0"/>
              </a:spcAft>
              <a:buFont typeface="Symbol"/>
              <a:buChar char=""/>
              <a:tabLst>
                <a:tab pos="457200" algn="l"/>
                <a:tab pos="630555" algn="l"/>
              </a:tabLst>
            </a:pPr>
            <a:r>
              <a:rPr lang="en-ZA" sz="2400" dirty="0">
                <a:ea typeface="Times New Roman"/>
                <a:cs typeface="Arial" panose="020B0604020202020204" pitchFamily="34" charset="0"/>
              </a:rPr>
              <a:t>To promote social </a:t>
            </a:r>
            <a:r>
              <a:rPr lang="en-ZA" sz="2400" dirty="0" smtClean="0">
                <a:ea typeface="Times New Roman"/>
                <a:cs typeface="Arial" panose="020B0604020202020204" pitchFamily="34" charset="0"/>
              </a:rPr>
              <a:t>cohesion;</a:t>
            </a:r>
            <a:endParaRPr lang="en-ZA" sz="2400" dirty="0">
              <a:ea typeface="Times New Roman"/>
              <a:cs typeface="Arial" panose="020B0604020202020204" pitchFamily="34" charset="0"/>
            </a:endParaRPr>
          </a:p>
          <a:p>
            <a:pPr marL="1073150" lvl="0" indent="-530225" algn="just">
              <a:lnSpc>
                <a:spcPct val="115000"/>
              </a:lnSpc>
              <a:spcAft>
                <a:spcPts val="0"/>
              </a:spcAft>
              <a:buFont typeface="Symbol"/>
              <a:buChar char=""/>
              <a:tabLst>
                <a:tab pos="457200" algn="l"/>
                <a:tab pos="630555" algn="l"/>
              </a:tabLst>
            </a:pPr>
            <a:r>
              <a:rPr lang="en-ZA" sz="2400" dirty="0">
                <a:ea typeface="Times New Roman"/>
                <a:cs typeface="Arial" panose="020B0604020202020204" pitchFamily="34" charset="0"/>
              </a:rPr>
              <a:t>Sustainable infrastructure </a:t>
            </a:r>
            <a:r>
              <a:rPr lang="en-ZA" sz="2400" dirty="0" smtClean="0">
                <a:ea typeface="Times New Roman"/>
                <a:cs typeface="Arial" panose="020B0604020202020204" pitchFamily="34" charset="0"/>
              </a:rPr>
              <a:t>development; and</a:t>
            </a:r>
            <a:endParaRPr lang="en-ZA" sz="2400" dirty="0">
              <a:ea typeface="Times New Roman"/>
              <a:cs typeface="Arial" panose="020B0604020202020204" pitchFamily="34" charset="0"/>
            </a:endParaRPr>
          </a:p>
          <a:p>
            <a:pPr marL="1073150" lvl="0" indent="-530225" algn="just">
              <a:lnSpc>
                <a:spcPct val="115000"/>
              </a:lnSpc>
              <a:spcAft>
                <a:spcPts val="0"/>
              </a:spcAft>
              <a:buFont typeface="Symbol"/>
              <a:buChar char=""/>
              <a:tabLst>
                <a:tab pos="457200" algn="l"/>
                <a:tab pos="630555" algn="l"/>
              </a:tabLst>
            </a:pPr>
            <a:r>
              <a:rPr lang="en-ZA" sz="2400" dirty="0">
                <a:ea typeface="Times New Roman"/>
                <a:cs typeface="Arial" panose="020B0604020202020204" pitchFamily="34" charset="0"/>
              </a:rPr>
              <a:t>Good governance.</a:t>
            </a:r>
          </a:p>
        </p:txBody>
      </p:sp>
    </p:spTree>
    <p:extLst>
      <p:ext uri="{BB962C8B-B14F-4D97-AF65-F5344CB8AC3E}">
        <p14:creationId xmlns:p14="http://schemas.microsoft.com/office/powerpoint/2010/main" xmlns="" val="2302051303"/>
      </p:ext>
    </p:extLst>
  </p:cSld>
  <p:clrMapOvr>
    <a:masterClrMapping/>
  </p:clrMapOvr>
  <p:transition>
    <p:wipe/>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9"/>
          <p:cNvSpPr>
            <a:spLocks noGrp="1"/>
          </p:cNvSpPr>
          <p:nvPr>
            <p:ph type="sldNum" sz="quarter" idx="12"/>
          </p:nvPr>
        </p:nvSpPr>
        <p:spPr/>
        <p:txBody>
          <a:bodyPr/>
          <a:lstStyle/>
          <a:p>
            <a:fld id="{2DDF82E0-F617-466A-8989-E6F91EEE8384}" type="slidenum">
              <a:rPr lang="en-US" altLang="en-US" sz="1600" smtClean="0">
                <a:solidFill>
                  <a:prstClr val="white"/>
                </a:solidFill>
              </a:rPr>
              <a:pPr/>
              <a:t>30</a:t>
            </a:fld>
            <a:endParaRPr lang="en-US" altLang="en-US" sz="1600" dirty="0">
              <a:solidFill>
                <a:prstClr val="white"/>
              </a:solidFill>
            </a:endParaRPr>
          </a:p>
        </p:txBody>
      </p:sp>
      <p:sp>
        <p:nvSpPr>
          <p:cNvPr id="11" name="Rectangle 10"/>
          <p:cNvSpPr/>
          <p:nvPr/>
        </p:nvSpPr>
        <p:spPr>
          <a:xfrm>
            <a:off x="6354040" y="332656"/>
            <a:ext cx="2754464" cy="230832"/>
          </a:xfrm>
          <a:prstGeom prst="rect">
            <a:avLst/>
          </a:prstGeom>
        </p:spPr>
        <p:txBody>
          <a:bodyPr wrap="square">
            <a:spAutoFit/>
          </a:bodyPr>
          <a:lstStyle/>
          <a:p>
            <a:r>
              <a:rPr lang="en-US" sz="900" dirty="0"/>
              <a:t>GROWING KWAZULU-NATAL TOGETHER</a:t>
            </a:r>
          </a:p>
        </p:txBody>
      </p:sp>
      <p:sp>
        <p:nvSpPr>
          <p:cNvPr id="16" name="Slide Number Placeholder 3"/>
          <p:cNvSpPr txBox="1">
            <a:spLocks/>
          </p:cNvSpPr>
          <p:nvPr/>
        </p:nvSpPr>
        <p:spPr>
          <a:xfrm>
            <a:off x="35496" y="6448251"/>
            <a:ext cx="2133600" cy="365125"/>
          </a:xfrm>
          <a:prstGeom prst="rect">
            <a:avLst/>
          </a:prstGeom>
        </p:spPr>
        <p:txBody>
          <a:bodyPr vert="horz" wrap="square" lIns="91440" tIns="45720" rIns="91440" bIns="45720" numCol="1" anchor="ctr" anchorCtr="0" compatLnSpc="1">
            <a:prstTxWarp prst="textNoShape">
              <a:avLst/>
            </a:prstTxWarp>
          </a:bodyPr>
          <a:lstStyle>
            <a:defPPr>
              <a:defRPr lang="en-US"/>
            </a:defPPr>
            <a:lvl1pPr algn="r" rtl="0" fontAlgn="base">
              <a:spcBef>
                <a:spcPct val="0"/>
              </a:spcBef>
              <a:spcAft>
                <a:spcPct val="0"/>
              </a:spcAft>
              <a:defRPr sz="1200" kern="1200">
                <a:solidFill>
                  <a:srgbClr val="898989"/>
                </a:solidFill>
                <a:latin typeface="Calibri" panose="020F050202020403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algn="l"/>
            <a:fld id="{5D312F24-582A-4117-A0B2-A1DD2489FD11}" type="slidenum">
              <a:rPr lang="en-US" altLang="en-US" smtClean="0">
                <a:solidFill>
                  <a:schemeClr val="tx1"/>
                </a:solidFill>
                <a:latin typeface="Arial"/>
                <a:cs typeface="Arial"/>
              </a:rPr>
              <a:pPr algn="l"/>
              <a:t>30</a:t>
            </a:fld>
            <a:endParaRPr lang="en-US" altLang="en-US" dirty="0">
              <a:solidFill>
                <a:schemeClr val="tx1"/>
              </a:solidFill>
              <a:latin typeface="Arial"/>
              <a:cs typeface="Arial"/>
            </a:endParaRPr>
          </a:p>
        </p:txBody>
      </p:sp>
      <p:pic>
        <p:nvPicPr>
          <p:cNvPr id="9" name="Picture 8" descr="Cogta Logo.jpg"/>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395536" y="274443"/>
            <a:ext cx="2232248" cy="562269"/>
          </a:xfrm>
          <a:prstGeom prst="rect">
            <a:avLst/>
          </a:prstGeom>
        </p:spPr>
      </p:pic>
      <p:sp>
        <p:nvSpPr>
          <p:cNvPr id="6" name="Content Placeholder 1"/>
          <p:cNvSpPr txBox="1">
            <a:spLocks/>
          </p:cNvSpPr>
          <p:nvPr/>
        </p:nvSpPr>
        <p:spPr>
          <a:xfrm>
            <a:off x="359532" y="2672372"/>
            <a:ext cx="8352927" cy="41808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fontAlgn="auto">
              <a:spcAft>
                <a:spcPts val="0"/>
              </a:spcAft>
              <a:buFont typeface="Arial" panose="020B0604020202020204" pitchFamily="34" charset="0"/>
              <a:buNone/>
            </a:pPr>
            <a:r>
              <a:rPr lang="en-US" sz="1600" b="1" dirty="0">
                <a:solidFill>
                  <a:prstClr val="black"/>
                </a:solidFill>
                <a:latin typeface="Arial"/>
                <a:cs typeface="Arial"/>
              </a:rPr>
              <a:t>OVERALL B2B PERFORMANCE FOR THE 2019/20 FINANCIAL YEAR</a:t>
            </a:r>
          </a:p>
        </p:txBody>
      </p:sp>
      <p:pic>
        <p:nvPicPr>
          <p:cNvPr id="7170" name="Picture 2"/>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396987" y="2984978"/>
            <a:ext cx="8280920" cy="14446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8" name="Content Placeholder 1"/>
          <p:cNvSpPr txBox="1">
            <a:spLocks/>
          </p:cNvSpPr>
          <p:nvPr/>
        </p:nvSpPr>
        <p:spPr bwMode="auto">
          <a:xfrm>
            <a:off x="359532" y="4517676"/>
            <a:ext cx="8280920" cy="41412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US" sz="1600" b="1" dirty="0">
                <a:solidFill>
                  <a:prstClr val="black"/>
                </a:solidFill>
                <a:latin typeface="Arial"/>
                <a:cs typeface="Arial"/>
              </a:rPr>
              <a:t>ANALYSIS PER B2B PILLARS FOR THE 2019/20 FINANCIAL YEAR</a:t>
            </a:r>
          </a:p>
        </p:txBody>
      </p:sp>
      <p:pic>
        <p:nvPicPr>
          <p:cNvPr id="7171" name="Picture 3"/>
          <p:cNvPicPr>
            <a:picLocks noChangeAspect="1" noChangeArrowheads="1"/>
          </p:cNvPicPr>
          <p:nvPr/>
        </p:nvPicPr>
        <p:blipFill>
          <a:blip r:embed="rId4">
            <a:extLst>
              <a:ext uri="{28A0092B-C50C-407E-A947-70E740481C1C}">
                <a14:useLocalDpi xmlns:a14="http://schemas.microsoft.com/office/drawing/2010/main" xmlns="" val="0"/>
              </a:ext>
            </a:extLst>
          </a:blip>
          <a:srcRect/>
          <a:stretch>
            <a:fillRect/>
          </a:stretch>
        </p:blipFill>
        <p:spPr bwMode="auto">
          <a:xfrm>
            <a:off x="421669" y="4827326"/>
            <a:ext cx="8280921" cy="16764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12" name="Content Placeholder 2">
            <a:extLst>
              <a:ext uri="{FF2B5EF4-FFF2-40B4-BE49-F238E27FC236}">
                <a16:creationId xmlns:a16="http://schemas.microsoft.com/office/drawing/2014/main" xmlns="" id="{75677B53-356E-41F6-A6E3-2DC9E8D0B307}"/>
              </a:ext>
            </a:extLst>
          </p:cNvPr>
          <p:cNvSpPr>
            <a:spLocks noGrp="1"/>
          </p:cNvSpPr>
          <p:nvPr>
            <p:ph idx="1"/>
          </p:nvPr>
        </p:nvSpPr>
        <p:spPr>
          <a:xfrm>
            <a:off x="179512" y="911296"/>
            <a:ext cx="8784976" cy="1536526"/>
          </a:xfrm>
        </p:spPr>
        <p:txBody>
          <a:bodyPr/>
          <a:lstStyle/>
          <a:p>
            <a:pPr marL="0" indent="0" algn="ctr">
              <a:buNone/>
            </a:pPr>
            <a:r>
              <a:rPr lang="en-ZA" sz="2000" b="1" dirty="0"/>
              <a:t>STATUS OF INSTITUTIONAL AND POLICY MATTERS</a:t>
            </a:r>
          </a:p>
          <a:p>
            <a:r>
              <a:rPr lang="en-ZA" sz="1600" dirty="0"/>
              <a:t>The increased area of jurisdiction incorporating Ntambanana has resulted in costly electricity provision within those wards.</a:t>
            </a:r>
          </a:p>
          <a:p>
            <a:r>
              <a:rPr lang="en-ZA" sz="1600" dirty="0"/>
              <a:t>The provision of access roads has also led to pressure on the budget to provide these.</a:t>
            </a:r>
          </a:p>
          <a:p>
            <a:r>
              <a:rPr lang="en-ZA" sz="1600" dirty="0"/>
              <a:t>There is a very limited rates base in  that area, depending mostly on the agricultural sector for an income.</a:t>
            </a:r>
          </a:p>
        </p:txBody>
      </p:sp>
      <p:sp>
        <p:nvSpPr>
          <p:cNvPr id="2" name="Rounded Rectangle 8">
            <a:extLst>
              <a:ext uri="{FF2B5EF4-FFF2-40B4-BE49-F238E27FC236}">
                <a16:creationId xmlns:a16="http://schemas.microsoft.com/office/drawing/2014/main" xmlns="" id="{E7F24660-AEC8-4A75-80B5-ECD40159B701}"/>
              </a:ext>
            </a:extLst>
          </p:cNvPr>
          <p:cNvSpPr/>
          <p:nvPr/>
        </p:nvSpPr>
        <p:spPr>
          <a:xfrm>
            <a:off x="179512" y="165664"/>
            <a:ext cx="8784976" cy="671048"/>
          </a:xfrm>
          <a:prstGeom prst="round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2800" b="1" dirty="0">
              <a:solidFill>
                <a:schemeClr val="bg1"/>
              </a:solidFill>
              <a:latin typeface="Arial"/>
              <a:cs typeface="Arial"/>
            </a:endParaRPr>
          </a:p>
          <a:p>
            <a:pPr algn="ctr">
              <a:defRPr/>
            </a:pPr>
            <a:r>
              <a:rPr lang="en-US" sz="2800" b="1" dirty="0">
                <a:solidFill>
                  <a:schemeClr val="bg1"/>
                </a:solidFill>
                <a:latin typeface="Arial"/>
                <a:cs typeface="Arial"/>
              </a:rPr>
              <a:t> MTHONJANENI LOCAL MUNICIPALITY</a:t>
            </a:r>
          </a:p>
          <a:p>
            <a:pPr lvl="0" algn="ctr">
              <a:defRPr/>
            </a:pPr>
            <a:endParaRPr lang="en-ZA" sz="2700" b="1" dirty="0">
              <a:solidFill>
                <a:srgbClr val="FFFFFF"/>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2406721115"/>
      </p:ext>
    </p:extLst>
  </p:cSld>
  <p:clrMapOvr>
    <a:masterClrMapping/>
  </p:clrMapOvr>
  <p:transition>
    <p:wipe/>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9"/>
          <p:cNvSpPr>
            <a:spLocks noGrp="1"/>
          </p:cNvSpPr>
          <p:nvPr>
            <p:ph type="sldNum" sz="quarter" idx="12"/>
          </p:nvPr>
        </p:nvSpPr>
        <p:spPr/>
        <p:txBody>
          <a:bodyPr/>
          <a:lstStyle/>
          <a:p>
            <a:fld id="{2DDF82E0-F617-466A-8989-E6F91EEE8384}" type="slidenum">
              <a:rPr lang="en-US" altLang="en-US" sz="1600" smtClean="0">
                <a:solidFill>
                  <a:prstClr val="white"/>
                </a:solidFill>
              </a:rPr>
              <a:pPr/>
              <a:t>31</a:t>
            </a:fld>
            <a:endParaRPr lang="en-US" altLang="en-US" sz="1600" dirty="0">
              <a:solidFill>
                <a:prstClr val="white"/>
              </a:solidFill>
            </a:endParaRPr>
          </a:p>
        </p:txBody>
      </p:sp>
      <p:sp>
        <p:nvSpPr>
          <p:cNvPr id="11" name="Rectangle 10"/>
          <p:cNvSpPr/>
          <p:nvPr/>
        </p:nvSpPr>
        <p:spPr>
          <a:xfrm>
            <a:off x="6354040" y="332656"/>
            <a:ext cx="2754464" cy="230832"/>
          </a:xfrm>
          <a:prstGeom prst="rect">
            <a:avLst/>
          </a:prstGeom>
        </p:spPr>
        <p:txBody>
          <a:bodyPr wrap="square">
            <a:spAutoFit/>
          </a:bodyPr>
          <a:lstStyle/>
          <a:p>
            <a:r>
              <a:rPr lang="en-US" sz="900" dirty="0"/>
              <a:t>GROWING KWAZULU-NATAL TOGETHER</a:t>
            </a:r>
          </a:p>
        </p:txBody>
      </p:sp>
      <p:sp>
        <p:nvSpPr>
          <p:cNvPr id="16" name="Slide Number Placeholder 3"/>
          <p:cNvSpPr txBox="1">
            <a:spLocks/>
          </p:cNvSpPr>
          <p:nvPr/>
        </p:nvSpPr>
        <p:spPr>
          <a:xfrm>
            <a:off x="35496" y="6448251"/>
            <a:ext cx="2133600" cy="365125"/>
          </a:xfrm>
          <a:prstGeom prst="rect">
            <a:avLst/>
          </a:prstGeom>
        </p:spPr>
        <p:txBody>
          <a:bodyPr vert="horz" wrap="square" lIns="91440" tIns="45720" rIns="91440" bIns="45720" numCol="1" anchor="ctr" anchorCtr="0" compatLnSpc="1">
            <a:prstTxWarp prst="textNoShape">
              <a:avLst/>
            </a:prstTxWarp>
          </a:bodyPr>
          <a:lstStyle>
            <a:defPPr>
              <a:defRPr lang="en-US"/>
            </a:defPPr>
            <a:lvl1pPr algn="r" rtl="0" fontAlgn="base">
              <a:spcBef>
                <a:spcPct val="0"/>
              </a:spcBef>
              <a:spcAft>
                <a:spcPct val="0"/>
              </a:spcAft>
              <a:defRPr sz="1200" kern="1200">
                <a:solidFill>
                  <a:srgbClr val="898989"/>
                </a:solidFill>
                <a:latin typeface="Calibri" panose="020F050202020403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algn="l"/>
            <a:fld id="{5D312F24-582A-4117-A0B2-A1DD2489FD11}" type="slidenum">
              <a:rPr lang="en-US" altLang="en-US" smtClean="0">
                <a:solidFill>
                  <a:schemeClr val="tx1"/>
                </a:solidFill>
                <a:latin typeface="Arial"/>
                <a:cs typeface="Arial"/>
              </a:rPr>
              <a:pPr algn="l"/>
              <a:t>31</a:t>
            </a:fld>
            <a:endParaRPr lang="en-US" altLang="en-US" dirty="0">
              <a:solidFill>
                <a:schemeClr val="tx1"/>
              </a:solidFill>
              <a:latin typeface="Arial"/>
              <a:cs typeface="Arial"/>
            </a:endParaRPr>
          </a:p>
        </p:txBody>
      </p:sp>
      <p:pic>
        <p:nvPicPr>
          <p:cNvPr id="9" name="Picture 8" descr="Cogta Logo.jpg"/>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395536" y="274443"/>
            <a:ext cx="2232248" cy="562269"/>
          </a:xfrm>
          <a:prstGeom prst="rect">
            <a:avLst/>
          </a:prstGeom>
        </p:spPr>
      </p:pic>
      <p:sp>
        <p:nvSpPr>
          <p:cNvPr id="6" name="Content Placeholder 1"/>
          <p:cNvSpPr txBox="1">
            <a:spLocks/>
          </p:cNvSpPr>
          <p:nvPr/>
        </p:nvSpPr>
        <p:spPr>
          <a:xfrm>
            <a:off x="359532" y="2642330"/>
            <a:ext cx="8280920" cy="35252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fontAlgn="auto">
              <a:spcAft>
                <a:spcPts val="0"/>
              </a:spcAft>
              <a:buFont typeface="Arial" panose="020B0604020202020204" pitchFamily="34" charset="0"/>
              <a:buNone/>
            </a:pPr>
            <a:r>
              <a:rPr lang="en-US" sz="1600" b="1" dirty="0">
                <a:solidFill>
                  <a:prstClr val="black"/>
                </a:solidFill>
                <a:latin typeface="Arial"/>
                <a:cs typeface="Arial"/>
              </a:rPr>
              <a:t>OVERALL B2B PERFORMANCE FOR THE 2019/20 FINANCIAL YEAR</a:t>
            </a:r>
          </a:p>
        </p:txBody>
      </p:sp>
      <p:sp>
        <p:nvSpPr>
          <p:cNvPr id="8" name="Content Placeholder 1"/>
          <p:cNvSpPr txBox="1">
            <a:spLocks/>
          </p:cNvSpPr>
          <p:nvPr/>
        </p:nvSpPr>
        <p:spPr bwMode="auto">
          <a:xfrm>
            <a:off x="359532" y="4523771"/>
            <a:ext cx="8424936" cy="3955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US" sz="1600" b="1" dirty="0">
                <a:solidFill>
                  <a:prstClr val="black"/>
                </a:solidFill>
                <a:latin typeface="Arial"/>
                <a:cs typeface="Arial"/>
              </a:rPr>
              <a:t>ANALYSIS PER B2B PILLARS FOR THE 2019/20 FINANCIAL YEAR</a:t>
            </a:r>
          </a:p>
        </p:txBody>
      </p:sp>
      <p:pic>
        <p:nvPicPr>
          <p:cNvPr id="6148" name="Picture 4"/>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359532" y="2994853"/>
            <a:ext cx="8280920" cy="14636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6149" name="Picture 5"/>
          <p:cNvPicPr>
            <a:picLocks noChangeAspect="1" noChangeArrowheads="1"/>
          </p:cNvPicPr>
          <p:nvPr/>
        </p:nvPicPr>
        <p:blipFill>
          <a:blip r:embed="rId4">
            <a:extLst>
              <a:ext uri="{28A0092B-C50C-407E-A947-70E740481C1C}">
                <a14:useLocalDpi xmlns:a14="http://schemas.microsoft.com/office/drawing/2010/main" xmlns="" val="0"/>
              </a:ext>
            </a:extLst>
          </a:blip>
          <a:srcRect/>
          <a:stretch>
            <a:fillRect/>
          </a:stretch>
        </p:blipFill>
        <p:spPr bwMode="auto">
          <a:xfrm>
            <a:off x="359531" y="4919333"/>
            <a:ext cx="8280921" cy="16764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12" name="Content Placeholder 2">
            <a:extLst>
              <a:ext uri="{FF2B5EF4-FFF2-40B4-BE49-F238E27FC236}">
                <a16:creationId xmlns:a16="http://schemas.microsoft.com/office/drawing/2014/main" xmlns="" id="{D15C2769-3765-4C48-A909-D83EC114A902}"/>
              </a:ext>
            </a:extLst>
          </p:cNvPr>
          <p:cNvSpPr>
            <a:spLocks noGrp="1"/>
          </p:cNvSpPr>
          <p:nvPr>
            <p:ph idx="1"/>
          </p:nvPr>
        </p:nvSpPr>
        <p:spPr>
          <a:xfrm>
            <a:off x="251520" y="926345"/>
            <a:ext cx="8784976" cy="1756791"/>
          </a:xfrm>
        </p:spPr>
        <p:txBody>
          <a:bodyPr/>
          <a:lstStyle/>
          <a:p>
            <a:pPr marL="0" indent="0" algn="ctr">
              <a:buNone/>
            </a:pPr>
            <a:r>
              <a:rPr lang="en-ZA" sz="2000" b="1" dirty="0"/>
              <a:t>STATUS OF INSTITUTIONAL AND POLICY MATTERS</a:t>
            </a:r>
            <a:endParaRPr lang="en-ZA" sz="2000" dirty="0"/>
          </a:p>
          <a:p>
            <a:r>
              <a:rPr lang="en-ZA" sz="1700" dirty="0"/>
              <a:t>Dr Nkosazana Dlamini Zuma municipality was also put under a section 139(1)(b) intervention during 2018 due to political instability.</a:t>
            </a:r>
          </a:p>
          <a:p>
            <a:r>
              <a:rPr lang="en-ZA" sz="1700" dirty="0"/>
              <a:t>The intervention was successful and was terminated.</a:t>
            </a:r>
          </a:p>
          <a:p>
            <a:r>
              <a:rPr lang="en-ZA" sz="1700" dirty="0"/>
              <a:t>The municipality is however heavily dependant on grant funding at 75%.</a:t>
            </a:r>
          </a:p>
        </p:txBody>
      </p:sp>
      <p:sp>
        <p:nvSpPr>
          <p:cNvPr id="2" name="Rounded Rectangle 8">
            <a:extLst>
              <a:ext uri="{FF2B5EF4-FFF2-40B4-BE49-F238E27FC236}">
                <a16:creationId xmlns:a16="http://schemas.microsoft.com/office/drawing/2014/main" xmlns="" id="{8E726C67-53FA-49A6-9105-D9D83EB7C730}"/>
              </a:ext>
            </a:extLst>
          </p:cNvPr>
          <p:cNvSpPr/>
          <p:nvPr/>
        </p:nvSpPr>
        <p:spPr>
          <a:xfrm>
            <a:off x="251520" y="262267"/>
            <a:ext cx="8784976" cy="562269"/>
          </a:xfrm>
          <a:prstGeom prst="round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2800" b="1" dirty="0">
              <a:solidFill>
                <a:schemeClr val="bg1"/>
              </a:solidFill>
              <a:latin typeface="Arial"/>
              <a:cs typeface="Arial"/>
            </a:endParaRPr>
          </a:p>
          <a:p>
            <a:pPr algn="ctr">
              <a:defRPr/>
            </a:pPr>
            <a:r>
              <a:rPr lang="en-US" sz="2800" b="1" dirty="0">
                <a:solidFill>
                  <a:schemeClr val="bg1"/>
                </a:solidFill>
                <a:latin typeface="Arial"/>
                <a:cs typeface="Arial"/>
              </a:rPr>
              <a:t>  DR NKOSAZANA DLAMINI-ZUMA LM</a:t>
            </a:r>
          </a:p>
          <a:p>
            <a:pPr lvl="0" algn="ctr">
              <a:defRPr/>
            </a:pPr>
            <a:endParaRPr lang="en-ZA" sz="2700" b="1" dirty="0">
              <a:solidFill>
                <a:srgbClr val="FFFFFF"/>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2406721115"/>
      </p:ext>
    </p:extLst>
  </p:cSld>
  <p:clrMapOvr>
    <a:masterClrMapping/>
  </p:clrMapOvr>
  <p:transition>
    <p:wipe/>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6743" y="1124744"/>
            <a:ext cx="8229600" cy="4896544"/>
          </a:xfrm>
        </p:spPr>
        <p:txBody>
          <a:bodyPr/>
          <a:lstStyle/>
          <a:p>
            <a:pPr marL="0" lvl="0" indent="0" algn="just">
              <a:buNone/>
            </a:pPr>
            <a:r>
              <a:rPr lang="en-US" sz="1800" b="1" dirty="0">
                <a:solidFill>
                  <a:prstClr val="black"/>
                </a:solidFill>
                <a:latin typeface="Arial"/>
                <a:cs typeface="Arial"/>
              </a:rPr>
              <a:t>                                              </a:t>
            </a:r>
            <a:r>
              <a:rPr lang="en-US" sz="2800" b="1" dirty="0">
                <a:solidFill>
                  <a:prstClr val="black"/>
                </a:solidFill>
                <a:latin typeface="Arial"/>
                <a:cs typeface="Arial"/>
              </a:rPr>
              <a:t>CONCLUSION</a:t>
            </a:r>
          </a:p>
          <a:p>
            <a:pPr marL="0" lvl="0" indent="0" algn="just">
              <a:buNone/>
            </a:pPr>
            <a:endParaRPr lang="en-US" sz="1800" b="1" dirty="0">
              <a:solidFill>
                <a:prstClr val="black"/>
              </a:solidFill>
              <a:latin typeface="Arial"/>
              <a:cs typeface="Arial"/>
            </a:endParaRPr>
          </a:p>
          <a:p>
            <a:pPr marL="0" lvl="0" indent="0" algn="just">
              <a:buNone/>
            </a:pPr>
            <a:r>
              <a:rPr lang="en-US" sz="1800" dirty="0" smtClean="0">
                <a:solidFill>
                  <a:prstClr val="black"/>
                </a:solidFill>
                <a:latin typeface="Arial"/>
                <a:cs typeface="Arial"/>
              </a:rPr>
              <a:t>The important lessons to be learnt from the amalgamation process are as follows:</a:t>
            </a:r>
          </a:p>
          <a:p>
            <a:pPr lvl="0" algn="just"/>
            <a:r>
              <a:rPr lang="en-US" sz="1800" dirty="0" smtClean="0">
                <a:solidFill>
                  <a:prstClr val="black"/>
                </a:solidFill>
                <a:latin typeface="Arial"/>
                <a:cs typeface="Arial"/>
              </a:rPr>
              <a:t>Consideration should be given to limited planning, change management, costing and provision of resources, which appear to have happened during the transition processes;</a:t>
            </a:r>
          </a:p>
          <a:p>
            <a:pPr lvl="0" algn="just"/>
            <a:r>
              <a:rPr lang="en-US" sz="1800" dirty="0" smtClean="0">
                <a:solidFill>
                  <a:prstClr val="black"/>
                </a:solidFill>
                <a:latin typeface="Arial"/>
                <a:cs typeface="Arial"/>
              </a:rPr>
              <a:t>Government should bear the transitional costs of any amalgamation;</a:t>
            </a:r>
          </a:p>
          <a:p>
            <a:pPr lvl="0" algn="just"/>
            <a:r>
              <a:rPr lang="en-US" sz="1800" dirty="0" smtClean="0">
                <a:solidFill>
                  <a:prstClr val="black"/>
                </a:solidFill>
                <a:latin typeface="Arial"/>
                <a:cs typeface="Arial"/>
              </a:rPr>
              <a:t>A formal due diligence study should be commissioned after boundary decisions have been made to identify the financial situation of the affected municipalities, and what steps should be taken </a:t>
            </a:r>
            <a:r>
              <a:rPr lang="en-US" sz="1800" dirty="0">
                <a:solidFill>
                  <a:prstClr val="black"/>
                </a:solidFill>
                <a:latin typeface="Arial"/>
                <a:cs typeface="Arial"/>
              </a:rPr>
              <a:t>to </a:t>
            </a:r>
            <a:r>
              <a:rPr lang="en-US" sz="1800" dirty="0" smtClean="0">
                <a:solidFill>
                  <a:prstClr val="black"/>
                </a:solidFill>
                <a:latin typeface="Arial"/>
                <a:cs typeface="Arial"/>
              </a:rPr>
              <a:t>prevent potential wasteful and duplicate expenditure; </a:t>
            </a:r>
          </a:p>
          <a:p>
            <a:pPr lvl="0" algn="just"/>
            <a:r>
              <a:rPr lang="en-US" sz="1800" dirty="0">
                <a:solidFill>
                  <a:prstClr val="black"/>
                </a:solidFill>
                <a:latin typeface="Arial"/>
                <a:cs typeface="Arial"/>
              </a:rPr>
              <a:t>National Treasury should provide a budget for such restructuring based on a comprehensive costing exercise being </a:t>
            </a:r>
            <a:r>
              <a:rPr lang="en-US" sz="1800" dirty="0" smtClean="0">
                <a:solidFill>
                  <a:prstClr val="black"/>
                </a:solidFill>
                <a:latin typeface="Arial"/>
                <a:cs typeface="Arial"/>
              </a:rPr>
              <a:t>undertaken; and</a:t>
            </a:r>
          </a:p>
          <a:p>
            <a:pPr lvl="0" algn="just"/>
            <a:r>
              <a:rPr lang="en-US" sz="1800" dirty="0" smtClean="0">
                <a:solidFill>
                  <a:prstClr val="black"/>
                </a:solidFill>
                <a:latin typeface="Arial"/>
                <a:cs typeface="Arial"/>
              </a:rPr>
              <a:t>Funding for at least a 3 year transition period should be provided.</a:t>
            </a:r>
            <a:endParaRPr lang="en-US" sz="1800" dirty="0">
              <a:solidFill>
                <a:prstClr val="black"/>
              </a:solidFill>
              <a:latin typeface="Arial"/>
              <a:cs typeface="Arial"/>
            </a:endParaRPr>
          </a:p>
        </p:txBody>
      </p:sp>
      <p:sp>
        <p:nvSpPr>
          <p:cNvPr id="10" name="Slide Number Placeholder 9"/>
          <p:cNvSpPr>
            <a:spLocks noGrp="1"/>
          </p:cNvSpPr>
          <p:nvPr>
            <p:ph type="sldNum" sz="quarter" idx="12"/>
          </p:nvPr>
        </p:nvSpPr>
        <p:spPr/>
        <p:txBody>
          <a:bodyPr/>
          <a:lstStyle/>
          <a:p>
            <a:fld id="{2DDF82E0-F617-466A-8989-E6F91EEE8384}" type="slidenum">
              <a:rPr lang="en-US" altLang="en-US" sz="1600" smtClean="0">
                <a:solidFill>
                  <a:prstClr val="white"/>
                </a:solidFill>
              </a:rPr>
              <a:pPr/>
              <a:t>32</a:t>
            </a:fld>
            <a:endParaRPr lang="en-US" altLang="en-US" sz="1600" dirty="0">
              <a:solidFill>
                <a:prstClr val="white"/>
              </a:solidFill>
            </a:endParaRPr>
          </a:p>
        </p:txBody>
      </p:sp>
      <p:sp>
        <p:nvSpPr>
          <p:cNvPr id="11" name="Rectangle 10"/>
          <p:cNvSpPr/>
          <p:nvPr/>
        </p:nvSpPr>
        <p:spPr>
          <a:xfrm>
            <a:off x="6354040" y="332656"/>
            <a:ext cx="2754464" cy="230832"/>
          </a:xfrm>
          <a:prstGeom prst="rect">
            <a:avLst/>
          </a:prstGeom>
        </p:spPr>
        <p:txBody>
          <a:bodyPr wrap="square">
            <a:spAutoFit/>
          </a:bodyPr>
          <a:lstStyle/>
          <a:p>
            <a:r>
              <a:rPr lang="en-US" sz="900" dirty="0"/>
              <a:t>GROWING KWAZULU-NATAL TOGETHER</a:t>
            </a:r>
          </a:p>
        </p:txBody>
      </p:sp>
      <p:sp>
        <p:nvSpPr>
          <p:cNvPr id="16" name="Slide Number Placeholder 3"/>
          <p:cNvSpPr txBox="1">
            <a:spLocks/>
          </p:cNvSpPr>
          <p:nvPr/>
        </p:nvSpPr>
        <p:spPr>
          <a:xfrm>
            <a:off x="35496" y="6448251"/>
            <a:ext cx="2133600" cy="365125"/>
          </a:xfrm>
          <a:prstGeom prst="rect">
            <a:avLst/>
          </a:prstGeom>
        </p:spPr>
        <p:txBody>
          <a:bodyPr vert="horz" wrap="square" lIns="91440" tIns="45720" rIns="91440" bIns="45720" numCol="1" anchor="ctr" anchorCtr="0" compatLnSpc="1">
            <a:prstTxWarp prst="textNoShape">
              <a:avLst/>
            </a:prstTxWarp>
          </a:bodyPr>
          <a:lstStyle>
            <a:defPPr>
              <a:defRPr lang="en-US"/>
            </a:defPPr>
            <a:lvl1pPr algn="r" rtl="0" fontAlgn="base">
              <a:spcBef>
                <a:spcPct val="0"/>
              </a:spcBef>
              <a:spcAft>
                <a:spcPct val="0"/>
              </a:spcAft>
              <a:defRPr sz="1200" kern="1200">
                <a:solidFill>
                  <a:srgbClr val="898989"/>
                </a:solidFill>
                <a:latin typeface="Calibri" panose="020F050202020403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algn="l"/>
            <a:fld id="{5D312F24-582A-4117-A0B2-A1DD2489FD11}" type="slidenum">
              <a:rPr lang="en-US" altLang="en-US" smtClean="0">
                <a:solidFill>
                  <a:schemeClr val="tx1"/>
                </a:solidFill>
                <a:latin typeface="Arial"/>
                <a:cs typeface="Arial"/>
              </a:rPr>
              <a:pPr algn="l"/>
              <a:t>32</a:t>
            </a:fld>
            <a:endParaRPr lang="en-US" altLang="en-US" dirty="0">
              <a:solidFill>
                <a:schemeClr val="tx1"/>
              </a:solidFill>
              <a:latin typeface="Arial"/>
              <a:cs typeface="Arial"/>
            </a:endParaRPr>
          </a:p>
        </p:txBody>
      </p:sp>
      <p:pic>
        <p:nvPicPr>
          <p:cNvPr id="9" name="Picture 8" descr="Cogta Logo.jpg"/>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395536" y="274443"/>
            <a:ext cx="2232248" cy="562269"/>
          </a:xfrm>
          <a:prstGeom prst="rect">
            <a:avLst/>
          </a:prstGeom>
        </p:spPr>
      </p:pic>
    </p:spTree>
    <p:extLst>
      <p:ext uri="{BB962C8B-B14F-4D97-AF65-F5344CB8AC3E}">
        <p14:creationId xmlns:p14="http://schemas.microsoft.com/office/powerpoint/2010/main" xmlns="" val="1884670422"/>
      </p:ext>
    </p:extLst>
  </p:cSld>
  <p:clrMapOvr>
    <a:masterClrMapping/>
  </p:clrMapOvr>
  <p:transition>
    <p:wipe/>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Background.jpg"/>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0" y="0"/>
            <a:ext cx="9144000" cy="6858000"/>
          </a:xfrm>
          <a:prstGeom prst="rect">
            <a:avLst/>
          </a:prstGeom>
        </p:spPr>
      </p:pic>
      <p:sp>
        <p:nvSpPr>
          <p:cNvPr id="2" name="Rectangle 1"/>
          <p:cNvSpPr/>
          <p:nvPr/>
        </p:nvSpPr>
        <p:spPr>
          <a:xfrm>
            <a:off x="611560" y="2132856"/>
            <a:ext cx="7848872" cy="1015663"/>
          </a:xfrm>
          <a:prstGeom prst="rect">
            <a:avLst/>
          </a:prstGeom>
        </p:spPr>
        <p:txBody>
          <a:bodyPr wrap="square">
            <a:spAutoFit/>
          </a:bodyPr>
          <a:lstStyle/>
          <a:p>
            <a:pPr algn="ctr"/>
            <a:r>
              <a:rPr lang="en-US" sz="6000" b="1" dirty="0">
                <a:solidFill>
                  <a:srgbClr val="FFFFFF"/>
                </a:solidFill>
                <a:latin typeface="Arial"/>
                <a:cs typeface="Arial"/>
              </a:rPr>
              <a:t>THANK YOU</a:t>
            </a:r>
            <a:endParaRPr lang="en-ZA" sz="6000" dirty="0">
              <a:solidFill>
                <a:srgbClr val="FFFFFF"/>
              </a:solidFill>
              <a:latin typeface="Arial"/>
              <a:cs typeface="Arial"/>
            </a:endParaRPr>
          </a:p>
        </p:txBody>
      </p:sp>
      <p:pic>
        <p:nvPicPr>
          <p:cNvPr id="4" name="Picture 3" descr="Untitled-20.png"/>
          <p:cNvPicPr>
            <a:picLocks noChangeAspect="1"/>
          </p:cNvPicPr>
          <p:nvPr/>
        </p:nvPicPr>
        <p:blipFill>
          <a:blip r:embed="rId4">
            <a:extLst>
              <a:ext uri="{28A0092B-C50C-407E-A947-70E740481C1C}">
                <a14:useLocalDpi xmlns:a14="http://schemas.microsoft.com/office/drawing/2010/main" xmlns="" val="0"/>
              </a:ext>
            </a:extLst>
          </a:blip>
          <a:stretch>
            <a:fillRect/>
          </a:stretch>
        </p:blipFill>
        <p:spPr>
          <a:xfrm>
            <a:off x="3203848" y="3284984"/>
            <a:ext cx="2736304" cy="1737923"/>
          </a:xfrm>
          <a:prstGeom prst="rect">
            <a:avLst/>
          </a:prstGeom>
        </p:spPr>
      </p:pic>
    </p:spTree>
    <p:extLst>
      <p:ext uri="{BB962C8B-B14F-4D97-AF65-F5344CB8AC3E}">
        <p14:creationId xmlns:p14="http://schemas.microsoft.com/office/powerpoint/2010/main" xmlns="" val="11138352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9"/>
          <p:cNvSpPr>
            <a:spLocks noGrp="1"/>
          </p:cNvSpPr>
          <p:nvPr>
            <p:ph type="sldNum" sz="quarter" idx="12"/>
          </p:nvPr>
        </p:nvSpPr>
        <p:spPr/>
        <p:txBody>
          <a:bodyPr/>
          <a:lstStyle/>
          <a:p>
            <a:fld id="{2DDF82E0-F617-466A-8989-E6F91EEE8384}" type="slidenum">
              <a:rPr lang="en-US" altLang="en-US" sz="1600" smtClean="0">
                <a:solidFill>
                  <a:prstClr val="white"/>
                </a:solidFill>
              </a:rPr>
              <a:pPr/>
              <a:t>4</a:t>
            </a:fld>
            <a:endParaRPr lang="en-US" altLang="en-US" sz="1600" dirty="0">
              <a:solidFill>
                <a:prstClr val="white"/>
              </a:solidFill>
            </a:endParaRPr>
          </a:p>
        </p:txBody>
      </p:sp>
      <p:sp>
        <p:nvSpPr>
          <p:cNvPr id="11" name="Rectangle 10"/>
          <p:cNvSpPr/>
          <p:nvPr/>
        </p:nvSpPr>
        <p:spPr>
          <a:xfrm>
            <a:off x="6354040" y="332656"/>
            <a:ext cx="2754464" cy="230832"/>
          </a:xfrm>
          <a:prstGeom prst="rect">
            <a:avLst/>
          </a:prstGeom>
        </p:spPr>
        <p:txBody>
          <a:bodyPr wrap="square">
            <a:spAutoFit/>
          </a:bodyPr>
          <a:lstStyle/>
          <a:p>
            <a:r>
              <a:rPr lang="en-US" sz="900" dirty="0">
                <a:solidFill>
                  <a:prstClr val="black"/>
                </a:solidFill>
              </a:rPr>
              <a:t>GROWING KWAZULU-NATAL TOGETHER</a:t>
            </a:r>
          </a:p>
        </p:txBody>
      </p:sp>
      <p:sp>
        <p:nvSpPr>
          <p:cNvPr id="16" name="Slide Number Placeholder 3"/>
          <p:cNvSpPr txBox="1">
            <a:spLocks/>
          </p:cNvSpPr>
          <p:nvPr/>
        </p:nvSpPr>
        <p:spPr>
          <a:xfrm>
            <a:off x="35496" y="6448251"/>
            <a:ext cx="2133600" cy="365125"/>
          </a:xfrm>
          <a:prstGeom prst="rect">
            <a:avLst/>
          </a:prstGeom>
        </p:spPr>
        <p:txBody>
          <a:bodyPr vert="horz" wrap="square" lIns="91440" tIns="45720" rIns="91440" bIns="45720" numCol="1" anchor="ctr" anchorCtr="0" compatLnSpc="1">
            <a:prstTxWarp prst="textNoShape">
              <a:avLst/>
            </a:prstTxWarp>
          </a:bodyPr>
          <a:lstStyle>
            <a:defPPr>
              <a:defRPr lang="en-US"/>
            </a:defPPr>
            <a:lvl1pPr algn="r" rtl="0" fontAlgn="base">
              <a:spcBef>
                <a:spcPct val="0"/>
              </a:spcBef>
              <a:spcAft>
                <a:spcPct val="0"/>
              </a:spcAft>
              <a:defRPr sz="1200" kern="1200">
                <a:solidFill>
                  <a:srgbClr val="898989"/>
                </a:solidFill>
                <a:latin typeface="Calibri" panose="020F050202020403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algn="l"/>
            <a:fld id="{5D312F24-582A-4117-A0B2-A1DD2489FD11}" type="slidenum">
              <a:rPr lang="en-US" altLang="en-US" smtClean="0">
                <a:solidFill>
                  <a:prstClr val="black"/>
                </a:solidFill>
                <a:latin typeface="Arial"/>
                <a:cs typeface="Arial"/>
              </a:rPr>
              <a:pPr algn="l"/>
              <a:t>4</a:t>
            </a:fld>
            <a:endParaRPr lang="en-US" altLang="en-US" dirty="0">
              <a:solidFill>
                <a:prstClr val="black"/>
              </a:solidFill>
              <a:latin typeface="Arial"/>
              <a:cs typeface="Arial"/>
            </a:endParaRPr>
          </a:p>
        </p:txBody>
      </p:sp>
      <p:pic>
        <p:nvPicPr>
          <p:cNvPr id="9" name="Picture 8" descr="Cogta Logo.jpg"/>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395536" y="274443"/>
            <a:ext cx="2232248" cy="562269"/>
          </a:xfrm>
          <a:prstGeom prst="rect">
            <a:avLst/>
          </a:prstGeom>
        </p:spPr>
      </p:pic>
      <p:sp>
        <p:nvSpPr>
          <p:cNvPr id="8" name="Rectangle 7"/>
          <p:cNvSpPr/>
          <p:nvPr/>
        </p:nvSpPr>
        <p:spPr>
          <a:xfrm>
            <a:off x="143508" y="836712"/>
            <a:ext cx="8856984" cy="6069354"/>
          </a:xfrm>
          <a:prstGeom prst="rect">
            <a:avLst/>
          </a:prstGeom>
        </p:spPr>
        <p:txBody>
          <a:bodyPr wrap="square">
            <a:spAutoFit/>
          </a:bodyPr>
          <a:lstStyle/>
          <a:p>
            <a:pPr algn="ctr">
              <a:spcAft>
                <a:spcPts val="0"/>
              </a:spcAft>
            </a:pPr>
            <a:r>
              <a:rPr lang="en-US" sz="2800" b="1" dirty="0">
                <a:ea typeface="Times New Roman"/>
                <a:cs typeface="Arial" panose="020B0604020202020204" pitchFamily="34" charset="0"/>
              </a:rPr>
              <a:t>BACKGROUND … continued</a:t>
            </a:r>
          </a:p>
          <a:p>
            <a:pPr lvl="0" algn="just">
              <a:spcAft>
                <a:spcPts val="0"/>
              </a:spcAft>
            </a:pPr>
            <a:endParaRPr lang="en-US" sz="2200" b="1" dirty="0" smtClean="0">
              <a:ea typeface="Calibri"/>
              <a:cs typeface="Arial" panose="020B0604020202020204" pitchFamily="34" charset="0"/>
            </a:endParaRPr>
          </a:p>
          <a:p>
            <a:pPr lvl="0" algn="just">
              <a:spcAft>
                <a:spcPts val="0"/>
              </a:spcAft>
            </a:pPr>
            <a:r>
              <a:rPr lang="en-US" sz="2200" b="1" dirty="0" smtClean="0">
                <a:ea typeface="Calibri"/>
                <a:cs typeface="Arial" panose="020B0604020202020204" pitchFamily="34" charset="0"/>
              </a:rPr>
              <a:t>Economic </a:t>
            </a:r>
            <a:r>
              <a:rPr lang="en-US" sz="2200" b="1" dirty="0">
                <a:ea typeface="Calibri"/>
                <a:cs typeface="Arial" panose="020B0604020202020204" pitchFamily="34" charset="0"/>
              </a:rPr>
              <a:t>assessment and report for the adjustment of municipal boundaries</a:t>
            </a:r>
          </a:p>
          <a:p>
            <a:pPr marL="613410" indent="-342900" algn="just">
              <a:lnSpc>
                <a:spcPct val="115000"/>
              </a:lnSpc>
              <a:spcAft>
                <a:spcPts val="0"/>
              </a:spcAft>
              <a:buFont typeface="Arial" panose="020B0604020202020204" pitchFamily="34" charset="0"/>
              <a:buChar char="•"/>
            </a:pPr>
            <a:r>
              <a:rPr lang="en-US" dirty="0">
                <a:ea typeface="Calibri"/>
                <a:cs typeface="Arial" panose="020B0604020202020204" pitchFamily="34" charset="0"/>
              </a:rPr>
              <a:t>Despite substantial financial and numerous other Departmental support programmes over the years, a number of municipalities were to a greater or lesser degree not able to optimally fulfill their Constitutional obligations. </a:t>
            </a:r>
          </a:p>
          <a:p>
            <a:pPr marL="613410" indent="-342900" algn="just">
              <a:lnSpc>
                <a:spcPct val="115000"/>
              </a:lnSpc>
              <a:spcAft>
                <a:spcPts val="0"/>
              </a:spcAft>
              <a:buFont typeface="Arial" panose="020B0604020202020204" pitchFamily="34" charset="0"/>
              <a:buChar char="•"/>
            </a:pPr>
            <a:r>
              <a:rPr lang="en-US" dirty="0">
                <a:ea typeface="Calibri"/>
                <a:cs typeface="Arial" panose="020B0604020202020204" pitchFamily="34" charset="0"/>
              </a:rPr>
              <a:t>In 2012 (after 12 years of democratic local government) and as a result of the increased pressures of delivering services (including the introduction of free basic services), a number of municipalities were still not in the position to deliver on their mandate. </a:t>
            </a:r>
          </a:p>
          <a:p>
            <a:pPr marL="613410" indent="-342900" algn="just">
              <a:lnSpc>
                <a:spcPct val="115000"/>
              </a:lnSpc>
              <a:spcAft>
                <a:spcPts val="0"/>
              </a:spcAft>
              <a:buFont typeface="Arial" panose="020B0604020202020204" pitchFamily="34" charset="0"/>
              <a:buChar char="•"/>
            </a:pPr>
            <a:r>
              <a:rPr lang="en-ZA" dirty="0">
                <a:ea typeface="Times New Roman"/>
                <a:cs typeface="Arial" panose="020B0604020202020204" pitchFamily="34" charset="0"/>
              </a:rPr>
              <a:t>Weaknesses within the system were apparent in three main categories:-</a:t>
            </a:r>
          </a:p>
          <a:p>
            <a:pPr marL="1013460" lvl="1" indent="-285750" algn="just">
              <a:lnSpc>
                <a:spcPct val="115000"/>
              </a:lnSpc>
              <a:spcAft>
                <a:spcPts val="0"/>
              </a:spcAft>
              <a:buFont typeface="Wingdings" panose="05000000000000000000" pitchFamily="2" charset="2"/>
              <a:buChar char="ü"/>
            </a:pPr>
            <a:r>
              <a:rPr lang="en-ZA" sz="1600" dirty="0">
                <a:ea typeface="Times New Roman"/>
                <a:cs typeface="Arial" panose="020B0604020202020204" pitchFamily="34" charset="0"/>
              </a:rPr>
              <a:t>financial </a:t>
            </a:r>
            <a:r>
              <a:rPr lang="en-ZA" sz="1600" dirty="0" smtClean="0">
                <a:ea typeface="Times New Roman"/>
                <a:cs typeface="Arial" panose="020B0604020202020204" pitchFamily="34" charset="0"/>
              </a:rPr>
              <a:t>(to fund </a:t>
            </a:r>
            <a:r>
              <a:rPr lang="en-ZA" sz="1600" dirty="0">
                <a:ea typeface="Times New Roman"/>
                <a:cs typeface="Arial" panose="020B0604020202020204" pitchFamily="34" charset="0"/>
              </a:rPr>
              <a:t>services from their financial resources and </a:t>
            </a:r>
            <a:r>
              <a:rPr lang="en-ZA" sz="1600" dirty="0" smtClean="0">
                <a:ea typeface="Times New Roman"/>
                <a:cs typeface="Arial" panose="020B0604020202020204" pitchFamily="34" charset="0"/>
              </a:rPr>
              <a:t>to </a:t>
            </a:r>
            <a:r>
              <a:rPr lang="en-ZA" sz="1600" dirty="0" err="1" smtClean="0">
                <a:ea typeface="Times New Roman"/>
                <a:cs typeface="Arial" panose="020B0604020202020204" pitchFamily="34" charset="0"/>
              </a:rPr>
              <a:t>provid</a:t>
            </a:r>
            <a:r>
              <a:rPr lang="en-ZA" sz="1600" dirty="0" smtClean="0">
                <a:ea typeface="Times New Roman"/>
                <a:cs typeface="Arial" panose="020B0604020202020204" pitchFamily="34" charset="0"/>
              </a:rPr>
              <a:t> </a:t>
            </a:r>
            <a:r>
              <a:rPr lang="en-ZA" sz="1600" dirty="0">
                <a:ea typeface="Times New Roman"/>
                <a:cs typeface="Arial" panose="020B0604020202020204" pitchFamily="34" charset="0"/>
              </a:rPr>
              <a:t>services at a cost effective manner</a:t>
            </a:r>
            <a:r>
              <a:rPr lang="en-ZA" sz="1600" dirty="0" smtClean="0">
                <a:ea typeface="Times New Roman"/>
                <a:cs typeface="Arial" panose="020B0604020202020204" pitchFamily="34" charset="0"/>
              </a:rPr>
              <a:t>);</a:t>
            </a:r>
            <a:endParaRPr lang="en-ZA" sz="1600" dirty="0">
              <a:ea typeface="Times New Roman"/>
              <a:cs typeface="Arial" panose="020B0604020202020204" pitchFamily="34" charset="0"/>
            </a:endParaRPr>
          </a:p>
          <a:p>
            <a:pPr marL="1013460" lvl="1" indent="-285750" algn="just">
              <a:lnSpc>
                <a:spcPct val="115000"/>
              </a:lnSpc>
              <a:spcAft>
                <a:spcPts val="0"/>
              </a:spcAft>
              <a:buFont typeface="Wingdings" panose="05000000000000000000" pitchFamily="2" charset="2"/>
              <a:buChar char="ü"/>
            </a:pPr>
            <a:r>
              <a:rPr lang="en-ZA" sz="1600" dirty="0">
                <a:ea typeface="Times New Roman"/>
                <a:cs typeface="Arial" panose="020B0604020202020204" pitchFamily="34" charset="0"/>
              </a:rPr>
              <a:t>service delivery and infrastructure </a:t>
            </a:r>
            <a:r>
              <a:rPr lang="en-ZA" sz="1600" dirty="0" smtClean="0">
                <a:ea typeface="Times New Roman"/>
                <a:cs typeface="Arial" panose="020B0604020202020204" pitchFamily="34" charset="0"/>
              </a:rPr>
              <a:t>(including providing </a:t>
            </a:r>
            <a:r>
              <a:rPr lang="en-ZA" sz="1600" dirty="0">
                <a:ea typeface="Times New Roman"/>
                <a:cs typeface="Arial" panose="020B0604020202020204" pitchFamily="34" charset="0"/>
              </a:rPr>
              <a:t>services at a cost effective manner; </a:t>
            </a:r>
            <a:r>
              <a:rPr lang="en-ZA" sz="1600" dirty="0" smtClean="0">
                <a:ea typeface="Times New Roman"/>
                <a:cs typeface="Arial" panose="020B0604020202020204" pitchFamily="34" charset="0"/>
              </a:rPr>
              <a:t>governing </a:t>
            </a:r>
            <a:r>
              <a:rPr lang="en-ZA" sz="1600" dirty="0">
                <a:ea typeface="Times New Roman"/>
                <a:cs typeface="Arial" panose="020B0604020202020204" pitchFamily="34" charset="0"/>
              </a:rPr>
              <a:t>and democratically </a:t>
            </a:r>
            <a:r>
              <a:rPr lang="en-ZA" sz="1600" dirty="0" smtClean="0">
                <a:ea typeface="Times New Roman"/>
                <a:cs typeface="Arial" panose="020B0604020202020204" pitchFamily="34" charset="0"/>
              </a:rPr>
              <a:t>representing </a:t>
            </a:r>
            <a:r>
              <a:rPr lang="en-ZA" sz="1600" dirty="0">
                <a:ea typeface="Times New Roman"/>
                <a:cs typeface="Arial" panose="020B0604020202020204" pitchFamily="34" charset="0"/>
              </a:rPr>
              <a:t>the interests of the </a:t>
            </a:r>
            <a:r>
              <a:rPr lang="en-ZA" sz="1600" dirty="0" smtClean="0">
                <a:ea typeface="Times New Roman"/>
                <a:cs typeface="Arial" panose="020B0604020202020204" pitchFamily="34" charset="0"/>
              </a:rPr>
              <a:t>community, </a:t>
            </a:r>
            <a:r>
              <a:rPr lang="en-ZA" sz="1600" dirty="0">
                <a:ea typeface="Times New Roman"/>
                <a:cs typeface="Arial" panose="020B0604020202020204" pitchFamily="34" charset="0"/>
              </a:rPr>
              <a:t>and </a:t>
            </a:r>
            <a:r>
              <a:rPr lang="en-ZA" sz="1600" dirty="0" smtClean="0">
                <a:ea typeface="Times New Roman"/>
                <a:cs typeface="Arial" panose="020B0604020202020204" pitchFamily="34" charset="0"/>
              </a:rPr>
              <a:t>satisfying </a:t>
            </a:r>
            <a:r>
              <a:rPr lang="en-ZA" sz="1600" dirty="0">
                <a:ea typeface="Times New Roman"/>
                <a:cs typeface="Arial" panose="020B0604020202020204" pitchFamily="34" charset="0"/>
              </a:rPr>
              <a:t>the responsibilities for </a:t>
            </a:r>
            <a:r>
              <a:rPr lang="en-ZA" sz="1600" dirty="0" smtClean="0">
                <a:ea typeface="Times New Roman"/>
                <a:cs typeface="Arial" panose="020B0604020202020204" pitchFamily="34" charset="0"/>
              </a:rPr>
              <a:t>the administration in </a:t>
            </a:r>
            <a:r>
              <a:rPr lang="en-ZA" sz="1600" dirty="0">
                <a:ea typeface="Times New Roman"/>
                <a:cs typeface="Arial" panose="020B0604020202020204" pitchFamily="34" charset="0"/>
              </a:rPr>
              <a:t>accord </a:t>
            </a:r>
            <a:r>
              <a:rPr lang="en-ZA" sz="1600" dirty="0" smtClean="0">
                <a:ea typeface="Times New Roman"/>
                <a:cs typeface="Arial" panose="020B0604020202020204" pitchFamily="34" charset="0"/>
              </a:rPr>
              <a:t>with </a:t>
            </a:r>
            <a:r>
              <a:rPr lang="en-ZA" sz="1600" dirty="0">
                <a:ea typeface="Times New Roman"/>
                <a:cs typeface="Arial" panose="020B0604020202020204" pitchFamily="34" charset="0"/>
              </a:rPr>
              <a:t>legislation); and </a:t>
            </a:r>
          </a:p>
          <a:p>
            <a:pPr marL="1013460" lvl="1" indent="-285750" algn="just">
              <a:lnSpc>
                <a:spcPct val="115000"/>
              </a:lnSpc>
              <a:spcAft>
                <a:spcPts val="0"/>
              </a:spcAft>
              <a:buFont typeface="Wingdings" panose="05000000000000000000" pitchFamily="2" charset="2"/>
              <a:buChar char="ü"/>
            </a:pPr>
            <a:r>
              <a:rPr lang="en-ZA" sz="1600" dirty="0">
                <a:ea typeface="Times New Roman"/>
                <a:cs typeface="Arial" panose="020B0604020202020204" pitchFamily="34" charset="0"/>
              </a:rPr>
              <a:t>spatial (growth in population and economic terms). </a:t>
            </a:r>
          </a:p>
        </p:txBody>
      </p:sp>
    </p:spTree>
    <p:extLst>
      <p:ext uri="{BB962C8B-B14F-4D97-AF65-F5344CB8AC3E}">
        <p14:creationId xmlns:p14="http://schemas.microsoft.com/office/powerpoint/2010/main" xmlns="" val="3088534695"/>
      </p:ext>
    </p:extLst>
  </p:cSld>
  <p:clrMapOvr>
    <a:masterClrMapping/>
  </p:clrMapOvr>
  <p:transition>
    <p:wip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23529" y="1052737"/>
            <a:ext cx="8568952" cy="4104455"/>
          </a:xfrm>
        </p:spPr>
        <p:txBody>
          <a:bodyPr/>
          <a:lstStyle/>
          <a:p>
            <a:pPr marL="0" indent="0" algn="ctr">
              <a:buNone/>
            </a:pPr>
            <a:r>
              <a:rPr lang="en-US" sz="2800" b="1" dirty="0">
                <a:latin typeface="Arial" panose="020B0604020202020204" pitchFamily="34" charset="0"/>
                <a:ea typeface="Times New Roman"/>
                <a:cs typeface="Arial" panose="020B0604020202020204" pitchFamily="34" charset="0"/>
              </a:rPr>
              <a:t>BACKGROUND … continued</a:t>
            </a:r>
          </a:p>
          <a:p>
            <a:pPr marL="0" lvl="0" indent="0">
              <a:buNone/>
            </a:pPr>
            <a:endParaRPr lang="en-US" sz="2200" b="1" dirty="0">
              <a:solidFill>
                <a:prstClr val="black"/>
              </a:solidFill>
              <a:latin typeface="Arial" panose="020B0604020202020204" pitchFamily="34" charset="0"/>
              <a:cs typeface="Arial" panose="020B0604020202020204" pitchFamily="34" charset="0"/>
            </a:endParaRPr>
          </a:p>
          <a:p>
            <a:pPr marL="0" lvl="0" indent="0">
              <a:buNone/>
            </a:pPr>
            <a:r>
              <a:rPr lang="en-US" sz="2200" b="1" dirty="0">
                <a:solidFill>
                  <a:prstClr val="black"/>
                </a:solidFill>
                <a:latin typeface="Arial" panose="020B0604020202020204" pitchFamily="34" charset="0"/>
                <a:cs typeface="Arial" panose="020B0604020202020204" pitchFamily="34" charset="0"/>
              </a:rPr>
              <a:t>Public participation</a:t>
            </a:r>
          </a:p>
          <a:p>
            <a:pPr lvl="0" algn="just"/>
            <a:r>
              <a:rPr lang="en-US" sz="2200" dirty="0">
                <a:solidFill>
                  <a:prstClr val="black"/>
                </a:solidFill>
                <a:latin typeface="Arial" panose="020B0604020202020204" pitchFamily="34" charset="0"/>
                <a:cs typeface="Arial" panose="020B0604020202020204" pitchFamily="34" charset="0"/>
              </a:rPr>
              <a:t>There were public participation engagements conducted by the following stakeholders:</a:t>
            </a:r>
          </a:p>
          <a:p>
            <a:pPr lvl="1" algn="just"/>
            <a:r>
              <a:rPr lang="en-US" sz="1800" dirty="0">
                <a:solidFill>
                  <a:prstClr val="black"/>
                </a:solidFill>
                <a:latin typeface="Arial"/>
                <a:cs typeface="Arial"/>
              </a:rPr>
              <a:t>MDB (Municipal Demarcation Board) in terms of the MDB Act;</a:t>
            </a:r>
          </a:p>
          <a:p>
            <a:pPr lvl="1" algn="just"/>
            <a:r>
              <a:rPr lang="en-US" sz="1800" dirty="0">
                <a:solidFill>
                  <a:prstClr val="black"/>
                </a:solidFill>
                <a:latin typeface="Arial"/>
                <a:cs typeface="Arial"/>
              </a:rPr>
              <a:t>CoGTA engaged in public participation processes through the establishment of the Change Management Committees, </a:t>
            </a:r>
            <a:r>
              <a:rPr lang="en-US" sz="1800" dirty="0" smtClean="0">
                <a:solidFill>
                  <a:prstClr val="black"/>
                </a:solidFill>
                <a:latin typeface="Arial"/>
                <a:cs typeface="Arial"/>
              </a:rPr>
              <a:t>and including </a:t>
            </a:r>
            <a:r>
              <a:rPr lang="en-US" sz="1800" dirty="0">
                <a:solidFill>
                  <a:prstClr val="black"/>
                </a:solidFill>
                <a:latin typeface="Arial"/>
                <a:cs typeface="Arial"/>
              </a:rPr>
              <a:t>radio communication by the MEC </a:t>
            </a:r>
            <a:r>
              <a:rPr lang="en-US" sz="1800" dirty="0" smtClean="0">
                <a:solidFill>
                  <a:prstClr val="black"/>
                </a:solidFill>
                <a:latin typeface="Arial"/>
                <a:cs typeface="Arial"/>
              </a:rPr>
              <a:t>and through </a:t>
            </a:r>
            <a:r>
              <a:rPr lang="en-US" sz="1800" dirty="0">
                <a:solidFill>
                  <a:prstClr val="black"/>
                </a:solidFill>
                <a:latin typeface="Arial"/>
                <a:cs typeface="Arial"/>
              </a:rPr>
              <a:t>press releases; </a:t>
            </a:r>
          </a:p>
          <a:p>
            <a:pPr lvl="1" algn="just"/>
            <a:r>
              <a:rPr lang="en-US" sz="1800" dirty="0">
                <a:solidFill>
                  <a:prstClr val="black"/>
                </a:solidFill>
                <a:latin typeface="Arial"/>
                <a:cs typeface="Arial"/>
              </a:rPr>
              <a:t>Municipalities engaged in public participation through izimbizos, IDP and Budget process, including radio communication and press releases. </a:t>
            </a:r>
          </a:p>
        </p:txBody>
      </p:sp>
      <p:sp>
        <p:nvSpPr>
          <p:cNvPr id="10" name="Slide Number Placeholder 9"/>
          <p:cNvSpPr>
            <a:spLocks noGrp="1"/>
          </p:cNvSpPr>
          <p:nvPr>
            <p:ph type="sldNum" sz="quarter" idx="12"/>
          </p:nvPr>
        </p:nvSpPr>
        <p:spPr/>
        <p:txBody>
          <a:bodyPr/>
          <a:lstStyle/>
          <a:p>
            <a:fld id="{2DDF82E0-F617-466A-8989-E6F91EEE8384}" type="slidenum">
              <a:rPr lang="en-US" altLang="en-US" sz="1600" smtClean="0">
                <a:solidFill>
                  <a:prstClr val="white"/>
                </a:solidFill>
              </a:rPr>
              <a:pPr/>
              <a:t>5</a:t>
            </a:fld>
            <a:endParaRPr lang="en-US" altLang="en-US" sz="1600" dirty="0">
              <a:solidFill>
                <a:prstClr val="white"/>
              </a:solidFill>
            </a:endParaRPr>
          </a:p>
        </p:txBody>
      </p:sp>
      <p:sp>
        <p:nvSpPr>
          <p:cNvPr id="11" name="Rectangle 10"/>
          <p:cNvSpPr/>
          <p:nvPr/>
        </p:nvSpPr>
        <p:spPr>
          <a:xfrm>
            <a:off x="6354040" y="332656"/>
            <a:ext cx="2754464" cy="230832"/>
          </a:xfrm>
          <a:prstGeom prst="rect">
            <a:avLst/>
          </a:prstGeom>
        </p:spPr>
        <p:txBody>
          <a:bodyPr wrap="square">
            <a:spAutoFit/>
          </a:bodyPr>
          <a:lstStyle/>
          <a:p>
            <a:r>
              <a:rPr lang="en-US" sz="900" dirty="0">
                <a:solidFill>
                  <a:prstClr val="black"/>
                </a:solidFill>
              </a:rPr>
              <a:t>GROWING KWAZULU-NATAL TOGETHER</a:t>
            </a:r>
          </a:p>
        </p:txBody>
      </p:sp>
      <p:sp>
        <p:nvSpPr>
          <p:cNvPr id="16" name="Slide Number Placeholder 3"/>
          <p:cNvSpPr txBox="1">
            <a:spLocks/>
          </p:cNvSpPr>
          <p:nvPr/>
        </p:nvSpPr>
        <p:spPr>
          <a:xfrm>
            <a:off x="35496" y="6448251"/>
            <a:ext cx="2133600" cy="365125"/>
          </a:xfrm>
          <a:prstGeom prst="rect">
            <a:avLst/>
          </a:prstGeom>
        </p:spPr>
        <p:txBody>
          <a:bodyPr vert="horz" wrap="square" lIns="91440" tIns="45720" rIns="91440" bIns="45720" numCol="1" anchor="ctr" anchorCtr="0" compatLnSpc="1">
            <a:prstTxWarp prst="textNoShape">
              <a:avLst/>
            </a:prstTxWarp>
          </a:bodyPr>
          <a:lstStyle>
            <a:defPPr>
              <a:defRPr lang="en-US"/>
            </a:defPPr>
            <a:lvl1pPr algn="r" rtl="0" fontAlgn="base">
              <a:spcBef>
                <a:spcPct val="0"/>
              </a:spcBef>
              <a:spcAft>
                <a:spcPct val="0"/>
              </a:spcAft>
              <a:defRPr sz="1200" kern="1200">
                <a:solidFill>
                  <a:srgbClr val="898989"/>
                </a:solidFill>
                <a:latin typeface="Calibri" panose="020F050202020403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algn="l"/>
            <a:fld id="{5D312F24-582A-4117-A0B2-A1DD2489FD11}" type="slidenum">
              <a:rPr lang="en-US" altLang="en-US" smtClean="0">
                <a:solidFill>
                  <a:prstClr val="black"/>
                </a:solidFill>
                <a:latin typeface="Arial"/>
                <a:cs typeface="Arial"/>
              </a:rPr>
              <a:pPr algn="l"/>
              <a:t>5</a:t>
            </a:fld>
            <a:endParaRPr lang="en-US" altLang="en-US" dirty="0">
              <a:solidFill>
                <a:prstClr val="black"/>
              </a:solidFill>
              <a:latin typeface="Arial"/>
              <a:cs typeface="Arial"/>
            </a:endParaRPr>
          </a:p>
        </p:txBody>
      </p:sp>
      <p:pic>
        <p:nvPicPr>
          <p:cNvPr id="9" name="Picture 8" descr="Cogta Logo.jpg"/>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395536" y="274443"/>
            <a:ext cx="2232248" cy="562269"/>
          </a:xfrm>
          <a:prstGeom prst="rect">
            <a:avLst/>
          </a:prstGeom>
        </p:spPr>
      </p:pic>
    </p:spTree>
    <p:extLst>
      <p:ext uri="{BB962C8B-B14F-4D97-AF65-F5344CB8AC3E}">
        <p14:creationId xmlns:p14="http://schemas.microsoft.com/office/powerpoint/2010/main" xmlns="" val="936235187"/>
      </p:ext>
    </p:extLst>
  </p:cSld>
  <p:clrMapOvr>
    <a:masterClrMapping/>
  </p:clrMapOvr>
  <p:transition>
    <p:wip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9"/>
          <p:cNvSpPr>
            <a:spLocks noGrp="1"/>
          </p:cNvSpPr>
          <p:nvPr>
            <p:ph type="sldNum" sz="quarter" idx="12"/>
          </p:nvPr>
        </p:nvSpPr>
        <p:spPr/>
        <p:txBody>
          <a:bodyPr/>
          <a:lstStyle/>
          <a:p>
            <a:fld id="{2DDF82E0-F617-466A-8989-E6F91EEE8384}" type="slidenum">
              <a:rPr lang="en-US" altLang="en-US" sz="1600" smtClean="0">
                <a:solidFill>
                  <a:prstClr val="white"/>
                </a:solidFill>
              </a:rPr>
              <a:pPr/>
              <a:t>6</a:t>
            </a:fld>
            <a:endParaRPr lang="en-US" altLang="en-US" sz="1600" dirty="0">
              <a:solidFill>
                <a:prstClr val="white"/>
              </a:solidFill>
            </a:endParaRPr>
          </a:p>
        </p:txBody>
      </p:sp>
      <p:sp>
        <p:nvSpPr>
          <p:cNvPr id="11" name="Rectangle 10"/>
          <p:cNvSpPr/>
          <p:nvPr/>
        </p:nvSpPr>
        <p:spPr>
          <a:xfrm>
            <a:off x="6354040" y="332656"/>
            <a:ext cx="2754464" cy="230832"/>
          </a:xfrm>
          <a:prstGeom prst="rect">
            <a:avLst/>
          </a:prstGeom>
        </p:spPr>
        <p:txBody>
          <a:bodyPr wrap="square">
            <a:spAutoFit/>
          </a:bodyPr>
          <a:lstStyle/>
          <a:p>
            <a:r>
              <a:rPr lang="en-US" sz="900" dirty="0">
                <a:solidFill>
                  <a:prstClr val="black"/>
                </a:solidFill>
              </a:rPr>
              <a:t>GROWING KWAZULU-NATAL TOGETHER</a:t>
            </a:r>
          </a:p>
        </p:txBody>
      </p:sp>
      <p:sp>
        <p:nvSpPr>
          <p:cNvPr id="16" name="Slide Number Placeholder 3"/>
          <p:cNvSpPr txBox="1">
            <a:spLocks/>
          </p:cNvSpPr>
          <p:nvPr/>
        </p:nvSpPr>
        <p:spPr>
          <a:xfrm>
            <a:off x="35496" y="6448251"/>
            <a:ext cx="2133600" cy="365125"/>
          </a:xfrm>
          <a:prstGeom prst="rect">
            <a:avLst/>
          </a:prstGeom>
        </p:spPr>
        <p:txBody>
          <a:bodyPr vert="horz" wrap="square" lIns="91440" tIns="45720" rIns="91440" bIns="45720" numCol="1" anchor="ctr" anchorCtr="0" compatLnSpc="1">
            <a:prstTxWarp prst="textNoShape">
              <a:avLst/>
            </a:prstTxWarp>
          </a:bodyPr>
          <a:lstStyle>
            <a:defPPr>
              <a:defRPr lang="en-US"/>
            </a:defPPr>
            <a:lvl1pPr algn="r" rtl="0" fontAlgn="base">
              <a:spcBef>
                <a:spcPct val="0"/>
              </a:spcBef>
              <a:spcAft>
                <a:spcPct val="0"/>
              </a:spcAft>
              <a:defRPr sz="1200" kern="1200">
                <a:solidFill>
                  <a:srgbClr val="898989"/>
                </a:solidFill>
                <a:latin typeface="Calibri" panose="020F050202020403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algn="l"/>
            <a:fld id="{5D312F24-582A-4117-A0B2-A1DD2489FD11}" type="slidenum">
              <a:rPr lang="en-US" altLang="en-US" smtClean="0">
                <a:solidFill>
                  <a:prstClr val="black"/>
                </a:solidFill>
                <a:latin typeface="Arial"/>
                <a:cs typeface="Arial"/>
              </a:rPr>
              <a:pPr algn="l"/>
              <a:t>6</a:t>
            </a:fld>
            <a:endParaRPr lang="en-US" altLang="en-US" dirty="0">
              <a:solidFill>
                <a:prstClr val="black"/>
              </a:solidFill>
              <a:latin typeface="Arial"/>
              <a:cs typeface="Arial"/>
            </a:endParaRPr>
          </a:p>
        </p:txBody>
      </p:sp>
      <p:pic>
        <p:nvPicPr>
          <p:cNvPr id="9" name="Picture 8" descr="Cogta Logo.jpg"/>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395536" y="274443"/>
            <a:ext cx="2232248" cy="562269"/>
          </a:xfrm>
          <a:prstGeom prst="rect">
            <a:avLst/>
          </a:prstGeom>
        </p:spPr>
      </p:pic>
      <p:sp>
        <p:nvSpPr>
          <p:cNvPr id="8" name="Rectangle 7"/>
          <p:cNvSpPr/>
          <p:nvPr/>
        </p:nvSpPr>
        <p:spPr>
          <a:xfrm>
            <a:off x="395536" y="877108"/>
            <a:ext cx="8496944" cy="5509200"/>
          </a:xfrm>
          <a:prstGeom prst="rect">
            <a:avLst/>
          </a:prstGeom>
        </p:spPr>
        <p:txBody>
          <a:bodyPr wrap="square">
            <a:spAutoFit/>
          </a:bodyPr>
          <a:lstStyle/>
          <a:p>
            <a:pPr marL="177800" lvl="1" algn="ctr"/>
            <a:r>
              <a:rPr lang="en-ZA" sz="2800" b="1" cap="all" dirty="0" smtClean="0"/>
              <a:t>THE Demarcation </a:t>
            </a:r>
            <a:r>
              <a:rPr lang="en-ZA" sz="2800" b="1" cap="all" dirty="0"/>
              <a:t>process</a:t>
            </a:r>
          </a:p>
          <a:p>
            <a:pPr marL="177800" lvl="1"/>
            <a:endParaRPr lang="en-ZA" sz="2000" dirty="0"/>
          </a:p>
          <a:p>
            <a:pPr marL="177800" lvl="1" algn="just"/>
            <a:r>
              <a:rPr lang="en-ZA" sz="2000" dirty="0"/>
              <a:t>The MDB finalised the outer boundaries of municipalities and </a:t>
            </a:r>
            <a:r>
              <a:rPr lang="en-ZA" sz="2000" dirty="0" smtClean="0"/>
              <a:t>this resulted in the </a:t>
            </a:r>
            <a:r>
              <a:rPr lang="en-ZA" sz="2000" dirty="0"/>
              <a:t>number of municipalities in KZN </a:t>
            </a:r>
            <a:r>
              <a:rPr lang="en-ZA" sz="2000" dirty="0" smtClean="0"/>
              <a:t>decreasing </a:t>
            </a:r>
            <a:r>
              <a:rPr lang="en-ZA" sz="2000" dirty="0"/>
              <a:t>from 61 to 54.  The following municipalities were affected by major re-determinations which took effect in 2016:</a:t>
            </a:r>
          </a:p>
          <a:p>
            <a:pPr marL="177800" lvl="1" algn="just"/>
            <a:r>
              <a:rPr lang="en-ZA" sz="2000" dirty="0"/>
              <a:t> </a:t>
            </a:r>
          </a:p>
          <a:p>
            <a:pPr marL="177800" lvl="1" algn="just"/>
            <a:r>
              <a:rPr lang="en-ZA" sz="2000" b="1" dirty="0"/>
              <a:t>Split </a:t>
            </a:r>
            <a:r>
              <a:rPr lang="en-ZA" sz="2000" b="1" dirty="0" smtClean="0"/>
              <a:t>Municipalities:</a:t>
            </a:r>
            <a:endParaRPr lang="en-ZA" sz="2000" b="1" dirty="0"/>
          </a:p>
          <a:p>
            <a:pPr marL="520700" lvl="1" indent="-342900" algn="just">
              <a:buFont typeface="Arial" panose="020B0604020202020204" pitchFamily="34" charset="0"/>
              <a:buChar char="•"/>
            </a:pPr>
            <a:r>
              <a:rPr lang="en-ZA" dirty="0"/>
              <a:t>Vulamehlo LM: Split between Umdoni and Ethekwini.</a:t>
            </a:r>
          </a:p>
          <a:p>
            <a:pPr marL="520700" lvl="1" indent="-342900" algn="just">
              <a:buFont typeface="Arial" panose="020B0604020202020204" pitchFamily="34" charset="0"/>
              <a:buChar char="•"/>
            </a:pPr>
            <a:r>
              <a:rPr lang="en-ZA" dirty="0"/>
              <a:t>Ntambanana LM: Split between Mthonjaneni, UMhlathuze and Mfolozi.</a:t>
            </a:r>
          </a:p>
          <a:p>
            <a:pPr marL="177800" lvl="1" algn="just"/>
            <a:endParaRPr lang="en-ZA" sz="2000" dirty="0"/>
          </a:p>
          <a:p>
            <a:pPr marL="177800" lvl="1" algn="just"/>
            <a:r>
              <a:rPr lang="en-ZA" sz="2000" b="1" dirty="0"/>
              <a:t>Merged Municipalities</a:t>
            </a:r>
          </a:p>
          <a:p>
            <a:pPr marL="520700" lvl="1" indent="-342900" algn="just">
              <a:buFont typeface="Arial" panose="020B0604020202020204" pitchFamily="34" charset="0"/>
              <a:buChar char="•"/>
            </a:pPr>
            <a:r>
              <a:rPr lang="en-ZA" dirty="0"/>
              <a:t>Imbabazane LM and UMtshezi LM  </a:t>
            </a:r>
            <a:r>
              <a:rPr lang="en-ZA" dirty="0" smtClean="0"/>
              <a:t>	= </a:t>
            </a:r>
            <a:r>
              <a:rPr lang="en-ZA" i="1" dirty="0" smtClean="0"/>
              <a:t>Inkosi Langalibalele</a:t>
            </a:r>
            <a:endParaRPr lang="en-ZA" dirty="0"/>
          </a:p>
          <a:p>
            <a:pPr marL="520700" lvl="1" indent="-342900" algn="just">
              <a:buFont typeface="Arial" panose="020B0604020202020204" pitchFamily="34" charset="0"/>
              <a:buChar char="•"/>
            </a:pPr>
            <a:r>
              <a:rPr lang="en-ZA" dirty="0"/>
              <a:t>Indaka LM and </a:t>
            </a:r>
            <a:r>
              <a:rPr lang="en-ZA" dirty="0" err="1"/>
              <a:t>EMnambithi</a:t>
            </a:r>
            <a:r>
              <a:rPr lang="en-ZA" dirty="0"/>
              <a:t>  </a:t>
            </a:r>
            <a:r>
              <a:rPr lang="en-ZA" dirty="0" smtClean="0"/>
              <a:t>		= </a:t>
            </a:r>
            <a:r>
              <a:rPr lang="en-ZA" i="1" dirty="0" smtClean="0"/>
              <a:t>Alfred Duma</a:t>
            </a:r>
            <a:endParaRPr lang="en-ZA" dirty="0"/>
          </a:p>
          <a:p>
            <a:pPr marL="520700" lvl="1" indent="-342900" algn="just">
              <a:buFont typeface="Arial" panose="020B0604020202020204" pitchFamily="34" charset="0"/>
              <a:buChar char="•"/>
            </a:pPr>
            <a:r>
              <a:rPr lang="en-ZA" dirty="0"/>
              <a:t>Hlabisa LM and Big 5 False Bay  </a:t>
            </a:r>
            <a:r>
              <a:rPr lang="en-ZA" dirty="0" smtClean="0"/>
              <a:t>	= </a:t>
            </a:r>
            <a:r>
              <a:rPr lang="en-ZA" i="1" dirty="0" smtClean="0"/>
              <a:t>Big </a:t>
            </a:r>
            <a:r>
              <a:rPr lang="en-ZA" i="1" dirty="0"/>
              <a:t>5 </a:t>
            </a:r>
            <a:r>
              <a:rPr lang="en-ZA" i="1" dirty="0" smtClean="0"/>
              <a:t>Hlabisa</a:t>
            </a:r>
            <a:endParaRPr lang="en-ZA" dirty="0"/>
          </a:p>
          <a:p>
            <a:pPr marL="520700" lvl="1" indent="-342900" algn="just">
              <a:buFont typeface="Arial" panose="020B0604020202020204" pitchFamily="34" charset="0"/>
              <a:buChar char="•"/>
            </a:pPr>
            <a:r>
              <a:rPr lang="en-ZA" dirty="0"/>
              <a:t>Kwa Sani LM and Ingwe LM  </a:t>
            </a:r>
            <a:r>
              <a:rPr lang="en-ZA" dirty="0" smtClean="0"/>
              <a:t>		= </a:t>
            </a:r>
            <a:r>
              <a:rPr lang="en-ZA" i="1" dirty="0" smtClean="0"/>
              <a:t>Dr </a:t>
            </a:r>
            <a:r>
              <a:rPr lang="en-ZA" i="1" dirty="0"/>
              <a:t>Nkosazana Dlamini-Zuma (</a:t>
            </a:r>
            <a:r>
              <a:rPr lang="en-ZA" i="1" dirty="0" smtClean="0"/>
              <a:t>NDZ</a:t>
            </a:r>
            <a:r>
              <a:rPr lang="en-ZA" dirty="0"/>
              <a:t>)</a:t>
            </a:r>
          </a:p>
          <a:p>
            <a:pPr marL="520700" lvl="1" indent="-342900" algn="just">
              <a:buFont typeface="Arial" panose="020B0604020202020204" pitchFamily="34" charset="0"/>
              <a:buChar char="•"/>
            </a:pPr>
            <a:r>
              <a:rPr lang="en-ZA" dirty="0"/>
              <a:t>Ezinqoleni LM and Hibiscus Coast LM  </a:t>
            </a:r>
            <a:r>
              <a:rPr lang="en-ZA" dirty="0" smtClean="0"/>
              <a:t>	= </a:t>
            </a:r>
            <a:r>
              <a:rPr lang="en-ZA" i="1" dirty="0" smtClean="0"/>
              <a:t>Ray Nkonyeni</a:t>
            </a:r>
            <a:endParaRPr lang="en-ZA" dirty="0"/>
          </a:p>
        </p:txBody>
      </p:sp>
    </p:spTree>
    <p:extLst>
      <p:ext uri="{BB962C8B-B14F-4D97-AF65-F5344CB8AC3E}">
        <p14:creationId xmlns:p14="http://schemas.microsoft.com/office/powerpoint/2010/main" xmlns="" val="842361919"/>
      </p:ext>
    </p:extLst>
  </p:cSld>
  <p:clrMapOvr>
    <a:masterClrMapping/>
  </p:clrMapOvr>
  <p:transition>
    <p:wip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9"/>
          <p:cNvSpPr>
            <a:spLocks noGrp="1"/>
          </p:cNvSpPr>
          <p:nvPr>
            <p:ph type="sldNum" sz="quarter" idx="12"/>
          </p:nvPr>
        </p:nvSpPr>
        <p:spPr/>
        <p:txBody>
          <a:bodyPr/>
          <a:lstStyle/>
          <a:p>
            <a:fld id="{2DDF82E0-F617-466A-8989-E6F91EEE8384}" type="slidenum">
              <a:rPr lang="en-US" altLang="en-US" sz="1600" smtClean="0">
                <a:solidFill>
                  <a:prstClr val="white"/>
                </a:solidFill>
              </a:rPr>
              <a:pPr/>
              <a:t>7</a:t>
            </a:fld>
            <a:endParaRPr lang="en-US" altLang="en-US" sz="1600" dirty="0">
              <a:solidFill>
                <a:prstClr val="white"/>
              </a:solidFill>
            </a:endParaRPr>
          </a:p>
        </p:txBody>
      </p:sp>
      <p:sp>
        <p:nvSpPr>
          <p:cNvPr id="11" name="Rectangle 10"/>
          <p:cNvSpPr/>
          <p:nvPr/>
        </p:nvSpPr>
        <p:spPr>
          <a:xfrm>
            <a:off x="6354040" y="332656"/>
            <a:ext cx="2754464" cy="230832"/>
          </a:xfrm>
          <a:prstGeom prst="rect">
            <a:avLst/>
          </a:prstGeom>
        </p:spPr>
        <p:txBody>
          <a:bodyPr wrap="square">
            <a:spAutoFit/>
          </a:bodyPr>
          <a:lstStyle/>
          <a:p>
            <a:r>
              <a:rPr lang="en-US" sz="900" dirty="0">
                <a:solidFill>
                  <a:prstClr val="black"/>
                </a:solidFill>
              </a:rPr>
              <a:t>GROWING KWAZULU-NATAL TOGETHER</a:t>
            </a:r>
          </a:p>
        </p:txBody>
      </p:sp>
      <p:sp>
        <p:nvSpPr>
          <p:cNvPr id="16" name="Slide Number Placeholder 3"/>
          <p:cNvSpPr txBox="1">
            <a:spLocks/>
          </p:cNvSpPr>
          <p:nvPr/>
        </p:nvSpPr>
        <p:spPr>
          <a:xfrm>
            <a:off x="35496" y="6448251"/>
            <a:ext cx="2133600" cy="365125"/>
          </a:xfrm>
          <a:prstGeom prst="rect">
            <a:avLst/>
          </a:prstGeom>
        </p:spPr>
        <p:txBody>
          <a:bodyPr vert="horz" wrap="square" lIns="91440" tIns="45720" rIns="91440" bIns="45720" numCol="1" anchor="ctr" anchorCtr="0" compatLnSpc="1">
            <a:prstTxWarp prst="textNoShape">
              <a:avLst/>
            </a:prstTxWarp>
          </a:bodyPr>
          <a:lstStyle>
            <a:defPPr>
              <a:defRPr lang="en-US"/>
            </a:defPPr>
            <a:lvl1pPr algn="r" rtl="0" fontAlgn="base">
              <a:spcBef>
                <a:spcPct val="0"/>
              </a:spcBef>
              <a:spcAft>
                <a:spcPct val="0"/>
              </a:spcAft>
              <a:defRPr sz="1200" kern="1200">
                <a:solidFill>
                  <a:srgbClr val="898989"/>
                </a:solidFill>
                <a:latin typeface="Calibri" panose="020F050202020403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algn="l"/>
            <a:fld id="{5D312F24-582A-4117-A0B2-A1DD2489FD11}" type="slidenum">
              <a:rPr lang="en-US" altLang="en-US" smtClean="0">
                <a:solidFill>
                  <a:prstClr val="black"/>
                </a:solidFill>
                <a:latin typeface="Arial"/>
                <a:cs typeface="Arial"/>
              </a:rPr>
              <a:pPr algn="l"/>
              <a:t>7</a:t>
            </a:fld>
            <a:endParaRPr lang="en-US" altLang="en-US" dirty="0">
              <a:solidFill>
                <a:prstClr val="black"/>
              </a:solidFill>
              <a:latin typeface="Arial"/>
              <a:cs typeface="Arial"/>
            </a:endParaRPr>
          </a:p>
        </p:txBody>
      </p:sp>
      <p:pic>
        <p:nvPicPr>
          <p:cNvPr id="9" name="Picture 8" descr="Cogta Logo.jpg"/>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395536" y="274443"/>
            <a:ext cx="2232248" cy="562269"/>
          </a:xfrm>
          <a:prstGeom prst="rect">
            <a:avLst/>
          </a:prstGeom>
        </p:spPr>
      </p:pic>
      <p:sp>
        <p:nvSpPr>
          <p:cNvPr id="7" name="Rectangle 6"/>
          <p:cNvSpPr/>
          <p:nvPr/>
        </p:nvSpPr>
        <p:spPr>
          <a:xfrm>
            <a:off x="251520" y="872502"/>
            <a:ext cx="8568952" cy="6026265"/>
          </a:xfrm>
          <a:prstGeom prst="rect">
            <a:avLst/>
          </a:prstGeom>
        </p:spPr>
        <p:txBody>
          <a:bodyPr wrap="square">
            <a:spAutoFit/>
          </a:bodyPr>
          <a:lstStyle/>
          <a:p>
            <a:pPr marL="285750" indent="-285750" algn="ctr">
              <a:lnSpc>
                <a:spcPct val="115000"/>
              </a:lnSpc>
              <a:tabLst>
                <a:tab pos="630555" algn="l"/>
              </a:tabLst>
            </a:pPr>
            <a:r>
              <a:rPr lang="en-ZA" sz="2400" b="1" cap="all" dirty="0"/>
              <a:t>Demarcation process … Continued</a:t>
            </a:r>
          </a:p>
          <a:p>
            <a:pPr marL="285750" indent="-285750" algn="just">
              <a:lnSpc>
                <a:spcPct val="115000"/>
              </a:lnSpc>
              <a:tabLst>
                <a:tab pos="630555" algn="l"/>
              </a:tabLst>
            </a:pPr>
            <a:endParaRPr lang="en-US" sz="2000" b="1" dirty="0" smtClean="0">
              <a:latin typeface="Arial"/>
              <a:ea typeface="Calibri"/>
            </a:endParaRPr>
          </a:p>
          <a:p>
            <a:pPr marL="285750" indent="-285750" algn="just">
              <a:lnSpc>
                <a:spcPct val="115000"/>
              </a:lnSpc>
              <a:tabLst>
                <a:tab pos="630555" algn="l"/>
              </a:tabLst>
            </a:pPr>
            <a:r>
              <a:rPr lang="en-US" sz="2000" b="1" dirty="0" smtClean="0">
                <a:latin typeface="Arial"/>
                <a:ea typeface="Calibri"/>
              </a:rPr>
              <a:t>The Restructuring </a:t>
            </a:r>
            <a:r>
              <a:rPr lang="en-US" sz="2000" b="1" dirty="0">
                <a:latin typeface="Arial"/>
                <a:ea typeface="Calibri"/>
              </a:rPr>
              <a:t>Process Plan for major boundary adjustments</a:t>
            </a:r>
            <a:endParaRPr lang="en-ZA" sz="2000" dirty="0"/>
          </a:p>
          <a:p>
            <a:pPr algn="just">
              <a:lnSpc>
                <a:spcPct val="115000"/>
              </a:lnSpc>
            </a:pPr>
            <a:r>
              <a:rPr lang="en-US" sz="2000" dirty="0">
                <a:latin typeface="Arial"/>
                <a:ea typeface="Calibri"/>
              </a:rPr>
              <a:t>The following </a:t>
            </a:r>
            <a:r>
              <a:rPr lang="en-US" sz="2000" dirty="0" smtClean="0">
                <a:latin typeface="Arial"/>
                <a:ea typeface="Calibri"/>
              </a:rPr>
              <a:t>matters which were </a:t>
            </a:r>
            <a:r>
              <a:rPr lang="en-US" sz="2000" dirty="0">
                <a:latin typeface="Arial"/>
                <a:ea typeface="Calibri"/>
              </a:rPr>
              <a:t>included in the restructuring process plan were </a:t>
            </a:r>
            <a:r>
              <a:rPr lang="en-US" sz="2000" dirty="0" smtClean="0">
                <a:latin typeface="Arial"/>
                <a:ea typeface="Calibri"/>
              </a:rPr>
              <a:t>finalized, the:- </a:t>
            </a:r>
            <a:endParaRPr lang="en-ZA" sz="2000" dirty="0"/>
          </a:p>
          <a:p>
            <a:pPr marL="342900" indent="-342900" algn="just">
              <a:lnSpc>
                <a:spcPct val="115000"/>
              </a:lnSpc>
              <a:buFont typeface="Arial" panose="020B0604020202020204" pitchFamily="34" charset="0"/>
              <a:buChar char="•"/>
            </a:pPr>
            <a:r>
              <a:rPr lang="en-US" sz="2000" dirty="0">
                <a:latin typeface="Arial"/>
                <a:ea typeface="Calibri"/>
              </a:rPr>
              <a:t>Establishment of a Municipal Political Change Management Committee (CMC) at Municipal </a:t>
            </a:r>
            <a:r>
              <a:rPr lang="en-US" sz="2000" dirty="0" smtClean="0">
                <a:latin typeface="Arial"/>
                <a:ea typeface="Calibri"/>
              </a:rPr>
              <a:t>Level;</a:t>
            </a:r>
            <a:endParaRPr lang="en-ZA" sz="2000" dirty="0"/>
          </a:p>
          <a:p>
            <a:pPr marL="361950" indent="-361950" algn="just">
              <a:lnSpc>
                <a:spcPct val="115000"/>
              </a:lnSpc>
              <a:buFont typeface="Arial" panose="020B0604020202020204" pitchFamily="34" charset="0"/>
              <a:buChar char="•"/>
            </a:pPr>
            <a:r>
              <a:rPr lang="en-US" sz="2000" dirty="0">
                <a:latin typeface="Arial"/>
                <a:ea typeface="Calibri"/>
              </a:rPr>
              <a:t>Establishment of a Municipal Technical CMC (at affected municipalities</a:t>
            </a:r>
            <a:r>
              <a:rPr lang="en-US" sz="2000" dirty="0" smtClean="0">
                <a:latin typeface="Arial"/>
                <a:ea typeface="Calibri"/>
              </a:rPr>
              <a:t>);</a:t>
            </a:r>
            <a:endParaRPr lang="en-ZA" sz="2000" dirty="0"/>
          </a:p>
          <a:p>
            <a:pPr marL="361950" indent="-361950" algn="just">
              <a:lnSpc>
                <a:spcPct val="115000"/>
              </a:lnSpc>
              <a:buFont typeface="Arial" panose="020B0604020202020204" pitchFamily="34" charset="0"/>
              <a:buChar char="•"/>
            </a:pPr>
            <a:r>
              <a:rPr lang="en-US" sz="2000" dirty="0">
                <a:latin typeface="Arial"/>
                <a:ea typeface="Calibri"/>
              </a:rPr>
              <a:t>Appointment of a Transformation Manager by </a:t>
            </a:r>
            <a:r>
              <a:rPr lang="en-US" sz="2000" dirty="0" err="1" smtClean="0">
                <a:latin typeface="Arial"/>
                <a:ea typeface="Calibri"/>
              </a:rPr>
              <a:t>CoGTA</a:t>
            </a:r>
            <a:r>
              <a:rPr lang="en-US" sz="2000" dirty="0" smtClean="0">
                <a:latin typeface="Arial"/>
                <a:ea typeface="Calibri"/>
              </a:rPr>
              <a:t>; and</a:t>
            </a:r>
            <a:endParaRPr lang="en-ZA" sz="2000" dirty="0"/>
          </a:p>
          <a:p>
            <a:pPr marL="361950" indent="-361950" algn="just">
              <a:lnSpc>
                <a:spcPct val="115000"/>
              </a:lnSpc>
              <a:buFont typeface="Arial" panose="020B0604020202020204" pitchFamily="34" charset="0"/>
              <a:buChar char="•"/>
            </a:pPr>
            <a:r>
              <a:rPr lang="en-US" sz="2000" dirty="0">
                <a:latin typeface="Arial"/>
                <a:ea typeface="Calibri"/>
              </a:rPr>
              <a:t>Development of directives regarding the following </a:t>
            </a:r>
            <a:r>
              <a:rPr lang="en-US" sz="2000" dirty="0" smtClean="0">
                <a:latin typeface="Arial"/>
                <a:ea typeface="Calibri"/>
              </a:rPr>
              <a:t>issues, the:</a:t>
            </a:r>
            <a:endParaRPr lang="en-US" sz="2000" dirty="0">
              <a:latin typeface="Arial"/>
              <a:ea typeface="Calibri"/>
            </a:endParaRPr>
          </a:p>
          <a:p>
            <a:pPr marL="808038" lvl="1" indent="-446088" algn="just">
              <a:buFontTx/>
              <a:buChar char="-"/>
            </a:pPr>
            <a:r>
              <a:rPr lang="en-US" sz="1600" dirty="0">
                <a:latin typeface="Arial"/>
                <a:ea typeface="Calibri"/>
              </a:rPr>
              <a:t>Filling of vacancies</a:t>
            </a:r>
            <a:endParaRPr lang="en-ZA" sz="1600" dirty="0"/>
          </a:p>
          <a:p>
            <a:pPr marL="808038" lvl="1" indent="-446088" algn="just">
              <a:buFontTx/>
              <a:buChar char="-"/>
            </a:pPr>
            <a:r>
              <a:rPr lang="en-US" sz="1600" dirty="0">
                <a:latin typeface="Arial"/>
                <a:ea typeface="Calibri"/>
              </a:rPr>
              <a:t>Budget and IDP</a:t>
            </a:r>
            <a:endParaRPr lang="en-ZA" sz="1600" dirty="0"/>
          </a:p>
          <a:p>
            <a:pPr marL="808038" lvl="1" indent="-446088" algn="just">
              <a:buFontTx/>
              <a:buChar char="-"/>
            </a:pPr>
            <a:r>
              <a:rPr lang="en-US" sz="1600" dirty="0">
                <a:latin typeface="Arial"/>
                <a:ea typeface="Calibri"/>
              </a:rPr>
              <a:t>PMS</a:t>
            </a:r>
            <a:endParaRPr lang="en-ZA" sz="1600" dirty="0"/>
          </a:p>
          <a:p>
            <a:pPr marL="808038" lvl="1" indent="-446088" algn="just">
              <a:buFontTx/>
              <a:buChar char="-"/>
            </a:pPr>
            <a:r>
              <a:rPr lang="en-US" sz="1600" dirty="0">
                <a:latin typeface="Arial"/>
                <a:ea typeface="Calibri"/>
              </a:rPr>
              <a:t>Organogram </a:t>
            </a:r>
            <a:endParaRPr lang="en-ZA" sz="1600" dirty="0"/>
          </a:p>
          <a:p>
            <a:pPr marL="808038" lvl="1" indent="-446088" algn="just">
              <a:buFontTx/>
              <a:buChar char="-"/>
            </a:pPr>
            <a:r>
              <a:rPr lang="en-US" sz="1600" dirty="0">
                <a:latin typeface="Arial"/>
                <a:ea typeface="Calibri"/>
              </a:rPr>
              <a:t>Office and accommodation</a:t>
            </a:r>
            <a:endParaRPr lang="en-ZA" sz="1600" dirty="0"/>
          </a:p>
          <a:p>
            <a:pPr marL="808038" lvl="1" indent="-446088" algn="just">
              <a:buFontTx/>
              <a:buChar char="-"/>
            </a:pPr>
            <a:r>
              <a:rPr lang="en-US" sz="1600" dirty="0">
                <a:latin typeface="Arial"/>
                <a:ea typeface="Calibri"/>
              </a:rPr>
              <a:t>Transfer and placement of staff</a:t>
            </a:r>
            <a:endParaRPr lang="en-ZA" sz="1600" dirty="0"/>
          </a:p>
          <a:p>
            <a:pPr marL="808038" lvl="1" indent="-446088" algn="just">
              <a:buFontTx/>
              <a:buChar char="-"/>
            </a:pPr>
            <a:r>
              <a:rPr lang="en-US" sz="1600" dirty="0">
                <a:latin typeface="Arial"/>
                <a:ea typeface="Calibri"/>
              </a:rPr>
              <a:t>Delegation </a:t>
            </a:r>
            <a:endParaRPr lang="en-ZA" sz="1600" dirty="0"/>
          </a:p>
          <a:p>
            <a:pPr marL="808038" lvl="1" indent="-446088" algn="just">
              <a:buFontTx/>
              <a:buChar char="-"/>
            </a:pPr>
            <a:r>
              <a:rPr lang="en-US" sz="1600" dirty="0">
                <a:latin typeface="Arial"/>
                <a:ea typeface="Calibri"/>
              </a:rPr>
              <a:t>Rationalization of policies and By-Laws</a:t>
            </a:r>
            <a:endParaRPr lang="en-ZA" sz="1600" dirty="0"/>
          </a:p>
        </p:txBody>
      </p:sp>
    </p:spTree>
    <p:extLst>
      <p:ext uri="{BB962C8B-B14F-4D97-AF65-F5344CB8AC3E}">
        <p14:creationId xmlns:p14="http://schemas.microsoft.com/office/powerpoint/2010/main" xmlns="" val="1196361848"/>
      </p:ext>
    </p:extLst>
  </p:cSld>
  <p:clrMapOvr>
    <a:masterClrMapping/>
  </p:clrMapOvr>
  <p:transition>
    <p:wip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9"/>
          <p:cNvSpPr>
            <a:spLocks noGrp="1"/>
          </p:cNvSpPr>
          <p:nvPr>
            <p:ph type="sldNum" sz="quarter" idx="12"/>
          </p:nvPr>
        </p:nvSpPr>
        <p:spPr/>
        <p:txBody>
          <a:bodyPr/>
          <a:lstStyle/>
          <a:p>
            <a:fld id="{2DDF82E0-F617-466A-8989-E6F91EEE8384}" type="slidenum">
              <a:rPr lang="en-US" altLang="en-US" sz="1600" smtClean="0">
                <a:solidFill>
                  <a:prstClr val="white"/>
                </a:solidFill>
              </a:rPr>
              <a:pPr/>
              <a:t>8</a:t>
            </a:fld>
            <a:endParaRPr lang="en-US" altLang="en-US" sz="1600" dirty="0">
              <a:solidFill>
                <a:prstClr val="white"/>
              </a:solidFill>
            </a:endParaRPr>
          </a:p>
        </p:txBody>
      </p:sp>
      <p:sp>
        <p:nvSpPr>
          <p:cNvPr id="11" name="Rectangle 10"/>
          <p:cNvSpPr/>
          <p:nvPr/>
        </p:nvSpPr>
        <p:spPr>
          <a:xfrm>
            <a:off x="6354040" y="332656"/>
            <a:ext cx="2754464" cy="230832"/>
          </a:xfrm>
          <a:prstGeom prst="rect">
            <a:avLst/>
          </a:prstGeom>
        </p:spPr>
        <p:txBody>
          <a:bodyPr wrap="square">
            <a:spAutoFit/>
          </a:bodyPr>
          <a:lstStyle/>
          <a:p>
            <a:r>
              <a:rPr lang="en-US" sz="900" dirty="0">
                <a:solidFill>
                  <a:prstClr val="black"/>
                </a:solidFill>
              </a:rPr>
              <a:t>GROWING KWAZULU-NATAL TOGETHER</a:t>
            </a:r>
          </a:p>
        </p:txBody>
      </p:sp>
      <p:sp>
        <p:nvSpPr>
          <p:cNvPr id="16" name="Slide Number Placeholder 3"/>
          <p:cNvSpPr txBox="1">
            <a:spLocks/>
          </p:cNvSpPr>
          <p:nvPr/>
        </p:nvSpPr>
        <p:spPr>
          <a:xfrm>
            <a:off x="35496" y="6448251"/>
            <a:ext cx="2133600" cy="365125"/>
          </a:xfrm>
          <a:prstGeom prst="rect">
            <a:avLst/>
          </a:prstGeom>
        </p:spPr>
        <p:txBody>
          <a:bodyPr vert="horz" wrap="square" lIns="91440" tIns="45720" rIns="91440" bIns="45720" numCol="1" anchor="ctr" anchorCtr="0" compatLnSpc="1">
            <a:prstTxWarp prst="textNoShape">
              <a:avLst/>
            </a:prstTxWarp>
          </a:bodyPr>
          <a:lstStyle>
            <a:defPPr>
              <a:defRPr lang="en-US"/>
            </a:defPPr>
            <a:lvl1pPr algn="r" rtl="0" fontAlgn="base">
              <a:spcBef>
                <a:spcPct val="0"/>
              </a:spcBef>
              <a:spcAft>
                <a:spcPct val="0"/>
              </a:spcAft>
              <a:defRPr sz="1200" kern="1200">
                <a:solidFill>
                  <a:srgbClr val="898989"/>
                </a:solidFill>
                <a:latin typeface="Calibri" panose="020F050202020403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algn="l"/>
            <a:fld id="{5D312F24-582A-4117-A0B2-A1DD2489FD11}" type="slidenum">
              <a:rPr lang="en-US" altLang="en-US" smtClean="0">
                <a:solidFill>
                  <a:prstClr val="black"/>
                </a:solidFill>
                <a:latin typeface="Arial"/>
                <a:cs typeface="Arial"/>
              </a:rPr>
              <a:pPr algn="l"/>
              <a:t>8</a:t>
            </a:fld>
            <a:endParaRPr lang="en-US" altLang="en-US" dirty="0">
              <a:solidFill>
                <a:prstClr val="black"/>
              </a:solidFill>
              <a:latin typeface="Arial"/>
              <a:cs typeface="Arial"/>
            </a:endParaRPr>
          </a:p>
        </p:txBody>
      </p:sp>
      <p:pic>
        <p:nvPicPr>
          <p:cNvPr id="9" name="Picture 8" descr="Cogta Logo.jpg"/>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395536" y="274443"/>
            <a:ext cx="2232248" cy="562269"/>
          </a:xfrm>
          <a:prstGeom prst="rect">
            <a:avLst/>
          </a:prstGeom>
        </p:spPr>
      </p:pic>
      <p:sp>
        <p:nvSpPr>
          <p:cNvPr id="8" name="Rectangle 7"/>
          <p:cNvSpPr/>
          <p:nvPr/>
        </p:nvSpPr>
        <p:spPr>
          <a:xfrm>
            <a:off x="251520" y="1013476"/>
            <a:ext cx="8640960" cy="5830827"/>
          </a:xfrm>
          <a:prstGeom prst="rect">
            <a:avLst/>
          </a:prstGeom>
        </p:spPr>
        <p:txBody>
          <a:bodyPr wrap="square">
            <a:spAutoFit/>
          </a:bodyPr>
          <a:lstStyle/>
          <a:p>
            <a:pPr marL="1260475" indent="-1260475" algn="ctr">
              <a:lnSpc>
                <a:spcPct val="115000"/>
              </a:lnSpc>
            </a:pPr>
            <a:r>
              <a:rPr lang="en-US" sz="2800" b="1" dirty="0">
                <a:latin typeface="Arial"/>
                <a:ea typeface="Calibri"/>
              </a:rPr>
              <a:t>LEGAL MATTERS</a:t>
            </a:r>
          </a:p>
          <a:p>
            <a:pPr marL="1260475" indent="-1260475" algn="just">
              <a:lnSpc>
                <a:spcPct val="115000"/>
              </a:lnSpc>
            </a:pPr>
            <a:endParaRPr lang="en-US" sz="2200" b="1" dirty="0">
              <a:latin typeface="Arial"/>
              <a:ea typeface="Calibri"/>
            </a:endParaRPr>
          </a:p>
          <a:p>
            <a:pPr marL="1260475" indent="-1260475" algn="just">
              <a:lnSpc>
                <a:spcPct val="115000"/>
              </a:lnSpc>
            </a:pPr>
            <a:r>
              <a:rPr lang="en-US" sz="2200" b="1" dirty="0">
                <a:latin typeface="Arial"/>
                <a:ea typeface="Calibri"/>
              </a:rPr>
              <a:t>Section 14(5) Notices (Transitional arrangements)</a:t>
            </a:r>
          </a:p>
          <a:p>
            <a:pPr algn="just">
              <a:lnSpc>
                <a:spcPct val="115000"/>
              </a:lnSpc>
            </a:pPr>
            <a:r>
              <a:rPr lang="en-US" sz="2200" dirty="0">
                <a:latin typeface="Arial"/>
                <a:ea typeface="Calibri"/>
              </a:rPr>
              <a:t>The following Section 14(5) Notices were promulgated as transitional arrangements in the build up to the Elections:-</a:t>
            </a:r>
            <a:endParaRPr lang="en-ZA" sz="2200" dirty="0"/>
          </a:p>
          <a:p>
            <a:pPr marL="366713" indent="-366713" algn="just">
              <a:lnSpc>
                <a:spcPct val="115000"/>
              </a:lnSpc>
              <a:buFont typeface="Arial" panose="020B0604020202020204" pitchFamily="34" charset="0"/>
              <a:buChar char="•"/>
            </a:pPr>
            <a:r>
              <a:rPr lang="en-US" sz="2200" dirty="0">
                <a:latin typeface="Arial"/>
                <a:ea typeface="Calibri"/>
              </a:rPr>
              <a:t>A Section 14(5) Notice was promulgated on 26 June 2014, for merged and split municipalities, and included a commitment to be made by merging and split </a:t>
            </a:r>
            <a:r>
              <a:rPr lang="en-US" sz="2200" dirty="0" smtClean="0">
                <a:latin typeface="Arial"/>
                <a:ea typeface="Calibri"/>
              </a:rPr>
              <a:t>partners and directed such stakeholders </a:t>
            </a:r>
            <a:r>
              <a:rPr lang="en-US" sz="2200" dirty="0">
                <a:latin typeface="Arial"/>
                <a:ea typeface="Calibri"/>
              </a:rPr>
              <a:t>to adhere to the Section 14(5) Notice iro, inter </a:t>
            </a:r>
            <a:r>
              <a:rPr lang="en-US" sz="2200" dirty="0" smtClean="0">
                <a:latin typeface="Arial"/>
                <a:ea typeface="Calibri"/>
              </a:rPr>
              <a:t>alia, the:</a:t>
            </a:r>
            <a:endParaRPr lang="en-ZA" sz="2200" dirty="0"/>
          </a:p>
          <a:p>
            <a:pPr marL="800100" lvl="1" indent="-342900" algn="just">
              <a:spcAft>
                <a:spcPts val="1000"/>
              </a:spcAft>
              <a:buFont typeface="Arial"/>
              <a:buChar char="-"/>
            </a:pPr>
            <a:r>
              <a:rPr lang="en-US" sz="2200" dirty="0">
                <a:latin typeface="Arial"/>
                <a:ea typeface="Calibri"/>
              </a:rPr>
              <a:t>Appointment of </a:t>
            </a:r>
            <a:r>
              <a:rPr lang="en-US" sz="2200" dirty="0" smtClean="0">
                <a:latin typeface="Arial"/>
                <a:ea typeface="Calibri"/>
              </a:rPr>
              <a:t>staff.</a:t>
            </a:r>
            <a:endParaRPr lang="en-ZA" sz="2200" dirty="0">
              <a:ea typeface="Times New Roman"/>
            </a:endParaRPr>
          </a:p>
          <a:p>
            <a:pPr marL="800100" lvl="1" indent="-342900" algn="just">
              <a:spcAft>
                <a:spcPts val="1000"/>
              </a:spcAft>
              <a:buFont typeface="Arial"/>
              <a:buChar char="-"/>
            </a:pPr>
            <a:r>
              <a:rPr lang="en-US" sz="2200" dirty="0">
                <a:latin typeface="Arial"/>
                <a:ea typeface="Calibri"/>
              </a:rPr>
              <a:t>Disposal and acquisition of assets above R 500 </a:t>
            </a:r>
            <a:r>
              <a:rPr lang="en-US" sz="2200" dirty="0" smtClean="0">
                <a:latin typeface="Arial"/>
                <a:ea typeface="Calibri"/>
              </a:rPr>
              <a:t>000.</a:t>
            </a:r>
            <a:endParaRPr lang="en-ZA" sz="2200" dirty="0">
              <a:ea typeface="Times New Roman"/>
            </a:endParaRPr>
          </a:p>
          <a:p>
            <a:pPr marL="800100" lvl="1" indent="-342900" algn="just">
              <a:spcAft>
                <a:spcPts val="1000"/>
              </a:spcAft>
              <a:buFont typeface="Arial"/>
              <a:buChar char="-"/>
            </a:pPr>
            <a:r>
              <a:rPr lang="en-US" sz="2200" dirty="0">
                <a:latin typeface="Arial"/>
                <a:ea typeface="Calibri"/>
              </a:rPr>
              <a:t>Use of reserve </a:t>
            </a:r>
            <a:r>
              <a:rPr lang="en-US" sz="2200" dirty="0" smtClean="0">
                <a:latin typeface="Arial"/>
                <a:ea typeface="Calibri"/>
              </a:rPr>
              <a:t>capital.</a:t>
            </a:r>
            <a:endParaRPr lang="en-ZA" sz="2200" dirty="0">
              <a:ea typeface="Times New Roman"/>
            </a:endParaRPr>
          </a:p>
          <a:p>
            <a:pPr marL="800100" lvl="1" indent="-342900" algn="just">
              <a:spcAft>
                <a:spcPts val="1000"/>
              </a:spcAft>
              <a:buFont typeface="Arial"/>
              <a:buChar char="-"/>
            </a:pPr>
            <a:r>
              <a:rPr lang="en-US" sz="2200" dirty="0">
                <a:latin typeface="Arial"/>
                <a:ea typeface="Calibri"/>
              </a:rPr>
              <a:t>Asset </a:t>
            </a:r>
            <a:r>
              <a:rPr lang="en-US" sz="2200" dirty="0" smtClean="0">
                <a:latin typeface="Arial"/>
                <a:ea typeface="Calibri"/>
              </a:rPr>
              <a:t>management.</a:t>
            </a:r>
            <a:endParaRPr lang="en-ZA" sz="2200" dirty="0">
              <a:ea typeface="Times New Roman"/>
            </a:endParaRPr>
          </a:p>
        </p:txBody>
      </p:sp>
    </p:spTree>
    <p:extLst>
      <p:ext uri="{BB962C8B-B14F-4D97-AF65-F5344CB8AC3E}">
        <p14:creationId xmlns:p14="http://schemas.microsoft.com/office/powerpoint/2010/main" xmlns="" val="395040487"/>
      </p:ext>
    </p:extLst>
  </p:cSld>
  <p:clrMapOvr>
    <a:masterClrMapping/>
  </p:clrMapOvr>
  <p:transition>
    <p:wip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9"/>
          <p:cNvSpPr>
            <a:spLocks noGrp="1"/>
          </p:cNvSpPr>
          <p:nvPr>
            <p:ph type="sldNum" sz="quarter" idx="12"/>
          </p:nvPr>
        </p:nvSpPr>
        <p:spPr/>
        <p:txBody>
          <a:bodyPr/>
          <a:lstStyle/>
          <a:p>
            <a:fld id="{2DDF82E0-F617-466A-8989-E6F91EEE8384}" type="slidenum">
              <a:rPr lang="en-US" altLang="en-US" sz="1600" smtClean="0">
                <a:solidFill>
                  <a:prstClr val="white"/>
                </a:solidFill>
              </a:rPr>
              <a:pPr/>
              <a:t>9</a:t>
            </a:fld>
            <a:endParaRPr lang="en-US" altLang="en-US" sz="1600" dirty="0">
              <a:solidFill>
                <a:prstClr val="white"/>
              </a:solidFill>
            </a:endParaRPr>
          </a:p>
        </p:txBody>
      </p:sp>
      <p:sp>
        <p:nvSpPr>
          <p:cNvPr id="11" name="Rectangle 10"/>
          <p:cNvSpPr/>
          <p:nvPr/>
        </p:nvSpPr>
        <p:spPr>
          <a:xfrm>
            <a:off x="6354040" y="332656"/>
            <a:ext cx="2754464" cy="230832"/>
          </a:xfrm>
          <a:prstGeom prst="rect">
            <a:avLst/>
          </a:prstGeom>
        </p:spPr>
        <p:txBody>
          <a:bodyPr wrap="square">
            <a:spAutoFit/>
          </a:bodyPr>
          <a:lstStyle/>
          <a:p>
            <a:r>
              <a:rPr lang="en-US" sz="900" dirty="0">
                <a:solidFill>
                  <a:prstClr val="black"/>
                </a:solidFill>
              </a:rPr>
              <a:t>GROWING KWAZULU-NATAL TOGETHER</a:t>
            </a:r>
          </a:p>
        </p:txBody>
      </p:sp>
      <p:sp>
        <p:nvSpPr>
          <p:cNvPr id="16" name="Slide Number Placeholder 3"/>
          <p:cNvSpPr txBox="1">
            <a:spLocks/>
          </p:cNvSpPr>
          <p:nvPr/>
        </p:nvSpPr>
        <p:spPr>
          <a:xfrm>
            <a:off x="35496" y="6448251"/>
            <a:ext cx="2133600" cy="365125"/>
          </a:xfrm>
          <a:prstGeom prst="rect">
            <a:avLst/>
          </a:prstGeom>
        </p:spPr>
        <p:txBody>
          <a:bodyPr vert="horz" wrap="square" lIns="91440" tIns="45720" rIns="91440" bIns="45720" numCol="1" anchor="ctr" anchorCtr="0" compatLnSpc="1">
            <a:prstTxWarp prst="textNoShape">
              <a:avLst/>
            </a:prstTxWarp>
          </a:bodyPr>
          <a:lstStyle>
            <a:defPPr>
              <a:defRPr lang="en-US"/>
            </a:defPPr>
            <a:lvl1pPr algn="r" rtl="0" fontAlgn="base">
              <a:spcBef>
                <a:spcPct val="0"/>
              </a:spcBef>
              <a:spcAft>
                <a:spcPct val="0"/>
              </a:spcAft>
              <a:defRPr sz="1200" kern="1200">
                <a:solidFill>
                  <a:srgbClr val="898989"/>
                </a:solidFill>
                <a:latin typeface="Calibri" panose="020F050202020403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algn="l"/>
            <a:fld id="{5D312F24-582A-4117-A0B2-A1DD2489FD11}" type="slidenum">
              <a:rPr lang="en-US" altLang="en-US" smtClean="0">
                <a:solidFill>
                  <a:prstClr val="black"/>
                </a:solidFill>
                <a:latin typeface="Arial"/>
                <a:cs typeface="Arial"/>
              </a:rPr>
              <a:pPr algn="l"/>
              <a:t>9</a:t>
            </a:fld>
            <a:endParaRPr lang="en-US" altLang="en-US" dirty="0">
              <a:solidFill>
                <a:prstClr val="black"/>
              </a:solidFill>
              <a:latin typeface="Arial"/>
              <a:cs typeface="Arial"/>
            </a:endParaRPr>
          </a:p>
        </p:txBody>
      </p:sp>
      <p:pic>
        <p:nvPicPr>
          <p:cNvPr id="9" name="Picture 8" descr="Cogta Logo.jpg"/>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395536" y="274443"/>
            <a:ext cx="2232248" cy="562269"/>
          </a:xfrm>
          <a:prstGeom prst="rect">
            <a:avLst/>
          </a:prstGeom>
        </p:spPr>
      </p:pic>
      <p:sp>
        <p:nvSpPr>
          <p:cNvPr id="8" name="Rectangle 7"/>
          <p:cNvSpPr/>
          <p:nvPr/>
        </p:nvSpPr>
        <p:spPr>
          <a:xfrm>
            <a:off x="367183" y="827307"/>
            <a:ext cx="8712968" cy="5371407"/>
          </a:xfrm>
          <a:prstGeom prst="rect">
            <a:avLst/>
          </a:prstGeom>
        </p:spPr>
        <p:txBody>
          <a:bodyPr wrap="square">
            <a:spAutoFit/>
          </a:bodyPr>
          <a:lstStyle/>
          <a:p>
            <a:pPr marL="1260475" indent="-1260475" algn="ctr">
              <a:lnSpc>
                <a:spcPct val="115000"/>
              </a:lnSpc>
            </a:pPr>
            <a:r>
              <a:rPr lang="en-US" sz="2800" b="1" dirty="0">
                <a:latin typeface="Arial"/>
                <a:ea typeface="Calibri"/>
              </a:rPr>
              <a:t>LEGAL MATTERS … continued</a:t>
            </a:r>
          </a:p>
          <a:p>
            <a:pPr marL="1260475" indent="-1260475" algn="just">
              <a:lnSpc>
                <a:spcPct val="115000"/>
              </a:lnSpc>
            </a:pPr>
            <a:endParaRPr lang="en-US" sz="2200" b="1" dirty="0">
              <a:latin typeface="Arial"/>
              <a:ea typeface="Calibri"/>
            </a:endParaRPr>
          </a:p>
          <a:p>
            <a:pPr marL="1260475" indent="-1260475" algn="just">
              <a:lnSpc>
                <a:spcPct val="115000"/>
              </a:lnSpc>
            </a:pPr>
            <a:r>
              <a:rPr lang="en-US" sz="2200" b="1" dirty="0">
                <a:latin typeface="Arial"/>
                <a:ea typeface="Calibri"/>
              </a:rPr>
              <a:t>Section 14(5) Notices (Transitional arrangements)</a:t>
            </a:r>
            <a:endParaRPr lang="en-ZA" sz="2200" b="1" dirty="0"/>
          </a:p>
          <a:p>
            <a:pPr marL="342900" indent="-342900" algn="just">
              <a:lnSpc>
                <a:spcPct val="115000"/>
              </a:lnSpc>
              <a:buFont typeface="Arial" panose="020B0604020202020204" pitchFamily="34" charset="0"/>
              <a:buChar char="•"/>
            </a:pPr>
            <a:r>
              <a:rPr lang="en-US" sz="2200" dirty="0">
                <a:latin typeface="Arial"/>
                <a:ea typeface="Calibri"/>
              </a:rPr>
              <a:t>A </a:t>
            </a:r>
            <a:r>
              <a:rPr lang="en-US" sz="2200" dirty="0" smtClean="0">
                <a:latin typeface="Arial"/>
                <a:ea typeface="Calibri"/>
              </a:rPr>
              <a:t>further Section </a:t>
            </a:r>
            <a:r>
              <a:rPr lang="en-US" sz="2200" dirty="0">
                <a:latin typeface="Arial"/>
                <a:ea typeface="Calibri"/>
              </a:rPr>
              <a:t>14(5) Notice was promulgated on 21 January 2015 </a:t>
            </a:r>
            <a:r>
              <a:rPr lang="en-US" sz="2200" dirty="0" smtClean="0">
                <a:latin typeface="Arial"/>
                <a:ea typeface="Calibri"/>
              </a:rPr>
              <a:t>to </a:t>
            </a:r>
            <a:r>
              <a:rPr lang="en-US" sz="2200" dirty="0">
                <a:latin typeface="Arial"/>
                <a:ea typeface="Calibri"/>
              </a:rPr>
              <a:t>established the Provincial Transformation </a:t>
            </a:r>
            <a:r>
              <a:rPr lang="en-US" sz="2200" dirty="0" smtClean="0">
                <a:latin typeface="Arial"/>
                <a:ea typeface="Calibri"/>
              </a:rPr>
              <a:t>Committee.</a:t>
            </a:r>
            <a:endParaRPr lang="en-ZA" sz="2200" dirty="0"/>
          </a:p>
          <a:p>
            <a:pPr marL="355600" indent="-355600" algn="just">
              <a:lnSpc>
                <a:spcPct val="115000"/>
              </a:lnSpc>
              <a:buFont typeface="Arial" pitchFamily="34" charset="0"/>
              <a:buChar char="•"/>
            </a:pPr>
            <a:r>
              <a:rPr lang="en-US" sz="2200" dirty="0" smtClean="0">
                <a:latin typeface="Arial"/>
                <a:ea typeface="Calibri"/>
              </a:rPr>
              <a:t>In addition, a </a:t>
            </a:r>
            <a:r>
              <a:rPr lang="en-US" sz="2200" dirty="0">
                <a:latin typeface="Arial"/>
                <a:ea typeface="Calibri"/>
              </a:rPr>
              <a:t>Section 14(5) Notice dealing with the following matters was </a:t>
            </a:r>
            <a:r>
              <a:rPr lang="en-US" sz="2200" dirty="0" smtClean="0">
                <a:latin typeface="Arial"/>
                <a:ea typeface="Calibri"/>
              </a:rPr>
              <a:t>also promulgated </a:t>
            </a:r>
            <a:r>
              <a:rPr lang="en-US" sz="2200" dirty="0">
                <a:latin typeface="Arial"/>
                <a:ea typeface="Calibri"/>
              </a:rPr>
              <a:t>on 28 January 2016:-</a:t>
            </a:r>
            <a:endParaRPr lang="en-ZA" sz="2200" dirty="0"/>
          </a:p>
          <a:p>
            <a:pPr marL="812800" lvl="1" indent="-355600" algn="just">
              <a:lnSpc>
                <a:spcPct val="115000"/>
              </a:lnSpc>
              <a:buFontTx/>
              <a:buChar char="-"/>
            </a:pPr>
            <a:r>
              <a:rPr lang="en-US" sz="2000" dirty="0">
                <a:latin typeface="Arial"/>
                <a:ea typeface="Calibri"/>
              </a:rPr>
              <a:t>The budget and IDP processes to be followed by the affected </a:t>
            </a:r>
            <a:r>
              <a:rPr lang="en-US" sz="2000" dirty="0" smtClean="0">
                <a:latin typeface="Arial"/>
                <a:ea typeface="Calibri"/>
              </a:rPr>
              <a:t>municipalities;</a:t>
            </a:r>
            <a:endParaRPr lang="en-ZA" sz="2000" dirty="0">
              <a:ea typeface="Calibri"/>
            </a:endParaRPr>
          </a:p>
          <a:p>
            <a:pPr marL="812800" lvl="1" indent="-355600" algn="just">
              <a:lnSpc>
                <a:spcPct val="115000"/>
              </a:lnSpc>
              <a:buFontTx/>
              <a:buChar char="-"/>
            </a:pPr>
            <a:r>
              <a:rPr lang="en-US" sz="2000" dirty="0">
                <a:latin typeface="Arial"/>
                <a:ea typeface="Calibri"/>
              </a:rPr>
              <a:t>The appointment of acting municipal managers and managers directly responsible to municipal managers for longer period than 6 months as currently required by applicable </a:t>
            </a:r>
            <a:r>
              <a:rPr lang="en-US" sz="2000" dirty="0" smtClean="0">
                <a:latin typeface="Arial"/>
                <a:ea typeface="Calibri"/>
              </a:rPr>
              <a:t>legislation; and</a:t>
            </a:r>
            <a:endParaRPr lang="en-ZA" sz="2000" dirty="0">
              <a:ea typeface="Calibri"/>
            </a:endParaRPr>
          </a:p>
          <a:p>
            <a:pPr marL="812800" lvl="1" indent="-355600" algn="just">
              <a:lnSpc>
                <a:spcPct val="115000"/>
              </a:lnSpc>
              <a:buFontTx/>
              <a:buChar char="-"/>
            </a:pPr>
            <a:r>
              <a:rPr lang="en-US" sz="2000" dirty="0">
                <a:latin typeface="Arial"/>
                <a:ea typeface="Calibri"/>
              </a:rPr>
              <a:t>The validation of valuation rolls of disestablished municipalities after merging.</a:t>
            </a:r>
            <a:endParaRPr lang="en-ZA" sz="2000" dirty="0"/>
          </a:p>
        </p:txBody>
      </p:sp>
    </p:spTree>
    <p:extLst>
      <p:ext uri="{BB962C8B-B14F-4D97-AF65-F5344CB8AC3E}">
        <p14:creationId xmlns:p14="http://schemas.microsoft.com/office/powerpoint/2010/main" xmlns="" val="1217681502"/>
      </p:ext>
    </p:extLst>
  </p:cSld>
  <p:clrMapOvr>
    <a:masterClrMapping/>
  </p:clrMapOvr>
  <p:transition>
    <p:wipe/>
  </p:transition>
</p:sld>
</file>

<file path=ppt/theme/theme1.xml><?xml version="1.0" encoding="utf-8"?>
<a:theme xmlns:a="http://schemas.openxmlformats.org/drawingml/2006/main" name="1_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EsriMapsInfo xmlns="ESRI.ArcGIS.Mapping.OfficeIntegration.PowerPointInfo">
  <Version>Version1</Version>
  <RequiresSignIn>False</RequiresSignIn>
</EsriMapsInfo>
</file>

<file path=customXml/itemProps1.xml><?xml version="1.0" encoding="utf-8"?>
<ds:datastoreItem xmlns:ds="http://schemas.openxmlformats.org/officeDocument/2006/customXml" ds:itemID="{DF6390BD-357C-4CC2-8104-D5B77F01D36F}">
  <ds:schemaRefs>
    <ds:schemaRef ds:uri="ESRI.ArcGIS.Mapping.OfficeIntegration.PowerPointInfo"/>
  </ds:schemaRefs>
</ds:datastoreItem>
</file>

<file path=docProps/app.xml><?xml version="1.0" encoding="utf-8"?>
<Properties xmlns="http://schemas.openxmlformats.org/officeDocument/2006/extended-properties" xmlns:vt="http://schemas.openxmlformats.org/officeDocument/2006/docPropsVTypes">
  <TotalTime>19423</TotalTime>
  <Words>3561</Words>
  <Application>Microsoft Office PowerPoint</Application>
  <PresentationFormat>On-screen Show (4:3)</PresentationFormat>
  <Paragraphs>772</Paragraphs>
  <Slides>33</Slides>
  <Notes>2</Notes>
  <HiddenSlides>0</HiddenSlides>
  <MMClips>0</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1_Office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INSTITUTIONAL AND POLICY  MATTERS</vt:lpstr>
      <vt:lpstr>Slide 22</vt:lpstr>
      <vt:lpstr>Slide 23</vt:lpstr>
      <vt:lpstr>Slide 24</vt:lpstr>
      <vt:lpstr>Slide 25</vt:lpstr>
      <vt:lpstr>                STATUS OF INSTITUTIONAL AND POLICY MATTERS</vt:lpstr>
      <vt:lpstr>Slide 27</vt:lpstr>
      <vt:lpstr>Slide 28</vt:lpstr>
      <vt:lpstr>Slide 29</vt:lpstr>
      <vt:lpstr>Slide 30</vt:lpstr>
      <vt:lpstr>Slide 31</vt:lpstr>
      <vt:lpstr>Slide 32</vt:lpstr>
      <vt:lpstr>Slide 33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Date : 18th March 2020</dc:title>
  <dc:creator>User</dc:creator>
  <cp:lastModifiedBy>USER</cp:lastModifiedBy>
  <cp:revision>1340</cp:revision>
  <cp:lastPrinted>2020-03-17T19:37:08Z</cp:lastPrinted>
  <dcterms:created xsi:type="dcterms:W3CDTF">2011-10-05T05:43:47Z</dcterms:created>
  <dcterms:modified xsi:type="dcterms:W3CDTF">2020-12-03T18:35:34Z</dcterms:modified>
</cp:coreProperties>
</file>