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56" r:id="rId2"/>
    <p:sldId id="262" r:id="rId3"/>
    <p:sldId id="400" r:id="rId4"/>
    <p:sldId id="376" r:id="rId5"/>
    <p:sldId id="384" r:id="rId6"/>
    <p:sldId id="401" r:id="rId7"/>
    <p:sldId id="377" r:id="rId8"/>
    <p:sldId id="367" r:id="rId9"/>
    <p:sldId id="378" r:id="rId10"/>
    <p:sldId id="379" r:id="rId11"/>
    <p:sldId id="405" r:id="rId12"/>
    <p:sldId id="406" r:id="rId13"/>
    <p:sldId id="387" r:id="rId14"/>
    <p:sldId id="388" r:id="rId15"/>
    <p:sldId id="389" r:id="rId16"/>
    <p:sldId id="407" r:id="rId17"/>
    <p:sldId id="391" r:id="rId18"/>
    <p:sldId id="393" r:id="rId19"/>
    <p:sldId id="394" r:id="rId20"/>
    <p:sldId id="397" r:id="rId21"/>
    <p:sldId id="398" r:id="rId22"/>
    <p:sldId id="39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412" autoAdjust="0"/>
    <p:restoredTop sz="94660"/>
  </p:normalViewPr>
  <p:slideViewPr>
    <p:cSldViewPr>
      <p:cViewPr varScale="1">
        <p:scale>
          <a:sx n="68" d="100"/>
          <a:sy n="68" d="100"/>
        </p:scale>
        <p:origin x="-129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B40CB4-2D1B-4798-B439-7FAFB4A07418}" type="datetimeFigureOut">
              <a:rPr lang="en-ZA" smtClean="0"/>
              <a:pPr/>
              <a:t>2020/12/03</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B2CFE-A7A0-4429-BF99-720C27BD48A8}" type="slidenum">
              <a:rPr lang="en-ZA" smtClean="0"/>
              <a:pPr/>
              <a:t>‹#›</a:t>
            </a:fld>
            <a:endParaRPr lang="en-ZA"/>
          </a:p>
        </p:txBody>
      </p:sp>
    </p:spTree>
    <p:extLst>
      <p:ext uri="{BB962C8B-B14F-4D97-AF65-F5344CB8AC3E}">
        <p14:creationId xmlns:p14="http://schemas.microsoft.com/office/powerpoint/2010/main" xmlns="" val="1653944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3EA9D6B3-D52E-4E41-98A0-8B598B09B922}" type="datetimeFigureOut">
              <a:rPr lang="en-ZA" smtClean="0"/>
              <a:pPr/>
              <a:t>2020/12/03</a:t>
            </a:fld>
            <a:endParaRPr lang="en-ZA" dirty="0"/>
          </a:p>
        </p:txBody>
      </p:sp>
      <p:sp>
        <p:nvSpPr>
          <p:cNvPr id="20" name="Footer Placeholder 19"/>
          <p:cNvSpPr>
            <a:spLocks noGrp="1"/>
          </p:cNvSpPr>
          <p:nvPr>
            <p:ph type="ftr" sz="quarter" idx="11"/>
          </p:nvPr>
        </p:nvSpPr>
        <p:spPr/>
        <p:txBody>
          <a:bodyPr/>
          <a:lstStyle/>
          <a:p>
            <a:endParaRPr lang="en-ZA" dirty="0"/>
          </a:p>
        </p:txBody>
      </p:sp>
      <p:sp>
        <p:nvSpPr>
          <p:cNvPr id="10" name="Slide Number Placeholder 9"/>
          <p:cNvSpPr>
            <a:spLocks noGrp="1"/>
          </p:cNvSpPr>
          <p:nvPr>
            <p:ph type="sldNum" sz="quarter" idx="12"/>
          </p:nvPr>
        </p:nvSpPr>
        <p:spPr/>
        <p:txBody>
          <a:bodyPr/>
          <a:lstStyle/>
          <a:p>
            <a:fld id="{B692C611-D6E0-48F4-9CBC-9D173010B760}" type="slidenum">
              <a:rPr lang="en-ZA" smtClean="0"/>
              <a:pPr/>
              <a:t>‹#›</a:t>
            </a:fld>
            <a:endParaRPr lang="en-ZA"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A9D6B3-D52E-4E41-98A0-8B598B09B922}" type="datetimeFigureOut">
              <a:rPr lang="en-ZA" smtClean="0"/>
              <a:pPr/>
              <a:t>2020/12/03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B692C611-D6E0-48F4-9CBC-9D173010B760}" type="slidenum">
              <a:rPr lang="en-ZA" smtClean="0"/>
              <a:pPr/>
              <a:t>‹#›</a:t>
            </a:fld>
            <a:endParaRPr lang="en-ZA"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A9D6B3-D52E-4E41-98A0-8B598B09B922}" type="datetimeFigureOut">
              <a:rPr lang="en-ZA" smtClean="0"/>
              <a:pPr/>
              <a:t>2020/12/03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B692C611-D6E0-48F4-9CBC-9D173010B760}" type="slidenum">
              <a:rPr lang="en-ZA" smtClean="0"/>
              <a:pPr/>
              <a:t>‹#›</a:t>
            </a:fld>
            <a:endParaRPr lang="en-ZA"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A9D6B3-D52E-4E41-98A0-8B598B09B922}" type="datetimeFigureOut">
              <a:rPr lang="en-ZA" smtClean="0"/>
              <a:pPr/>
              <a:t>2020/12/03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B692C611-D6E0-48F4-9CBC-9D173010B760}" type="slidenum">
              <a:rPr lang="en-ZA" smtClean="0"/>
              <a:pPr/>
              <a:t>‹#›</a:t>
            </a:fld>
            <a:endParaRPr lang="en-ZA"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EA9D6B3-D52E-4E41-98A0-8B598B09B922}" type="datetimeFigureOut">
              <a:rPr lang="en-ZA" smtClean="0"/>
              <a:pPr/>
              <a:t>2020/12/03</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B692C611-D6E0-48F4-9CBC-9D173010B760}" type="slidenum">
              <a:rPr lang="en-ZA" smtClean="0"/>
              <a:pPr/>
              <a:t>‹#›</a:t>
            </a:fld>
            <a:endParaRPr lang="en-ZA"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A9D6B3-D52E-4E41-98A0-8B598B09B922}" type="datetimeFigureOut">
              <a:rPr lang="en-ZA" smtClean="0"/>
              <a:pPr/>
              <a:t>2020/12/03</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B692C611-D6E0-48F4-9CBC-9D173010B760}" type="slidenum">
              <a:rPr lang="en-ZA" smtClean="0"/>
              <a:pPr/>
              <a:t>‹#›</a:t>
            </a:fld>
            <a:endParaRPr lang="en-ZA"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EA9D6B3-D52E-4E41-98A0-8B598B09B922}" type="datetimeFigureOut">
              <a:rPr lang="en-ZA" smtClean="0"/>
              <a:pPr/>
              <a:t>2020/12/03</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B692C611-D6E0-48F4-9CBC-9D173010B760}" type="slidenum">
              <a:rPr lang="en-ZA" smtClean="0"/>
              <a:pPr/>
              <a:t>‹#›</a:t>
            </a:fld>
            <a:endParaRPr lang="en-ZA"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EA9D6B3-D52E-4E41-98A0-8B598B09B922}" type="datetimeFigureOut">
              <a:rPr lang="en-ZA" smtClean="0"/>
              <a:pPr/>
              <a:t>2020/12/03</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B692C611-D6E0-48F4-9CBC-9D173010B760}" type="slidenum">
              <a:rPr lang="en-ZA" smtClean="0"/>
              <a:pPr/>
              <a:t>‹#›</a:t>
            </a:fld>
            <a:endParaRPr lang="en-ZA"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3EA9D6B3-D52E-4E41-98A0-8B598B09B922}" type="datetimeFigureOut">
              <a:rPr lang="en-ZA" smtClean="0"/>
              <a:pPr/>
              <a:t>2020/12/03</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B692C611-D6E0-48F4-9CBC-9D173010B760}" type="slidenum">
              <a:rPr lang="en-ZA" smtClean="0"/>
              <a:pPr/>
              <a:t>‹#›</a:t>
            </a:fld>
            <a:endParaRPr lang="en-ZA"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A9D6B3-D52E-4E41-98A0-8B598B09B922}" type="datetimeFigureOut">
              <a:rPr lang="en-ZA" smtClean="0"/>
              <a:pPr/>
              <a:t>2020/12/03</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B692C611-D6E0-48F4-9CBC-9D173010B760}" type="slidenum">
              <a:rPr lang="en-ZA" smtClean="0"/>
              <a:pPr/>
              <a:t>‹#›</a:t>
            </a:fld>
            <a:endParaRPr lang="en-ZA"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EA9D6B3-D52E-4E41-98A0-8B598B09B922}" type="datetimeFigureOut">
              <a:rPr lang="en-ZA" smtClean="0"/>
              <a:pPr/>
              <a:t>2020/12/03</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B692C611-D6E0-48F4-9CBC-9D173010B760}" type="slidenum">
              <a:rPr lang="en-ZA" smtClean="0"/>
              <a:pPr/>
              <a:t>‹#›</a:t>
            </a:fld>
            <a:endParaRPr lang="en-ZA"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EA9D6B3-D52E-4E41-98A0-8B598B09B922}" type="datetimeFigureOut">
              <a:rPr lang="en-ZA" smtClean="0"/>
              <a:pPr/>
              <a:t>2020/12/03</a:t>
            </a:fld>
            <a:endParaRPr lang="en-ZA"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ZA"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92C611-D6E0-48F4-9CBC-9D173010B760}" type="slidenum">
              <a:rPr lang="en-ZA" smtClean="0"/>
              <a:pPr/>
              <a:t>‹#›</a:t>
            </a:fld>
            <a:endParaRPr lang="en-ZA"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p14="http://schemas.microsoft.com/office/powerpoint/2010/main" xmlns="" Requires="p14">
      <p:transition spd="slow" p14:dur="2000"/>
    </mc:Choice>
    <mc:Fallback>
      <p:transition spd="slow"/>
    </mc:Fallback>
  </mc:AlternateConten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elton.esau\Pictures\dkm-wallpaper.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ctrTitle"/>
          </p:nvPr>
        </p:nvSpPr>
        <p:spPr>
          <a:xfrm>
            <a:off x="2123727" y="5589240"/>
            <a:ext cx="5544617" cy="1080120"/>
          </a:xfrm>
        </p:spPr>
        <p:txBody>
          <a:bodyPr>
            <a:noAutofit/>
          </a:bodyPr>
          <a:lstStyle/>
          <a:p>
            <a:pPr marL="182880" algn="ctr"/>
            <a:r>
              <a:rPr lang="en-ZA" sz="2800" b="1" dirty="0" smtClean="0">
                <a:solidFill>
                  <a:schemeClr val="tx1">
                    <a:lumMod val="85000"/>
                    <a:lumOff val="15000"/>
                  </a:schemeClr>
                </a:solidFill>
                <a:effectLst/>
              </a:rPr>
              <a:t/>
            </a:r>
            <a:br>
              <a:rPr lang="en-ZA" sz="2800" b="1" dirty="0" smtClean="0">
                <a:solidFill>
                  <a:schemeClr val="tx1">
                    <a:lumMod val="85000"/>
                    <a:lumOff val="15000"/>
                  </a:schemeClr>
                </a:solidFill>
                <a:effectLst/>
              </a:rPr>
            </a:br>
            <a:r>
              <a:rPr lang="en-ZA" sz="2400" b="1" dirty="0" smtClean="0">
                <a:solidFill>
                  <a:srgbClr val="FF0000"/>
                </a:solidFill>
                <a:effectLst/>
              </a:rPr>
              <a:t>Sustainability / Viability of Amalgamated Municipality</a:t>
            </a:r>
            <a:endParaRPr lang="en-ZA" sz="2400" dirty="0">
              <a:solidFill>
                <a:srgbClr val="FF0000"/>
              </a:solidFill>
            </a:endParaRPr>
          </a:p>
        </p:txBody>
      </p:sp>
    </p:spTree>
    <p:extLst>
      <p:ext uri="{BB962C8B-B14F-4D97-AF65-F5344CB8AC3E}">
        <p14:creationId xmlns:p14="http://schemas.microsoft.com/office/powerpoint/2010/main" xmlns="" val="13814800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11760" y="219013"/>
            <a:ext cx="4968552" cy="634082"/>
          </a:xfrm>
        </p:spPr>
        <p:txBody>
          <a:bodyPr>
            <a:normAutofit fontScale="90000"/>
          </a:bodyPr>
          <a:lstStyle/>
          <a:p>
            <a:r>
              <a:rPr lang="en-ZA" sz="4400" dirty="0" smtClean="0">
                <a:solidFill>
                  <a:schemeClr val="tx1"/>
                </a:solidFill>
                <a:latin typeface="Tempus Sans ITC" panose="04020404030D07020202" pitchFamily="82" charset="0"/>
              </a:rPr>
              <a:t>Negative Experiences</a:t>
            </a:r>
            <a:endParaRPr lang="en-US" dirty="0">
              <a:solidFill>
                <a:schemeClr val="tx1"/>
              </a:solidFill>
            </a:endParaRPr>
          </a:p>
        </p:txBody>
      </p:sp>
      <p:sp>
        <p:nvSpPr>
          <p:cNvPr id="3" name="Content Placeholder 2"/>
          <p:cNvSpPr>
            <a:spLocks noGrp="1"/>
          </p:cNvSpPr>
          <p:nvPr>
            <p:ph idx="1"/>
          </p:nvPr>
        </p:nvSpPr>
        <p:spPr/>
        <p:txBody>
          <a:bodyPr>
            <a:normAutofit/>
          </a:bodyPr>
          <a:lstStyle/>
          <a:p>
            <a:pPr marL="80962" indent="0">
              <a:buNone/>
            </a:pPr>
            <a:endParaRPr lang="en-ZA" dirty="0" smtClean="0"/>
          </a:p>
          <a:p>
            <a:pPr marL="82296" indent="0" algn="ctr">
              <a:buNone/>
            </a:pPr>
            <a:endParaRPr lang="en-ZA" dirty="0" smtClean="0"/>
          </a:p>
          <a:p>
            <a:pPr marL="82296" indent="0">
              <a:buNone/>
            </a:pP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1595073320"/>
              </p:ext>
            </p:extLst>
          </p:nvPr>
        </p:nvGraphicFramePr>
        <p:xfrm>
          <a:off x="1331640" y="1052737"/>
          <a:ext cx="7602048" cy="4144229"/>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xmlns="" val="3466719037"/>
                    </a:ext>
                  </a:extLst>
                </a:gridCol>
                <a:gridCol w="5873856">
                  <a:extLst>
                    <a:ext uri="{9D8B030D-6E8A-4147-A177-3AD203B41FA5}">
                      <a16:colId xmlns:a16="http://schemas.microsoft.com/office/drawing/2014/main" xmlns="" val="4170704630"/>
                    </a:ext>
                  </a:extLst>
                </a:gridCol>
              </a:tblGrid>
              <a:tr h="332677">
                <a:tc>
                  <a:txBody>
                    <a:bodyPr/>
                    <a:lstStyle/>
                    <a:p>
                      <a:r>
                        <a:rPr lang="en-US" dirty="0" smtClean="0"/>
                        <a:t>Experience</a:t>
                      </a:r>
                      <a:endParaRPr lang="en-US" dirty="0"/>
                    </a:p>
                  </a:txBody>
                  <a:tcPr/>
                </a:tc>
                <a:tc>
                  <a:txBody>
                    <a:bodyPr/>
                    <a:lstStyle/>
                    <a:p>
                      <a:r>
                        <a:rPr lang="en-US" dirty="0" smtClean="0"/>
                        <a:t>Result</a:t>
                      </a:r>
                      <a:r>
                        <a:rPr lang="en-US" baseline="0" dirty="0" smtClean="0"/>
                        <a:t> of Merger</a:t>
                      </a:r>
                      <a:endParaRPr lang="en-US" dirty="0"/>
                    </a:p>
                  </a:txBody>
                  <a:tcPr/>
                </a:tc>
                <a:extLst>
                  <a:ext uri="{0D108BD9-81ED-4DB2-BD59-A6C34878D82A}">
                    <a16:rowId xmlns:a16="http://schemas.microsoft.com/office/drawing/2014/main" xmlns="" val="575265363"/>
                  </a:ext>
                </a:extLst>
              </a:tr>
              <a:tr h="757187">
                <a:tc rowSpan="4">
                  <a:txBody>
                    <a:bodyPr/>
                    <a:lstStyle/>
                    <a:p>
                      <a:pPr algn="l" fontAlgn="b"/>
                      <a:r>
                        <a:rPr lang="en-US" sz="1800" b="0" i="0" u="none" strike="noStrike" dirty="0">
                          <a:solidFill>
                            <a:srgbClr val="000000"/>
                          </a:solidFill>
                          <a:effectLst/>
                          <a:latin typeface="Calibri" panose="020F0502020204030204" pitchFamily="34" charset="0"/>
                        </a:rPr>
                        <a:t>The geographical area of DKM</a:t>
                      </a:r>
                    </a:p>
                  </a:txBody>
                  <a:tcPr marL="9525" marR="9525" marT="9525" marB="0"/>
                </a:tc>
                <a:tc>
                  <a:txBody>
                    <a:bodyPr/>
                    <a:lstStyle/>
                    <a:p>
                      <a:pPr algn="l" fontAlgn="b"/>
                      <a:r>
                        <a:rPr lang="en-US" sz="1800" b="0" i="0" u="none" strike="noStrike" dirty="0" smtClean="0">
                          <a:solidFill>
                            <a:srgbClr val="000000"/>
                          </a:solidFill>
                          <a:effectLst/>
                          <a:latin typeface="Calibri" panose="020F0502020204030204" pitchFamily="34" charset="0"/>
                        </a:rPr>
                        <a:t>It </a:t>
                      </a:r>
                      <a:r>
                        <a:rPr lang="en-US" sz="1800" b="0" i="0" u="none" strike="noStrike" dirty="0">
                          <a:solidFill>
                            <a:srgbClr val="000000"/>
                          </a:solidFill>
                          <a:effectLst/>
                          <a:latin typeface="Calibri" panose="020F0502020204030204" pitchFamily="34" charset="0"/>
                        </a:rPr>
                        <a:t>is impossible to </a:t>
                      </a:r>
                      <a:r>
                        <a:rPr lang="en-US" sz="1800" b="0" i="0" u="none" strike="noStrike" dirty="0" smtClean="0">
                          <a:solidFill>
                            <a:srgbClr val="000000"/>
                          </a:solidFill>
                          <a:effectLst/>
                          <a:latin typeface="Calibri" panose="020F0502020204030204" pitchFamily="34" charset="0"/>
                        </a:rPr>
                        <a:t>render effective service</a:t>
                      </a:r>
                      <a:r>
                        <a:rPr lang="en-US" sz="1800" b="0" i="0" u="none" strike="noStrike" baseline="0" dirty="0" smtClean="0">
                          <a:solidFill>
                            <a:srgbClr val="000000"/>
                          </a:solidFill>
                          <a:effectLst/>
                          <a:latin typeface="Calibri" panose="020F0502020204030204" pitchFamily="34" charset="0"/>
                        </a:rPr>
                        <a:t> delivery</a:t>
                      </a:r>
                      <a:r>
                        <a:rPr lang="en-US" sz="1800" b="0" i="0" u="none" strike="noStrike" dirty="0" smtClean="0">
                          <a:solidFill>
                            <a:srgbClr val="000000"/>
                          </a:solidFill>
                          <a:effectLst/>
                          <a:latin typeface="Calibri" panose="020F0502020204030204" pitchFamily="34" charset="0"/>
                        </a:rPr>
                        <a:t> </a:t>
                      </a:r>
                      <a:r>
                        <a:rPr lang="en-US" sz="1800" b="0" i="0" u="none" strike="noStrike" dirty="0">
                          <a:solidFill>
                            <a:srgbClr val="000000"/>
                          </a:solidFill>
                          <a:effectLst/>
                          <a:latin typeface="Calibri" panose="020F0502020204030204" pitchFamily="34" charset="0"/>
                        </a:rPr>
                        <a:t>from </a:t>
                      </a:r>
                      <a:r>
                        <a:rPr lang="en-US" sz="1800" b="0" i="0" u="none" strike="noStrike" dirty="0" smtClean="0">
                          <a:solidFill>
                            <a:srgbClr val="000000"/>
                          </a:solidFill>
                          <a:effectLst/>
                          <a:latin typeface="Calibri" panose="020F0502020204030204" pitchFamily="34" charset="0"/>
                        </a:rPr>
                        <a:t>Upington</a:t>
                      </a:r>
                      <a:r>
                        <a:rPr lang="en-US" sz="1800" b="0" i="0" u="none" strike="noStrike" baseline="0" dirty="0" smtClean="0">
                          <a:solidFill>
                            <a:srgbClr val="000000"/>
                          </a:solidFill>
                          <a:effectLst/>
                          <a:latin typeface="Calibri" panose="020F0502020204030204" pitchFamily="34" charset="0"/>
                        </a:rPr>
                        <a:t> which is 275km away</a:t>
                      </a:r>
                      <a:r>
                        <a:rPr lang="en-US" sz="1800" b="0" i="0" u="none" strike="noStrike" dirty="0" smtClean="0">
                          <a:solidFill>
                            <a:srgbClr val="000000"/>
                          </a:solidFill>
                          <a:effectLst/>
                          <a:latin typeface="Calibri" panose="020F0502020204030204" pitchFamily="34" charset="0"/>
                        </a:rPr>
                        <a:t/>
                      </a:r>
                      <a:br>
                        <a:rPr lang="en-US" sz="1800" b="0" i="0" u="none" strike="noStrike" dirty="0" smtClean="0">
                          <a:solidFill>
                            <a:srgbClr val="000000"/>
                          </a:solidFill>
                          <a:effectLst/>
                          <a:latin typeface="Calibri" panose="020F0502020204030204" pitchFamily="34" charset="0"/>
                        </a:rPr>
                      </a:br>
                      <a:endParaRPr lang="en-US" sz="1800" b="0" i="0" u="none" strike="noStrike" dirty="0" smtClean="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xmlns="" val="606631702"/>
                  </a:ext>
                </a:extLst>
              </a:tr>
              <a:tr h="1006694">
                <a:tc vMerge="1">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alibri" panose="020F0502020204030204" pitchFamily="34" charset="0"/>
                        </a:rPr>
                        <a:t>Due to the large geographical area, vehicles must travel further resulting in an increase in maintenance and running cost.</a:t>
                      </a:r>
                    </a:p>
                    <a:p>
                      <a:pPr algn="l" fontAlgn="b"/>
                      <a:endParaRPr lang="en-US" sz="18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xmlns="" val="84473891"/>
                  </a:ext>
                </a:extLst>
              </a:tr>
              <a:tr h="757187">
                <a:tc vMerge="1">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alibri" panose="020F0502020204030204" pitchFamily="34" charset="0"/>
                        </a:rPr>
                        <a:t>Travel and subsistence increased significantly.  Over R 1 million additional expenditure were incurred</a:t>
                      </a:r>
                      <a:r>
                        <a:rPr lang="en-US" sz="1800" b="0" i="0" u="none" strike="noStrike" baseline="0" dirty="0" smtClean="0">
                          <a:solidFill>
                            <a:srgbClr val="000000"/>
                          </a:solidFill>
                          <a:effectLst/>
                          <a:latin typeface="Calibri" panose="020F0502020204030204" pitchFamily="34" charset="0"/>
                        </a:rPr>
                        <a:t> due to the larger area</a:t>
                      </a:r>
                      <a:endParaRPr lang="en-US" sz="1800" b="0" i="0" u="none" strike="noStrike" dirty="0" smtClean="0">
                        <a:solidFill>
                          <a:srgbClr val="000000"/>
                        </a:solidFill>
                        <a:effectLst/>
                        <a:latin typeface="Calibri" panose="020F0502020204030204" pitchFamily="34" charset="0"/>
                      </a:endParaRPr>
                    </a:p>
                    <a:p>
                      <a:pPr algn="l" fontAlgn="b"/>
                      <a:endParaRPr lang="en-US" sz="18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xmlns="" val="3067372174"/>
                  </a:ext>
                </a:extLst>
              </a:tr>
              <a:tr h="1006694">
                <a:tc vMerge="1">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alibri" panose="020F0502020204030204" pitchFamily="34" charset="0"/>
                        </a:rPr>
                        <a:t>Resources like vehicles, machinery and equipment are out dated, inadequate and insufficient.  This is exacerbated due to the distances between Upington and </a:t>
                      </a:r>
                      <a:r>
                        <a:rPr lang="en-US" sz="1800" b="0" i="0" u="none" strike="noStrike" dirty="0" err="1" smtClean="0">
                          <a:solidFill>
                            <a:srgbClr val="000000"/>
                          </a:solidFill>
                          <a:effectLst/>
                          <a:latin typeface="Calibri" panose="020F0502020204030204" pitchFamily="34" charset="0"/>
                        </a:rPr>
                        <a:t>Rietfontein</a:t>
                      </a:r>
                      <a:r>
                        <a:rPr lang="en-US" sz="1800" b="0" i="0" u="none" strike="noStrike" dirty="0" smtClean="0">
                          <a:solidFill>
                            <a:srgbClr val="000000"/>
                          </a:solidFill>
                          <a:effectLst/>
                          <a:latin typeface="Calibri" panose="020F0502020204030204" pitchFamily="34" charset="0"/>
                        </a:rPr>
                        <a:t>.</a:t>
                      </a:r>
                    </a:p>
                    <a:p>
                      <a:pPr algn="l" fontAlgn="b"/>
                      <a:endParaRPr lang="en-US" sz="18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xmlns="" val="1045520873"/>
                  </a:ext>
                </a:extLst>
              </a:tr>
            </a:tbl>
          </a:graphicData>
        </a:graphic>
      </p:graphicFrame>
    </p:spTree>
    <p:extLst>
      <p:ext uri="{BB962C8B-B14F-4D97-AF65-F5344CB8AC3E}">
        <p14:creationId xmlns:p14="http://schemas.microsoft.com/office/powerpoint/2010/main" xmlns="" val="212238147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11760" y="246931"/>
            <a:ext cx="4968552" cy="634082"/>
          </a:xfrm>
        </p:spPr>
        <p:txBody>
          <a:bodyPr>
            <a:normAutofit fontScale="90000"/>
          </a:bodyPr>
          <a:lstStyle/>
          <a:p>
            <a:r>
              <a:rPr lang="en-ZA" sz="4400" dirty="0" smtClean="0">
                <a:solidFill>
                  <a:schemeClr val="tx1"/>
                </a:solidFill>
                <a:latin typeface="Tempus Sans ITC" panose="04020404030D07020202" pitchFamily="82" charset="0"/>
              </a:rPr>
              <a:t>Negative Experiences</a:t>
            </a:r>
            <a:endParaRPr lang="en-US" dirty="0">
              <a:solidFill>
                <a:schemeClr val="tx1"/>
              </a:solidFill>
            </a:endParaRPr>
          </a:p>
        </p:txBody>
      </p:sp>
      <p:sp>
        <p:nvSpPr>
          <p:cNvPr id="3" name="Content Placeholder 2"/>
          <p:cNvSpPr>
            <a:spLocks noGrp="1"/>
          </p:cNvSpPr>
          <p:nvPr>
            <p:ph idx="1"/>
          </p:nvPr>
        </p:nvSpPr>
        <p:spPr/>
        <p:txBody>
          <a:bodyPr>
            <a:normAutofit/>
          </a:bodyPr>
          <a:lstStyle/>
          <a:p>
            <a:pPr marL="80962" indent="0">
              <a:buNone/>
            </a:pPr>
            <a:endParaRPr lang="en-ZA" dirty="0" smtClean="0"/>
          </a:p>
          <a:p>
            <a:pPr marL="82296" indent="0" algn="ctr">
              <a:buNone/>
            </a:pPr>
            <a:endParaRPr lang="en-ZA" dirty="0" smtClean="0"/>
          </a:p>
          <a:p>
            <a:pPr marL="82296" indent="0">
              <a:buNone/>
            </a:pP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2875557074"/>
              </p:ext>
            </p:extLst>
          </p:nvPr>
        </p:nvGraphicFramePr>
        <p:xfrm>
          <a:off x="1311615" y="1358281"/>
          <a:ext cx="7053446" cy="3960495"/>
        </p:xfrm>
        <a:graphic>
          <a:graphicData uri="http://schemas.openxmlformats.org/drawingml/2006/table">
            <a:tbl>
              <a:tblPr firstRow="1" bandRow="1">
                <a:tableStyleId>{5C22544A-7EE6-4342-B048-85BDC9FD1C3A}</a:tableStyleId>
              </a:tblPr>
              <a:tblGrid>
                <a:gridCol w="1847686">
                  <a:extLst>
                    <a:ext uri="{9D8B030D-6E8A-4147-A177-3AD203B41FA5}">
                      <a16:colId xmlns:a16="http://schemas.microsoft.com/office/drawing/2014/main" xmlns="" val="3466719037"/>
                    </a:ext>
                  </a:extLst>
                </a:gridCol>
                <a:gridCol w="5205760">
                  <a:extLst>
                    <a:ext uri="{9D8B030D-6E8A-4147-A177-3AD203B41FA5}">
                      <a16:colId xmlns:a16="http://schemas.microsoft.com/office/drawing/2014/main" xmlns="" val="4170704630"/>
                    </a:ext>
                  </a:extLst>
                </a:gridCol>
              </a:tblGrid>
              <a:tr h="337953">
                <a:tc>
                  <a:txBody>
                    <a:bodyPr/>
                    <a:lstStyle/>
                    <a:p>
                      <a:r>
                        <a:rPr lang="en-US" dirty="0" smtClean="0"/>
                        <a:t>Experience</a:t>
                      </a:r>
                      <a:endParaRPr lang="en-US" dirty="0"/>
                    </a:p>
                  </a:txBody>
                  <a:tcPr/>
                </a:tc>
                <a:tc>
                  <a:txBody>
                    <a:bodyPr/>
                    <a:lstStyle/>
                    <a:p>
                      <a:r>
                        <a:rPr lang="en-US" dirty="0" smtClean="0"/>
                        <a:t>Result</a:t>
                      </a:r>
                      <a:r>
                        <a:rPr lang="en-US" baseline="0" dirty="0" smtClean="0"/>
                        <a:t> of Merger</a:t>
                      </a:r>
                      <a:endParaRPr lang="en-US" dirty="0"/>
                    </a:p>
                  </a:txBody>
                  <a:tcPr/>
                </a:tc>
                <a:extLst>
                  <a:ext uri="{0D108BD9-81ED-4DB2-BD59-A6C34878D82A}">
                    <a16:rowId xmlns:a16="http://schemas.microsoft.com/office/drawing/2014/main" xmlns="" val="575265363"/>
                  </a:ext>
                </a:extLst>
              </a:tr>
              <a:tr h="1022661">
                <a:tc rowSpan="3">
                  <a:txBody>
                    <a:bodyPr/>
                    <a:lstStyle/>
                    <a:p>
                      <a:pPr algn="l" fontAlgn="b"/>
                      <a:r>
                        <a:rPr lang="en-US" sz="1800" b="0" i="0" u="none" strike="noStrike" dirty="0">
                          <a:solidFill>
                            <a:srgbClr val="000000"/>
                          </a:solidFill>
                          <a:effectLst/>
                          <a:latin typeface="Calibri" panose="020F0502020204030204" pitchFamily="34" charset="0"/>
                        </a:rPr>
                        <a:t>Employee are not willing to move to Upington</a:t>
                      </a:r>
                    </a:p>
                  </a:txBody>
                  <a:tcPr marL="9525" marR="9525" marT="9525" marB="0"/>
                </a:tc>
                <a:tc>
                  <a:txBody>
                    <a:bodyPr/>
                    <a:lstStyle/>
                    <a:p>
                      <a:pPr marL="0" indent="0" algn="l" fontAlgn="b">
                        <a:buFont typeface="Arial" panose="020B0604020202020204" pitchFamily="34" charset="0"/>
                        <a:buNone/>
                      </a:pPr>
                      <a:r>
                        <a:rPr lang="en-US" sz="1800" b="0" i="0" u="none" strike="noStrike" dirty="0" smtClean="0">
                          <a:solidFill>
                            <a:srgbClr val="000000"/>
                          </a:solidFill>
                          <a:effectLst/>
                          <a:latin typeface="Calibri" panose="020F0502020204030204" pitchFamily="34" charset="0"/>
                        </a:rPr>
                        <a:t>As most </a:t>
                      </a:r>
                      <a:r>
                        <a:rPr lang="en-US" sz="1800" b="0" i="0" u="none" strike="noStrike" dirty="0">
                          <a:solidFill>
                            <a:srgbClr val="000000"/>
                          </a:solidFill>
                          <a:effectLst/>
                          <a:latin typeface="Calibri" panose="020F0502020204030204" pitchFamily="34" charset="0"/>
                        </a:rPr>
                        <a:t>services are being rendered from Upington, employees from Satellite office at Rietfontein are </a:t>
                      </a:r>
                      <a:r>
                        <a:rPr lang="en-US" sz="1800" b="0" i="0" u="none" strike="noStrike" dirty="0" smtClean="0">
                          <a:solidFill>
                            <a:srgbClr val="000000"/>
                          </a:solidFill>
                          <a:effectLst/>
                          <a:latin typeface="Calibri" panose="020F0502020204030204" pitchFamily="34" charset="0"/>
                        </a:rPr>
                        <a:t>utilized </a:t>
                      </a:r>
                      <a:r>
                        <a:rPr lang="en-US" sz="1800" b="0" i="0" u="none" strike="noStrike" dirty="0">
                          <a:solidFill>
                            <a:srgbClr val="000000"/>
                          </a:solidFill>
                          <a:effectLst/>
                          <a:latin typeface="Calibri" panose="020F0502020204030204" pitchFamily="34" charset="0"/>
                        </a:rPr>
                        <a:t>ineffectively</a:t>
                      </a:r>
                      <a:r>
                        <a:rPr lang="en-US" sz="1800" b="0" i="0" u="none" strike="noStrike" dirty="0" smtClean="0">
                          <a:solidFill>
                            <a:srgbClr val="000000"/>
                          </a:solidFill>
                          <a:effectLst/>
                          <a:latin typeface="Calibri" panose="020F0502020204030204" pitchFamily="34" charset="0"/>
                        </a:rPr>
                        <a:t>.</a:t>
                      </a:r>
                    </a:p>
                    <a:p>
                      <a:pPr marL="285750" indent="-285750" algn="l" fontAlgn="b">
                        <a:buFont typeface="Arial" panose="020B0604020202020204" pitchFamily="34" charset="0"/>
                        <a:buChar char="•"/>
                      </a:pPr>
                      <a:endParaRPr lang="en-US" sz="1800" b="0" i="0" u="none" strike="noStrike" dirty="0" smtClean="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xmlns="" val="1779976256"/>
                  </a:ext>
                </a:extLst>
              </a:tr>
              <a:tr h="1022661">
                <a:tc vMerge="1">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9525" marR="9525" marT="9525"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Certain employees of the former </a:t>
                      </a:r>
                      <a:r>
                        <a:rPr kumimoji="0" lang="en-US" sz="1800" b="0"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Mier</a:t>
                      </a:r>
                      <a:r>
                        <a:rPr kumimoji="0" lang="en-US" sz="18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Municipality receive benefits that are not available / payable to former //</a:t>
                      </a:r>
                      <a:r>
                        <a:rPr kumimoji="0" lang="en-US" sz="1800" b="0"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Khara</a:t>
                      </a:r>
                      <a:r>
                        <a:rPr kumimoji="0" lang="en-US" sz="18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US" sz="1800" b="0"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Hais</a:t>
                      </a:r>
                      <a:r>
                        <a:rPr kumimoji="0" lang="en-US" sz="18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Employees.  </a:t>
                      </a:r>
                    </a:p>
                    <a:p>
                      <a:pPr marL="0" marR="0" lvl="0" indent="0" algn="l" defTabSz="914400" rtl="0" eaLnBrk="1" fontAlgn="b"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9525" marR="9525" marT="9525" marB="0"/>
                </a:tc>
                <a:extLst>
                  <a:ext uri="{0D108BD9-81ED-4DB2-BD59-A6C34878D82A}">
                    <a16:rowId xmlns:a16="http://schemas.microsoft.com/office/drawing/2014/main" xmlns="" val="3952249990"/>
                  </a:ext>
                </a:extLst>
              </a:tr>
              <a:tr h="1276125">
                <a:tc vMerge="1">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alibri" panose="020F0502020204030204" pitchFamily="34" charset="0"/>
                        </a:rPr>
                        <a:t>Although employees are on the same post level, the allocation of responsibilities are uneven with the pendulum swinging to Upington Head Office.  This is affecting the moral of the employees and could lead to disputes.</a:t>
                      </a:r>
                    </a:p>
                  </a:txBody>
                  <a:tcPr marL="9525" marR="9525" marT="9525" marB="0"/>
                </a:tc>
                <a:extLst>
                  <a:ext uri="{0D108BD9-81ED-4DB2-BD59-A6C34878D82A}">
                    <a16:rowId xmlns:a16="http://schemas.microsoft.com/office/drawing/2014/main" xmlns="" val="3267859867"/>
                  </a:ext>
                </a:extLst>
              </a:tr>
            </a:tbl>
          </a:graphicData>
        </a:graphic>
      </p:graphicFrame>
    </p:spTree>
    <p:extLst>
      <p:ext uri="{BB962C8B-B14F-4D97-AF65-F5344CB8AC3E}">
        <p14:creationId xmlns:p14="http://schemas.microsoft.com/office/powerpoint/2010/main" xmlns="" val="71014830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608" y="274638"/>
            <a:ext cx="7498080" cy="634082"/>
          </a:xfrm>
        </p:spPr>
        <p:txBody>
          <a:bodyPr>
            <a:normAutofit fontScale="90000"/>
          </a:bodyPr>
          <a:lstStyle/>
          <a:p>
            <a:pPr algn="ctr"/>
            <a:r>
              <a:rPr lang="en-ZA" sz="4400" dirty="0" smtClean="0">
                <a:solidFill>
                  <a:schemeClr val="tx1"/>
                </a:solidFill>
                <a:latin typeface="Tempus Sans ITC" panose="04020404030D07020202" pitchFamily="82" charset="0"/>
              </a:rPr>
              <a:t>Negative </a:t>
            </a:r>
            <a:r>
              <a:rPr lang="en-ZA" sz="4400" dirty="0">
                <a:solidFill>
                  <a:schemeClr val="tx1"/>
                </a:solidFill>
                <a:latin typeface="Tempus Sans ITC" panose="04020404030D07020202" pitchFamily="82" charset="0"/>
              </a:rPr>
              <a:t>Experiences </a:t>
            </a:r>
            <a:endParaRPr lang="en-US" dirty="0">
              <a:solidFill>
                <a:schemeClr val="tx1"/>
              </a:solidFill>
            </a:endParaRPr>
          </a:p>
        </p:txBody>
      </p:sp>
      <p:sp>
        <p:nvSpPr>
          <p:cNvPr id="3" name="Content Placeholder 2"/>
          <p:cNvSpPr>
            <a:spLocks noGrp="1"/>
          </p:cNvSpPr>
          <p:nvPr>
            <p:ph idx="1"/>
          </p:nvPr>
        </p:nvSpPr>
        <p:spPr/>
        <p:txBody>
          <a:bodyPr>
            <a:normAutofit/>
          </a:bodyPr>
          <a:lstStyle/>
          <a:p>
            <a:pPr marL="80962" indent="0">
              <a:buNone/>
            </a:pPr>
            <a:endParaRPr lang="en-ZA" dirty="0" smtClean="0"/>
          </a:p>
          <a:p>
            <a:pPr marL="82296" indent="0" algn="ctr">
              <a:buNone/>
            </a:pPr>
            <a:endParaRPr lang="en-ZA" dirty="0" smtClean="0"/>
          </a:p>
          <a:p>
            <a:pPr marL="82296" indent="0">
              <a:buNone/>
            </a:pP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3532555326"/>
              </p:ext>
            </p:extLst>
          </p:nvPr>
        </p:nvGraphicFramePr>
        <p:xfrm>
          <a:off x="1450337" y="1268760"/>
          <a:ext cx="7053446" cy="5057775"/>
        </p:xfrm>
        <a:graphic>
          <a:graphicData uri="http://schemas.openxmlformats.org/drawingml/2006/table">
            <a:tbl>
              <a:tblPr firstRow="1" bandRow="1">
                <a:tableStyleId>{5C22544A-7EE6-4342-B048-85BDC9FD1C3A}</a:tableStyleId>
              </a:tblPr>
              <a:tblGrid>
                <a:gridCol w="1847686">
                  <a:extLst>
                    <a:ext uri="{9D8B030D-6E8A-4147-A177-3AD203B41FA5}">
                      <a16:colId xmlns:a16="http://schemas.microsoft.com/office/drawing/2014/main" xmlns="" val="3466719037"/>
                    </a:ext>
                  </a:extLst>
                </a:gridCol>
                <a:gridCol w="5205760">
                  <a:extLst>
                    <a:ext uri="{9D8B030D-6E8A-4147-A177-3AD203B41FA5}">
                      <a16:colId xmlns:a16="http://schemas.microsoft.com/office/drawing/2014/main" xmlns="" val="4170704630"/>
                    </a:ext>
                  </a:extLst>
                </a:gridCol>
              </a:tblGrid>
              <a:tr h="284601">
                <a:tc>
                  <a:txBody>
                    <a:bodyPr/>
                    <a:lstStyle/>
                    <a:p>
                      <a:r>
                        <a:rPr lang="en-US" dirty="0" smtClean="0"/>
                        <a:t>Experience</a:t>
                      </a:r>
                      <a:endParaRPr lang="en-US" dirty="0"/>
                    </a:p>
                  </a:txBody>
                  <a:tcPr/>
                </a:tc>
                <a:tc>
                  <a:txBody>
                    <a:bodyPr/>
                    <a:lstStyle/>
                    <a:p>
                      <a:r>
                        <a:rPr lang="en-US" dirty="0" smtClean="0"/>
                        <a:t>Result</a:t>
                      </a:r>
                      <a:r>
                        <a:rPr lang="en-US" baseline="0" dirty="0" smtClean="0"/>
                        <a:t> of Merger</a:t>
                      </a:r>
                      <a:endParaRPr lang="en-US" dirty="0"/>
                    </a:p>
                  </a:txBody>
                  <a:tcPr/>
                </a:tc>
                <a:extLst>
                  <a:ext uri="{0D108BD9-81ED-4DB2-BD59-A6C34878D82A}">
                    <a16:rowId xmlns:a16="http://schemas.microsoft.com/office/drawing/2014/main" xmlns="" val="575265363"/>
                  </a:ext>
                </a:extLst>
              </a:tr>
              <a:tr h="1074666">
                <a:tc rowSpan="3">
                  <a:txBody>
                    <a:bodyPr/>
                    <a:lstStyle/>
                    <a:p>
                      <a:pPr algn="l" fontAlgn="b"/>
                      <a:r>
                        <a:rPr lang="en-US" sz="1800" b="0" i="0" u="none" strike="noStrike" dirty="0">
                          <a:solidFill>
                            <a:srgbClr val="000000"/>
                          </a:solidFill>
                          <a:effectLst/>
                          <a:latin typeface="Calibri" panose="020F0502020204030204" pitchFamily="34" charset="0"/>
                        </a:rPr>
                        <a:t>Policies and By-Laws</a:t>
                      </a:r>
                    </a:p>
                  </a:txBody>
                  <a:tcPr marL="9525" marR="9525" marT="9525" marB="0"/>
                </a:tc>
                <a:tc>
                  <a:txBody>
                    <a:bodyPr/>
                    <a:lstStyle/>
                    <a:p>
                      <a:pPr algn="l" fontAlgn="b"/>
                      <a:r>
                        <a:rPr lang="en-US" sz="1800" b="0" i="0" u="none" strike="noStrike" dirty="0">
                          <a:solidFill>
                            <a:srgbClr val="000000"/>
                          </a:solidFill>
                          <a:effectLst/>
                          <a:latin typeface="Calibri" panose="020F0502020204030204" pitchFamily="34" charset="0"/>
                        </a:rPr>
                        <a:t>Due to lack of policies, by-laws and procedures limited information is available on why certain transactions were concluded in the manner that it happened, resulting in either irregular expenditure or financial losses</a:t>
                      </a:r>
                      <a:r>
                        <a:rPr lang="en-US" sz="1800" b="0" i="0" u="none" strike="noStrike" dirty="0" smtClean="0">
                          <a:solidFill>
                            <a:srgbClr val="000000"/>
                          </a:solidFill>
                          <a:effectLst/>
                          <a:latin typeface="Calibri" panose="020F0502020204030204" pitchFamily="34" charset="0"/>
                        </a:rPr>
                        <a:t>.</a:t>
                      </a:r>
                    </a:p>
                    <a:p>
                      <a:pPr algn="l" fontAlgn="b"/>
                      <a:endParaRPr lang="en-US" sz="18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xmlns="" val="1779976256"/>
                  </a:ext>
                </a:extLst>
              </a:tr>
              <a:tr h="1074666">
                <a:tc vMerge="1">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9525" marR="9525" marT="9525"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alibri" panose="020F0502020204030204" pitchFamily="34" charset="0"/>
                        </a:rPr>
                        <a:t>Due to the lack of by-laws, policies and procedure in the former </a:t>
                      </a:r>
                      <a:r>
                        <a:rPr lang="en-US" sz="1800" b="0" i="0" u="none" strike="noStrike" dirty="0" err="1" smtClean="0">
                          <a:solidFill>
                            <a:srgbClr val="000000"/>
                          </a:solidFill>
                          <a:effectLst/>
                          <a:latin typeface="Calibri" panose="020F0502020204030204" pitchFamily="34" charset="0"/>
                        </a:rPr>
                        <a:t>Mier</a:t>
                      </a:r>
                      <a:r>
                        <a:rPr lang="en-US" sz="1800" b="0" i="0" u="none" strike="noStrike" dirty="0" smtClean="0">
                          <a:solidFill>
                            <a:srgbClr val="000000"/>
                          </a:solidFill>
                          <a:effectLst/>
                          <a:latin typeface="Calibri" panose="020F0502020204030204" pitchFamily="34" charset="0"/>
                        </a:rPr>
                        <a:t> Municipality it is difficult to enforce compliance to regulations (for example building regulations).  As enforcing to these regulations may result in significant cost to the resident.</a:t>
                      </a:r>
                    </a:p>
                    <a:p>
                      <a:pPr marL="0" marR="0" lvl="0" indent="0" algn="l" defTabSz="914400" rtl="0" eaLnBrk="1" fontAlgn="b" latinLnBrk="0" hangingPunct="1">
                        <a:lnSpc>
                          <a:spcPct val="100000"/>
                        </a:lnSpc>
                        <a:spcBef>
                          <a:spcPts val="0"/>
                        </a:spcBef>
                        <a:spcAft>
                          <a:spcPts val="0"/>
                        </a:spcAft>
                        <a:buClrTx/>
                        <a:buSzTx/>
                        <a:buFontTx/>
                        <a:buNone/>
                        <a:tabLst/>
                        <a:defRPr/>
                      </a:pPr>
                      <a:endParaRPr lang="en-US" sz="1800" b="0" i="0" u="none" strike="noStrike" dirty="0" smtClean="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xmlns="" val="3952249990"/>
                  </a:ext>
                </a:extLst>
              </a:tr>
              <a:tr h="1074666">
                <a:tc vMerge="1">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alibri" panose="020F0502020204030204" pitchFamily="34" charset="0"/>
                        </a:rPr>
                        <a:t>Erven were disposed by</a:t>
                      </a:r>
                      <a:r>
                        <a:rPr lang="en-US" sz="1800" b="0" i="0" u="none" strike="noStrike" baseline="0" dirty="0" smtClean="0">
                          <a:solidFill>
                            <a:srgbClr val="000000"/>
                          </a:solidFill>
                          <a:effectLst/>
                          <a:latin typeface="Calibri" panose="020F0502020204030204" pitchFamily="34" charset="0"/>
                        </a:rPr>
                        <a:t> Old </a:t>
                      </a:r>
                      <a:r>
                        <a:rPr lang="en-US" sz="1800" b="0" i="0" u="none" strike="noStrike" baseline="0" dirty="0" err="1" smtClean="0">
                          <a:solidFill>
                            <a:srgbClr val="000000"/>
                          </a:solidFill>
                          <a:effectLst/>
                          <a:latin typeface="Calibri" panose="020F0502020204030204" pitchFamily="34" charset="0"/>
                        </a:rPr>
                        <a:t>Mier</a:t>
                      </a:r>
                      <a:r>
                        <a:rPr lang="en-US" sz="1800" b="0" i="0" u="none" strike="noStrike" baseline="0" dirty="0" smtClean="0">
                          <a:solidFill>
                            <a:srgbClr val="000000"/>
                          </a:solidFill>
                          <a:effectLst/>
                          <a:latin typeface="Calibri" panose="020F0502020204030204" pitchFamily="34" charset="0"/>
                        </a:rPr>
                        <a:t> Municipality just before the merger </a:t>
                      </a:r>
                      <a:r>
                        <a:rPr lang="en-US" sz="1800" b="0" i="0" u="none" strike="noStrike" dirty="0" smtClean="0">
                          <a:solidFill>
                            <a:srgbClr val="000000"/>
                          </a:solidFill>
                          <a:effectLst/>
                          <a:latin typeface="Calibri" panose="020F0502020204030204" pitchFamily="34" charset="0"/>
                        </a:rPr>
                        <a:t>without procedures being followed and the buyers were allowed pay off the purchase price.  Before the merger outstanding debtors were impaired resulting in erven basically be given for free</a:t>
                      </a:r>
                    </a:p>
                  </a:txBody>
                  <a:tcPr marL="9525" marR="9525" marT="9525" marB="0"/>
                </a:tc>
                <a:extLst>
                  <a:ext uri="{0D108BD9-81ED-4DB2-BD59-A6C34878D82A}">
                    <a16:rowId xmlns:a16="http://schemas.microsoft.com/office/drawing/2014/main" xmlns="" val="3267859867"/>
                  </a:ext>
                </a:extLst>
              </a:tr>
            </a:tbl>
          </a:graphicData>
        </a:graphic>
      </p:graphicFrame>
    </p:spTree>
    <p:extLst>
      <p:ext uri="{BB962C8B-B14F-4D97-AF65-F5344CB8AC3E}">
        <p14:creationId xmlns:p14="http://schemas.microsoft.com/office/powerpoint/2010/main" xmlns="" val="401572017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608" y="274638"/>
            <a:ext cx="7498080" cy="634082"/>
          </a:xfrm>
        </p:spPr>
        <p:txBody>
          <a:bodyPr>
            <a:normAutofit fontScale="90000"/>
          </a:bodyPr>
          <a:lstStyle/>
          <a:p>
            <a:pPr algn="ctr"/>
            <a:r>
              <a:rPr lang="en-ZA" sz="4400" dirty="0" smtClean="0">
                <a:solidFill>
                  <a:schemeClr val="tx1"/>
                </a:solidFill>
                <a:latin typeface="Tempus Sans ITC" panose="04020404030D07020202" pitchFamily="82" charset="0"/>
              </a:rPr>
              <a:t>Negative Experiences</a:t>
            </a:r>
            <a:endParaRPr lang="en-US" dirty="0"/>
          </a:p>
        </p:txBody>
      </p:sp>
      <p:sp>
        <p:nvSpPr>
          <p:cNvPr id="3" name="Content Placeholder 2"/>
          <p:cNvSpPr>
            <a:spLocks noGrp="1"/>
          </p:cNvSpPr>
          <p:nvPr>
            <p:ph idx="1"/>
          </p:nvPr>
        </p:nvSpPr>
        <p:spPr/>
        <p:txBody>
          <a:bodyPr>
            <a:normAutofit/>
          </a:bodyPr>
          <a:lstStyle/>
          <a:p>
            <a:pPr marL="80962" indent="0">
              <a:buNone/>
            </a:pPr>
            <a:endParaRPr lang="en-ZA" dirty="0" smtClean="0"/>
          </a:p>
          <a:p>
            <a:pPr marL="82296" indent="0" algn="ctr">
              <a:buNone/>
            </a:pPr>
            <a:endParaRPr lang="en-ZA" dirty="0" smtClean="0"/>
          </a:p>
          <a:p>
            <a:pPr marL="82296" indent="0">
              <a:buNone/>
            </a:pP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62844916"/>
              </p:ext>
            </p:extLst>
          </p:nvPr>
        </p:nvGraphicFramePr>
        <p:xfrm>
          <a:off x="1259632" y="908721"/>
          <a:ext cx="7416824" cy="5778270"/>
        </p:xfrm>
        <a:graphic>
          <a:graphicData uri="http://schemas.openxmlformats.org/drawingml/2006/table">
            <a:tbl>
              <a:tblPr firstRow="1" bandRow="1">
                <a:tableStyleId>{5C22544A-7EE6-4342-B048-85BDC9FD1C3A}</a:tableStyleId>
              </a:tblPr>
              <a:tblGrid>
                <a:gridCol w="2104753">
                  <a:extLst>
                    <a:ext uri="{9D8B030D-6E8A-4147-A177-3AD203B41FA5}">
                      <a16:colId xmlns:a16="http://schemas.microsoft.com/office/drawing/2014/main" xmlns="" val="336228048"/>
                    </a:ext>
                  </a:extLst>
                </a:gridCol>
                <a:gridCol w="5312071">
                  <a:extLst>
                    <a:ext uri="{9D8B030D-6E8A-4147-A177-3AD203B41FA5}">
                      <a16:colId xmlns:a16="http://schemas.microsoft.com/office/drawing/2014/main" xmlns="" val="4170704630"/>
                    </a:ext>
                  </a:extLst>
                </a:gridCol>
              </a:tblGrid>
              <a:tr h="535151">
                <a:tc>
                  <a:txBody>
                    <a:bodyPr/>
                    <a:lstStyle/>
                    <a:p>
                      <a:r>
                        <a:rPr lang="en-US" dirty="0" smtClean="0"/>
                        <a:t>Experience</a:t>
                      </a:r>
                      <a:endParaRPr lang="en-US" dirty="0"/>
                    </a:p>
                  </a:txBody>
                  <a:tcPr/>
                </a:tc>
                <a:tc>
                  <a:txBody>
                    <a:bodyPr/>
                    <a:lstStyle/>
                    <a:p>
                      <a:r>
                        <a:rPr lang="en-US" dirty="0" smtClean="0"/>
                        <a:t>Result</a:t>
                      </a:r>
                      <a:r>
                        <a:rPr lang="en-US" baseline="0" dirty="0" smtClean="0"/>
                        <a:t> of Merger</a:t>
                      </a:r>
                      <a:endParaRPr lang="en-US" dirty="0"/>
                    </a:p>
                  </a:txBody>
                  <a:tcPr/>
                </a:tc>
                <a:extLst>
                  <a:ext uri="{0D108BD9-81ED-4DB2-BD59-A6C34878D82A}">
                    <a16:rowId xmlns:a16="http://schemas.microsoft.com/office/drawing/2014/main" xmlns="" val="575265363"/>
                  </a:ext>
                </a:extLst>
              </a:tr>
              <a:tr h="1314222">
                <a:tc>
                  <a:txBody>
                    <a:bodyPr/>
                    <a:lstStyle/>
                    <a:p>
                      <a:pPr algn="l" fontAlgn="b"/>
                      <a:r>
                        <a:rPr lang="en-US" sz="1800" b="0" i="0" u="none" strike="noStrike">
                          <a:solidFill>
                            <a:srgbClr val="000000"/>
                          </a:solidFill>
                          <a:effectLst/>
                          <a:latin typeface="Calibri" panose="020F0502020204030204" pitchFamily="34" charset="0"/>
                        </a:rPr>
                        <a:t>Unfunded Budget</a:t>
                      </a:r>
                    </a:p>
                  </a:txBody>
                  <a:tcPr marL="9525" marR="9525" marT="9525" marB="0"/>
                </a:tc>
                <a:tc>
                  <a:txBody>
                    <a:bodyPr/>
                    <a:lstStyle/>
                    <a:p>
                      <a:pPr algn="l" fontAlgn="b"/>
                      <a:r>
                        <a:rPr lang="en-US" sz="1800" b="0" i="0" u="none" strike="noStrike" dirty="0">
                          <a:solidFill>
                            <a:srgbClr val="000000"/>
                          </a:solidFill>
                          <a:effectLst/>
                          <a:latin typeface="Calibri" panose="020F0502020204030204" pitchFamily="34" charset="0"/>
                        </a:rPr>
                        <a:t>Mier Municipality approved an unfunded budget during 2016/2017.  Resulting in tariffs not cost effective to cover expenditure and current liabilities.  These cost had to be co-funded from the first consolidated budget of DKM</a:t>
                      </a:r>
                      <a:r>
                        <a:rPr lang="en-US" sz="1800" b="0" i="0" u="none" strike="noStrike" dirty="0" smtClean="0">
                          <a:solidFill>
                            <a:srgbClr val="000000"/>
                          </a:solidFill>
                          <a:effectLst/>
                          <a:latin typeface="Calibri" panose="020F0502020204030204" pitchFamily="34" charset="0"/>
                        </a:rPr>
                        <a:t>.</a:t>
                      </a:r>
                    </a:p>
                    <a:p>
                      <a:pPr algn="l" fontAlgn="b"/>
                      <a:endParaRPr lang="en-US" sz="18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xmlns="" val="1094555544"/>
                  </a:ext>
                </a:extLst>
              </a:tr>
              <a:tr h="1402973">
                <a:tc>
                  <a:txBody>
                    <a:bodyPr/>
                    <a:lstStyle/>
                    <a:p>
                      <a:pPr algn="l" fontAlgn="b"/>
                      <a:r>
                        <a:rPr lang="en-US" sz="1800" b="0" i="0" u="none" strike="noStrike" dirty="0">
                          <a:solidFill>
                            <a:srgbClr val="000000"/>
                          </a:solidFill>
                          <a:effectLst/>
                          <a:latin typeface="Calibri" panose="020F0502020204030204" pitchFamily="34" charset="0"/>
                        </a:rPr>
                        <a:t>Different tariff structures</a:t>
                      </a:r>
                    </a:p>
                  </a:txBody>
                  <a:tcPr marL="9525" marR="9525" marT="9525" marB="0"/>
                </a:tc>
                <a:tc>
                  <a:txBody>
                    <a:bodyPr/>
                    <a:lstStyle/>
                    <a:p>
                      <a:pPr algn="l" fontAlgn="b"/>
                      <a:r>
                        <a:rPr lang="en-US" sz="1800" b="0" i="0" u="none" strike="noStrike" dirty="0">
                          <a:solidFill>
                            <a:srgbClr val="000000"/>
                          </a:solidFill>
                          <a:effectLst/>
                          <a:latin typeface="Calibri" panose="020F0502020204030204" pitchFamily="34" charset="0"/>
                        </a:rPr>
                        <a:t>Part of merger process was that the tariff structures must be aligned over a period of time.  This is impossible since the same level of services are currently not rendered and the community of the former Mier Municipality cannot afford the services</a:t>
                      </a:r>
                      <a:r>
                        <a:rPr lang="en-US" sz="1800" b="0" i="0" u="none" strike="noStrike" dirty="0" smtClean="0">
                          <a:solidFill>
                            <a:srgbClr val="000000"/>
                          </a:solidFill>
                          <a:effectLst/>
                          <a:latin typeface="Calibri" panose="020F0502020204030204" pitchFamily="34" charset="0"/>
                        </a:rPr>
                        <a:t>.</a:t>
                      </a:r>
                    </a:p>
                    <a:p>
                      <a:pPr algn="l" fontAlgn="b"/>
                      <a:endParaRPr lang="en-US" sz="18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xmlns="" val="716834130"/>
                  </a:ext>
                </a:extLst>
              </a:tr>
              <a:tr h="1932229">
                <a:tc>
                  <a:txBody>
                    <a:bodyPr/>
                    <a:lstStyle/>
                    <a:p>
                      <a:pPr algn="l" fontAlgn="b"/>
                      <a:r>
                        <a:rPr lang="en-US" sz="1800" b="0" i="0" u="none" strike="noStrike" dirty="0">
                          <a:solidFill>
                            <a:srgbClr val="000000"/>
                          </a:solidFill>
                          <a:effectLst/>
                          <a:latin typeface="Calibri" panose="020F0502020204030204" pitchFamily="34" charset="0"/>
                        </a:rPr>
                        <a:t>Liability on //Khara Hais Community</a:t>
                      </a:r>
                    </a:p>
                  </a:txBody>
                  <a:tcPr marL="9525" marR="9525" marT="9525" marB="0"/>
                </a:tc>
                <a:tc>
                  <a:txBody>
                    <a:bodyPr/>
                    <a:lstStyle/>
                    <a:p>
                      <a:pPr algn="l" fontAlgn="b"/>
                      <a:r>
                        <a:rPr lang="en-US" sz="1800" b="0" i="0" u="none" strike="noStrike" dirty="0">
                          <a:solidFill>
                            <a:srgbClr val="000000"/>
                          </a:solidFill>
                          <a:effectLst/>
                          <a:latin typeface="Calibri" panose="020F0502020204030204" pitchFamily="34" charset="0"/>
                        </a:rPr>
                        <a:t>The rate payers of Upington Community cross subsidize the service delivery of the former Mier Municipality.  Since the income basis of the former Mier Municipality is not sufficient to cover the cost of service delivery.</a:t>
                      </a:r>
                    </a:p>
                  </a:txBody>
                  <a:tcPr marL="9525" marR="9525" marT="9525" marB="0"/>
                </a:tc>
                <a:extLst>
                  <a:ext uri="{0D108BD9-81ED-4DB2-BD59-A6C34878D82A}">
                    <a16:rowId xmlns:a16="http://schemas.microsoft.com/office/drawing/2014/main" xmlns="" val="3260668738"/>
                  </a:ext>
                </a:extLst>
              </a:tr>
            </a:tbl>
          </a:graphicData>
        </a:graphic>
      </p:graphicFrame>
    </p:spTree>
    <p:extLst>
      <p:ext uri="{BB962C8B-B14F-4D97-AF65-F5344CB8AC3E}">
        <p14:creationId xmlns:p14="http://schemas.microsoft.com/office/powerpoint/2010/main" xmlns="" val="83778979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608" y="274638"/>
            <a:ext cx="7498080" cy="490066"/>
          </a:xfrm>
        </p:spPr>
        <p:txBody>
          <a:bodyPr>
            <a:normAutofit fontScale="90000"/>
          </a:bodyPr>
          <a:lstStyle/>
          <a:p>
            <a:pPr algn="ctr"/>
            <a:r>
              <a:rPr lang="en-ZA" sz="4400" dirty="0" smtClean="0">
                <a:solidFill>
                  <a:schemeClr val="tx1"/>
                </a:solidFill>
                <a:latin typeface="Tempus Sans ITC" panose="04020404030D07020202" pitchFamily="82" charset="0"/>
              </a:rPr>
              <a:t>Negative Experiences</a:t>
            </a:r>
            <a:endParaRPr lang="en-US" dirty="0"/>
          </a:p>
        </p:txBody>
      </p:sp>
      <p:sp>
        <p:nvSpPr>
          <p:cNvPr id="3" name="Content Placeholder 2"/>
          <p:cNvSpPr>
            <a:spLocks noGrp="1"/>
          </p:cNvSpPr>
          <p:nvPr>
            <p:ph idx="1"/>
          </p:nvPr>
        </p:nvSpPr>
        <p:spPr/>
        <p:txBody>
          <a:bodyPr>
            <a:normAutofit/>
          </a:bodyPr>
          <a:lstStyle/>
          <a:p>
            <a:pPr marL="80962" indent="0">
              <a:buNone/>
            </a:pPr>
            <a:endParaRPr lang="en-ZA" dirty="0" smtClean="0"/>
          </a:p>
          <a:p>
            <a:pPr marL="82296" indent="0" algn="ctr">
              <a:buNone/>
            </a:pPr>
            <a:endParaRPr lang="en-ZA" dirty="0" smtClean="0"/>
          </a:p>
          <a:p>
            <a:pPr marL="82296" indent="0">
              <a:buNone/>
            </a:pP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3155442044"/>
              </p:ext>
            </p:extLst>
          </p:nvPr>
        </p:nvGraphicFramePr>
        <p:xfrm>
          <a:off x="1259632" y="764705"/>
          <a:ext cx="7488832" cy="5512050"/>
        </p:xfrm>
        <a:graphic>
          <a:graphicData uri="http://schemas.openxmlformats.org/drawingml/2006/table">
            <a:tbl>
              <a:tblPr firstRow="1" bandRow="1">
                <a:tableStyleId>{5C22544A-7EE6-4342-B048-85BDC9FD1C3A}</a:tableStyleId>
              </a:tblPr>
              <a:tblGrid>
                <a:gridCol w="2125188">
                  <a:extLst>
                    <a:ext uri="{9D8B030D-6E8A-4147-A177-3AD203B41FA5}">
                      <a16:colId xmlns:a16="http://schemas.microsoft.com/office/drawing/2014/main" xmlns="" val="336228048"/>
                    </a:ext>
                  </a:extLst>
                </a:gridCol>
                <a:gridCol w="5363644">
                  <a:extLst>
                    <a:ext uri="{9D8B030D-6E8A-4147-A177-3AD203B41FA5}">
                      <a16:colId xmlns:a16="http://schemas.microsoft.com/office/drawing/2014/main" xmlns="" val="4170704630"/>
                    </a:ext>
                  </a:extLst>
                </a:gridCol>
              </a:tblGrid>
              <a:tr h="566868">
                <a:tc>
                  <a:txBody>
                    <a:bodyPr/>
                    <a:lstStyle/>
                    <a:p>
                      <a:r>
                        <a:rPr lang="en-US" dirty="0" smtClean="0"/>
                        <a:t>Experience</a:t>
                      </a:r>
                      <a:endParaRPr lang="en-US" dirty="0"/>
                    </a:p>
                  </a:txBody>
                  <a:tcPr/>
                </a:tc>
                <a:tc>
                  <a:txBody>
                    <a:bodyPr/>
                    <a:lstStyle/>
                    <a:p>
                      <a:r>
                        <a:rPr lang="en-US" dirty="0" smtClean="0"/>
                        <a:t>Result</a:t>
                      </a:r>
                      <a:r>
                        <a:rPr lang="en-US" baseline="0" dirty="0" smtClean="0"/>
                        <a:t> of Merger</a:t>
                      </a:r>
                      <a:endParaRPr lang="en-US" dirty="0"/>
                    </a:p>
                  </a:txBody>
                  <a:tcPr/>
                </a:tc>
                <a:extLst>
                  <a:ext uri="{0D108BD9-81ED-4DB2-BD59-A6C34878D82A}">
                    <a16:rowId xmlns:a16="http://schemas.microsoft.com/office/drawing/2014/main" xmlns="" val="575265363"/>
                  </a:ext>
                </a:extLst>
              </a:tr>
              <a:tr h="2344857">
                <a:tc>
                  <a:txBody>
                    <a:bodyPr/>
                    <a:lstStyle/>
                    <a:p>
                      <a:pPr algn="l" fontAlgn="t"/>
                      <a:r>
                        <a:rPr lang="en-US" sz="1700" b="0" i="0" u="none" strike="noStrike" dirty="0">
                          <a:solidFill>
                            <a:srgbClr val="000000"/>
                          </a:solidFill>
                          <a:effectLst/>
                          <a:latin typeface="Calibri" panose="020F0502020204030204" pitchFamily="34" charset="0"/>
                        </a:rPr>
                        <a:t>Reduced Equitable Share Allocation </a:t>
                      </a:r>
                    </a:p>
                  </a:txBody>
                  <a:tcPr marL="9525" marR="9525" marT="9525" marB="0"/>
                </a:tc>
                <a:tc>
                  <a:txBody>
                    <a:bodyPr/>
                    <a:lstStyle/>
                    <a:p>
                      <a:pPr algn="l" fontAlgn="t"/>
                      <a:r>
                        <a:rPr lang="en-US" sz="1700" b="0" i="0" u="none" strike="noStrike" dirty="0">
                          <a:solidFill>
                            <a:srgbClr val="000000"/>
                          </a:solidFill>
                          <a:effectLst/>
                          <a:latin typeface="Calibri" panose="020F0502020204030204" pitchFamily="34" charset="0"/>
                        </a:rPr>
                        <a:t>For the 2015/2016 financial year R 57.6 million was gazette to //Khara Hais Municipality for Equitable share and R 14.6 million for Mier Municipality.  The two amounts of 2015/2016 add to R 72.2 million.  The amount gazetted for DKM for equitable share in 2016/2017 was R 58.0 million.  Resulting in less equitable share being received after the merger.  The total amount gazetted for the 2017/2018 financial year is:  </a:t>
                      </a:r>
                      <a:r>
                        <a:rPr lang="en-US" sz="1700" b="0" i="0" u="none" strike="noStrike" dirty="0" smtClean="0">
                          <a:solidFill>
                            <a:srgbClr val="000000"/>
                          </a:solidFill>
                          <a:effectLst/>
                          <a:latin typeface="Calibri" panose="020F0502020204030204" pitchFamily="34" charset="0"/>
                        </a:rPr>
                        <a:t>  R </a:t>
                      </a:r>
                      <a:r>
                        <a:rPr lang="en-US" sz="1700" b="0" i="0" u="none" strike="noStrike" dirty="0">
                          <a:solidFill>
                            <a:srgbClr val="000000"/>
                          </a:solidFill>
                          <a:effectLst/>
                          <a:latin typeface="Calibri" panose="020F0502020204030204" pitchFamily="34" charset="0"/>
                        </a:rPr>
                        <a:t>70.8 million, which is less than the amount gazetted in 2015/2016.</a:t>
                      </a:r>
                      <a:br>
                        <a:rPr lang="en-US" sz="1700" b="0" i="0" u="none" strike="noStrike" dirty="0">
                          <a:solidFill>
                            <a:srgbClr val="000000"/>
                          </a:solidFill>
                          <a:effectLst/>
                          <a:latin typeface="Calibri" panose="020F0502020204030204" pitchFamily="34" charset="0"/>
                        </a:rPr>
                      </a:br>
                      <a:endParaRPr lang="en-US" sz="17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xmlns="" val="1887281513"/>
                  </a:ext>
                </a:extLst>
              </a:tr>
              <a:tr h="2344857">
                <a:tc>
                  <a:txBody>
                    <a:bodyPr/>
                    <a:lstStyle/>
                    <a:p>
                      <a:pPr algn="l" fontAlgn="b"/>
                      <a:r>
                        <a:rPr lang="en-US" sz="1800" b="0" i="0" u="none" strike="noStrike" dirty="0">
                          <a:solidFill>
                            <a:srgbClr val="000000"/>
                          </a:solidFill>
                          <a:effectLst/>
                          <a:latin typeface="Calibri" panose="020F0502020204030204" pitchFamily="34" charset="0"/>
                        </a:rPr>
                        <a:t>Decrease in Government Funding</a:t>
                      </a:r>
                    </a:p>
                  </a:txBody>
                  <a:tcPr marL="9525" marR="9525" marT="9525" marB="0"/>
                </a:tc>
                <a:tc>
                  <a:txBody>
                    <a:bodyPr/>
                    <a:lstStyle/>
                    <a:p>
                      <a:pPr algn="l" fontAlgn="b"/>
                      <a:r>
                        <a:rPr lang="en-US" sz="1800" b="0" i="0" u="none" strike="noStrike" dirty="0">
                          <a:solidFill>
                            <a:srgbClr val="000000"/>
                          </a:solidFill>
                          <a:effectLst/>
                          <a:latin typeface="Calibri" panose="020F0502020204030204" pitchFamily="34" charset="0"/>
                        </a:rPr>
                        <a:t>As per the 2015/2016 DoRA which had the former Mier and //Khara Hais Municipalities, the total grant allocations (equitable share, MSIG, FMG and MIG) for 2016/2017 would have been R 109 559 000.  The allocation for DKM was R 100 519 000.  Resulting in a reduction of R 9 040 000.  </a:t>
                      </a:r>
                    </a:p>
                  </a:txBody>
                  <a:tcPr marL="9525" marR="9525" marT="9525" marB="0"/>
                </a:tc>
                <a:extLst>
                  <a:ext uri="{0D108BD9-81ED-4DB2-BD59-A6C34878D82A}">
                    <a16:rowId xmlns:a16="http://schemas.microsoft.com/office/drawing/2014/main" xmlns="" val="3206483726"/>
                  </a:ext>
                </a:extLst>
              </a:tr>
            </a:tbl>
          </a:graphicData>
        </a:graphic>
      </p:graphicFrame>
    </p:spTree>
    <p:extLst>
      <p:ext uri="{BB962C8B-B14F-4D97-AF65-F5344CB8AC3E}">
        <p14:creationId xmlns:p14="http://schemas.microsoft.com/office/powerpoint/2010/main" xmlns="" val="264652450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608" y="274638"/>
            <a:ext cx="7498080" cy="490066"/>
          </a:xfrm>
        </p:spPr>
        <p:txBody>
          <a:bodyPr>
            <a:normAutofit fontScale="90000"/>
          </a:bodyPr>
          <a:lstStyle/>
          <a:p>
            <a:pPr algn="ctr"/>
            <a:r>
              <a:rPr lang="en-ZA" sz="4400" dirty="0" smtClean="0">
                <a:solidFill>
                  <a:schemeClr val="tx1"/>
                </a:solidFill>
                <a:latin typeface="Tempus Sans ITC" panose="04020404030D07020202" pitchFamily="82" charset="0"/>
              </a:rPr>
              <a:t>Negative Experiences</a:t>
            </a:r>
            <a:endParaRPr lang="en-US" dirty="0"/>
          </a:p>
        </p:txBody>
      </p:sp>
      <p:sp>
        <p:nvSpPr>
          <p:cNvPr id="3" name="Content Placeholder 2"/>
          <p:cNvSpPr>
            <a:spLocks noGrp="1"/>
          </p:cNvSpPr>
          <p:nvPr>
            <p:ph idx="1"/>
          </p:nvPr>
        </p:nvSpPr>
        <p:spPr/>
        <p:txBody>
          <a:bodyPr>
            <a:normAutofit/>
          </a:bodyPr>
          <a:lstStyle/>
          <a:p>
            <a:pPr marL="80962" indent="0">
              <a:buNone/>
            </a:pPr>
            <a:endParaRPr lang="en-ZA" dirty="0" smtClean="0"/>
          </a:p>
          <a:p>
            <a:pPr marL="82296" indent="0" algn="ctr">
              <a:buNone/>
            </a:pPr>
            <a:endParaRPr lang="en-ZA" dirty="0" smtClean="0"/>
          </a:p>
          <a:p>
            <a:pPr marL="82296" indent="0">
              <a:buNone/>
            </a:pP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998471948"/>
              </p:ext>
            </p:extLst>
          </p:nvPr>
        </p:nvGraphicFramePr>
        <p:xfrm>
          <a:off x="1115616" y="980728"/>
          <a:ext cx="7704856" cy="4183348"/>
        </p:xfrm>
        <a:graphic>
          <a:graphicData uri="http://schemas.openxmlformats.org/drawingml/2006/table">
            <a:tbl>
              <a:tblPr firstRow="1" bandRow="1">
                <a:tableStyleId>{5C22544A-7EE6-4342-B048-85BDC9FD1C3A}</a:tableStyleId>
              </a:tblPr>
              <a:tblGrid>
                <a:gridCol w="2201387">
                  <a:extLst>
                    <a:ext uri="{9D8B030D-6E8A-4147-A177-3AD203B41FA5}">
                      <a16:colId xmlns:a16="http://schemas.microsoft.com/office/drawing/2014/main" xmlns="" val="336228048"/>
                    </a:ext>
                  </a:extLst>
                </a:gridCol>
                <a:gridCol w="5503469">
                  <a:extLst>
                    <a:ext uri="{9D8B030D-6E8A-4147-A177-3AD203B41FA5}">
                      <a16:colId xmlns:a16="http://schemas.microsoft.com/office/drawing/2014/main" xmlns="" val="4170704630"/>
                    </a:ext>
                  </a:extLst>
                </a:gridCol>
              </a:tblGrid>
              <a:tr h="598138">
                <a:tc>
                  <a:txBody>
                    <a:bodyPr/>
                    <a:lstStyle/>
                    <a:p>
                      <a:r>
                        <a:rPr lang="en-US" dirty="0" smtClean="0"/>
                        <a:t>Experience</a:t>
                      </a:r>
                      <a:endParaRPr lang="en-US" dirty="0"/>
                    </a:p>
                  </a:txBody>
                  <a:tcPr/>
                </a:tc>
                <a:tc>
                  <a:txBody>
                    <a:bodyPr/>
                    <a:lstStyle/>
                    <a:p>
                      <a:r>
                        <a:rPr lang="en-US" dirty="0" smtClean="0"/>
                        <a:t>Result</a:t>
                      </a:r>
                      <a:r>
                        <a:rPr lang="en-US" baseline="0" dirty="0" smtClean="0"/>
                        <a:t> of Merger</a:t>
                      </a:r>
                      <a:endParaRPr lang="en-US" dirty="0"/>
                    </a:p>
                  </a:txBody>
                  <a:tcPr/>
                </a:tc>
                <a:extLst>
                  <a:ext uri="{0D108BD9-81ED-4DB2-BD59-A6C34878D82A}">
                    <a16:rowId xmlns:a16="http://schemas.microsoft.com/office/drawing/2014/main" xmlns="" val="575265363"/>
                  </a:ext>
                </a:extLst>
              </a:tr>
              <a:tr h="1290625">
                <a:tc rowSpan="2">
                  <a:txBody>
                    <a:bodyPr/>
                    <a:lstStyle/>
                    <a:p>
                      <a:pPr algn="l" fontAlgn="b"/>
                      <a:r>
                        <a:rPr lang="en-US" sz="1800" b="0" i="0" u="none" strike="noStrike" dirty="0">
                          <a:solidFill>
                            <a:srgbClr val="000000"/>
                          </a:solidFill>
                          <a:effectLst/>
                          <a:latin typeface="Calibri" panose="020F0502020204030204" pitchFamily="34" charset="0"/>
                        </a:rPr>
                        <a:t>Inadequate Municipal Demarcation Transitional Grant (MDTG)</a:t>
                      </a:r>
                    </a:p>
                  </a:txBody>
                  <a:tcPr marL="9525" marR="9525" marT="9525"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alibri" panose="020F0502020204030204" pitchFamily="34" charset="0"/>
                        </a:rPr>
                        <a:t>R 13.4 million was allocated to the municipality as part of the Municipal Demarcation Transitional Grant.  The municipality had to submit an implementation plan on how the grant will be spent.  Payment of creditors, additional audit costs, etc. was not allowed in terms of the plan.  Additional audit costs for the interim audits resulted in more expenditure being incurred.</a:t>
                      </a:r>
                    </a:p>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887281513"/>
                  </a:ext>
                </a:extLst>
              </a:tr>
              <a:tr h="1290625">
                <a:tc vMerge="1">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alibri" panose="020F0502020204030204" pitchFamily="34" charset="0"/>
                        </a:rPr>
                        <a:t>The total amount of cash and cash equivalents was R 5 845 394.  The total liabilities was R 40 039 910.  Therefore, the DKM inherited R 34 194 516 of debt that was not funded or covered by the MDTG.</a:t>
                      </a:r>
                    </a:p>
                    <a:p>
                      <a:pPr algn="l" fontAlgn="b"/>
                      <a:endParaRPr lang="en-US" sz="18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xmlns="" val="3385490431"/>
                  </a:ext>
                </a:extLst>
              </a:tr>
            </a:tbl>
          </a:graphicData>
        </a:graphic>
      </p:graphicFrame>
    </p:spTree>
    <p:extLst>
      <p:ext uri="{BB962C8B-B14F-4D97-AF65-F5344CB8AC3E}">
        <p14:creationId xmlns:p14="http://schemas.microsoft.com/office/powerpoint/2010/main" xmlns="" val="11604156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608" y="274638"/>
            <a:ext cx="7498080" cy="490066"/>
          </a:xfrm>
        </p:spPr>
        <p:txBody>
          <a:bodyPr>
            <a:normAutofit fontScale="90000"/>
          </a:bodyPr>
          <a:lstStyle/>
          <a:p>
            <a:pPr algn="ctr"/>
            <a:r>
              <a:rPr lang="en-ZA" sz="4400" dirty="0" smtClean="0">
                <a:solidFill>
                  <a:schemeClr val="tx1"/>
                </a:solidFill>
                <a:latin typeface="Tempus Sans ITC" panose="04020404030D07020202" pitchFamily="82" charset="0"/>
              </a:rPr>
              <a:t>Negative Experiences</a:t>
            </a:r>
            <a:endParaRPr lang="en-US" dirty="0"/>
          </a:p>
        </p:txBody>
      </p:sp>
      <p:sp>
        <p:nvSpPr>
          <p:cNvPr id="3" name="Content Placeholder 2"/>
          <p:cNvSpPr>
            <a:spLocks noGrp="1"/>
          </p:cNvSpPr>
          <p:nvPr>
            <p:ph idx="1"/>
          </p:nvPr>
        </p:nvSpPr>
        <p:spPr/>
        <p:txBody>
          <a:bodyPr>
            <a:normAutofit/>
          </a:bodyPr>
          <a:lstStyle/>
          <a:p>
            <a:pPr marL="80962" indent="0">
              <a:buNone/>
            </a:pPr>
            <a:endParaRPr lang="en-ZA" dirty="0" smtClean="0"/>
          </a:p>
          <a:p>
            <a:pPr marL="82296" indent="0" algn="ctr">
              <a:buNone/>
            </a:pPr>
            <a:endParaRPr lang="en-ZA" dirty="0" smtClean="0"/>
          </a:p>
          <a:p>
            <a:pPr marL="82296" indent="0">
              <a:buNone/>
            </a:pP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4031091438"/>
              </p:ext>
            </p:extLst>
          </p:nvPr>
        </p:nvGraphicFramePr>
        <p:xfrm>
          <a:off x="1115616" y="908721"/>
          <a:ext cx="7704856" cy="5512894"/>
        </p:xfrm>
        <a:graphic>
          <a:graphicData uri="http://schemas.openxmlformats.org/drawingml/2006/table">
            <a:tbl>
              <a:tblPr firstRow="1" bandRow="1">
                <a:tableStyleId>{5C22544A-7EE6-4342-B048-85BDC9FD1C3A}</a:tableStyleId>
              </a:tblPr>
              <a:tblGrid>
                <a:gridCol w="2201387">
                  <a:extLst>
                    <a:ext uri="{9D8B030D-6E8A-4147-A177-3AD203B41FA5}">
                      <a16:colId xmlns:a16="http://schemas.microsoft.com/office/drawing/2014/main" xmlns="" val="336228048"/>
                    </a:ext>
                  </a:extLst>
                </a:gridCol>
                <a:gridCol w="5503469">
                  <a:extLst>
                    <a:ext uri="{9D8B030D-6E8A-4147-A177-3AD203B41FA5}">
                      <a16:colId xmlns:a16="http://schemas.microsoft.com/office/drawing/2014/main" xmlns="" val="4170704630"/>
                    </a:ext>
                  </a:extLst>
                </a:gridCol>
              </a:tblGrid>
              <a:tr h="544575">
                <a:tc>
                  <a:txBody>
                    <a:bodyPr/>
                    <a:lstStyle/>
                    <a:p>
                      <a:r>
                        <a:rPr lang="en-US" dirty="0" smtClean="0"/>
                        <a:t>Experience</a:t>
                      </a:r>
                      <a:endParaRPr lang="en-US" dirty="0"/>
                    </a:p>
                  </a:txBody>
                  <a:tcPr/>
                </a:tc>
                <a:tc>
                  <a:txBody>
                    <a:bodyPr/>
                    <a:lstStyle/>
                    <a:p>
                      <a:r>
                        <a:rPr lang="en-US" dirty="0" smtClean="0"/>
                        <a:t>Result</a:t>
                      </a:r>
                      <a:r>
                        <a:rPr lang="en-US" baseline="0" dirty="0" smtClean="0"/>
                        <a:t> of Merger</a:t>
                      </a:r>
                      <a:endParaRPr lang="en-US" dirty="0"/>
                    </a:p>
                  </a:txBody>
                  <a:tcPr/>
                </a:tc>
                <a:extLst>
                  <a:ext uri="{0D108BD9-81ED-4DB2-BD59-A6C34878D82A}">
                    <a16:rowId xmlns:a16="http://schemas.microsoft.com/office/drawing/2014/main" xmlns="" val="575265363"/>
                  </a:ext>
                </a:extLst>
              </a:tr>
              <a:tr h="1175050">
                <a:tc>
                  <a:txBody>
                    <a:bodyPr/>
                    <a:lstStyle/>
                    <a:p>
                      <a:pPr algn="l" fontAlgn="b"/>
                      <a:r>
                        <a:rPr lang="en-US" sz="1700" b="0" i="0" u="none" strike="noStrike" dirty="0">
                          <a:solidFill>
                            <a:srgbClr val="000000"/>
                          </a:solidFill>
                          <a:effectLst/>
                          <a:latin typeface="Calibri" panose="020F0502020204030204" pitchFamily="34" charset="0"/>
                        </a:rPr>
                        <a:t>Salary Payment of August 2016</a:t>
                      </a:r>
                    </a:p>
                  </a:txBody>
                  <a:tcPr marL="9525" marR="9525" marT="9525" marB="0"/>
                </a:tc>
                <a:tc>
                  <a:txBody>
                    <a:bodyPr/>
                    <a:lstStyle/>
                    <a:p>
                      <a:pPr algn="l" fontAlgn="b"/>
                      <a:r>
                        <a:rPr lang="en-US" sz="1700" b="0" i="0" u="none" strike="noStrike" dirty="0">
                          <a:solidFill>
                            <a:srgbClr val="000000"/>
                          </a:solidFill>
                          <a:effectLst/>
                          <a:latin typeface="Calibri" panose="020F0502020204030204" pitchFamily="34" charset="0"/>
                        </a:rPr>
                        <a:t>The salaries of August 2016 was paid by former //Khara Hais Municipality since Mier Municipality had insufficient funds to pay salaries.  These cost were also not covered by the MDTG.</a:t>
                      </a:r>
                    </a:p>
                  </a:txBody>
                  <a:tcPr marL="9525" marR="9525" marT="9525" marB="0"/>
                </a:tc>
                <a:extLst>
                  <a:ext uri="{0D108BD9-81ED-4DB2-BD59-A6C34878D82A}">
                    <a16:rowId xmlns:a16="http://schemas.microsoft.com/office/drawing/2014/main" xmlns="" val="51825541"/>
                  </a:ext>
                </a:extLst>
              </a:tr>
              <a:tr h="1408439">
                <a:tc>
                  <a:txBody>
                    <a:bodyPr/>
                    <a:lstStyle/>
                    <a:p>
                      <a:pPr algn="l" fontAlgn="b"/>
                      <a:r>
                        <a:rPr lang="en-US" sz="1700" b="0" i="0" u="none" strike="noStrike" dirty="0">
                          <a:solidFill>
                            <a:srgbClr val="000000"/>
                          </a:solidFill>
                          <a:effectLst/>
                          <a:latin typeface="Calibri" panose="020F0502020204030204" pitchFamily="34" charset="0"/>
                        </a:rPr>
                        <a:t>Collection rate</a:t>
                      </a:r>
                    </a:p>
                  </a:txBody>
                  <a:tcPr marL="9525" marR="9525" marT="9525" marB="0"/>
                </a:tc>
                <a:tc>
                  <a:txBody>
                    <a:bodyPr/>
                    <a:lstStyle/>
                    <a:p>
                      <a:pPr algn="l" fontAlgn="b"/>
                      <a:r>
                        <a:rPr lang="en-US" sz="1700" b="0" i="0" u="none" strike="noStrike" dirty="0">
                          <a:solidFill>
                            <a:srgbClr val="000000"/>
                          </a:solidFill>
                          <a:effectLst/>
                          <a:latin typeface="Calibri" panose="020F0502020204030204" pitchFamily="34" charset="0"/>
                        </a:rPr>
                        <a:t>As per 2016 Audited AFS of former Mier Municipality the debtors' collection days was 385 days.  This clearly reflects a culture of non-payment.  The current collection rate for October 2020 is 35% (Excluding amounts handed over for collection).</a:t>
                      </a:r>
                    </a:p>
                  </a:txBody>
                  <a:tcPr marL="9525" marR="9525" marT="9525" marB="0"/>
                </a:tc>
                <a:extLst>
                  <a:ext uri="{0D108BD9-81ED-4DB2-BD59-A6C34878D82A}">
                    <a16:rowId xmlns:a16="http://schemas.microsoft.com/office/drawing/2014/main" xmlns="" val="1239773530"/>
                  </a:ext>
                </a:extLst>
              </a:tr>
              <a:tr h="976391">
                <a:tc>
                  <a:txBody>
                    <a:bodyPr/>
                    <a:lstStyle/>
                    <a:p>
                      <a:pPr algn="l" fontAlgn="b"/>
                      <a:r>
                        <a:rPr lang="en-US" sz="1800" b="0" i="0" u="none" strike="noStrike" dirty="0">
                          <a:solidFill>
                            <a:srgbClr val="000000"/>
                          </a:solidFill>
                          <a:effectLst/>
                          <a:latin typeface="Calibri" panose="020F0502020204030204" pitchFamily="34" charset="0"/>
                        </a:rPr>
                        <a:t>Cost of the merger was not accurately calculated</a:t>
                      </a:r>
                    </a:p>
                  </a:txBody>
                  <a:tcPr marL="9525" marR="9525" marT="9525" marB="0"/>
                </a:tc>
                <a:tc>
                  <a:txBody>
                    <a:bodyPr/>
                    <a:lstStyle/>
                    <a:p>
                      <a:pPr algn="l" fontAlgn="b"/>
                      <a:r>
                        <a:rPr lang="en-US" sz="1800" b="0" i="0" u="none" strike="noStrike" dirty="0">
                          <a:solidFill>
                            <a:srgbClr val="000000"/>
                          </a:solidFill>
                          <a:effectLst/>
                          <a:latin typeface="Calibri" panose="020F0502020204030204" pitchFamily="34" charset="0"/>
                        </a:rPr>
                        <a:t>Since insufficient funding was received from National Treasury, DKM is technically insolvent.</a:t>
                      </a:r>
                    </a:p>
                  </a:txBody>
                  <a:tcPr marL="9525" marR="9525" marT="9525" marB="0"/>
                </a:tc>
                <a:extLst>
                  <a:ext uri="{0D108BD9-81ED-4DB2-BD59-A6C34878D82A}">
                    <a16:rowId xmlns:a16="http://schemas.microsoft.com/office/drawing/2014/main" xmlns="" val="3022716540"/>
                  </a:ext>
                </a:extLst>
              </a:tr>
              <a:tr h="1408439">
                <a:tc>
                  <a:txBody>
                    <a:bodyPr/>
                    <a:lstStyle/>
                    <a:p>
                      <a:pPr algn="l" fontAlgn="b"/>
                      <a:r>
                        <a:rPr lang="en-US" sz="1800" b="0" i="0" u="none" strike="noStrike" dirty="0">
                          <a:solidFill>
                            <a:srgbClr val="000000"/>
                          </a:solidFill>
                          <a:effectLst/>
                          <a:latin typeface="Calibri" panose="020F0502020204030204" pitchFamily="34" charset="0"/>
                        </a:rPr>
                        <a:t>Unfunded mandates</a:t>
                      </a:r>
                    </a:p>
                  </a:txBody>
                  <a:tcPr marL="9525" marR="9525" marT="9525" marB="0"/>
                </a:tc>
                <a:tc>
                  <a:txBody>
                    <a:bodyPr/>
                    <a:lstStyle/>
                    <a:p>
                      <a:pPr algn="l" fontAlgn="b"/>
                      <a:r>
                        <a:rPr lang="en-US" sz="1800" b="0" i="0" u="none" strike="noStrike" dirty="0">
                          <a:solidFill>
                            <a:srgbClr val="000000"/>
                          </a:solidFill>
                          <a:effectLst/>
                          <a:latin typeface="Calibri" panose="020F0502020204030204" pitchFamily="34" charset="0"/>
                        </a:rPr>
                        <a:t>More libraries were inherited with additional burden on the operational budget.  The grant from Provincial Treasury is far below the actual cost incurred. For the 2020/2021 financial the unfunded portion is R 7.1 million.</a:t>
                      </a:r>
                    </a:p>
                  </a:txBody>
                  <a:tcPr marL="9525" marR="9525" marT="9525" marB="0"/>
                </a:tc>
                <a:extLst>
                  <a:ext uri="{0D108BD9-81ED-4DB2-BD59-A6C34878D82A}">
                    <a16:rowId xmlns:a16="http://schemas.microsoft.com/office/drawing/2014/main" xmlns="" val="148534731"/>
                  </a:ext>
                </a:extLst>
              </a:tr>
            </a:tbl>
          </a:graphicData>
        </a:graphic>
      </p:graphicFrame>
    </p:spTree>
    <p:extLst>
      <p:ext uri="{BB962C8B-B14F-4D97-AF65-F5344CB8AC3E}">
        <p14:creationId xmlns:p14="http://schemas.microsoft.com/office/powerpoint/2010/main" xmlns="" val="113968290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608" y="274638"/>
            <a:ext cx="7498080" cy="490066"/>
          </a:xfrm>
        </p:spPr>
        <p:txBody>
          <a:bodyPr>
            <a:normAutofit fontScale="90000"/>
          </a:bodyPr>
          <a:lstStyle/>
          <a:p>
            <a:r>
              <a:rPr lang="en-ZA" sz="4400" dirty="0" smtClean="0">
                <a:solidFill>
                  <a:schemeClr val="tx1"/>
                </a:solidFill>
                <a:latin typeface="Tempus Sans ITC" panose="04020404030D07020202" pitchFamily="82" charset="0"/>
              </a:rPr>
              <a:t>Negative </a:t>
            </a:r>
            <a:r>
              <a:rPr lang="en-ZA" sz="4400" dirty="0">
                <a:solidFill>
                  <a:schemeClr val="tx1"/>
                </a:solidFill>
                <a:latin typeface="Tempus Sans ITC" panose="04020404030D07020202" pitchFamily="82" charset="0"/>
              </a:rPr>
              <a:t>Experiences by Vote</a:t>
            </a:r>
            <a:endParaRPr lang="en-US" dirty="0"/>
          </a:p>
        </p:txBody>
      </p:sp>
      <p:sp>
        <p:nvSpPr>
          <p:cNvPr id="3" name="Content Placeholder 2"/>
          <p:cNvSpPr>
            <a:spLocks noGrp="1"/>
          </p:cNvSpPr>
          <p:nvPr>
            <p:ph idx="1"/>
          </p:nvPr>
        </p:nvSpPr>
        <p:spPr/>
        <p:txBody>
          <a:bodyPr>
            <a:normAutofit/>
          </a:bodyPr>
          <a:lstStyle/>
          <a:p>
            <a:pPr marL="80962" indent="0">
              <a:buNone/>
            </a:pPr>
            <a:endParaRPr lang="en-ZA" dirty="0" smtClean="0"/>
          </a:p>
          <a:p>
            <a:pPr marL="82296" indent="0" algn="ctr">
              <a:buNone/>
            </a:pPr>
            <a:endParaRPr lang="en-ZA" dirty="0" smtClean="0"/>
          </a:p>
          <a:p>
            <a:pPr marL="82296" indent="0">
              <a:buNone/>
            </a:pP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809155033"/>
              </p:ext>
            </p:extLst>
          </p:nvPr>
        </p:nvGraphicFramePr>
        <p:xfrm>
          <a:off x="1259632" y="908720"/>
          <a:ext cx="7416824" cy="5544617"/>
        </p:xfrm>
        <a:graphic>
          <a:graphicData uri="http://schemas.openxmlformats.org/drawingml/2006/table">
            <a:tbl>
              <a:tblPr firstRow="1" bandRow="1">
                <a:tableStyleId>{5C22544A-7EE6-4342-B048-85BDC9FD1C3A}</a:tableStyleId>
              </a:tblPr>
              <a:tblGrid>
                <a:gridCol w="2119093">
                  <a:extLst>
                    <a:ext uri="{9D8B030D-6E8A-4147-A177-3AD203B41FA5}">
                      <a16:colId xmlns:a16="http://schemas.microsoft.com/office/drawing/2014/main" xmlns="" val="336228048"/>
                    </a:ext>
                  </a:extLst>
                </a:gridCol>
                <a:gridCol w="5297731">
                  <a:extLst>
                    <a:ext uri="{9D8B030D-6E8A-4147-A177-3AD203B41FA5}">
                      <a16:colId xmlns:a16="http://schemas.microsoft.com/office/drawing/2014/main" xmlns="" val="4170704630"/>
                    </a:ext>
                  </a:extLst>
                </a:gridCol>
              </a:tblGrid>
              <a:tr h="464798">
                <a:tc>
                  <a:txBody>
                    <a:bodyPr/>
                    <a:lstStyle/>
                    <a:p>
                      <a:r>
                        <a:rPr lang="en-US" dirty="0" smtClean="0"/>
                        <a:t>Experience</a:t>
                      </a:r>
                      <a:endParaRPr lang="en-US" dirty="0"/>
                    </a:p>
                  </a:txBody>
                  <a:tcPr/>
                </a:tc>
                <a:tc>
                  <a:txBody>
                    <a:bodyPr/>
                    <a:lstStyle/>
                    <a:p>
                      <a:r>
                        <a:rPr lang="en-US" dirty="0" smtClean="0"/>
                        <a:t>Result</a:t>
                      </a:r>
                      <a:r>
                        <a:rPr lang="en-US" baseline="0" dirty="0" smtClean="0"/>
                        <a:t> of Merger</a:t>
                      </a:r>
                      <a:endParaRPr lang="en-US" dirty="0"/>
                    </a:p>
                  </a:txBody>
                  <a:tcPr/>
                </a:tc>
                <a:extLst>
                  <a:ext uri="{0D108BD9-81ED-4DB2-BD59-A6C34878D82A}">
                    <a16:rowId xmlns:a16="http://schemas.microsoft.com/office/drawing/2014/main" xmlns="" val="575265363"/>
                  </a:ext>
                </a:extLst>
              </a:tr>
              <a:tr h="1251888">
                <a:tc>
                  <a:txBody>
                    <a:bodyPr/>
                    <a:lstStyle/>
                    <a:p>
                      <a:pPr algn="l" fontAlgn="b"/>
                      <a:r>
                        <a:rPr lang="en-US" sz="1800" b="0" i="0" u="none" strike="noStrike" dirty="0">
                          <a:solidFill>
                            <a:srgbClr val="000000"/>
                          </a:solidFill>
                          <a:effectLst/>
                          <a:latin typeface="Calibri" panose="020F0502020204030204" pitchFamily="34" charset="0"/>
                        </a:rPr>
                        <a:t>Pre-paid water sales</a:t>
                      </a:r>
                    </a:p>
                  </a:txBody>
                  <a:tcPr marL="9525" marR="9525" marT="9525" marB="0"/>
                </a:tc>
                <a:tc>
                  <a:txBody>
                    <a:bodyPr/>
                    <a:lstStyle/>
                    <a:p>
                      <a:pPr algn="l" fontAlgn="b"/>
                      <a:r>
                        <a:rPr lang="en-US" sz="1800" b="0" i="0" u="none" strike="noStrike" dirty="0">
                          <a:solidFill>
                            <a:srgbClr val="000000"/>
                          </a:solidFill>
                          <a:effectLst/>
                          <a:latin typeface="Calibri" panose="020F0502020204030204" pitchFamily="34" charset="0"/>
                        </a:rPr>
                        <a:t>The pre-paid water server cannot be stationed at the HQ due to the low bandwidth problem.  This poses an IT Risk.</a:t>
                      </a:r>
                    </a:p>
                  </a:txBody>
                  <a:tcPr marL="9525" marR="9525" marT="9525" marB="0"/>
                </a:tc>
                <a:extLst>
                  <a:ext uri="{0D108BD9-81ED-4DB2-BD59-A6C34878D82A}">
                    <a16:rowId xmlns:a16="http://schemas.microsoft.com/office/drawing/2014/main" xmlns="" val="1887281513"/>
                  </a:ext>
                </a:extLst>
              </a:tr>
              <a:tr h="916714">
                <a:tc>
                  <a:txBody>
                    <a:bodyPr/>
                    <a:lstStyle/>
                    <a:p>
                      <a:pPr algn="l" fontAlgn="b"/>
                      <a:r>
                        <a:rPr lang="en-US" sz="1800" b="0" i="0" u="none" strike="noStrike">
                          <a:solidFill>
                            <a:srgbClr val="000000"/>
                          </a:solidFill>
                          <a:effectLst/>
                          <a:latin typeface="Calibri" panose="020F0502020204030204" pitchFamily="34" charset="0"/>
                        </a:rPr>
                        <a:t>IMIS system</a:t>
                      </a:r>
                    </a:p>
                  </a:txBody>
                  <a:tcPr marL="9525" marR="9525" marT="9525" marB="0"/>
                </a:tc>
                <a:tc>
                  <a:txBody>
                    <a:bodyPr/>
                    <a:lstStyle/>
                    <a:p>
                      <a:pPr algn="l" fontAlgn="b"/>
                      <a:r>
                        <a:rPr lang="en-US" sz="1800" b="0" i="0" u="none" strike="noStrike" dirty="0">
                          <a:solidFill>
                            <a:srgbClr val="000000"/>
                          </a:solidFill>
                          <a:effectLst/>
                          <a:latin typeface="Calibri" panose="020F0502020204030204" pitchFamily="34" charset="0"/>
                        </a:rPr>
                        <a:t>Due to low bandwidth the IMIS system cannot be used in its entirety.</a:t>
                      </a:r>
                    </a:p>
                  </a:txBody>
                  <a:tcPr marL="9525" marR="9525" marT="9525" marB="0"/>
                </a:tc>
                <a:extLst>
                  <a:ext uri="{0D108BD9-81ED-4DB2-BD59-A6C34878D82A}">
                    <a16:rowId xmlns:a16="http://schemas.microsoft.com/office/drawing/2014/main" xmlns="" val="51825541"/>
                  </a:ext>
                </a:extLst>
              </a:tr>
              <a:tr h="1085709">
                <a:tc>
                  <a:txBody>
                    <a:bodyPr/>
                    <a:lstStyle/>
                    <a:p>
                      <a:pPr algn="l" fontAlgn="b"/>
                      <a:r>
                        <a:rPr lang="en-US" sz="1800" b="0" i="0" u="none" strike="noStrike">
                          <a:solidFill>
                            <a:srgbClr val="000000"/>
                          </a:solidFill>
                          <a:effectLst/>
                          <a:latin typeface="Calibri" panose="020F0502020204030204" pitchFamily="34" charset="0"/>
                        </a:rPr>
                        <a:t>IT Support</a:t>
                      </a:r>
                    </a:p>
                  </a:txBody>
                  <a:tcPr marL="9525" marR="9525" marT="9525" marB="0"/>
                </a:tc>
                <a:tc>
                  <a:txBody>
                    <a:bodyPr/>
                    <a:lstStyle/>
                    <a:p>
                      <a:pPr algn="l" fontAlgn="b"/>
                      <a:r>
                        <a:rPr lang="en-US" sz="1800" b="0" i="0" u="none" strike="noStrike" dirty="0">
                          <a:solidFill>
                            <a:srgbClr val="000000"/>
                          </a:solidFill>
                          <a:effectLst/>
                          <a:latin typeface="Calibri" panose="020F0502020204030204" pitchFamily="34" charset="0"/>
                        </a:rPr>
                        <a:t>Due to the vast distances IT </a:t>
                      </a:r>
                      <a:r>
                        <a:rPr lang="en-US" sz="1800" b="0" i="0" u="none" strike="noStrike" dirty="0" smtClean="0">
                          <a:solidFill>
                            <a:srgbClr val="000000"/>
                          </a:solidFill>
                          <a:effectLst/>
                          <a:latin typeface="Calibri" panose="020F0502020204030204" pitchFamily="34" charset="0"/>
                        </a:rPr>
                        <a:t>physical </a:t>
                      </a:r>
                      <a:r>
                        <a:rPr lang="en-US" sz="1800" b="0" i="0" u="none" strike="noStrike" dirty="0">
                          <a:solidFill>
                            <a:srgbClr val="000000"/>
                          </a:solidFill>
                          <a:effectLst/>
                          <a:latin typeface="Calibri" panose="020F0502020204030204" pitchFamily="34" charset="0"/>
                        </a:rPr>
                        <a:t>support takes minimum two and half hours reach a site and is time consuming and costly.</a:t>
                      </a:r>
                    </a:p>
                  </a:txBody>
                  <a:tcPr marL="9525" marR="9525" marT="9525" marB="0"/>
                </a:tc>
                <a:extLst>
                  <a:ext uri="{0D108BD9-81ED-4DB2-BD59-A6C34878D82A}">
                    <a16:rowId xmlns:a16="http://schemas.microsoft.com/office/drawing/2014/main" xmlns="" val="1239773530"/>
                  </a:ext>
                </a:extLst>
              </a:tr>
              <a:tr h="1825508">
                <a:tc>
                  <a:txBody>
                    <a:bodyPr/>
                    <a:lstStyle/>
                    <a:p>
                      <a:pPr algn="l" fontAlgn="b"/>
                      <a:r>
                        <a:rPr lang="en-US" sz="1800" b="0" i="0" u="none" strike="noStrike" dirty="0" err="1">
                          <a:solidFill>
                            <a:srgbClr val="000000"/>
                          </a:solidFill>
                          <a:effectLst/>
                          <a:latin typeface="Calibri" panose="020F0502020204030204" pitchFamily="34" charset="0"/>
                        </a:rPr>
                        <a:t>Extention</a:t>
                      </a:r>
                      <a:r>
                        <a:rPr lang="en-US" sz="1800" b="0" i="0" u="none" strike="noStrike" dirty="0">
                          <a:solidFill>
                            <a:srgbClr val="000000"/>
                          </a:solidFill>
                          <a:effectLst/>
                          <a:latin typeface="Calibri" panose="020F0502020204030204" pitchFamily="34" charset="0"/>
                        </a:rPr>
                        <a:t> of the Network</a:t>
                      </a:r>
                    </a:p>
                  </a:txBody>
                  <a:tcPr marL="9525" marR="9525" marT="9525" marB="0"/>
                </a:tc>
                <a:tc>
                  <a:txBody>
                    <a:bodyPr/>
                    <a:lstStyle/>
                    <a:p>
                      <a:pPr algn="l" fontAlgn="b"/>
                      <a:r>
                        <a:rPr lang="en-US" sz="1800" b="0" i="0" u="none" strike="noStrike" dirty="0">
                          <a:solidFill>
                            <a:srgbClr val="000000"/>
                          </a:solidFill>
                          <a:effectLst/>
                          <a:latin typeface="Calibri" panose="020F0502020204030204" pitchFamily="34" charset="0"/>
                        </a:rPr>
                        <a:t>As a result of the vast distances between Upington and the Mier area.  It is difficult erect a wireless network from HQ to the different remote offices.  Vsat </a:t>
                      </a:r>
                      <a:r>
                        <a:rPr lang="en-US" sz="1800" b="0" i="0" u="none" strike="noStrike" dirty="0" smtClean="0">
                          <a:solidFill>
                            <a:srgbClr val="000000"/>
                          </a:solidFill>
                          <a:effectLst/>
                          <a:latin typeface="Calibri" panose="020F0502020204030204" pitchFamily="34" charset="0"/>
                        </a:rPr>
                        <a:t>connectivity </a:t>
                      </a:r>
                      <a:r>
                        <a:rPr lang="en-US" sz="1800" b="0" i="0" u="none" strike="noStrike" dirty="0">
                          <a:solidFill>
                            <a:srgbClr val="000000"/>
                          </a:solidFill>
                          <a:effectLst/>
                          <a:latin typeface="Calibri" panose="020F0502020204030204" pitchFamily="34" charset="0"/>
                        </a:rPr>
                        <a:t>is the only alternative and is costly and low bandwidth not allowing for all systems to connect.  </a:t>
                      </a:r>
                    </a:p>
                  </a:txBody>
                  <a:tcPr marL="9525" marR="9525" marT="9525" marB="0"/>
                </a:tc>
                <a:extLst>
                  <a:ext uri="{0D108BD9-81ED-4DB2-BD59-A6C34878D82A}">
                    <a16:rowId xmlns:a16="http://schemas.microsoft.com/office/drawing/2014/main" xmlns="" val="2044742233"/>
                  </a:ext>
                </a:extLst>
              </a:tr>
            </a:tbl>
          </a:graphicData>
        </a:graphic>
      </p:graphicFrame>
    </p:spTree>
    <p:extLst>
      <p:ext uri="{BB962C8B-B14F-4D97-AF65-F5344CB8AC3E}">
        <p14:creationId xmlns:p14="http://schemas.microsoft.com/office/powerpoint/2010/main" xmlns="" val="343815965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608" y="274638"/>
            <a:ext cx="7498080" cy="490066"/>
          </a:xfrm>
        </p:spPr>
        <p:txBody>
          <a:bodyPr>
            <a:normAutofit fontScale="90000"/>
          </a:bodyPr>
          <a:lstStyle/>
          <a:p>
            <a:r>
              <a:rPr lang="en-ZA" sz="4400" dirty="0" smtClean="0">
                <a:solidFill>
                  <a:schemeClr val="tx1"/>
                </a:solidFill>
                <a:latin typeface="Tempus Sans ITC" panose="04020404030D07020202" pitchFamily="82" charset="0"/>
              </a:rPr>
              <a:t>Negative </a:t>
            </a:r>
            <a:r>
              <a:rPr lang="en-ZA" sz="4400" dirty="0">
                <a:solidFill>
                  <a:schemeClr val="tx1"/>
                </a:solidFill>
                <a:latin typeface="Tempus Sans ITC" panose="04020404030D07020202" pitchFamily="82" charset="0"/>
              </a:rPr>
              <a:t>Experiences by Vote</a:t>
            </a:r>
            <a:endParaRPr lang="en-US" dirty="0"/>
          </a:p>
        </p:txBody>
      </p:sp>
      <p:sp>
        <p:nvSpPr>
          <p:cNvPr id="3" name="Content Placeholder 2"/>
          <p:cNvSpPr>
            <a:spLocks noGrp="1"/>
          </p:cNvSpPr>
          <p:nvPr>
            <p:ph idx="1"/>
          </p:nvPr>
        </p:nvSpPr>
        <p:spPr/>
        <p:txBody>
          <a:bodyPr>
            <a:normAutofit/>
          </a:bodyPr>
          <a:lstStyle/>
          <a:p>
            <a:pPr marL="80962" indent="0">
              <a:buNone/>
            </a:pPr>
            <a:endParaRPr lang="en-ZA" dirty="0" smtClean="0"/>
          </a:p>
          <a:p>
            <a:pPr marL="82296" indent="0" algn="ctr">
              <a:buNone/>
            </a:pPr>
            <a:endParaRPr lang="en-ZA" dirty="0" smtClean="0"/>
          </a:p>
          <a:p>
            <a:pPr marL="82296" indent="0">
              <a:buNone/>
            </a:pP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1096116601"/>
              </p:ext>
            </p:extLst>
          </p:nvPr>
        </p:nvGraphicFramePr>
        <p:xfrm>
          <a:off x="1259632" y="908719"/>
          <a:ext cx="7200800" cy="4824536"/>
        </p:xfrm>
        <a:graphic>
          <a:graphicData uri="http://schemas.openxmlformats.org/drawingml/2006/table">
            <a:tbl>
              <a:tblPr firstRow="1" bandRow="1">
                <a:tableStyleId>{5C22544A-7EE6-4342-B048-85BDC9FD1C3A}</a:tableStyleId>
              </a:tblPr>
              <a:tblGrid>
                <a:gridCol w="2057371">
                  <a:extLst>
                    <a:ext uri="{9D8B030D-6E8A-4147-A177-3AD203B41FA5}">
                      <a16:colId xmlns:a16="http://schemas.microsoft.com/office/drawing/2014/main" xmlns="" val="336228048"/>
                    </a:ext>
                  </a:extLst>
                </a:gridCol>
                <a:gridCol w="5143429">
                  <a:extLst>
                    <a:ext uri="{9D8B030D-6E8A-4147-A177-3AD203B41FA5}">
                      <a16:colId xmlns:a16="http://schemas.microsoft.com/office/drawing/2014/main" xmlns="" val="4170704630"/>
                    </a:ext>
                  </a:extLst>
                </a:gridCol>
              </a:tblGrid>
              <a:tr h="705204">
                <a:tc>
                  <a:txBody>
                    <a:bodyPr/>
                    <a:lstStyle/>
                    <a:p>
                      <a:r>
                        <a:rPr lang="en-US" dirty="0" smtClean="0"/>
                        <a:t>Experience</a:t>
                      </a:r>
                      <a:endParaRPr lang="en-US" dirty="0"/>
                    </a:p>
                  </a:txBody>
                  <a:tcPr/>
                </a:tc>
                <a:tc>
                  <a:txBody>
                    <a:bodyPr/>
                    <a:lstStyle/>
                    <a:p>
                      <a:r>
                        <a:rPr lang="en-US" dirty="0" smtClean="0"/>
                        <a:t>Result</a:t>
                      </a:r>
                      <a:r>
                        <a:rPr lang="en-US" baseline="0" dirty="0" smtClean="0"/>
                        <a:t> of Merger</a:t>
                      </a:r>
                      <a:endParaRPr lang="en-US" dirty="0"/>
                    </a:p>
                  </a:txBody>
                  <a:tcPr/>
                </a:tc>
                <a:extLst>
                  <a:ext uri="{0D108BD9-81ED-4DB2-BD59-A6C34878D82A}">
                    <a16:rowId xmlns:a16="http://schemas.microsoft.com/office/drawing/2014/main" xmlns="" val="575265363"/>
                  </a:ext>
                </a:extLst>
              </a:tr>
              <a:tr h="1209846">
                <a:tc>
                  <a:txBody>
                    <a:bodyPr/>
                    <a:lstStyle/>
                    <a:p>
                      <a:pPr algn="l" fontAlgn="b"/>
                      <a:r>
                        <a:rPr lang="en-US" sz="1800" b="0" i="0" u="none" strike="noStrike" dirty="0">
                          <a:solidFill>
                            <a:srgbClr val="000000"/>
                          </a:solidFill>
                          <a:effectLst/>
                          <a:latin typeface="Calibri" panose="020F0502020204030204" pitchFamily="34" charset="0"/>
                        </a:rPr>
                        <a:t>Infrastructure not maintained</a:t>
                      </a:r>
                    </a:p>
                  </a:txBody>
                  <a:tcPr marL="9525" marR="9525" marT="9525" marB="0"/>
                </a:tc>
                <a:tc>
                  <a:txBody>
                    <a:bodyPr/>
                    <a:lstStyle/>
                    <a:p>
                      <a:pPr algn="l" fontAlgn="b"/>
                      <a:r>
                        <a:rPr lang="en-US" sz="1800" b="0" i="0" u="none" strike="noStrike" dirty="0">
                          <a:solidFill>
                            <a:srgbClr val="000000"/>
                          </a:solidFill>
                          <a:effectLst/>
                          <a:latin typeface="Calibri" panose="020F0502020204030204" pitchFamily="34" charset="0"/>
                        </a:rPr>
                        <a:t>Ageing infrastructure failing due to non-maintenance as a result of financial constrains.  These costs are not covered by grant funding, but must be additionally funded from own revenue.</a:t>
                      </a:r>
                    </a:p>
                  </a:txBody>
                  <a:tcPr marL="9525" marR="9525" marT="9525" marB="0"/>
                </a:tc>
                <a:extLst>
                  <a:ext uri="{0D108BD9-81ED-4DB2-BD59-A6C34878D82A}">
                    <a16:rowId xmlns:a16="http://schemas.microsoft.com/office/drawing/2014/main" xmlns="" val="1887281513"/>
                  </a:ext>
                </a:extLst>
              </a:tr>
              <a:tr h="760951">
                <a:tc>
                  <a:txBody>
                    <a:bodyPr/>
                    <a:lstStyle/>
                    <a:p>
                      <a:pPr algn="l" fontAlgn="b"/>
                      <a:r>
                        <a:rPr lang="en-US" sz="1800" b="0" i="0" u="none" strike="noStrike" dirty="0">
                          <a:solidFill>
                            <a:srgbClr val="000000"/>
                          </a:solidFill>
                          <a:effectLst/>
                          <a:latin typeface="Calibri" panose="020F0502020204030204" pitchFamily="34" charset="0"/>
                        </a:rPr>
                        <a:t>Water levels dropped due to Drought</a:t>
                      </a:r>
                    </a:p>
                  </a:txBody>
                  <a:tcPr marL="9525" marR="9525" marT="9525" marB="0"/>
                </a:tc>
                <a:tc>
                  <a:txBody>
                    <a:bodyPr/>
                    <a:lstStyle/>
                    <a:p>
                      <a:pPr algn="l" fontAlgn="b"/>
                      <a:r>
                        <a:rPr lang="en-US" sz="1800" b="0" i="0" u="none" strike="noStrike" dirty="0">
                          <a:solidFill>
                            <a:srgbClr val="000000"/>
                          </a:solidFill>
                          <a:effectLst/>
                          <a:latin typeface="Calibri" panose="020F0502020204030204" pitchFamily="34" charset="0"/>
                        </a:rPr>
                        <a:t>Additional expenditure to transport water from Upington to Noenieput and Swartkopdam.</a:t>
                      </a:r>
                    </a:p>
                  </a:txBody>
                  <a:tcPr marL="9525" marR="9525" marT="9525" marB="0"/>
                </a:tc>
                <a:extLst>
                  <a:ext uri="{0D108BD9-81ED-4DB2-BD59-A6C34878D82A}">
                    <a16:rowId xmlns:a16="http://schemas.microsoft.com/office/drawing/2014/main" xmlns="" val="51825541"/>
                  </a:ext>
                </a:extLst>
              </a:tr>
              <a:tr h="811091">
                <a:tc>
                  <a:txBody>
                    <a:bodyPr/>
                    <a:lstStyle/>
                    <a:p>
                      <a:pPr algn="l" fontAlgn="b"/>
                      <a:r>
                        <a:rPr lang="en-US" sz="1800" b="0" i="0" u="none" strike="noStrike" dirty="0">
                          <a:solidFill>
                            <a:srgbClr val="000000"/>
                          </a:solidFill>
                          <a:effectLst/>
                          <a:latin typeface="Calibri" panose="020F0502020204030204" pitchFamily="34" charset="0"/>
                        </a:rPr>
                        <a:t>Quality of water from bore holes</a:t>
                      </a:r>
                    </a:p>
                  </a:txBody>
                  <a:tcPr marL="9525" marR="9525" marT="9525" marB="0"/>
                </a:tc>
                <a:tc>
                  <a:txBody>
                    <a:bodyPr/>
                    <a:lstStyle/>
                    <a:p>
                      <a:pPr algn="l" fontAlgn="b"/>
                      <a:r>
                        <a:rPr lang="en-US" sz="1800" b="0" i="0" u="none" strike="noStrike" dirty="0">
                          <a:solidFill>
                            <a:srgbClr val="000000"/>
                          </a:solidFill>
                          <a:effectLst/>
                          <a:latin typeface="Calibri" panose="020F0502020204030204" pitchFamily="34" charset="0"/>
                        </a:rPr>
                        <a:t>Additional costs to ensure that water adheres to drinking standards</a:t>
                      </a:r>
                    </a:p>
                  </a:txBody>
                  <a:tcPr marL="9525" marR="9525" marT="9525" marB="0"/>
                </a:tc>
                <a:extLst>
                  <a:ext uri="{0D108BD9-81ED-4DB2-BD59-A6C34878D82A}">
                    <a16:rowId xmlns:a16="http://schemas.microsoft.com/office/drawing/2014/main" xmlns="" val="1239773530"/>
                  </a:ext>
                </a:extLst>
              </a:tr>
              <a:tr h="1337444">
                <a:tc>
                  <a:txBody>
                    <a:bodyPr/>
                    <a:lstStyle/>
                    <a:p>
                      <a:pPr algn="l" fontAlgn="b"/>
                      <a:r>
                        <a:rPr lang="en-US" sz="1800" b="0" i="0" u="none" strike="noStrike" dirty="0">
                          <a:solidFill>
                            <a:srgbClr val="000000"/>
                          </a:solidFill>
                          <a:effectLst/>
                          <a:latin typeface="Calibri" panose="020F0502020204030204" pitchFamily="34" charset="0"/>
                        </a:rPr>
                        <a:t>Insufficient water storage capacity</a:t>
                      </a:r>
                    </a:p>
                  </a:txBody>
                  <a:tcPr marL="9525" marR="9525" marT="9525" marB="0"/>
                </a:tc>
                <a:tc>
                  <a:txBody>
                    <a:bodyPr/>
                    <a:lstStyle/>
                    <a:p>
                      <a:pPr algn="l" fontAlgn="b"/>
                      <a:r>
                        <a:rPr lang="en-US" sz="1800" b="0" i="0" u="none" strike="noStrike" dirty="0">
                          <a:solidFill>
                            <a:srgbClr val="000000"/>
                          </a:solidFill>
                          <a:effectLst/>
                          <a:latin typeface="Calibri" panose="020F0502020204030204" pitchFamily="34" charset="0"/>
                        </a:rPr>
                        <a:t>Insufficient water storage capacity at Askham and Klein Mier resulting water shortages on a regular basis.</a:t>
                      </a:r>
                    </a:p>
                  </a:txBody>
                  <a:tcPr marL="9525" marR="9525" marT="9525" marB="0"/>
                </a:tc>
                <a:extLst>
                  <a:ext uri="{0D108BD9-81ED-4DB2-BD59-A6C34878D82A}">
                    <a16:rowId xmlns:a16="http://schemas.microsoft.com/office/drawing/2014/main" xmlns="" val="655704027"/>
                  </a:ext>
                </a:extLst>
              </a:tr>
            </a:tbl>
          </a:graphicData>
        </a:graphic>
      </p:graphicFrame>
    </p:spTree>
    <p:extLst>
      <p:ext uri="{BB962C8B-B14F-4D97-AF65-F5344CB8AC3E}">
        <p14:creationId xmlns:p14="http://schemas.microsoft.com/office/powerpoint/2010/main" xmlns="" val="279914635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608" y="274638"/>
            <a:ext cx="7498080" cy="490066"/>
          </a:xfrm>
        </p:spPr>
        <p:txBody>
          <a:bodyPr>
            <a:normAutofit fontScale="90000"/>
          </a:bodyPr>
          <a:lstStyle/>
          <a:p>
            <a:r>
              <a:rPr lang="en-ZA" sz="4400" dirty="0" smtClean="0">
                <a:solidFill>
                  <a:schemeClr val="tx1"/>
                </a:solidFill>
                <a:latin typeface="Tempus Sans ITC" panose="04020404030D07020202" pitchFamily="82" charset="0"/>
              </a:rPr>
              <a:t>Negative </a:t>
            </a:r>
            <a:r>
              <a:rPr lang="en-ZA" sz="4400" dirty="0">
                <a:solidFill>
                  <a:schemeClr val="tx1"/>
                </a:solidFill>
                <a:latin typeface="Tempus Sans ITC" panose="04020404030D07020202" pitchFamily="82" charset="0"/>
              </a:rPr>
              <a:t>Experiences by Vote</a:t>
            </a:r>
            <a:endParaRPr lang="en-US" dirty="0"/>
          </a:p>
        </p:txBody>
      </p:sp>
      <p:sp>
        <p:nvSpPr>
          <p:cNvPr id="3" name="Content Placeholder 2"/>
          <p:cNvSpPr>
            <a:spLocks noGrp="1"/>
          </p:cNvSpPr>
          <p:nvPr>
            <p:ph idx="1"/>
          </p:nvPr>
        </p:nvSpPr>
        <p:spPr/>
        <p:txBody>
          <a:bodyPr>
            <a:normAutofit/>
          </a:bodyPr>
          <a:lstStyle/>
          <a:p>
            <a:pPr marL="80962" indent="0">
              <a:buNone/>
            </a:pPr>
            <a:endParaRPr lang="en-ZA" dirty="0" smtClean="0"/>
          </a:p>
          <a:p>
            <a:pPr marL="82296" indent="0" algn="ctr">
              <a:buNone/>
            </a:pPr>
            <a:endParaRPr lang="en-ZA" dirty="0" smtClean="0"/>
          </a:p>
          <a:p>
            <a:pPr marL="82296" indent="0">
              <a:buNone/>
            </a:pP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2020929936"/>
              </p:ext>
            </p:extLst>
          </p:nvPr>
        </p:nvGraphicFramePr>
        <p:xfrm>
          <a:off x="1259632" y="1052736"/>
          <a:ext cx="7056784" cy="4270360"/>
        </p:xfrm>
        <a:graphic>
          <a:graphicData uri="http://schemas.openxmlformats.org/drawingml/2006/table">
            <a:tbl>
              <a:tblPr firstRow="1" bandRow="1">
                <a:tableStyleId>{5C22544A-7EE6-4342-B048-85BDC9FD1C3A}</a:tableStyleId>
              </a:tblPr>
              <a:tblGrid>
                <a:gridCol w="2016224">
                  <a:extLst>
                    <a:ext uri="{9D8B030D-6E8A-4147-A177-3AD203B41FA5}">
                      <a16:colId xmlns:a16="http://schemas.microsoft.com/office/drawing/2014/main" xmlns="" val="336228048"/>
                    </a:ext>
                  </a:extLst>
                </a:gridCol>
                <a:gridCol w="5040560">
                  <a:extLst>
                    <a:ext uri="{9D8B030D-6E8A-4147-A177-3AD203B41FA5}">
                      <a16:colId xmlns:a16="http://schemas.microsoft.com/office/drawing/2014/main" xmlns="" val="4170704630"/>
                    </a:ext>
                  </a:extLst>
                </a:gridCol>
              </a:tblGrid>
              <a:tr h="744658">
                <a:tc>
                  <a:txBody>
                    <a:bodyPr/>
                    <a:lstStyle/>
                    <a:p>
                      <a:r>
                        <a:rPr lang="en-US" dirty="0" smtClean="0"/>
                        <a:t>Experience</a:t>
                      </a:r>
                      <a:endParaRPr lang="en-US" dirty="0"/>
                    </a:p>
                  </a:txBody>
                  <a:tcPr/>
                </a:tc>
                <a:tc>
                  <a:txBody>
                    <a:bodyPr/>
                    <a:lstStyle/>
                    <a:p>
                      <a:r>
                        <a:rPr lang="en-US" dirty="0" smtClean="0"/>
                        <a:t>Result</a:t>
                      </a:r>
                      <a:r>
                        <a:rPr lang="en-US" baseline="0" dirty="0" smtClean="0"/>
                        <a:t> of Merger</a:t>
                      </a:r>
                      <a:endParaRPr lang="en-US" dirty="0"/>
                    </a:p>
                  </a:txBody>
                  <a:tcPr/>
                </a:tc>
                <a:extLst>
                  <a:ext uri="{0D108BD9-81ED-4DB2-BD59-A6C34878D82A}">
                    <a16:rowId xmlns:a16="http://schemas.microsoft.com/office/drawing/2014/main" xmlns="" val="575265363"/>
                  </a:ext>
                </a:extLst>
              </a:tr>
              <a:tr h="1120761">
                <a:tc>
                  <a:txBody>
                    <a:bodyPr/>
                    <a:lstStyle/>
                    <a:p>
                      <a:pPr algn="l" fontAlgn="b"/>
                      <a:r>
                        <a:rPr lang="en-US" sz="1800" b="0" i="0" u="none" strike="noStrike">
                          <a:solidFill>
                            <a:srgbClr val="000000"/>
                          </a:solidFill>
                          <a:effectLst/>
                          <a:latin typeface="Calibri" panose="020F0502020204030204" pitchFamily="34" charset="0"/>
                        </a:rPr>
                        <a:t>Increase in overtime</a:t>
                      </a:r>
                    </a:p>
                  </a:txBody>
                  <a:tcPr marL="9525" marR="9525" marT="9525" marB="0"/>
                </a:tc>
                <a:tc>
                  <a:txBody>
                    <a:bodyPr/>
                    <a:lstStyle/>
                    <a:p>
                      <a:pPr algn="l" fontAlgn="b"/>
                      <a:r>
                        <a:rPr lang="en-US" sz="1800" b="0" i="0" u="none" strike="noStrike">
                          <a:solidFill>
                            <a:srgbClr val="000000"/>
                          </a:solidFill>
                          <a:effectLst/>
                          <a:latin typeface="Calibri" panose="020F0502020204030204" pitchFamily="34" charset="0"/>
                        </a:rPr>
                        <a:t>Increase in overtime due to services being rendered from Upington.  </a:t>
                      </a:r>
                    </a:p>
                  </a:txBody>
                  <a:tcPr marL="9525" marR="9525" marT="9525" marB="0"/>
                </a:tc>
                <a:extLst>
                  <a:ext uri="{0D108BD9-81ED-4DB2-BD59-A6C34878D82A}">
                    <a16:rowId xmlns:a16="http://schemas.microsoft.com/office/drawing/2014/main" xmlns="" val="1887281513"/>
                  </a:ext>
                </a:extLst>
              </a:tr>
              <a:tr h="992674">
                <a:tc>
                  <a:txBody>
                    <a:bodyPr/>
                    <a:lstStyle/>
                    <a:p>
                      <a:pPr algn="l" fontAlgn="b"/>
                      <a:r>
                        <a:rPr lang="en-US" sz="1800" b="0" i="0" u="none" strike="noStrike" dirty="0">
                          <a:solidFill>
                            <a:srgbClr val="000000"/>
                          </a:solidFill>
                          <a:effectLst/>
                          <a:latin typeface="Calibri" panose="020F0502020204030204" pitchFamily="34" charset="0"/>
                        </a:rPr>
                        <a:t>Rietfontein Oxidation Pond</a:t>
                      </a:r>
                    </a:p>
                  </a:txBody>
                  <a:tcPr marL="9525" marR="9525" marT="9525" marB="0"/>
                </a:tc>
                <a:tc>
                  <a:txBody>
                    <a:bodyPr/>
                    <a:lstStyle/>
                    <a:p>
                      <a:pPr algn="l" fontAlgn="b"/>
                      <a:r>
                        <a:rPr lang="en-US" sz="1800" b="0" i="0" u="none" strike="noStrike" dirty="0">
                          <a:solidFill>
                            <a:srgbClr val="000000"/>
                          </a:solidFill>
                          <a:effectLst/>
                          <a:latin typeface="Calibri" panose="020F0502020204030204" pitchFamily="34" charset="0"/>
                        </a:rPr>
                        <a:t>The Rietfontein Oxidation pond requires emergency update due inadequate maintenance.  No additional is available.</a:t>
                      </a:r>
                    </a:p>
                  </a:txBody>
                  <a:tcPr marL="9525" marR="9525" marT="9525" marB="0"/>
                </a:tc>
                <a:extLst>
                  <a:ext uri="{0D108BD9-81ED-4DB2-BD59-A6C34878D82A}">
                    <a16:rowId xmlns:a16="http://schemas.microsoft.com/office/drawing/2014/main" xmlns="" val="1670516933"/>
                  </a:ext>
                </a:extLst>
              </a:tr>
              <a:tr h="1412267">
                <a:tc>
                  <a:txBody>
                    <a:bodyPr/>
                    <a:lstStyle/>
                    <a:p>
                      <a:pPr algn="l" fontAlgn="b"/>
                      <a:r>
                        <a:rPr lang="en-US" sz="1800" b="0" i="0" u="none" strike="noStrike">
                          <a:solidFill>
                            <a:srgbClr val="000000"/>
                          </a:solidFill>
                          <a:effectLst/>
                          <a:latin typeface="Calibri" panose="020F0502020204030204" pitchFamily="34" charset="0"/>
                        </a:rPr>
                        <a:t>Maintenance of Gravel Roads</a:t>
                      </a:r>
                    </a:p>
                  </a:txBody>
                  <a:tcPr marL="9525" marR="9525" marT="9525" marB="0"/>
                </a:tc>
                <a:tc>
                  <a:txBody>
                    <a:bodyPr/>
                    <a:lstStyle/>
                    <a:p>
                      <a:pPr algn="l" fontAlgn="b"/>
                      <a:r>
                        <a:rPr lang="en-US" sz="1800" b="0" i="0" u="none" strike="noStrike" dirty="0">
                          <a:solidFill>
                            <a:srgbClr val="000000"/>
                          </a:solidFill>
                          <a:effectLst/>
                          <a:latin typeface="Calibri" panose="020F0502020204030204" pitchFamily="34" charset="0"/>
                        </a:rPr>
                        <a:t>Only one grader must maintain the entire DKM.  </a:t>
                      </a:r>
                    </a:p>
                  </a:txBody>
                  <a:tcPr marL="9525" marR="9525" marT="9525" marB="0"/>
                </a:tc>
                <a:extLst>
                  <a:ext uri="{0D108BD9-81ED-4DB2-BD59-A6C34878D82A}">
                    <a16:rowId xmlns:a16="http://schemas.microsoft.com/office/drawing/2014/main" xmlns="" val="1239773530"/>
                  </a:ext>
                </a:extLst>
              </a:tr>
            </a:tbl>
          </a:graphicData>
        </a:graphic>
      </p:graphicFrame>
    </p:spTree>
    <p:extLst>
      <p:ext uri="{BB962C8B-B14F-4D97-AF65-F5344CB8AC3E}">
        <p14:creationId xmlns:p14="http://schemas.microsoft.com/office/powerpoint/2010/main" xmlns="" val="232739252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818072" cy="562074"/>
          </a:xfrm>
        </p:spPr>
        <p:txBody>
          <a:bodyPr>
            <a:normAutofit fontScale="90000"/>
          </a:bodyPr>
          <a:lstStyle/>
          <a:p>
            <a:r>
              <a:rPr lang="en-ZA" sz="3600" dirty="0"/>
              <a:t/>
            </a:r>
            <a:br>
              <a:rPr lang="en-ZA" sz="3600" dirty="0"/>
            </a:br>
            <a:r>
              <a:rPr lang="en-ZA" sz="3600" dirty="0" smtClean="0"/>
              <a:t/>
            </a:r>
            <a:br>
              <a:rPr lang="en-ZA" sz="3600" dirty="0" smtClean="0"/>
            </a:br>
            <a:r>
              <a:rPr lang="en-ZA" sz="3600" dirty="0" smtClean="0">
                <a:solidFill>
                  <a:schemeClr val="tx1"/>
                </a:solidFill>
                <a:latin typeface="Tempus Sans ITC" panose="04020404030D07020202" pitchFamily="82" charset="0"/>
              </a:rPr>
              <a:t>Introduction</a:t>
            </a:r>
            <a:r>
              <a:rPr lang="en-ZA" sz="3600" dirty="0">
                <a:solidFill>
                  <a:schemeClr val="tx1"/>
                </a:solidFill>
              </a:rPr>
              <a:t/>
            </a:r>
            <a:br>
              <a:rPr lang="en-ZA" sz="3600" dirty="0">
                <a:solidFill>
                  <a:schemeClr val="tx1"/>
                </a:solidFill>
              </a:rPr>
            </a:br>
            <a:r>
              <a:rPr lang="en-ZA" sz="3600" dirty="0">
                <a:solidFill>
                  <a:schemeClr val="tx1"/>
                </a:solidFill>
              </a:rPr>
              <a:t/>
            </a:r>
            <a:br>
              <a:rPr lang="en-ZA" sz="3600" dirty="0">
                <a:solidFill>
                  <a:schemeClr val="tx1"/>
                </a:solidFill>
              </a:rPr>
            </a:br>
            <a:endParaRPr lang="en-ZA" sz="3600" dirty="0">
              <a:solidFill>
                <a:schemeClr val="tx1"/>
              </a:solidFill>
            </a:endParaRPr>
          </a:p>
        </p:txBody>
      </p:sp>
      <p:sp>
        <p:nvSpPr>
          <p:cNvPr id="3" name="Content Placeholder 2"/>
          <p:cNvSpPr>
            <a:spLocks noGrp="1"/>
          </p:cNvSpPr>
          <p:nvPr>
            <p:ph idx="1"/>
          </p:nvPr>
        </p:nvSpPr>
        <p:spPr>
          <a:xfrm>
            <a:off x="1079612" y="822744"/>
            <a:ext cx="7890080" cy="6035256"/>
          </a:xfrm>
        </p:spPr>
        <p:txBody>
          <a:bodyPr>
            <a:normAutofit/>
          </a:bodyPr>
          <a:lstStyle/>
          <a:p>
            <a:pPr marL="457200" indent="-457200"/>
            <a:r>
              <a:rPr lang="en-US" sz="2400" dirty="0" smtClean="0"/>
              <a:t>As per Provincial Gazette 2030, dated 25 July 2016, Mier Local Municipality and //Khara Hais Local Municipality were disestablished on 5 August 2016.</a:t>
            </a:r>
          </a:p>
          <a:p>
            <a:pPr marL="731520" lvl="1" indent="-457200"/>
            <a:r>
              <a:rPr lang="en-US" sz="2000" dirty="0" smtClean="0"/>
              <a:t>//Khara Hais Municipality had 14 wards and 27 councilors (14 ward councilors and 13 </a:t>
            </a:r>
            <a:r>
              <a:rPr lang="en-US" sz="2000" dirty="0"/>
              <a:t>proportional</a:t>
            </a:r>
            <a:r>
              <a:rPr lang="en-US" sz="2000" dirty="0" smtClean="0"/>
              <a:t>)</a:t>
            </a:r>
          </a:p>
          <a:p>
            <a:pPr marL="731520" lvl="1" indent="-457200"/>
            <a:r>
              <a:rPr lang="en-US" sz="2000" dirty="0" smtClean="0"/>
              <a:t> Mier Municipality had 4 wards and 7 councilors (4 wards and 3 </a:t>
            </a:r>
            <a:r>
              <a:rPr lang="en-US" sz="2000" smtClean="0"/>
              <a:t>proportional)</a:t>
            </a:r>
          </a:p>
          <a:p>
            <a:pPr marL="274320" lvl="1" indent="0">
              <a:buNone/>
            </a:pPr>
            <a:endParaRPr lang="en-US" sz="2400" dirty="0" smtClean="0"/>
          </a:p>
          <a:p>
            <a:pPr marL="457200" indent="-457200"/>
            <a:r>
              <a:rPr lang="en-US" sz="2400" dirty="0" smtClean="0"/>
              <a:t>Dawid Kruiper Municipality were established on 6 August 2016 after the former Mier and //Khara Local Municipalities merged.</a:t>
            </a:r>
            <a:r>
              <a:rPr lang="en-US" sz="2400" dirty="0"/>
              <a:t>	</a:t>
            </a:r>
            <a:endParaRPr lang="en-US" sz="2400" dirty="0" smtClean="0"/>
          </a:p>
          <a:p>
            <a:pPr marL="731520" lvl="1" indent="-457200"/>
            <a:r>
              <a:rPr lang="en-US" sz="2000" dirty="0" smtClean="0"/>
              <a:t>Dawid Kruiper Municipality has 16 wards and 31 councilors (16 ward councilors and 15 proportional)</a:t>
            </a:r>
          </a:p>
          <a:p>
            <a:pPr marL="731520" lvl="1" indent="-457200"/>
            <a:r>
              <a:rPr lang="en-US" sz="2000" dirty="0" smtClean="0"/>
              <a:t>The municipality has an executive mayoral system.  </a:t>
            </a:r>
          </a:p>
          <a:p>
            <a:pPr marL="521208" lvl="2" indent="0">
              <a:buNone/>
            </a:pPr>
            <a:endParaRPr lang="en-US" sz="1600" dirty="0"/>
          </a:p>
          <a:p>
            <a:pPr marL="0" indent="0">
              <a:buNone/>
            </a:pPr>
            <a:endParaRPr lang="en-ZA" sz="7200" dirty="0" smtClean="0"/>
          </a:p>
          <a:p>
            <a:pPr marL="0" indent="0">
              <a:buNone/>
            </a:pPr>
            <a:endParaRPr lang="en-ZA" sz="7200" dirty="0" smtClean="0"/>
          </a:p>
          <a:p>
            <a:pPr marL="0" indent="0">
              <a:buNone/>
            </a:pPr>
            <a:endParaRPr lang="en-ZA" sz="7200" dirty="0" smtClean="0"/>
          </a:p>
          <a:p>
            <a:pPr marL="0" indent="0">
              <a:buNone/>
            </a:pPr>
            <a:endParaRPr lang="en-ZA" sz="7200" dirty="0" smtClean="0"/>
          </a:p>
          <a:p>
            <a:pPr marL="0" indent="0">
              <a:buNone/>
            </a:pPr>
            <a:endParaRPr lang="en-ZA" sz="7200" dirty="0" smtClean="0"/>
          </a:p>
          <a:p>
            <a:pPr marL="0" indent="0">
              <a:buNone/>
            </a:pPr>
            <a:endParaRPr lang="en-ZA" sz="7200" dirty="0" smtClean="0"/>
          </a:p>
          <a:p>
            <a:pPr marL="0" indent="0">
              <a:buNone/>
            </a:pPr>
            <a:endParaRPr lang="en-ZA" sz="7200" dirty="0" smtClean="0"/>
          </a:p>
          <a:p>
            <a:pPr marL="0" indent="0">
              <a:buNone/>
            </a:pPr>
            <a:endParaRPr lang="en-ZA" sz="7200" dirty="0" smtClean="0"/>
          </a:p>
          <a:p>
            <a:pPr marL="0" indent="0">
              <a:buNone/>
            </a:pPr>
            <a:endParaRPr lang="en-ZA" sz="7200" dirty="0" smtClean="0"/>
          </a:p>
          <a:p>
            <a:pPr marL="80962" indent="0">
              <a:buNone/>
            </a:pPr>
            <a:endParaRPr lang="en-ZA" dirty="0" smtClean="0"/>
          </a:p>
          <a:p>
            <a:pPr marL="901700" indent="-820738">
              <a:buFontTx/>
              <a:buChar char="-"/>
            </a:pPr>
            <a:endParaRPr lang="en-ZA" dirty="0" smtClean="0"/>
          </a:p>
          <a:p>
            <a:pPr marL="80962" indent="0">
              <a:buNone/>
            </a:pPr>
            <a:endParaRPr lang="en-ZA" dirty="0" smtClean="0"/>
          </a:p>
          <a:p>
            <a:pPr marL="82296" indent="0" algn="ctr">
              <a:buNone/>
            </a:pPr>
            <a:endParaRPr lang="en-ZA" dirty="0" smtClean="0"/>
          </a:p>
          <a:p>
            <a:pPr marL="82296" indent="0">
              <a:buNone/>
            </a:pPr>
            <a:endParaRPr lang="en-ZA" dirty="0"/>
          </a:p>
        </p:txBody>
      </p:sp>
    </p:spTree>
    <p:extLst>
      <p:ext uri="{BB962C8B-B14F-4D97-AF65-F5344CB8AC3E}">
        <p14:creationId xmlns:p14="http://schemas.microsoft.com/office/powerpoint/2010/main" xmlns="" val="83157281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608" y="274638"/>
            <a:ext cx="7498080" cy="490066"/>
          </a:xfrm>
        </p:spPr>
        <p:txBody>
          <a:bodyPr>
            <a:normAutofit fontScale="90000"/>
          </a:bodyPr>
          <a:lstStyle/>
          <a:p>
            <a:r>
              <a:rPr lang="en-ZA" sz="4400" dirty="0" smtClean="0">
                <a:solidFill>
                  <a:schemeClr val="tx1"/>
                </a:solidFill>
                <a:latin typeface="Tempus Sans ITC" panose="04020404030D07020202" pitchFamily="82" charset="0"/>
              </a:rPr>
              <a:t>Conclusion</a:t>
            </a:r>
            <a:endParaRPr lang="en-US" dirty="0"/>
          </a:p>
        </p:txBody>
      </p:sp>
      <p:sp>
        <p:nvSpPr>
          <p:cNvPr id="3" name="Content Placeholder 2"/>
          <p:cNvSpPr>
            <a:spLocks noGrp="1"/>
          </p:cNvSpPr>
          <p:nvPr>
            <p:ph idx="1"/>
          </p:nvPr>
        </p:nvSpPr>
        <p:spPr>
          <a:xfrm>
            <a:off x="1435608" y="1052736"/>
            <a:ext cx="7498080" cy="5805264"/>
          </a:xfrm>
        </p:spPr>
        <p:txBody>
          <a:bodyPr>
            <a:normAutofit/>
          </a:bodyPr>
          <a:lstStyle/>
          <a:p>
            <a:r>
              <a:rPr lang="en-ZA" sz="2400" dirty="0" smtClean="0"/>
              <a:t>Due to distances (275 km) between the two former municipalities it is impossible to render service effectively due to logistical problems;</a:t>
            </a:r>
            <a:br>
              <a:rPr lang="en-ZA" sz="2400" dirty="0" smtClean="0"/>
            </a:br>
            <a:endParaRPr lang="en-ZA" sz="2400" dirty="0" smtClean="0"/>
          </a:p>
          <a:p>
            <a:r>
              <a:rPr lang="en-ZA" sz="2400" dirty="0" smtClean="0"/>
              <a:t>Insufficient funding was received to drive the process of the merger.  As stated the total grants received decreased, yet the expenditure increased;</a:t>
            </a:r>
            <a:br>
              <a:rPr lang="en-ZA" sz="2400" dirty="0" smtClean="0"/>
            </a:br>
            <a:endParaRPr lang="en-ZA" sz="2400" dirty="0" smtClean="0"/>
          </a:p>
          <a:p>
            <a:r>
              <a:rPr lang="en-ZA" sz="2400" dirty="0" smtClean="0"/>
              <a:t>The revenue generating capacity of the municipality is under severe thread due to economical conditions and high unemployment within the Northern Cape;</a:t>
            </a:r>
            <a:br>
              <a:rPr lang="en-ZA" sz="2400" dirty="0" smtClean="0"/>
            </a:br>
            <a:endParaRPr lang="en-ZA" sz="2400" dirty="0" smtClean="0"/>
          </a:p>
          <a:p>
            <a:r>
              <a:rPr lang="en-ZA" sz="2400" dirty="0" smtClean="0"/>
              <a:t>High salary bill due to under utilised employees since no retrenchments were allowed as merger agreement;</a:t>
            </a:r>
          </a:p>
          <a:p>
            <a:pPr marL="82296" indent="0">
              <a:buNone/>
            </a:pPr>
            <a:endParaRPr lang="en-ZA" sz="2400" dirty="0"/>
          </a:p>
        </p:txBody>
      </p:sp>
    </p:spTree>
    <p:extLst>
      <p:ext uri="{BB962C8B-B14F-4D97-AF65-F5344CB8AC3E}">
        <p14:creationId xmlns:p14="http://schemas.microsoft.com/office/powerpoint/2010/main" xmlns="" val="231166995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608" y="274638"/>
            <a:ext cx="7498080" cy="490066"/>
          </a:xfrm>
        </p:spPr>
        <p:txBody>
          <a:bodyPr>
            <a:normAutofit fontScale="90000"/>
          </a:bodyPr>
          <a:lstStyle/>
          <a:p>
            <a:r>
              <a:rPr lang="en-ZA" sz="4400" dirty="0" smtClean="0">
                <a:solidFill>
                  <a:schemeClr val="tx1"/>
                </a:solidFill>
                <a:latin typeface="Tempus Sans ITC" panose="04020404030D07020202" pitchFamily="82" charset="0"/>
              </a:rPr>
              <a:t>Conclusion</a:t>
            </a:r>
            <a:endParaRPr lang="en-US" dirty="0"/>
          </a:p>
        </p:txBody>
      </p:sp>
      <p:sp>
        <p:nvSpPr>
          <p:cNvPr id="3" name="Content Placeholder 2"/>
          <p:cNvSpPr>
            <a:spLocks noGrp="1"/>
          </p:cNvSpPr>
          <p:nvPr>
            <p:ph idx="1"/>
          </p:nvPr>
        </p:nvSpPr>
        <p:spPr>
          <a:xfrm>
            <a:off x="1435608" y="1052736"/>
            <a:ext cx="7498080" cy="5195664"/>
          </a:xfrm>
        </p:spPr>
        <p:txBody>
          <a:bodyPr>
            <a:normAutofit/>
          </a:bodyPr>
          <a:lstStyle/>
          <a:p>
            <a:pPr marL="423862" indent="-342900"/>
            <a:r>
              <a:rPr lang="en-ZA" sz="2400" dirty="0"/>
              <a:t>T</a:t>
            </a:r>
            <a:r>
              <a:rPr lang="en-ZA" sz="2400" dirty="0" smtClean="0"/>
              <a:t>he merger process were driven by the District Municipality, although it was not a party to the merger and limited to no support was received after the merger;</a:t>
            </a:r>
            <a:br>
              <a:rPr lang="en-ZA" sz="2400" dirty="0" smtClean="0"/>
            </a:br>
            <a:endParaRPr lang="en-ZA" sz="2400" dirty="0" smtClean="0"/>
          </a:p>
          <a:p>
            <a:pPr marL="423862" indent="-342900"/>
            <a:r>
              <a:rPr lang="en-ZA" sz="2400" dirty="0" smtClean="0"/>
              <a:t>Decisions were taken on behalf of the merging Local Municipalities that did not benefit the municipality; and</a:t>
            </a:r>
            <a:br>
              <a:rPr lang="en-ZA" sz="2400" dirty="0" smtClean="0"/>
            </a:br>
            <a:endParaRPr lang="en-ZA" sz="2400" dirty="0" smtClean="0"/>
          </a:p>
          <a:p>
            <a:r>
              <a:rPr lang="en-ZA" sz="2400" dirty="0" smtClean="0"/>
              <a:t>The merger process did not benefit the community/rate payers of the former //Khara Hais Municipality due to cross subsidisation of tariffs;</a:t>
            </a:r>
          </a:p>
          <a:p>
            <a:endParaRPr lang="en-ZA" sz="2400" dirty="0" smtClean="0"/>
          </a:p>
          <a:p>
            <a:pPr marL="82296" indent="0">
              <a:buNone/>
            </a:pPr>
            <a:endParaRPr lang="en-ZA" sz="2400" dirty="0" smtClean="0"/>
          </a:p>
          <a:p>
            <a:endParaRPr lang="en-ZA" sz="2400" dirty="0" smtClean="0"/>
          </a:p>
          <a:p>
            <a:pPr marL="82296" indent="0">
              <a:buNone/>
            </a:pPr>
            <a:endParaRPr lang="en-ZA" sz="2400" dirty="0"/>
          </a:p>
        </p:txBody>
      </p:sp>
    </p:spTree>
    <p:extLst>
      <p:ext uri="{BB962C8B-B14F-4D97-AF65-F5344CB8AC3E}">
        <p14:creationId xmlns:p14="http://schemas.microsoft.com/office/powerpoint/2010/main" xmlns="" val="150663956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608" y="274638"/>
            <a:ext cx="7498080" cy="490066"/>
          </a:xfrm>
        </p:spPr>
        <p:txBody>
          <a:bodyPr>
            <a:normAutofit fontScale="90000"/>
          </a:bodyPr>
          <a:lstStyle/>
          <a:p>
            <a:r>
              <a:rPr lang="en-ZA" sz="4400" dirty="0" smtClean="0">
                <a:solidFill>
                  <a:schemeClr val="tx1"/>
                </a:solidFill>
                <a:latin typeface="Tempus Sans ITC" panose="04020404030D07020202" pitchFamily="82" charset="0"/>
              </a:rPr>
              <a:t>The way forward</a:t>
            </a:r>
            <a:endParaRPr lang="en-US" dirty="0"/>
          </a:p>
        </p:txBody>
      </p:sp>
      <p:sp>
        <p:nvSpPr>
          <p:cNvPr id="3" name="Content Placeholder 2"/>
          <p:cNvSpPr>
            <a:spLocks noGrp="1"/>
          </p:cNvSpPr>
          <p:nvPr>
            <p:ph idx="1"/>
          </p:nvPr>
        </p:nvSpPr>
        <p:spPr>
          <a:xfrm>
            <a:off x="1435608" y="1052736"/>
            <a:ext cx="7498080" cy="5195664"/>
          </a:xfrm>
        </p:spPr>
        <p:txBody>
          <a:bodyPr>
            <a:normAutofit/>
          </a:bodyPr>
          <a:lstStyle/>
          <a:p>
            <a:r>
              <a:rPr lang="en-ZA" sz="2400" dirty="0" smtClean="0"/>
              <a:t>Unless constant additional funding in the form of equitable share is received the newly formed Dawid Kruiper Local Municipality will not be financially viable and sustainable to deliver services;</a:t>
            </a:r>
            <a:br>
              <a:rPr lang="en-ZA" sz="2400" dirty="0" smtClean="0"/>
            </a:br>
            <a:endParaRPr lang="en-ZA" sz="2400" dirty="0" smtClean="0"/>
          </a:p>
          <a:p>
            <a:r>
              <a:rPr lang="en-ZA" sz="2400" dirty="0" smtClean="0"/>
              <a:t>Reduce the salary bill by means of retrenchments of under utilised employees </a:t>
            </a:r>
            <a:r>
              <a:rPr lang="en-ZA" sz="2400" dirty="0" smtClean="0">
                <a:solidFill>
                  <a:srgbClr val="FF0000"/>
                </a:solidFill>
              </a:rPr>
              <a:t>(which was prohibited as part of the merger) </a:t>
            </a:r>
            <a:r>
              <a:rPr lang="en-ZA" sz="2400" dirty="0" smtClean="0"/>
              <a:t>; and</a:t>
            </a:r>
            <a:br>
              <a:rPr lang="en-ZA" sz="2400" dirty="0" smtClean="0"/>
            </a:br>
            <a:endParaRPr lang="en-ZA" sz="2400" dirty="0" smtClean="0"/>
          </a:p>
          <a:p>
            <a:r>
              <a:rPr lang="en-ZA" sz="2400" dirty="0" smtClean="0"/>
              <a:t>High unemployment rate must be addressed both locally and provincially through public and private investment within the municipal jurisdiction.</a:t>
            </a:r>
          </a:p>
          <a:p>
            <a:endParaRPr lang="en-ZA" sz="2400" dirty="0" smtClean="0"/>
          </a:p>
          <a:p>
            <a:pPr marL="82296" indent="0">
              <a:buNone/>
            </a:pPr>
            <a:endParaRPr lang="en-ZA" sz="2400" dirty="0" smtClean="0"/>
          </a:p>
          <a:p>
            <a:endParaRPr lang="en-ZA" sz="2400" dirty="0" smtClean="0"/>
          </a:p>
          <a:p>
            <a:pPr marL="82296" indent="0">
              <a:buNone/>
            </a:pPr>
            <a:endParaRPr lang="en-ZA" sz="2400" dirty="0"/>
          </a:p>
        </p:txBody>
      </p:sp>
    </p:spTree>
    <p:extLst>
      <p:ext uri="{BB962C8B-B14F-4D97-AF65-F5344CB8AC3E}">
        <p14:creationId xmlns:p14="http://schemas.microsoft.com/office/powerpoint/2010/main" xmlns="" val="274212333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818072" cy="562074"/>
          </a:xfrm>
        </p:spPr>
        <p:txBody>
          <a:bodyPr>
            <a:normAutofit fontScale="90000"/>
          </a:bodyPr>
          <a:lstStyle/>
          <a:p>
            <a:r>
              <a:rPr lang="en-ZA" sz="3600" dirty="0"/>
              <a:t/>
            </a:r>
            <a:br>
              <a:rPr lang="en-ZA" sz="3600" dirty="0"/>
            </a:br>
            <a:r>
              <a:rPr lang="en-ZA" sz="3600" dirty="0" smtClean="0"/>
              <a:t/>
            </a:r>
            <a:br>
              <a:rPr lang="en-ZA" sz="3600" dirty="0" smtClean="0"/>
            </a:br>
            <a:r>
              <a:rPr lang="en-ZA" sz="3600" dirty="0" smtClean="0">
                <a:solidFill>
                  <a:schemeClr val="tx1"/>
                </a:solidFill>
                <a:latin typeface="Tempus Sans ITC" panose="04020404030D07020202" pitchFamily="82" charset="0"/>
              </a:rPr>
              <a:t>Introduction</a:t>
            </a:r>
            <a:r>
              <a:rPr lang="en-ZA" sz="3600" dirty="0">
                <a:solidFill>
                  <a:schemeClr val="tx1"/>
                </a:solidFill>
              </a:rPr>
              <a:t/>
            </a:r>
            <a:br>
              <a:rPr lang="en-ZA" sz="3600" dirty="0">
                <a:solidFill>
                  <a:schemeClr val="tx1"/>
                </a:solidFill>
              </a:rPr>
            </a:br>
            <a:r>
              <a:rPr lang="en-ZA" sz="3600" dirty="0">
                <a:solidFill>
                  <a:schemeClr val="tx1"/>
                </a:solidFill>
              </a:rPr>
              <a:t/>
            </a:r>
            <a:br>
              <a:rPr lang="en-ZA" sz="3600" dirty="0">
                <a:solidFill>
                  <a:schemeClr val="tx1"/>
                </a:solidFill>
              </a:rPr>
            </a:br>
            <a:endParaRPr lang="en-ZA" sz="3600" dirty="0">
              <a:solidFill>
                <a:schemeClr val="tx1"/>
              </a:solidFill>
            </a:endParaRPr>
          </a:p>
        </p:txBody>
      </p:sp>
      <p:sp>
        <p:nvSpPr>
          <p:cNvPr id="3" name="Content Placeholder 2"/>
          <p:cNvSpPr>
            <a:spLocks noGrp="1"/>
          </p:cNvSpPr>
          <p:nvPr>
            <p:ph idx="1"/>
          </p:nvPr>
        </p:nvSpPr>
        <p:spPr>
          <a:xfrm>
            <a:off x="1079612" y="822744"/>
            <a:ext cx="7890080" cy="6035256"/>
          </a:xfrm>
        </p:spPr>
        <p:txBody>
          <a:bodyPr>
            <a:normAutofit/>
          </a:bodyPr>
          <a:lstStyle/>
          <a:p>
            <a:pPr marL="457200" indent="-457200"/>
            <a:r>
              <a:rPr lang="en-US" sz="2400" dirty="0" smtClean="0"/>
              <a:t>Dawid Kruiper Municipality</a:t>
            </a:r>
          </a:p>
          <a:p>
            <a:pPr marL="731520" lvl="1" indent="-457200"/>
            <a:r>
              <a:rPr lang="en-US" sz="2000" dirty="0" smtClean="0"/>
              <a:t>Has a population of 100,243  as per 2011 Census</a:t>
            </a:r>
            <a:endParaRPr lang="en-US" sz="1600" dirty="0" smtClean="0"/>
          </a:p>
          <a:p>
            <a:pPr marL="731520" lvl="1" indent="-457200"/>
            <a:r>
              <a:rPr lang="en-US" sz="2000" dirty="0" smtClean="0"/>
              <a:t>Is the biggest local municipality by size in the country.  Area is 44,231 square kilometers.  </a:t>
            </a:r>
          </a:p>
          <a:p>
            <a:pPr marL="731520" lvl="1" indent="-457200"/>
            <a:r>
              <a:rPr lang="en-US" sz="2000" dirty="0" smtClean="0"/>
              <a:t>Population density of 2.4 persons per square kilometer</a:t>
            </a:r>
          </a:p>
          <a:p>
            <a:pPr marL="731520" lvl="1" indent="-457200"/>
            <a:r>
              <a:rPr lang="en-US" sz="2000" dirty="0" smtClean="0"/>
              <a:t>Employees has 1030 employees as at 31 October 2020</a:t>
            </a:r>
          </a:p>
          <a:p>
            <a:pPr marL="978408" lvl="2" indent="-457200"/>
            <a:r>
              <a:rPr lang="en-US" sz="1800" dirty="0" smtClean="0"/>
              <a:t>Within Upington 	903 employee</a:t>
            </a:r>
          </a:p>
          <a:p>
            <a:pPr marL="978408" lvl="2" indent="-457200"/>
            <a:r>
              <a:rPr lang="en-US" sz="1800" dirty="0" err="1" smtClean="0"/>
              <a:t>Satelite</a:t>
            </a:r>
            <a:r>
              <a:rPr lang="en-US" sz="1800" dirty="0" smtClean="0"/>
              <a:t> Offices	64 employee		</a:t>
            </a:r>
          </a:p>
          <a:p>
            <a:pPr marL="978408" lvl="2" indent="-457200"/>
            <a:endParaRPr lang="en-US" sz="1600" dirty="0"/>
          </a:p>
          <a:p>
            <a:pPr marL="731520" lvl="1" indent="-457200"/>
            <a:endParaRPr lang="en-US" sz="2000" dirty="0" smtClean="0"/>
          </a:p>
          <a:p>
            <a:pPr marL="978408" lvl="2" indent="-457200"/>
            <a:endParaRPr lang="en-US" sz="1600" dirty="0" smtClean="0"/>
          </a:p>
          <a:p>
            <a:pPr marL="521208" lvl="2" indent="0">
              <a:buNone/>
            </a:pPr>
            <a:endParaRPr lang="en-US" sz="1600" dirty="0"/>
          </a:p>
          <a:p>
            <a:pPr marL="0" indent="0">
              <a:buNone/>
            </a:pPr>
            <a:endParaRPr lang="en-ZA" sz="7200" dirty="0" smtClean="0"/>
          </a:p>
          <a:p>
            <a:pPr marL="0" indent="0">
              <a:buNone/>
            </a:pPr>
            <a:endParaRPr lang="en-ZA" sz="7200" dirty="0" smtClean="0"/>
          </a:p>
          <a:p>
            <a:pPr marL="0" indent="0">
              <a:buNone/>
            </a:pPr>
            <a:endParaRPr lang="en-ZA" sz="7200" dirty="0" smtClean="0"/>
          </a:p>
          <a:p>
            <a:pPr marL="0" indent="0">
              <a:buNone/>
            </a:pPr>
            <a:endParaRPr lang="en-ZA" sz="7200" dirty="0" smtClean="0"/>
          </a:p>
          <a:p>
            <a:pPr marL="0" indent="0">
              <a:buNone/>
            </a:pPr>
            <a:endParaRPr lang="en-ZA" sz="7200" dirty="0" smtClean="0"/>
          </a:p>
          <a:p>
            <a:pPr marL="0" indent="0">
              <a:buNone/>
            </a:pPr>
            <a:endParaRPr lang="en-ZA" sz="7200" dirty="0" smtClean="0"/>
          </a:p>
          <a:p>
            <a:pPr marL="0" indent="0">
              <a:buNone/>
            </a:pPr>
            <a:endParaRPr lang="en-ZA" sz="7200" dirty="0" smtClean="0"/>
          </a:p>
          <a:p>
            <a:pPr marL="0" indent="0">
              <a:buNone/>
            </a:pPr>
            <a:endParaRPr lang="en-ZA" sz="7200" dirty="0" smtClean="0"/>
          </a:p>
          <a:p>
            <a:pPr marL="0" indent="0">
              <a:buNone/>
            </a:pPr>
            <a:endParaRPr lang="en-ZA" sz="7200" dirty="0" smtClean="0"/>
          </a:p>
          <a:p>
            <a:pPr marL="80962" indent="0">
              <a:buNone/>
            </a:pPr>
            <a:endParaRPr lang="en-ZA" dirty="0" smtClean="0"/>
          </a:p>
          <a:p>
            <a:pPr marL="901700" indent="-820738">
              <a:buFontTx/>
              <a:buChar char="-"/>
            </a:pPr>
            <a:endParaRPr lang="en-ZA" dirty="0" smtClean="0"/>
          </a:p>
          <a:p>
            <a:pPr marL="80962" indent="0">
              <a:buNone/>
            </a:pPr>
            <a:endParaRPr lang="en-ZA" dirty="0" smtClean="0"/>
          </a:p>
          <a:p>
            <a:pPr marL="82296" indent="0" algn="ctr">
              <a:buNone/>
            </a:pPr>
            <a:endParaRPr lang="en-ZA" dirty="0" smtClean="0"/>
          </a:p>
          <a:p>
            <a:pPr marL="82296" indent="0">
              <a:buNone/>
            </a:pPr>
            <a:endParaRPr lang="en-ZA" dirty="0"/>
          </a:p>
        </p:txBody>
      </p:sp>
    </p:spTree>
    <p:extLst>
      <p:ext uri="{BB962C8B-B14F-4D97-AF65-F5344CB8AC3E}">
        <p14:creationId xmlns:p14="http://schemas.microsoft.com/office/powerpoint/2010/main" xmlns="" val="203042682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818072" cy="562074"/>
          </a:xfrm>
        </p:spPr>
        <p:txBody>
          <a:bodyPr>
            <a:normAutofit fontScale="90000"/>
          </a:bodyPr>
          <a:lstStyle/>
          <a:p>
            <a:r>
              <a:rPr lang="en-ZA" sz="3600" dirty="0"/>
              <a:t/>
            </a:r>
            <a:br>
              <a:rPr lang="en-ZA" sz="3600" dirty="0"/>
            </a:br>
            <a:r>
              <a:rPr lang="en-ZA" sz="3600" dirty="0" smtClean="0"/>
              <a:t/>
            </a:r>
            <a:br>
              <a:rPr lang="en-ZA" sz="3600" dirty="0" smtClean="0"/>
            </a:br>
            <a:r>
              <a:rPr lang="en-ZA" sz="3600" dirty="0" smtClean="0">
                <a:solidFill>
                  <a:schemeClr val="tx1"/>
                </a:solidFill>
                <a:latin typeface="Tempus Sans ITC" panose="04020404030D07020202" pitchFamily="82" charset="0"/>
              </a:rPr>
              <a:t>Public Participation Process</a:t>
            </a:r>
            <a:r>
              <a:rPr lang="en-ZA" sz="3600" dirty="0">
                <a:solidFill>
                  <a:schemeClr val="tx1"/>
                </a:solidFill>
              </a:rPr>
              <a:t/>
            </a:r>
            <a:br>
              <a:rPr lang="en-ZA" sz="3600" dirty="0">
                <a:solidFill>
                  <a:schemeClr val="tx1"/>
                </a:solidFill>
              </a:rPr>
            </a:br>
            <a:r>
              <a:rPr lang="en-ZA" sz="3600" dirty="0">
                <a:solidFill>
                  <a:schemeClr val="tx1"/>
                </a:solidFill>
              </a:rPr>
              <a:t/>
            </a:r>
            <a:br>
              <a:rPr lang="en-ZA" sz="3600" dirty="0">
                <a:solidFill>
                  <a:schemeClr val="tx1"/>
                </a:solidFill>
              </a:rPr>
            </a:br>
            <a:endParaRPr lang="en-ZA" sz="3600" dirty="0">
              <a:solidFill>
                <a:schemeClr val="tx1"/>
              </a:solidFill>
            </a:endParaRPr>
          </a:p>
        </p:txBody>
      </p:sp>
      <p:sp>
        <p:nvSpPr>
          <p:cNvPr id="3" name="Content Placeholder 2"/>
          <p:cNvSpPr>
            <a:spLocks noGrp="1"/>
          </p:cNvSpPr>
          <p:nvPr>
            <p:ph idx="1"/>
          </p:nvPr>
        </p:nvSpPr>
        <p:spPr>
          <a:xfrm>
            <a:off x="1079612" y="822744"/>
            <a:ext cx="7890080" cy="6035256"/>
          </a:xfrm>
          <a:noFill/>
        </p:spPr>
        <p:txBody>
          <a:bodyPr>
            <a:normAutofit/>
          </a:bodyPr>
          <a:lstStyle/>
          <a:p>
            <a:pPr marL="457200" indent="-457200"/>
            <a:r>
              <a:rPr lang="en-US" sz="2600" dirty="0" smtClean="0"/>
              <a:t>During April – May 2016 ward meetings were held in all wards </a:t>
            </a:r>
          </a:p>
          <a:p>
            <a:pPr marL="731520" lvl="1" indent="-457200"/>
            <a:r>
              <a:rPr lang="en-US" sz="2200" dirty="0" smtClean="0"/>
              <a:t>To inform the community about the merging of the two municipalities</a:t>
            </a:r>
          </a:p>
          <a:p>
            <a:pPr marL="731520" lvl="1" indent="-457200"/>
            <a:r>
              <a:rPr lang="en-US" sz="2200" dirty="0" smtClean="0"/>
              <a:t>To obtain possible names for the new municipality.  </a:t>
            </a:r>
          </a:p>
          <a:p>
            <a:pPr marL="0" indent="0">
              <a:buNone/>
            </a:pPr>
            <a:endParaRPr lang="en-US" sz="2600" dirty="0" smtClean="0"/>
          </a:p>
          <a:p>
            <a:pPr marL="0" indent="0">
              <a:buNone/>
            </a:pPr>
            <a:endParaRPr lang="en-ZA" sz="7200" dirty="0" smtClean="0"/>
          </a:p>
          <a:p>
            <a:pPr marL="0" indent="0">
              <a:buNone/>
            </a:pPr>
            <a:endParaRPr lang="en-ZA" sz="7200" dirty="0" smtClean="0"/>
          </a:p>
          <a:p>
            <a:pPr marL="0" indent="0">
              <a:buNone/>
            </a:pPr>
            <a:endParaRPr lang="en-ZA" sz="7200" dirty="0" smtClean="0"/>
          </a:p>
          <a:p>
            <a:pPr marL="0" indent="0">
              <a:buNone/>
            </a:pPr>
            <a:endParaRPr lang="en-ZA" sz="7200" dirty="0" smtClean="0"/>
          </a:p>
          <a:p>
            <a:pPr marL="0" indent="0">
              <a:buNone/>
            </a:pPr>
            <a:endParaRPr lang="en-ZA" sz="7200" dirty="0" smtClean="0"/>
          </a:p>
          <a:p>
            <a:pPr marL="0" indent="0">
              <a:buNone/>
            </a:pPr>
            <a:endParaRPr lang="en-ZA" sz="7200" dirty="0" smtClean="0"/>
          </a:p>
          <a:p>
            <a:pPr marL="0" indent="0">
              <a:buNone/>
            </a:pPr>
            <a:endParaRPr lang="en-ZA" sz="7200" dirty="0" smtClean="0"/>
          </a:p>
          <a:p>
            <a:pPr marL="0" indent="0">
              <a:buNone/>
            </a:pPr>
            <a:endParaRPr lang="en-ZA" sz="7200" dirty="0" smtClean="0"/>
          </a:p>
          <a:p>
            <a:pPr marL="0" indent="0">
              <a:buNone/>
            </a:pPr>
            <a:endParaRPr lang="en-ZA" sz="7200" dirty="0" smtClean="0"/>
          </a:p>
          <a:p>
            <a:pPr marL="80962" indent="0">
              <a:buNone/>
            </a:pPr>
            <a:endParaRPr lang="en-ZA" dirty="0" smtClean="0"/>
          </a:p>
          <a:p>
            <a:pPr marL="901700" indent="-820738">
              <a:buFontTx/>
              <a:buChar char="-"/>
            </a:pPr>
            <a:endParaRPr lang="en-ZA" dirty="0" smtClean="0"/>
          </a:p>
          <a:p>
            <a:pPr marL="80962" indent="0">
              <a:buNone/>
            </a:pPr>
            <a:endParaRPr lang="en-ZA" dirty="0" smtClean="0"/>
          </a:p>
          <a:p>
            <a:pPr marL="82296" indent="0" algn="ctr">
              <a:buNone/>
            </a:pPr>
            <a:endParaRPr lang="en-ZA" dirty="0" smtClean="0"/>
          </a:p>
          <a:p>
            <a:pPr marL="82296" indent="0">
              <a:buNone/>
            </a:pPr>
            <a:endParaRPr lang="en-ZA" dirty="0"/>
          </a:p>
        </p:txBody>
      </p:sp>
    </p:spTree>
    <p:extLst>
      <p:ext uri="{BB962C8B-B14F-4D97-AF65-F5344CB8AC3E}">
        <p14:creationId xmlns:p14="http://schemas.microsoft.com/office/powerpoint/2010/main" xmlns="" val="138152660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90066"/>
          </a:xfrm>
        </p:spPr>
        <p:txBody>
          <a:bodyPr>
            <a:normAutofit fontScale="90000"/>
          </a:bodyPr>
          <a:lstStyle/>
          <a:p>
            <a:r>
              <a:rPr lang="en-ZA" sz="4400" dirty="0">
                <a:solidFill>
                  <a:schemeClr val="tx1"/>
                </a:solidFill>
                <a:latin typeface="Tempus Sans ITC" panose="04020404030D07020202" pitchFamily="82" charset="0"/>
              </a:rPr>
              <a:t>Public Participation Process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075134180"/>
              </p:ext>
            </p:extLst>
          </p:nvPr>
        </p:nvGraphicFramePr>
        <p:xfrm>
          <a:off x="1435100" y="886571"/>
          <a:ext cx="7499349" cy="6516246"/>
        </p:xfrm>
        <a:graphic>
          <a:graphicData uri="http://schemas.openxmlformats.org/drawingml/2006/table">
            <a:tbl>
              <a:tblPr firstRow="1" bandRow="1">
                <a:tableStyleId>{5C22544A-7EE6-4342-B048-85BDC9FD1C3A}</a:tableStyleId>
              </a:tblPr>
              <a:tblGrid>
                <a:gridCol w="3712964">
                  <a:extLst>
                    <a:ext uri="{9D8B030D-6E8A-4147-A177-3AD203B41FA5}">
                      <a16:colId xmlns:a16="http://schemas.microsoft.com/office/drawing/2014/main" xmlns="" val="255981487"/>
                    </a:ext>
                  </a:extLst>
                </a:gridCol>
                <a:gridCol w="1872208">
                  <a:extLst>
                    <a:ext uri="{9D8B030D-6E8A-4147-A177-3AD203B41FA5}">
                      <a16:colId xmlns:a16="http://schemas.microsoft.com/office/drawing/2014/main" xmlns="" val="1919940298"/>
                    </a:ext>
                  </a:extLst>
                </a:gridCol>
                <a:gridCol w="1914177">
                  <a:extLst>
                    <a:ext uri="{9D8B030D-6E8A-4147-A177-3AD203B41FA5}">
                      <a16:colId xmlns:a16="http://schemas.microsoft.com/office/drawing/2014/main" xmlns="" val="727676656"/>
                    </a:ext>
                  </a:extLst>
                </a:gridCol>
              </a:tblGrid>
              <a:tr h="700900">
                <a:tc>
                  <a:txBody>
                    <a:bodyPr/>
                    <a:lstStyle/>
                    <a:p>
                      <a:r>
                        <a:rPr lang="en-US" dirty="0" smtClean="0"/>
                        <a:t>Proposed</a:t>
                      </a:r>
                      <a:r>
                        <a:rPr lang="en-US" baseline="0" dirty="0" smtClean="0"/>
                        <a:t> Name</a:t>
                      </a:r>
                      <a:endParaRPr lang="en-US" dirty="0"/>
                    </a:p>
                  </a:txBody>
                  <a:tcPr/>
                </a:tc>
                <a:tc>
                  <a:txBody>
                    <a:bodyPr/>
                    <a:lstStyle/>
                    <a:p>
                      <a:r>
                        <a:rPr lang="en-US" dirty="0" smtClean="0"/>
                        <a:t>Nominated by Ward</a:t>
                      </a:r>
                      <a:endParaRPr lang="en-US" dirty="0"/>
                    </a:p>
                  </a:txBody>
                  <a:tcPr/>
                </a:tc>
                <a:tc>
                  <a:txBody>
                    <a:bodyPr/>
                    <a:lstStyle/>
                    <a:p>
                      <a:r>
                        <a:rPr lang="en-US" dirty="0" smtClean="0"/>
                        <a:t>Total</a:t>
                      </a:r>
                      <a:r>
                        <a:rPr lang="en-US" baseline="0" dirty="0" smtClean="0"/>
                        <a:t> Votes Received</a:t>
                      </a:r>
                      <a:endParaRPr lang="en-US" dirty="0"/>
                    </a:p>
                  </a:txBody>
                  <a:tcPr/>
                </a:tc>
                <a:extLst>
                  <a:ext uri="{0D108BD9-81ED-4DB2-BD59-A6C34878D82A}">
                    <a16:rowId xmlns:a16="http://schemas.microsoft.com/office/drawing/2014/main" xmlns="" val="3026885157"/>
                  </a:ext>
                </a:extLst>
              </a:tr>
              <a:tr h="667523">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Dawid Kruiper Local Municipality</a:t>
                      </a:r>
                    </a:p>
                    <a:p>
                      <a:endParaRPr lang="en-US" dirty="0"/>
                    </a:p>
                  </a:txBody>
                  <a:tcPr/>
                </a:tc>
                <a:tc>
                  <a:txBody>
                    <a:bodyPr/>
                    <a:lstStyle/>
                    <a:p>
                      <a:r>
                        <a:rPr lang="en-US" dirty="0" smtClean="0"/>
                        <a:t>1, 2,</a:t>
                      </a:r>
                      <a:r>
                        <a:rPr lang="en-US" baseline="0" dirty="0" smtClean="0"/>
                        <a:t> 3, 4, 10, 14 &amp; Public Hearing</a:t>
                      </a:r>
                      <a:endParaRPr lang="en-US" dirty="0"/>
                    </a:p>
                  </a:txBody>
                  <a:tcPr/>
                </a:tc>
                <a:tc>
                  <a:txBody>
                    <a:bodyPr/>
                    <a:lstStyle/>
                    <a:p>
                      <a:r>
                        <a:rPr lang="en-US" dirty="0" smtClean="0"/>
                        <a:t>7 </a:t>
                      </a:r>
                      <a:endParaRPr lang="en-US" dirty="0"/>
                    </a:p>
                  </a:txBody>
                  <a:tcPr/>
                </a:tc>
                <a:extLst>
                  <a:ext uri="{0D108BD9-81ED-4DB2-BD59-A6C34878D82A}">
                    <a16:rowId xmlns:a16="http://schemas.microsoft.com/office/drawing/2014/main" xmlns="" val="444043444"/>
                  </a:ext>
                </a:extLst>
              </a:tr>
              <a:tr h="406077">
                <a:tc>
                  <a:txBody>
                    <a:bodyPr/>
                    <a:lstStyle/>
                    <a:p>
                      <a:r>
                        <a:rPr lang="en-US" dirty="0" smtClean="0"/>
                        <a:t>Grace Seboto Local Municipality</a:t>
                      </a:r>
                      <a:endParaRPr lang="en-US" dirty="0"/>
                    </a:p>
                  </a:txBody>
                  <a:tcPr/>
                </a:tc>
                <a:tc>
                  <a:txBody>
                    <a:bodyPr/>
                    <a:lstStyle/>
                    <a:p>
                      <a:r>
                        <a:rPr lang="en-US" dirty="0" smtClean="0"/>
                        <a:t>6, 7, 11,</a:t>
                      </a:r>
                      <a:r>
                        <a:rPr lang="en-US" baseline="0" dirty="0" smtClean="0"/>
                        <a:t> 12, 13 and Public Hearing</a:t>
                      </a:r>
                      <a:endParaRPr lang="en-US" dirty="0"/>
                    </a:p>
                  </a:txBody>
                  <a:tcPr/>
                </a:tc>
                <a:tc>
                  <a:txBody>
                    <a:bodyPr/>
                    <a:lstStyle/>
                    <a:p>
                      <a:r>
                        <a:rPr lang="en-US" dirty="0" smtClean="0"/>
                        <a:t>6</a:t>
                      </a:r>
                      <a:endParaRPr lang="en-US" dirty="0"/>
                    </a:p>
                  </a:txBody>
                  <a:tcPr/>
                </a:tc>
                <a:extLst>
                  <a:ext uri="{0D108BD9-81ED-4DB2-BD59-A6C34878D82A}">
                    <a16:rowId xmlns:a16="http://schemas.microsoft.com/office/drawing/2014/main" xmlns="" val="2251543153"/>
                  </a:ext>
                </a:extLst>
              </a:tr>
              <a:tr h="406077">
                <a:tc>
                  <a:txBody>
                    <a:bodyPr/>
                    <a:lstStyle/>
                    <a:p>
                      <a:r>
                        <a:rPr lang="en-US" dirty="0" smtClean="0"/>
                        <a:t>//Khara Mier Local Municipality</a:t>
                      </a:r>
                    </a:p>
                  </a:txBody>
                  <a:tcPr/>
                </a:tc>
                <a:tc>
                  <a:txBody>
                    <a:bodyPr/>
                    <a:lstStyle/>
                    <a:p>
                      <a:r>
                        <a:rPr lang="en-US" dirty="0" smtClean="0"/>
                        <a:t>1, 2, 3 and 4</a:t>
                      </a:r>
                      <a:endParaRPr lang="en-US" dirty="0"/>
                    </a:p>
                  </a:txBody>
                  <a:tcPr/>
                </a:tc>
                <a:tc>
                  <a:txBody>
                    <a:bodyPr/>
                    <a:lstStyle/>
                    <a:p>
                      <a:r>
                        <a:rPr lang="en-US" dirty="0" smtClean="0"/>
                        <a:t>4</a:t>
                      </a:r>
                      <a:endParaRPr lang="en-US" dirty="0"/>
                    </a:p>
                  </a:txBody>
                  <a:tcPr/>
                </a:tc>
                <a:extLst>
                  <a:ext uri="{0D108BD9-81ED-4DB2-BD59-A6C34878D82A}">
                    <a16:rowId xmlns:a16="http://schemas.microsoft.com/office/drawing/2014/main" xmlns="" val="3386773668"/>
                  </a:ext>
                </a:extLst>
              </a:tr>
              <a:tr h="406077">
                <a:tc>
                  <a:txBody>
                    <a:bodyPr/>
                    <a:lstStyle/>
                    <a:p>
                      <a:r>
                        <a:rPr lang="en-US" dirty="0" smtClean="0"/>
                        <a:t>Saartjie Baardman</a:t>
                      </a:r>
                      <a:r>
                        <a:rPr lang="en-US" baseline="0" dirty="0" smtClean="0"/>
                        <a:t> Local Municipality</a:t>
                      </a:r>
                      <a:endParaRPr lang="en-US" dirty="0"/>
                    </a:p>
                  </a:txBody>
                  <a:tcPr/>
                </a:tc>
                <a:tc>
                  <a:txBody>
                    <a:bodyPr/>
                    <a:lstStyle/>
                    <a:p>
                      <a:r>
                        <a:rPr lang="en-US" dirty="0" smtClean="0"/>
                        <a:t>2, 3 and</a:t>
                      </a:r>
                      <a:r>
                        <a:rPr lang="en-US" baseline="0" dirty="0" smtClean="0"/>
                        <a:t> 4</a:t>
                      </a:r>
                      <a:endParaRPr lang="en-US" dirty="0"/>
                    </a:p>
                  </a:txBody>
                  <a:tcPr/>
                </a:tc>
                <a:tc>
                  <a:txBody>
                    <a:bodyPr/>
                    <a:lstStyle/>
                    <a:p>
                      <a:r>
                        <a:rPr lang="en-US" dirty="0" smtClean="0"/>
                        <a:t>3</a:t>
                      </a:r>
                      <a:endParaRPr lang="en-US" dirty="0"/>
                    </a:p>
                  </a:txBody>
                  <a:tcPr/>
                </a:tc>
                <a:extLst>
                  <a:ext uri="{0D108BD9-81ED-4DB2-BD59-A6C34878D82A}">
                    <a16:rowId xmlns:a16="http://schemas.microsoft.com/office/drawing/2014/main" xmlns="" val="1519639006"/>
                  </a:ext>
                </a:extLst>
              </a:tr>
              <a:tr h="38117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Maria Isaacs Local Municipality</a:t>
                      </a:r>
                    </a:p>
                  </a:txBody>
                  <a:tcPr/>
                </a:tc>
                <a:tc>
                  <a:txBody>
                    <a:bodyPr/>
                    <a:lstStyle/>
                    <a:p>
                      <a:r>
                        <a:rPr lang="en-US" dirty="0" smtClean="0"/>
                        <a:t>12</a:t>
                      </a:r>
                      <a:endParaRPr lang="en-US" dirty="0"/>
                    </a:p>
                  </a:txBody>
                  <a:tcPr/>
                </a:tc>
                <a:tc>
                  <a:txBody>
                    <a:bodyPr/>
                    <a:lstStyle/>
                    <a:p>
                      <a:r>
                        <a:rPr lang="en-US" dirty="0" smtClean="0"/>
                        <a:t>1</a:t>
                      </a:r>
                      <a:endParaRPr lang="en-US" dirty="0"/>
                    </a:p>
                  </a:txBody>
                  <a:tcPr/>
                </a:tc>
                <a:extLst>
                  <a:ext uri="{0D108BD9-81ED-4DB2-BD59-A6C34878D82A}">
                    <a16:rowId xmlns:a16="http://schemas.microsoft.com/office/drawing/2014/main" xmlns="" val="428682296"/>
                  </a:ext>
                </a:extLst>
              </a:tr>
              <a:tr h="406077">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Elsie Malgas Local Municipality</a:t>
                      </a:r>
                    </a:p>
                  </a:txBody>
                  <a:tcPr/>
                </a:tc>
                <a:tc>
                  <a:txBody>
                    <a:bodyPr/>
                    <a:lstStyle/>
                    <a:p>
                      <a:r>
                        <a:rPr lang="en-US" dirty="0" smtClean="0"/>
                        <a:t>Public Hearing</a:t>
                      </a:r>
                      <a:endParaRPr lang="en-US" dirty="0"/>
                    </a:p>
                  </a:txBody>
                  <a:tcPr/>
                </a:tc>
                <a:tc>
                  <a:txBody>
                    <a:bodyPr/>
                    <a:lstStyle/>
                    <a:p>
                      <a:r>
                        <a:rPr lang="en-US" dirty="0" smtClean="0"/>
                        <a:t>1</a:t>
                      </a:r>
                      <a:endParaRPr lang="en-US" dirty="0"/>
                    </a:p>
                  </a:txBody>
                  <a:tcPr/>
                </a:tc>
                <a:extLst>
                  <a:ext uri="{0D108BD9-81ED-4DB2-BD59-A6C34878D82A}">
                    <a16:rowId xmlns:a16="http://schemas.microsoft.com/office/drawing/2014/main" xmlns="" val="1781802604"/>
                  </a:ext>
                </a:extLst>
              </a:tr>
              <a:tr h="406077">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Ivan Afrikaner Local Municipality</a:t>
                      </a:r>
                    </a:p>
                  </a:txBody>
                  <a:tcPr/>
                </a:tc>
                <a:tc>
                  <a:txBody>
                    <a:bodyPr/>
                    <a:lstStyle/>
                    <a:p>
                      <a:r>
                        <a:rPr lang="en-US" dirty="0" smtClean="0"/>
                        <a:t>Public Hearing</a:t>
                      </a:r>
                      <a:endParaRPr lang="en-US" dirty="0"/>
                    </a:p>
                  </a:txBody>
                  <a:tcPr/>
                </a:tc>
                <a:tc>
                  <a:txBody>
                    <a:bodyPr/>
                    <a:lstStyle/>
                    <a:p>
                      <a:r>
                        <a:rPr lang="en-US" dirty="0" smtClean="0"/>
                        <a:t>1</a:t>
                      </a:r>
                      <a:endParaRPr lang="en-US" dirty="0"/>
                    </a:p>
                  </a:txBody>
                  <a:tcPr/>
                </a:tc>
                <a:extLst>
                  <a:ext uri="{0D108BD9-81ED-4DB2-BD59-A6C34878D82A}">
                    <a16:rowId xmlns:a16="http://schemas.microsoft.com/office/drawing/2014/main" xmlns="" val="671875453"/>
                  </a:ext>
                </a:extLst>
              </a:tr>
              <a:tr h="406077">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!Kei Mier Local Municipality</a:t>
                      </a:r>
                    </a:p>
                  </a:txBody>
                  <a:tcPr/>
                </a:tc>
                <a:tc>
                  <a:txBody>
                    <a:bodyPr/>
                    <a:lstStyle/>
                    <a:p>
                      <a:r>
                        <a:rPr lang="en-US" dirty="0" smtClean="0"/>
                        <a:t>Public Hearing</a:t>
                      </a:r>
                      <a:endParaRPr lang="en-US" dirty="0"/>
                    </a:p>
                  </a:txBody>
                  <a:tcPr/>
                </a:tc>
                <a:tc>
                  <a:txBody>
                    <a:bodyPr/>
                    <a:lstStyle/>
                    <a:p>
                      <a:r>
                        <a:rPr lang="en-US" dirty="0" smtClean="0"/>
                        <a:t>1</a:t>
                      </a:r>
                      <a:endParaRPr lang="en-US" dirty="0"/>
                    </a:p>
                  </a:txBody>
                  <a:tcPr/>
                </a:tc>
                <a:extLst>
                  <a:ext uri="{0D108BD9-81ED-4DB2-BD59-A6C34878D82A}">
                    <a16:rowId xmlns:a16="http://schemas.microsoft.com/office/drawing/2014/main" xmlns="" val="2247090322"/>
                  </a:ext>
                </a:extLst>
              </a:tr>
              <a:tr h="70090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Vusimzi Nico Ruiters Local Municipality	</a:t>
                      </a:r>
                    </a:p>
                  </a:txBody>
                  <a:tcPr/>
                </a:tc>
                <a:tc>
                  <a:txBody>
                    <a:bodyPr/>
                    <a:lstStyle/>
                    <a:p>
                      <a:r>
                        <a:rPr lang="en-US" dirty="0" smtClean="0"/>
                        <a:t>Public Hearing</a:t>
                      </a:r>
                      <a:endParaRPr lang="en-US" dirty="0"/>
                    </a:p>
                  </a:txBody>
                  <a:tcPr/>
                </a:tc>
                <a:tc>
                  <a:txBody>
                    <a:bodyPr/>
                    <a:lstStyle/>
                    <a:p>
                      <a:r>
                        <a:rPr lang="en-US" dirty="0" smtClean="0"/>
                        <a:t>1</a:t>
                      </a:r>
                      <a:endParaRPr lang="en-US" dirty="0"/>
                    </a:p>
                  </a:txBody>
                  <a:tcPr/>
                </a:tc>
                <a:extLst>
                  <a:ext uri="{0D108BD9-81ED-4DB2-BD59-A6C34878D82A}">
                    <a16:rowId xmlns:a16="http://schemas.microsoft.com/office/drawing/2014/main" xmlns="" val="3452669622"/>
                  </a:ext>
                </a:extLst>
              </a:tr>
              <a:tr h="406077">
                <a:tc>
                  <a:txBody>
                    <a:bodyPr/>
                    <a:lstStyle/>
                    <a:p>
                      <a:r>
                        <a:rPr lang="en-US" dirty="0" smtClean="0"/>
                        <a:t>Eveline de Bruin Local Municipality</a:t>
                      </a:r>
                      <a:endParaRPr lang="en-US" dirty="0"/>
                    </a:p>
                  </a:txBody>
                  <a:tcPr/>
                </a:tc>
                <a:tc>
                  <a:txBody>
                    <a:bodyPr/>
                    <a:lstStyle/>
                    <a:p>
                      <a:r>
                        <a:rPr lang="en-US" dirty="0" smtClean="0"/>
                        <a:t>12</a:t>
                      </a:r>
                      <a:endParaRPr lang="en-US" dirty="0"/>
                    </a:p>
                  </a:txBody>
                  <a:tcPr/>
                </a:tc>
                <a:tc>
                  <a:txBody>
                    <a:bodyPr/>
                    <a:lstStyle/>
                    <a:p>
                      <a:r>
                        <a:rPr lang="en-US" dirty="0" smtClean="0"/>
                        <a:t>1</a:t>
                      </a:r>
                      <a:endParaRPr lang="en-US" dirty="0"/>
                    </a:p>
                  </a:txBody>
                  <a:tcPr/>
                </a:tc>
                <a:extLst>
                  <a:ext uri="{0D108BD9-81ED-4DB2-BD59-A6C34878D82A}">
                    <a16:rowId xmlns:a16="http://schemas.microsoft.com/office/drawing/2014/main" xmlns="" val="3245066663"/>
                  </a:ext>
                </a:extLst>
              </a:tr>
            </a:tbl>
          </a:graphicData>
        </a:graphic>
      </p:graphicFrame>
    </p:spTree>
    <p:extLst>
      <p:ext uri="{BB962C8B-B14F-4D97-AF65-F5344CB8AC3E}">
        <p14:creationId xmlns:p14="http://schemas.microsoft.com/office/powerpoint/2010/main" xmlns="" val="127268387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2074"/>
          </a:xfrm>
        </p:spPr>
        <p:txBody>
          <a:bodyPr>
            <a:noAutofit/>
          </a:bodyPr>
          <a:lstStyle/>
          <a:p>
            <a:r>
              <a:rPr lang="en-ZA" sz="3200" dirty="0" smtClean="0">
                <a:solidFill>
                  <a:schemeClr val="tx1"/>
                </a:solidFill>
                <a:latin typeface="Tempus Sans ITC" panose="04020404030D07020202" pitchFamily="82" charset="0"/>
              </a:rPr>
              <a:t>Audit Outcomes</a:t>
            </a:r>
            <a:endParaRPr lang="en-US" sz="3200" dirty="0"/>
          </a:p>
        </p:txBody>
      </p:sp>
      <p:sp>
        <p:nvSpPr>
          <p:cNvPr id="3" name="Content Placeholder 2"/>
          <p:cNvSpPr>
            <a:spLocks noGrp="1"/>
          </p:cNvSpPr>
          <p:nvPr>
            <p:ph idx="1"/>
          </p:nvPr>
        </p:nvSpPr>
        <p:spPr>
          <a:xfrm>
            <a:off x="1435608" y="836712"/>
            <a:ext cx="7498080" cy="5411688"/>
          </a:xfrm>
        </p:spPr>
        <p:txBody>
          <a:bodyPr>
            <a:normAutofit/>
          </a:bodyPr>
          <a:lstStyle/>
          <a:p>
            <a:pPr marL="80962" indent="0">
              <a:buNone/>
            </a:pPr>
            <a:endParaRPr lang="en-ZA" dirty="0" smtClean="0"/>
          </a:p>
          <a:p>
            <a:pPr marL="80962" indent="0">
              <a:buNone/>
            </a:pPr>
            <a:endParaRPr lang="en-ZA" dirty="0" smtClean="0"/>
          </a:p>
          <a:p>
            <a:pPr marL="82296" indent="0" algn="ctr">
              <a:buNone/>
            </a:pPr>
            <a:endParaRPr lang="en-ZA" dirty="0" smtClean="0"/>
          </a:p>
          <a:p>
            <a:pPr marL="82296" indent="0">
              <a:buNone/>
            </a:pP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511339906"/>
              </p:ext>
            </p:extLst>
          </p:nvPr>
        </p:nvGraphicFramePr>
        <p:xfrm>
          <a:off x="1331640" y="953108"/>
          <a:ext cx="7488830" cy="5178896"/>
        </p:xfrm>
        <a:graphic>
          <a:graphicData uri="http://schemas.openxmlformats.org/drawingml/2006/table">
            <a:tbl>
              <a:tblPr firstRow="1" bandRow="1">
                <a:tableStyleId>{5C22544A-7EE6-4342-B048-85BDC9FD1C3A}</a:tableStyleId>
              </a:tblPr>
              <a:tblGrid>
                <a:gridCol w="2128280">
                  <a:extLst>
                    <a:ext uri="{9D8B030D-6E8A-4147-A177-3AD203B41FA5}">
                      <a16:colId xmlns:a16="http://schemas.microsoft.com/office/drawing/2014/main" xmlns="" val="1430315940"/>
                    </a:ext>
                  </a:extLst>
                </a:gridCol>
                <a:gridCol w="1786850">
                  <a:extLst>
                    <a:ext uri="{9D8B030D-6E8A-4147-A177-3AD203B41FA5}">
                      <a16:colId xmlns:a16="http://schemas.microsoft.com/office/drawing/2014/main" xmlns="" val="3499300881"/>
                    </a:ext>
                  </a:extLst>
                </a:gridCol>
                <a:gridCol w="1786850">
                  <a:extLst>
                    <a:ext uri="{9D8B030D-6E8A-4147-A177-3AD203B41FA5}">
                      <a16:colId xmlns:a16="http://schemas.microsoft.com/office/drawing/2014/main" xmlns="" val="1070150800"/>
                    </a:ext>
                  </a:extLst>
                </a:gridCol>
                <a:gridCol w="1786850">
                  <a:extLst>
                    <a:ext uri="{9D8B030D-6E8A-4147-A177-3AD203B41FA5}">
                      <a16:colId xmlns:a16="http://schemas.microsoft.com/office/drawing/2014/main" xmlns="" val="2690798063"/>
                    </a:ext>
                  </a:extLst>
                </a:gridCol>
              </a:tblGrid>
              <a:tr h="545683">
                <a:tc>
                  <a:txBody>
                    <a:bodyPr/>
                    <a:lstStyle/>
                    <a:p>
                      <a:r>
                        <a:rPr lang="en-US" dirty="0" smtClean="0"/>
                        <a:t>Financial</a:t>
                      </a:r>
                      <a:r>
                        <a:rPr lang="en-US" baseline="0" dirty="0" smtClean="0"/>
                        <a:t> Year</a:t>
                      </a:r>
                      <a:endParaRPr lang="en-US" dirty="0"/>
                    </a:p>
                  </a:txBody>
                  <a:tcPr/>
                </a:tc>
                <a:tc>
                  <a:txBody>
                    <a:bodyPr/>
                    <a:lstStyle/>
                    <a:p>
                      <a:r>
                        <a:rPr lang="en-US" dirty="0" smtClean="0"/>
                        <a:t>Former //</a:t>
                      </a:r>
                      <a:r>
                        <a:rPr lang="en-US" dirty="0" err="1" smtClean="0"/>
                        <a:t>Khara</a:t>
                      </a:r>
                      <a:r>
                        <a:rPr lang="en-US" dirty="0" smtClean="0"/>
                        <a:t> </a:t>
                      </a:r>
                      <a:r>
                        <a:rPr lang="en-US" dirty="0" err="1" smtClean="0"/>
                        <a:t>Hais</a:t>
                      </a:r>
                      <a:r>
                        <a:rPr lang="en-US" dirty="0" smtClean="0"/>
                        <a:t> Municipality</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Former </a:t>
                      </a:r>
                      <a:r>
                        <a:rPr lang="en-US" dirty="0" err="1" smtClean="0"/>
                        <a:t>Mier</a:t>
                      </a:r>
                      <a:r>
                        <a:rPr lang="en-US" dirty="0" smtClean="0"/>
                        <a:t>  Municipality</a:t>
                      </a:r>
                    </a:p>
                    <a:p>
                      <a:endParaRPr lang="en-US" dirty="0"/>
                    </a:p>
                  </a:txBody>
                  <a:tcPr/>
                </a:tc>
                <a:tc>
                  <a:txBody>
                    <a:bodyPr/>
                    <a:lstStyle/>
                    <a:p>
                      <a:r>
                        <a:rPr lang="en-US" dirty="0" smtClean="0"/>
                        <a:t>Dawid Kruiper  Municipality</a:t>
                      </a:r>
                      <a:endParaRPr lang="en-US" dirty="0"/>
                    </a:p>
                  </a:txBody>
                  <a:tcPr/>
                </a:tc>
                <a:extLst>
                  <a:ext uri="{0D108BD9-81ED-4DB2-BD59-A6C34878D82A}">
                    <a16:rowId xmlns:a16="http://schemas.microsoft.com/office/drawing/2014/main" xmlns="" val="3958887819"/>
                  </a:ext>
                </a:extLst>
              </a:tr>
              <a:tr h="1066124">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600" dirty="0" smtClean="0"/>
                        <a:t>2015</a:t>
                      </a:r>
                      <a:r>
                        <a:rPr lang="en-US" sz="1600" baseline="0" dirty="0" smtClean="0"/>
                        <a:t> / 2016</a:t>
                      </a:r>
                      <a:endParaRPr lang="en-US" sz="1600" dirty="0" smtClean="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Calibri" panose="020F0502020204030204" pitchFamily="34" charset="0"/>
                        </a:rPr>
                        <a:t>Unqualified</a:t>
                      </a:r>
                      <a:r>
                        <a:rPr lang="en-US" sz="1800" b="1" i="0" u="none" strike="noStrike" baseline="0" dirty="0" smtClean="0">
                          <a:solidFill>
                            <a:srgbClr val="000000"/>
                          </a:solidFill>
                          <a:effectLst/>
                          <a:latin typeface="Calibri" panose="020F0502020204030204" pitchFamily="34" charset="0"/>
                        </a:rPr>
                        <a:t> with Other matters</a:t>
                      </a:r>
                      <a:endParaRPr lang="en-US" sz="1800" b="1" i="0" u="none" strike="noStrike" dirty="0" smtClean="0">
                        <a:solidFill>
                          <a:srgbClr val="000000"/>
                        </a:solidFill>
                        <a:effectLst/>
                        <a:latin typeface="Calibri" panose="020F050202020403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Calibri" panose="020F0502020204030204" pitchFamily="34" charset="0"/>
                        </a:rPr>
                        <a:t>Qualified</a:t>
                      </a:r>
                      <a:r>
                        <a:rPr lang="en-US" sz="1800" b="1" i="0" u="none" strike="noStrike" baseline="0" dirty="0" smtClean="0">
                          <a:solidFill>
                            <a:srgbClr val="000000"/>
                          </a:solidFill>
                          <a:effectLst/>
                          <a:latin typeface="Calibri" panose="020F0502020204030204" pitchFamily="34" charset="0"/>
                        </a:rPr>
                        <a:t> with Other matters</a:t>
                      </a:r>
                      <a:endParaRPr lang="en-US" sz="1800" b="1" i="0" u="none" strike="noStrike" dirty="0" smtClean="0">
                        <a:solidFill>
                          <a:srgbClr val="000000"/>
                        </a:solidFill>
                        <a:effectLst/>
                        <a:latin typeface="Calibri" panose="020F0502020204030204" pitchFamily="34" charset="0"/>
                      </a:endParaRPr>
                    </a:p>
                  </a:txBody>
                  <a:tcPr anchor="ctr"/>
                </a:tc>
                <a:tc>
                  <a:txBody>
                    <a:bodyPr/>
                    <a:lstStyle/>
                    <a:p>
                      <a:pPr algn="ctr" fontAlgn="b"/>
                      <a:r>
                        <a:rPr lang="en-US" sz="1800" b="0" i="0" u="none" strike="noStrike" dirty="0" smtClean="0">
                          <a:solidFill>
                            <a:srgbClr val="FF0000"/>
                          </a:solidFill>
                          <a:effectLst/>
                          <a:latin typeface="Calibri" panose="020F0502020204030204" pitchFamily="34" charset="0"/>
                        </a:rPr>
                        <a:t>N/A</a:t>
                      </a:r>
                      <a:endParaRPr lang="en-US" sz="1800" b="0" i="0" u="none" strike="noStrike" dirty="0">
                        <a:solidFill>
                          <a:srgbClr val="FF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2392150348"/>
                  </a:ext>
                </a:extLst>
              </a:tr>
              <a:tr h="1066124">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600" baseline="0" dirty="0" smtClean="0"/>
                        <a:t>5 Aug 2016 (Interim Statements)</a:t>
                      </a:r>
                      <a:endParaRPr lang="en-US" sz="1600" dirty="0" smtClean="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Calibri" panose="020F0502020204030204" pitchFamily="34" charset="0"/>
                        </a:rPr>
                        <a:t>Unqualified</a:t>
                      </a:r>
                      <a:r>
                        <a:rPr lang="en-US" sz="1800" b="1" i="0" u="none" strike="noStrike" baseline="0" dirty="0" smtClean="0">
                          <a:solidFill>
                            <a:srgbClr val="000000"/>
                          </a:solidFill>
                          <a:effectLst/>
                          <a:latin typeface="Calibri" panose="020F0502020204030204" pitchFamily="34" charset="0"/>
                        </a:rPr>
                        <a:t> with Other matters</a:t>
                      </a:r>
                      <a:endParaRPr lang="en-US" sz="1800" b="1" i="0" u="none" strike="noStrike" dirty="0" smtClean="0">
                        <a:solidFill>
                          <a:srgbClr val="000000"/>
                        </a:solidFill>
                        <a:effectLst/>
                        <a:latin typeface="Calibri" panose="020F050202020403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Calibri" panose="020F0502020204030204" pitchFamily="34" charset="0"/>
                        </a:rPr>
                        <a:t>Qualified</a:t>
                      </a:r>
                      <a:r>
                        <a:rPr lang="en-US" sz="1800" b="1" i="0" u="none" strike="noStrike" baseline="0" dirty="0" smtClean="0">
                          <a:solidFill>
                            <a:srgbClr val="000000"/>
                          </a:solidFill>
                          <a:effectLst/>
                          <a:latin typeface="Calibri" panose="020F0502020204030204" pitchFamily="34" charset="0"/>
                        </a:rPr>
                        <a:t> with Other matters</a:t>
                      </a:r>
                      <a:endParaRPr lang="en-US" sz="1800" b="1" i="0" u="none" strike="noStrike" dirty="0" smtClean="0">
                        <a:solidFill>
                          <a:srgbClr val="000000"/>
                        </a:solidFill>
                        <a:effectLst/>
                        <a:latin typeface="Calibri" panose="020F0502020204030204" pitchFamily="34" charset="0"/>
                      </a:endParaRPr>
                    </a:p>
                  </a:txBody>
                  <a:tcPr anchor="ctr"/>
                </a:tc>
                <a:tc>
                  <a:txBody>
                    <a:bodyPr/>
                    <a:lstStyle/>
                    <a:p>
                      <a:pPr algn="ctr" fontAlgn="b"/>
                      <a:r>
                        <a:rPr lang="en-US" sz="1800" b="0" i="0" u="none" strike="noStrike" dirty="0" smtClean="0">
                          <a:solidFill>
                            <a:srgbClr val="FF0000"/>
                          </a:solidFill>
                          <a:effectLst/>
                          <a:latin typeface="Calibri" panose="020F0502020204030204" pitchFamily="34" charset="0"/>
                        </a:rPr>
                        <a:t>N/A</a:t>
                      </a:r>
                    </a:p>
                    <a:p>
                      <a:pPr algn="ctr" fontAlgn="b"/>
                      <a:endParaRPr lang="en-US" sz="1800" b="0" i="0" u="none" strike="noStrike" dirty="0">
                        <a:solidFill>
                          <a:srgbClr val="FF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608434496"/>
                  </a:ext>
                </a:extLst>
              </a:tr>
              <a:tr h="1066124">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dirty="0" smtClean="0">
                          <a:solidFill>
                            <a:srgbClr val="000000"/>
                          </a:solidFill>
                          <a:effectLst/>
                          <a:latin typeface="Calibri" panose="020F0502020204030204" pitchFamily="34" charset="0"/>
                          <a:ea typeface="+mn-ea"/>
                          <a:cs typeface="+mn-cs"/>
                        </a:rPr>
                        <a:t>2016 / 2017</a:t>
                      </a:r>
                      <a:r>
                        <a:rPr kumimoji="0" lang="en-US" sz="1800" b="0" i="0" u="none" strike="noStrike" kern="1200" baseline="0" dirty="0" smtClean="0">
                          <a:solidFill>
                            <a:srgbClr val="000000"/>
                          </a:solidFill>
                          <a:effectLst/>
                          <a:latin typeface="Calibri" panose="020F0502020204030204" pitchFamily="34" charset="0"/>
                          <a:ea typeface="+mn-ea"/>
                          <a:cs typeface="+mn-cs"/>
                        </a:rPr>
                        <a:t> </a:t>
                      </a:r>
                    </a:p>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baseline="0" dirty="0" smtClean="0">
                          <a:solidFill>
                            <a:srgbClr val="000000"/>
                          </a:solidFill>
                          <a:effectLst/>
                          <a:latin typeface="Calibri" panose="020F0502020204030204" pitchFamily="34" charset="0"/>
                          <a:ea typeface="+mn-ea"/>
                          <a:cs typeface="+mn-cs"/>
                        </a:rPr>
                        <a:t>(329 days)</a:t>
                      </a:r>
                      <a:endParaRPr kumimoji="0" lang="en-US" sz="1800" b="0" i="0" u="none" strike="noStrike" kern="1200" dirty="0">
                        <a:solidFill>
                          <a:srgbClr val="000000"/>
                        </a:solidFill>
                        <a:effectLst/>
                        <a:latin typeface="Calibri" panose="020F0502020204030204" pitchFamily="34" charset="0"/>
                        <a:ea typeface="+mn-ea"/>
                        <a:cs typeface="+mn-cs"/>
                      </a:endParaRPr>
                    </a:p>
                  </a:txBody>
                  <a:tcPr anchor="ctr"/>
                </a:tc>
                <a:tc gridSpan="2">
                  <a:txBody>
                    <a:bodyPr/>
                    <a:lstStyle/>
                    <a:p>
                      <a:pPr algn="ctr" fontAlgn="b"/>
                      <a:endParaRPr lang="en-US" sz="1800" b="0" i="0" u="none" strike="noStrike" dirty="0">
                        <a:solidFill>
                          <a:srgbClr val="FF0000"/>
                        </a:solidFill>
                        <a:effectLst/>
                        <a:latin typeface="Calibri" panose="020F0502020204030204" pitchFamily="34" charset="0"/>
                      </a:endParaRPr>
                    </a:p>
                    <a:p>
                      <a:pPr algn="ctr" fontAlgn="b"/>
                      <a:r>
                        <a:rPr lang="en-US" sz="1800" b="0" i="0" u="none" strike="noStrike" dirty="0" smtClean="0">
                          <a:solidFill>
                            <a:srgbClr val="FF0000"/>
                          </a:solidFill>
                          <a:effectLst/>
                          <a:latin typeface="Calibri" panose="020F0502020204030204" pitchFamily="34" charset="0"/>
                        </a:rPr>
                        <a:t>N/A</a:t>
                      </a:r>
                      <a:endParaRPr lang="en-US" sz="1800" b="0" i="0" u="none" strike="noStrike" dirty="0">
                        <a:solidFill>
                          <a:srgbClr val="FF0000"/>
                        </a:solidFill>
                        <a:effectLst/>
                        <a:latin typeface="Calibri" panose="020F0502020204030204" pitchFamily="34" charset="0"/>
                      </a:endParaRPr>
                    </a:p>
                  </a:txBody>
                  <a:tcPr marL="9525" marR="9525" marT="9525" marB="0" anchor="ctr"/>
                </a:tc>
                <a:tc h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800" b="0" i="0" u="none" strike="noStrike" dirty="0" smtClean="0">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b="1" i="0" u="none" strike="noStrike" dirty="0" smtClean="0">
                          <a:solidFill>
                            <a:srgbClr val="000000"/>
                          </a:solidFill>
                          <a:effectLst/>
                          <a:latin typeface="Calibri" panose="020F0502020204030204" pitchFamily="34" charset="0"/>
                        </a:rPr>
                        <a:t>Unqualified</a:t>
                      </a:r>
                      <a:r>
                        <a:rPr lang="en-US" sz="1800" b="1" i="0" u="none" strike="noStrike" baseline="0" dirty="0" smtClean="0">
                          <a:solidFill>
                            <a:srgbClr val="000000"/>
                          </a:solidFill>
                          <a:effectLst/>
                          <a:latin typeface="Calibri" panose="020F0502020204030204" pitchFamily="34" charset="0"/>
                        </a:rPr>
                        <a:t> with Other matters</a:t>
                      </a:r>
                      <a:endParaRPr lang="en-US" sz="18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136497958"/>
                  </a:ext>
                </a:extLst>
              </a:tr>
              <a:tr h="1066124">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dirty="0" smtClean="0">
                          <a:solidFill>
                            <a:srgbClr val="000000"/>
                          </a:solidFill>
                          <a:effectLst/>
                          <a:latin typeface="Calibri" panose="020F0502020204030204" pitchFamily="34" charset="0"/>
                          <a:ea typeface="+mn-ea"/>
                          <a:cs typeface="+mn-cs"/>
                        </a:rPr>
                        <a:t>2017</a:t>
                      </a:r>
                      <a:r>
                        <a:rPr kumimoji="0" lang="en-US" sz="1800" b="0" i="0" u="none" strike="noStrike" kern="1200" baseline="0" dirty="0" smtClean="0">
                          <a:solidFill>
                            <a:srgbClr val="000000"/>
                          </a:solidFill>
                          <a:effectLst/>
                          <a:latin typeface="Calibri" panose="020F0502020204030204" pitchFamily="34" charset="0"/>
                          <a:ea typeface="+mn-ea"/>
                          <a:cs typeface="+mn-cs"/>
                        </a:rPr>
                        <a:t> / 2018</a:t>
                      </a:r>
                      <a:endParaRPr kumimoji="0" lang="en-US" sz="1800" b="0" i="0" u="none" strike="noStrike" kern="1200" dirty="0">
                        <a:solidFill>
                          <a:srgbClr val="000000"/>
                        </a:solidFill>
                        <a:effectLst/>
                        <a:latin typeface="Calibri" panose="020F0502020204030204" pitchFamily="34" charset="0"/>
                        <a:ea typeface="+mn-ea"/>
                        <a:cs typeface="+mn-cs"/>
                      </a:endParaRPr>
                    </a:p>
                  </a:txBody>
                  <a:tcPr anchor="ctr"/>
                </a:tc>
                <a:tc gridSpan="2">
                  <a:txBody>
                    <a:bodyPr/>
                    <a:lstStyle/>
                    <a:p>
                      <a:pPr algn="ctr" fontAlgn="b"/>
                      <a:r>
                        <a:rPr lang="en-US" sz="1800" b="0" i="0" u="none" strike="noStrike" smtClean="0">
                          <a:solidFill>
                            <a:srgbClr val="FF0000"/>
                          </a:solidFill>
                          <a:effectLst/>
                          <a:latin typeface="Calibri" panose="020F0502020204030204" pitchFamily="34" charset="0"/>
                        </a:rPr>
                        <a:t>N/A</a:t>
                      </a:r>
                      <a:endParaRPr lang="en-US" sz="1800" b="0" i="0" u="none" strike="noStrike" dirty="0">
                        <a:solidFill>
                          <a:srgbClr val="FF0000"/>
                        </a:solidFill>
                        <a:effectLst/>
                        <a:latin typeface="Calibri" panose="020F0502020204030204" pitchFamily="34" charset="0"/>
                      </a:endParaRPr>
                    </a:p>
                  </a:txBody>
                  <a:tcPr marL="9525" marR="9525" marT="9525" marB="0" anchor="ctr"/>
                </a:tc>
                <a:tc hMerge="1">
                  <a:txBody>
                    <a:bodyPr/>
                    <a:lstStyle/>
                    <a:p>
                      <a:pPr algn="ctr" fontAlgn="b"/>
                      <a:endParaRPr lang="en-US"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Calibri" panose="020F0502020204030204" pitchFamily="34" charset="0"/>
                        </a:rPr>
                        <a:t>Unqualified</a:t>
                      </a:r>
                      <a:r>
                        <a:rPr lang="en-US" sz="1800" b="1" i="0" u="none" strike="noStrike" baseline="0" dirty="0" smtClean="0">
                          <a:solidFill>
                            <a:srgbClr val="000000"/>
                          </a:solidFill>
                          <a:effectLst/>
                          <a:latin typeface="Calibri" panose="020F0502020204030204" pitchFamily="34" charset="0"/>
                        </a:rPr>
                        <a:t> with Other matters</a:t>
                      </a:r>
                      <a:endParaRPr lang="en-US" sz="1800" b="1" i="0" u="none" strike="noStrike" dirty="0" smtClean="0">
                        <a:solidFill>
                          <a:srgbClr val="000000"/>
                        </a:solidFill>
                        <a:effectLst/>
                        <a:latin typeface="Calibri" panose="020F0502020204030204" pitchFamily="34" charset="0"/>
                      </a:endParaRPr>
                    </a:p>
                    <a:p>
                      <a:pPr algn="ctr" fontAlgn="b"/>
                      <a:endParaRPr lang="en-US" sz="18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1924706699"/>
                  </a:ext>
                </a:extLst>
              </a:tr>
            </a:tbl>
          </a:graphicData>
        </a:graphic>
      </p:graphicFrame>
    </p:spTree>
    <p:extLst>
      <p:ext uri="{BB962C8B-B14F-4D97-AF65-F5344CB8AC3E}">
        <p14:creationId xmlns:p14="http://schemas.microsoft.com/office/powerpoint/2010/main" xmlns="" val="25601409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818072" cy="562074"/>
          </a:xfrm>
        </p:spPr>
        <p:txBody>
          <a:bodyPr>
            <a:normAutofit fontScale="90000"/>
          </a:bodyPr>
          <a:lstStyle/>
          <a:p>
            <a:r>
              <a:rPr lang="en-ZA" sz="3600" dirty="0"/>
              <a:t/>
            </a:r>
            <a:br>
              <a:rPr lang="en-ZA" sz="3600" dirty="0"/>
            </a:br>
            <a:r>
              <a:rPr lang="en-ZA" sz="3600" dirty="0" smtClean="0"/>
              <a:t/>
            </a:r>
            <a:br>
              <a:rPr lang="en-ZA" sz="3600" dirty="0" smtClean="0"/>
            </a:br>
            <a:r>
              <a:rPr lang="en-ZA" sz="3600" dirty="0" smtClean="0">
                <a:solidFill>
                  <a:schemeClr val="tx1"/>
                </a:solidFill>
                <a:latin typeface="Tempus Sans ITC" panose="04020404030D07020202" pitchFamily="82" charset="0"/>
              </a:rPr>
              <a:t>Analysis of Performance before merger</a:t>
            </a:r>
            <a:r>
              <a:rPr lang="en-ZA" sz="3600" dirty="0">
                <a:solidFill>
                  <a:schemeClr val="tx1"/>
                </a:solidFill>
              </a:rPr>
              <a:t/>
            </a:r>
            <a:br>
              <a:rPr lang="en-ZA" sz="3600" dirty="0">
                <a:solidFill>
                  <a:schemeClr val="tx1"/>
                </a:solidFill>
              </a:rPr>
            </a:br>
            <a:r>
              <a:rPr lang="en-ZA" sz="3600" dirty="0">
                <a:solidFill>
                  <a:schemeClr val="tx1"/>
                </a:solidFill>
              </a:rPr>
              <a:t/>
            </a:r>
            <a:br>
              <a:rPr lang="en-ZA" sz="3600" dirty="0">
                <a:solidFill>
                  <a:schemeClr val="tx1"/>
                </a:solidFill>
              </a:rPr>
            </a:br>
            <a:endParaRPr lang="en-ZA" sz="3600" dirty="0">
              <a:solidFill>
                <a:schemeClr val="tx1"/>
              </a:solidFill>
            </a:endParaRPr>
          </a:p>
        </p:txBody>
      </p:sp>
      <p:sp>
        <p:nvSpPr>
          <p:cNvPr id="3" name="Content Placeholder 2"/>
          <p:cNvSpPr>
            <a:spLocks noGrp="1"/>
          </p:cNvSpPr>
          <p:nvPr>
            <p:ph idx="1"/>
          </p:nvPr>
        </p:nvSpPr>
        <p:spPr>
          <a:xfrm>
            <a:off x="1079612" y="822744"/>
            <a:ext cx="7890080" cy="6035256"/>
          </a:xfrm>
        </p:spPr>
        <p:txBody>
          <a:bodyPr>
            <a:normAutofit/>
          </a:bodyPr>
          <a:lstStyle/>
          <a:p>
            <a:pPr marL="82296" indent="0">
              <a:buNone/>
            </a:pPr>
            <a:endParaRPr lang="en-US" dirty="0"/>
          </a:p>
          <a:p>
            <a:pPr marL="0" indent="0">
              <a:buNone/>
            </a:pPr>
            <a:r>
              <a:rPr lang="en-US" dirty="0"/>
              <a:t>	</a:t>
            </a:r>
          </a:p>
          <a:p>
            <a:pPr marL="0" indent="0">
              <a:buNone/>
            </a:pPr>
            <a:endParaRPr lang="en-ZA" sz="7200" dirty="0" smtClean="0"/>
          </a:p>
          <a:p>
            <a:pPr marL="0" indent="0">
              <a:buNone/>
            </a:pPr>
            <a:endParaRPr lang="en-ZA" sz="7200" dirty="0" smtClean="0"/>
          </a:p>
          <a:p>
            <a:pPr marL="0" indent="0">
              <a:buNone/>
            </a:pPr>
            <a:endParaRPr lang="en-ZA" sz="7200" dirty="0" smtClean="0"/>
          </a:p>
          <a:p>
            <a:pPr marL="0" indent="0">
              <a:buNone/>
            </a:pPr>
            <a:endParaRPr lang="en-ZA" sz="7200" dirty="0" smtClean="0"/>
          </a:p>
          <a:p>
            <a:pPr marL="0" indent="0">
              <a:buNone/>
            </a:pPr>
            <a:endParaRPr lang="en-ZA" sz="7200" dirty="0" smtClean="0"/>
          </a:p>
          <a:p>
            <a:pPr marL="0" indent="0">
              <a:buNone/>
            </a:pPr>
            <a:endParaRPr lang="en-ZA" sz="7200" dirty="0" smtClean="0"/>
          </a:p>
          <a:p>
            <a:pPr marL="0" indent="0">
              <a:buNone/>
            </a:pPr>
            <a:endParaRPr lang="en-ZA" sz="7200" dirty="0" smtClean="0"/>
          </a:p>
          <a:p>
            <a:pPr marL="0" indent="0">
              <a:buNone/>
            </a:pPr>
            <a:endParaRPr lang="en-ZA" sz="7200" dirty="0" smtClean="0"/>
          </a:p>
          <a:p>
            <a:pPr marL="0" indent="0">
              <a:buNone/>
            </a:pPr>
            <a:endParaRPr lang="en-ZA" sz="7200" dirty="0" smtClean="0"/>
          </a:p>
          <a:p>
            <a:pPr marL="80962" indent="0">
              <a:buNone/>
            </a:pPr>
            <a:endParaRPr lang="en-ZA" dirty="0" smtClean="0"/>
          </a:p>
          <a:p>
            <a:pPr marL="901700" indent="-820738">
              <a:buFontTx/>
              <a:buChar char="-"/>
            </a:pPr>
            <a:endParaRPr lang="en-ZA" dirty="0" smtClean="0"/>
          </a:p>
          <a:p>
            <a:pPr marL="80962" indent="0">
              <a:buNone/>
            </a:pPr>
            <a:endParaRPr lang="en-ZA" dirty="0" smtClean="0"/>
          </a:p>
          <a:p>
            <a:pPr marL="82296" indent="0" algn="ctr">
              <a:buNone/>
            </a:pPr>
            <a:endParaRPr lang="en-ZA" dirty="0" smtClean="0"/>
          </a:p>
          <a:p>
            <a:pPr marL="82296" indent="0">
              <a:buNone/>
            </a:pP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399549322"/>
              </p:ext>
            </p:extLst>
          </p:nvPr>
        </p:nvGraphicFramePr>
        <p:xfrm>
          <a:off x="1524000" y="980726"/>
          <a:ext cx="7152456" cy="5267674"/>
        </p:xfrm>
        <a:graphic>
          <a:graphicData uri="http://schemas.openxmlformats.org/drawingml/2006/table">
            <a:tbl>
              <a:tblPr firstRow="1" bandRow="1">
                <a:tableStyleId>{5C22544A-7EE6-4342-B048-85BDC9FD1C3A}</a:tableStyleId>
              </a:tblPr>
              <a:tblGrid>
                <a:gridCol w="2384152">
                  <a:extLst>
                    <a:ext uri="{9D8B030D-6E8A-4147-A177-3AD203B41FA5}">
                      <a16:colId xmlns:a16="http://schemas.microsoft.com/office/drawing/2014/main" xmlns="" val="1308506899"/>
                    </a:ext>
                  </a:extLst>
                </a:gridCol>
                <a:gridCol w="2384152">
                  <a:extLst>
                    <a:ext uri="{9D8B030D-6E8A-4147-A177-3AD203B41FA5}">
                      <a16:colId xmlns:a16="http://schemas.microsoft.com/office/drawing/2014/main" xmlns="" val="3237410167"/>
                    </a:ext>
                  </a:extLst>
                </a:gridCol>
                <a:gridCol w="2384152">
                  <a:extLst>
                    <a:ext uri="{9D8B030D-6E8A-4147-A177-3AD203B41FA5}">
                      <a16:colId xmlns:a16="http://schemas.microsoft.com/office/drawing/2014/main" xmlns="" val="99467644"/>
                    </a:ext>
                  </a:extLst>
                </a:gridCol>
              </a:tblGrid>
              <a:tr h="695002">
                <a:tc>
                  <a:txBody>
                    <a:bodyPr/>
                    <a:lstStyle/>
                    <a:p>
                      <a:r>
                        <a:rPr lang="en-US" dirty="0" smtClean="0"/>
                        <a:t>Analytical</a:t>
                      </a:r>
                      <a:r>
                        <a:rPr lang="en-US" baseline="0" dirty="0" smtClean="0"/>
                        <a:t> Ratio’s</a:t>
                      </a:r>
                      <a:endParaRPr lang="en-US" dirty="0"/>
                    </a:p>
                  </a:txBody>
                  <a:tcPr/>
                </a:tc>
                <a:tc>
                  <a:txBody>
                    <a:bodyPr/>
                    <a:lstStyle/>
                    <a:p>
                      <a:r>
                        <a:rPr lang="en-US" dirty="0" smtClean="0"/>
                        <a:t>//Khara Hais Municipality</a:t>
                      </a:r>
                      <a:endParaRPr lang="en-US" dirty="0"/>
                    </a:p>
                  </a:txBody>
                  <a:tcPr/>
                </a:tc>
                <a:tc>
                  <a:txBody>
                    <a:bodyPr/>
                    <a:lstStyle/>
                    <a:p>
                      <a:r>
                        <a:rPr lang="en-US" dirty="0" smtClean="0"/>
                        <a:t>Mier Municipality</a:t>
                      </a:r>
                      <a:endParaRPr lang="en-US" dirty="0"/>
                    </a:p>
                  </a:txBody>
                  <a:tcPr/>
                </a:tc>
                <a:extLst>
                  <a:ext uri="{0D108BD9-81ED-4DB2-BD59-A6C34878D82A}">
                    <a16:rowId xmlns:a16="http://schemas.microsoft.com/office/drawing/2014/main" xmlns="" val="2803799862"/>
                  </a:ext>
                </a:extLst>
              </a:tr>
              <a:tr h="695002">
                <a:tc>
                  <a:txBody>
                    <a:bodyPr/>
                    <a:lstStyle/>
                    <a:p>
                      <a:r>
                        <a:rPr lang="en-US" dirty="0" smtClean="0"/>
                        <a:t>Debtor’s Collection Rate</a:t>
                      </a:r>
                      <a:endParaRPr lang="en-US" dirty="0"/>
                    </a:p>
                  </a:txBody>
                  <a:tcPr/>
                </a:tc>
                <a:tc>
                  <a:txBody>
                    <a:bodyPr/>
                    <a:lstStyle/>
                    <a:p>
                      <a:pPr algn="r"/>
                      <a:r>
                        <a:rPr lang="en-US" dirty="0" smtClean="0"/>
                        <a:t>93%</a:t>
                      </a:r>
                      <a:endParaRPr lang="en-US" dirty="0"/>
                    </a:p>
                  </a:txBody>
                  <a:tcPr/>
                </a:tc>
                <a:tc>
                  <a:txBody>
                    <a:bodyPr/>
                    <a:lstStyle/>
                    <a:p>
                      <a:pPr algn="r"/>
                      <a:r>
                        <a:rPr lang="en-US" dirty="0" smtClean="0"/>
                        <a:t>37%</a:t>
                      </a:r>
                      <a:endParaRPr lang="en-US" dirty="0"/>
                    </a:p>
                  </a:txBody>
                  <a:tcPr/>
                </a:tc>
                <a:extLst>
                  <a:ext uri="{0D108BD9-81ED-4DB2-BD59-A6C34878D82A}">
                    <a16:rowId xmlns:a16="http://schemas.microsoft.com/office/drawing/2014/main" xmlns="" val="1187144738"/>
                  </a:ext>
                </a:extLst>
              </a:tr>
              <a:tr h="695002">
                <a:tc>
                  <a:txBody>
                    <a:bodyPr/>
                    <a:lstStyle/>
                    <a:p>
                      <a:r>
                        <a:rPr lang="en-US" dirty="0" smtClean="0"/>
                        <a:t>Debtor’s Payment in</a:t>
                      </a:r>
                      <a:r>
                        <a:rPr lang="en-US" baseline="0" dirty="0" smtClean="0"/>
                        <a:t> Days</a:t>
                      </a:r>
                      <a:endParaRPr lang="en-US" dirty="0"/>
                    </a:p>
                  </a:txBody>
                  <a:tcPr/>
                </a:tc>
                <a:tc>
                  <a:txBody>
                    <a:bodyPr/>
                    <a:lstStyle/>
                    <a:p>
                      <a:pPr algn="r"/>
                      <a:r>
                        <a:rPr lang="en-US" dirty="0" smtClean="0"/>
                        <a:t>58 days</a:t>
                      </a:r>
                      <a:endParaRPr lang="en-US" dirty="0"/>
                    </a:p>
                  </a:txBody>
                  <a:tcPr/>
                </a:tc>
                <a:tc>
                  <a:txBody>
                    <a:bodyPr/>
                    <a:lstStyle/>
                    <a:p>
                      <a:pPr algn="r"/>
                      <a:r>
                        <a:rPr lang="en-US" dirty="0" smtClean="0"/>
                        <a:t>385 days</a:t>
                      </a:r>
                      <a:endParaRPr lang="en-US" dirty="0"/>
                    </a:p>
                  </a:txBody>
                  <a:tcPr/>
                </a:tc>
                <a:extLst>
                  <a:ext uri="{0D108BD9-81ED-4DB2-BD59-A6C34878D82A}">
                    <a16:rowId xmlns:a16="http://schemas.microsoft.com/office/drawing/2014/main" xmlns="" val="2584942236"/>
                  </a:ext>
                </a:extLst>
              </a:tr>
              <a:tr h="695002">
                <a:tc>
                  <a:txBody>
                    <a:bodyPr/>
                    <a:lstStyle/>
                    <a:p>
                      <a:r>
                        <a:rPr lang="en-US" dirty="0" smtClean="0"/>
                        <a:t>Creditor’s Payment in</a:t>
                      </a:r>
                      <a:r>
                        <a:rPr lang="en-US" baseline="0" dirty="0" smtClean="0"/>
                        <a:t> Days</a:t>
                      </a:r>
                      <a:endParaRPr lang="en-US" dirty="0"/>
                    </a:p>
                  </a:txBody>
                  <a:tcPr/>
                </a:tc>
                <a:tc>
                  <a:txBody>
                    <a:bodyPr/>
                    <a:lstStyle/>
                    <a:p>
                      <a:pPr algn="r"/>
                      <a:r>
                        <a:rPr lang="en-US" dirty="0" smtClean="0"/>
                        <a:t>128 days</a:t>
                      </a:r>
                      <a:endParaRPr lang="en-US" dirty="0"/>
                    </a:p>
                  </a:txBody>
                  <a:tcPr/>
                </a:tc>
                <a:tc>
                  <a:txBody>
                    <a:bodyPr/>
                    <a:lstStyle/>
                    <a:p>
                      <a:pPr algn="r"/>
                      <a:r>
                        <a:rPr lang="en-US" dirty="0" smtClean="0"/>
                        <a:t>157 days</a:t>
                      </a:r>
                      <a:endParaRPr lang="en-US" dirty="0"/>
                    </a:p>
                  </a:txBody>
                  <a:tcPr/>
                </a:tc>
                <a:extLst>
                  <a:ext uri="{0D108BD9-81ED-4DB2-BD59-A6C34878D82A}">
                    <a16:rowId xmlns:a16="http://schemas.microsoft.com/office/drawing/2014/main" xmlns="" val="1693771174"/>
                  </a:ext>
                </a:extLst>
              </a:tr>
              <a:tr h="6950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Gill Sans MT"/>
                          <a:ea typeface="+mn-ea"/>
                          <a:cs typeface="+mn-cs"/>
                        </a:rPr>
                        <a:t>Net Surplus / Deficit per Service:  Refuse</a:t>
                      </a:r>
                      <a:endParaRPr kumimoji="0" lang="en-US" sz="1800" b="0" i="0" u="none" strike="noStrike" kern="1200" cap="none" spc="0" normalizeH="0" baseline="0" noProof="0" dirty="0">
                        <a:ln>
                          <a:noFill/>
                        </a:ln>
                        <a:solidFill>
                          <a:prstClr val="black"/>
                        </a:solidFill>
                        <a:effectLst/>
                        <a:uLnTx/>
                        <a:uFillTx/>
                        <a:latin typeface="Gill Sans MT"/>
                        <a:ea typeface="+mn-ea"/>
                        <a:cs typeface="+mn-cs"/>
                      </a:endParaRPr>
                    </a:p>
                  </a:txBody>
                  <a:tcPr/>
                </a:tc>
                <a:tc>
                  <a:txBody>
                    <a:bodyPr/>
                    <a:lstStyle/>
                    <a:p>
                      <a:pPr algn="r"/>
                      <a:r>
                        <a:rPr lang="en-US" dirty="0" smtClean="0"/>
                        <a:t>-12%</a:t>
                      </a:r>
                      <a:endParaRPr lang="en-US" dirty="0"/>
                    </a:p>
                  </a:txBody>
                  <a:tcPr/>
                </a:tc>
                <a:tc>
                  <a:txBody>
                    <a:bodyPr/>
                    <a:lstStyle/>
                    <a:p>
                      <a:pPr algn="r"/>
                      <a:r>
                        <a:rPr lang="en-US" dirty="0" smtClean="0"/>
                        <a:t>5%</a:t>
                      </a:r>
                      <a:endParaRPr lang="en-US" dirty="0"/>
                    </a:p>
                  </a:txBody>
                  <a:tcPr/>
                </a:tc>
                <a:extLst>
                  <a:ext uri="{0D108BD9-81ED-4DB2-BD59-A6C34878D82A}">
                    <a16:rowId xmlns:a16="http://schemas.microsoft.com/office/drawing/2014/main" xmlns="" val="342742599"/>
                  </a:ext>
                </a:extLst>
              </a:tr>
              <a:tr h="695002">
                <a:tc>
                  <a:txBody>
                    <a:bodyPr/>
                    <a:lstStyle/>
                    <a:p>
                      <a:r>
                        <a:rPr lang="en-US" dirty="0" smtClean="0"/>
                        <a:t>Net</a:t>
                      </a:r>
                      <a:r>
                        <a:rPr lang="en-US" baseline="0" dirty="0" smtClean="0"/>
                        <a:t> Surplus / Deficit per Service:  Sanitation</a:t>
                      </a:r>
                      <a:endParaRPr lang="en-US" dirty="0"/>
                    </a:p>
                  </a:txBody>
                  <a:tcPr/>
                </a:tc>
                <a:tc>
                  <a:txBody>
                    <a:bodyPr/>
                    <a:lstStyle/>
                    <a:p>
                      <a:pPr algn="r"/>
                      <a:r>
                        <a:rPr lang="en-US" dirty="0" smtClean="0"/>
                        <a:t>17%</a:t>
                      </a:r>
                      <a:endParaRPr lang="en-US" dirty="0"/>
                    </a:p>
                  </a:txBody>
                  <a:tcPr/>
                </a:tc>
                <a:tc>
                  <a:txBody>
                    <a:bodyPr/>
                    <a:lstStyle/>
                    <a:p>
                      <a:pPr algn="r"/>
                      <a:r>
                        <a:rPr lang="en-US" dirty="0" smtClean="0"/>
                        <a:t>-851%</a:t>
                      </a:r>
                      <a:endParaRPr lang="en-US" dirty="0"/>
                    </a:p>
                  </a:txBody>
                  <a:tcPr/>
                </a:tc>
                <a:extLst>
                  <a:ext uri="{0D108BD9-81ED-4DB2-BD59-A6C34878D82A}">
                    <a16:rowId xmlns:a16="http://schemas.microsoft.com/office/drawing/2014/main" xmlns="" val="1051536331"/>
                  </a:ext>
                </a:extLst>
              </a:tr>
              <a:tr h="6950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Gill Sans MT"/>
                          <a:ea typeface="+mn-ea"/>
                          <a:cs typeface="+mn-cs"/>
                        </a:rPr>
                        <a:t>Net Surplus / Deficit per Service:  Water</a:t>
                      </a:r>
                      <a:endParaRPr kumimoji="0" lang="en-US" sz="1800" b="0" i="0" u="none" strike="noStrike" kern="1200" cap="none" spc="0" normalizeH="0" baseline="0" noProof="0" dirty="0">
                        <a:ln>
                          <a:noFill/>
                        </a:ln>
                        <a:solidFill>
                          <a:prstClr val="black"/>
                        </a:solidFill>
                        <a:effectLst/>
                        <a:uLnTx/>
                        <a:uFillTx/>
                        <a:latin typeface="Gill Sans MT"/>
                        <a:ea typeface="+mn-ea"/>
                        <a:cs typeface="+mn-cs"/>
                      </a:endParaRPr>
                    </a:p>
                  </a:txBody>
                  <a:tcPr/>
                </a:tc>
                <a:tc>
                  <a:txBody>
                    <a:bodyPr/>
                    <a:lstStyle/>
                    <a:p>
                      <a:pPr algn="r"/>
                      <a:r>
                        <a:rPr lang="en-US" dirty="0" smtClean="0"/>
                        <a:t>-16%</a:t>
                      </a:r>
                      <a:endParaRPr lang="en-US" dirty="0"/>
                    </a:p>
                  </a:txBody>
                  <a:tcPr/>
                </a:tc>
                <a:tc>
                  <a:txBody>
                    <a:bodyPr/>
                    <a:lstStyle/>
                    <a:p>
                      <a:pPr algn="r"/>
                      <a:r>
                        <a:rPr lang="en-US" dirty="0" smtClean="0"/>
                        <a:t>-454%</a:t>
                      </a:r>
                      <a:endParaRPr lang="en-US" dirty="0"/>
                    </a:p>
                  </a:txBody>
                  <a:tcPr/>
                </a:tc>
                <a:extLst>
                  <a:ext uri="{0D108BD9-81ED-4DB2-BD59-A6C34878D82A}">
                    <a16:rowId xmlns:a16="http://schemas.microsoft.com/office/drawing/2014/main" xmlns="" val="2235126166"/>
                  </a:ext>
                </a:extLst>
              </a:tr>
              <a:tr h="402660">
                <a:tc>
                  <a:txBody>
                    <a:bodyPr/>
                    <a:lstStyle/>
                    <a:p>
                      <a:r>
                        <a:rPr lang="en-US" dirty="0" smtClean="0"/>
                        <a:t>Liquidity</a:t>
                      </a:r>
                      <a:r>
                        <a:rPr lang="en-US" baseline="0" dirty="0" smtClean="0"/>
                        <a:t> Ratio</a:t>
                      </a:r>
                      <a:endParaRPr lang="en-US" dirty="0"/>
                    </a:p>
                  </a:txBody>
                  <a:tcPr/>
                </a:tc>
                <a:tc>
                  <a:txBody>
                    <a:bodyPr/>
                    <a:lstStyle/>
                    <a:p>
                      <a:pPr algn="r"/>
                      <a:r>
                        <a:rPr lang="en-US" dirty="0" smtClean="0"/>
                        <a:t>0.78</a:t>
                      </a:r>
                      <a:endParaRPr lang="en-US" dirty="0"/>
                    </a:p>
                  </a:txBody>
                  <a:tcPr/>
                </a:tc>
                <a:tc>
                  <a:txBody>
                    <a:bodyPr/>
                    <a:lstStyle/>
                    <a:p>
                      <a:pPr algn="r"/>
                      <a:r>
                        <a:rPr lang="en-US" dirty="0" smtClean="0"/>
                        <a:t>0.47</a:t>
                      </a:r>
                      <a:endParaRPr lang="en-US" dirty="0"/>
                    </a:p>
                  </a:txBody>
                  <a:tcPr/>
                </a:tc>
                <a:extLst>
                  <a:ext uri="{0D108BD9-81ED-4DB2-BD59-A6C34878D82A}">
                    <a16:rowId xmlns:a16="http://schemas.microsoft.com/office/drawing/2014/main" xmlns="" val="2565120049"/>
                  </a:ext>
                </a:extLst>
              </a:tr>
            </a:tbl>
          </a:graphicData>
        </a:graphic>
      </p:graphicFrame>
    </p:spTree>
    <p:extLst>
      <p:ext uri="{BB962C8B-B14F-4D97-AF65-F5344CB8AC3E}">
        <p14:creationId xmlns:p14="http://schemas.microsoft.com/office/powerpoint/2010/main" xmlns="" val="267823393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240848" cy="706090"/>
          </a:xfrm>
        </p:spPr>
        <p:txBody>
          <a:bodyPr>
            <a:normAutofit fontScale="90000"/>
          </a:bodyPr>
          <a:lstStyle/>
          <a:p>
            <a:r>
              <a:rPr lang="en-ZA" sz="3600" dirty="0"/>
              <a:t/>
            </a:r>
            <a:br>
              <a:rPr lang="en-ZA" sz="3600" dirty="0"/>
            </a:br>
            <a:r>
              <a:rPr lang="en-ZA" sz="3600" dirty="0" smtClean="0"/>
              <a:t/>
            </a:r>
            <a:br>
              <a:rPr lang="en-ZA" sz="3600" dirty="0" smtClean="0"/>
            </a:br>
            <a:r>
              <a:rPr lang="en-ZA" sz="3600" dirty="0">
                <a:solidFill>
                  <a:schemeClr val="tx1"/>
                </a:solidFill>
                <a:latin typeface="Tempus Sans ITC" panose="04020404030D07020202" pitchFamily="82" charset="0"/>
              </a:rPr>
              <a:t>Analysis of Performance </a:t>
            </a:r>
            <a:r>
              <a:rPr lang="en-ZA" sz="3600" dirty="0" smtClean="0">
                <a:solidFill>
                  <a:schemeClr val="tx1"/>
                </a:solidFill>
                <a:latin typeface="Tempus Sans ITC" panose="04020404030D07020202" pitchFamily="82" charset="0"/>
              </a:rPr>
              <a:t>after </a:t>
            </a:r>
            <a:r>
              <a:rPr lang="en-ZA" sz="3600" dirty="0">
                <a:solidFill>
                  <a:schemeClr val="tx1"/>
                </a:solidFill>
                <a:latin typeface="Tempus Sans ITC" panose="04020404030D07020202" pitchFamily="82" charset="0"/>
              </a:rPr>
              <a:t>merger</a:t>
            </a:r>
            <a:r>
              <a:rPr lang="en-ZA" sz="3600" dirty="0" smtClean="0"/>
              <a:t/>
            </a:r>
            <a:br>
              <a:rPr lang="en-ZA" sz="3600" dirty="0" smtClean="0"/>
            </a:br>
            <a:r>
              <a:rPr lang="en-ZA" sz="3600" dirty="0" smtClean="0"/>
              <a:t/>
            </a:r>
            <a:br>
              <a:rPr lang="en-ZA" sz="3600" dirty="0" smtClean="0"/>
            </a:br>
            <a:endParaRPr lang="en-ZA" sz="3600" dirty="0"/>
          </a:p>
        </p:txBody>
      </p:sp>
      <p:sp>
        <p:nvSpPr>
          <p:cNvPr id="3" name="Content Placeholder 2"/>
          <p:cNvSpPr>
            <a:spLocks noGrp="1"/>
          </p:cNvSpPr>
          <p:nvPr>
            <p:ph idx="1"/>
          </p:nvPr>
        </p:nvSpPr>
        <p:spPr/>
        <p:txBody>
          <a:bodyPr>
            <a:normAutofit/>
          </a:bodyPr>
          <a:lstStyle/>
          <a:p>
            <a:pPr marL="80962" indent="0">
              <a:buNone/>
            </a:pPr>
            <a:endParaRPr lang="en-ZA" dirty="0" smtClean="0"/>
          </a:p>
          <a:p>
            <a:pPr marL="82296" indent="0" algn="ctr">
              <a:buNone/>
            </a:pPr>
            <a:endParaRPr lang="en-ZA" dirty="0" smtClean="0"/>
          </a:p>
          <a:p>
            <a:pPr marL="82296" indent="0">
              <a:buNone/>
            </a:pP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2418711654"/>
              </p:ext>
            </p:extLst>
          </p:nvPr>
        </p:nvGraphicFramePr>
        <p:xfrm>
          <a:off x="1524000" y="980730"/>
          <a:ext cx="7152456" cy="5541990"/>
        </p:xfrm>
        <a:graphic>
          <a:graphicData uri="http://schemas.openxmlformats.org/drawingml/2006/table">
            <a:tbl>
              <a:tblPr firstRow="1" bandRow="1">
                <a:tableStyleId>{5C22544A-7EE6-4342-B048-85BDC9FD1C3A}</a:tableStyleId>
              </a:tblPr>
              <a:tblGrid>
                <a:gridCol w="2384152">
                  <a:extLst>
                    <a:ext uri="{9D8B030D-6E8A-4147-A177-3AD203B41FA5}">
                      <a16:colId xmlns:a16="http://schemas.microsoft.com/office/drawing/2014/main" xmlns="" val="1308506899"/>
                    </a:ext>
                  </a:extLst>
                </a:gridCol>
                <a:gridCol w="2384152">
                  <a:extLst>
                    <a:ext uri="{9D8B030D-6E8A-4147-A177-3AD203B41FA5}">
                      <a16:colId xmlns:a16="http://schemas.microsoft.com/office/drawing/2014/main" xmlns="" val="3237410167"/>
                    </a:ext>
                  </a:extLst>
                </a:gridCol>
                <a:gridCol w="2384152">
                  <a:extLst>
                    <a:ext uri="{9D8B030D-6E8A-4147-A177-3AD203B41FA5}">
                      <a16:colId xmlns:a16="http://schemas.microsoft.com/office/drawing/2014/main" xmlns="" val="99467644"/>
                    </a:ext>
                  </a:extLst>
                </a:gridCol>
              </a:tblGrid>
              <a:tr h="988661">
                <a:tc>
                  <a:txBody>
                    <a:bodyPr/>
                    <a:lstStyle/>
                    <a:p>
                      <a:r>
                        <a:rPr lang="en-US" dirty="0" smtClean="0"/>
                        <a:t>Analytical</a:t>
                      </a:r>
                      <a:r>
                        <a:rPr lang="en-US" baseline="0" dirty="0" smtClean="0"/>
                        <a:t> Ratio’s</a:t>
                      </a:r>
                      <a:endParaRPr lang="en-US" dirty="0"/>
                    </a:p>
                  </a:txBody>
                  <a:tcPr/>
                </a:tc>
                <a:tc>
                  <a:txBody>
                    <a:bodyPr/>
                    <a:lstStyle/>
                    <a:p>
                      <a:r>
                        <a:rPr lang="en-US" dirty="0" smtClean="0"/>
                        <a:t>DKM:  2016/2017 (329 days</a:t>
                      </a:r>
                      <a:r>
                        <a:rPr lang="en-US" baseline="0" dirty="0" smtClean="0"/>
                        <a:t> of Merger</a:t>
                      </a:r>
                      <a:r>
                        <a:rPr lang="en-US" dirty="0" smtClean="0"/>
                        <a:t>)</a:t>
                      </a:r>
                      <a:endParaRPr lang="en-US" dirty="0"/>
                    </a:p>
                  </a:txBody>
                  <a:tcPr/>
                </a:tc>
                <a:tc>
                  <a:txBody>
                    <a:bodyPr/>
                    <a:lstStyle/>
                    <a:p>
                      <a:r>
                        <a:rPr lang="en-US" dirty="0" smtClean="0"/>
                        <a:t>DKM:  2017/2018 (First Year After Merger)</a:t>
                      </a:r>
                      <a:endParaRPr lang="en-US" dirty="0"/>
                    </a:p>
                  </a:txBody>
                  <a:tcPr/>
                </a:tc>
                <a:extLst>
                  <a:ext uri="{0D108BD9-81ED-4DB2-BD59-A6C34878D82A}">
                    <a16:rowId xmlns:a16="http://schemas.microsoft.com/office/drawing/2014/main" xmlns="" val="2803799862"/>
                  </a:ext>
                </a:extLst>
              </a:tr>
              <a:tr h="692062">
                <a:tc>
                  <a:txBody>
                    <a:bodyPr/>
                    <a:lstStyle/>
                    <a:p>
                      <a:r>
                        <a:rPr lang="en-US" dirty="0" smtClean="0"/>
                        <a:t>Debtor’s Collection Rate</a:t>
                      </a:r>
                      <a:endParaRPr lang="en-US" dirty="0"/>
                    </a:p>
                  </a:txBody>
                  <a:tcPr/>
                </a:tc>
                <a:tc>
                  <a:txBody>
                    <a:bodyPr/>
                    <a:lstStyle/>
                    <a:p>
                      <a:pPr algn="r"/>
                      <a:r>
                        <a:rPr lang="en-US" dirty="0" smtClean="0"/>
                        <a:t>94%</a:t>
                      </a:r>
                      <a:endParaRPr lang="en-US" dirty="0"/>
                    </a:p>
                  </a:txBody>
                  <a:tcPr/>
                </a:tc>
                <a:tc>
                  <a:txBody>
                    <a:bodyPr/>
                    <a:lstStyle/>
                    <a:p>
                      <a:pPr algn="r"/>
                      <a:r>
                        <a:rPr lang="en-US" dirty="0" smtClean="0"/>
                        <a:t>96%</a:t>
                      </a:r>
                      <a:endParaRPr lang="en-US" dirty="0"/>
                    </a:p>
                  </a:txBody>
                  <a:tcPr/>
                </a:tc>
                <a:extLst>
                  <a:ext uri="{0D108BD9-81ED-4DB2-BD59-A6C34878D82A}">
                    <a16:rowId xmlns:a16="http://schemas.microsoft.com/office/drawing/2014/main" xmlns="" val="1187144738"/>
                  </a:ext>
                </a:extLst>
              </a:tr>
              <a:tr h="692062">
                <a:tc>
                  <a:txBody>
                    <a:bodyPr/>
                    <a:lstStyle/>
                    <a:p>
                      <a:r>
                        <a:rPr lang="en-US" dirty="0" smtClean="0"/>
                        <a:t>Debtor’s Payment in</a:t>
                      </a:r>
                      <a:r>
                        <a:rPr lang="en-US" baseline="0" dirty="0" smtClean="0"/>
                        <a:t> Days</a:t>
                      </a:r>
                      <a:endParaRPr lang="en-US" dirty="0"/>
                    </a:p>
                  </a:txBody>
                  <a:tcPr/>
                </a:tc>
                <a:tc>
                  <a:txBody>
                    <a:bodyPr/>
                    <a:lstStyle/>
                    <a:p>
                      <a:pPr algn="r"/>
                      <a:r>
                        <a:rPr lang="en-US" dirty="0" smtClean="0"/>
                        <a:t>63</a:t>
                      </a:r>
                      <a:r>
                        <a:rPr lang="en-US" baseline="0" dirty="0" smtClean="0"/>
                        <a:t> days</a:t>
                      </a:r>
                      <a:endParaRPr lang="en-US" dirty="0"/>
                    </a:p>
                  </a:txBody>
                  <a:tcPr/>
                </a:tc>
                <a:tc>
                  <a:txBody>
                    <a:bodyPr/>
                    <a:lstStyle/>
                    <a:p>
                      <a:pPr algn="r"/>
                      <a:r>
                        <a:rPr lang="en-US" dirty="0" smtClean="0"/>
                        <a:t>56</a:t>
                      </a:r>
                      <a:r>
                        <a:rPr lang="en-US" baseline="0" dirty="0" smtClean="0"/>
                        <a:t> days</a:t>
                      </a:r>
                      <a:endParaRPr lang="en-US" dirty="0"/>
                    </a:p>
                  </a:txBody>
                  <a:tcPr/>
                </a:tc>
                <a:extLst>
                  <a:ext uri="{0D108BD9-81ED-4DB2-BD59-A6C34878D82A}">
                    <a16:rowId xmlns:a16="http://schemas.microsoft.com/office/drawing/2014/main" xmlns="" val="2584942236"/>
                  </a:ext>
                </a:extLst>
              </a:tr>
              <a:tr h="692062">
                <a:tc>
                  <a:txBody>
                    <a:bodyPr/>
                    <a:lstStyle/>
                    <a:p>
                      <a:r>
                        <a:rPr lang="en-US" dirty="0" smtClean="0"/>
                        <a:t>Creditor’s Payment in</a:t>
                      </a:r>
                      <a:r>
                        <a:rPr lang="en-US" baseline="0" dirty="0" smtClean="0"/>
                        <a:t> Days</a:t>
                      </a:r>
                      <a:endParaRPr lang="en-US" dirty="0"/>
                    </a:p>
                  </a:txBody>
                  <a:tcPr/>
                </a:tc>
                <a:tc>
                  <a:txBody>
                    <a:bodyPr/>
                    <a:lstStyle/>
                    <a:p>
                      <a:pPr algn="r"/>
                      <a:r>
                        <a:rPr lang="en-US" dirty="0" smtClean="0"/>
                        <a:t>74 days</a:t>
                      </a:r>
                      <a:endParaRPr lang="en-US" dirty="0"/>
                    </a:p>
                  </a:txBody>
                  <a:tcPr/>
                </a:tc>
                <a:tc>
                  <a:txBody>
                    <a:bodyPr/>
                    <a:lstStyle/>
                    <a:p>
                      <a:pPr algn="r"/>
                      <a:r>
                        <a:rPr lang="en-US" dirty="0" smtClean="0"/>
                        <a:t>100 days</a:t>
                      </a:r>
                      <a:endParaRPr lang="en-US" dirty="0"/>
                    </a:p>
                  </a:txBody>
                  <a:tcPr/>
                </a:tc>
                <a:extLst>
                  <a:ext uri="{0D108BD9-81ED-4DB2-BD59-A6C34878D82A}">
                    <a16:rowId xmlns:a16="http://schemas.microsoft.com/office/drawing/2014/main" xmlns="" val="1693771174"/>
                  </a:ext>
                </a:extLst>
              </a:tr>
              <a:tr h="6920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Gill Sans MT"/>
                          <a:ea typeface="+mn-ea"/>
                          <a:cs typeface="+mn-cs"/>
                        </a:rPr>
                        <a:t>Net Surplus / Deficit per Service:  Refuse</a:t>
                      </a:r>
                      <a:endParaRPr kumimoji="0" lang="en-US" sz="1800" b="0" i="0" u="none" strike="noStrike" kern="1200" cap="none" spc="0" normalizeH="0" baseline="0" noProof="0" dirty="0">
                        <a:ln>
                          <a:noFill/>
                        </a:ln>
                        <a:solidFill>
                          <a:prstClr val="black"/>
                        </a:solidFill>
                        <a:effectLst/>
                        <a:uLnTx/>
                        <a:uFillTx/>
                        <a:latin typeface="Gill Sans MT"/>
                        <a:ea typeface="+mn-ea"/>
                        <a:cs typeface="+mn-cs"/>
                      </a:endParaRPr>
                    </a:p>
                  </a:txBody>
                  <a:tcPr/>
                </a:tc>
                <a:tc>
                  <a:txBody>
                    <a:bodyPr/>
                    <a:lstStyle/>
                    <a:p>
                      <a:pPr algn="r"/>
                      <a:r>
                        <a:rPr lang="en-US" dirty="0" smtClean="0"/>
                        <a:t>-104%</a:t>
                      </a:r>
                      <a:endParaRPr lang="en-US" dirty="0"/>
                    </a:p>
                  </a:txBody>
                  <a:tcPr/>
                </a:tc>
                <a:tc>
                  <a:txBody>
                    <a:bodyPr/>
                    <a:lstStyle/>
                    <a:p>
                      <a:pPr algn="r"/>
                      <a:r>
                        <a:rPr lang="en-US" dirty="0" smtClean="0"/>
                        <a:t>-62%</a:t>
                      </a:r>
                      <a:endParaRPr lang="en-US" dirty="0"/>
                    </a:p>
                  </a:txBody>
                  <a:tcPr/>
                </a:tc>
                <a:extLst>
                  <a:ext uri="{0D108BD9-81ED-4DB2-BD59-A6C34878D82A}">
                    <a16:rowId xmlns:a16="http://schemas.microsoft.com/office/drawing/2014/main" xmlns="" val="342742599"/>
                  </a:ext>
                </a:extLst>
              </a:tr>
              <a:tr h="692062">
                <a:tc>
                  <a:txBody>
                    <a:bodyPr/>
                    <a:lstStyle/>
                    <a:p>
                      <a:r>
                        <a:rPr lang="en-US" dirty="0" smtClean="0"/>
                        <a:t>Net</a:t>
                      </a:r>
                      <a:r>
                        <a:rPr lang="en-US" baseline="0" dirty="0" smtClean="0"/>
                        <a:t> Surplus / Deficit per Service:  Sanitation</a:t>
                      </a:r>
                      <a:endParaRPr lang="en-US" dirty="0"/>
                    </a:p>
                  </a:txBody>
                  <a:tcPr/>
                </a:tc>
                <a:tc>
                  <a:txBody>
                    <a:bodyPr/>
                    <a:lstStyle/>
                    <a:p>
                      <a:pPr algn="r"/>
                      <a:r>
                        <a:rPr lang="en-US" dirty="0" smtClean="0"/>
                        <a:t>17%</a:t>
                      </a:r>
                      <a:endParaRPr lang="en-US" dirty="0"/>
                    </a:p>
                  </a:txBody>
                  <a:tcPr/>
                </a:tc>
                <a:tc>
                  <a:txBody>
                    <a:bodyPr/>
                    <a:lstStyle/>
                    <a:p>
                      <a:pPr algn="r"/>
                      <a:r>
                        <a:rPr lang="en-US" dirty="0" smtClean="0"/>
                        <a:t>-21%</a:t>
                      </a:r>
                      <a:endParaRPr lang="en-US" dirty="0"/>
                    </a:p>
                  </a:txBody>
                  <a:tcPr/>
                </a:tc>
                <a:extLst>
                  <a:ext uri="{0D108BD9-81ED-4DB2-BD59-A6C34878D82A}">
                    <a16:rowId xmlns:a16="http://schemas.microsoft.com/office/drawing/2014/main" xmlns="" val="1051536331"/>
                  </a:ext>
                </a:extLst>
              </a:tr>
              <a:tr h="6920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Gill Sans MT"/>
                          <a:ea typeface="+mn-ea"/>
                          <a:cs typeface="+mn-cs"/>
                        </a:rPr>
                        <a:t>Net Surplus / Deficit per Service:  Water</a:t>
                      </a:r>
                      <a:endParaRPr kumimoji="0" lang="en-US" sz="1800" b="0" i="0" u="none" strike="noStrike" kern="1200" cap="none" spc="0" normalizeH="0" baseline="0" noProof="0" dirty="0">
                        <a:ln>
                          <a:noFill/>
                        </a:ln>
                        <a:solidFill>
                          <a:prstClr val="black"/>
                        </a:solidFill>
                        <a:effectLst/>
                        <a:uLnTx/>
                        <a:uFillTx/>
                        <a:latin typeface="Gill Sans MT"/>
                        <a:ea typeface="+mn-ea"/>
                        <a:cs typeface="+mn-cs"/>
                      </a:endParaRPr>
                    </a:p>
                  </a:txBody>
                  <a:tcPr/>
                </a:tc>
                <a:tc>
                  <a:txBody>
                    <a:bodyPr/>
                    <a:lstStyle/>
                    <a:p>
                      <a:pPr algn="r"/>
                      <a:r>
                        <a:rPr lang="en-US" dirty="0" smtClean="0"/>
                        <a:t>-15%</a:t>
                      </a:r>
                      <a:endParaRPr lang="en-US" dirty="0"/>
                    </a:p>
                  </a:txBody>
                  <a:tcPr/>
                </a:tc>
                <a:tc>
                  <a:txBody>
                    <a:bodyPr/>
                    <a:lstStyle/>
                    <a:p>
                      <a:pPr algn="r"/>
                      <a:r>
                        <a:rPr lang="en-US" dirty="0" smtClean="0"/>
                        <a:t>-21%</a:t>
                      </a:r>
                      <a:endParaRPr lang="en-US" dirty="0"/>
                    </a:p>
                  </a:txBody>
                  <a:tcPr/>
                </a:tc>
                <a:extLst>
                  <a:ext uri="{0D108BD9-81ED-4DB2-BD59-A6C34878D82A}">
                    <a16:rowId xmlns:a16="http://schemas.microsoft.com/office/drawing/2014/main" xmlns="" val="2235126166"/>
                  </a:ext>
                </a:extLst>
              </a:tr>
              <a:tr h="400957">
                <a:tc>
                  <a:txBody>
                    <a:bodyPr/>
                    <a:lstStyle/>
                    <a:p>
                      <a:r>
                        <a:rPr lang="en-US" dirty="0" smtClean="0"/>
                        <a:t>Liquidity</a:t>
                      </a:r>
                      <a:r>
                        <a:rPr lang="en-US" baseline="0" dirty="0" smtClean="0"/>
                        <a:t> Ratio</a:t>
                      </a:r>
                      <a:endParaRPr lang="en-US" dirty="0"/>
                    </a:p>
                  </a:txBody>
                  <a:tcPr/>
                </a:tc>
                <a:tc>
                  <a:txBody>
                    <a:bodyPr/>
                    <a:lstStyle/>
                    <a:p>
                      <a:pPr algn="r"/>
                      <a:r>
                        <a:rPr lang="en-US" dirty="0" smtClean="0"/>
                        <a:t>0.70</a:t>
                      </a:r>
                      <a:endParaRPr lang="en-US" dirty="0"/>
                    </a:p>
                  </a:txBody>
                  <a:tcPr/>
                </a:tc>
                <a:tc>
                  <a:txBody>
                    <a:bodyPr/>
                    <a:lstStyle/>
                    <a:p>
                      <a:pPr algn="r"/>
                      <a:r>
                        <a:rPr lang="en-US" dirty="0" smtClean="0"/>
                        <a:t>0.74</a:t>
                      </a:r>
                      <a:endParaRPr lang="en-US" dirty="0"/>
                    </a:p>
                  </a:txBody>
                  <a:tcPr/>
                </a:tc>
                <a:extLst>
                  <a:ext uri="{0D108BD9-81ED-4DB2-BD59-A6C34878D82A}">
                    <a16:rowId xmlns:a16="http://schemas.microsoft.com/office/drawing/2014/main" xmlns="" val="2565120049"/>
                  </a:ext>
                </a:extLst>
              </a:tr>
            </a:tbl>
          </a:graphicData>
        </a:graphic>
      </p:graphicFrame>
    </p:spTree>
    <p:extLst>
      <p:ext uri="{BB962C8B-B14F-4D97-AF65-F5344CB8AC3E}">
        <p14:creationId xmlns:p14="http://schemas.microsoft.com/office/powerpoint/2010/main" xmlns="" val="240051392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7800" y="274638"/>
            <a:ext cx="3784464" cy="562074"/>
          </a:xfrm>
        </p:spPr>
        <p:txBody>
          <a:bodyPr>
            <a:noAutofit/>
          </a:bodyPr>
          <a:lstStyle/>
          <a:p>
            <a:pPr algn="ctr"/>
            <a:r>
              <a:rPr lang="en-ZA" sz="3200" dirty="0" smtClean="0">
                <a:solidFill>
                  <a:schemeClr val="tx1"/>
                </a:solidFill>
                <a:latin typeface="Tempus Sans ITC" panose="04020404030D07020202" pitchFamily="82" charset="0"/>
              </a:rPr>
              <a:t>Positive Experiences </a:t>
            </a:r>
            <a:endParaRPr lang="en-US" sz="3200" dirty="0"/>
          </a:p>
        </p:txBody>
      </p:sp>
      <p:sp>
        <p:nvSpPr>
          <p:cNvPr id="3" name="Content Placeholder 2"/>
          <p:cNvSpPr>
            <a:spLocks noGrp="1"/>
          </p:cNvSpPr>
          <p:nvPr>
            <p:ph idx="1"/>
          </p:nvPr>
        </p:nvSpPr>
        <p:spPr>
          <a:xfrm>
            <a:off x="1435608" y="836712"/>
            <a:ext cx="7498080" cy="5411688"/>
          </a:xfrm>
        </p:spPr>
        <p:txBody>
          <a:bodyPr>
            <a:normAutofit/>
          </a:bodyPr>
          <a:lstStyle/>
          <a:p>
            <a:pPr marL="80962" indent="0">
              <a:buNone/>
            </a:pPr>
            <a:endParaRPr lang="en-ZA" dirty="0" smtClean="0"/>
          </a:p>
          <a:p>
            <a:pPr marL="80962" indent="0">
              <a:buNone/>
            </a:pPr>
            <a:endParaRPr lang="en-ZA" dirty="0" smtClean="0"/>
          </a:p>
          <a:p>
            <a:pPr marL="82296" indent="0" algn="ctr">
              <a:buNone/>
            </a:pPr>
            <a:endParaRPr lang="en-ZA" dirty="0" smtClean="0"/>
          </a:p>
          <a:p>
            <a:pPr marL="82296" indent="0">
              <a:buNone/>
            </a:pP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3954363364"/>
              </p:ext>
            </p:extLst>
          </p:nvPr>
        </p:nvGraphicFramePr>
        <p:xfrm>
          <a:off x="1115616" y="1052736"/>
          <a:ext cx="7200800" cy="5027944"/>
        </p:xfrm>
        <a:graphic>
          <a:graphicData uri="http://schemas.openxmlformats.org/drawingml/2006/table">
            <a:tbl>
              <a:tblPr firstRow="1" bandRow="1">
                <a:tableStyleId>{5C22544A-7EE6-4342-B048-85BDC9FD1C3A}</a:tableStyleId>
              </a:tblPr>
              <a:tblGrid>
                <a:gridCol w="2608985">
                  <a:extLst>
                    <a:ext uri="{9D8B030D-6E8A-4147-A177-3AD203B41FA5}">
                      <a16:colId xmlns:a16="http://schemas.microsoft.com/office/drawing/2014/main" xmlns="" val="3499300881"/>
                    </a:ext>
                  </a:extLst>
                </a:gridCol>
                <a:gridCol w="4591815">
                  <a:extLst>
                    <a:ext uri="{9D8B030D-6E8A-4147-A177-3AD203B41FA5}">
                      <a16:colId xmlns:a16="http://schemas.microsoft.com/office/drawing/2014/main" xmlns="" val="2690798063"/>
                    </a:ext>
                  </a:extLst>
                </a:gridCol>
              </a:tblGrid>
              <a:tr h="545683">
                <a:tc>
                  <a:txBody>
                    <a:bodyPr/>
                    <a:lstStyle/>
                    <a:p>
                      <a:r>
                        <a:rPr lang="en-US" dirty="0" smtClean="0"/>
                        <a:t>Experience</a:t>
                      </a:r>
                      <a:endParaRPr lang="en-US" dirty="0"/>
                    </a:p>
                  </a:txBody>
                  <a:tcPr/>
                </a:tc>
                <a:tc>
                  <a:txBody>
                    <a:bodyPr/>
                    <a:lstStyle/>
                    <a:p>
                      <a:r>
                        <a:rPr lang="en-US" dirty="0" smtClean="0"/>
                        <a:t>Result</a:t>
                      </a:r>
                      <a:r>
                        <a:rPr lang="en-US" baseline="0" dirty="0" smtClean="0"/>
                        <a:t> of Merger</a:t>
                      </a:r>
                      <a:endParaRPr lang="en-US" dirty="0"/>
                    </a:p>
                  </a:txBody>
                  <a:tcPr/>
                </a:tc>
                <a:extLst>
                  <a:ext uri="{0D108BD9-81ED-4DB2-BD59-A6C34878D82A}">
                    <a16:rowId xmlns:a16="http://schemas.microsoft.com/office/drawing/2014/main" xmlns="" val="3958887819"/>
                  </a:ext>
                </a:extLst>
              </a:tr>
              <a:tr h="1224983">
                <a:tc>
                  <a:txBody>
                    <a:bodyPr/>
                    <a:lstStyle/>
                    <a:p>
                      <a:pPr algn="l" fontAlgn="b"/>
                      <a:r>
                        <a:rPr lang="en-US" sz="1800" b="0" i="0" u="none" strike="noStrike" dirty="0">
                          <a:solidFill>
                            <a:srgbClr val="000000"/>
                          </a:solidFill>
                          <a:effectLst/>
                          <a:latin typeface="Calibri" panose="020F0502020204030204" pitchFamily="34" charset="0"/>
                        </a:rPr>
                        <a:t>More skilled employees</a:t>
                      </a:r>
                    </a:p>
                  </a:txBody>
                  <a:tcPr marL="9525" marR="9525" marT="9525" marB="0"/>
                </a:tc>
                <a:tc>
                  <a:txBody>
                    <a:bodyPr/>
                    <a:lstStyle/>
                    <a:p>
                      <a:pPr algn="l" fontAlgn="b"/>
                      <a:r>
                        <a:rPr lang="en-US" sz="1800" b="0" i="0" u="none" strike="noStrike" dirty="0">
                          <a:solidFill>
                            <a:srgbClr val="000000"/>
                          </a:solidFill>
                          <a:effectLst/>
                          <a:latin typeface="Calibri" panose="020F0502020204030204" pitchFamily="34" charset="0"/>
                        </a:rPr>
                        <a:t>More skilled personnel results in more infrastructure projects being </a:t>
                      </a:r>
                      <a:r>
                        <a:rPr lang="en-US" sz="1800" b="0" i="0" u="none" strike="noStrike" dirty="0" smtClean="0">
                          <a:solidFill>
                            <a:srgbClr val="000000"/>
                          </a:solidFill>
                          <a:effectLst/>
                          <a:latin typeface="Calibri" panose="020F0502020204030204" pitchFamily="34" charset="0"/>
                        </a:rPr>
                        <a:t>completed</a:t>
                      </a:r>
                      <a:r>
                        <a:rPr lang="en-US" sz="1800" b="0" i="0" u="none" strike="noStrike" baseline="0" dirty="0" smtClean="0">
                          <a:solidFill>
                            <a:srgbClr val="000000"/>
                          </a:solidFill>
                          <a:effectLst/>
                          <a:latin typeface="Calibri" panose="020F0502020204030204" pitchFamily="34" charset="0"/>
                        </a:rPr>
                        <a:t> in the former </a:t>
                      </a:r>
                      <a:r>
                        <a:rPr lang="en-US" sz="1800" b="0" i="0" u="none" strike="noStrike" baseline="0" dirty="0" err="1" smtClean="0">
                          <a:solidFill>
                            <a:srgbClr val="000000"/>
                          </a:solidFill>
                          <a:effectLst/>
                          <a:latin typeface="Calibri" panose="020F0502020204030204" pitchFamily="34" charset="0"/>
                        </a:rPr>
                        <a:t>Mier</a:t>
                      </a:r>
                      <a:r>
                        <a:rPr lang="en-US" sz="1800" b="0" i="0" u="none" strike="noStrike" baseline="0" dirty="0" smtClean="0">
                          <a:solidFill>
                            <a:srgbClr val="000000"/>
                          </a:solidFill>
                          <a:effectLst/>
                          <a:latin typeface="Calibri" panose="020F0502020204030204" pitchFamily="34" charset="0"/>
                        </a:rPr>
                        <a:t> Municipality jurisdiction</a:t>
                      </a:r>
                      <a:endParaRPr lang="en-US" sz="18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xmlns="" val="2392150348"/>
                  </a:ext>
                </a:extLst>
              </a:tr>
              <a:tr h="1628639">
                <a:tc>
                  <a:txBody>
                    <a:bodyPr/>
                    <a:lstStyle/>
                    <a:p>
                      <a:pPr algn="l" fontAlgn="b"/>
                      <a:r>
                        <a:rPr lang="en-US" sz="1800" b="0" i="0" u="none" strike="noStrike" dirty="0" smtClean="0">
                          <a:solidFill>
                            <a:srgbClr val="000000"/>
                          </a:solidFill>
                          <a:effectLst/>
                          <a:latin typeface="Calibri" panose="020F0502020204030204" pitchFamily="34" charset="0"/>
                        </a:rPr>
                        <a:t>Implementation of Policies and Procedures</a:t>
                      </a:r>
                      <a:endParaRPr lang="en-US" sz="18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800" b="0" i="0" u="none" strike="noStrike" dirty="0" smtClean="0">
                          <a:solidFill>
                            <a:srgbClr val="000000"/>
                          </a:solidFill>
                          <a:effectLst/>
                          <a:latin typeface="Calibri" panose="020F0502020204030204" pitchFamily="34" charset="0"/>
                        </a:rPr>
                        <a:t>Policies</a:t>
                      </a:r>
                      <a:r>
                        <a:rPr lang="en-US" sz="1800" b="0" i="0" u="none" strike="noStrike" baseline="0" dirty="0" smtClean="0">
                          <a:solidFill>
                            <a:srgbClr val="000000"/>
                          </a:solidFill>
                          <a:effectLst/>
                          <a:latin typeface="Calibri" panose="020F0502020204030204" pitchFamily="34" charset="0"/>
                        </a:rPr>
                        <a:t> and procedures of the former //Khara Hais Local Municipality were implemented in the former Mier Local Municipality</a:t>
                      </a:r>
                      <a:endParaRPr lang="en-US" sz="18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xmlns="" val="1924706699"/>
                  </a:ext>
                </a:extLst>
              </a:tr>
              <a:tr h="1628639">
                <a:tc>
                  <a:txBody>
                    <a:bodyPr/>
                    <a:lstStyle/>
                    <a:p>
                      <a:pPr algn="l" fontAlgn="b"/>
                      <a:r>
                        <a:rPr lang="en-US" sz="1800" b="0" i="0" u="none" strike="noStrike" dirty="0" smtClean="0">
                          <a:solidFill>
                            <a:srgbClr val="000000"/>
                          </a:solidFill>
                          <a:effectLst/>
                          <a:latin typeface="Calibri" panose="020F0502020204030204" pitchFamily="34" charset="0"/>
                        </a:rPr>
                        <a:t>Better Service Delivery</a:t>
                      </a:r>
                      <a:endParaRPr lang="en-US" sz="18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800" b="0" i="0" u="none" strike="noStrike" dirty="0" smtClean="0">
                          <a:solidFill>
                            <a:srgbClr val="000000"/>
                          </a:solidFill>
                          <a:effectLst/>
                          <a:latin typeface="Calibri" panose="020F0502020204030204" pitchFamily="34" charset="0"/>
                        </a:rPr>
                        <a:t>Better service delivery for community in</a:t>
                      </a:r>
                      <a:r>
                        <a:rPr lang="en-US" sz="1800" b="0" i="0" u="none" strike="noStrike" baseline="0" dirty="0" smtClean="0">
                          <a:solidFill>
                            <a:srgbClr val="000000"/>
                          </a:solidFill>
                          <a:effectLst/>
                          <a:latin typeface="Calibri" panose="020F0502020204030204" pitchFamily="34" charset="0"/>
                        </a:rPr>
                        <a:t> the former </a:t>
                      </a:r>
                      <a:r>
                        <a:rPr lang="en-US" sz="1800" b="0" i="0" u="none" strike="noStrike" baseline="0" dirty="0" err="1" smtClean="0">
                          <a:solidFill>
                            <a:srgbClr val="000000"/>
                          </a:solidFill>
                          <a:effectLst/>
                          <a:latin typeface="Calibri" panose="020F0502020204030204" pitchFamily="34" charset="0"/>
                        </a:rPr>
                        <a:t>Mier</a:t>
                      </a:r>
                      <a:r>
                        <a:rPr lang="en-US" sz="1800" b="0" i="0" u="none" strike="noStrike" baseline="0" dirty="0" smtClean="0">
                          <a:solidFill>
                            <a:srgbClr val="000000"/>
                          </a:solidFill>
                          <a:effectLst/>
                          <a:latin typeface="Calibri" panose="020F0502020204030204" pitchFamily="34" charset="0"/>
                        </a:rPr>
                        <a:t> Municipality jurisdiction as more skilled personnel was used to perform services</a:t>
                      </a:r>
                      <a:endParaRPr lang="en-US" sz="18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xmlns="" val="4110730619"/>
                  </a:ext>
                </a:extLst>
              </a:tr>
            </a:tbl>
          </a:graphicData>
        </a:graphic>
      </p:graphicFrame>
    </p:spTree>
    <p:extLst>
      <p:ext uri="{BB962C8B-B14F-4D97-AF65-F5344CB8AC3E}">
        <p14:creationId xmlns:p14="http://schemas.microsoft.com/office/powerpoint/2010/main" xmlns="" val="205317797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5238</TotalTime>
  <Words>1825</Words>
  <Application>Microsoft Office PowerPoint</Application>
  <PresentationFormat>On-screen Show (4:3)</PresentationFormat>
  <Paragraphs>309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Solstice</vt:lpstr>
      <vt:lpstr> Sustainability / Viability of Amalgamated Municipality</vt:lpstr>
      <vt:lpstr>  Introduction  </vt:lpstr>
      <vt:lpstr>  Introduction  </vt:lpstr>
      <vt:lpstr>  Public Participation Process  </vt:lpstr>
      <vt:lpstr>Public Participation Process</vt:lpstr>
      <vt:lpstr>Audit Outcomes</vt:lpstr>
      <vt:lpstr>  Analysis of Performance before merger  </vt:lpstr>
      <vt:lpstr>  Analysis of Performance after merger  </vt:lpstr>
      <vt:lpstr>Positive Experiences </vt:lpstr>
      <vt:lpstr>Negative Experiences</vt:lpstr>
      <vt:lpstr>Negative Experiences</vt:lpstr>
      <vt:lpstr>Negative Experiences </vt:lpstr>
      <vt:lpstr>Negative Experiences</vt:lpstr>
      <vt:lpstr>Negative Experiences</vt:lpstr>
      <vt:lpstr>Negative Experiences</vt:lpstr>
      <vt:lpstr>Negative Experiences</vt:lpstr>
      <vt:lpstr>Negative Experiences by Vote</vt:lpstr>
      <vt:lpstr>Negative Experiences by Vote</vt:lpstr>
      <vt:lpstr>Negative Experiences by Vote</vt:lpstr>
      <vt:lpstr>Conclusion</vt:lpstr>
      <vt:lpstr>Conclusion</vt:lpstr>
      <vt:lpstr>The way forward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Amalgamation Processes – Dawid Kruiper Municipality</dc:title>
  <dc:creator>ELTON.ESAU</dc:creator>
  <cp:lastModifiedBy>USER</cp:lastModifiedBy>
  <cp:revision>213</cp:revision>
  <dcterms:created xsi:type="dcterms:W3CDTF">2017-01-16T07:56:24Z</dcterms:created>
  <dcterms:modified xsi:type="dcterms:W3CDTF">2020-12-03T18:33:14Z</dcterms:modified>
</cp:coreProperties>
</file>