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sldIdLst>
    <p:sldId id="257" r:id="rId2"/>
    <p:sldId id="256" r:id="rId3"/>
    <p:sldId id="258" r:id="rId4"/>
    <p:sldId id="261" r:id="rId5"/>
    <p:sldId id="262" r:id="rId6"/>
    <p:sldId id="263" r:id="rId7"/>
    <p:sldId id="264" r:id="rId8"/>
    <p:sldId id="265" r:id="rId9"/>
    <p:sldId id="266" r:id="rId10"/>
    <p:sldId id="271" r:id="rId11"/>
    <p:sldId id="267" r:id="rId12"/>
    <p:sldId id="268" r:id="rId13"/>
    <p:sldId id="269" r:id="rId14"/>
    <p:sldId id="272" r:id="rId15"/>
    <p:sldId id="270" r:id="rId16"/>
    <p:sldId id="273" r:id="rId17"/>
    <p:sldId id="274" r:id="rId18"/>
    <p:sldId id="276" r:id="rId19"/>
    <p:sldId id="277" r:id="rId20"/>
    <p:sldId id="275" r:id="rId21"/>
    <p:sldId id="278" r:id="rId22"/>
    <p:sldId id="279" r:id="rId23"/>
    <p:sldId id="280" r:id="rId24"/>
    <p:sldId id="282" r:id="rId25"/>
    <p:sldId id="283" r:id="rId26"/>
    <p:sldId id="284" r:id="rId27"/>
    <p:sldId id="285" r:id="rId28"/>
    <p:sldId id="286" r:id="rId29"/>
    <p:sldId id="287" r:id="rId30"/>
    <p:sldId id="288" r:id="rId31"/>
    <p:sldId id="289" r:id="rId32"/>
    <p:sldId id="294" r:id="rId33"/>
    <p:sldId id="290" r:id="rId34"/>
    <p:sldId id="295" r:id="rId35"/>
    <p:sldId id="291" r:id="rId36"/>
    <p:sldId id="292" r:id="rId37"/>
    <p:sldId id="293" r:id="rId38"/>
    <p:sldId id="296" r:id="rId39"/>
    <p:sldId id="260"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9753"/>
    <p:restoredTop sz="96208"/>
  </p:normalViewPr>
  <p:slideViewPr>
    <p:cSldViewPr snapToGrid="0" snapToObjects="1">
      <p:cViewPr varScale="1">
        <p:scale>
          <a:sx n="67" d="100"/>
          <a:sy n="67" d="100"/>
        </p:scale>
        <p:origin x="-1302" y="-108"/>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47002D48-07C0-4843-9DF5-45A5EFA6E638}" type="datetimeFigureOut">
              <a:rPr lang="en-US" smtClean="0"/>
              <a:pPr/>
              <a:t>12/2/2020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F06B6B-3304-E542-9C09-2044CC451193}" type="slidenum">
              <a:rPr lang="en-US" smtClean="0"/>
              <a:pPr/>
              <a:t>‹#›</a:t>
            </a:fld>
            <a:endParaRPr lang="en-US"/>
          </a:p>
        </p:txBody>
      </p:sp>
    </p:spTree>
    <p:extLst>
      <p:ext uri="{BB962C8B-B14F-4D97-AF65-F5344CB8AC3E}">
        <p14:creationId xmlns:p14="http://schemas.microsoft.com/office/powerpoint/2010/main" xmlns="" val="1289691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7002D48-07C0-4843-9DF5-45A5EFA6E638}" type="datetimeFigureOut">
              <a:rPr lang="en-US" smtClean="0"/>
              <a:pPr/>
              <a:t>12/2/2020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F06B6B-3304-E542-9C09-2044CC451193}" type="slidenum">
              <a:rPr lang="en-US" smtClean="0"/>
              <a:pPr/>
              <a:t>‹#›</a:t>
            </a:fld>
            <a:endParaRPr lang="en-US"/>
          </a:p>
        </p:txBody>
      </p:sp>
    </p:spTree>
    <p:extLst>
      <p:ext uri="{BB962C8B-B14F-4D97-AF65-F5344CB8AC3E}">
        <p14:creationId xmlns:p14="http://schemas.microsoft.com/office/powerpoint/2010/main" xmlns="" val="163322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7002D48-07C0-4843-9DF5-45A5EFA6E638}" type="datetimeFigureOut">
              <a:rPr lang="en-US" smtClean="0"/>
              <a:pPr/>
              <a:t>12/2/2020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F06B6B-3304-E542-9C09-2044CC451193}" type="slidenum">
              <a:rPr lang="en-US" smtClean="0"/>
              <a:pPr/>
              <a:t>‹#›</a:t>
            </a:fld>
            <a:endParaRPr lang="en-US"/>
          </a:p>
        </p:txBody>
      </p:sp>
    </p:spTree>
    <p:extLst>
      <p:ext uri="{BB962C8B-B14F-4D97-AF65-F5344CB8AC3E}">
        <p14:creationId xmlns:p14="http://schemas.microsoft.com/office/powerpoint/2010/main" xmlns="" val="3803413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7002D48-07C0-4843-9DF5-45A5EFA6E638}" type="datetimeFigureOut">
              <a:rPr lang="en-US" smtClean="0"/>
              <a:pPr/>
              <a:t>12/2/2020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F06B6B-3304-E542-9C09-2044CC451193}" type="slidenum">
              <a:rPr lang="en-US" smtClean="0"/>
              <a:pPr/>
              <a:t>‹#›</a:t>
            </a:fld>
            <a:endParaRPr lang="en-US"/>
          </a:p>
        </p:txBody>
      </p:sp>
    </p:spTree>
    <p:extLst>
      <p:ext uri="{BB962C8B-B14F-4D97-AF65-F5344CB8AC3E}">
        <p14:creationId xmlns:p14="http://schemas.microsoft.com/office/powerpoint/2010/main" xmlns="" val="3450104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7002D48-07C0-4843-9DF5-45A5EFA6E638}" type="datetimeFigureOut">
              <a:rPr lang="en-US" smtClean="0"/>
              <a:pPr/>
              <a:t>12/2/2020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F06B6B-3304-E542-9C09-2044CC451193}" type="slidenum">
              <a:rPr lang="en-US" smtClean="0"/>
              <a:pPr/>
              <a:t>‹#›</a:t>
            </a:fld>
            <a:endParaRPr lang="en-US"/>
          </a:p>
        </p:txBody>
      </p:sp>
    </p:spTree>
    <p:extLst>
      <p:ext uri="{BB962C8B-B14F-4D97-AF65-F5344CB8AC3E}">
        <p14:creationId xmlns:p14="http://schemas.microsoft.com/office/powerpoint/2010/main" xmlns="" val="3369539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47002D48-07C0-4843-9DF5-45A5EFA6E638}" type="datetimeFigureOut">
              <a:rPr lang="en-US" smtClean="0"/>
              <a:pPr/>
              <a:t>12/2/2020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F06B6B-3304-E542-9C09-2044CC451193}" type="slidenum">
              <a:rPr lang="en-US" smtClean="0"/>
              <a:pPr/>
              <a:t>‹#›</a:t>
            </a:fld>
            <a:endParaRPr lang="en-US"/>
          </a:p>
        </p:txBody>
      </p:sp>
    </p:spTree>
    <p:extLst>
      <p:ext uri="{BB962C8B-B14F-4D97-AF65-F5344CB8AC3E}">
        <p14:creationId xmlns:p14="http://schemas.microsoft.com/office/powerpoint/2010/main" xmlns="" val="244559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47002D48-07C0-4843-9DF5-45A5EFA6E638}" type="datetimeFigureOut">
              <a:rPr lang="en-US" smtClean="0"/>
              <a:pPr/>
              <a:t>12/2/2020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F06B6B-3304-E542-9C09-2044CC451193}" type="slidenum">
              <a:rPr lang="en-US" smtClean="0"/>
              <a:pPr/>
              <a:t>‹#›</a:t>
            </a:fld>
            <a:endParaRPr lang="en-US"/>
          </a:p>
        </p:txBody>
      </p:sp>
    </p:spTree>
    <p:extLst>
      <p:ext uri="{BB962C8B-B14F-4D97-AF65-F5344CB8AC3E}">
        <p14:creationId xmlns:p14="http://schemas.microsoft.com/office/powerpoint/2010/main" xmlns="" val="3288749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47002D48-07C0-4843-9DF5-45A5EFA6E638}" type="datetimeFigureOut">
              <a:rPr lang="en-US" smtClean="0"/>
              <a:pPr/>
              <a:t>12/2/2020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F06B6B-3304-E542-9C09-2044CC451193}" type="slidenum">
              <a:rPr lang="en-US" smtClean="0"/>
              <a:pPr/>
              <a:t>‹#›</a:t>
            </a:fld>
            <a:endParaRPr lang="en-US"/>
          </a:p>
        </p:txBody>
      </p:sp>
    </p:spTree>
    <p:extLst>
      <p:ext uri="{BB962C8B-B14F-4D97-AF65-F5344CB8AC3E}">
        <p14:creationId xmlns:p14="http://schemas.microsoft.com/office/powerpoint/2010/main" xmlns="" val="3194597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002D48-07C0-4843-9DF5-45A5EFA6E638}" type="datetimeFigureOut">
              <a:rPr lang="en-US" smtClean="0"/>
              <a:pPr/>
              <a:t>12/2/2020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F06B6B-3304-E542-9C09-2044CC451193}" type="slidenum">
              <a:rPr lang="en-US" smtClean="0"/>
              <a:pPr/>
              <a:t>‹#›</a:t>
            </a:fld>
            <a:endParaRPr lang="en-US"/>
          </a:p>
        </p:txBody>
      </p:sp>
    </p:spTree>
    <p:extLst>
      <p:ext uri="{BB962C8B-B14F-4D97-AF65-F5344CB8AC3E}">
        <p14:creationId xmlns:p14="http://schemas.microsoft.com/office/powerpoint/2010/main" xmlns="" val="1613421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7002D48-07C0-4843-9DF5-45A5EFA6E638}" type="datetimeFigureOut">
              <a:rPr lang="en-US" smtClean="0"/>
              <a:pPr/>
              <a:t>12/2/2020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F06B6B-3304-E542-9C09-2044CC451193}" type="slidenum">
              <a:rPr lang="en-US" smtClean="0"/>
              <a:pPr/>
              <a:t>‹#›</a:t>
            </a:fld>
            <a:endParaRPr lang="en-US"/>
          </a:p>
        </p:txBody>
      </p:sp>
    </p:spTree>
    <p:extLst>
      <p:ext uri="{BB962C8B-B14F-4D97-AF65-F5344CB8AC3E}">
        <p14:creationId xmlns:p14="http://schemas.microsoft.com/office/powerpoint/2010/main" xmlns="" val="2543223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7002D48-07C0-4843-9DF5-45A5EFA6E638}" type="datetimeFigureOut">
              <a:rPr lang="en-US" smtClean="0"/>
              <a:pPr/>
              <a:t>12/2/2020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F06B6B-3304-E542-9C09-2044CC451193}" type="slidenum">
              <a:rPr lang="en-US" smtClean="0"/>
              <a:pPr/>
              <a:t>‹#›</a:t>
            </a:fld>
            <a:endParaRPr lang="en-US"/>
          </a:p>
        </p:txBody>
      </p:sp>
    </p:spTree>
    <p:extLst>
      <p:ext uri="{BB962C8B-B14F-4D97-AF65-F5344CB8AC3E}">
        <p14:creationId xmlns:p14="http://schemas.microsoft.com/office/powerpoint/2010/main" xmlns="" val="1594057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002D48-07C0-4843-9DF5-45A5EFA6E638}" type="datetimeFigureOut">
              <a:rPr lang="en-US" smtClean="0"/>
              <a:pPr/>
              <a:t>12/2/2020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F06B6B-3304-E542-9C09-2044CC451193}" type="slidenum">
              <a:rPr lang="en-US" smtClean="0"/>
              <a:pPr/>
              <a:t>‹#›</a:t>
            </a:fld>
            <a:endParaRPr lang="en-US"/>
          </a:p>
        </p:txBody>
      </p:sp>
    </p:spTree>
    <p:extLst>
      <p:ext uri="{BB962C8B-B14F-4D97-AF65-F5344CB8AC3E}">
        <p14:creationId xmlns:p14="http://schemas.microsoft.com/office/powerpoint/2010/main" xmlns="" val="76690038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tiff"/><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tiff"/><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tiff"/><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tiff"/><Relationship Id="rId1" Type="http://schemas.openxmlformats.org/officeDocument/2006/relationships/slideLayout" Target="../slideLayouts/slideLayout1.xml"/><Relationship Id="rId5" Type="http://schemas.openxmlformats.org/officeDocument/2006/relationships/image" Target="../media/image24.jpeg"/><Relationship Id="rId4" Type="http://schemas.openxmlformats.org/officeDocument/2006/relationships/image" Target="cid:92880787-E18B-456B-A256-AB7F04B37BA9"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tiff"/><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75FB747-CF4F-3741-8CBA-6AF6A91D303B}"/>
              </a:ext>
            </a:extLst>
          </p:cNvPr>
          <p:cNvPicPr>
            <a:picLocks noChangeAspect="1"/>
          </p:cNvPicPr>
          <p:nvPr/>
        </p:nvPicPr>
        <p:blipFill rotWithShape="1">
          <a:blip r:embed="rId2"/>
          <a:srcRect l="289" t="910" r="289" b="910"/>
          <a:stretch/>
        </p:blipFill>
        <p:spPr>
          <a:xfrm>
            <a:off x="0" y="-1"/>
            <a:ext cx="9144000" cy="6858001"/>
          </a:xfrm>
          <a:prstGeom prst="rect">
            <a:avLst/>
          </a:prstGeom>
        </p:spPr>
      </p:pic>
      <p:sp>
        <p:nvSpPr>
          <p:cNvPr id="3" name="Title 1">
            <a:extLst>
              <a:ext uri="{FF2B5EF4-FFF2-40B4-BE49-F238E27FC236}">
                <a16:creationId xmlns:a16="http://schemas.microsoft.com/office/drawing/2014/main" xmlns="" id="{71BDF6AC-D058-2949-8671-5FBD1A13CAF4}"/>
              </a:ext>
            </a:extLst>
          </p:cNvPr>
          <p:cNvSpPr>
            <a:spLocks noGrp="1"/>
          </p:cNvSpPr>
          <p:nvPr>
            <p:ph type="ctrTitle"/>
          </p:nvPr>
        </p:nvSpPr>
        <p:spPr>
          <a:xfrm>
            <a:off x="4084320" y="3063081"/>
            <a:ext cx="4764236" cy="731838"/>
          </a:xfrm>
        </p:spPr>
        <p:txBody>
          <a:bodyPr>
            <a:normAutofit fontScale="90000"/>
          </a:bodyPr>
          <a:lstStyle/>
          <a:p>
            <a:pPr algn="r"/>
            <a:r>
              <a:rPr lang="en-ZA" sz="3600" b="1" dirty="0"/>
              <a:t/>
            </a:r>
            <a:br>
              <a:rPr lang="en-ZA" sz="3600" b="1" dirty="0"/>
            </a:br>
            <a:r>
              <a:rPr lang="en-ZA" sz="3600" b="1" dirty="0"/>
              <a:t>PORTFOLIO COMMITTEE</a:t>
            </a:r>
            <a:br>
              <a:rPr lang="en-ZA" sz="3600" b="1" dirty="0"/>
            </a:br>
            <a:r>
              <a:rPr lang="en-ZA" sz="3600" b="1" dirty="0"/>
              <a:t>ANNUAL REPORT</a:t>
            </a:r>
            <a:endParaRPr lang="en-US" sz="3600" b="1" dirty="0">
              <a:solidFill>
                <a:schemeClr val="bg1"/>
              </a:solidFill>
              <a:latin typeface="Arial" panose="020B0604020202020204" pitchFamily="34" charset="0"/>
              <a:cs typeface="Arial" panose="020B0604020202020204" pitchFamily="34" charset="0"/>
            </a:endParaRPr>
          </a:p>
        </p:txBody>
      </p:sp>
      <p:sp>
        <p:nvSpPr>
          <p:cNvPr id="5" name="Subtitle 2">
            <a:extLst>
              <a:ext uri="{FF2B5EF4-FFF2-40B4-BE49-F238E27FC236}">
                <a16:creationId xmlns:a16="http://schemas.microsoft.com/office/drawing/2014/main" xmlns="" id="{A6AED9CD-7DE1-A14C-8FE6-23811EFAE2AD}"/>
              </a:ext>
            </a:extLst>
          </p:cNvPr>
          <p:cNvSpPr>
            <a:spLocks noGrp="1"/>
          </p:cNvSpPr>
          <p:nvPr>
            <p:ph type="subTitle" idx="1"/>
          </p:nvPr>
        </p:nvSpPr>
        <p:spPr>
          <a:xfrm>
            <a:off x="4084320" y="3967957"/>
            <a:ext cx="4764236" cy="444445"/>
          </a:xfrm>
        </p:spPr>
        <p:txBody>
          <a:bodyPr>
            <a:normAutofit/>
          </a:bodyPr>
          <a:lstStyle/>
          <a:p>
            <a:pPr algn="r"/>
            <a:r>
              <a:rPr lang="en-ZA" sz="2000" b="1" dirty="0"/>
              <a:t>2019 / 2020</a:t>
            </a:r>
            <a:endParaRPr lang="en-US" sz="2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0895043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0D1ACCE-4D73-C141-8838-BC543341C0B3}"/>
              </a:ext>
            </a:extLst>
          </p:cNvPr>
          <p:cNvPicPr>
            <a:picLocks noChangeAspect="1"/>
          </p:cNvPicPr>
          <p:nvPr/>
        </p:nvPicPr>
        <p:blipFill>
          <a:blip r:embed="rId2"/>
          <a:stretch>
            <a:fillRect/>
          </a:stretch>
        </p:blipFill>
        <p:spPr>
          <a:xfrm>
            <a:off x="558800" y="0"/>
            <a:ext cx="8585200" cy="6858000"/>
          </a:xfrm>
          <a:prstGeom prst="rect">
            <a:avLst/>
          </a:prstGeom>
        </p:spPr>
      </p:pic>
      <p:sp>
        <p:nvSpPr>
          <p:cNvPr id="7" name="Title 1">
            <a:extLst>
              <a:ext uri="{FF2B5EF4-FFF2-40B4-BE49-F238E27FC236}">
                <a16:creationId xmlns:a16="http://schemas.microsoft.com/office/drawing/2014/main" xmlns="" id="{ED88FB43-4BB5-4146-B392-4F929F0D3527}"/>
              </a:ext>
            </a:extLst>
          </p:cNvPr>
          <p:cNvSpPr>
            <a:spLocks noGrp="1"/>
          </p:cNvSpPr>
          <p:nvPr>
            <p:ph type="ctrTitle"/>
          </p:nvPr>
        </p:nvSpPr>
        <p:spPr>
          <a:xfrm>
            <a:off x="426719" y="1071716"/>
            <a:ext cx="8088015" cy="492066"/>
          </a:xfrm>
        </p:spPr>
        <p:txBody>
          <a:bodyPr>
            <a:normAutofit fontScale="90000"/>
          </a:bodyPr>
          <a:lstStyle/>
          <a:p>
            <a:pPr algn="l"/>
            <a:r>
              <a:rPr lang="en-US" sz="2000" b="1" dirty="0">
                <a:solidFill>
                  <a:schemeClr val="accent1">
                    <a:lumMod val="50000"/>
                  </a:schemeClr>
                </a:solidFill>
                <a:latin typeface="Arial" panose="020B0604020202020204" pitchFamily="34" charset="0"/>
                <a:cs typeface="Arial" panose="020B0604020202020204" pitchFamily="34" charset="0"/>
              </a:rPr>
              <a:t>PROGRAM 2: PROGRAM DESIGN, DEVELOPMENT AND DELIVERY</a:t>
            </a:r>
          </a:p>
        </p:txBody>
      </p:sp>
      <p:graphicFrame>
        <p:nvGraphicFramePr>
          <p:cNvPr id="5" name="Table 4">
            <a:extLst/>
          </p:cNvPr>
          <p:cNvGraphicFramePr>
            <a:graphicFrameLocks noGrp="1"/>
          </p:cNvGraphicFramePr>
          <p:nvPr>
            <p:extLst>
              <p:ext uri="{D42A27DB-BD31-4B8C-83A1-F6EECF244321}">
                <p14:modId xmlns:p14="http://schemas.microsoft.com/office/powerpoint/2010/main" xmlns="" val="946463915"/>
              </p:ext>
            </p:extLst>
          </p:nvPr>
        </p:nvGraphicFramePr>
        <p:xfrm>
          <a:off x="103044" y="1569139"/>
          <a:ext cx="8859983" cy="5044990"/>
        </p:xfrm>
        <a:graphic>
          <a:graphicData uri="http://schemas.openxmlformats.org/drawingml/2006/table">
            <a:tbl>
              <a:tblPr firstRow="1" bandRow="1">
                <a:tableStyleId>{69012ECD-51FC-41F1-AA8D-1B2483CD663E}</a:tableStyleId>
              </a:tblPr>
              <a:tblGrid>
                <a:gridCol w="1642788">
                  <a:extLst>
                    <a:ext uri="{9D8B030D-6E8A-4147-A177-3AD203B41FA5}">
                      <a16:colId xmlns:a16="http://schemas.microsoft.com/office/drawing/2014/main" xmlns="" val="20000"/>
                    </a:ext>
                  </a:extLst>
                </a:gridCol>
                <a:gridCol w="2058100">
                  <a:extLst>
                    <a:ext uri="{9D8B030D-6E8A-4147-A177-3AD203B41FA5}">
                      <a16:colId xmlns:a16="http://schemas.microsoft.com/office/drawing/2014/main" xmlns="" val="20001"/>
                    </a:ext>
                  </a:extLst>
                </a:gridCol>
                <a:gridCol w="1448976">
                  <a:extLst>
                    <a:ext uri="{9D8B030D-6E8A-4147-A177-3AD203B41FA5}">
                      <a16:colId xmlns:a16="http://schemas.microsoft.com/office/drawing/2014/main" xmlns="" val="20002"/>
                    </a:ext>
                  </a:extLst>
                </a:gridCol>
                <a:gridCol w="1421289">
                  <a:extLst>
                    <a:ext uri="{9D8B030D-6E8A-4147-A177-3AD203B41FA5}">
                      <a16:colId xmlns:a16="http://schemas.microsoft.com/office/drawing/2014/main" xmlns="" val="20003"/>
                    </a:ext>
                  </a:extLst>
                </a:gridCol>
                <a:gridCol w="2288830">
                  <a:extLst>
                    <a:ext uri="{9D8B030D-6E8A-4147-A177-3AD203B41FA5}">
                      <a16:colId xmlns:a16="http://schemas.microsoft.com/office/drawing/2014/main" xmlns="" val="3038805573"/>
                    </a:ext>
                  </a:extLst>
                </a:gridCol>
              </a:tblGrid>
              <a:tr h="454643">
                <a:tc>
                  <a:txBody>
                    <a:bodyPr/>
                    <a:lstStyle>
                      <a:lvl1pPr marL="0" algn="l" defTabSz="914400" rtl="0" eaLnBrk="1" latinLnBrk="0" hangingPunct="1">
                        <a:defRPr sz="1800" b="1" kern="1200">
                          <a:solidFill>
                            <a:schemeClr val="lt1"/>
                          </a:solidFill>
                          <a:latin typeface="Tahoma"/>
                        </a:defRPr>
                      </a:lvl1pPr>
                      <a:lvl2pPr marL="457200" algn="l" defTabSz="914400" rtl="0" eaLnBrk="1" latinLnBrk="0" hangingPunct="1">
                        <a:defRPr sz="1800" b="1" kern="1200">
                          <a:solidFill>
                            <a:schemeClr val="lt1"/>
                          </a:solidFill>
                          <a:latin typeface="Tahoma"/>
                        </a:defRPr>
                      </a:lvl2pPr>
                      <a:lvl3pPr marL="914400" algn="l" defTabSz="914400" rtl="0" eaLnBrk="1" latinLnBrk="0" hangingPunct="1">
                        <a:defRPr sz="1800" b="1" kern="1200">
                          <a:solidFill>
                            <a:schemeClr val="lt1"/>
                          </a:solidFill>
                          <a:latin typeface="Tahoma"/>
                        </a:defRPr>
                      </a:lvl3pPr>
                      <a:lvl4pPr marL="1371600" algn="l" defTabSz="914400" rtl="0" eaLnBrk="1" latinLnBrk="0" hangingPunct="1">
                        <a:defRPr sz="1800" b="1" kern="1200">
                          <a:solidFill>
                            <a:schemeClr val="lt1"/>
                          </a:solidFill>
                          <a:latin typeface="Tahoma"/>
                        </a:defRPr>
                      </a:lvl4pPr>
                      <a:lvl5pPr marL="1828800" algn="l" defTabSz="914400" rtl="0" eaLnBrk="1" latinLnBrk="0" hangingPunct="1">
                        <a:defRPr sz="1800" b="1" kern="1200">
                          <a:solidFill>
                            <a:schemeClr val="lt1"/>
                          </a:solidFill>
                          <a:latin typeface="Tahoma"/>
                        </a:defRPr>
                      </a:lvl5pPr>
                      <a:lvl6pPr marL="2286000" algn="l" defTabSz="914400" rtl="0" eaLnBrk="1" latinLnBrk="0" hangingPunct="1">
                        <a:defRPr sz="1800" b="1" kern="1200">
                          <a:solidFill>
                            <a:schemeClr val="lt1"/>
                          </a:solidFill>
                          <a:latin typeface="Tahoma"/>
                        </a:defRPr>
                      </a:lvl6pPr>
                      <a:lvl7pPr marL="2743200" algn="l" defTabSz="914400" rtl="0" eaLnBrk="1" latinLnBrk="0" hangingPunct="1">
                        <a:defRPr sz="1800" b="1" kern="1200">
                          <a:solidFill>
                            <a:schemeClr val="lt1"/>
                          </a:solidFill>
                          <a:latin typeface="Tahoma"/>
                        </a:defRPr>
                      </a:lvl7pPr>
                      <a:lvl8pPr marL="3200400" algn="l" defTabSz="914400" rtl="0" eaLnBrk="1" latinLnBrk="0" hangingPunct="1">
                        <a:defRPr sz="1800" b="1" kern="1200">
                          <a:solidFill>
                            <a:schemeClr val="lt1"/>
                          </a:solidFill>
                          <a:latin typeface="Tahoma"/>
                        </a:defRPr>
                      </a:lvl8pPr>
                      <a:lvl9pPr marL="3657600" algn="l" defTabSz="914400" rtl="0" eaLnBrk="1" latinLnBrk="0" hangingPunct="1">
                        <a:defRPr sz="1800" b="1" kern="1200">
                          <a:solidFill>
                            <a:schemeClr val="lt1"/>
                          </a:solidFill>
                          <a:latin typeface="Tahoma"/>
                        </a:defRPr>
                      </a:lvl9pPr>
                    </a:lstStyle>
                    <a:p>
                      <a:pPr marL="0" algn="ctr" defTabSz="685800" rtl="0" eaLnBrk="1" latinLnBrk="0" hangingPunct="1"/>
                      <a:r>
                        <a:rPr lang="en-ZA" sz="1050" kern="1200" dirty="0">
                          <a:latin typeface="Arial" panose="020B0604020202020204" pitchFamily="34" charset="0"/>
                          <a:cs typeface="Arial" panose="020B0604020202020204" pitchFamily="34" charset="0"/>
                        </a:rPr>
                        <a:t>Strategic Objective</a:t>
                      </a:r>
                      <a:endParaRPr lang="en-ZA" sz="1050" b="1" kern="1200" dirty="0">
                        <a:solidFill>
                          <a:schemeClr val="tx1"/>
                        </a:solidFill>
                        <a:latin typeface="Arial" panose="020B0604020202020204" pitchFamily="34" charset="0"/>
                        <a:ea typeface="+mn-ea"/>
                        <a:cs typeface="Arial" panose="020B0604020202020204" pitchFamily="34" charset="0"/>
                      </a:endParaRPr>
                    </a:p>
                  </a:txBody>
                  <a:tcPr marL="38576" marR="38576" marT="19289" marB="19289" anchor="ctr"/>
                </a:tc>
                <a:tc>
                  <a:txBody>
                    <a:bodyPr/>
                    <a:lstStyle>
                      <a:lvl1pPr marL="0" algn="l" defTabSz="914400" rtl="0" eaLnBrk="1" latinLnBrk="0" hangingPunct="1">
                        <a:defRPr sz="1800" b="1" kern="1200">
                          <a:solidFill>
                            <a:schemeClr val="lt1"/>
                          </a:solidFill>
                          <a:latin typeface="Tahoma"/>
                        </a:defRPr>
                      </a:lvl1pPr>
                      <a:lvl2pPr marL="457200" algn="l" defTabSz="914400" rtl="0" eaLnBrk="1" latinLnBrk="0" hangingPunct="1">
                        <a:defRPr sz="1800" b="1" kern="1200">
                          <a:solidFill>
                            <a:schemeClr val="lt1"/>
                          </a:solidFill>
                          <a:latin typeface="Tahoma"/>
                        </a:defRPr>
                      </a:lvl2pPr>
                      <a:lvl3pPr marL="914400" algn="l" defTabSz="914400" rtl="0" eaLnBrk="1" latinLnBrk="0" hangingPunct="1">
                        <a:defRPr sz="1800" b="1" kern="1200">
                          <a:solidFill>
                            <a:schemeClr val="lt1"/>
                          </a:solidFill>
                          <a:latin typeface="Tahoma"/>
                        </a:defRPr>
                      </a:lvl3pPr>
                      <a:lvl4pPr marL="1371600" algn="l" defTabSz="914400" rtl="0" eaLnBrk="1" latinLnBrk="0" hangingPunct="1">
                        <a:defRPr sz="1800" b="1" kern="1200">
                          <a:solidFill>
                            <a:schemeClr val="lt1"/>
                          </a:solidFill>
                          <a:latin typeface="Tahoma"/>
                        </a:defRPr>
                      </a:lvl4pPr>
                      <a:lvl5pPr marL="1828800" algn="l" defTabSz="914400" rtl="0" eaLnBrk="1" latinLnBrk="0" hangingPunct="1">
                        <a:defRPr sz="1800" b="1" kern="1200">
                          <a:solidFill>
                            <a:schemeClr val="lt1"/>
                          </a:solidFill>
                          <a:latin typeface="Tahoma"/>
                        </a:defRPr>
                      </a:lvl5pPr>
                      <a:lvl6pPr marL="2286000" algn="l" defTabSz="914400" rtl="0" eaLnBrk="1" latinLnBrk="0" hangingPunct="1">
                        <a:defRPr sz="1800" b="1" kern="1200">
                          <a:solidFill>
                            <a:schemeClr val="lt1"/>
                          </a:solidFill>
                          <a:latin typeface="Tahoma"/>
                        </a:defRPr>
                      </a:lvl6pPr>
                      <a:lvl7pPr marL="2743200" algn="l" defTabSz="914400" rtl="0" eaLnBrk="1" latinLnBrk="0" hangingPunct="1">
                        <a:defRPr sz="1800" b="1" kern="1200">
                          <a:solidFill>
                            <a:schemeClr val="lt1"/>
                          </a:solidFill>
                          <a:latin typeface="Tahoma"/>
                        </a:defRPr>
                      </a:lvl7pPr>
                      <a:lvl8pPr marL="3200400" algn="l" defTabSz="914400" rtl="0" eaLnBrk="1" latinLnBrk="0" hangingPunct="1">
                        <a:defRPr sz="1800" b="1" kern="1200">
                          <a:solidFill>
                            <a:schemeClr val="lt1"/>
                          </a:solidFill>
                          <a:latin typeface="Tahoma"/>
                        </a:defRPr>
                      </a:lvl8pPr>
                      <a:lvl9pPr marL="3657600" algn="l" defTabSz="914400" rtl="0" eaLnBrk="1" latinLnBrk="0" hangingPunct="1">
                        <a:defRPr sz="1800" b="1" kern="1200">
                          <a:solidFill>
                            <a:schemeClr val="lt1"/>
                          </a:solidFill>
                          <a:latin typeface="Tahoma"/>
                        </a:defRPr>
                      </a:lvl9pPr>
                    </a:lstStyle>
                    <a:p>
                      <a:pPr marL="0" algn="ctr" defTabSz="685800" rtl="0" eaLnBrk="1" latinLnBrk="0" hangingPunct="1"/>
                      <a:r>
                        <a:rPr lang="en-ZA" sz="1050" kern="1200" dirty="0">
                          <a:latin typeface="Arial" panose="020B0604020202020204" pitchFamily="34" charset="0"/>
                          <a:cs typeface="Arial" panose="020B0604020202020204" pitchFamily="34" charset="0"/>
                        </a:rPr>
                        <a:t>Key</a:t>
                      </a:r>
                      <a:r>
                        <a:rPr lang="en-ZA" sz="1050" kern="1200" baseline="0" dirty="0">
                          <a:latin typeface="Arial" panose="020B0604020202020204" pitchFamily="34" charset="0"/>
                          <a:cs typeface="Arial" panose="020B0604020202020204" pitchFamily="34" charset="0"/>
                        </a:rPr>
                        <a:t> performance Indicator</a:t>
                      </a:r>
                      <a:endParaRPr lang="en-ZA" sz="1050" b="1" kern="1200" dirty="0">
                        <a:solidFill>
                          <a:schemeClr val="tx1"/>
                        </a:solidFill>
                        <a:latin typeface="Arial" panose="020B0604020202020204" pitchFamily="34" charset="0"/>
                        <a:ea typeface="+mn-ea"/>
                        <a:cs typeface="Arial" panose="020B0604020202020204" pitchFamily="34" charset="0"/>
                      </a:endParaRPr>
                    </a:p>
                  </a:txBody>
                  <a:tcPr marL="38576" marR="38576" marT="19289" marB="19289" anchor="ctr"/>
                </a:tc>
                <a:tc>
                  <a:txBody>
                    <a:bodyPr/>
                    <a:lstStyle>
                      <a:lvl1pPr marL="0" algn="l" defTabSz="914400" rtl="0" eaLnBrk="1" latinLnBrk="0" hangingPunct="1">
                        <a:defRPr sz="1800" b="1" kern="1200">
                          <a:solidFill>
                            <a:schemeClr val="lt1"/>
                          </a:solidFill>
                          <a:latin typeface="Tahoma"/>
                        </a:defRPr>
                      </a:lvl1pPr>
                      <a:lvl2pPr marL="457200" algn="l" defTabSz="914400" rtl="0" eaLnBrk="1" latinLnBrk="0" hangingPunct="1">
                        <a:defRPr sz="1800" b="1" kern="1200">
                          <a:solidFill>
                            <a:schemeClr val="lt1"/>
                          </a:solidFill>
                          <a:latin typeface="Tahoma"/>
                        </a:defRPr>
                      </a:lvl2pPr>
                      <a:lvl3pPr marL="914400" algn="l" defTabSz="914400" rtl="0" eaLnBrk="1" latinLnBrk="0" hangingPunct="1">
                        <a:defRPr sz="1800" b="1" kern="1200">
                          <a:solidFill>
                            <a:schemeClr val="lt1"/>
                          </a:solidFill>
                          <a:latin typeface="Tahoma"/>
                        </a:defRPr>
                      </a:lvl3pPr>
                      <a:lvl4pPr marL="1371600" algn="l" defTabSz="914400" rtl="0" eaLnBrk="1" latinLnBrk="0" hangingPunct="1">
                        <a:defRPr sz="1800" b="1" kern="1200">
                          <a:solidFill>
                            <a:schemeClr val="lt1"/>
                          </a:solidFill>
                          <a:latin typeface="Tahoma"/>
                        </a:defRPr>
                      </a:lvl4pPr>
                      <a:lvl5pPr marL="1828800" algn="l" defTabSz="914400" rtl="0" eaLnBrk="1" latinLnBrk="0" hangingPunct="1">
                        <a:defRPr sz="1800" b="1" kern="1200">
                          <a:solidFill>
                            <a:schemeClr val="lt1"/>
                          </a:solidFill>
                          <a:latin typeface="Tahoma"/>
                        </a:defRPr>
                      </a:lvl5pPr>
                      <a:lvl6pPr marL="2286000" algn="l" defTabSz="914400" rtl="0" eaLnBrk="1" latinLnBrk="0" hangingPunct="1">
                        <a:defRPr sz="1800" b="1" kern="1200">
                          <a:solidFill>
                            <a:schemeClr val="lt1"/>
                          </a:solidFill>
                          <a:latin typeface="Tahoma"/>
                        </a:defRPr>
                      </a:lvl6pPr>
                      <a:lvl7pPr marL="2743200" algn="l" defTabSz="914400" rtl="0" eaLnBrk="1" latinLnBrk="0" hangingPunct="1">
                        <a:defRPr sz="1800" b="1" kern="1200">
                          <a:solidFill>
                            <a:schemeClr val="lt1"/>
                          </a:solidFill>
                          <a:latin typeface="Tahoma"/>
                        </a:defRPr>
                      </a:lvl7pPr>
                      <a:lvl8pPr marL="3200400" algn="l" defTabSz="914400" rtl="0" eaLnBrk="1" latinLnBrk="0" hangingPunct="1">
                        <a:defRPr sz="1800" b="1" kern="1200">
                          <a:solidFill>
                            <a:schemeClr val="lt1"/>
                          </a:solidFill>
                          <a:latin typeface="Tahoma"/>
                        </a:defRPr>
                      </a:lvl8pPr>
                      <a:lvl9pPr marL="3657600" algn="l" defTabSz="914400" rtl="0" eaLnBrk="1" latinLnBrk="0" hangingPunct="1">
                        <a:defRPr sz="1800" b="1" kern="1200">
                          <a:solidFill>
                            <a:schemeClr val="lt1"/>
                          </a:solidFill>
                          <a:latin typeface="Tahoma"/>
                        </a:defRPr>
                      </a:lvl9pPr>
                    </a:lstStyle>
                    <a:p>
                      <a:pPr algn="ctr"/>
                      <a:r>
                        <a:rPr lang="en-ZA" sz="1050" dirty="0">
                          <a:latin typeface="Arial" panose="020B0604020202020204" pitchFamily="34" charset="0"/>
                          <a:cs typeface="Arial" panose="020B0604020202020204" pitchFamily="34" charset="0"/>
                        </a:rPr>
                        <a:t>2019/20</a:t>
                      </a:r>
                      <a:r>
                        <a:rPr lang="en-ZA" sz="1050" baseline="0" dirty="0">
                          <a:latin typeface="Arial" panose="020B0604020202020204" pitchFamily="34" charset="0"/>
                          <a:cs typeface="Arial" panose="020B0604020202020204" pitchFamily="34" charset="0"/>
                        </a:rPr>
                        <a:t> Target</a:t>
                      </a:r>
                      <a:endParaRPr lang="en-ZA" sz="1050" b="1" dirty="0">
                        <a:solidFill>
                          <a:schemeClr val="tx1"/>
                        </a:solidFill>
                        <a:latin typeface="Arial" panose="020B0604020202020204" pitchFamily="34" charset="0"/>
                        <a:cs typeface="Arial" panose="020B0604020202020204" pitchFamily="34" charset="0"/>
                      </a:endParaRPr>
                    </a:p>
                  </a:txBody>
                  <a:tcPr marL="38576" marR="38576" marT="19289" marB="19289" anchor="ctr"/>
                </a:tc>
                <a:tc>
                  <a:txBody>
                    <a:bodyPr/>
                    <a:lstStyle>
                      <a:lvl1pPr marL="0" algn="l" defTabSz="914400" rtl="0" eaLnBrk="1" latinLnBrk="0" hangingPunct="1">
                        <a:defRPr sz="1800" b="1" kern="1200">
                          <a:solidFill>
                            <a:schemeClr val="lt1"/>
                          </a:solidFill>
                          <a:latin typeface="Tahoma"/>
                        </a:defRPr>
                      </a:lvl1pPr>
                      <a:lvl2pPr marL="457200" algn="l" defTabSz="914400" rtl="0" eaLnBrk="1" latinLnBrk="0" hangingPunct="1">
                        <a:defRPr sz="1800" b="1" kern="1200">
                          <a:solidFill>
                            <a:schemeClr val="lt1"/>
                          </a:solidFill>
                          <a:latin typeface="Tahoma"/>
                        </a:defRPr>
                      </a:lvl2pPr>
                      <a:lvl3pPr marL="914400" algn="l" defTabSz="914400" rtl="0" eaLnBrk="1" latinLnBrk="0" hangingPunct="1">
                        <a:defRPr sz="1800" b="1" kern="1200">
                          <a:solidFill>
                            <a:schemeClr val="lt1"/>
                          </a:solidFill>
                          <a:latin typeface="Tahoma"/>
                        </a:defRPr>
                      </a:lvl3pPr>
                      <a:lvl4pPr marL="1371600" algn="l" defTabSz="914400" rtl="0" eaLnBrk="1" latinLnBrk="0" hangingPunct="1">
                        <a:defRPr sz="1800" b="1" kern="1200">
                          <a:solidFill>
                            <a:schemeClr val="lt1"/>
                          </a:solidFill>
                          <a:latin typeface="Tahoma"/>
                        </a:defRPr>
                      </a:lvl4pPr>
                      <a:lvl5pPr marL="1828800" algn="l" defTabSz="914400" rtl="0" eaLnBrk="1" latinLnBrk="0" hangingPunct="1">
                        <a:defRPr sz="1800" b="1" kern="1200">
                          <a:solidFill>
                            <a:schemeClr val="lt1"/>
                          </a:solidFill>
                          <a:latin typeface="Tahoma"/>
                        </a:defRPr>
                      </a:lvl5pPr>
                      <a:lvl6pPr marL="2286000" algn="l" defTabSz="914400" rtl="0" eaLnBrk="1" latinLnBrk="0" hangingPunct="1">
                        <a:defRPr sz="1800" b="1" kern="1200">
                          <a:solidFill>
                            <a:schemeClr val="lt1"/>
                          </a:solidFill>
                          <a:latin typeface="Tahoma"/>
                        </a:defRPr>
                      </a:lvl6pPr>
                      <a:lvl7pPr marL="2743200" algn="l" defTabSz="914400" rtl="0" eaLnBrk="1" latinLnBrk="0" hangingPunct="1">
                        <a:defRPr sz="1800" b="1" kern="1200">
                          <a:solidFill>
                            <a:schemeClr val="lt1"/>
                          </a:solidFill>
                          <a:latin typeface="Tahoma"/>
                        </a:defRPr>
                      </a:lvl7pPr>
                      <a:lvl8pPr marL="3200400" algn="l" defTabSz="914400" rtl="0" eaLnBrk="1" latinLnBrk="0" hangingPunct="1">
                        <a:defRPr sz="1800" b="1" kern="1200">
                          <a:solidFill>
                            <a:schemeClr val="lt1"/>
                          </a:solidFill>
                          <a:latin typeface="Tahoma"/>
                        </a:defRPr>
                      </a:lvl8pPr>
                      <a:lvl9pPr marL="3657600" algn="l" defTabSz="914400" rtl="0" eaLnBrk="1" latinLnBrk="0" hangingPunct="1">
                        <a:defRPr sz="1800" b="1" kern="1200">
                          <a:solidFill>
                            <a:schemeClr val="lt1"/>
                          </a:solidFill>
                          <a:latin typeface="Tahoma"/>
                        </a:defRPr>
                      </a:lvl9pPr>
                    </a:lstStyle>
                    <a:p>
                      <a:pPr marL="0" algn="ctr" defTabSz="457200" rtl="0" eaLnBrk="1" latinLnBrk="0" hangingPunct="1"/>
                      <a:r>
                        <a:rPr lang="en-US" sz="1050" kern="1200" dirty="0">
                          <a:latin typeface="Arial" panose="020B0604020202020204" pitchFamily="34" charset="0"/>
                          <a:cs typeface="Arial" panose="020B0604020202020204" pitchFamily="34" charset="0"/>
                        </a:rPr>
                        <a:t>2019/20 Actual </a:t>
                      </a:r>
                      <a:endParaRPr lang="en-ZA" sz="1050" b="1" kern="1200" dirty="0">
                        <a:solidFill>
                          <a:schemeClr val="tx1"/>
                        </a:solidFill>
                        <a:latin typeface="Arial" panose="020B0604020202020204" pitchFamily="34" charset="0"/>
                        <a:ea typeface="+mn-ea"/>
                        <a:cs typeface="Arial" panose="020B0604020202020204" pitchFamily="34" charset="0"/>
                      </a:endParaRPr>
                    </a:p>
                  </a:txBody>
                  <a:tcPr marL="38576" marR="38576" marT="19289" marB="19289" anchor="ct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r>
                        <a:rPr lang="en-US" sz="1050" dirty="0">
                          <a:latin typeface="Arial" panose="020B0604020202020204" pitchFamily="34" charset="0"/>
                          <a:cs typeface="Arial" panose="020B0604020202020204" pitchFamily="34" charset="0"/>
                        </a:rPr>
                        <a:t>Reason for Variance</a:t>
                      </a:r>
                      <a:endParaRPr lang="en-ZA" sz="1050" dirty="0">
                        <a:solidFill>
                          <a:schemeClr val="tx1"/>
                        </a:solidFill>
                        <a:latin typeface="Arial" panose="020B0604020202020204" pitchFamily="34" charset="0"/>
                        <a:cs typeface="Arial" panose="020B0604020202020204" pitchFamily="34" charset="0"/>
                      </a:endParaRPr>
                    </a:p>
                  </a:txBody>
                  <a:tcPr marL="38576" marR="38576" marT="19289" marB="19289" anchor="ctr"/>
                </a:tc>
                <a:extLst>
                  <a:ext uri="{0D108BD9-81ED-4DB2-BD59-A6C34878D82A}">
                    <a16:rowId xmlns:a16="http://schemas.microsoft.com/office/drawing/2014/main" xmlns="" val="10000"/>
                  </a:ext>
                </a:extLst>
              </a:tr>
              <a:tr h="515577">
                <a:tc rowSpan="4">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36000" marR="0" lvl="0" indent="0" algn="l" defTabSz="457200" rtl="0" eaLnBrk="1" fontAlgn="auto" latinLnBrk="0" hangingPunct="1">
                        <a:lnSpc>
                          <a:spcPct val="115000"/>
                        </a:lnSpc>
                        <a:spcBef>
                          <a:spcPts val="0"/>
                        </a:spcBef>
                        <a:spcAft>
                          <a:spcPts val="1000"/>
                        </a:spcAft>
                        <a:buClrTx/>
                        <a:buSzTx/>
                        <a:buFontTx/>
                        <a:buNone/>
                        <a:tabLst/>
                        <a:defRPr/>
                      </a:pPr>
                      <a:r>
                        <a:rPr kumimoji="0" lang="en-GB" sz="1050" u="none" strike="noStrike" kern="1200" cap="none" spc="0" normalizeH="0" baseline="0" noProof="0" dirty="0">
                          <a:ln>
                            <a:noFill/>
                          </a:ln>
                          <a:effectLst/>
                          <a:uLnTx/>
                          <a:uFillTx/>
                          <a:latin typeface="Arial" panose="020B0604020202020204" pitchFamily="34" charset="0"/>
                          <a:cs typeface="Arial" panose="020B0604020202020204" pitchFamily="34" charset="0"/>
                        </a:rPr>
                        <a:t>To provide increased information and universal access to young people</a:t>
                      </a:r>
                      <a:endParaRPr kumimoji="0" lang="en-ZA" sz="105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algn="l">
                        <a:lnSpc>
                          <a:spcPct val="115000"/>
                        </a:lnSpc>
                        <a:spcAft>
                          <a:spcPts val="0"/>
                        </a:spcAft>
                      </a:pPr>
                      <a:r>
                        <a:rPr lang="en-ZA" sz="1050" dirty="0">
                          <a:effectLst/>
                          <a:latin typeface="Arial" panose="020B0604020202020204" pitchFamily="34" charset="0"/>
                          <a:cs typeface="Arial" panose="020B0604020202020204" pitchFamily="34" charset="0"/>
                        </a:rPr>
                        <a:t> </a:t>
                      </a: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nSpc>
                          <a:spcPct val="115000"/>
                        </a:lnSpc>
                        <a:spcAft>
                          <a:spcPts val="0"/>
                        </a:spcAft>
                      </a:pPr>
                      <a:r>
                        <a:rPr lang="en-GB" sz="1050" dirty="0">
                          <a:effectLst/>
                          <a:latin typeface="Arial" panose="020B0604020202020204" pitchFamily="34" charset="0"/>
                          <a:cs typeface="Arial" panose="020B0604020202020204" pitchFamily="34" charset="0"/>
                        </a:rPr>
                        <a:t>Number of business centres established</a:t>
                      </a:r>
                      <a:endParaRPr lang="en-ZA" sz="105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3357" marR="23357" marT="0" marB="0"/>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nSpc>
                          <a:spcPct val="115000"/>
                        </a:lnSpc>
                        <a:spcAft>
                          <a:spcPts val="0"/>
                        </a:spcAft>
                      </a:pPr>
                      <a:r>
                        <a:rPr lang="en-GB" sz="1050" dirty="0">
                          <a:effectLst/>
                          <a:latin typeface="Arial" panose="020B0604020202020204" pitchFamily="34" charset="0"/>
                          <a:cs typeface="Arial" panose="020B0604020202020204" pitchFamily="34" charset="0"/>
                        </a:rPr>
                        <a:t>4</a:t>
                      </a:r>
                      <a:endParaRPr lang="en-ZA" sz="105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nSpc>
                          <a:spcPct val="115000"/>
                        </a:lnSpc>
                        <a:spcAft>
                          <a:spcPts val="0"/>
                        </a:spcAft>
                      </a:pPr>
                      <a:r>
                        <a:rPr lang="en-GB" sz="1050" dirty="0">
                          <a:effectLst/>
                          <a:latin typeface="Arial" panose="020B0604020202020204" pitchFamily="34" charset="0"/>
                          <a:cs typeface="Arial" panose="020B0604020202020204" pitchFamily="34" charset="0"/>
                        </a:rPr>
                        <a:t>4</a:t>
                      </a:r>
                      <a:endParaRPr lang="en-ZA" sz="105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nSpc>
                          <a:spcPct val="115000"/>
                        </a:lnSpc>
                        <a:spcAft>
                          <a:spcPts val="1000"/>
                        </a:spcAft>
                      </a:pPr>
                      <a:r>
                        <a:rPr lang="en-GB" sz="1050" dirty="0">
                          <a:effectLst/>
                          <a:latin typeface="Arial" panose="020B0604020202020204" pitchFamily="34" charset="0"/>
                          <a:cs typeface="Arial" panose="020B0604020202020204" pitchFamily="34" charset="0"/>
                        </a:rPr>
                        <a:t>Annual target met</a:t>
                      </a: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23357" marR="23357" marT="0" marB="0"/>
                </a:tc>
                <a:extLst>
                  <a:ext uri="{0D108BD9-81ED-4DB2-BD59-A6C34878D82A}">
                    <a16:rowId xmlns:a16="http://schemas.microsoft.com/office/drawing/2014/main" xmlns="" val="1877759451"/>
                  </a:ext>
                </a:extLst>
              </a:tr>
              <a:tr h="2298905">
                <a:tc vMerge="1">
                  <a:txBody>
                    <a:bodyPr/>
                    <a:lstStyle/>
                    <a:p>
                      <a:pPr algn="l">
                        <a:lnSpc>
                          <a:spcPct val="115000"/>
                        </a:lnSpc>
                        <a:spcAft>
                          <a:spcPts val="0"/>
                        </a:spcAft>
                      </a:pPr>
                      <a:endParaRPr lang="en-ZA"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nSpc>
                          <a:spcPct val="115000"/>
                        </a:lnSpc>
                        <a:spcAft>
                          <a:spcPts val="0"/>
                        </a:spcAft>
                      </a:pPr>
                      <a:r>
                        <a:rPr lang="en-GB" sz="1050" dirty="0">
                          <a:effectLst/>
                          <a:latin typeface="Arial" panose="020B0604020202020204" pitchFamily="34" charset="0"/>
                          <a:cs typeface="Arial" panose="020B0604020202020204" pitchFamily="34" charset="0"/>
                        </a:rPr>
                        <a:t>Number of new service delivery channels established for young people to access NYDA information</a:t>
                      </a:r>
                      <a:endParaRPr lang="en-ZA" sz="105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3357" marR="23357" marT="0" marB="0"/>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nSpc>
                          <a:spcPct val="115000"/>
                        </a:lnSpc>
                        <a:spcAft>
                          <a:spcPts val="0"/>
                        </a:spcAft>
                      </a:pPr>
                      <a:r>
                        <a:rPr lang="en-GB" sz="1050" dirty="0">
                          <a:effectLst/>
                          <a:latin typeface="Arial" panose="020B0604020202020204" pitchFamily="34" charset="0"/>
                          <a:cs typeface="Arial" panose="020B0604020202020204" pitchFamily="34" charset="0"/>
                        </a:rPr>
                        <a:t>17</a:t>
                      </a:r>
                      <a:endParaRPr lang="en-ZA" sz="105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nSpc>
                          <a:spcPct val="115000"/>
                        </a:lnSpc>
                        <a:spcAft>
                          <a:spcPts val="0"/>
                        </a:spcAft>
                      </a:pPr>
                      <a:r>
                        <a:rPr lang="en-GB" sz="1050" dirty="0">
                          <a:effectLst/>
                          <a:latin typeface="Arial" panose="020B0604020202020204" pitchFamily="34" charset="0"/>
                          <a:cs typeface="Arial" panose="020B0604020202020204" pitchFamily="34" charset="0"/>
                        </a:rPr>
                        <a:t>15</a:t>
                      </a:r>
                      <a:endParaRPr lang="en-ZA" sz="105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nSpc>
                          <a:spcPct val="115000"/>
                        </a:lnSpc>
                        <a:spcAft>
                          <a:spcPts val="1000"/>
                        </a:spcAft>
                      </a:pPr>
                      <a:r>
                        <a:rPr lang="en-GB" sz="1050" dirty="0">
                          <a:effectLst/>
                          <a:latin typeface="Arial" panose="020B0604020202020204" pitchFamily="34" charset="0"/>
                          <a:cs typeface="Arial" panose="020B0604020202020204" pitchFamily="34" charset="0"/>
                        </a:rPr>
                        <a:t>Annual target not met</a:t>
                      </a:r>
                      <a:r>
                        <a:rPr lang="en-ZA" sz="1050" dirty="0">
                          <a:effectLst/>
                          <a:latin typeface="Arial" panose="020B0604020202020204" pitchFamily="34" charset="0"/>
                          <a:cs typeface="Arial" panose="020B0604020202020204" pitchFamily="34" charset="0"/>
                        </a:rPr>
                        <a:t>. Part of the planned achievement of the target was the procurement of six mobile outreach vehicles. The order for the vehicles was placed and the delivery was planned prior to 31 March 2020, but due to the country being in lockdown from 26 March 2020 the delivery could not be completed. The delivery was completed on Level 3 of the Risk Adjusted Strategy in June 2020.</a:t>
                      </a:r>
                      <a:endParaRPr lang="en-ZA" sz="105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3357" marR="23357" marT="0" marB="0"/>
                </a:tc>
                <a:extLst>
                  <a:ext uri="{0D108BD9-81ED-4DB2-BD59-A6C34878D82A}">
                    <a16:rowId xmlns:a16="http://schemas.microsoft.com/office/drawing/2014/main" xmlns="" val="10001"/>
                  </a:ext>
                </a:extLst>
              </a:tr>
              <a:tr h="957877">
                <a:tc vMerge="1">
                  <a:txBody>
                    <a:bodyPr/>
                    <a:lstStyle/>
                    <a:p>
                      <a:endParaRPr lang="en-ZA" sz="1800" kern="1200" dirty="0">
                        <a:solidFill>
                          <a:schemeClr val="tx1"/>
                        </a:solidFill>
                        <a:latin typeface="+mn-lt"/>
                        <a:ea typeface="+mn-ea"/>
                        <a:cs typeface="+mn-cs"/>
                      </a:endParaRPr>
                    </a:p>
                  </a:txBody>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nSpc>
                          <a:spcPct val="115000"/>
                        </a:lnSpc>
                        <a:spcAft>
                          <a:spcPts val="0"/>
                        </a:spcAft>
                      </a:pPr>
                      <a:r>
                        <a:rPr lang="en-GB" sz="1050" dirty="0">
                          <a:effectLst/>
                          <a:latin typeface="Arial" panose="020B0604020202020204" pitchFamily="34" charset="0"/>
                          <a:cs typeface="Arial" panose="020B0604020202020204" pitchFamily="34" charset="0"/>
                        </a:rPr>
                        <a:t>Number of events for providing youth development information</a:t>
                      </a: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23357" marR="23357" marT="0" marB="0"/>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nSpc>
                          <a:spcPct val="115000"/>
                        </a:lnSpc>
                        <a:spcAft>
                          <a:spcPts val="0"/>
                        </a:spcAft>
                      </a:pPr>
                      <a:r>
                        <a:rPr lang="en-GB" sz="1050">
                          <a:effectLst/>
                          <a:latin typeface="Arial" panose="020B0604020202020204" pitchFamily="34" charset="0"/>
                          <a:cs typeface="Arial" panose="020B0604020202020204" pitchFamily="34" charset="0"/>
                        </a:rPr>
                        <a:t>200</a:t>
                      </a:r>
                      <a:endParaRPr lang="en-ZA" sz="105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nSpc>
                          <a:spcPct val="115000"/>
                        </a:lnSpc>
                        <a:spcAft>
                          <a:spcPts val="0"/>
                        </a:spcAft>
                      </a:pPr>
                      <a:r>
                        <a:rPr lang="en-GB" sz="1050" dirty="0">
                          <a:effectLst/>
                          <a:latin typeface="Arial" panose="020B0604020202020204" pitchFamily="34" charset="0"/>
                          <a:cs typeface="Arial" panose="020B0604020202020204" pitchFamily="34" charset="0"/>
                        </a:rPr>
                        <a:t>388</a:t>
                      </a: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nSpc>
                          <a:spcPct val="115000"/>
                        </a:lnSpc>
                        <a:spcAft>
                          <a:spcPts val="1000"/>
                        </a:spcAft>
                      </a:pPr>
                      <a:r>
                        <a:rPr lang="en-GB" sz="1050" dirty="0">
                          <a:effectLst/>
                          <a:latin typeface="Arial" panose="020B0604020202020204" pitchFamily="34" charset="0"/>
                          <a:cs typeface="Arial" panose="020B0604020202020204" pitchFamily="34" charset="0"/>
                        </a:rPr>
                        <a:t>Annual target met and exceeded due to demand for NYDA to exhibit at various events and municipalities where we established new district offices.</a:t>
                      </a: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23357" marR="23357" marT="0" marB="0"/>
                </a:tc>
                <a:extLst>
                  <a:ext uri="{0D108BD9-81ED-4DB2-BD59-A6C34878D82A}">
                    <a16:rowId xmlns:a16="http://schemas.microsoft.com/office/drawing/2014/main" xmlns="" val="10002"/>
                  </a:ext>
                </a:extLst>
              </a:tr>
              <a:tr h="817988">
                <a:tc vMerge="1">
                  <a:txBody>
                    <a:bodyPr/>
                    <a:lstStyle/>
                    <a:p>
                      <a:pPr algn="l">
                        <a:lnSpc>
                          <a:spcPct val="115000"/>
                        </a:lnSpc>
                        <a:spcAft>
                          <a:spcPts val="0"/>
                        </a:spcAft>
                      </a:pPr>
                      <a:endParaRPr lang="en-Z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nSpc>
                          <a:spcPct val="115000"/>
                        </a:lnSpc>
                        <a:spcAft>
                          <a:spcPts val="0"/>
                        </a:spcAft>
                      </a:pPr>
                      <a:r>
                        <a:rPr lang="en-GB" sz="1050" dirty="0">
                          <a:effectLst/>
                          <a:latin typeface="Arial" panose="020B0604020202020204" pitchFamily="34" charset="0"/>
                          <a:cs typeface="Arial" panose="020B0604020202020204" pitchFamily="34" charset="0"/>
                        </a:rPr>
                        <a:t>Number of young people trained to enter the job market</a:t>
                      </a: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23357" marR="23357" marT="0" marB="0"/>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nSpc>
                          <a:spcPct val="115000"/>
                        </a:lnSpc>
                        <a:spcAft>
                          <a:spcPts val="0"/>
                        </a:spcAft>
                      </a:pPr>
                      <a:r>
                        <a:rPr lang="en-GB" sz="1050" dirty="0">
                          <a:effectLst/>
                          <a:latin typeface="Arial" panose="020B0604020202020204" pitchFamily="34" charset="0"/>
                          <a:cs typeface="Arial" panose="020B0604020202020204" pitchFamily="34" charset="0"/>
                        </a:rPr>
                        <a:t>70, 950</a:t>
                      </a: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nSpc>
                          <a:spcPct val="115000"/>
                        </a:lnSpc>
                        <a:spcAft>
                          <a:spcPts val="0"/>
                        </a:spcAft>
                      </a:pPr>
                      <a:r>
                        <a:rPr lang="en-GB" sz="1050" dirty="0">
                          <a:effectLst/>
                          <a:latin typeface="Arial" panose="020B0604020202020204" pitchFamily="34" charset="0"/>
                          <a:cs typeface="Arial" panose="020B0604020202020204" pitchFamily="34" charset="0"/>
                        </a:rPr>
                        <a:t>74, 383</a:t>
                      </a:r>
                      <a:endParaRPr lang="en-ZA" sz="1050" dirty="0">
                        <a:effectLst/>
                        <a:latin typeface="Arial" panose="020B0604020202020204" pitchFamily="34" charset="0"/>
                        <a:cs typeface="Arial" panose="020B0604020202020204" pitchFamily="34" charset="0"/>
                      </a:endParaRPr>
                    </a:p>
                    <a:p>
                      <a:pPr>
                        <a:lnSpc>
                          <a:spcPct val="115000"/>
                        </a:lnSpc>
                        <a:spcAft>
                          <a:spcPts val="0"/>
                        </a:spcAft>
                      </a:pPr>
                      <a:r>
                        <a:rPr lang="en-GB" sz="1050" dirty="0">
                          <a:effectLst/>
                          <a:latin typeface="Arial" panose="020B0604020202020204" pitchFamily="34" charset="0"/>
                          <a:cs typeface="Arial" panose="020B0604020202020204" pitchFamily="34" charset="0"/>
                        </a:rPr>
                        <a:t> </a:t>
                      </a:r>
                      <a:endParaRPr lang="en-ZA" sz="1050" dirty="0">
                        <a:effectLst/>
                        <a:latin typeface="Arial" panose="020B0604020202020204" pitchFamily="34" charset="0"/>
                        <a:cs typeface="Arial" panose="020B0604020202020204" pitchFamily="34" charset="0"/>
                      </a:endParaRPr>
                    </a:p>
                    <a:p>
                      <a:pPr>
                        <a:lnSpc>
                          <a:spcPct val="115000"/>
                        </a:lnSpc>
                        <a:spcAft>
                          <a:spcPts val="0"/>
                        </a:spcAft>
                      </a:pPr>
                      <a:r>
                        <a:rPr lang="en-GB" sz="1050" dirty="0">
                          <a:effectLst/>
                          <a:latin typeface="Arial" panose="020B0604020202020204" pitchFamily="34" charset="0"/>
                          <a:cs typeface="Arial" panose="020B0604020202020204" pitchFamily="34" charset="0"/>
                        </a:rPr>
                        <a:t> </a:t>
                      </a: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nSpc>
                          <a:spcPct val="115000"/>
                        </a:lnSpc>
                        <a:spcAft>
                          <a:spcPts val="1000"/>
                        </a:spcAft>
                      </a:pPr>
                      <a:r>
                        <a:rPr lang="en-GB" sz="1050" dirty="0">
                          <a:effectLst/>
                          <a:latin typeface="Arial" panose="020B0604020202020204" pitchFamily="34" charset="0"/>
                          <a:cs typeface="Arial" panose="020B0604020202020204" pitchFamily="34" charset="0"/>
                        </a:rPr>
                        <a:t>Annual target met and exceeded due to partnerships with municipalities where we opened new district offices. </a:t>
                      </a: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23357" marR="23357" marT="0" marB="0"/>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xmlns="" val="10144860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0D1ACCE-4D73-C141-8838-BC543341C0B3}"/>
              </a:ext>
            </a:extLst>
          </p:cNvPr>
          <p:cNvPicPr>
            <a:picLocks noChangeAspect="1"/>
          </p:cNvPicPr>
          <p:nvPr/>
        </p:nvPicPr>
        <p:blipFill>
          <a:blip r:embed="rId2"/>
          <a:stretch>
            <a:fillRect/>
          </a:stretch>
        </p:blipFill>
        <p:spPr>
          <a:xfrm>
            <a:off x="558800" y="0"/>
            <a:ext cx="8585200" cy="6858000"/>
          </a:xfrm>
          <a:prstGeom prst="rect">
            <a:avLst/>
          </a:prstGeom>
        </p:spPr>
      </p:pic>
      <p:sp>
        <p:nvSpPr>
          <p:cNvPr id="7" name="Title 1">
            <a:extLst>
              <a:ext uri="{FF2B5EF4-FFF2-40B4-BE49-F238E27FC236}">
                <a16:creationId xmlns:a16="http://schemas.microsoft.com/office/drawing/2014/main" xmlns="" id="{ED88FB43-4BB5-4146-B392-4F929F0D3527}"/>
              </a:ext>
            </a:extLst>
          </p:cNvPr>
          <p:cNvSpPr>
            <a:spLocks noGrp="1"/>
          </p:cNvSpPr>
          <p:nvPr>
            <p:ph type="ctrTitle"/>
          </p:nvPr>
        </p:nvSpPr>
        <p:spPr>
          <a:xfrm>
            <a:off x="426719" y="1071716"/>
            <a:ext cx="8088015" cy="492066"/>
          </a:xfrm>
        </p:spPr>
        <p:txBody>
          <a:bodyPr>
            <a:normAutofit fontScale="90000"/>
          </a:bodyPr>
          <a:lstStyle/>
          <a:p>
            <a:pPr algn="l"/>
            <a:r>
              <a:rPr lang="en-US" sz="2000" b="1" dirty="0">
                <a:solidFill>
                  <a:schemeClr val="accent1">
                    <a:lumMod val="50000"/>
                  </a:schemeClr>
                </a:solidFill>
                <a:latin typeface="Arial" panose="020B0604020202020204" pitchFamily="34" charset="0"/>
                <a:cs typeface="Arial" panose="020B0604020202020204" pitchFamily="34" charset="0"/>
              </a:rPr>
              <a:t>PROGRAM 2: PROGRAM DESIGN, DEVELOPMENT AND DELIVERY</a:t>
            </a:r>
          </a:p>
        </p:txBody>
      </p:sp>
      <p:pic>
        <p:nvPicPr>
          <p:cNvPr id="5" name="Picture 4">
            <a:extLst/>
          </p:cNvPr>
          <p:cNvPicPr>
            <a:picLocks noChangeAspect="1"/>
          </p:cNvPicPr>
          <p:nvPr/>
        </p:nvPicPr>
        <p:blipFill>
          <a:blip r:embed="rId3"/>
          <a:stretch>
            <a:fillRect/>
          </a:stretch>
        </p:blipFill>
        <p:spPr>
          <a:xfrm>
            <a:off x="138859" y="1806940"/>
            <a:ext cx="4213030" cy="2339275"/>
          </a:xfrm>
          <a:prstGeom prst="rect">
            <a:avLst/>
          </a:prstGeom>
        </p:spPr>
      </p:pic>
      <p:pic>
        <p:nvPicPr>
          <p:cNvPr id="9" name="Picture 8">
            <a:extLst/>
          </p:cNvPr>
          <p:cNvPicPr>
            <a:picLocks noChangeAspect="1"/>
          </p:cNvPicPr>
          <p:nvPr/>
        </p:nvPicPr>
        <p:blipFill>
          <a:blip r:embed="rId4"/>
          <a:stretch>
            <a:fillRect/>
          </a:stretch>
        </p:blipFill>
        <p:spPr>
          <a:xfrm>
            <a:off x="4661742" y="1806940"/>
            <a:ext cx="4343400" cy="2328874"/>
          </a:xfrm>
          <a:prstGeom prst="rect">
            <a:avLst/>
          </a:prstGeom>
        </p:spPr>
      </p:pic>
      <p:pic>
        <p:nvPicPr>
          <p:cNvPr id="10" name="Picture 9">
            <a:extLst/>
          </p:cNvPr>
          <p:cNvPicPr>
            <a:picLocks noChangeAspect="1"/>
          </p:cNvPicPr>
          <p:nvPr/>
        </p:nvPicPr>
        <p:blipFill>
          <a:blip r:embed="rId5"/>
          <a:stretch>
            <a:fillRect/>
          </a:stretch>
        </p:blipFill>
        <p:spPr>
          <a:xfrm>
            <a:off x="4661742" y="4323867"/>
            <a:ext cx="4343400" cy="2353877"/>
          </a:xfrm>
          <a:prstGeom prst="rect">
            <a:avLst/>
          </a:prstGeom>
        </p:spPr>
      </p:pic>
      <p:pic>
        <p:nvPicPr>
          <p:cNvPr id="11" name="Picture 10">
            <a:extLst/>
          </p:cNvPr>
          <p:cNvPicPr>
            <a:picLocks noChangeAspect="1"/>
          </p:cNvPicPr>
          <p:nvPr/>
        </p:nvPicPr>
        <p:blipFill>
          <a:blip r:embed="rId6"/>
          <a:stretch>
            <a:fillRect/>
          </a:stretch>
        </p:blipFill>
        <p:spPr>
          <a:xfrm>
            <a:off x="138858" y="4323867"/>
            <a:ext cx="4213030" cy="2339275"/>
          </a:xfrm>
          <a:prstGeom prst="rect">
            <a:avLst/>
          </a:prstGeom>
        </p:spPr>
      </p:pic>
    </p:spTree>
    <p:extLst>
      <p:ext uri="{BB962C8B-B14F-4D97-AF65-F5344CB8AC3E}">
        <p14:creationId xmlns:p14="http://schemas.microsoft.com/office/powerpoint/2010/main" xmlns="" val="6428833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0D1ACCE-4D73-C141-8838-BC543341C0B3}"/>
              </a:ext>
            </a:extLst>
          </p:cNvPr>
          <p:cNvPicPr>
            <a:picLocks noChangeAspect="1"/>
          </p:cNvPicPr>
          <p:nvPr/>
        </p:nvPicPr>
        <p:blipFill>
          <a:blip r:embed="rId2"/>
          <a:stretch>
            <a:fillRect/>
          </a:stretch>
        </p:blipFill>
        <p:spPr>
          <a:xfrm>
            <a:off x="558800" y="0"/>
            <a:ext cx="8585200" cy="6858000"/>
          </a:xfrm>
          <a:prstGeom prst="rect">
            <a:avLst/>
          </a:prstGeom>
        </p:spPr>
      </p:pic>
      <p:sp>
        <p:nvSpPr>
          <p:cNvPr id="7" name="Title 1">
            <a:extLst>
              <a:ext uri="{FF2B5EF4-FFF2-40B4-BE49-F238E27FC236}">
                <a16:creationId xmlns:a16="http://schemas.microsoft.com/office/drawing/2014/main" xmlns="" id="{ED88FB43-4BB5-4146-B392-4F929F0D3527}"/>
              </a:ext>
            </a:extLst>
          </p:cNvPr>
          <p:cNvSpPr>
            <a:spLocks noGrp="1"/>
          </p:cNvSpPr>
          <p:nvPr>
            <p:ph type="ctrTitle"/>
          </p:nvPr>
        </p:nvSpPr>
        <p:spPr>
          <a:xfrm>
            <a:off x="426719" y="1071716"/>
            <a:ext cx="8088015" cy="492066"/>
          </a:xfrm>
        </p:spPr>
        <p:txBody>
          <a:bodyPr>
            <a:normAutofit fontScale="90000"/>
          </a:bodyPr>
          <a:lstStyle/>
          <a:p>
            <a:pPr algn="l"/>
            <a:r>
              <a:rPr lang="en-US" sz="2000" b="1" dirty="0">
                <a:solidFill>
                  <a:schemeClr val="accent1">
                    <a:lumMod val="50000"/>
                  </a:schemeClr>
                </a:solidFill>
                <a:latin typeface="Arial" panose="020B0604020202020204" pitchFamily="34" charset="0"/>
                <a:cs typeface="Arial" panose="020B0604020202020204" pitchFamily="34" charset="0"/>
              </a:rPr>
              <a:t>PROGRAM 2: PROGRAM DESIGN, DEVELOPMENT AND DELIVERY</a:t>
            </a:r>
          </a:p>
        </p:txBody>
      </p:sp>
      <p:pic>
        <p:nvPicPr>
          <p:cNvPr id="5" name="Picture 4">
            <a:extLst/>
          </p:cNvPr>
          <p:cNvPicPr>
            <a:picLocks noChangeAspect="1"/>
          </p:cNvPicPr>
          <p:nvPr/>
        </p:nvPicPr>
        <p:blipFill>
          <a:blip r:embed="rId3"/>
          <a:stretch>
            <a:fillRect/>
          </a:stretch>
        </p:blipFill>
        <p:spPr>
          <a:xfrm>
            <a:off x="426719" y="1918230"/>
            <a:ext cx="8519988" cy="4386763"/>
          </a:xfrm>
          <a:prstGeom prst="rect">
            <a:avLst/>
          </a:prstGeom>
        </p:spPr>
      </p:pic>
    </p:spTree>
    <p:extLst>
      <p:ext uri="{BB962C8B-B14F-4D97-AF65-F5344CB8AC3E}">
        <p14:creationId xmlns:p14="http://schemas.microsoft.com/office/powerpoint/2010/main" xmlns="" val="37611590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0D1ACCE-4D73-C141-8838-BC543341C0B3}"/>
              </a:ext>
            </a:extLst>
          </p:cNvPr>
          <p:cNvPicPr>
            <a:picLocks noChangeAspect="1"/>
          </p:cNvPicPr>
          <p:nvPr/>
        </p:nvPicPr>
        <p:blipFill>
          <a:blip r:embed="rId2"/>
          <a:stretch>
            <a:fillRect/>
          </a:stretch>
        </p:blipFill>
        <p:spPr>
          <a:xfrm>
            <a:off x="558800" y="0"/>
            <a:ext cx="8585200" cy="6858000"/>
          </a:xfrm>
          <a:prstGeom prst="rect">
            <a:avLst/>
          </a:prstGeom>
        </p:spPr>
      </p:pic>
      <p:sp>
        <p:nvSpPr>
          <p:cNvPr id="7" name="Title 1">
            <a:extLst>
              <a:ext uri="{FF2B5EF4-FFF2-40B4-BE49-F238E27FC236}">
                <a16:creationId xmlns:a16="http://schemas.microsoft.com/office/drawing/2014/main" xmlns="" id="{ED88FB43-4BB5-4146-B392-4F929F0D3527}"/>
              </a:ext>
            </a:extLst>
          </p:cNvPr>
          <p:cNvSpPr>
            <a:spLocks noGrp="1"/>
          </p:cNvSpPr>
          <p:nvPr>
            <p:ph type="ctrTitle"/>
          </p:nvPr>
        </p:nvSpPr>
        <p:spPr>
          <a:xfrm>
            <a:off x="426719" y="1071716"/>
            <a:ext cx="8088015" cy="492066"/>
          </a:xfrm>
        </p:spPr>
        <p:txBody>
          <a:bodyPr>
            <a:normAutofit fontScale="90000"/>
          </a:bodyPr>
          <a:lstStyle/>
          <a:p>
            <a:pPr algn="l"/>
            <a:r>
              <a:rPr lang="en-US" sz="2000" b="1" dirty="0">
                <a:solidFill>
                  <a:schemeClr val="accent1">
                    <a:lumMod val="50000"/>
                  </a:schemeClr>
                </a:solidFill>
                <a:latin typeface="Arial" panose="020B0604020202020204" pitchFamily="34" charset="0"/>
                <a:cs typeface="Arial" panose="020B0604020202020204" pitchFamily="34" charset="0"/>
              </a:rPr>
              <a:t>PROGRAM 2: PROGRAM DESIGN, DEVELOPMENT AND DELIVERY</a:t>
            </a:r>
          </a:p>
        </p:txBody>
      </p:sp>
      <p:pic>
        <p:nvPicPr>
          <p:cNvPr id="5" name="Picture 4">
            <a:extLst/>
          </p:cNvPr>
          <p:cNvPicPr>
            <a:picLocks noChangeAspect="1"/>
          </p:cNvPicPr>
          <p:nvPr/>
        </p:nvPicPr>
        <p:blipFill>
          <a:blip r:embed="rId3"/>
          <a:stretch>
            <a:fillRect/>
          </a:stretch>
        </p:blipFill>
        <p:spPr>
          <a:xfrm>
            <a:off x="270528" y="4269104"/>
            <a:ext cx="4577920" cy="2463564"/>
          </a:xfrm>
          <a:prstGeom prst="rect">
            <a:avLst/>
          </a:prstGeom>
        </p:spPr>
      </p:pic>
      <p:pic>
        <p:nvPicPr>
          <p:cNvPr id="9" name="Picture 8">
            <a:extLst/>
          </p:cNvPr>
          <p:cNvPicPr/>
          <p:nvPr/>
        </p:nvPicPr>
        <p:blipFill>
          <a:blip r:embed="rId4">
            <a:extLst>
              <a:ext uri="{28A0092B-C50C-407E-A947-70E740481C1C}">
                <a14:useLocalDpi xmlns:a14="http://schemas.microsoft.com/office/drawing/2010/main" xmlns="" val="0"/>
              </a:ext>
            </a:extLst>
          </a:blip>
          <a:srcRect/>
          <a:stretch>
            <a:fillRect/>
          </a:stretch>
        </p:blipFill>
        <p:spPr bwMode="auto">
          <a:xfrm>
            <a:off x="270528" y="1689113"/>
            <a:ext cx="3554315" cy="2328290"/>
          </a:xfrm>
          <a:prstGeom prst="rect">
            <a:avLst/>
          </a:prstGeom>
          <a:noFill/>
        </p:spPr>
      </p:pic>
      <p:pic>
        <p:nvPicPr>
          <p:cNvPr id="10" name="Content Placeholder 6">
            <a:extLst/>
          </p:cNvPr>
          <p:cNvPicPr>
            <a:picLocks/>
          </p:cNvPicPr>
          <p:nvPr/>
        </p:nvPicPr>
        <p:blipFill>
          <a:blip r:embed="rId5">
            <a:extLst>
              <a:ext uri="{28A0092B-C50C-407E-A947-70E740481C1C}">
                <a14:useLocalDpi xmlns:a14="http://schemas.microsoft.com/office/drawing/2010/main" xmlns="" val="0"/>
              </a:ext>
            </a:extLst>
          </a:blip>
          <a:srcRect/>
          <a:stretch>
            <a:fillRect/>
          </a:stretch>
        </p:blipFill>
        <p:spPr bwMode="auto">
          <a:xfrm>
            <a:off x="4097138" y="1689113"/>
            <a:ext cx="4865890" cy="2119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a:extLst/>
          </p:cNvPr>
          <p:cNvPicPr>
            <a:picLocks noChangeAspect="1"/>
          </p:cNvPicPr>
          <p:nvPr/>
        </p:nvPicPr>
        <p:blipFill>
          <a:blip r:embed="rId6"/>
          <a:stretch>
            <a:fillRect/>
          </a:stretch>
        </p:blipFill>
        <p:spPr>
          <a:xfrm>
            <a:off x="5065722" y="4269104"/>
            <a:ext cx="3807750" cy="2294315"/>
          </a:xfrm>
          <a:prstGeom prst="rect">
            <a:avLst/>
          </a:prstGeom>
        </p:spPr>
      </p:pic>
    </p:spTree>
    <p:extLst>
      <p:ext uri="{BB962C8B-B14F-4D97-AF65-F5344CB8AC3E}">
        <p14:creationId xmlns:p14="http://schemas.microsoft.com/office/powerpoint/2010/main" xmlns="" val="13430788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0D1ACCE-4D73-C141-8838-BC543341C0B3}"/>
              </a:ext>
            </a:extLst>
          </p:cNvPr>
          <p:cNvPicPr>
            <a:picLocks noChangeAspect="1"/>
          </p:cNvPicPr>
          <p:nvPr/>
        </p:nvPicPr>
        <p:blipFill>
          <a:blip r:embed="rId2"/>
          <a:stretch>
            <a:fillRect/>
          </a:stretch>
        </p:blipFill>
        <p:spPr>
          <a:xfrm>
            <a:off x="558800" y="0"/>
            <a:ext cx="8585200" cy="6858000"/>
          </a:xfrm>
          <a:prstGeom prst="rect">
            <a:avLst/>
          </a:prstGeom>
        </p:spPr>
      </p:pic>
      <p:sp>
        <p:nvSpPr>
          <p:cNvPr id="7" name="Title 1">
            <a:extLst>
              <a:ext uri="{FF2B5EF4-FFF2-40B4-BE49-F238E27FC236}">
                <a16:creationId xmlns:a16="http://schemas.microsoft.com/office/drawing/2014/main" xmlns="" id="{ED88FB43-4BB5-4146-B392-4F929F0D3527}"/>
              </a:ext>
            </a:extLst>
          </p:cNvPr>
          <p:cNvSpPr>
            <a:spLocks noGrp="1"/>
          </p:cNvSpPr>
          <p:nvPr>
            <p:ph type="ctrTitle"/>
          </p:nvPr>
        </p:nvSpPr>
        <p:spPr>
          <a:xfrm>
            <a:off x="426719" y="1071716"/>
            <a:ext cx="8088015" cy="492066"/>
          </a:xfrm>
        </p:spPr>
        <p:txBody>
          <a:bodyPr>
            <a:normAutofit fontScale="90000"/>
          </a:bodyPr>
          <a:lstStyle/>
          <a:p>
            <a:pPr algn="l"/>
            <a:r>
              <a:rPr lang="en-US" sz="2000" b="1" dirty="0">
                <a:solidFill>
                  <a:schemeClr val="accent1">
                    <a:lumMod val="50000"/>
                  </a:schemeClr>
                </a:solidFill>
                <a:latin typeface="Arial" panose="020B0604020202020204" pitchFamily="34" charset="0"/>
                <a:cs typeface="Arial" panose="020B0604020202020204" pitchFamily="34" charset="0"/>
              </a:rPr>
              <a:t>PROGRAM 2: PROGRAM DESIGN, DEVELOPMENT AND DELIVERY</a:t>
            </a:r>
          </a:p>
        </p:txBody>
      </p:sp>
      <p:pic>
        <p:nvPicPr>
          <p:cNvPr id="8" name="Picture 7">
            <a:extLst/>
          </p:cNvPr>
          <p:cNvPicPr>
            <a:picLocks noChangeAspect="1"/>
          </p:cNvPicPr>
          <p:nvPr/>
        </p:nvPicPr>
        <p:blipFill>
          <a:blip r:embed="rId3"/>
          <a:stretch>
            <a:fillRect/>
          </a:stretch>
        </p:blipFill>
        <p:spPr>
          <a:xfrm>
            <a:off x="426718" y="1563782"/>
            <a:ext cx="3344897" cy="2242207"/>
          </a:xfrm>
          <a:prstGeom prst="rect">
            <a:avLst/>
          </a:prstGeom>
        </p:spPr>
      </p:pic>
      <p:pic>
        <p:nvPicPr>
          <p:cNvPr id="12" name="Picture 11">
            <a:extLst/>
          </p:cNvPr>
          <p:cNvPicPr/>
          <p:nvPr/>
        </p:nvPicPr>
        <p:blipFill>
          <a:blip r:embed="rId4">
            <a:extLst>
              <a:ext uri="{28A0092B-C50C-407E-A947-70E740481C1C}">
                <a14:useLocalDpi xmlns:a14="http://schemas.microsoft.com/office/drawing/2010/main" xmlns="" val="0"/>
              </a:ext>
            </a:extLst>
          </a:blip>
          <a:srcRect/>
          <a:stretch>
            <a:fillRect/>
          </a:stretch>
        </p:blipFill>
        <p:spPr bwMode="auto">
          <a:xfrm>
            <a:off x="4549882" y="1563781"/>
            <a:ext cx="3545524" cy="2242207"/>
          </a:xfrm>
          <a:prstGeom prst="rect">
            <a:avLst/>
          </a:prstGeom>
          <a:noFill/>
        </p:spPr>
      </p:pic>
      <p:pic>
        <p:nvPicPr>
          <p:cNvPr id="13" name="Picture 12">
            <a:extLst/>
          </p:cNvPr>
          <p:cNvPicPr>
            <a:picLocks noChangeAspect="1"/>
          </p:cNvPicPr>
          <p:nvPr/>
        </p:nvPicPr>
        <p:blipFill>
          <a:blip r:embed="rId5"/>
          <a:stretch>
            <a:fillRect/>
          </a:stretch>
        </p:blipFill>
        <p:spPr>
          <a:xfrm>
            <a:off x="426719" y="4126725"/>
            <a:ext cx="3344898" cy="2410538"/>
          </a:xfrm>
          <a:prstGeom prst="rect">
            <a:avLst/>
          </a:prstGeom>
        </p:spPr>
      </p:pic>
      <p:graphicFrame>
        <p:nvGraphicFramePr>
          <p:cNvPr id="14" name="Table 13">
            <a:extLst/>
          </p:cNvPr>
          <p:cNvGraphicFramePr>
            <a:graphicFrameLocks noGrp="1"/>
          </p:cNvGraphicFramePr>
          <p:nvPr>
            <p:extLst>
              <p:ext uri="{D42A27DB-BD31-4B8C-83A1-F6EECF244321}">
                <p14:modId xmlns:p14="http://schemas.microsoft.com/office/powerpoint/2010/main" xmlns="" val="3892430726"/>
              </p:ext>
            </p:extLst>
          </p:nvPr>
        </p:nvGraphicFramePr>
        <p:xfrm>
          <a:off x="4549882" y="4126725"/>
          <a:ext cx="3545524" cy="2480551"/>
        </p:xfrm>
        <a:graphic>
          <a:graphicData uri="http://schemas.openxmlformats.org/drawingml/2006/table">
            <a:tbl>
              <a:tblPr firstRow="1" firstCol="1" bandRow="1"/>
              <a:tblGrid>
                <a:gridCol w="1772762">
                  <a:extLst>
                    <a:ext uri="{9D8B030D-6E8A-4147-A177-3AD203B41FA5}">
                      <a16:colId xmlns:a16="http://schemas.microsoft.com/office/drawing/2014/main" xmlns="" val="2081726585"/>
                    </a:ext>
                  </a:extLst>
                </a:gridCol>
                <a:gridCol w="1772762">
                  <a:extLst>
                    <a:ext uri="{9D8B030D-6E8A-4147-A177-3AD203B41FA5}">
                      <a16:colId xmlns:a16="http://schemas.microsoft.com/office/drawing/2014/main" xmlns="" val="2166693833"/>
                    </a:ext>
                  </a:extLst>
                </a:gridCol>
              </a:tblGrid>
              <a:tr h="521453">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nSpc>
                          <a:spcPct val="115000"/>
                        </a:lnSpc>
                        <a:spcAft>
                          <a:spcPts val="0"/>
                        </a:spcAft>
                      </a:pPr>
                      <a:r>
                        <a:rPr lang="en-ZA" sz="11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Name of Business Centre</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lumMod val="60000"/>
                        <a:lumOff val="40000"/>
                      </a:srgbClr>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nSpc>
                          <a:spcPct val="115000"/>
                        </a:lnSpc>
                        <a:spcAft>
                          <a:spcPts val="0"/>
                        </a:spcAft>
                      </a:pPr>
                      <a:r>
                        <a:rPr lang="en-ZA" sz="11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ZA" sz="11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Province</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lumMod val="60000"/>
                        <a:lumOff val="40000"/>
                      </a:srgbClr>
                    </a:solidFill>
                  </a:tcPr>
                </a:tc>
                <a:extLst>
                  <a:ext uri="{0D108BD9-81ED-4DB2-BD59-A6C34878D82A}">
                    <a16:rowId xmlns:a16="http://schemas.microsoft.com/office/drawing/2014/main" xmlns="" val="2382048299"/>
                  </a:ext>
                </a:extLst>
              </a:tr>
              <a:tr h="521453">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nSpc>
                          <a:spcPct val="115000"/>
                        </a:lnSpc>
                        <a:spcAft>
                          <a:spcPts val="0"/>
                        </a:spcAft>
                      </a:pPr>
                      <a:r>
                        <a:rPr lang="en-ZA"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Emalahleni Business Centre</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nSpc>
                          <a:spcPct val="115000"/>
                        </a:lnSpc>
                        <a:spcAft>
                          <a:spcPts val="0"/>
                        </a:spcAft>
                      </a:pPr>
                      <a:r>
                        <a:rPr lang="en-ZA"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Mpumalanga</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557258408"/>
                  </a:ext>
                </a:extLst>
              </a:tr>
              <a:tr h="521453">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nSpc>
                          <a:spcPct val="115000"/>
                        </a:lnSpc>
                        <a:spcAft>
                          <a:spcPts val="0"/>
                        </a:spcAft>
                      </a:pPr>
                      <a:r>
                        <a:rPr lang="en-ZA"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Polokwane Business Centre</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nSpc>
                          <a:spcPct val="115000"/>
                        </a:lnSpc>
                        <a:spcAft>
                          <a:spcPts val="0"/>
                        </a:spcAft>
                      </a:pPr>
                      <a:r>
                        <a:rPr lang="en-ZA"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Limpopo</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126622321"/>
                  </a:ext>
                </a:extLst>
              </a:tr>
              <a:tr h="458096">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nSpc>
                          <a:spcPct val="115000"/>
                        </a:lnSpc>
                        <a:spcAft>
                          <a:spcPts val="0"/>
                        </a:spcAft>
                      </a:pPr>
                      <a:r>
                        <a:rPr lang="en-ZA"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West Rand Incubation</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nSpc>
                          <a:spcPct val="115000"/>
                        </a:lnSpc>
                        <a:spcAft>
                          <a:spcPts val="0"/>
                        </a:spcAft>
                      </a:pPr>
                      <a:r>
                        <a:rPr lang="en-ZA"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Gauteng</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358287169"/>
                  </a:ext>
                </a:extLst>
              </a:tr>
              <a:tr h="458096">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nSpc>
                          <a:spcPct val="115000"/>
                        </a:lnSpc>
                        <a:spcAft>
                          <a:spcPts val="0"/>
                        </a:spcAft>
                      </a:pPr>
                      <a:r>
                        <a:rPr lang="en-ZA"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Secunda Incubation</a:t>
                      </a:r>
                      <a:endParaRPr lang="en-Z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nSpc>
                          <a:spcPct val="115000"/>
                        </a:lnSpc>
                        <a:spcAft>
                          <a:spcPts val="0"/>
                        </a:spcAft>
                      </a:pPr>
                      <a:r>
                        <a:rPr lang="en-ZA"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Mpumalanga</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515099606"/>
                  </a:ext>
                </a:extLst>
              </a:tr>
            </a:tbl>
          </a:graphicData>
        </a:graphic>
      </p:graphicFrame>
    </p:spTree>
    <p:extLst>
      <p:ext uri="{BB962C8B-B14F-4D97-AF65-F5344CB8AC3E}">
        <p14:creationId xmlns:p14="http://schemas.microsoft.com/office/powerpoint/2010/main" xmlns="" val="36754839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0D1ACCE-4D73-C141-8838-BC543341C0B3}"/>
              </a:ext>
            </a:extLst>
          </p:cNvPr>
          <p:cNvPicPr>
            <a:picLocks noChangeAspect="1"/>
          </p:cNvPicPr>
          <p:nvPr/>
        </p:nvPicPr>
        <p:blipFill>
          <a:blip r:embed="rId2"/>
          <a:stretch>
            <a:fillRect/>
          </a:stretch>
        </p:blipFill>
        <p:spPr>
          <a:xfrm>
            <a:off x="558800" y="0"/>
            <a:ext cx="8585200" cy="6858000"/>
          </a:xfrm>
          <a:prstGeom prst="rect">
            <a:avLst/>
          </a:prstGeom>
        </p:spPr>
      </p:pic>
      <p:sp>
        <p:nvSpPr>
          <p:cNvPr id="7" name="Title 1">
            <a:extLst>
              <a:ext uri="{FF2B5EF4-FFF2-40B4-BE49-F238E27FC236}">
                <a16:creationId xmlns:a16="http://schemas.microsoft.com/office/drawing/2014/main" xmlns="" id="{ED88FB43-4BB5-4146-B392-4F929F0D3527}"/>
              </a:ext>
            </a:extLst>
          </p:cNvPr>
          <p:cNvSpPr>
            <a:spLocks noGrp="1"/>
          </p:cNvSpPr>
          <p:nvPr>
            <p:ph type="ctrTitle"/>
          </p:nvPr>
        </p:nvSpPr>
        <p:spPr>
          <a:xfrm>
            <a:off x="426719" y="1071716"/>
            <a:ext cx="8088015" cy="492066"/>
          </a:xfrm>
        </p:spPr>
        <p:txBody>
          <a:bodyPr>
            <a:normAutofit/>
          </a:bodyPr>
          <a:lstStyle/>
          <a:p>
            <a:pPr algn="l"/>
            <a:r>
              <a:rPr lang="en-US" sz="2000" b="1" dirty="0">
                <a:solidFill>
                  <a:schemeClr val="accent1">
                    <a:lumMod val="50000"/>
                  </a:schemeClr>
                </a:solidFill>
                <a:latin typeface="Arial" panose="020B0604020202020204" pitchFamily="34" charset="0"/>
                <a:cs typeface="Arial" panose="020B0604020202020204" pitchFamily="34" charset="0"/>
              </a:rPr>
              <a:t>BENEFICIARY STORY: YOUTH ENTRPRENEUR</a:t>
            </a:r>
          </a:p>
        </p:txBody>
      </p:sp>
      <p:pic>
        <p:nvPicPr>
          <p:cNvPr id="5" name="Picture 4"/>
          <p:cNvPicPr>
            <a:picLocks noChangeAspect="1"/>
          </p:cNvPicPr>
          <p:nvPr/>
        </p:nvPicPr>
        <p:blipFill>
          <a:blip r:embed="rId3"/>
          <a:stretch>
            <a:fillRect/>
          </a:stretch>
        </p:blipFill>
        <p:spPr>
          <a:xfrm>
            <a:off x="114300" y="1774120"/>
            <a:ext cx="8805685" cy="4873541"/>
          </a:xfrm>
          <a:prstGeom prst="rect">
            <a:avLst/>
          </a:prstGeom>
        </p:spPr>
      </p:pic>
    </p:spTree>
    <p:extLst>
      <p:ext uri="{BB962C8B-B14F-4D97-AF65-F5344CB8AC3E}">
        <p14:creationId xmlns:p14="http://schemas.microsoft.com/office/powerpoint/2010/main" xmlns="" val="20444931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0D1ACCE-4D73-C141-8838-BC543341C0B3}"/>
              </a:ext>
            </a:extLst>
          </p:cNvPr>
          <p:cNvPicPr>
            <a:picLocks noChangeAspect="1"/>
          </p:cNvPicPr>
          <p:nvPr/>
        </p:nvPicPr>
        <p:blipFill>
          <a:blip r:embed="rId2"/>
          <a:stretch>
            <a:fillRect/>
          </a:stretch>
        </p:blipFill>
        <p:spPr>
          <a:xfrm>
            <a:off x="558800" y="0"/>
            <a:ext cx="8585200" cy="6858000"/>
          </a:xfrm>
          <a:prstGeom prst="rect">
            <a:avLst/>
          </a:prstGeom>
        </p:spPr>
      </p:pic>
      <p:sp>
        <p:nvSpPr>
          <p:cNvPr id="7" name="Title 1">
            <a:extLst>
              <a:ext uri="{FF2B5EF4-FFF2-40B4-BE49-F238E27FC236}">
                <a16:creationId xmlns:a16="http://schemas.microsoft.com/office/drawing/2014/main" xmlns="" id="{ED88FB43-4BB5-4146-B392-4F929F0D3527}"/>
              </a:ext>
            </a:extLst>
          </p:cNvPr>
          <p:cNvSpPr>
            <a:spLocks noGrp="1"/>
          </p:cNvSpPr>
          <p:nvPr>
            <p:ph type="ctrTitle"/>
          </p:nvPr>
        </p:nvSpPr>
        <p:spPr>
          <a:xfrm>
            <a:off x="426719" y="1071716"/>
            <a:ext cx="8088015" cy="492066"/>
          </a:xfrm>
        </p:spPr>
        <p:txBody>
          <a:bodyPr>
            <a:normAutofit/>
          </a:bodyPr>
          <a:lstStyle/>
          <a:p>
            <a:pPr algn="l"/>
            <a:r>
              <a:rPr lang="en-US" sz="2000" b="1" dirty="0">
                <a:solidFill>
                  <a:schemeClr val="accent1">
                    <a:lumMod val="50000"/>
                  </a:schemeClr>
                </a:solidFill>
                <a:latin typeface="Arial" panose="020B0604020202020204" pitchFamily="34" charset="0"/>
                <a:cs typeface="Arial" panose="020B0604020202020204" pitchFamily="34" charset="0"/>
              </a:rPr>
              <a:t>BENEFICIARY STORY: JOBS PROGRAM</a:t>
            </a:r>
          </a:p>
        </p:txBody>
      </p:sp>
      <p:pic>
        <p:nvPicPr>
          <p:cNvPr id="8" name="Picture 7"/>
          <p:cNvPicPr>
            <a:picLocks noChangeAspect="1"/>
          </p:cNvPicPr>
          <p:nvPr/>
        </p:nvPicPr>
        <p:blipFill>
          <a:blip r:embed="rId3"/>
          <a:stretch>
            <a:fillRect/>
          </a:stretch>
        </p:blipFill>
        <p:spPr>
          <a:xfrm>
            <a:off x="0" y="1892862"/>
            <a:ext cx="9144000" cy="4252148"/>
          </a:xfrm>
          <a:prstGeom prst="rect">
            <a:avLst/>
          </a:prstGeom>
        </p:spPr>
      </p:pic>
    </p:spTree>
    <p:extLst>
      <p:ext uri="{BB962C8B-B14F-4D97-AF65-F5344CB8AC3E}">
        <p14:creationId xmlns:p14="http://schemas.microsoft.com/office/powerpoint/2010/main" xmlns="" val="21355002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0D1ACCE-4D73-C141-8838-BC543341C0B3}"/>
              </a:ext>
            </a:extLst>
          </p:cNvPr>
          <p:cNvPicPr>
            <a:picLocks noChangeAspect="1"/>
          </p:cNvPicPr>
          <p:nvPr/>
        </p:nvPicPr>
        <p:blipFill>
          <a:blip r:embed="rId2"/>
          <a:stretch>
            <a:fillRect/>
          </a:stretch>
        </p:blipFill>
        <p:spPr>
          <a:xfrm>
            <a:off x="558800" y="0"/>
            <a:ext cx="8585200" cy="6858000"/>
          </a:xfrm>
          <a:prstGeom prst="rect">
            <a:avLst/>
          </a:prstGeom>
        </p:spPr>
      </p:pic>
      <p:sp>
        <p:nvSpPr>
          <p:cNvPr id="7" name="Title 1">
            <a:extLst>
              <a:ext uri="{FF2B5EF4-FFF2-40B4-BE49-F238E27FC236}">
                <a16:creationId xmlns:a16="http://schemas.microsoft.com/office/drawing/2014/main" xmlns="" id="{ED88FB43-4BB5-4146-B392-4F929F0D3527}"/>
              </a:ext>
            </a:extLst>
          </p:cNvPr>
          <p:cNvSpPr>
            <a:spLocks noGrp="1"/>
          </p:cNvSpPr>
          <p:nvPr>
            <p:ph type="ctrTitle"/>
          </p:nvPr>
        </p:nvSpPr>
        <p:spPr>
          <a:xfrm>
            <a:off x="426719" y="1071716"/>
            <a:ext cx="8088015" cy="492066"/>
          </a:xfrm>
        </p:spPr>
        <p:txBody>
          <a:bodyPr>
            <a:normAutofit/>
          </a:bodyPr>
          <a:lstStyle/>
          <a:p>
            <a:pPr algn="l"/>
            <a:r>
              <a:rPr lang="en-US" sz="2000" b="1" dirty="0">
                <a:solidFill>
                  <a:schemeClr val="accent1">
                    <a:lumMod val="50000"/>
                  </a:schemeClr>
                </a:solidFill>
                <a:latin typeface="Arial" panose="020B0604020202020204" pitchFamily="34" charset="0"/>
                <a:cs typeface="Arial" panose="020B0604020202020204" pitchFamily="34" charset="0"/>
              </a:rPr>
              <a:t>PROGRAM 3: NATIONAL YOUTH SERVICE</a:t>
            </a:r>
          </a:p>
        </p:txBody>
      </p:sp>
      <p:graphicFrame>
        <p:nvGraphicFramePr>
          <p:cNvPr id="8" name="Table 7">
            <a:extLst/>
          </p:cNvPr>
          <p:cNvGraphicFramePr>
            <a:graphicFrameLocks noGrp="1"/>
          </p:cNvGraphicFramePr>
          <p:nvPr>
            <p:extLst>
              <p:ext uri="{D42A27DB-BD31-4B8C-83A1-F6EECF244321}">
                <p14:modId xmlns:p14="http://schemas.microsoft.com/office/powerpoint/2010/main" xmlns="" val="335962501"/>
              </p:ext>
            </p:extLst>
          </p:nvPr>
        </p:nvGraphicFramePr>
        <p:xfrm>
          <a:off x="125034" y="1583159"/>
          <a:ext cx="8907610" cy="5071802"/>
        </p:xfrm>
        <a:graphic>
          <a:graphicData uri="http://schemas.openxmlformats.org/drawingml/2006/table">
            <a:tbl>
              <a:tblPr firstRow="1" bandRow="1">
                <a:tableStyleId>{69012ECD-51FC-41F1-AA8D-1B2483CD663E}</a:tableStyleId>
              </a:tblPr>
              <a:tblGrid>
                <a:gridCol w="1371601">
                  <a:extLst>
                    <a:ext uri="{9D8B030D-6E8A-4147-A177-3AD203B41FA5}">
                      <a16:colId xmlns:a16="http://schemas.microsoft.com/office/drawing/2014/main" xmlns="" val="20000"/>
                    </a:ext>
                  </a:extLst>
                </a:gridCol>
                <a:gridCol w="2114551">
                  <a:extLst>
                    <a:ext uri="{9D8B030D-6E8A-4147-A177-3AD203B41FA5}">
                      <a16:colId xmlns:a16="http://schemas.microsoft.com/office/drawing/2014/main" xmlns="" val="20001"/>
                    </a:ext>
                  </a:extLst>
                </a:gridCol>
                <a:gridCol w="1943100">
                  <a:extLst>
                    <a:ext uri="{9D8B030D-6E8A-4147-A177-3AD203B41FA5}">
                      <a16:colId xmlns:a16="http://schemas.microsoft.com/office/drawing/2014/main" xmlns="" val="20002"/>
                    </a:ext>
                  </a:extLst>
                </a:gridCol>
                <a:gridCol w="1371599">
                  <a:extLst>
                    <a:ext uri="{9D8B030D-6E8A-4147-A177-3AD203B41FA5}">
                      <a16:colId xmlns:a16="http://schemas.microsoft.com/office/drawing/2014/main" xmlns="" val="20003"/>
                    </a:ext>
                  </a:extLst>
                </a:gridCol>
                <a:gridCol w="2106759">
                  <a:extLst>
                    <a:ext uri="{9D8B030D-6E8A-4147-A177-3AD203B41FA5}">
                      <a16:colId xmlns:a16="http://schemas.microsoft.com/office/drawing/2014/main" xmlns="" val="3038805573"/>
                    </a:ext>
                  </a:extLst>
                </a:gridCol>
              </a:tblGrid>
              <a:tr h="426126">
                <a:tc>
                  <a:txBody>
                    <a:bodyPr/>
                    <a:lstStyle>
                      <a:lvl1pPr marL="0" algn="l" defTabSz="914400" rtl="0" eaLnBrk="1" latinLnBrk="0" hangingPunct="1">
                        <a:defRPr sz="1800" b="1" kern="1200">
                          <a:solidFill>
                            <a:schemeClr val="lt1"/>
                          </a:solidFill>
                          <a:latin typeface="Tahoma"/>
                        </a:defRPr>
                      </a:lvl1pPr>
                      <a:lvl2pPr marL="457200" algn="l" defTabSz="914400" rtl="0" eaLnBrk="1" latinLnBrk="0" hangingPunct="1">
                        <a:defRPr sz="1800" b="1" kern="1200">
                          <a:solidFill>
                            <a:schemeClr val="lt1"/>
                          </a:solidFill>
                          <a:latin typeface="Tahoma"/>
                        </a:defRPr>
                      </a:lvl2pPr>
                      <a:lvl3pPr marL="914400" algn="l" defTabSz="914400" rtl="0" eaLnBrk="1" latinLnBrk="0" hangingPunct="1">
                        <a:defRPr sz="1800" b="1" kern="1200">
                          <a:solidFill>
                            <a:schemeClr val="lt1"/>
                          </a:solidFill>
                          <a:latin typeface="Tahoma"/>
                        </a:defRPr>
                      </a:lvl3pPr>
                      <a:lvl4pPr marL="1371600" algn="l" defTabSz="914400" rtl="0" eaLnBrk="1" latinLnBrk="0" hangingPunct="1">
                        <a:defRPr sz="1800" b="1" kern="1200">
                          <a:solidFill>
                            <a:schemeClr val="lt1"/>
                          </a:solidFill>
                          <a:latin typeface="Tahoma"/>
                        </a:defRPr>
                      </a:lvl4pPr>
                      <a:lvl5pPr marL="1828800" algn="l" defTabSz="914400" rtl="0" eaLnBrk="1" latinLnBrk="0" hangingPunct="1">
                        <a:defRPr sz="1800" b="1" kern="1200">
                          <a:solidFill>
                            <a:schemeClr val="lt1"/>
                          </a:solidFill>
                          <a:latin typeface="Tahoma"/>
                        </a:defRPr>
                      </a:lvl5pPr>
                      <a:lvl6pPr marL="2286000" algn="l" defTabSz="914400" rtl="0" eaLnBrk="1" latinLnBrk="0" hangingPunct="1">
                        <a:defRPr sz="1800" b="1" kern="1200">
                          <a:solidFill>
                            <a:schemeClr val="lt1"/>
                          </a:solidFill>
                          <a:latin typeface="Tahoma"/>
                        </a:defRPr>
                      </a:lvl6pPr>
                      <a:lvl7pPr marL="2743200" algn="l" defTabSz="914400" rtl="0" eaLnBrk="1" latinLnBrk="0" hangingPunct="1">
                        <a:defRPr sz="1800" b="1" kern="1200">
                          <a:solidFill>
                            <a:schemeClr val="lt1"/>
                          </a:solidFill>
                          <a:latin typeface="Tahoma"/>
                        </a:defRPr>
                      </a:lvl7pPr>
                      <a:lvl8pPr marL="3200400" algn="l" defTabSz="914400" rtl="0" eaLnBrk="1" latinLnBrk="0" hangingPunct="1">
                        <a:defRPr sz="1800" b="1" kern="1200">
                          <a:solidFill>
                            <a:schemeClr val="lt1"/>
                          </a:solidFill>
                          <a:latin typeface="Tahoma"/>
                        </a:defRPr>
                      </a:lvl8pPr>
                      <a:lvl9pPr marL="3657600" algn="l" defTabSz="914400" rtl="0" eaLnBrk="1" latinLnBrk="0" hangingPunct="1">
                        <a:defRPr sz="1800" b="1" kern="1200">
                          <a:solidFill>
                            <a:schemeClr val="lt1"/>
                          </a:solidFill>
                          <a:latin typeface="Tahoma"/>
                        </a:defRPr>
                      </a:lvl9pPr>
                    </a:lstStyle>
                    <a:p>
                      <a:pPr marL="0" algn="ctr" defTabSz="685800" rtl="0" eaLnBrk="1" latinLnBrk="0" hangingPunct="1"/>
                      <a:r>
                        <a:rPr lang="en-ZA" sz="1050" kern="1200" dirty="0">
                          <a:latin typeface="Arial" panose="020B0604020202020204" pitchFamily="34" charset="0"/>
                          <a:cs typeface="Arial" panose="020B0604020202020204" pitchFamily="34" charset="0"/>
                        </a:rPr>
                        <a:t>Strategic Objective</a:t>
                      </a:r>
                      <a:endParaRPr lang="en-ZA" sz="1050" b="1" kern="1200" dirty="0">
                        <a:solidFill>
                          <a:schemeClr val="tx1"/>
                        </a:solidFill>
                        <a:latin typeface="Arial" panose="020B0604020202020204" pitchFamily="34" charset="0"/>
                        <a:ea typeface="+mn-ea"/>
                        <a:cs typeface="Arial" panose="020B0604020202020204" pitchFamily="34" charset="0"/>
                      </a:endParaRPr>
                    </a:p>
                  </a:txBody>
                  <a:tcPr marL="38576" marR="38576" marT="19289" marB="19289" anchor="ctr"/>
                </a:tc>
                <a:tc>
                  <a:txBody>
                    <a:bodyPr/>
                    <a:lstStyle>
                      <a:lvl1pPr marL="0" algn="l" defTabSz="914400" rtl="0" eaLnBrk="1" latinLnBrk="0" hangingPunct="1">
                        <a:defRPr sz="1800" b="1" kern="1200">
                          <a:solidFill>
                            <a:schemeClr val="lt1"/>
                          </a:solidFill>
                          <a:latin typeface="Tahoma"/>
                        </a:defRPr>
                      </a:lvl1pPr>
                      <a:lvl2pPr marL="457200" algn="l" defTabSz="914400" rtl="0" eaLnBrk="1" latinLnBrk="0" hangingPunct="1">
                        <a:defRPr sz="1800" b="1" kern="1200">
                          <a:solidFill>
                            <a:schemeClr val="lt1"/>
                          </a:solidFill>
                          <a:latin typeface="Tahoma"/>
                        </a:defRPr>
                      </a:lvl2pPr>
                      <a:lvl3pPr marL="914400" algn="l" defTabSz="914400" rtl="0" eaLnBrk="1" latinLnBrk="0" hangingPunct="1">
                        <a:defRPr sz="1800" b="1" kern="1200">
                          <a:solidFill>
                            <a:schemeClr val="lt1"/>
                          </a:solidFill>
                          <a:latin typeface="Tahoma"/>
                        </a:defRPr>
                      </a:lvl3pPr>
                      <a:lvl4pPr marL="1371600" algn="l" defTabSz="914400" rtl="0" eaLnBrk="1" latinLnBrk="0" hangingPunct="1">
                        <a:defRPr sz="1800" b="1" kern="1200">
                          <a:solidFill>
                            <a:schemeClr val="lt1"/>
                          </a:solidFill>
                          <a:latin typeface="Tahoma"/>
                        </a:defRPr>
                      </a:lvl4pPr>
                      <a:lvl5pPr marL="1828800" algn="l" defTabSz="914400" rtl="0" eaLnBrk="1" latinLnBrk="0" hangingPunct="1">
                        <a:defRPr sz="1800" b="1" kern="1200">
                          <a:solidFill>
                            <a:schemeClr val="lt1"/>
                          </a:solidFill>
                          <a:latin typeface="Tahoma"/>
                        </a:defRPr>
                      </a:lvl5pPr>
                      <a:lvl6pPr marL="2286000" algn="l" defTabSz="914400" rtl="0" eaLnBrk="1" latinLnBrk="0" hangingPunct="1">
                        <a:defRPr sz="1800" b="1" kern="1200">
                          <a:solidFill>
                            <a:schemeClr val="lt1"/>
                          </a:solidFill>
                          <a:latin typeface="Tahoma"/>
                        </a:defRPr>
                      </a:lvl6pPr>
                      <a:lvl7pPr marL="2743200" algn="l" defTabSz="914400" rtl="0" eaLnBrk="1" latinLnBrk="0" hangingPunct="1">
                        <a:defRPr sz="1800" b="1" kern="1200">
                          <a:solidFill>
                            <a:schemeClr val="lt1"/>
                          </a:solidFill>
                          <a:latin typeface="Tahoma"/>
                        </a:defRPr>
                      </a:lvl7pPr>
                      <a:lvl8pPr marL="3200400" algn="l" defTabSz="914400" rtl="0" eaLnBrk="1" latinLnBrk="0" hangingPunct="1">
                        <a:defRPr sz="1800" b="1" kern="1200">
                          <a:solidFill>
                            <a:schemeClr val="lt1"/>
                          </a:solidFill>
                          <a:latin typeface="Tahoma"/>
                        </a:defRPr>
                      </a:lvl8pPr>
                      <a:lvl9pPr marL="3657600" algn="l" defTabSz="914400" rtl="0" eaLnBrk="1" latinLnBrk="0" hangingPunct="1">
                        <a:defRPr sz="1800" b="1" kern="1200">
                          <a:solidFill>
                            <a:schemeClr val="lt1"/>
                          </a:solidFill>
                          <a:latin typeface="Tahoma"/>
                        </a:defRPr>
                      </a:lvl9pPr>
                    </a:lstStyle>
                    <a:p>
                      <a:pPr marL="0" algn="ctr" defTabSz="685800" rtl="0" eaLnBrk="1" latinLnBrk="0" hangingPunct="1"/>
                      <a:r>
                        <a:rPr lang="en-ZA" sz="1050" kern="1200" dirty="0">
                          <a:latin typeface="Arial" panose="020B0604020202020204" pitchFamily="34" charset="0"/>
                          <a:cs typeface="Arial" panose="020B0604020202020204" pitchFamily="34" charset="0"/>
                        </a:rPr>
                        <a:t>Key</a:t>
                      </a:r>
                      <a:r>
                        <a:rPr lang="en-ZA" sz="1050" kern="1200" baseline="0" dirty="0">
                          <a:latin typeface="Arial" panose="020B0604020202020204" pitchFamily="34" charset="0"/>
                          <a:cs typeface="Arial" panose="020B0604020202020204" pitchFamily="34" charset="0"/>
                        </a:rPr>
                        <a:t> performance Indicator</a:t>
                      </a:r>
                      <a:endParaRPr lang="en-ZA" sz="1050" b="1" kern="1200" dirty="0">
                        <a:solidFill>
                          <a:schemeClr val="tx1"/>
                        </a:solidFill>
                        <a:latin typeface="Arial" panose="020B0604020202020204" pitchFamily="34" charset="0"/>
                        <a:ea typeface="+mn-ea"/>
                        <a:cs typeface="Arial" panose="020B0604020202020204" pitchFamily="34" charset="0"/>
                      </a:endParaRPr>
                    </a:p>
                  </a:txBody>
                  <a:tcPr marL="38576" marR="38576" marT="19289" marB="19289" anchor="ctr"/>
                </a:tc>
                <a:tc>
                  <a:txBody>
                    <a:bodyPr/>
                    <a:lstStyle>
                      <a:lvl1pPr marL="0" algn="l" defTabSz="914400" rtl="0" eaLnBrk="1" latinLnBrk="0" hangingPunct="1">
                        <a:defRPr sz="1800" b="1" kern="1200">
                          <a:solidFill>
                            <a:schemeClr val="lt1"/>
                          </a:solidFill>
                          <a:latin typeface="Tahoma"/>
                        </a:defRPr>
                      </a:lvl1pPr>
                      <a:lvl2pPr marL="457200" algn="l" defTabSz="914400" rtl="0" eaLnBrk="1" latinLnBrk="0" hangingPunct="1">
                        <a:defRPr sz="1800" b="1" kern="1200">
                          <a:solidFill>
                            <a:schemeClr val="lt1"/>
                          </a:solidFill>
                          <a:latin typeface="Tahoma"/>
                        </a:defRPr>
                      </a:lvl2pPr>
                      <a:lvl3pPr marL="914400" algn="l" defTabSz="914400" rtl="0" eaLnBrk="1" latinLnBrk="0" hangingPunct="1">
                        <a:defRPr sz="1800" b="1" kern="1200">
                          <a:solidFill>
                            <a:schemeClr val="lt1"/>
                          </a:solidFill>
                          <a:latin typeface="Tahoma"/>
                        </a:defRPr>
                      </a:lvl3pPr>
                      <a:lvl4pPr marL="1371600" algn="l" defTabSz="914400" rtl="0" eaLnBrk="1" latinLnBrk="0" hangingPunct="1">
                        <a:defRPr sz="1800" b="1" kern="1200">
                          <a:solidFill>
                            <a:schemeClr val="lt1"/>
                          </a:solidFill>
                          <a:latin typeface="Tahoma"/>
                        </a:defRPr>
                      </a:lvl4pPr>
                      <a:lvl5pPr marL="1828800" algn="l" defTabSz="914400" rtl="0" eaLnBrk="1" latinLnBrk="0" hangingPunct="1">
                        <a:defRPr sz="1800" b="1" kern="1200">
                          <a:solidFill>
                            <a:schemeClr val="lt1"/>
                          </a:solidFill>
                          <a:latin typeface="Tahoma"/>
                        </a:defRPr>
                      </a:lvl5pPr>
                      <a:lvl6pPr marL="2286000" algn="l" defTabSz="914400" rtl="0" eaLnBrk="1" latinLnBrk="0" hangingPunct="1">
                        <a:defRPr sz="1800" b="1" kern="1200">
                          <a:solidFill>
                            <a:schemeClr val="lt1"/>
                          </a:solidFill>
                          <a:latin typeface="Tahoma"/>
                        </a:defRPr>
                      </a:lvl6pPr>
                      <a:lvl7pPr marL="2743200" algn="l" defTabSz="914400" rtl="0" eaLnBrk="1" latinLnBrk="0" hangingPunct="1">
                        <a:defRPr sz="1800" b="1" kern="1200">
                          <a:solidFill>
                            <a:schemeClr val="lt1"/>
                          </a:solidFill>
                          <a:latin typeface="Tahoma"/>
                        </a:defRPr>
                      </a:lvl7pPr>
                      <a:lvl8pPr marL="3200400" algn="l" defTabSz="914400" rtl="0" eaLnBrk="1" latinLnBrk="0" hangingPunct="1">
                        <a:defRPr sz="1800" b="1" kern="1200">
                          <a:solidFill>
                            <a:schemeClr val="lt1"/>
                          </a:solidFill>
                          <a:latin typeface="Tahoma"/>
                        </a:defRPr>
                      </a:lvl8pPr>
                      <a:lvl9pPr marL="3657600" algn="l" defTabSz="914400" rtl="0" eaLnBrk="1" latinLnBrk="0" hangingPunct="1">
                        <a:defRPr sz="1800" b="1" kern="1200">
                          <a:solidFill>
                            <a:schemeClr val="lt1"/>
                          </a:solidFill>
                          <a:latin typeface="Tahoma"/>
                        </a:defRPr>
                      </a:lvl9pPr>
                    </a:lstStyle>
                    <a:p>
                      <a:pPr algn="ctr"/>
                      <a:r>
                        <a:rPr lang="en-ZA" sz="1050" dirty="0">
                          <a:latin typeface="Arial" panose="020B0604020202020204" pitchFamily="34" charset="0"/>
                          <a:cs typeface="Arial" panose="020B0604020202020204" pitchFamily="34" charset="0"/>
                        </a:rPr>
                        <a:t>2019/20</a:t>
                      </a:r>
                      <a:r>
                        <a:rPr lang="en-ZA" sz="1050" baseline="0" dirty="0">
                          <a:latin typeface="Arial" panose="020B0604020202020204" pitchFamily="34" charset="0"/>
                          <a:cs typeface="Arial" panose="020B0604020202020204" pitchFamily="34" charset="0"/>
                        </a:rPr>
                        <a:t> Target</a:t>
                      </a:r>
                      <a:endParaRPr lang="en-ZA" sz="1050" b="1" dirty="0">
                        <a:solidFill>
                          <a:schemeClr val="tx1"/>
                        </a:solidFill>
                        <a:latin typeface="Arial" panose="020B0604020202020204" pitchFamily="34" charset="0"/>
                        <a:cs typeface="Arial" panose="020B0604020202020204" pitchFamily="34" charset="0"/>
                      </a:endParaRPr>
                    </a:p>
                  </a:txBody>
                  <a:tcPr marL="38576" marR="38576" marT="19289" marB="19289" anchor="ctr"/>
                </a:tc>
                <a:tc>
                  <a:txBody>
                    <a:bodyPr/>
                    <a:lstStyle>
                      <a:lvl1pPr marL="0" algn="l" defTabSz="914400" rtl="0" eaLnBrk="1" latinLnBrk="0" hangingPunct="1">
                        <a:defRPr sz="1800" b="1" kern="1200">
                          <a:solidFill>
                            <a:schemeClr val="lt1"/>
                          </a:solidFill>
                          <a:latin typeface="Tahoma"/>
                        </a:defRPr>
                      </a:lvl1pPr>
                      <a:lvl2pPr marL="457200" algn="l" defTabSz="914400" rtl="0" eaLnBrk="1" latinLnBrk="0" hangingPunct="1">
                        <a:defRPr sz="1800" b="1" kern="1200">
                          <a:solidFill>
                            <a:schemeClr val="lt1"/>
                          </a:solidFill>
                          <a:latin typeface="Tahoma"/>
                        </a:defRPr>
                      </a:lvl2pPr>
                      <a:lvl3pPr marL="914400" algn="l" defTabSz="914400" rtl="0" eaLnBrk="1" latinLnBrk="0" hangingPunct="1">
                        <a:defRPr sz="1800" b="1" kern="1200">
                          <a:solidFill>
                            <a:schemeClr val="lt1"/>
                          </a:solidFill>
                          <a:latin typeface="Tahoma"/>
                        </a:defRPr>
                      </a:lvl3pPr>
                      <a:lvl4pPr marL="1371600" algn="l" defTabSz="914400" rtl="0" eaLnBrk="1" latinLnBrk="0" hangingPunct="1">
                        <a:defRPr sz="1800" b="1" kern="1200">
                          <a:solidFill>
                            <a:schemeClr val="lt1"/>
                          </a:solidFill>
                          <a:latin typeface="Tahoma"/>
                        </a:defRPr>
                      </a:lvl4pPr>
                      <a:lvl5pPr marL="1828800" algn="l" defTabSz="914400" rtl="0" eaLnBrk="1" latinLnBrk="0" hangingPunct="1">
                        <a:defRPr sz="1800" b="1" kern="1200">
                          <a:solidFill>
                            <a:schemeClr val="lt1"/>
                          </a:solidFill>
                          <a:latin typeface="Tahoma"/>
                        </a:defRPr>
                      </a:lvl5pPr>
                      <a:lvl6pPr marL="2286000" algn="l" defTabSz="914400" rtl="0" eaLnBrk="1" latinLnBrk="0" hangingPunct="1">
                        <a:defRPr sz="1800" b="1" kern="1200">
                          <a:solidFill>
                            <a:schemeClr val="lt1"/>
                          </a:solidFill>
                          <a:latin typeface="Tahoma"/>
                        </a:defRPr>
                      </a:lvl6pPr>
                      <a:lvl7pPr marL="2743200" algn="l" defTabSz="914400" rtl="0" eaLnBrk="1" latinLnBrk="0" hangingPunct="1">
                        <a:defRPr sz="1800" b="1" kern="1200">
                          <a:solidFill>
                            <a:schemeClr val="lt1"/>
                          </a:solidFill>
                          <a:latin typeface="Tahoma"/>
                        </a:defRPr>
                      </a:lvl7pPr>
                      <a:lvl8pPr marL="3200400" algn="l" defTabSz="914400" rtl="0" eaLnBrk="1" latinLnBrk="0" hangingPunct="1">
                        <a:defRPr sz="1800" b="1" kern="1200">
                          <a:solidFill>
                            <a:schemeClr val="lt1"/>
                          </a:solidFill>
                          <a:latin typeface="Tahoma"/>
                        </a:defRPr>
                      </a:lvl8pPr>
                      <a:lvl9pPr marL="3657600" algn="l" defTabSz="914400" rtl="0" eaLnBrk="1" latinLnBrk="0" hangingPunct="1">
                        <a:defRPr sz="1800" b="1" kern="1200">
                          <a:solidFill>
                            <a:schemeClr val="lt1"/>
                          </a:solidFill>
                          <a:latin typeface="Tahoma"/>
                        </a:defRPr>
                      </a:lvl9pPr>
                    </a:lstStyle>
                    <a:p>
                      <a:pPr marL="0" algn="ctr" defTabSz="457200" rtl="0" eaLnBrk="1" latinLnBrk="0" hangingPunct="1"/>
                      <a:r>
                        <a:rPr lang="en-US" sz="1050" kern="1200" dirty="0">
                          <a:latin typeface="Arial" panose="020B0604020202020204" pitchFamily="34" charset="0"/>
                          <a:cs typeface="Arial" panose="020B0604020202020204" pitchFamily="34" charset="0"/>
                        </a:rPr>
                        <a:t>2019/20 Actual </a:t>
                      </a:r>
                      <a:endParaRPr lang="en-ZA" sz="1050" b="1" kern="1200" dirty="0">
                        <a:solidFill>
                          <a:schemeClr val="tx1"/>
                        </a:solidFill>
                        <a:latin typeface="Arial" panose="020B0604020202020204" pitchFamily="34" charset="0"/>
                        <a:ea typeface="+mn-ea"/>
                        <a:cs typeface="Arial" panose="020B0604020202020204" pitchFamily="34" charset="0"/>
                      </a:endParaRPr>
                    </a:p>
                  </a:txBody>
                  <a:tcPr marL="38576" marR="38576" marT="19289" marB="19289" anchor="ct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r>
                        <a:rPr lang="en-US" sz="1050" dirty="0">
                          <a:latin typeface="Arial" panose="020B0604020202020204" pitchFamily="34" charset="0"/>
                          <a:cs typeface="Arial" panose="020B0604020202020204" pitchFamily="34" charset="0"/>
                        </a:rPr>
                        <a:t>Reason for Variance</a:t>
                      </a:r>
                      <a:endParaRPr lang="en-ZA" sz="1050" dirty="0">
                        <a:solidFill>
                          <a:schemeClr val="tx1"/>
                        </a:solidFill>
                        <a:latin typeface="Arial" panose="020B0604020202020204" pitchFamily="34" charset="0"/>
                        <a:cs typeface="Arial" panose="020B0604020202020204" pitchFamily="34" charset="0"/>
                      </a:endParaRPr>
                    </a:p>
                  </a:txBody>
                  <a:tcPr marL="38576" marR="38576" marT="19289" marB="19289" anchor="ctr"/>
                </a:tc>
                <a:extLst>
                  <a:ext uri="{0D108BD9-81ED-4DB2-BD59-A6C34878D82A}">
                    <a16:rowId xmlns:a16="http://schemas.microsoft.com/office/drawing/2014/main" xmlns="" val="10000"/>
                  </a:ext>
                </a:extLst>
              </a:tr>
              <a:tr h="1041950">
                <a:tc rowSpan="5">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36000" marR="0" lvl="0" indent="0" algn="l" defTabSz="457200" rtl="0" eaLnBrk="1" fontAlgn="auto" latinLnBrk="0" hangingPunct="1">
                        <a:lnSpc>
                          <a:spcPct val="115000"/>
                        </a:lnSpc>
                        <a:spcBef>
                          <a:spcPts val="0"/>
                        </a:spcBef>
                        <a:spcAft>
                          <a:spcPts val="0"/>
                        </a:spcAft>
                        <a:buClrTx/>
                        <a:buSzTx/>
                        <a:buFontTx/>
                        <a:buNone/>
                        <a:tabLst/>
                        <a:defRPr/>
                      </a:pPr>
                      <a:r>
                        <a:rPr kumimoji="0" lang="en-GB" sz="1050" u="none" strike="noStrike" kern="1200" cap="none" spc="0" normalizeH="0" baseline="0" noProof="0" dirty="0">
                          <a:ln>
                            <a:noFill/>
                          </a:ln>
                          <a:effectLst/>
                          <a:uLnTx/>
                          <a:uFillTx/>
                          <a:latin typeface="Arial" panose="020B0604020202020204" pitchFamily="34" charset="0"/>
                          <a:cs typeface="Arial" panose="020B0604020202020204" pitchFamily="34" charset="0"/>
                        </a:rPr>
                        <a:t>To coordinate the implementation of NYS across all sectors of society</a:t>
                      </a:r>
                      <a:endParaRPr kumimoji="0" lang="en-ZA" sz="105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algn="l">
                        <a:lnSpc>
                          <a:spcPct val="115000"/>
                        </a:lnSpc>
                        <a:spcAft>
                          <a:spcPts val="0"/>
                        </a:spcAft>
                      </a:pPr>
                      <a:r>
                        <a:rPr lang="en-ZA" sz="1050" dirty="0">
                          <a:effectLst/>
                          <a:latin typeface="Arial" panose="020B0604020202020204" pitchFamily="34" charset="0"/>
                          <a:cs typeface="Arial" panose="020B0604020202020204" pitchFamily="34" charset="0"/>
                        </a:rPr>
                        <a:t> </a:t>
                      </a: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nSpc>
                          <a:spcPct val="115000"/>
                        </a:lnSpc>
                        <a:spcAft>
                          <a:spcPts val="0"/>
                        </a:spcAft>
                      </a:pPr>
                      <a:r>
                        <a:rPr lang="en-GB" sz="1050" dirty="0">
                          <a:effectLst/>
                          <a:latin typeface="Arial" panose="020B0604020202020204" pitchFamily="34" charset="0"/>
                          <a:cs typeface="Arial" panose="020B0604020202020204" pitchFamily="34" charset="0"/>
                        </a:rPr>
                        <a:t>Number of Government Departments partnerships established to implement NYS at national level</a:t>
                      </a: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42997" marR="42997" marT="0" marB="0"/>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nSpc>
                          <a:spcPct val="115000"/>
                        </a:lnSpc>
                        <a:spcAft>
                          <a:spcPts val="1000"/>
                        </a:spcAft>
                      </a:pPr>
                      <a:r>
                        <a:rPr lang="en-GB" sz="1050" dirty="0">
                          <a:effectLst/>
                          <a:latin typeface="Arial" panose="020B0604020202020204" pitchFamily="34" charset="0"/>
                          <a:cs typeface="Arial" panose="020B0604020202020204" pitchFamily="34" charset="0"/>
                        </a:rPr>
                        <a:t>18 Government Departments partnerships established to implement NYS at national level</a:t>
                      </a: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42997" marR="42997" marT="0" marB="0"/>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nSpc>
                          <a:spcPct val="115000"/>
                        </a:lnSpc>
                        <a:spcAft>
                          <a:spcPts val="0"/>
                        </a:spcAft>
                      </a:pPr>
                      <a:r>
                        <a:rPr lang="en-GB" sz="1050" dirty="0">
                          <a:effectLst/>
                          <a:latin typeface="Arial" panose="020B0604020202020204" pitchFamily="34" charset="0"/>
                          <a:cs typeface="Arial" panose="020B0604020202020204" pitchFamily="34" charset="0"/>
                        </a:rPr>
                        <a:t>19</a:t>
                      </a: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42997" marR="42997" marT="0" marB="0"/>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nSpc>
                          <a:spcPct val="115000"/>
                        </a:lnSpc>
                        <a:spcAft>
                          <a:spcPts val="1000"/>
                        </a:spcAft>
                      </a:pPr>
                      <a:r>
                        <a:rPr lang="en-GB" sz="1050" dirty="0">
                          <a:effectLst/>
                          <a:latin typeface="Arial" panose="020B0604020202020204" pitchFamily="34" charset="0"/>
                          <a:cs typeface="Arial" panose="020B0604020202020204" pitchFamily="34" charset="0"/>
                        </a:rPr>
                        <a:t>Annual target met and exceeded due to road shows implemented by National Youth Service Unit and interest generated by support from the Presidential Youth Service (PYS)</a:t>
                      </a: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42997" marR="42997" marT="0" marB="0"/>
                </a:tc>
                <a:extLst>
                  <a:ext uri="{0D108BD9-81ED-4DB2-BD59-A6C34878D82A}">
                    <a16:rowId xmlns:a16="http://schemas.microsoft.com/office/drawing/2014/main" xmlns="" val="1877759451"/>
                  </a:ext>
                </a:extLst>
              </a:tr>
              <a:tr h="1005165">
                <a:tc vMerge="1">
                  <a:txBody>
                    <a:bodyPr/>
                    <a:lstStyle/>
                    <a:p>
                      <a:pPr algn="l">
                        <a:lnSpc>
                          <a:spcPct val="115000"/>
                        </a:lnSpc>
                        <a:spcAft>
                          <a:spcPts val="0"/>
                        </a:spcAft>
                      </a:pPr>
                      <a:endParaRPr lang="en-ZA"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nSpc>
                          <a:spcPct val="115000"/>
                        </a:lnSpc>
                        <a:spcAft>
                          <a:spcPts val="0"/>
                        </a:spcAft>
                      </a:pPr>
                      <a:r>
                        <a:rPr lang="en-GB" sz="1050" dirty="0">
                          <a:effectLst/>
                          <a:latin typeface="Arial" panose="020B0604020202020204" pitchFamily="34" charset="0"/>
                          <a:cs typeface="Arial" panose="020B0604020202020204" pitchFamily="34" charset="0"/>
                        </a:rPr>
                        <a:t>Number of Government Departments partnerships established to implement NYS at provincial level</a:t>
                      </a: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42997" marR="42997" marT="0" marB="0"/>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nSpc>
                          <a:spcPct val="115000"/>
                        </a:lnSpc>
                        <a:spcAft>
                          <a:spcPts val="1000"/>
                        </a:spcAft>
                      </a:pPr>
                      <a:r>
                        <a:rPr lang="en-GB" sz="1050" dirty="0">
                          <a:effectLst/>
                          <a:latin typeface="Arial" panose="020B0604020202020204" pitchFamily="34" charset="0"/>
                          <a:cs typeface="Arial" panose="020B0604020202020204" pitchFamily="34" charset="0"/>
                        </a:rPr>
                        <a:t>18 Government Departments partnerships established to implement NYS at provincial level</a:t>
                      </a: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42997" marR="42997" marT="0" marB="0"/>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nSpc>
                          <a:spcPct val="115000"/>
                        </a:lnSpc>
                        <a:spcAft>
                          <a:spcPts val="0"/>
                        </a:spcAft>
                      </a:pPr>
                      <a:r>
                        <a:rPr lang="en-GB" sz="1050" dirty="0">
                          <a:effectLst/>
                          <a:latin typeface="Arial" panose="020B0604020202020204" pitchFamily="34" charset="0"/>
                          <a:cs typeface="Arial" panose="020B0604020202020204" pitchFamily="34" charset="0"/>
                        </a:rPr>
                        <a:t>30</a:t>
                      </a: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42997" marR="42997" marT="0" marB="0"/>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nSpc>
                          <a:spcPct val="115000"/>
                        </a:lnSpc>
                        <a:spcAft>
                          <a:spcPts val="1000"/>
                        </a:spcAft>
                      </a:pPr>
                      <a:r>
                        <a:rPr lang="en-GB" sz="1050" dirty="0">
                          <a:effectLst/>
                          <a:latin typeface="Arial" panose="020B0604020202020204" pitchFamily="34" charset="0"/>
                          <a:cs typeface="Arial" panose="020B0604020202020204" pitchFamily="34" charset="0"/>
                        </a:rPr>
                        <a:t>Annual target met and exceeded due to National Youth Service Unit efforts to engage with provinces to implement the Presidential Youth Service (PYS) </a:t>
                      </a: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42997" marR="42997" marT="0" marB="0"/>
                </a:tc>
                <a:extLst>
                  <a:ext uri="{0D108BD9-81ED-4DB2-BD59-A6C34878D82A}">
                    <a16:rowId xmlns:a16="http://schemas.microsoft.com/office/drawing/2014/main" xmlns="" val="10001"/>
                  </a:ext>
                </a:extLst>
              </a:tr>
              <a:tr h="920180">
                <a:tc vMerge="1">
                  <a:txBody>
                    <a:bodyPr/>
                    <a:lstStyle/>
                    <a:p>
                      <a:endParaRPr lang="en-ZA" sz="1800" kern="1200" dirty="0">
                        <a:solidFill>
                          <a:schemeClr val="tx1"/>
                        </a:solidFill>
                        <a:latin typeface="+mn-lt"/>
                        <a:ea typeface="+mn-ea"/>
                        <a:cs typeface="+mn-cs"/>
                      </a:endParaRPr>
                    </a:p>
                  </a:txBody>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nSpc>
                          <a:spcPct val="115000"/>
                        </a:lnSpc>
                        <a:spcAft>
                          <a:spcPts val="0"/>
                        </a:spcAft>
                      </a:pPr>
                      <a:r>
                        <a:rPr lang="en-GB" sz="1050" dirty="0">
                          <a:effectLst/>
                          <a:latin typeface="Arial" panose="020B0604020202020204" pitchFamily="34" charset="0"/>
                          <a:cs typeface="Arial" panose="020B0604020202020204" pitchFamily="34" charset="0"/>
                        </a:rPr>
                        <a:t>Number of Government Departments partnerships established to implement NYS at local level</a:t>
                      </a: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42997" marR="42997" marT="0" marB="0"/>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nSpc>
                          <a:spcPct val="115000"/>
                        </a:lnSpc>
                        <a:spcAft>
                          <a:spcPts val="1000"/>
                        </a:spcAft>
                      </a:pPr>
                      <a:r>
                        <a:rPr lang="en-GB" sz="1050" dirty="0">
                          <a:effectLst/>
                          <a:latin typeface="Arial" panose="020B0604020202020204" pitchFamily="34" charset="0"/>
                          <a:cs typeface="Arial" panose="020B0604020202020204" pitchFamily="34" charset="0"/>
                        </a:rPr>
                        <a:t>60 Government Departments partnerships established to implement NYS at local level</a:t>
                      </a: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42997" marR="42997" marT="0" marB="0"/>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nSpc>
                          <a:spcPct val="115000"/>
                        </a:lnSpc>
                        <a:spcAft>
                          <a:spcPts val="0"/>
                        </a:spcAft>
                      </a:pPr>
                      <a:r>
                        <a:rPr lang="en-GB" sz="1050" dirty="0">
                          <a:effectLst/>
                          <a:latin typeface="Arial" panose="020B0604020202020204" pitchFamily="34" charset="0"/>
                          <a:cs typeface="Arial" panose="020B0604020202020204" pitchFamily="34" charset="0"/>
                        </a:rPr>
                        <a:t>66</a:t>
                      </a: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42997" marR="42997" marT="0" marB="0"/>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nSpc>
                          <a:spcPct val="115000"/>
                        </a:lnSpc>
                        <a:spcAft>
                          <a:spcPts val="1000"/>
                        </a:spcAft>
                      </a:pPr>
                      <a:r>
                        <a:rPr lang="en-GB" sz="1050" dirty="0">
                          <a:effectLst/>
                          <a:latin typeface="Arial" panose="020B0604020202020204" pitchFamily="34" charset="0"/>
                          <a:cs typeface="Arial" panose="020B0604020202020204" pitchFamily="34" charset="0"/>
                        </a:rPr>
                        <a:t>Annual target met and exceeded due to willingness of Local Government to implement service projects.</a:t>
                      </a: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42997" marR="42997" marT="0" marB="0"/>
                </a:tc>
                <a:extLst>
                  <a:ext uri="{0D108BD9-81ED-4DB2-BD59-A6C34878D82A}">
                    <a16:rowId xmlns:a16="http://schemas.microsoft.com/office/drawing/2014/main" xmlns="" val="10002"/>
                  </a:ext>
                </a:extLst>
              </a:tr>
              <a:tr h="865800">
                <a:tc vMerge="1">
                  <a:txBody>
                    <a:bodyPr/>
                    <a:lstStyle/>
                    <a:p>
                      <a:pPr algn="l">
                        <a:lnSpc>
                          <a:spcPct val="115000"/>
                        </a:lnSpc>
                        <a:spcAft>
                          <a:spcPts val="0"/>
                        </a:spcAft>
                      </a:pPr>
                      <a:endParaRPr lang="en-Z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nSpc>
                          <a:spcPct val="115000"/>
                        </a:lnSpc>
                        <a:spcAft>
                          <a:spcPts val="0"/>
                        </a:spcAft>
                      </a:pPr>
                      <a:r>
                        <a:rPr lang="en-GB" sz="1050" dirty="0">
                          <a:effectLst/>
                          <a:latin typeface="Arial" panose="020B0604020202020204" pitchFamily="34" charset="0"/>
                          <a:cs typeface="Arial" panose="020B0604020202020204" pitchFamily="34" charset="0"/>
                        </a:rPr>
                        <a:t>Review and implement NYS Marketing and Communications Strategy</a:t>
                      </a: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42997" marR="42997" marT="0" marB="0"/>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nSpc>
                          <a:spcPct val="115000"/>
                        </a:lnSpc>
                        <a:spcAft>
                          <a:spcPts val="1000"/>
                        </a:spcAft>
                      </a:pPr>
                      <a:r>
                        <a:rPr lang="en-GB" sz="1050" dirty="0">
                          <a:effectLst/>
                          <a:latin typeface="Arial" panose="020B0604020202020204" pitchFamily="34" charset="0"/>
                          <a:cs typeface="Arial" panose="020B0604020202020204" pitchFamily="34" charset="0"/>
                        </a:rPr>
                        <a:t>Review and implement NYS Marketing and Communication Strategy</a:t>
                      </a: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42997" marR="42997" marT="0" marB="0"/>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nSpc>
                          <a:spcPct val="115000"/>
                        </a:lnSpc>
                        <a:spcAft>
                          <a:spcPts val="0"/>
                        </a:spcAft>
                      </a:pPr>
                      <a:r>
                        <a:rPr lang="en-GB" sz="1050" dirty="0">
                          <a:effectLst/>
                          <a:latin typeface="Arial" panose="020B0604020202020204" pitchFamily="34" charset="0"/>
                          <a:cs typeface="Arial" panose="020B0604020202020204" pitchFamily="34" charset="0"/>
                        </a:rPr>
                        <a:t>Reviewed and implemented NYS Marketing and Communication Strategy</a:t>
                      </a:r>
                      <a:endParaRPr lang="en-GB" sz="1050" dirty="0">
                        <a:effectLst/>
                        <a:latin typeface="Arial" panose="020B0604020202020204" pitchFamily="34" charset="0"/>
                        <a:ea typeface="Calibri" panose="020F0502020204030204" pitchFamily="34" charset="0"/>
                        <a:cs typeface="Arial" panose="020B0604020202020204" pitchFamily="34" charset="0"/>
                      </a:endParaRPr>
                    </a:p>
                  </a:txBody>
                  <a:tcPr marL="42997" marR="42997" marT="0" marB="0"/>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nSpc>
                          <a:spcPct val="115000"/>
                        </a:lnSpc>
                        <a:spcAft>
                          <a:spcPts val="1000"/>
                        </a:spcAft>
                      </a:pPr>
                      <a:r>
                        <a:rPr lang="en-GB" sz="1050" dirty="0">
                          <a:effectLst/>
                          <a:latin typeface="Arial" panose="020B0604020202020204" pitchFamily="34" charset="0"/>
                          <a:cs typeface="Arial" panose="020B0604020202020204" pitchFamily="34" charset="0"/>
                        </a:rPr>
                        <a:t>Annual target met</a:t>
                      </a: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42997" marR="42997" marT="0" marB="0"/>
                </a:tc>
                <a:extLst>
                  <a:ext uri="{0D108BD9-81ED-4DB2-BD59-A6C34878D82A}">
                    <a16:rowId xmlns:a16="http://schemas.microsoft.com/office/drawing/2014/main" xmlns="" val="10003"/>
                  </a:ext>
                </a:extLst>
              </a:tr>
              <a:tr h="727320">
                <a:tc vMerge="1">
                  <a:txBody>
                    <a:bodyPr/>
                    <a:lstStyle/>
                    <a:p>
                      <a:pPr algn="l">
                        <a:lnSpc>
                          <a:spcPct val="115000"/>
                        </a:lnSpc>
                        <a:spcAft>
                          <a:spcPts val="0"/>
                        </a:spcAft>
                      </a:pP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nSpc>
                          <a:spcPct val="115000"/>
                        </a:lnSpc>
                        <a:spcAft>
                          <a:spcPts val="0"/>
                        </a:spcAft>
                      </a:pPr>
                      <a:r>
                        <a:rPr lang="en-GB" sz="1050" dirty="0">
                          <a:effectLst/>
                          <a:latin typeface="Arial" panose="020B0604020202020204" pitchFamily="34" charset="0"/>
                          <a:cs typeface="Arial" panose="020B0604020202020204" pitchFamily="34" charset="0"/>
                        </a:rPr>
                        <a:t>Number of  partnerships established to implement NYS with civil society and the private sector</a:t>
                      </a: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42997" marR="42997" marT="0" marB="0"/>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nSpc>
                          <a:spcPct val="115000"/>
                        </a:lnSpc>
                        <a:spcAft>
                          <a:spcPts val="1000"/>
                        </a:spcAft>
                      </a:pPr>
                      <a:r>
                        <a:rPr lang="en-GB" sz="1050" dirty="0">
                          <a:effectLst/>
                          <a:latin typeface="Arial" panose="020B0604020202020204" pitchFamily="34" charset="0"/>
                          <a:cs typeface="Arial" panose="020B0604020202020204" pitchFamily="34" charset="0"/>
                        </a:rPr>
                        <a:t>100 partnerships established to implement NYS with civil society and the private sector</a:t>
                      </a:r>
                      <a:endParaRPr lang="en-GB" sz="1050" dirty="0">
                        <a:effectLst/>
                        <a:latin typeface="Arial" panose="020B0604020202020204" pitchFamily="34" charset="0"/>
                        <a:ea typeface="Calibri" panose="020F0502020204030204" pitchFamily="34" charset="0"/>
                        <a:cs typeface="Arial" panose="020B0604020202020204" pitchFamily="34" charset="0"/>
                      </a:endParaRPr>
                    </a:p>
                  </a:txBody>
                  <a:tcPr marL="42997" marR="42997" marT="0" marB="0"/>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nSpc>
                          <a:spcPct val="115000"/>
                        </a:lnSpc>
                        <a:spcAft>
                          <a:spcPts val="0"/>
                        </a:spcAft>
                      </a:pPr>
                      <a:r>
                        <a:rPr lang="en-GB" sz="1050" dirty="0">
                          <a:effectLst/>
                          <a:latin typeface="Arial" panose="020B0604020202020204" pitchFamily="34" charset="0"/>
                          <a:cs typeface="Arial" panose="020B0604020202020204" pitchFamily="34" charset="0"/>
                        </a:rPr>
                        <a:t>106</a:t>
                      </a: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42997" marR="42997" marT="0" marB="0"/>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nSpc>
                          <a:spcPct val="115000"/>
                        </a:lnSpc>
                        <a:spcAft>
                          <a:spcPts val="1000"/>
                        </a:spcAft>
                      </a:pPr>
                      <a:r>
                        <a:rPr lang="en-GB" sz="1050" dirty="0">
                          <a:effectLst/>
                          <a:latin typeface="Arial" panose="020B0604020202020204" pitchFamily="34" charset="0"/>
                          <a:cs typeface="Arial" panose="020B0604020202020204" pitchFamily="34" charset="0"/>
                        </a:rPr>
                        <a:t>Annual target met and exceeded due to willingness of civil society to partner and implement service projects.</a:t>
                      </a: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42997" marR="42997" marT="0" marB="0"/>
                </a:tc>
                <a:extLst>
                  <a:ext uri="{0D108BD9-81ED-4DB2-BD59-A6C34878D82A}">
                    <a16:rowId xmlns:a16="http://schemas.microsoft.com/office/drawing/2014/main" xmlns="" val="837005509"/>
                  </a:ext>
                </a:extLst>
              </a:tr>
            </a:tbl>
          </a:graphicData>
        </a:graphic>
      </p:graphicFrame>
    </p:spTree>
    <p:extLst>
      <p:ext uri="{BB962C8B-B14F-4D97-AF65-F5344CB8AC3E}">
        <p14:creationId xmlns:p14="http://schemas.microsoft.com/office/powerpoint/2010/main" xmlns="" val="28709643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0D1ACCE-4D73-C141-8838-BC543341C0B3}"/>
              </a:ext>
            </a:extLst>
          </p:cNvPr>
          <p:cNvPicPr>
            <a:picLocks noChangeAspect="1"/>
          </p:cNvPicPr>
          <p:nvPr/>
        </p:nvPicPr>
        <p:blipFill>
          <a:blip r:embed="rId2"/>
          <a:stretch>
            <a:fillRect/>
          </a:stretch>
        </p:blipFill>
        <p:spPr>
          <a:xfrm>
            <a:off x="558800" y="0"/>
            <a:ext cx="8585200" cy="6858000"/>
          </a:xfrm>
          <a:prstGeom prst="rect">
            <a:avLst/>
          </a:prstGeom>
        </p:spPr>
      </p:pic>
      <p:sp>
        <p:nvSpPr>
          <p:cNvPr id="7" name="Title 1">
            <a:extLst>
              <a:ext uri="{FF2B5EF4-FFF2-40B4-BE49-F238E27FC236}">
                <a16:creationId xmlns:a16="http://schemas.microsoft.com/office/drawing/2014/main" xmlns="" id="{ED88FB43-4BB5-4146-B392-4F929F0D3527}"/>
              </a:ext>
            </a:extLst>
          </p:cNvPr>
          <p:cNvSpPr>
            <a:spLocks noGrp="1"/>
          </p:cNvSpPr>
          <p:nvPr>
            <p:ph type="ctrTitle"/>
          </p:nvPr>
        </p:nvSpPr>
        <p:spPr>
          <a:xfrm>
            <a:off x="426719" y="1071716"/>
            <a:ext cx="8088015" cy="492066"/>
          </a:xfrm>
        </p:spPr>
        <p:txBody>
          <a:bodyPr>
            <a:normAutofit/>
          </a:bodyPr>
          <a:lstStyle/>
          <a:p>
            <a:pPr algn="l"/>
            <a:r>
              <a:rPr lang="en-US" sz="2000" b="1" dirty="0">
                <a:solidFill>
                  <a:schemeClr val="accent1">
                    <a:lumMod val="50000"/>
                  </a:schemeClr>
                </a:solidFill>
                <a:latin typeface="Arial" panose="020B0604020202020204" pitchFamily="34" charset="0"/>
                <a:cs typeface="Arial" panose="020B0604020202020204" pitchFamily="34" charset="0"/>
              </a:rPr>
              <a:t>PROGRAM 3: NATIONAL YOUTH SERVICE</a:t>
            </a:r>
          </a:p>
        </p:txBody>
      </p:sp>
      <p:pic>
        <p:nvPicPr>
          <p:cNvPr id="8" name="Picture 7">
            <a:extLst/>
          </p:cNvPr>
          <p:cNvPicPr/>
          <p:nvPr/>
        </p:nvPicPr>
        <p:blipFill>
          <a:blip r:embed="rId3">
            <a:extLst>
              <a:ext uri="{28A0092B-C50C-407E-A947-70E740481C1C}">
                <a14:useLocalDpi xmlns:a14="http://schemas.microsoft.com/office/drawing/2010/main" xmlns="" val="0"/>
              </a:ext>
            </a:extLst>
          </a:blip>
          <a:srcRect/>
          <a:stretch>
            <a:fillRect/>
          </a:stretch>
        </p:blipFill>
        <p:spPr bwMode="auto">
          <a:xfrm>
            <a:off x="426719" y="1828800"/>
            <a:ext cx="7025677" cy="3851958"/>
          </a:xfrm>
          <a:prstGeom prst="rect">
            <a:avLst/>
          </a:prstGeom>
          <a:noFill/>
        </p:spPr>
      </p:pic>
    </p:spTree>
    <p:extLst>
      <p:ext uri="{BB962C8B-B14F-4D97-AF65-F5344CB8AC3E}">
        <p14:creationId xmlns:p14="http://schemas.microsoft.com/office/powerpoint/2010/main" xmlns="" val="245453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0D1ACCE-4D73-C141-8838-BC543341C0B3}"/>
              </a:ext>
            </a:extLst>
          </p:cNvPr>
          <p:cNvPicPr>
            <a:picLocks noChangeAspect="1"/>
          </p:cNvPicPr>
          <p:nvPr/>
        </p:nvPicPr>
        <p:blipFill>
          <a:blip r:embed="rId2"/>
          <a:stretch>
            <a:fillRect/>
          </a:stretch>
        </p:blipFill>
        <p:spPr>
          <a:xfrm>
            <a:off x="558800" y="0"/>
            <a:ext cx="8585200" cy="6858000"/>
          </a:xfrm>
          <a:prstGeom prst="rect">
            <a:avLst/>
          </a:prstGeom>
        </p:spPr>
      </p:pic>
      <p:sp>
        <p:nvSpPr>
          <p:cNvPr id="7" name="Title 1">
            <a:extLst>
              <a:ext uri="{FF2B5EF4-FFF2-40B4-BE49-F238E27FC236}">
                <a16:creationId xmlns:a16="http://schemas.microsoft.com/office/drawing/2014/main" xmlns="" id="{ED88FB43-4BB5-4146-B392-4F929F0D3527}"/>
              </a:ext>
            </a:extLst>
          </p:cNvPr>
          <p:cNvSpPr>
            <a:spLocks noGrp="1"/>
          </p:cNvSpPr>
          <p:nvPr>
            <p:ph type="ctrTitle"/>
          </p:nvPr>
        </p:nvSpPr>
        <p:spPr>
          <a:xfrm>
            <a:off x="426719" y="1071716"/>
            <a:ext cx="8088015" cy="492066"/>
          </a:xfrm>
        </p:spPr>
        <p:txBody>
          <a:bodyPr>
            <a:normAutofit/>
          </a:bodyPr>
          <a:lstStyle/>
          <a:p>
            <a:pPr algn="l"/>
            <a:r>
              <a:rPr lang="en-US" sz="2000" b="1" dirty="0">
                <a:solidFill>
                  <a:schemeClr val="accent1">
                    <a:lumMod val="50000"/>
                  </a:schemeClr>
                </a:solidFill>
                <a:latin typeface="Arial" panose="020B0604020202020204" pitchFamily="34" charset="0"/>
                <a:cs typeface="Arial" panose="020B0604020202020204" pitchFamily="34" charset="0"/>
              </a:rPr>
              <a:t>BENEFICIARY STORY: NYS</a:t>
            </a:r>
          </a:p>
        </p:txBody>
      </p:sp>
      <p:pic>
        <p:nvPicPr>
          <p:cNvPr id="5" name="Picture 4"/>
          <p:cNvPicPr>
            <a:picLocks noChangeAspect="1"/>
          </p:cNvPicPr>
          <p:nvPr/>
        </p:nvPicPr>
        <p:blipFill>
          <a:blip r:embed="rId3"/>
          <a:stretch>
            <a:fillRect/>
          </a:stretch>
        </p:blipFill>
        <p:spPr>
          <a:xfrm>
            <a:off x="276860" y="1519557"/>
            <a:ext cx="7657772" cy="5269865"/>
          </a:xfrm>
          <a:prstGeom prst="rect">
            <a:avLst/>
          </a:prstGeom>
        </p:spPr>
      </p:pic>
    </p:spTree>
    <p:extLst>
      <p:ext uri="{BB962C8B-B14F-4D97-AF65-F5344CB8AC3E}">
        <p14:creationId xmlns:p14="http://schemas.microsoft.com/office/powerpoint/2010/main" xmlns="" val="32365529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0D1ACCE-4D73-C141-8838-BC543341C0B3}"/>
              </a:ext>
            </a:extLst>
          </p:cNvPr>
          <p:cNvPicPr>
            <a:picLocks noChangeAspect="1"/>
          </p:cNvPicPr>
          <p:nvPr/>
        </p:nvPicPr>
        <p:blipFill>
          <a:blip r:embed="rId2"/>
          <a:stretch>
            <a:fillRect/>
          </a:stretch>
        </p:blipFill>
        <p:spPr>
          <a:xfrm>
            <a:off x="558800" y="0"/>
            <a:ext cx="8585200" cy="6858000"/>
          </a:xfrm>
          <a:prstGeom prst="rect">
            <a:avLst/>
          </a:prstGeom>
        </p:spPr>
      </p:pic>
      <p:sp>
        <p:nvSpPr>
          <p:cNvPr id="7" name="Title 1">
            <a:extLst>
              <a:ext uri="{FF2B5EF4-FFF2-40B4-BE49-F238E27FC236}">
                <a16:creationId xmlns:a16="http://schemas.microsoft.com/office/drawing/2014/main" xmlns="" id="{ED88FB43-4BB5-4146-B392-4F929F0D3527}"/>
              </a:ext>
            </a:extLst>
          </p:cNvPr>
          <p:cNvSpPr>
            <a:spLocks noGrp="1"/>
          </p:cNvSpPr>
          <p:nvPr>
            <p:ph type="ctrTitle"/>
          </p:nvPr>
        </p:nvSpPr>
        <p:spPr>
          <a:xfrm>
            <a:off x="426720" y="1197863"/>
            <a:ext cx="4764236" cy="365919"/>
          </a:xfrm>
        </p:spPr>
        <p:txBody>
          <a:bodyPr>
            <a:normAutofit/>
          </a:bodyPr>
          <a:lstStyle/>
          <a:p>
            <a:pPr algn="l"/>
            <a:r>
              <a:rPr lang="en-US" sz="2000" b="1" dirty="0">
                <a:solidFill>
                  <a:schemeClr val="accent1">
                    <a:lumMod val="50000"/>
                  </a:schemeClr>
                </a:solidFill>
                <a:latin typeface="Arial" panose="020B0604020202020204" pitchFamily="34" charset="0"/>
                <a:cs typeface="Arial" panose="020B0604020202020204" pitchFamily="34" charset="0"/>
              </a:rPr>
              <a:t>AGENDA</a:t>
            </a:r>
          </a:p>
        </p:txBody>
      </p:sp>
      <p:sp>
        <p:nvSpPr>
          <p:cNvPr id="5" name="Content Placeholder 2"/>
          <p:cNvSpPr>
            <a:spLocks noGrp="1"/>
          </p:cNvSpPr>
          <p:nvPr>
            <p:ph type="subTitle" idx="1"/>
          </p:nvPr>
        </p:nvSpPr>
        <p:spPr>
          <a:xfrm>
            <a:off x="558800" y="1889534"/>
            <a:ext cx="7940214" cy="3567369"/>
          </a:xfrm>
        </p:spPr>
        <p:txBody>
          <a:bodyPr>
            <a:normAutofit/>
          </a:bodyPr>
          <a:lstStyle/>
          <a:p>
            <a:pPr marL="514350" indent="-514350" algn="l">
              <a:buAutoNum type="arabicPeriod"/>
            </a:pPr>
            <a:r>
              <a:rPr lang="en-US" dirty="0">
                <a:latin typeface="Arial" panose="020B0604020202020204" pitchFamily="34" charset="0"/>
                <a:cs typeface="Arial" panose="020B0604020202020204" pitchFamily="34" charset="0"/>
              </a:rPr>
              <a:t>Situational analysis</a:t>
            </a:r>
          </a:p>
          <a:p>
            <a:pPr marL="514350" indent="-514350" algn="l">
              <a:buAutoNum type="arabicPeriod"/>
            </a:pPr>
            <a:r>
              <a:rPr lang="en-US" dirty="0">
                <a:latin typeface="Arial" panose="020B0604020202020204" pitchFamily="34" charset="0"/>
                <a:cs typeface="Arial" panose="020B0604020202020204" pitchFamily="34" charset="0"/>
              </a:rPr>
              <a:t>Annual Performance Information</a:t>
            </a:r>
          </a:p>
          <a:p>
            <a:pPr marL="514350" indent="-514350" algn="l">
              <a:buAutoNum type="arabicPeriod"/>
            </a:pPr>
            <a:r>
              <a:rPr lang="en-US" dirty="0">
                <a:latin typeface="Arial" panose="020B0604020202020204" pitchFamily="34" charset="0"/>
                <a:cs typeface="Arial" panose="020B0604020202020204" pitchFamily="34" charset="0"/>
              </a:rPr>
              <a:t>Annual Financial Statements</a:t>
            </a:r>
          </a:p>
          <a:p>
            <a:pPr marL="514350" indent="-514350" algn="l">
              <a:buAutoNum type="arabicPeriod"/>
            </a:pPr>
            <a:r>
              <a:rPr lang="en-US" dirty="0">
                <a:latin typeface="Arial" panose="020B0604020202020204" pitchFamily="34" charset="0"/>
                <a:cs typeface="Arial" panose="020B0604020202020204" pitchFamily="34" charset="0"/>
              </a:rPr>
              <a:t>Audit report overview</a:t>
            </a:r>
          </a:p>
          <a:p>
            <a:pPr marL="514350" indent="-514350" algn="l">
              <a:buAutoNum type="arabicPeriod"/>
            </a:pPr>
            <a:r>
              <a:rPr lang="en-US" dirty="0">
                <a:latin typeface="Arial" panose="020B0604020202020204" pitchFamily="34" charset="0"/>
                <a:cs typeface="Arial" panose="020B0604020202020204" pitchFamily="34" charset="0"/>
              </a:rPr>
              <a:t>Questions</a:t>
            </a:r>
          </a:p>
          <a:p>
            <a:pPr marL="514350" indent="-514350" algn="l">
              <a:buAutoNum type="arabicPeriod"/>
            </a:pPr>
            <a:endParaRPr lang="en-US"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a:stretch>
            <a:fillRect/>
          </a:stretch>
        </p:blipFill>
        <p:spPr>
          <a:xfrm>
            <a:off x="2124589" y="4141745"/>
            <a:ext cx="4464612" cy="2457435"/>
          </a:xfrm>
          <a:prstGeom prst="rect">
            <a:avLst/>
          </a:prstGeom>
        </p:spPr>
      </p:pic>
    </p:spTree>
    <p:extLst>
      <p:ext uri="{BB962C8B-B14F-4D97-AF65-F5344CB8AC3E}">
        <p14:creationId xmlns:p14="http://schemas.microsoft.com/office/powerpoint/2010/main" xmlns="" val="36146093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0D1ACCE-4D73-C141-8838-BC543341C0B3}"/>
              </a:ext>
            </a:extLst>
          </p:cNvPr>
          <p:cNvPicPr>
            <a:picLocks noChangeAspect="1"/>
          </p:cNvPicPr>
          <p:nvPr/>
        </p:nvPicPr>
        <p:blipFill>
          <a:blip r:embed="rId2"/>
          <a:stretch>
            <a:fillRect/>
          </a:stretch>
        </p:blipFill>
        <p:spPr>
          <a:xfrm>
            <a:off x="558800" y="0"/>
            <a:ext cx="8585200" cy="6858000"/>
          </a:xfrm>
          <a:prstGeom prst="rect">
            <a:avLst/>
          </a:prstGeom>
        </p:spPr>
      </p:pic>
      <p:sp>
        <p:nvSpPr>
          <p:cNvPr id="7" name="Title 1">
            <a:extLst>
              <a:ext uri="{FF2B5EF4-FFF2-40B4-BE49-F238E27FC236}">
                <a16:creationId xmlns:a16="http://schemas.microsoft.com/office/drawing/2014/main" xmlns="" id="{ED88FB43-4BB5-4146-B392-4F929F0D3527}"/>
              </a:ext>
            </a:extLst>
          </p:cNvPr>
          <p:cNvSpPr>
            <a:spLocks noGrp="1"/>
          </p:cNvSpPr>
          <p:nvPr>
            <p:ph type="ctrTitle"/>
          </p:nvPr>
        </p:nvSpPr>
        <p:spPr>
          <a:xfrm>
            <a:off x="426719" y="1071716"/>
            <a:ext cx="8088015" cy="492066"/>
          </a:xfrm>
        </p:spPr>
        <p:txBody>
          <a:bodyPr>
            <a:normAutofit/>
          </a:bodyPr>
          <a:lstStyle/>
          <a:p>
            <a:pPr algn="l"/>
            <a:r>
              <a:rPr lang="en-US" sz="2000" b="1" dirty="0">
                <a:solidFill>
                  <a:schemeClr val="accent1">
                    <a:lumMod val="50000"/>
                  </a:schemeClr>
                </a:solidFill>
                <a:latin typeface="Arial" panose="020B0604020202020204" pitchFamily="34" charset="0"/>
                <a:cs typeface="Arial" panose="020B0604020202020204" pitchFamily="34" charset="0"/>
              </a:rPr>
              <a:t>PROGRAM 4: RESEARCH AND POLICY</a:t>
            </a:r>
          </a:p>
        </p:txBody>
      </p:sp>
      <p:graphicFrame>
        <p:nvGraphicFramePr>
          <p:cNvPr id="8" name="Table 7">
            <a:extLst/>
          </p:cNvPr>
          <p:cNvGraphicFramePr>
            <a:graphicFrameLocks noGrp="1"/>
          </p:cNvGraphicFramePr>
          <p:nvPr>
            <p:extLst>
              <p:ext uri="{D42A27DB-BD31-4B8C-83A1-F6EECF244321}">
                <p14:modId xmlns:p14="http://schemas.microsoft.com/office/powerpoint/2010/main" xmlns="" val="3430701971"/>
              </p:ext>
            </p:extLst>
          </p:nvPr>
        </p:nvGraphicFramePr>
        <p:xfrm>
          <a:off x="426719" y="1613226"/>
          <a:ext cx="8357192" cy="4964093"/>
        </p:xfrm>
        <a:graphic>
          <a:graphicData uri="http://schemas.openxmlformats.org/drawingml/2006/table">
            <a:tbl>
              <a:tblPr firstRow="1" bandRow="1">
                <a:tableStyleId>{69012ECD-51FC-41F1-AA8D-1B2483CD663E}</a:tableStyleId>
              </a:tblPr>
              <a:tblGrid>
                <a:gridCol w="1549562">
                  <a:extLst>
                    <a:ext uri="{9D8B030D-6E8A-4147-A177-3AD203B41FA5}">
                      <a16:colId xmlns:a16="http://schemas.microsoft.com/office/drawing/2014/main" xmlns="" val="20000"/>
                    </a:ext>
                  </a:extLst>
                </a:gridCol>
                <a:gridCol w="1941306">
                  <a:extLst>
                    <a:ext uri="{9D8B030D-6E8A-4147-A177-3AD203B41FA5}">
                      <a16:colId xmlns:a16="http://schemas.microsoft.com/office/drawing/2014/main" xmlns="" val="20001"/>
                    </a:ext>
                  </a:extLst>
                </a:gridCol>
                <a:gridCol w="1366749">
                  <a:extLst>
                    <a:ext uri="{9D8B030D-6E8A-4147-A177-3AD203B41FA5}">
                      <a16:colId xmlns:a16="http://schemas.microsoft.com/office/drawing/2014/main" xmlns="" val="20002"/>
                    </a:ext>
                  </a:extLst>
                </a:gridCol>
                <a:gridCol w="1340633">
                  <a:extLst>
                    <a:ext uri="{9D8B030D-6E8A-4147-A177-3AD203B41FA5}">
                      <a16:colId xmlns:a16="http://schemas.microsoft.com/office/drawing/2014/main" xmlns="" val="20003"/>
                    </a:ext>
                  </a:extLst>
                </a:gridCol>
                <a:gridCol w="2158942">
                  <a:extLst>
                    <a:ext uri="{9D8B030D-6E8A-4147-A177-3AD203B41FA5}">
                      <a16:colId xmlns:a16="http://schemas.microsoft.com/office/drawing/2014/main" xmlns="" val="3038805573"/>
                    </a:ext>
                  </a:extLst>
                </a:gridCol>
              </a:tblGrid>
              <a:tr h="620442">
                <a:tc>
                  <a:txBody>
                    <a:bodyPr/>
                    <a:lstStyle>
                      <a:lvl1pPr marL="0" algn="l" defTabSz="914400" rtl="0" eaLnBrk="1" latinLnBrk="0" hangingPunct="1">
                        <a:defRPr sz="1800" b="1" kern="1200">
                          <a:solidFill>
                            <a:schemeClr val="lt1"/>
                          </a:solidFill>
                          <a:latin typeface="Tahoma"/>
                        </a:defRPr>
                      </a:lvl1pPr>
                      <a:lvl2pPr marL="457200" algn="l" defTabSz="914400" rtl="0" eaLnBrk="1" latinLnBrk="0" hangingPunct="1">
                        <a:defRPr sz="1800" b="1" kern="1200">
                          <a:solidFill>
                            <a:schemeClr val="lt1"/>
                          </a:solidFill>
                          <a:latin typeface="Tahoma"/>
                        </a:defRPr>
                      </a:lvl2pPr>
                      <a:lvl3pPr marL="914400" algn="l" defTabSz="914400" rtl="0" eaLnBrk="1" latinLnBrk="0" hangingPunct="1">
                        <a:defRPr sz="1800" b="1" kern="1200">
                          <a:solidFill>
                            <a:schemeClr val="lt1"/>
                          </a:solidFill>
                          <a:latin typeface="Tahoma"/>
                        </a:defRPr>
                      </a:lvl3pPr>
                      <a:lvl4pPr marL="1371600" algn="l" defTabSz="914400" rtl="0" eaLnBrk="1" latinLnBrk="0" hangingPunct="1">
                        <a:defRPr sz="1800" b="1" kern="1200">
                          <a:solidFill>
                            <a:schemeClr val="lt1"/>
                          </a:solidFill>
                          <a:latin typeface="Tahoma"/>
                        </a:defRPr>
                      </a:lvl4pPr>
                      <a:lvl5pPr marL="1828800" algn="l" defTabSz="914400" rtl="0" eaLnBrk="1" latinLnBrk="0" hangingPunct="1">
                        <a:defRPr sz="1800" b="1" kern="1200">
                          <a:solidFill>
                            <a:schemeClr val="lt1"/>
                          </a:solidFill>
                          <a:latin typeface="Tahoma"/>
                        </a:defRPr>
                      </a:lvl5pPr>
                      <a:lvl6pPr marL="2286000" algn="l" defTabSz="914400" rtl="0" eaLnBrk="1" latinLnBrk="0" hangingPunct="1">
                        <a:defRPr sz="1800" b="1" kern="1200">
                          <a:solidFill>
                            <a:schemeClr val="lt1"/>
                          </a:solidFill>
                          <a:latin typeface="Tahoma"/>
                        </a:defRPr>
                      </a:lvl6pPr>
                      <a:lvl7pPr marL="2743200" algn="l" defTabSz="914400" rtl="0" eaLnBrk="1" latinLnBrk="0" hangingPunct="1">
                        <a:defRPr sz="1800" b="1" kern="1200">
                          <a:solidFill>
                            <a:schemeClr val="lt1"/>
                          </a:solidFill>
                          <a:latin typeface="Tahoma"/>
                        </a:defRPr>
                      </a:lvl7pPr>
                      <a:lvl8pPr marL="3200400" algn="l" defTabSz="914400" rtl="0" eaLnBrk="1" latinLnBrk="0" hangingPunct="1">
                        <a:defRPr sz="1800" b="1" kern="1200">
                          <a:solidFill>
                            <a:schemeClr val="lt1"/>
                          </a:solidFill>
                          <a:latin typeface="Tahoma"/>
                        </a:defRPr>
                      </a:lvl8pPr>
                      <a:lvl9pPr marL="3657600" algn="l" defTabSz="914400" rtl="0" eaLnBrk="1" latinLnBrk="0" hangingPunct="1">
                        <a:defRPr sz="1800" b="1" kern="1200">
                          <a:solidFill>
                            <a:schemeClr val="lt1"/>
                          </a:solidFill>
                          <a:latin typeface="Tahoma"/>
                        </a:defRPr>
                      </a:lvl9pPr>
                    </a:lstStyle>
                    <a:p>
                      <a:pPr marL="0" algn="ctr" defTabSz="685800" rtl="0" eaLnBrk="1" latinLnBrk="0" hangingPunct="1"/>
                      <a:r>
                        <a:rPr lang="en-ZA" sz="1050" kern="1200" dirty="0">
                          <a:latin typeface="Arial" panose="020B0604020202020204" pitchFamily="34" charset="0"/>
                          <a:cs typeface="Arial" panose="020B0604020202020204" pitchFamily="34" charset="0"/>
                        </a:rPr>
                        <a:t>Strategic Objective</a:t>
                      </a:r>
                      <a:endParaRPr lang="en-ZA" sz="1050" b="1" kern="1200" dirty="0">
                        <a:solidFill>
                          <a:schemeClr val="tx1"/>
                        </a:solidFill>
                        <a:latin typeface="Arial" panose="020B0604020202020204" pitchFamily="34" charset="0"/>
                        <a:ea typeface="+mn-ea"/>
                        <a:cs typeface="Arial" panose="020B0604020202020204" pitchFamily="34" charset="0"/>
                      </a:endParaRPr>
                    </a:p>
                  </a:txBody>
                  <a:tcPr marL="38576" marR="38576" marT="19289" marB="19289" anchor="ctr"/>
                </a:tc>
                <a:tc>
                  <a:txBody>
                    <a:bodyPr/>
                    <a:lstStyle>
                      <a:lvl1pPr marL="0" algn="l" defTabSz="914400" rtl="0" eaLnBrk="1" latinLnBrk="0" hangingPunct="1">
                        <a:defRPr sz="1800" b="1" kern="1200">
                          <a:solidFill>
                            <a:schemeClr val="lt1"/>
                          </a:solidFill>
                          <a:latin typeface="Tahoma"/>
                        </a:defRPr>
                      </a:lvl1pPr>
                      <a:lvl2pPr marL="457200" algn="l" defTabSz="914400" rtl="0" eaLnBrk="1" latinLnBrk="0" hangingPunct="1">
                        <a:defRPr sz="1800" b="1" kern="1200">
                          <a:solidFill>
                            <a:schemeClr val="lt1"/>
                          </a:solidFill>
                          <a:latin typeface="Tahoma"/>
                        </a:defRPr>
                      </a:lvl2pPr>
                      <a:lvl3pPr marL="914400" algn="l" defTabSz="914400" rtl="0" eaLnBrk="1" latinLnBrk="0" hangingPunct="1">
                        <a:defRPr sz="1800" b="1" kern="1200">
                          <a:solidFill>
                            <a:schemeClr val="lt1"/>
                          </a:solidFill>
                          <a:latin typeface="Tahoma"/>
                        </a:defRPr>
                      </a:lvl3pPr>
                      <a:lvl4pPr marL="1371600" algn="l" defTabSz="914400" rtl="0" eaLnBrk="1" latinLnBrk="0" hangingPunct="1">
                        <a:defRPr sz="1800" b="1" kern="1200">
                          <a:solidFill>
                            <a:schemeClr val="lt1"/>
                          </a:solidFill>
                          <a:latin typeface="Tahoma"/>
                        </a:defRPr>
                      </a:lvl4pPr>
                      <a:lvl5pPr marL="1828800" algn="l" defTabSz="914400" rtl="0" eaLnBrk="1" latinLnBrk="0" hangingPunct="1">
                        <a:defRPr sz="1800" b="1" kern="1200">
                          <a:solidFill>
                            <a:schemeClr val="lt1"/>
                          </a:solidFill>
                          <a:latin typeface="Tahoma"/>
                        </a:defRPr>
                      </a:lvl5pPr>
                      <a:lvl6pPr marL="2286000" algn="l" defTabSz="914400" rtl="0" eaLnBrk="1" latinLnBrk="0" hangingPunct="1">
                        <a:defRPr sz="1800" b="1" kern="1200">
                          <a:solidFill>
                            <a:schemeClr val="lt1"/>
                          </a:solidFill>
                          <a:latin typeface="Tahoma"/>
                        </a:defRPr>
                      </a:lvl6pPr>
                      <a:lvl7pPr marL="2743200" algn="l" defTabSz="914400" rtl="0" eaLnBrk="1" latinLnBrk="0" hangingPunct="1">
                        <a:defRPr sz="1800" b="1" kern="1200">
                          <a:solidFill>
                            <a:schemeClr val="lt1"/>
                          </a:solidFill>
                          <a:latin typeface="Tahoma"/>
                        </a:defRPr>
                      </a:lvl7pPr>
                      <a:lvl8pPr marL="3200400" algn="l" defTabSz="914400" rtl="0" eaLnBrk="1" latinLnBrk="0" hangingPunct="1">
                        <a:defRPr sz="1800" b="1" kern="1200">
                          <a:solidFill>
                            <a:schemeClr val="lt1"/>
                          </a:solidFill>
                          <a:latin typeface="Tahoma"/>
                        </a:defRPr>
                      </a:lvl8pPr>
                      <a:lvl9pPr marL="3657600" algn="l" defTabSz="914400" rtl="0" eaLnBrk="1" latinLnBrk="0" hangingPunct="1">
                        <a:defRPr sz="1800" b="1" kern="1200">
                          <a:solidFill>
                            <a:schemeClr val="lt1"/>
                          </a:solidFill>
                          <a:latin typeface="Tahoma"/>
                        </a:defRPr>
                      </a:lvl9pPr>
                    </a:lstStyle>
                    <a:p>
                      <a:pPr marL="0" algn="ctr" defTabSz="685800" rtl="0" eaLnBrk="1" latinLnBrk="0" hangingPunct="1"/>
                      <a:r>
                        <a:rPr lang="en-ZA" sz="1050" kern="1200" dirty="0">
                          <a:latin typeface="Arial" panose="020B0604020202020204" pitchFamily="34" charset="0"/>
                          <a:cs typeface="Arial" panose="020B0604020202020204" pitchFamily="34" charset="0"/>
                        </a:rPr>
                        <a:t>Key</a:t>
                      </a:r>
                      <a:r>
                        <a:rPr lang="en-ZA" sz="1050" kern="1200" baseline="0" dirty="0">
                          <a:latin typeface="Arial" panose="020B0604020202020204" pitchFamily="34" charset="0"/>
                          <a:cs typeface="Arial" panose="020B0604020202020204" pitchFamily="34" charset="0"/>
                        </a:rPr>
                        <a:t> performance Indicator</a:t>
                      </a:r>
                      <a:endParaRPr lang="en-ZA" sz="1050" b="1" kern="1200" dirty="0">
                        <a:solidFill>
                          <a:schemeClr val="tx1"/>
                        </a:solidFill>
                        <a:latin typeface="Arial" panose="020B0604020202020204" pitchFamily="34" charset="0"/>
                        <a:ea typeface="+mn-ea"/>
                        <a:cs typeface="Arial" panose="020B0604020202020204" pitchFamily="34" charset="0"/>
                      </a:endParaRPr>
                    </a:p>
                  </a:txBody>
                  <a:tcPr marL="38576" marR="38576" marT="19289" marB="19289" anchor="ctr"/>
                </a:tc>
                <a:tc>
                  <a:txBody>
                    <a:bodyPr/>
                    <a:lstStyle>
                      <a:lvl1pPr marL="0" algn="l" defTabSz="914400" rtl="0" eaLnBrk="1" latinLnBrk="0" hangingPunct="1">
                        <a:defRPr sz="1800" b="1" kern="1200">
                          <a:solidFill>
                            <a:schemeClr val="lt1"/>
                          </a:solidFill>
                          <a:latin typeface="Tahoma"/>
                        </a:defRPr>
                      </a:lvl1pPr>
                      <a:lvl2pPr marL="457200" algn="l" defTabSz="914400" rtl="0" eaLnBrk="1" latinLnBrk="0" hangingPunct="1">
                        <a:defRPr sz="1800" b="1" kern="1200">
                          <a:solidFill>
                            <a:schemeClr val="lt1"/>
                          </a:solidFill>
                          <a:latin typeface="Tahoma"/>
                        </a:defRPr>
                      </a:lvl2pPr>
                      <a:lvl3pPr marL="914400" algn="l" defTabSz="914400" rtl="0" eaLnBrk="1" latinLnBrk="0" hangingPunct="1">
                        <a:defRPr sz="1800" b="1" kern="1200">
                          <a:solidFill>
                            <a:schemeClr val="lt1"/>
                          </a:solidFill>
                          <a:latin typeface="Tahoma"/>
                        </a:defRPr>
                      </a:lvl3pPr>
                      <a:lvl4pPr marL="1371600" algn="l" defTabSz="914400" rtl="0" eaLnBrk="1" latinLnBrk="0" hangingPunct="1">
                        <a:defRPr sz="1800" b="1" kern="1200">
                          <a:solidFill>
                            <a:schemeClr val="lt1"/>
                          </a:solidFill>
                          <a:latin typeface="Tahoma"/>
                        </a:defRPr>
                      </a:lvl4pPr>
                      <a:lvl5pPr marL="1828800" algn="l" defTabSz="914400" rtl="0" eaLnBrk="1" latinLnBrk="0" hangingPunct="1">
                        <a:defRPr sz="1800" b="1" kern="1200">
                          <a:solidFill>
                            <a:schemeClr val="lt1"/>
                          </a:solidFill>
                          <a:latin typeface="Tahoma"/>
                        </a:defRPr>
                      </a:lvl5pPr>
                      <a:lvl6pPr marL="2286000" algn="l" defTabSz="914400" rtl="0" eaLnBrk="1" latinLnBrk="0" hangingPunct="1">
                        <a:defRPr sz="1800" b="1" kern="1200">
                          <a:solidFill>
                            <a:schemeClr val="lt1"/>
                          </a:solidFill>
                          <a:latin typeface="Tahoma"/>
                        </a:defRPr>
                      </a:lvl6pPr>
                      <a:lvl7pPr marL="2743200" algn="l" defTabSz="914400" rtl="0" eaLnBrk="1" latinLnBrk="0" hangingPunct="1">
                        <a:defRPr sz="1800" b="1" kern="1200">
                          <a:solidFill>
                            <a:schemeClr val="lt1"/>
                          </a:solidFill>
                          <a:latin typeface="Tahoma"/>
                        </a:defRPr>
                      </a:lvl7pPr>
                      <a:lvl8pPr marL="3200400" algn="l" defTabSz="914400" rtl="0" eaLnBrk="1" latinLnBrk="0" hangingPunct="1">
                        <a:defRPr sz="1800" b="1" kern="1200">
                          <a:solidFill>
                            <a:schemeClr val="lt1"/>
                          </a:solidFill>
                          <a:latin typeface="Tahoma"/>
                        </a:defRPr>
                      </a:lvl8pPr>
                      <a:lvl9pPr marL="3657600" algn="l" defTabSz="914400" rtl="0" eaLnBrk="1" latinLnBrk="0" hangingPunct="1">
                        <a:defRPr sz="1800" b="1" kern="1200">
                          <a:solidFill>
                            <a:schemeClr val="lt1"/>
                          </a:solidFill>
                          <a:latin typeface="Tahoma"/>
                        </a:defRPr>
                      </a:lvl9pPr>
                    </a:lstStyle>
                    <a:p>
                      <a:pPr algn="ctr"/>
                      <a:r>
                        <a:rPr lang="en-ZA" sz="1050" dirty="0">
                          <a:latin typeface="Arial" panose="020B0604020202020204" pitchFamily="34" charset="0"/>
                          <a:cs typeface="Arial" panose="020B0604020202020204" pitchFamily="34" charset="0"/>
                        </a:rPr>
                        <a:t>2019/20</a:t>
                      </a:r>
                      <a:r>
                        <a:rPr lang="en-ZA" sz="1050" baseline="0" dirty="0">
                          <a:latin typeface="Arial" panose="020B0604020202020204" pitchFamily="34" charset="0"/>
                          <a:cs typeface="Arial" panose="020B0604020202020204" pitchFamily="34" charset="0"/>
                        </a:rPr>
                        <a:t> Target</a:t>
                      </a:r>
                      <a:endParaRPr lang="en-ZA" sz="1050" b="1" dirty="0">
                        <a:solidFill>
                          <a:schemeClr val="tx1"/>
                        </a:solidFill>
                        <a:latin typeface="Arial" panose="020B0604020202020204" pitchFamily="34" charset="0"/>
                        <a:cs typeface="Arial" panose="020B0604020202020204" pitchFamily="34" charset="0"/>
                      </a:endParaRPr>
                    </a:p>
                  </a:txBody>
                  <a:tcPr marL="38576" marR="38576" marT="19289" marB="19289" anchor="ctr"/>
                </a:tc>
                <a:tc>
                  <a:txBody>
                    <a:bodyPr/>
                    <a:lstStyle>
                      <a:lvl1pPr marL="0" algn="l" defTabSz="914400" rtl="0" eaLnBrk="1" latinLnBrk="0" hangingPunct="1">
                        <a:defRPr sz="1800" b="1" kern="1200">
                          <a:solidFill>
                            <a:schemeClr val="lt1"/>
                          </a:solidFill>
                          <a:latin typeface="Tahoma"/>
                        </a:defRPr>
                      </a:lvl1pPr>
                      <a:lvl2pPr marL="457200" algn="l" defTabSz="914400" rtl="0" eaLnBrk="1" latinLnBrk="0" hangingPunct="1">
                        <a:defRPr sz="1800" b="1" kern="1200">
                          <a:solidFill>
                            <a:schemeClr val="lt1"/>
                          </a:solidFill>
                          <a:latin typeface="Tahoma"/>
                        </a:defRPr>
                      </a:lvl2pPr>
                      <a:lvl3pPr marL="914400" algn="l" defTabSz="914400" rtl="0" eaLnBrk="1" latinLnBrk="0" hangingPunct="1">
                        <a:defRPr sz="1800" b="1" kern="1200">
                          <a:solidFill>
                            <a:schemeClr val="lt1"/>
                          </a:solidFill>
                          <a:latin typeface="Tahoma"/>
                        </a:defRPr>
                      </a:lvl3pPr>
                      <a:lvl4pPr marL="1371600" algn="l" defTabSz="914400" rtl="0" eaLnBrk="1" latinLnBrk="0" hangingPunct="1">
                        <a:defRPr sz="1800" b="1" kern="1200">
                          <a:solidFill>
                            <a:schemeClr val="lt1"/>
                          </a:solidFill>
                          <a:latin typeface="Tahoma"/>
                        </a:defRPr>
                      </a:lvl4pPr>
                      <a:lvl5pPr marL="1828800" algn="l" defTabSz="914400" rtl="0" eaLnBrk="1" latinLnBrk="0" hangingPunct="1">
                        <a:defRPr sz="1800" b="1" kern="1200">
                          <a:solidFill>
                            <a:schemeClr val="lt1"/>
                          </a:solidFill>
                          <a:latin typeface="Tahoma"/>
                        </a:defRPr>
                      </a:lvl5pPr>
                      <a:lvl6pPr marL="2286000" algn="l" defTabSz="914400" rtl="0" eaLnBrk="1" latinLnBrk="0" hangingPunct="1">
                        <a:defRPr sz="1800" b="1" kern="1200">
                          <a:solidFill>
                            <a:schemeClr val="lt1"/>
                          </a:solidFill>
                          <a:latin typeface="Tahoma"/>
                        </a:defRPr>
                      </a:lvl6pPr>
                      <a:lvl7pPr marL="2743200" algn="l" defTabSz="914400" rtl="0" eaLnBrk="1" latinLnBrk="0" hangingPunct="1">
                        <a:defRPr sz="1800" b="1" kern="1200">
                          <a:solidFill>
                            <a:schemeClr val="lt1"/>
                          </a:solidFill>
                          <a:latin typeface="Tahoma"/>
                        </a:defRPr>
                      </a:lvl7pPr>
                      <a:lvl8pPr marL="3200400" algn="l" defTabSz="914400" rtl="0" eaLnBrk="1" latinLnBrk="0" hangingPunct="1">
                        <a:defRPr sz="1800" b="1" kern="1200">
                          <a:solidFill>
                            <a:schemeClr val="lt1"/>
                          </a:solidFill>
                          <a:latin typeface="Tahoma"/>
                        </a:defRPr>
                      </a:lvl8pPr>
                      <a:lvl9pPr marL="3657600" algn="l" defTabSz="914400" rtl="0" eaLnBrk="1" latinLnBrk="0" hangingPunct="1">
                        <a:defRPr sz="1800" b="1" kern="1200">
                          <a:solidFill>
                            <a:schemeClr val="lt1"/>
                          </a:solidFill>
                          <a:latin typeface="Tahoma"/>
                        </a:defRPr>
                      </a:lvl9pPr>
                    </a:lstStyle>
                    <a:p>
                      <a:pPr marL="0" algn="ctr" defTabSz="457200" rtl="0" eaLnBrk="1" latinLnBrk="0" hangingPunct="1"/>
                      <a:r>
                        <a:rPr lang="en-US" sz="1050" kern="1200" dirty="0">
                          <a:latin typeface="Arial" panose="020B0604020202020204" pitchFamily="34" charset="0"/>
                          <a:cs typeface="Arial" panose="020B0604020202020204" pitchFamily="34" charset="0"/>
                        </a:rPr>
                        <a:t>2019/20 Actual </a:t>
                      </a:r>
                      <a:endParaRPr lang="en-ZA" sz="1050" b="1" kern="1200" dirty="0">
                        <a:solidFill>
                          <a:schemeClr val="tx1"/>
                        </a:solidFill>
                        <a:latin typeface="Arial" panose="020B0604020202020204" pitchFamily="34" charset="0"/>
                        <a:ea typeface="+mn-ea"/>
                        <a:cs typeface="Arial" panose="020B0604020202020204" pitchFamily="34" charset="0"/>
                      </a:endParaRPr>
                    </a:p>
                  </a:txBody>
                  <a:tcPr marL="38576" marR="38576" marT="19289" marB="19289" anchor="ct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r>
                        <a:rPr lang="en-US" sz="1050" dirty="0">
                          <a:latin typeface="Arial" panose="020B0604020202020204" pitchFamily="34" charset="0"/>
                          <a:cs typeface="Arial" panose="020B0604020202020204" pitchFamily="34" charset="0"/>
                        </a:rPr>
                        <a:t>Reason for Variance</a:t>
                      </a:r>
                      <a:endParaRPr lang="en-ZA" sz="1050" dirty="0">
                        <a:solidFill>
                          <a:schemeClr val="tx1"/>
                        </a:solidFill>
                        <a:latin typeface="Arial" panose="020B0604020202020204" pitchFamily="34" charset="0"/>
                        <a:cs typeface="Arial" panose="020B0604020202020204" pitchFamily="34" charset="0"/>
                      </a:endParaRPr>
                    </a:p>
                  </a:txBody>
                  <a:tcPr marL="38576" marR="38576" marT="19289" marB="19289" anchor="ctr"/>
                </a:tc>
                <a:extLst>
                  <a:ext uri="{0D108BD9-81ED-4DB2-BD59-A6C34878D82A}">
                    <a16:rowId xmlns:a16="http://schemas.microsoft.com/office/drawing/2014/main" xmlns="" val="10000"/>
                  </a:ext>
                </a:extLst>
              </a:tr>
              <a:tr h="703599">
                <a:tc rowSpan="4">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36000" marR="46990" lvl="0" indent="0" algn="l" defTabSz="457200" rtl="0" eaLnBrk="1" fontAlgn="auto" latinLnBrk="0" hangingPunct="1">
                        <a:lnSpc>
                          <a:spcPct val="115000"/>
                        </a:lnSpc>
                        <a:spcBef>
                          <a:spcPts val="0"/>
                        </a:spcBef>
                        <a:spcAft>
                          <a:spcPts val="0"/>
                        </a:spcAft>
                        <a:buClrTx/>
                        <a:buSzTx/>
                        <a:buFontTx/>
                        <a:buNone/>
                        <a:tabLst/>
                        <a:defRPr/>
                      </a:pPr>
                      <a:r>
                        <a:rPr kumimoji="0" lang="en-GB" sz="1050" u="none" strike="noStrike" kern="1200" cap="none" spc="0" normalizeH="0" baseline="0" noProof="0" dirty="0">
                          <a:ln>
                            <a:noFill/>
                          </a:ln>
                          <a:effectLst/>
                          <a:uLnTx/>
                          <a:uFillTx/>
                          <a:latin typeface="Arial" panose="020B0604020202020204" pitchFamily="34" charset="0"/>
                          <a:cs typeface="Arial" panose="020B0604020202020204" pitchFamily="34" charset="0"/>
                        </a:rPr>
                        <a:t>To produce research and policy which influences change on youth sector and build sustainable relationships </a:t>
                      </a:r>
                    </a:p>
                    <a:p>
                      <a:pPr marL="36000" marR="0" lvl="0" indent="0" algn="l" defTabSz="457200" rtl="0" eaLnBrk="1" fontAlgn="auto" latinLnBrk="0" hangingPunct="1">
                        <a:lnSpc>
                          <a:spcPct val="115000"/>
                        </a:lnSpc>
                        <a:spcBef>
                          <a:spcPts val="0"/>
                        </a:spcBef>
                        <a:spcAft>
                          <a:spcPts val="1000"/>
                        </a:spcAft>
                        <a:buClrTx/>
                        <a:buSzTx/>
                        <a:buFontTx/>
                        <a:buNone/>
                        <a:tabLst/>
                        <a:defRPr/>
                      </a:pP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nSpc>
                          <a:spcPct val="115000"/>
                        </a:lnSpc>
                        <a:spcAft>
                          <a:spcPts val="0"/>
                        </a:spcAft>
                      </a:pPr>
                      <a:r>
                        <a:rPr lang="en-GB" sz="1050" dirty="0">
                          <a:effectLst/>
                          <a:latin typeface="Arial" panose="020B0604020202020204" pitchFamily="34" charset="0"/>
                          <a:cs typeface="Arial" panose="020B0604020202020204" pitchFamily="34" charset="0"/>
                        </a:rPr>
                        <a:t>Number of Satisfaction surveys conducted</a:t>
                      </a: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nSpc>
                          <a:spcPct val="115000"/>
                        </a:lnSpc>
                        <a:spcAft>
                          <a:spcPts val="0"/>
                        </a:spcAft>
                      </a:pPr>
                      <a:r>
                        <a:rPr lang="en-GB" sz="1050" dirty="0">
                          <a:effectLst/>
                          <a:latin typeface="Arial" panose="020B0604020202020204" pitchFamily="34" charset="0"/>
                          <a:cs typeface="Arial" panose="020B0604020202020204" pitchFamily="34" charset="0"/>
                        </a:rPr>
                        <a:t>4 Satisfaction surveys conducted</a:t>
                      </a: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nSpc>
                          <a:spcPct val="115000"/>
                        </a:lnSpc>
                        <a:spcAft>
                          <a:spcPts val="0"/>
                        </a:spcAft>
                      </a:pPr>
                      <a:r>
                        <a:rPr lang="en-GB" sz="1050" dirty="0">
                          <a:effectLst/>
                          <a:latin typeface="Arial" panose="020B0604020202020204" pitchFamily="34" charset="0"/>
                          <a:cs typeface="Arial" panose="020B0604020202020204" pitchFamily="34" charset="0"/>
                        </a:rPr>
                        <a:t>4 Satisfaction surveys conducted</a:t>
                      </a: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nSpc>
                          <a:spcPct val="115000"/>
                        </a:lnSpc>
                        <a:spcAft>
                          <a:spcPts val="1000"/>
                        </a:spcAft>
                      </a:pPr>
                      <a:r>
                        <a:rPr lang="en-GB" sz="1050" dirty="0">
                          <a:effectLst/>
                          <a:latin typeface="Arial" panose="020B0604020202020204" pitchFamily="34" charset="0"/>
                          <a:cs typeface="Arial" panose="020B0604020202020204" pitchFamily="34" charset="0"/>
                        </a:rPr>
                        <a:t>Annual target met</a:t>
                      </a: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1877759451"/>
                  </a:ext>
                </a:extLst>
              </a:tr>
              <a:tr h="1218749">
                <a:tc vMerge="1">
                  <a:txBody>
                    <a:bodyPr/>
                    <a:lstStyle/>
                    <a:p>
                      <a:pPr algn="l">
                        <a:lnSpc>
                          <a:spcPct val="115000"/>
                        </a:lnSpc>
                        <a:spcAft>
                          <a:spcPts val="0"/>
                        </a:spcAft>
                      </a:pPr>
                      <a:endParaRPr lang="en-ZA"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nSpc>
                          <a:spcPct val="115000"/>
                        </a:lnSpc>
                        <a:spcAft>
                          <a:spcPts val="0"/>
                        </a:spcAft>
                      </a:pPr>
                      <a:r>
                        <a:rPr lang="en-GB" sz="1050" dirty="0">
                          <a:effectLst/>
                          <a:latin typeface="Arial" panose="020B0604020202020204" pitchFamily="34" charset="0"/>
                          <a:cs typeface="Arial" panose="020B0604020202020204" pitchFamily="34" charset="0"/>
                        </a:rPr>
                        <a:t>Number of Impact evaluations conducted</a:t>
                      </a: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nSpc>
                          <a:spcPct val="115000"/>
                        </a:lnSpc>
                        <a:spcAft>
                          <a:spcPts val="0"/>
                        </a:spcAft>
                      </a:pPr>
                      <a:r>
                        <a:rPr lang="en-GB" sz="1050" dirty="0">
                          <a:effectLst/>
                          <a:latin typeface="Arial" panose="020B0604020202020204" pitchFamily="34" charset="0"/>
                          <a:cs typeface="Arial" panose="020B0604020202020204" pitchFamily="34" charset="0"/>
                        </a:rPr>
                        <a:t>3 Impact evaluations conducted</a:t>
                      </a: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nSpc>
                          <a:spcPct val="115000"/>
                        </a:lnSpc>
                        <a:spcAft>
                          <a:spcPts val="0"/>
                        </a:spcAft>
                      </a:pPr>
                      <a:r>
                        <a:rPr lang="en-GB" sz="1050" dirty="0">
                          <a:effectLst/>
                          <a:latin typeface="Arial" panose="020B0604020202020204" pitchFamily="34" charset="0"/>
                          <a:cs typeface="Arial" panose="020B0604020202020204" pitchFamily="34" charset="0"/>
                        </a:rPr>
                        <a:t>3 Impact evaluations conducted</a:t>
                      </a: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nSpc>
                          <a:spcPct val="115000"/>
                        </a:lnSpc>
                        <a:spcAft>
                          <a:spcPts val="1000"/>
                        </a:spcAft>
                      </a:pPr>
                      <a:r>
                        <a:rPr lang="en-GB" sz="1050" dirty="0">
                          <a:effectLst/>
                          <a:latin typeface="Arial" panose="020B0604020202020204" pitchFamily="34" charset="0"/>
                          <a:cs typeface="Arial" panose="020B0604020202020204" pitchFamily="34" charset="0"/>
                        </a:rPr>
                        <a:t>Annual target met</a:t>
                      </a: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10001"/>
                  </a:ext>
                </a:extLst>
              </a:tr>
              <a:tr h="1305011">
                <a:tc vMerge="1">
                  <a:txBody>
                    <a:bodyPr/>
                    <a:lstStyle/>
                    <a:p>
                      <a:endParaRPr lang="en-ZA" sz="1800" kern="1200" dirty="0">
                        <a:solidFill>
                          <a:schemeClr val="tx1"/>
                        </a:solidFill>
                        <a:latin typeface="+mn-lt"/>
                        <a:ea typeface="+mn-ea"/>
                        <a:cs typeface="+mn-cs"/>
                      </a:endParaRPr>
                    </a:p>
                  </a:txBody>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nSpc>
                          <a:spcPct val="115000"/>
                        </a:lnSpc>
                        <a:spcAft>
                          <a:spcPts val="0"/>
                        </a:spcAft>
                      </a:pPr>
                      <a:r>
                        <a:rPr lang="en-GB" sz="1050" dirty="0">
                          <a:effectLst/>
                          <a:latin typeface="Arial" panose="020B0604020202020204" pitchFamily="34" charset="0"/>
                          <a:cs typeface="Arial" panose="020B0604020202020204" pitchFamily="34" charset="0"/>
                        </a:rPr>
                        <a:t>Produce Annual Report on government wide priorities</a:t>
                      </a: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nSpc>
                          <a:spcPct val="115000"/>
                        </a:lnSpc>
                        <a:spcAft>
                          <a:spcPts val="0"/>
                        </a:spcAft>
                      </a:pPr>
                      <a:r>
                        <a:rPr lang="en-GB" sz="1050" dirty="0">
                          <a:effectLst/>
                          <a:latin typeface="Arial" panose="020B0604020202020204" pitchFamily="34" charset="0"/>
                          <a:cs typeface="Arial" panose="020B0604020202020204" pitchFamily="34" charset="0"/>
                        </a:rPr>
                        <a:t>Produce Annual Report on government wide priorities</a:t>
                      </a: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nSpc>
                          <a:spcPct val="115000"/>
                        </a:lnSpc>
                        <a:spcAft>
                          <a:spcPts val="0"/>
                        </a:spcAft>
                      </a:pPr>
                      <a:r>
                        <a:rPr lang="en-GB" sz="1050" dirty="0">
                          <a:effectLst/>
                          <a:latin typeface="Arial" panose="020B0604020202020204" pitchFamily="34" charset="0"/>
                          <a:cs typeface="Arial" panose="020B0604020202020204" pitchFamily="34" charset="0"/>
                        </a:rPr>
                        <a:t>Produced Annual Report of government wide priorities</a:t>
                      </a: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nSpc>
                          <a:spcPct val="115000"/>
                        </a:lnSpc>
                        <a:spcAft>
                          <a:spcPts val="1000"/>
                        </a:spcAft>
                      </a:pPr>
                      <a:r>
                        <a:rPr lang="en-GB" sz="1050" dirty="0">
                          <a:effectLst/>
                          <a:latin typeface="Arial" panose="020B0604020202020204" pitchFamily="34" charset="0"/>
                          <a:cs typeface="Arial" panose="020B0604020202020204" pitchFamily="34" charset="0"/>
                        </a:rPr>
                        <a:t>Annual target met</a:t>
                      </a: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10002"/>
                  </a:ext>
                </a:extLst>
              </a:tr>
              <a:tr h="1116292">
                <a:tc vMerge="1">
                  <a:txBody>
                    <a:bodyPr/>
                    <a:lstStyle/>
                    <a:p>
                      <a:pPr algn="l">
                        <a:lnSpc>
                          <a:spcPct val="115000"/>
                        </a:lnSpc>
                        <a:spcAft>
                          <a:spcPts val="0"/>
                        </a:spcAft>
                      </a:pPr>
                      <a:endParaRPr lang="en-Z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nSpc>
                          <a:spcPct val="115000"/>
                        </a:lnSpc>
                        <a:spcAft>
                          <a:spcPts val="0"/>
                        </a:spcAft>
                      </a:pPr>
                      <a:r>
                        <a:rPr lang="en-GB" sz="1050" dirty="0">
                          <a:effectLst/>
                          <a:latin typeface="Arial" panose="020B0604020202020204" pitchFamily="34" charset="0"/>
                          <a:cs typeface="Arial" panose="020B0604020202020204" pitchFamily="34" charset="0"/>
                        </a:rPr>
                        <a:t>Number of Youth status outlook reports produced</a:t>
                      </a: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nSpc>
                          <a:spcPct val="115000"/>
                        </a:lnSpc>
                        <a:spcAft>
                          <a:spcPts val="0"/>
                        </a:spcAft>
                      </a:pPr>
                      <a:r>
                        <a:rPr lang="en-GB" sz="1050" dirty="0">
                          <a:effectLst/>
                          <a:latin typeface="Arial" panose="020B0604020202020204" pitchFamily="34" charset="0"/>
                          <a:cs typeface="Arial" panose="020B0604020202020204" pitchFamily="34" charset="0"/>
                        </a:rPr>
                        <a:t>4 Youth status outlook reports produced</a:t>
                      </a: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nSpc>
                          <a:spcPct val="115000"/>
                        </a:lnSpc>
                        <a:spcAft>
                          <a:spcPts val="0"/>
                        </a:spcAft>
                      </a:pPr>
                      <a:r>
                        <a:rPr lang="en-GB" sz="1050" dirty="0">
                          <a:effectLst/>
                          <a:latin typeface="Arial" panose="020B0604020202020204" pitchFamily="34" charset="0"/>
                          <a:cs typeface="Arial" panose="020B0604020202020204" pitchFamily="34" charset="0"/>
                        </a:rPr>
                        <a:t>4 Youth status outlook reports produced</a:t>
                      </a: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just">
                        <a:lnSpc>
                          <a:spcPct val="115000"/>
                        </a:lnSpc>
                        <a:spcAft>
                          <a:spcPts val="0"/>
                        </a:spcAft>
                      </a:pPr>
                      <a:r>
                        <a:rPr lang="en-GB" sz="1050" dirty="0">
                          <a:effectLst/>
                          <a:latin typeface="Arial" panose="020B0604020202020204" pitchFamily="34" charset="0"/>
                          <a:cs typeface="Arial" panose="020B0604020202020204" pitchFamily="34" charset="0"/>
                        </a:rPr>
                        <a:t>Annual target met </a:t>
                      </a: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xmlns="" val="27031070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0E6C6CC-E615-E747-943B-05405C858630}"/>
              </a:ext>
            </a:extLst>
          </p:cNvPr>
          <p:cNvPicPr>
            <a:picLocks noChangeAspect="1"/>
          </p:cNvPicPr>
          <p:nvPr/>
        </p:nvPicPr>
        <p:blipFill rotWithShape="1">
          <a:blip r:embed="rId2"/>
          <a:srcRect l="462" t="1082" r="462" b="1082"/>
          <a:stretch/>
        </p:blipFill>
        <p:spPr>
          <a:xfrm>
            <a:off x="0" y="0"/>
            <a:ext cx="9144000" cy="6858000"/>
          </a:xfrm>
          <a:prstGeom prst="rect">
            <a:avLst/>
          </a:prstGeom>
        </p:spPr>
      </p:pic>
      <p:sp>
        <p:nvSpPr>
          <p:cNvPr id="9" name="Title 1">
            <a:extLst>
              <a:ext uri="{FF2B5EF4-FFF2-40B4-BE49-F238E27FC236}">
                <a16:creationId xmlns:a16="http://schemas.microsoft.com/office/drawing/2014/main" xmlns="" id="{CC2A4C67-0AE6-8248-89F0-41DB9411413B}"/>
              </a:ext>
            </a:extLst>
          </p:cNvPr>
          <p:cNvSpPr>
            <a:spLocks noGrp="1"/>
          </p:cNvSpPr>
          <p:nvPr>
            <p:ph type="ctrTitle"/>
          </p:nvPr>
        </p:nvSpPr>
        <p:spPr>
          <a:xfrm>
            <a:off x="4084320" y="2448232"/>
            <a:ext cx="4764236" cy="1346687"/>
          </a:xfrm>
        </p:spPr>
        <p:txBody>
          <a:bodyPr>
            <a:normAutofit/>
          </a:bodyPr>
          <a:lstStyle/>
          <a:p>
            <a:r>
              <a:rPr lang="en-US" sz="3600" b="1" dirty="0">
                <a:solidFill>
                  <a:schemeClr val="bg1"/>
                </a:solidFill>
                <a:latin typeface="Arial" panose="020B0604020202020204" pitchFamily="34" charset="0"/>
                <a:cs typeface="Arial" panose="020B0604020202020204" pitchFamily="34" charset="0"/>
              </a:rPr>
              <a:t>ANNUAL FINANCIAL STATEMENTS</a:t>
            </a:r>
          </a:p>
        </p:txBody>
      </p:sp>
    </p:spTree>
    <p:extLst>
      <p:ext uri="{BB962C8B-B14F-4D97-AF65-F5344CB8AC3E}">
        <p14:creationId xmlns:p14="http://schemas.microsoft.com/office/powerpoint/2010/main" xmlns="" val="28261486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0D1ACCE-4D73-C141-8838-BC543341C0B3}"/>
              </a:ext>
            </a:extLst>
          </p:cNvPr>
          <p:cNvPicPr>
            <a:picLocks noChangeAspect="1"/>
          </p:cNvPicPr>
          <p:nvPr/>
        </p:nvPicPr>
        <p:blipFill>
          <a:blip r:embed="rId2"/>
          <a:stretch>
            <a:fillRect/>
          </a:stretch>
        </p:blipFill>
        <p:spPr>
          <a:xfrm>
            <a:off x="558800" y="0"/>
            <a:ext cx="8585200" cy="6858000"/>
          </a:xfrm>
          <a:prstGeom prst="rect">
            <a:avLst/>
          </a:prstGeom>
        </p:spPr>
      </p:pic>
      <p:sp>
        <p:nvSpPr>
          <p:cNvPr id="7" name="Title 1">
            <a:extLst>
              <a:ext uri="{FF2B5EF4-FFF2-40B4-BE49-F238E27FC236}">
                <a16:creationId xmlns:a16="http://schemas.microsoft.com/office/drawing/2014/main" xmlns="" id="{ED88FB43-4BB5-4146-B392-4F929F0D3527}"/>
              </a:ext>
            </a:extLst>
          </p:cNvPr>
          <p:cNvSpPr>
            <a:spLocks noGrp="1"/>
          </p:cNvSpPr>
          <p:nvPr>
            <p:ph type="ctrTitle"/>
          </p:nvPr>
        </p:nvSpPr>
        <p:spPr>
          <a:xfrm>
            <a:off x="426720" y="1197863"/>
            <a:ext cx="4764236" cy="365919"/>
          </a:xfrm>
        </p:spPr>
        <p:txBody>
          <a:bodyPr>
            <a:normAutofit/>
          </a:bodyPr>
          <a:lstStyle/>
          <a:p>
            <a:pPr algn="l"/>
            <a:r>
              <a:rPr lang="en-US" sz="2000" b="1" dirty="0">
                <a:solidFill>
                  <a:schemeClr val="accent1">
                    <a:lumMod val="50000"/>
                  </a:schemeClr>
                </a:solidFill>
                <a:latin typeface="Arial" panose="020B0604020202020204" pitchFamily="34" charset="0"/>
                <a:cs typeface="Arial" panose="020B0604020202020204" pitchFamily="34" charset="0"/>
              </a:rPr>
              <a:t>FINANCIAL OVERVIEW</a:t>
            </a:r>
          </a:p>
        </p:txBody>
      </p:sp>
      <p:sp>
        <p:nvSpPr>
          <p:cNvPr id="5" name="Content Placeholder 2"/>
          <p:cNvSpPr>
            <a:spLocks noGrp="1"/>
          </p:cNvSpPr>
          <p:nvPr>
            <p:ph type="subTitle" idx="1"/>
          </p:nvPr>
        </p:nvSpPr>
        <p:spPr>
          <a:xfrm>
            <a:off x="558800" y="1585187"/>
            <a:ext cx="7940214" cy="4235963"/>
          </a:xfrm>
        </p:spPr>
        <p:txBody>
          <a:bodyPr>
            <a:noAutofit/>
          </a:bodyPr>
          <a:lstStyle/>
          <a:p>
            <a:pPr marL="285750" indent="-285750" algn="just">
              <a:buFont typeface="Arial" panose="020B0604020202020204" pitchFamily="34" charset="0"/>
              <a:buChar char="•"/>
            </a:pPr>
            <a:r>
              <a:rPr lang="en-US" sz="1600" dirty="0">
                <a:latin typeface="Arial" panose="020B0604020202020204" pitchFamily="34" charset="0"/>
                <a:cs typeface="Arial" panose="020B0604020202020204" pitchFamily="34" charset="0"/>
              </a:rPr>
              <a:t>The NYDA prepared the Annual Financial Statements (AFS) for the year ended 31 March 2020 and submitted for audit on 31 July 2020.</a:t>
            </a:r>
          </a:p>
          <a:p>
            <a:pPr marL="285750" indent="-285750" algn="just"/>
            <a:endParaRPr lang="en-US" sz="16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600" dirty="0">
                <a:latin typeface="Arial" panose="020B0604020202020204" pitchFamily="34" charset="0"/>
                <a:cs typeface="Arial" panose="020B0604020202020204" pitchFamily="34" charset="0"/>
              </a:rPr>
              <a:t>The AFS were audited by the Auditor General South Africa, who subsequently issued an audit on the 27th of October 2020. The Agency has maintained its sixth consecutive clean audit report.</a:t>
            </a:r>
          </a:p>
          <a:p>
            <a:pPr marL="285750" indent="-285750" algn="just"/>
            <a:endParaRPr lang="en-US" sz="16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600" dirty="0">
                <a:latin typeface="Arial" panose="020B0604020202020204" pitchFamily="34" charset="0"/>
                <a:cs typeface="Arial" panose="020B0604020202020204" pitchFamily="34" charset="0"/>
              </a:rPr>
              <a:t>The NYDA reported surplus for the year of R8.5 million in 2019/20 and has a cash balance of R65 million against payables of R48 million. </a:t>
            </a:r>
          </a:p>
          <a:p>
            <a:pPr marL="285750" indent="-285750" algn="just">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600" dirty="0">
                <a:latin typeface="Arial" panose="020B0604020202020204" pitchFamily="34" charset="0"/>
                <a:cs typeface="Arial" panose="020B0604020202020204" pitchFamily="34" charset="0"/>
              </a:rPr>
              <a:t>The Agency continue to operate as a going concern, i.e. it is able to fund it operations and projects for the next foreseeable future.</a:t>
            </a:r>
          </a:p>
          <a:p>
            <a:pPr marL="285750" indent="-285750" algn="just"/>
            <a:endParaRPr lang="en-US" sz="16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600" dirty="0">
                <a:latin typeface="Arial" panose="020B0604020202020204" pitchFamily="34" charset="0"/>
                <a:cs typeface="Arial" panose="020B0604020202020204" pitchFamily="34" charset="0"/>
              </a:rPr>
              <a:t>There was no unauthorized expenditure for the year. </a:t>
            </a:r>
          </a:p>
          <a:p>
            <a:pPr algn="l"/>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40141917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0D1ACCE-4D73-C141-8838-BC543341C0B3}"/>
              </a:ext>
            </a:extLst>
          </p:cNvPr>
          <p:cNvPicPr>
            <a:picLocks noChangeAspect="1"/>
          </p:cNvPicPr>
          <p:nvPr/>
        </p:nvPicPr>
        <p:blipFill>
          <a:blip r:embed="rId2"/>
          <a:stretch>
            <a:fillRect/>
          </a:stretch>
        </p:blipFill>
        <p:spPr>
          <a:xfrm>
            <a:off x="558800" y="0"/>
            <a:ext cx="8585200" cy="6858000"/>
          </a:xfrm>
          <a:prstGeom prst="rect">
            <a:avLst/>
          </a:prstGeom>
        </p:spPr>
      </p:pic>
      <p:sp>
        <p:nvSpPr>
          <p:cNvPr id="7" name="Title 1">
            <a:extLst>
              <a:ext uri="{FF2B5EF4-FFF2-40B4-BE49-F238E27FC236}">
                <a16:creationId xmlns:a16="http://schemas.microsoft.com/office/drawing/2014/main" xmlns="" id="{ED88FB43-4BB5-4146-B392-4F929F0D3527}"/>
              </a:ext>
            </a:extLst>
          </p:cNvPr>
          <p:cNvSpPr>
            <a:spLocks noGrp="1"/>
          </p:cNvSpPr>
          <p:nvPr>
            <p:ph type="ctrTitle"/>
          </p:nvPr>
        </p:nvSpPr>
        <p:spPr>
          <a:xfrm>
            <a:off x="426720" y="1197863"/>
            <a:ext cx="4764236" cy="365919"/>
          </a:xfrm>
        </p:spPr>
        <p:txBody>
          <a:bodyPr>
            <a:normAutofit/>
          </a:bodyPr>
          <a:lstStyle/>
          <a:p>
            <a:pPr algn="l"/>
            <a:r>
              <a:rPr lang="en-US" sz="2000" b="1" dirty="0">
                <a:solidFill>
                  <a:schemeClr val="accent1">
                    <a:lumMod val="50000"/>
                  </a:schemeClr>
                </a:solidFill>
                <a:latin typeface="Arial" panose="020B0604020202020204" pitchFamily="34" charset="0"/>
                <a:cs typeface="Arial" panose="020B0604020202020204" pitchFamily="34" charset="0"/>
              </a:rPr>
              <a:t>FINANCIAL OVERVIEW</a:t>
            </a:r>
          </a:p>
        </p:txBody>
      </p:sp>
      <p:sp>
        <p:nvSpPr>
          <p:cNvPr id="5" name="Content Placeholder 2"/>
          <p:cNvSpPr>
            <a:spLocks noGrp="1"/>
          </p:cNvSpPr>
          <p:nvPr>
            <p:ph type="subTitle" idx="1"/>
          </p:nvPr>
        </p:nvSpPr>
        <p:spPr>
          <a:xfrm>
            <a:off x="558800" y="1585187"/>
            <a:ext cx="7940214" cy="4235963"/>
          </a:xfrm>
        </p:spPr>
        <p:txBody>
          <a:bodyPr>
            <a:noAutofit/>
          </a:bodyPr>
          <a:lstStyle/>
          <a:p>
            <a:pPr marL="344488" indent="-344488" algn="just">
              <a:buFont typeface="Arial" panose="020B0604020202020204" pitchFamily="34" charset="0"/>
              <a:buChar char="•"/>
            </a:pPr>
            <a:r>
              <a:rPr lang="en-GB" sz="1600" dirty="0">
                <a:latin typeface="Arial" panose="020B0604020202020204" pitchFamily="34" charset="0"/>
                <a:cs typeface="Arial" panose="020B0604020202020204" pitchFamily="34" charset="0"/>
              </a:rPr>
              <a:t>The NYDA incurred irregular expenditure of R171 000 (0.03% of the total expenditure). An investigation indicated that an employee who was involved in the procurement process failed to declare a conflict of interest. The employee has been subjected to a disciplinary process and pleaded guilty to the charges. The employee has been suspended for three months without pay, docked salary of R150 000 and has been placed on a final written warning. No fruitless and wasteful expenditure was incurred during the 2019 / 2020 financial year</a:t>
            </a:r>
            <a:r>
              <a:rPr lang="en-US" sz="1600" dirty="0">
                <a:latin typeface="Arial" panose="020B0604020202020204" pitchFamily="34" charset="0"/>
                <a:cs typeface="Arial" panose="020B0604020202020204" pitchFamily="34" charset="0"/>
              </a:rPr>
              <a:t>.</a:t>
            </a:r>
          </a:p>
          <a:p>
            <a:pPr marL="344488" indent="-344488" algn="just">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344488" indent="-344488" algn="just">
              <a:buFont typeface="Arial" panose="020B0604020202020204" pitchFamily="34" charset="0"/>
              <a:buChar char="•"/>
            </a:pPr>
            <a:r>
              <a:rPr lang="en-US" sz="1600" dirty="0">
                <a:latin typeface="Arial" panose="020B0604020202020204" pitchFamily="34" charset="0"/>
                <a:cs typeface="Arial" panose="020B0604020202020204" pitchFamily="34" charset="0"/>
              </a:rPr>
              <a:t>At year end, the Agency reported capital commitments amounting to R6 million, contingent assets of R5 million and contingent liabilities of R3.1 million.</a:t>
            </a:r>
          </a:p>
          <a:p>
            <a:pPr marL="344488" indent="-344488" algn="just">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344488" indent="-344488" algn="just">
              <a:buFont typeface="Arial" panose="020B0604020202020204" pitchFamily="34" charset="0"/>
              <a:buChar char="•"/>
            </a:pPr>
            <a:r>
              <a:rPr lang="en-US" sz="1600" dirty="0">
                <a:latin typeface="Arial" panose="020B0604020202020204" pitchFamily="34" charset="0"/>
                <a:cs typeface="Arial" panose="020B0604020202020204" pitchFamily="34" charset="0"/>
              </a:rPr>
              <a:t>Related party transactions with the Department of Woman Youth and Persons with Disabilities (DWYPD) were disclosed as grant income in the Statement of Financial Performance; other related party transactions with the board and key management were disclosed in Note 26 of the AFS.</a:t>
            </a:r>
          </a:p>
          <a:p>
            <a:pPr algn="l"/>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7599289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0D1ACCE-4D73-C141-8838-BC543341C0B3}"/>
              </a:ext>
            </a:extLst>
          </p:cNvPr>
          <p:cNvPicPr>
            <a:picLocks noChangeAspect="1"/>
          </p:cNvPicPr>
          <p:nvPr/>
        </p:nvPicPr>
        <p:blipFill>
          <a:blip r:embed="rId2"/>
          <a:stretch>
            <a:fillRect/>
          </a:stretch>
        </p:blipFill>
        <p:spPr>
          <a:xfrm>
            <a:off x="558800" y="0"/>
            <a:ext cx="8585200" cy="6858000"/>
          </a:xfrm>
          <a:prstGeom prst="rect">
            <a:avLst/>
          </a:prstGeom>
        </p:spPr>
      </p:pic>
      <p:sp>
        <p:nvSpPr>
          <p:cNvPr id="7" name="Title 1">
            <a:extLst>
              <a:ext uri="{FF2B5EF4-FFF2-40B4-BE49-F238E27FC236}">
                <a16:creationId xmlns:a16="http://schemas.microsoft.com/office/drawing/2014/main" xmlns="" id="{ED88FB43-4BB5-4146-B392-4F929F0D3527}"/>
              </a:ext>
            </a:extLst>
          </p:cNvPr>
          <p:cNvSpPr>
            <a:spLocks noGrp="1"/>
          </p:cNvSpPr>
          <p:nvPr>
            <p:ph type="ctrTitle"/>
          </p:nvPr>
        </p:nvSpPr>
        <p:spPr>
          <a:xfrm>
            <a:off x="2009714" y="624157"/>
            <a:ext cx="4764236" cy="365919"/>
          </a:xfrm>
        </p:spPr>
        <p:txBody>
          <a:bodyPr>
            <a:normAutofit fontScale="90000"/>
          </a:bodyPr>
          <a:lstStyle/>
          <a:p>
            <a:pPr algn="l"/>
            <a:r>
              <a:rPr lang="en-US" sz="2000" b="1" dirty="0">
                <a:solidFill>
                  <a:schemeClr val="accent1">
                    <a:lumMod val="50000"/>
                  </a:schemeClr>
                </a:solidFill>
                <a:latin typeface="Arial" panose="020B0604020202020204" pitchFamily="34" charset="0"/>
                <a:cs typeface="Arial" panose="020B0604020202020204" pitchFamily="34" charset="0"/>
              </a:rPr>
              <a:t>STATEMENT OF FINANCIAL POSITION</a:t>
            </a:r>
          </a:p>
        </p:txBody>
      </p:sp>
      <p:graphicFrame>
        <p:nvGraphicFramePr>
          <p:cNvPr id="8" name="Table 7"/>
          <p:cNvGraphicFramePr>
            <a:graphicFrameLocks noGrp="1"/>
          </p:cNvGraphicFramePr>
          <p:nvPr>
            <p:extLst>
              <p:ext uri="{D42A27DB-BD31-4B8C-83A1-F6EECF244321}">
                <p14:modId xmlns:p14="http://schemas.microsoft.com/office/powerpoint/2010/main" xmlns="" val="433016909"/>
              </p:ext>
            </p:extLst>
          </p:nvPr>
        </p:nvGraphicFramePr>
        <p:xfrm>
          <a:off x="355115" y="1238934"/>
          <a:ext cx="8218615" cy="5461941"/>
        </p:xfrm>
        <a:graphic>
          <a:graphicData uri="http://schemas.openxmlformats.org/drawingml/2006/table">
            <a:tbl>
              <a:tblPr firstRow="1" bandRow="1">
                <a:tableStyleId>{69012ECD-51FC-41F1-AA8D-1B2483CD663E}</a:tableStyleId>
              </a:tblPr>
              <a:tblGrid>
                <a:gridCol w="4097471">
                  <a:extLst>
                    <a:ext uri="{9D8B030D-6E8A-4147-A177-3AD203B41FA5}">
                      <a16:colId xmlns:a16="http://schemas.microsoft.com/office/drawing/2014/main" xmlns="" val="3311575161"/>
                    </a:ext>
                  </a:extLst>
                </a:gridCol>
                <a:gridCol w="2060572">
                  <a:extLst>
                    <a:ext uri="{9D8B030D-6E8A-4147-A177-3AD203B41FA5}">
                      <a16:colId xmlns:a16="http://schemas.microsoft.com/office/drawing/2014/main" xmlns="" val="3334353641"/>
                    </a:ext>
                  </a:extLst>
                </a:gridCol>
                <a:gridCol w="2060572">
                  <a:extLst>
                    <a:ext uri="{9D8B030D-6E8A-4147-A177-3AD203B41FA5}">
                      <a16:colId xmlns:a16="http://schemas.microsoft.com/office/drawing/2014/main" xmlns="" val="2722814782"/>
                    </a:ext>
                  </a:extLst>
                </a:gridCol>
              </a:tblGrid>
              <a:tr h="271941">
                <a:tc>
                  <a:txBody>
                    <a:bodyPr/>
                    <a:lstStyle/>
                    <a:p>
                      <a:pPr algn="ctr"/>
                      <a:r>
                        <a:rPr lang="en-US" sz="1200" dirty="0">
                          <a:latin typeface="Arial" panose="020B0604020202020204" pitchFamily="34" charset="0"/>
                          <a:cs typeface="Arial" panose="020B0604020202020204" pitchFamily="34" charset="0"/>
                        </a:rPr>
                        <a:t>Description</a:t>
                      </a:r>
                    </a:p>
                  </a:txBody>
                  <a:tcPr anchor="ctr"/>
                </a:tc>
                <a:tc>
                  <a:txBody>
                    <a:bodyPr/>
                    <a:lstStyle/>
                    <a:p>
                      <a:pPr algn="ctr"/>
                      <a:r>
                        <a:rPr lang="en-US" sz="1200" dirty="0">
                          <a:latin typeface="Arial" panose="020B0604020202020204" pitchFamily="34" charset="0"/>
                          <a:cs typeface="Arial" panose="020B0604020202020204" pitchFamily="34" charset="0"/>
                        </a:rPr>
                        <a:t>2019 / 2020</a:t>
                      </a:r>
                    </a:p>
                  </a:txBody>
                  <a:tcPr anchor="ctr"/>
                </a:tc>
                <a:tc>
                  <a:txBody>
                    <a:bodyPr/>
                    <a:lstStyle/>
                    <a:p>
                      <a:pPr algn="ctr"/>
                      <a:r>
                        <a:rPr lang="en-US" sz="1200" dirty="0">
                          <a:latin typeface="Arial" panose="020B0604020202020204" pitchFamily="34" charset="0"/>
                          <a:cs typeface="Arial" panose="020B0604020202020204" pitchFamily="34" charset="0"/>
                        </a:rPr>
                        <a:t>2018</a:t>
                      </a:r>
                      <a:r>
                        <a:rPr lang="en-US" sz="1200" baseline="0" dirty="0">
                          <a:latin typeface="Arial" panose="020B0604020202020204" pitchFamily="34" charset="0"/>
                          <a:cs typeface="Arial" panose="020B0604020202020204" pitchFamily="34" charset="0"/>
                        </a:rPr>
                        <a:t> / 2019</a:t>
                      </a:r>
                      <a:endParaRPr lang="en-US" sz="12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410793987"/>
                  </a:ext>
                </a:extLst>
              </a:tr>
              <a:tr h="207841">
                <a:tc>
                  <a:txBody>
                    <a:bodyPr/>
                    <a:lstStyle/>
                    <a:p>
                      <a:pPr marL="0" marR="0">
                        <a:lnSpc>
                          <a:spcPct val="107000"/>
                        </a:lnSpc>
                        <a:spcBef>
                          <a:spcPts val="0"/>
                        </a:spcBef>
                        <a:spcAft>
                          <a:spcPts val="0"/>
                        </a:spcAft>
                      </a:pPr>
                      <a:r>
                        <a:rPr lang="en-ZA" sz="1200" b="1" dirty="0">
                          <a:effectLst/>
                          <a:latin typeface="Arial" panose="020B0604020202020204" pitchFamily="34" charset="0"/>
                          <a:cs typeface="Arial" panose="020B0604020202020204" pitchFamily="34" charset="0"/>
                        </a:rPr>
                        <a:t>Assets</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endParaRPr lang="en-US" sz="1200" dirty="0">
                        <a:latin typeface="Arial" panose="020B0604020202020204" pitchFamily="34" charset="0"/>
                        <a:cs typeface="Arial" panose="020B0604020202020204" pitchFamily="34" charset="0"/>
                      </a:endParaRPr>
                    </a:p>
                  </a:txBody>
                  <a:tcPr marL="68580" marR="68580" marT="0" marB="0" anchor="ctr"/>
                </a:tc>
                <a:tc>
                  <a:txBody>
                    <a:bodyPr/>
                    <a:lstStyle/>
                    <a:p>
                      <a:endParaRPr lang="en-US" sz="1200">
                        <a:latin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455421870"/>
                  </a:ext>
                </a:extLst>
              </a:tr>
              <a:tr h="207841">
                <a:tc>
                  <a:txBody>
                    <a:bodyPr/>
                    <a:lstStyle/>
                    <a:p>
                      <a:pPr marL="0" marR="0">
                        <a:lnSpc>
                          <a:spcPct val="107000"/>
                        </a:lnSpc>
                        <a:spcBef>
                          <a:spcPts val="0"/>
                        </a:spcBef>
                        <a:spcAft>
                          <a:spcPts val="0"/>
                        </a:spcAft>
                      </a:pPr>
                      <a:r>
                        <a:rPr lang="en-ZA" sz="1200" b="1" dirty="0">
                          <a:effectLst/>
                          <a:latin typeface="Arial" panose="020B0604020202020204" pitchFamily="34" charset="0"/>
                          <a:cs typeface="Arial" panose="020B0604020202020204" pitchFamily="34" charset="0"/>
                        </a:rPr>
                        <a:t>Current assets</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endParaRPr lang="en-US" sz="1200">
                        <a:latin typeface="Arial" panose="020B0604020202020204" pitchFamily="34" charset="0"/>
                        <a:cs typeface="Arial" panose="020B0604020202020204" pitchFamily="34" charset="0"/>
                      </a:endParaRPr>
                    </a:p>
                  </a:txBody>
                  <a:tcPr marL="68580" marR="68580" marT="0" marB="0" anchor="ctr"/>
                </a:tc>
                <a:tc>
                  <a:txBody>
                    <a:bodyPr/>
                    <a:lstStyle/>
                    <a:p>
                      <a:endParaRPr lang="en-US" sz="1200">
                        <a:latin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331424274"/>
                  </a:ext>
                </a:extLst>
              </a:tr>
              <a:tr h="207841">
                <a:tc>
                  <a:txBody>
                    <a:bodyPr/>
                    <a:lstStyle/>
                    <a:p>
                      <a:pPr marL="0" marR="0">
                        <a:lnSpc>
                          <a:spcPct val="107000"/>
                        </a:lnSpc>
                        <a:spcBef>
                          <a:spcPts val="0"/>
                        </a:spcBef>
                        <a:spcAft>
                          <a:spcPts val="0"/>
                        </a:spcAft>
                      </a:pPr>
                      <a:r>
                        <a:rPr lang="en-ZA" sz="1200" dirty="0">
                          <a:effectLst/>
                          <a:latin typeface="Arial" panose="020B0604020202020204" pitchFamily="34" charset="0"/>
                          <a:cs typeface="Arial" panose="020B0604020202020204" pitchFamily="34" charset="0"/>
                        </a:rPr>
                        <a:t>Receivables from exchange transactions</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ZA" sz="1200" dirty="0">
                          <a:effectLst/>
                          <a:latin typeface="Arial" panose="020B0604020202020204" pitchFamily="34" charset="0"/>
                          <a:cs typeface="Arial" panose="020B0604020202020204" pitchFamily="34" charset="0"/>
                        </a:rPr>
                        <a:t>         3 940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ZA" sz="1200" dirty="0">
                          <a:effectLst/>
                          <a:latin typeface="Arial" panose="020B0604020202020204" pitchFamily="34" charset="0"/>
                          <a:cs typeface="Arial" panose="020B0604020202020204" pitchFamily="34" charset="0"/>
                        </a:rPr>
                        <a:t>         4 974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4158939671"/>
                  </a:ext>
                </a:extLst>
              </a:tr>
              <a:tr h="207841">
                <a:tc>
                  <a:txBody>
                    <a:bodyPr/>
                    <a:lstStyle/>
                    <a:p>
                      <a:pPr marL="0" marR="0">
                        <a:lnSpc>
                          <a:spcPct val="107000"/>
                        </a:lnSpc>
                        <a:spcBef>
                          <a:spcPts val="0"/>
                        </a:spcBef>
                        <a:spcAft>
                          <a:spcPts val="0"/>
                        </a:spcAft>
                      </a:pPr>
                      <a:r>
                        <a:rPr lang="en-ZA" sz="1200" dirty="0">
                          <a:effectLst/>
                          <a:latin typeface="Arial" panose="020B0604020202020204" pitchFamily="34" charset="0"/>
                          <a:cs typeface="Arial" panose="020B0604020202020204" pitchFamily="34" charset="0"/>
                        </a:rPr>
                        <a:t>Receivables from non-exchange transactions</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ZA" sz="1200" dirty="0">
                          <a:effectLst/>
                          <a:latin typeface="Arial" panose="020B0604020202020204" pitchFamily="34" charset="0"/>
                          <a:cs typeface="Arial" panose="020B0604020202020204" pitchFamily="34" charset="0"/>
                        </a:rPr>
                        <a:t>       13 619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ZA" sz="1200" dirty="0">
                          <a:effectLst/>
                          <a:latin typeface="Arial" panose="020B0604020202020204" pitchFamily="34" charset="0"/>
                          <a:cs typeface="Arial" panose="020B0604020202020204" pitchFamily="34" charset="0"/>
                        </a:rPr>
                        <a:t>       10 187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117062581"/>
                  </a:ext>
                </a:extLst>
              </a:tr>
              <a:tr h="207841">
                <a:tc>
                  <a:txBody>
                    <a:bodyPr/>
                    <a:lstStyle/>
                    <a:p>
                      <a:pPr marL="0" marR="0">
                        <a:lnSpc>
                          <a:spcPct val="107000"/>
                        </a:lnSpc>
                        <a:spcBef>
                          <a:spcPts val="0"/>
                        </a:spcBef>
                        <a:spcAft>
                          <a:spcPts val="0"/>
                        </a:spcAft>
                      </a:pPr>
                      <a:r>
                        <a:rPr lang="en-ZA" sz="1200" dirty="0">
                          <a:effectLst/>
                          <a:latin typeface="Arial" panose="020B0604020202020204" pitchFamily="34" charset="0"/>
                          <a:cs typeface="Arial" panose="020B0604020202020204" pitchFamily="34" charset="0"/>
                        </a:rPr>
                        <a:t>Cash and cash equivalents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ZA" sz="1200" dirty="0">
                          <a:effectLst/>
                          <a:latin typeface="Arial" panose="020B0604020202020204" pitchFamily="34" charset="0"/>
                          <a:cs typeface="Arial" panose="020B0604020202020204" pitchFamily="34" charset="0"/>
                        </a:rPr>
                        <a:t>63 712</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ZA" sz="1200" dirty="0">
                          <a:effectLst/>
                          <a:latin typeface="Arial" panose="020B0604020202020204" pitchFamily="34" charset="0"/>
                          <a:cs typeface="Arial" panose="020B0604020202020204" pitchFamily="34" charset="0"/>
                        </a:rPr>
                        <a:t>99 128</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2005093357"/>
                  </a:ext>
                </a:extLst>
              </a:tr>
              <a:tr h="207841">
                <a:tc>
                  <a:txBody>
                    <a:bodyPr/>
                    <a:lstStyle/>
                    <a:p>
                      <a:pPr marL="0" marR="0">
                        <a:lnSpc>
                          <a:spcPct val="107000"/>
                        </a:lnSpc>
                        <a:spcBef>
                          <a:spcPts val="0"/>
                        </a:spcBef>
                        <a:spcAft>
                          <a:spcPts val="0"/>
                        </a:spcAft>
                      </a:pPr>
                      <a:r>
                        <a:rPr lang="en-ZA" sz="1200" dirty="0">
                          <a:effectLst/>
                          <a:latin typeface="Arial" panose="020B0604020202020204" pitchFamily="34" charset="0"/>
                          <a:cs typeface="Arial" panose="020B0604020202020204" pitchFamily="34" charset="0"/>
                        </a:rPr>
                        <a:t>Non-current assets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ZA" sz="1200" dirty="0">
                          <a:effectLst/>
                          <a:latin typeface="Arial" panose="020B0604020202020204" pitchFamily="34" charset="0"/>
                          <a:cs typeface="Arial" panose="020B0604020202020204" pitchFamily="34" charset="0"/>
                        </a:rPr>
                        <a:t>       81 270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ZA" sz="1200" dirty="0">
                          <a:effectLst/>
                          <a:latin typeface="Arial" panose="020B0604020202020204" pitchFamily="34" charset="0"/>
                          <a:cs typeface="Arial" panose="020B0604020202020204" pitchFamily="34" charset="0"/>
                        </a:rPr>
                        <a:t>     114 289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2575069361"/>
                  </a:ext>
                </a:extLst>
              </a:tr>
              <a:tr h="207841">
                <a:tc>
                  <a:txBody>
                    <a:bodyPr/>
                    <a:lstStyle/>
                    <a:p>
                      <a:pPr marL="0" marR="0">
                        <a:lnSpc>
                          <a:spcPct val="107000"/>
                        </a:lnSpc>
                        <a:spcBef>
                          <a:spcPts val="0"/>
                        </a:spcBef>
                        <a:spcAft>
                          <a:spcPts val="0"/>
                        </a:spcAft>
                      </a:pPr>
                      <a:r>
                        <a:rPr lang="en-ZA" sz="1200" dirty="0">
                          <a:effectLst/>
                          <a:latin typeface="Arial" panose="020B0604020202020204" pitchFamily="34" charset="0"/>
                          <a:cs typeface="Arial" panose="020B0604020202020204" pitchFamily="34" charset="0"/>
                        </a:rPr>
                        <a:t>Property, Plant and Equipment</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ZA" sz="1200" dirty="0">
                          <a:effectLst/>
                          <a:latin typeface="Arial" panose="020B0604020202020204" pitchFamily="34" charset="0"/>
                          <a:cs typeface="Arial" panose="020B0604020202020204" pitchFamily="34" charset="0"/>
                        </a:rPr>
                        <a:t>       47 002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ZA" sz="1200" dirty="0">
                          <a:effectLst/>
                          <a:latin typeface="Arial" panose="020B0604020202020204" pitchFamily="34" charset="0"/>
                          <a:cs typeface="Arial" panose="020B0604020202020204" pitchFamily="34" charset="0"/>
                        </a:rPr>
                        <a:t>       27 862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1098262710"/>
                  </a:ext>
                </a:extLst>
              </a:tr>
              <a:tr h="207841">
                <a:tc>
                  <a:txBody>
                    <a:bodyPr/>
                    <a:lstStyle/>
                    <a:p>
                      <a:pPr marL="0" marR="0">
                        <a:lnSpc>
                          <a:spcPct val="107000"/>
                        </a:lnSpc>
                        <a:spcBef>
                          <a:spcPts val="0"/>
                        </a:spcBef>
                        <a:spcAft>
                          <a:spcPts val="0"/>
                        </a:spcAft>
                      </a:pPr>
                      <a:r>
                        <a:rPr lang="en-ZA" sz="1200" dirty="0">
                          <a:effectLst/>
                          <a:latin typeface="Arial" panose="020B0604020202020204" pitchFamily="34" charset="0"/>
                          <a:cs typeface="Arial" panose="020B0604020202020204" pitchFamily="34" charset="0"/>
                        </a:rPr>
                        <a:t>Intangible assets</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ZA" sz="1200" dirty="0">
                          <a:effectLst/>
                          <a:latin typeface="Arial" panose="020B0604020202020204" pitchFamily="34" charset="0"/>
                          <a:cs typeface="Arial" panose="020B0604020202020204" pitchFamily="34" charset="0"/>
                        </a:rPr>
                        <a:t>       19 472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ZA" sz="1200">
                          <a:effectLst/>
                          <a:latin typeface="Arial" panose="020B0604020202020204" pitchFamily="34" charset="0"/>
                          <a:cs typeface="Arial" panose="020B0604020202020204" pitchFamily="34" charset="0"/>
                        </a:rPr>
                        <a:t>       12 118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2111081742"/>
                  </a:ext>
                </a:extLst>
              </a:tr>
              <a:tr h="207841">
                <a:tc>
                  <a:txBody>
                    <a:bodyPr/>
                    <a:lstStyle/>
                    <a:p>
                      <a:pPr marL="0" marR="0">
                        <a:lnSpc>
                          <a:spcPct val="107000"/>
                        </a:lnSpc>
                        <a:spcBef>
                          <a:spcPts val="0"/>
                        </a:spcBef>
                        <a:spcAft>
                          <a:spcPts val="0"/>
                        </a:spcAft>
                      </a:pPr>
                      <a:r>
                        <a:rPr lang="en-ZA" sz="1200" dirty="0">
                          <a:effectLst/>
                          <a:latin typeface="Arial" panose="020B0604020202020204" pitchFamily="34" charset="0"/>
                          <a:cs typeface="Arial" panose="020B0604020202020204" pitchFamily="34" charset="0"/>
                        </a:rPr>
                        <a:t>Loan receivables from exchange transactions</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ZA" sz="1200" dirty="0">
                          <a:effectLst/>
                          <a:latin typeface="Arial" panose="020B0604020202020204" pitchFamily="34" charset="0"/>
                          <a:cs typeface="Arial" panose="020B0604020202020204" pitchFamily="34" charset="0"/>
                        </a:rPr>
                        <a:t>            -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ZA" sz="1200" dirty="0">
                          <a:effectLst/>
                          <a:latin typeface="Arial" panose="020B0604020202020204" pitchFamily="34" charset="0"/>
                          <a:cs typeface="Arial" panose="020B0604020202020204" pitchFamily="34" charset="0"/>
                        </a:rPr>
                        <a:t>                 -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2741480075"/>
                  </a:ext>
                </a:extLst>
              </a:tr>
              <a:tr h="207841">
                <a:tc>
                  <a:txBody>
                    <a:bodyPr/>
                    <a:lstStyle/>
                    <a:p>
                      <a:pPr marL="0" marR="0">
                        <a:lnSpc>
                          <a:spcPct val="107000"/>
                        </a:lnSpc>
                        <a:spcBef>
                          <a:spcPts val="0"/>
                        </a:spcBef>
                        <a:spcAft>
                          <a:spcPts val="0"/>
                        </a:spcAft>
                      </a:pPr>
                      <a:r>
                        <a:rPr lang="en-ZA" sz="1200">
                          <a:effectLst/>
                          <a:latin typeface="Arial" panose="020B0604020202020204" pitchFamily="34" charset="0"/>
                          <a:cs typeface="Arial" panose="020B0604020202020204" pitchFamily="34" charset="0"/>
                        </a:rPr>
                        <a:t>Rental deposit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ZA" sz="1200" dirty="0">
                          <a:effectLst/>
                          <a:latin typeface="Arial" panose="020B0604020202020204" pitchFamily="34" charset="0"/>
                          <a:cs typeface="Arial" panose="020B0604020202020204" pitchFamily="34" charset="0"/>
                        </a:rPr>
                        <a:t>5 009</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ZA" sz="1200" dirty="0">
                          <a:effectLst/>
                          <a:latin typeface="Arial" panose="020B0604020202020204" pitchFamily="34" charset="0"/>
                          <a:cs typeface="Arial" panose="020B0604020202020204" pitchFamily="34" charset="0"/>
                        </a:rPr>
                        <a:t>5 356</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786051820"/>
                  </a:ext>
                </a:extLst>
              </a:tr>
              <a:tr h="207841">
                <a:tc>
                  <a:txBody>
                    <a:bodyPr/>
                    <a:lstStyle/>
                    <a:p>
                      <a:pPr marL="0" marR="0">
                        <a:lnSpc>
                          <a:spcPct val="107000"/>
                        </a:lnSpc>
                        <a:spcBef>
                          <a:spcPts val="0"/>
                        </a:spcBef>
                        <a:spcAft>
                          <a:spcPts val="0"/>
                        </a:spcAft>
                      </a:pPr>
                      <a:r>
                        <a:rPr lang="en-ZA" sz="1200" b="1" dirty="0">
                          <a:effectLst/>
                          <a:latin typeface="Arial" panose="020B0604020202020204" pitchFamily="34" charset="0"/>
                          <a:cs typeface="Arial" panose="020B0604020202020204" pitchFamily="34" charset="0"/>
                        </a:rPr>
                        <a:t>Total assets</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ZA" sz="1200" dirty="0">
                          <a:effectLst/>
                          <a:latin typeface="Arial" panose="020B0604020202020204" pitchFamily="34" charset="0"/>
                          <a:cs typeface="Arial" panose="020B0604020202020204" pitchFamily="34" charset="0"/>
                        </a:rPr>
                        <a:t>     152 753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ZA" sz="1200" dirty="0">
                          <a:effectLst/>
                          <a:latin typeface="Arial" panose="020B0604020202020204" pitchFamily="34" charset="0"/>
                          <a:cs typeface="Arial" panose="020B0604020202020204" pitchFamily="34" charset="0"/>
                        </a:rPr>
                        <a:t>     159 625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2140011886"/>
                  </a:ext>
                </a:extLst>
              </a:tr>
              <a:tr h="271941">
                <a:tc>
                  <a:txBody>
                    <a:bodyPr/>
                    <a:lstStyle/>
                    <a:p>
                      <a:pPr marL="0" marR="0">
                        <a:lnSpc>
                          <a:spcPct val="107000"/>
                        </a:lnSpc>
                        <a:spcBef>
                          <a:spcPts val="0"/>
                        </a:spcBef>
                        <a:spcAft>
                          <a:spcPts val="0"/>
                        </a:spcAft>
                      </a:pPr>
                      <a:r>
                        <a:rPr lang="en-ZA" sz="1200" b="1" dirty="0">
                          <a:effectLst/>
                          <a:latin typeface="Arial" panose="020B0604020202020204" pitchFamily="34" charset="0"/>
                          <a:cs typeface="Arial" panose="020B0604020202020204" pitchFamily="34" charset="0"/>
                        </a:rPr>
                        <a:t>Liabilities</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r"/>
                      <a:endParaRPr lang="en-US" sz="1200" dirty="0">
                        <a:latin typeface="Arial" panose="020B0604020202020204" pitchFamily="34" charset="0"/>
                        <a:cs typeface="Arial" panose="020B0604020202020204" pitchFamily="34" charset="0"/>
                      </a:endParaRPr>
                    </a:p>
                  </a:txBody>
                  <a:tcPr anchor="ctr"/>
                </a:tc>
                <a:tc>
                  <a:txBody>
                    <a:bodyPr/>
                    <a:lstStyle/>
                    <a:p>
                      <a:pPr algn="ctr"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xmlns="" val="3302757031"/>
                  </a:ext>
                </a:extLst>
              </a:tr>
              <a:tr h="271941">
                <a:tc>
                  <a:txBody>
                    <a:bodyPr/>
                    <a:lstStyle/>
                    <a:p>
                      <a:pPr marL="0" marR="0">
                        <a:lnSpc>
                          <a:spcPct val="107000"/>
                        </a:lnSpc>
                        <a:spcBef>
                          <a:spcPts val="0"/>
                        </a:spcBef>
                        <a:spcAft>
                          <a:spcPts val="0"/>
                        </a:spcAft>
                      </a:pPr>
                      <a:r>
                        <a:rPr lang="en-ZA" sz="1200" b="1" dirty="0">
                          <a:effectLst/>
                          <a:latin typeface="Arial" panose="020B0604020202020204" pitchFamily="34" charset="0"/>
                          <a:cs typeface="Arial" panose="020B0604020202020204" pitchFamily="34" charset="0"/>
                        </a:rPr>
                        <a:t>Current liabilities</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r"/>
                      <a:endParaRPr lang="en-US" sz="1200" dirty="0">
                        <a:latin typeface="Arial" panose="020B0604020202020204" pitchFamily="34" charset="0"/>
                        <a:cs typeface="Arial" panose="020B0604020202020204" pitchFamily="34" charset="0"/>
                      </a:endParaRPr>
                    </a:p>
                  </a:txBody>
                  <a:tcPr anchor="ctr"/>
                </a:tc>
                <a:tc>
                  <a:txBody>
                    <a:bodyPr/>
                    <a:lstStyle/>
                    <a:p>
                      <a:pPr algn="ctr"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xmlns="" val="3992847770"/>
                  </a:ext>
                </a:extLst>
              </a:tr>
              <a:tr h="207841">
                <a:tc>
                  <a:txBody>
                    <a:bodyPr/>
                    <a:lstStyle/>
                    <a:p>
                      <a:pPr marL="0" marR="0">
                        <a:lnSpc>
                          <a:spcPct val="107000"/>
                        </a:lnSpc>
                        <a:spcBef>
                          <a:spcPts val="0"/>
                        </a:spcBef>
                        <a:spcAft>
                          <a:spcPts val="0"/>
                        </a:spcAft>
                      </a:pPr>
                      <a:r>
                        <a:rPr lang="en-ZA" sz="1200">
                          <a:effectLst/>
                          <a:latin typeface="Arial" panose="020B0604020202020204" pitchFamily="34" charset="0"/>
                          <a:cs typeface="Arial" panose="020B0604020202020204" pitchFamily="34" charset="0"/>
                        </a:rPr>
                        <a:t>Finance lease obligation</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ZA" sz="1200" dirty="0">
                          <a:effectLst/>
                          <a:latin typeface="Arial" panose="020B0604020202020204" pitchFamily="34" charset="0"/>
                          <a:cs typeface="Arial" panose="020B0604020202020204" pitchFamily="34" charset="0"/>
                        </a:rPr>
                        <a:t>            248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ZA" sz="1200" dirty="0">
                          <a:effectLst/>
                          <a:latin typeface="Arial" panose="020B0604020202020204" pitchFamily="34" charset="0"/>
                          <a:cs typeface="Arial" panose="020B0604020202020204" pitchFamily="34" charset="0"/>
                        </a:rPr>
                        <a:t>            805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3507903597"/>
                  </a:ext>
                </a:extLst>
              </a:tr>
              <a:tr h="207841">
                <a:tc>
                  <a:txBody>
                    <a:bodyPr/>
                    <a:lstStyle/>
                    <a:p>
                      <a:pPr marL="0" marR="0">
                        <a:lnSpc>
                          <a:spcPct val="107000"/>
                        </a:lnSpc>
                        <a:spcBef>
                          <a:spcPts val="0"/>
                        </a:spcBef>
                        <a:spcAft>
                          <a:spcPts val="0"/>
                        </a:spcAft>
                      </a:pPr>
                      <a:r>
                        <a:rPr lang="en-ZA" sz="1200">
                          <a:effectLst/>
                          <a:latin typeface="Arial" panose="020B0604020202020204" pitchFamily="34" charset="0"/>
                          <a:cs typeface="Arial" panose="020B0604020202020204" pitchFamily="34" charset="0"/>
                        </a:rPr>
                        <a:t>Payables from exchange transactions</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ZA" sz="1200" dirty="0">
                          <a:effectLst/>
                          <a:latin typeface="Arial" panose="020B0604020202020204" pitchFamily="34" charset="0"/>
                          <a:cs typeface="Arial" panose="020B0604020202020204" pitchFamily="34" charset="0"/>
                        </a:rPr>
                        <a:t>       48 701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ZA" sz="1200" dirty="0">
                          <a:effectLst/>
                          <a:latin typeface="Arial" panose="020B0604020202020204" pitchFamily="34" charset="0"/>
                          <a:cs typeface="Arial" panose="020B0604020202020204" pitchFamily="34" charset="0"/>
                        </a:rPr>
                        <a:t>       73 169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1493547526"/>
                  </a:ext>
                </a:extLst>
              </a:tr>
              <a:tr h="207841">
                <a:tc>
                  <a:txBody>
                    <a:bodyPr/>
                    <a:lstStyle/>
                    <a:p>
                      <a:pPr marL="0" marR="0">
                        <a:lnSpc>
                          <a:spcPct val="107000"/>
                        </a:lnSpc>
                        <a:spcBef>
                          <a:spcPts val="0"/>
                        </a:spcBef>
                        <a:spcAft>
                          <a:spcPts val="0"/>
                        </a:spcAft>
                      </a:pPr>
                      <a:r>
                        <a:rPr lang="en-ZA" sz="1200">
                          <a:effectLst/>
                          <a:latin typeface="Arial" panose="020B0604020202020204" pitchFamily="34" charset="0"/>
                          <a:cs typeface="Arial" panose="020B0604020202020204" pitchFamily="34" charset="0"/>
                        </a:rPr>
                        <a:t>Employee cost provisions</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ZA" sz="1200" dirty="0">
                          <a:effectLst/>
                          <a:latin typeface="Arial" panose="020B0604020202020204" pitchFamily="34" charset="0"/>
                          <a:cs typeface="Arial" panose="020B0604020202020204" pitchFamily="34" charset="0"/>
                        </a:rPr>
                        <a:t>       15 993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ZA" sz="1200" dirty="0">
                          <a:effectLst/>
                          <a:latin typeface="Arial" panose="020B0604020202020204" pitchFamily="34" charset="0"/>
                          <a:cs typeface="Arial" panose="020B0604020202020204" pitchFamily="34" charset="0"/>
                        </a:rPr>
                        <a:t>       10 851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3884862783"/>
                  </a:ext>
                </a:extLst>
              </a:tr>
              <a:tr h="207841">
                <a:tc>
                  <a:txBody>
                    <a:bodyPr/>
                    <a:lstStyle/>
                    <a:p>
                      <a:pPr marL="0" marR="0">
                        <a:lnSpc>
                          <a:spcPct val="107000"/>
                        </a:lnSpc>
                        <a:spcBef>
                          <a:spcPts val="0"/>
                        </a:spcBef>
                        <a:spcAft>
                          <a:spcPts val="0"/>
                        </a:spcAft>
                      </a:pPr>
                      <a:r>
                        <a:rPr lang="en-ZA" sz="1200">
                          <a:effectLst/>
                          <a:latin typeface="Arial" panose="020B0604020202020204" pitchFamily="34" charset="0"/>
                          <a:cs typeface="Arial" panose="020B0604020202020204" pitchFamily="34" charset="0"/>
                        </a:rPr>
                        <a:t>Deferred income</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ZA" sz="1200" dirty="0">
                          <a:effectLst/>
                          <a:latin typeface="Arial" panose="020B0604020202020204" pitchFamily="34" charset="0"/>
                          <a:cs typeface="Arial" panose="020B0604020202020204" pitchFamily="34" charset="0"/>
                        </a:rPr>
                        <a:t>       13 729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ZA" sz="1200" dirty="0">
                          <a:effectLst/>
                          <a:latin typeface="Arial" panose="020B0604020202020204" pitchFamily="34" charset="0"/>
                          <a:cs typeface="Arial" panose="020B0604020202020204" pitchFamily="34" charset="0"/>
                        </a:rPr>
                        <a:t>       11 508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143618040"/>
                  </a:ext>
                </a:extLst>
              </a:tr>
              <a:tr h="207841">
                <a:tc>
                  <a:txBody>
                    <a:bodyPr/>
                    <a:lstStyle/>
                    <a:p>
                      <a:pPr marL="0" marR="0">
                        <a:lnSpc>
                          <a:spcPct val="107000"/>
                        </a:lnSpc>
                        <a:spcBef>
                          <a:spcPts val="0"/>
                        </a:spcBef>
                        <a:spcAft>
                          <a:spcPts val="0"/>
                        </a:spcAft>
                      </a:pPr>
                      <a:r>
                        <a:rPr lang="en-ZA" sz="1200">
                          <a:effectLst/>
                          <a:latin typeface="Arial" panose="020B0604020202020204" pitchFamily="34" charset="0"/>
                          <a:cs typeface="Arial" panose="020B0604020202020204" pitchFamily="34" charset="0"/>
                        </a:rPr>
                        <a:t>Deferred expenses</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ZA" sz="1200">
                          <a:effectLst/>
                          <a:latin typeface="Arial" panose="020B0604020202020204" pitchFamily="34" charset="0"/>
                          <a:cs typeface="Arial" panose="020B0604020202020204" pitchFamily="34" charset="0"/>
                        </a:rPr>
                        <a:t>2 457</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ZA" sz="1200" dirty="0">
                          <a:effectLst/>
                          <a:latin typeface="Arial" panose="020B0604020202020204" pitchFamily="34" charset="0"/>
                          <a:cs typeface="Arial" panose="020B0604020202020204" pitchFamily="34" charset="0"/>
                        </a:rPr>
                        <a:t>435</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3968722182"/>
                  </a:ext>
                </a:extLst>
              </a:tr>
              <a:tr h="271941">
                <a:tc>
                  <a:txBody>
                    <a:bodyPr/>
                    <a:lstStyle/>
                    <a:p>
                      <a:pPr marL="0" marR="0">
                        <a:lnSpc>
                          <a:spcPct val="107000"/>
                        </a:lnSpc>
                        <a:spcBef>
                          <a:spcPts val="0"/>
                        </a:spcBef>
                        <a:spcAft>
                          <a:spcPts val="0"/>
                        </a:spcAft>
                      </a:pPr>
                      <a:r>
                        <a:rPr lang="en-ZA" sz="1200" b="1" dirty="0">
                          <a:effectLst/>
                          <a:latin typeface="Arial" panose="020B0604020202020204" pitchFamily="34" charset="0"/>
                          <a:cs typeface="Arial" panose="020B0604020202020204" pitchFamily="34" charset="0"/>
                        </a:rPr>
                        <a:t>Non-current liabilities</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r"/>
                      <a:endParaRPr lang="en-US" sz="1200" b="1" dirty="0">
                        <a:latin typeface="Arial" panose="020B0604020202020204" pitchFamily="34" charset="0"/>
                        <a:cs typeface="Arial" panose="020B0604020202020204" pitchFamily="34" charset="0"/>
                      </a:endParaRPr>
                    </a:p>
                  </a:txBody>
                  <a:tcPr anchor="ctr"/>
                </a:tc>
                <a:tc>
                  <a:txBody>
                    <a:bodyPr/>
                    <a:lstStyle/>
                    <a:p>
                      <a:pPr algn="ctr" fontAlgn="b"/>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xmlns="" val="2965348184"/>
                  </a:ext>
                </a:extLst>
              </a:tr>
              <a:tr h="207841">
                <a:tc>
                  <a:txBody>
                    <a:bodyPr/>
                    <a:lstStyle/>
                    <a:p>
                      <a:pPr marL="0" marR="0">
                        <a:lnSpc>
                          <a:spcPct val="107000"/>
                        </a:lnSpc>
                        <a:spcBef>
                          <a:spcPts val="0"/>
                        </a:spcBef>
                        <a:spcAft>
                          <a:spcPts val="0"/>
                        </a:spcAft>
                      </a:pPr>
                      <a:r>
                        <a:rPr lang="en-ZA" sz="1200" dirty="0">
                          <a:effectLst/>
                          <a:latin typeface="Arial" panose="020B0604020202020204" pitchFamily="34" charset="0"/>
                          <a:cs typeface="Arial" panose="020B0604020202020204" pitchFamily="34" charset="0"/>
                        </a:rPr>
                        <a:t>Finance lease obligation</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ZA" sz="1200" dirty="0">
                          <a:effectLst/>
                          <a:latin typeface="Arial" panose="020B0604020202020204" pitchFamily="34" charset="0"/>
                          <a:cs typeface="Arial" panose="020B0604020202020204" pitchFamily="34" charset="0"/>
                        </a:rPr>
                        <a:t>340</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ZA" sz="1200" dirty="0">
                          <a:effectLst/>
                          <a:latin typeface="Arial" panose="020B0604020202020204" pitchFamily="34" charset="0"/>
                          <a:cs typeface="Arial" panose="020B0604020202020204" pitchFamily="34" charset="0"/>
                        </a:rPr>
                        <a:t>223</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4074011085"/>
                  </a:ext>
                </a:extLst>
              </a:tr>
              <a:tr h="207841">
                <a:tc>
                  <a:txBody>
                    <a:bodyPr/>
                    <a:lstStyle/>
                    <a:p>
                      <a:pPr marL="0" marR="0">
                        <a:lnSpc>
                          <a:spcPct val="107000"/>
                        </a:lnSpc>
                        <a:spcBef>
                          <a:spcPts val="0"/>
                        </a:spcBef>
                        <a:spcAft>
                          <a:spcPts val="0"/>
                        </a:spcAft>
                      </a:pPr>
                      <a:r>
                        <a:rPr lang="en-ZA" sz="1200" dirty="0">
                          <a:effectLst/>
                          <a:latin typeface="Arial" panose="020B0604020202020204" pitchFamily="34" charset="0"/>
                          <a:cs typeface="Arial" panose="020B0604020202020204" pitchFamily="34" charset="0"/>
                        </a:rPr>
                        <a:t>Deferred expenses</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ZA" sz="1200">
                          <a:effectLst/>
                          <a:latin typeface="Arial" panose="020B0604020202020204" pitchFamily="34" charset="0"/>
                          <a:cs typeface="Arial" panose="020B0604020202020204" pitchFamily="34" charset="0"/>
                        </a:rPr>
                        <a:t>6 196</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ZA" sz="1200" dirty="0">
                          <a:effectLst/>
                          <a:latin typeface="Arial" panose="020B0604020202020204" pitchFamily="34" charset="0"/>
                          <a:cs typeface="Arial" panose="020B0604020202020204" pitchFamily="34" charset="0"/>
                        </a:rPr>
                        <a:t>6 010</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3234227700"/>
                  </a:ext>
                </a:extLst>
              </a:tr>
              <a:tr h="207841">
                <a:tc>
                  <a:txBody>
                    <a:bodyPr/>
                    <a:lstStyle/>
                    <a:p>
                      <a:pPr marL="0" marR="0">
                        <a:lnSpc>
                          <a:spcPct val="107000"/>
                        </a:lnSpc>
                        <a:spcBef>
                          <a:spcPts val="0"/>
                        </a:spcBef>
                        <a:spcAft>
                          <a:spcPts val="0"/>
                        </a:spcAft>
                      </a:pPr>
                      <a:r>
                        <a:rPr lang="en-ZA" sz="1200" b="1" dirty="0">
                          <a:effectLst/>
                          <a:latin typeface="Arial" panose="020B0604020202020204" pitchFamily="34" charset="0"/>
                          <a:cs typeface="Arial" panose="020B0604020202020204" pitchFamily="34" charset="0"/>
                        </a:rPr>
                        <a:t>Total Liabilities</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ZA" sz="1200" dirty="0">
                          <a:effectLst/>
                          <a:latin typeface="Arial" panose="020B0604020202020204" pitchFamily="34" charset="0"/>
                          <a:cs typeface="Arial" panose="020B0604020202020204" pitchFamily="34" charset="0"/>
                        </a:rPr>
                        <a:t>87 664</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ZA" sz="1200" dirty="0">
                          <a:effectLst/>
                          <a:latin typeface="Arial" panose="020B0604020202020204" pitchFamily="34" charset="0"/>
                          <a:cs typeface="Arial" panose="020B0604020202020204" pitchFamily="34" charset="0"/>
                        </a:rPr>
                        <a:t>103 001</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2545817732"/>
                  </a:ext>
                </a:extLst>
              </a:tr>
              <a:tr h="207841">
                <a:tc>
                  <a:txBody>
                    <a:bodyPr/>
                    <a:lstStyle/>
                    <a:p>
                      <a:pPr marL="0" marR="0">
                        <a:lnSpc>
                          <a:spcPct val="107000"/>
                        </a:lnSpc>
                        <a:spcBef>
                          <a:spcPts val="0"/>
                        </a:spcBef>
                        <a:spcAft>
                          <a:spcPts val="0"/>
                        </a:spcAft>
                      </a:pPr>
                      <a:r>
                        <a:rPr lang="en-ZA" sz="1200" b="1" dirty="0">
                          <a:effectLst/>
                          <a:latin typeface="Arial" panose="020B0604020202020204" pitchFamily="34" charset="0"/>
                          <a:cs typeface="Arial" panose="020B0604020202020204" pitchFamily="34" charset="0"/>
                        </a:rPr>
                        <a:t>Net Assets</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ZA" sz="1200">
                          <a:effectLst/>
                          <a:latin typeface="Arial" panose="020B0604020202020204" pitchFamily="34" charset="0"/>
                          <a:cs typeface="Arial" panose="020B0604020202020204" pitchFamily="34" charset="0"/>
                        </a:rPr>
                        <a:t>65 089</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ZA" sz="1200" dirty="0">
                          <a:effectLst/>
                          <a:latin typeface="Arial" panose="020B0604020202020204" pitchFamily="34" charset="0"/>
                          <a:cs typeface="Arial" panose="020B0604020202020204" pitchFamily="34" charset="0"/>
                        </a:rPr>
                        <a:t>56 624</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1475898836"/>
                  </a:ext>
                </a:extLst>
              </a:tr>
              <a:tr h="207841">
                <a:tc>
                  <a:txBody>
                    <a:bodyPr/>
                    <a:lstStyle/>
                    <a:p>
                      <a:pPr marL="0" marR="0">
                        <a:lnSpc>
                          <a:spcPct val="107000"/>
                        </a:lnSpc>
                        <a:spcBef>
                          <a:spcPts val="0"/>
                        </a:spcBef>
                        <a:spcAft>
                          <a:spcPts val="0"/>
                        </a:spcAft>
                      </a:pPr>
                      <a:r>
                        <a:rPr lang="en-ZA" sz="1200" b="1" dirty="0">
                          <a:effectLst/>
                          <a:latin typeface="Arial" panose="020B0604020202020204" pitchFamily="34" charset="0"/>
                          <a:cs typeface="Arial" panose="020B0604020202020204" pitchFamily="34" charset="0"/>
                        </a:rPr>
                        <a:t>Accumulated surplus </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ZA" sz="1200">
                          <a:effectLst/>
                          <a:latin typeface="Arial" panose="020B0604020202020204" pitchFamily="34" charset="0"/>
                          <a:cs typeface="Arial" panose="020B0604020202020204" pitchFamily="34" charset="0"/>
                        </a:rPr>
                        <a:t>65 089</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ZA" sz="1200" dirty="0">
                          <a:effectLst/>
                          <a:latin typeface="Arial" panose="020B0604020202020204" pitchFamily="34" charset="0"/>
                          <a:cs typeface="Arial" panose="020B0604020202020204" pitchFamily="34" charset="0"/>
                        </a:rPr>
                        <a:t>56 624</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495554433"/>
                  </a:ext>
                </a:extLst>
              </a:tr>
            </a:tbl>
          </a:graphicData>
        </a:graphic>
      </p:graphicFrame>
    </p:spTree>
    <p:extLst>
      <p:ext uri="{BB962C8B-B14F-4D97-AF65-F5344CB8AC3E}">
        <p14:creationId xmlns:p14="http://schemas.microsoft.com/office/powerpoint/2010/main" xmlns="" val="4203173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0D1ACCE-4D73-C141-8838-BC543341C0B3}"/>
              </a:ext>
            </a:extLst>
          </p:cNvPr>
          <p:cNvPicPr>
            <a:picLocks noChangeAspect="1"/>
          </p:cNvPicPr>
          <p:nvPr/>
        </p:nvPicPr>
        <p:blipFill>
          <a:blip r:embed="rId2"/>
          <a:stretch>
            <a:fillRect/>
          </a:stretch>
        </p:blipFill>
        <p:spPr>
          <a:xfrm>
            <a:off x="558800" y="0"/>
            <a:ext cx="8585200" cy="6858000"/>
          </a:xfrm>
          <a:prstGeom prst="rect">
            <a:avLst/>
          </a:prstGeom>
        </p:spPr>
      </p:pic>
      <p:sp>
        <p:nvSpPr>
          <p:cNvPr id="7" name="Title 1">
            <a:extLst>
              <a:ext uri="{FF2B5EF4-FFF2-40B4-BE49-F238E27FC236}">
                <a16:creationId xmlns:a16="http://schemas.microsoft.com/office/drawing/2014/main" xmlns="" id="{ED88FB43-4BB5-4146-B392-4F929F0D3527}"/>
              </a:ext>
            </a:extLst>
          </p:cNvPr>
          <p:cNvSpPr>
            <a:spLocks noGrp="1"/>
          </p:cNvSpPr>
          <p:nvPr>
            <p:ph type="ctrTitle"/>
          </p:nvPr>
        </p:nvSpPr>
        <p:spPr>
          <a:xfrm>
            <a:off x="2009714" y="624157"/>
            <a:ext cx="5158002" cy="365919"/>
          </a:xfrm>
        </p:spPr>
        <p:txBody>
          <a:bodyPr>
            <a:normAutofit fontScale="90000"/>
          </a:bodyPr>
          <a:lstStyle/>
          <a:p>
            <a:pPr algn="l"/>
            <a:r>
              <a:rPr lang="en-US" sz="2000" b="1" dirty="0">
                <a:solidFill>
                  <a:schemeClr val="accent1">
                    <a:lumMod val="50000"/>
                  </a:schemeClr>
                </a:solidFill>
                <a:latin typeface="Arial" panose="020B0604020202020204" pitchFamily="34" charset="0"/>
                <a:cs typeface="Arial" panose="020B0604020202020204" pitchFamily="34" charset="0"/>
              </a:rPr>
              <a:t>STATEMENT OF FINANCIAL PERFORMANCE</a:t>
            </a:r>
          </a:p>
        </p:txBody>
      </p:sp>
      <p:graphicFrame>
        <p:nvGraphicFramePr>
          <p:cNvPr id="9" name="Table 8"/>
          <p:cNvGraphicFramePr>
            <a:graphicFrameLocks noGrp="1"/>
          </p:cNvGraphicFramePr>
          <p:nvPr>
            <p:extLst>
              <p:ext uri="{D42A27DB-BD31-4B8C-83A1-F6EECF244321}">
                <p14:modId xmlns:p14="http://schemas.microsoft.com/office/powerpoint/2010/main" xmlns="" val="2156697103"/>
              </p:ext>
            </p:extLst>
          </p:nvPr>
        </p:nvGraphicFramePr>
        <p:xfrm>
          <a:off x="383541" y="1227582"/>
          <a:ext cx="8611869" cy="4482220"/>
        </p:xfrm>
        <a:graphic>
          <a:graphicData uri="http://schemas.openxmlformats.org/drawingml/2006/table">
            <a:tbl>
              <a:tblPr firstRow="1" bandRow="1">
                <a:tableStyleId>{69012ECD-51FC-41F1-AA8D-1B2483CD663E}</a:tableStyleId>
              </a:tblPr>
              <a:tblGrid>
                <a:gridCol w="4919979">
                  <a:extLst>
                    <a:ext uri="{9D8B030D-6E8A-4147-A177-3AD203B41FA5}">
                      <a16:colId xmlns:a16="http://schemas.microsoft.com/office/drawing/2014/main" xmlns="" val="2980365949"/>
                    </a:ext>
                  </a:extLst>
                </a:gridCol>
                <a:gridCol w="1845945">
                  <a:extLst>
                    <a:ext uri="{9D8B030D-6E8A-4147-A177-3AD203B41FA5}">
                      <a16:colId xmlns:a16="http://schemas.microsoft.com/office/drawing/2014/main" xmlns="" val="3722935297"/>
                    </a:ext>
                  </a:extLst>
                </a:gridCol>
                <a:gridCol w="1845945">
                  <a:extLst>
                    <a:ext uri="{9D8B030D-6E8A-4147-A177-3AD203B41FA5}">
                      <a16:colId xmlns:a16="http://schemas.microsoft.com/office/drawing/2014/main" xmlns="" val="1201950995"/>
                    </a:ext>
                  </a:extLst>
                </a:gridCol>
              </a:tblGrid>
              <a:tr h="0">
                <a:tc>
                  <a:txBody>
                    <a:bodyPr/>
                    <a:lstStyle/>
                    <a:p>
                      <a:pPr algn="ctr"/>
                      <a:r>
                        <a:rPr lang="en-US" sz="1200" dirty="0">
                          <a:latin typeface="Arial" panose="020B0604020202020204" pitchFamily="34" charset="0"/>
                          <a:cs typeface="Arial" panose="020B0604020202020204" pitchFamily="34" charset="0"/>
                        </a:rPr>
                        <a:t>Description</a:t>
                      </a:r>
                    </a:p>
                  </a:txBody>
                  <a:tcPr anchor="ctr"/>
                </a:tc>
                <a:tc>
                  <a:txBody>
                    <a:bodyPr/>
                    <a:lstStyle/>
                    <a:p>
                      <a:pPr algn="ctr"/>
                      <a:r>
                        <a:rPr lang="en-US" sz="1200" dirty="0">
                          <a:latin typeface="Arial" panose="020B0604020202020204" pitchFamily="34" charset="0"/>
                          <a:cs typeface="Arial" panose="020B0604020202020204" pitchFamily="34" charset="0"/>
                        </a:rPr>
                        <a:t>2019 / 2020</a:t>
                      </a:r>
                    </a:p>
                  </a:txBody>
                  <a:tcPr anchor="ctr"/>
                </a:tc>
                <a:tc>
                  <a:txBody>
                    <a:bodyPr/>
                    <a:lstStyle/>
                    <a:p>
                      <a:pPr algn="ctr"/>
                      <a:r>
                        <a:rPr lang="en-US" sz="1200" dirty="0">
                          <a:latin typeface="Arial" panose="020B0604020202020204" pitchFamily="34" charset="0"/>
                          <a:cs typeface="Arial" panose="020B0604020202020204" pitchFamily="34" charset="0"/>
                        </a:rPr>
                        <a:t>2018</a:t>
                      </a:r>
                      <a:r>
                        <a:rPr lang="en-US" sz="1200" baseline="0" dirty="0">
                          <a:latin typeface="Arial" panose="020B0604020202020204" pitchFamily="34" charset="0"/>
                          <a:cs typeface="Arial" panose="020B0604020202020204" pitchFamily="34" charset="0"/>
                        </a:rPr>
                        <a:t> / 2019</a:t>
                      </a:r>
                      <a:endParaRPr lang="en-US" sz="12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1979359925"/>
                  </a:ext>
                </a:extLst>
              </a:tr>
              <a:tr h="0">
                <a:tc>
                  <a:txBody>
                    <a:bodyPr/>
                    <a:lstStyle/>
                    <a:p>
                      <a:pPr marL="0" marR="0">
                        <a:lnSpc>
                          <a:spcPct val="107000"/>
                        </a:lnSpc>
                        <a:spcBef>
                          <a:spcPts val="0"/>
                        </a:spcBef>
                        <a:spcAft>
                          <a:spcPts val="0"/>
                        </a:spcAft>
                      </a:pPr>
                      <a:r>
                        <a:rPr lang="en-ZA" sz="1200" b="1" dirty="0">
                          <a:effectLst/>
                          <a:latin typeface="Arial" panose="020B0604020202020204" pitchFamily="34" charset="0"/>
                          <a:cs typeface="Arial" panose="020B0604020202020204" pitchFamily="34" charset="0"/>
                        </a:rPr>
                        <a:t>Revenue</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endParaRPr lang="en-US" sz="1200">
                        <a:latin typeface="Arial" panose="020B0604020202020204" pitchFamily="34" charset="0"/>
                        <a:cs typeface="Arial" panose="020B0604020202020204" pitchFamily="34" charset="0"/>
                      </a:endParaRPr>
                    </a:p>
                  </a:txBody>
                  <a:tcPr/>
                </a:tc>
                <a:tc>
                  <a:txBody>
                    <a:bodyPr/>
                    <a:lstStyle/>
                    <a:p>
                      <a:endParaRPr lang="en-US" sz="12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482186770"/>
                  </a:ext>
                </a:extLst>
              </a:tr>
              <a:tr h="0">
                <a:tc>
                  <a:txBody>
                    <a:bodyPr/>
                    <a:lstStyle/>
                    <a:p>
                      <a:pPr marL="0" marR="0">
                        <a:lnSpc>
                          <a:spcPct val="107000"/>
                        </a:lnSpc>
                        <a:spcBef>
                          <a:spcPts val="0"/>
                        </a:spcBef>
                        <a:spcAft>
                          <a:spcPts val="0"/>
                        </a:spcAft>
                      </a:pPr>
                      <a:r>
                        <a:rPr lang="en-ZA" sz="1200" b="1" dirty="0">
                          <a:effectLst/>
                          <a:latin typeface="Arial" panose="020B0604020202020204" pitchFamily="34" charset="0"/>
                          <a:cs typeface="Arial" panose="020B0604020202020204" pitchFamily="34" charset="0"/>
                        </a:rPr>
                        <a:t>Revenue from exchange transactions</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endParaRPr lang="en-US" sz="1200" dirty="0">
                        <a:latin typeface="Arial" panose="020B0604020202020204" pitchFamily="34" charset="0"/>
                        <a:cs typeface="Arial" panose="020B0604020202020204" pitchFamily="34" charset="0"/>
                      </a:endParaRPr>
                    </a:p>
                  </a:txBody>
                  <a:tcPr/>
                </a:tc>
                <a:tc>
                  <a:txBody>
                    <a:bodyPr/>
                    <a:lstStyle/>
                    <a:p>
                      <a:endParaRPr lang="en-US" sz="12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3615977054"/>
                  </a:ext>
                </a:extLst>
              </a:tr>
              <a:tr h="0">
                <a:tc>
                  <a:txBody>
                    <a:bodyPr/>
                    <a:lstStyle/>
                    <a:p>
                      <a:pPr marL="0" marR="0">
                        <a:lnSpc>
                          <a:spcPct val="107000"/>
                        </a:lnSpc>
                        <a:spcBef>
                          <a:spcPts val="0"/>
                        </a:spcBef>
                        <a:spcAft>
                          <a:spcPts val="0"/>
                        </a:spcAft>
                      </a:pPr>
                      <a:r>
                        <a:rPr lang="en-ZA" sz="1200" dirty="0">
                          <a:effectLst/>
                          <a:latin typeface="Arial" panose="020B0604020202020204" pitchFamily="34" charset="0"/>
                          <a:cs typeface="Arial" panose="020B0604020202020204" pitchFamily="34" charset="0"/>
                        </a:rPr>
                        <a:t>Interest income</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ZA" sz="1200" dirty="0">
                          <a:effectLst/>
                          <a:latin typeface="Arial" panose="020B0604020202020204" pitchFamily="34" charset="0"/>
                          <a:cs typeface="Arial" panose="020B0604020202020204" pitchFamily="34" charset="0"/>
                        </a:rPr>
                        <a:t>           4 864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ZA" sz="1200">
                          <a:effectLst/>
                          <a:latin typeface="Arial" panose="020B0604020202020204" pitchFamily="34" charset="0"/>
                          <a:cs typeface="Arial" panose="020B0604020202020204" pitchFamily="34" charset="0"/>
                        </a:rPr>
                        <a:t>5 750</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2947703497"/>
                  </a:ext>
                </a:extLst>
              </a:tr>
              <a:tr h="0">
                <a:tc>
                  <a:txBody>
                    <a:bodyPr/>
                    <a:lstStyle/>
                    <a:p>
                      <a:pPr marL="0" marR="0">
                        <a:lnSpc>
                          <a:spcPct val="107000"/>
                        </a:lnSpc>
                        <a:spcBef>
                          <a:spcPts val="0"/>
                        </a:spcBef>
                        <a:spcAft>
                          <a:spcPts val="0"/>
                        </a:spcAft>
                      </a:pPr>
                      <a:r>
                        <a:rPr lang="en-ZA" sz="1200" dirty="0">
                          <a:effectLst/>
                          <a:latin typeface="Arial" panose="020B0604020202020204" pitchFamily="34" charset="0"/>
                          <a:cs typeface="Arial" panose="020B0604020202020204" pitchFamily="34" charset="0"/>
                        </a:rPr>
                        <a:t>Other income</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ZA" sz="1200" dirty="0">
                          <a:effectLst/>
                          <a:latin typeface="Arial" panose="020B0604020202020204" pitchFamily="34" charset="0"/>
                          <a:cs typeface="Arial" panose="020B0604020202020204" pitchFamily="34" charset="0"/>
                        </a:rPr>
                        <a:t>           2 004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ZA" sz="1200">
                          <a:effectLst/>
                          <a:latin typeface="Arial" panose="020B0604020202020204" pitchFamily="34" charset="0"/>
                          <a:cs typeface="Arial" panose="020B0604020202020204" pitchFamily="34" charset="0"/>
                        </a:rPr>
                        <a:t>410</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3737264600"/>
                  </a:ext>
                </a:extLst>
              </a:tr>
              <a:tr h="0">
                <a:tc>
                  <a:txBody>
                    <a:bodyPr/>
                    <a:lstStyle/>
                    <a:p>
                      <a:pPr marL="0" marR="0">
                        <a:lnSpc>
                          <a:spcPct val="107000"/>
                        </a:lnSpc>
                        <a:spcBef>
                          <a:spcPts val="0"/>
                        </a:spcBef>
                        <a:spcAft>
                          <a:spcPts val="0"/>
                        </a:spcAft>
                      </a:pPr>
                      <a:r>
                        <a:rPr lang="en-ZA" sz="1200" dirty="0">
                          <a:effectLst/>
                          <a:latin typeface="Arial" panose="020B0604020202020204" pitchFamily="34" charset="0"/>
                          <a:cs typeface="Arial" panose="020B0604020202020204" pitchFamily="34" charset="0"/>
                        </a:rPr>
                        <a:t>Gain on disposal of assets and liabilities</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ZA" sz="1200" dirty="0">
                          <a:effectLst/>
                          <a:latin typeface="Arial" panose="020B0604020202020204" pitchFamily="34" charset="0"/>
                          <a:cs typeface="Arial" panose="020B0604020202020204" pitchFamily="34" charset="0"/>
                        </a:rPr>
                        <a:t>4</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ZA" sz="1200">
                          <a:effectLst/>
                          <a:latin typeface="Arial" panose="020B0604020202020204" pitchFamily="34" charset="0"/>
                          <a:cs typeface="Arial" panose="020B0604020202020204" pitchFamily="34" charset="0"/>
                        </a:rPr>
                        <a:t>55</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3812563174"/>
                  </a:ext>
                </a:extLst>
              </a:tr>
              <a:tr h="0">
                <a:tc>
                  <a:txBody>
                    <a:bodyPr/>
                    <a:lstStyle/>
                    <a:p>
                      <a:pPr marL="0" marR="0">
                        <a:lnSpc>
                          <a:spcPct val="107000"/>
                        </a:lnSpc>
                        <a:spcBef>
                          <a:spcPts val="0"/>
                        </a:spcBef>
                        <a:spcAft>
                          <a:spcPts val="0"/>
                        </a:spcAft>
                      </a:pPr>
                      <a:r>
                        <a:rPr lang="en-ZA"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ZA" sz="1200" dirty="0">
                          <a:effectLst/>
                          <a:latin typeface="Arial" panose="020B0604020202020204" pitchFamily="34" charset="0"/>
                          <a:cs typeface="Arial" panose="020B0604020202020204" pitchFamily="34" charset="0"/>
                        </a:rPr>
                        <a:t>6 872</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ZA" sz="1200" dirty="0">
                          <a:effectLst/>
                          <a:latin typeface="Arial" panose="020B0604020202020204" pitchFamily="34" charset="0"/>
                          <a:cs typeface="Arial" panose="020B0604020202020204" pitchFamily="34" charset="0"/>
                        </a:rPr>
                        <a:t>6 215</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1785096377"/>
                  </a:ext>
                </a:extLst>
              </a:tr>
              <a:tr h="0">
                <a:tc>
                  <a:txBody>
                    <a:bodyPr/>
                    <a:lstStyle/>
                    <a:p>
                      <a:pPr marL="0" marR="0">
                        <a:lnSpc>
                          <a:spcPct val="107000"/>
                        </a:lnSpc>
                        <a:spcBef>
                          <a:spcPts val="0"/>
                        </a:spcBef>
                        <a:spcAft>
                          <a:spcPts val="0"/>
                        </a:spcAft>
                      </a:pPr>
                      <a:r>
                        <a:rPr lang="en-ZA" sz="1200" b="1" dirty="0">
                          <a:effectLst/>
                          <a:latin typeface="Arial" panose="020B0604020202020204" pitchFamily="34" charset="0"/>
                          <a:cs typeface="Arial" panose="020B0604020202020204" pitchFamily="34" charset="0"/>
                        </a:rPr>
                        <a:t>Revenue from non-exchange transactions</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ZA"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ZA"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2044175519"/>
                  </a:ext>
                </a:extLst>
              </a:tr>
              <a:tr h="0">
                <a:tc>
                  <a:txBody>
                    <a:bodyPr/>
                    <a:lstStyle/>
                    <a:p>
                      <a:pPr marL="0" marR="0">
                        <a:lnSpc>
                          <a:spcPct val="107000"/>
                        </a:lnSpc>
                        <a:spcBef>
                          <a:spcPts val="0"/>
                        </a:spcBef>
                        <a:spcAft>
                          <a:spcPts val="0"/>
                        </a:spcAft>
                      </a:pPr>
                      <a:r>
                        <a:rPr lang="en-ZA" sz="1200">
                          <a:effectLst/>
                          <a:latin typeface="Arial" panose="020B0604020202020204" pitchFamily="34" charset="0"/>
                          <a:cs typeface="Arial" panose="020B0604020202020204" pitchFamily="34" charset="0"/>
                        </a:rPr>
                        <a:t>Transfer revenue</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ZA"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ZA"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2290444195"/>
                  </a:ext>
                </a:extLst>
              </a:tr>
              <a:tr h="0">
                <a:tc>
                  <a:txBody>
                    <a:bodyPr/>
                    <a:lstStyle/>
                    <a:p>
                      <a:pPr marL="0" marR="0">
                        <a:lnSpc>
                          <a:spcPct val="107000"/>
                        </a:lnSpc>
                        <a:spcBef>
                          <a:spcPts val="0"/>
                        </a:spcBef>
                        <a:spcAft>
                          <a:spcPts val="0"/>
                        </a:spcAft>
                      </a:pPr>
                      <a:r>
                        <a:rPr lang="en-ZA" sz="1200" dirty="0">
                          <a:effectLst/>
                          <a:latin typeface="Arial" panose="020B0604020202020204" pitchFamily="34" charset="0"/>
                          <a:cs typeface="Arial" panose="020B0604020202020204" pitchFamily="34" charset="0"/>
                        </a:rPr>
                        <a:t>Grant income – Department of Women, Youth and Persons with Disabilities</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ZA" sz="1200" dirty="0">
                          <a:effectLst/>
                          <a:latin typeface="Arial" panose="020B0604020202020204" pitchFamily="34" charset="0"/>
                          <a:cs typeface="Arial" panose="020B0604020202020204" pitchFamily="34" charset="0"/>
                        </a:rPr>
                        <a:t>459 577</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ZA" sz="1200" dirty="0">
                          <a:effectLst/>
                          <a:latin typeface="Arial" panose="020B0604020202020204" pitchFamily="34" charset="0"/>
                          <a:cs typeface="Arial" panose="020B0604020202020204" pitchFamily="34" charset="0"/>
                        </a:rPr>
                        <a:t>477 145</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212347639"/>
                  </a:ext>
                </a:extLst>
              </a:tr>
              <a:tr h="0">
                <a:tc>
                  <a:txBody>
                    <a:bodyPr/>
                    <a:lstStyle/>
                    <a:p>
                      <a:pPr marL="0" marR="0">
                        <a:lnSpc>
                          <a:spcPct val="107000"/>
                        </a:lnSpc>
                        <a:spcBef>
                          <a:spcPts val="0"/>
                        </a:spcBef>
                        <a:spcAft>
                          <a:spcPts val="0"/>
                        </a:spcAft>
                      </a:pPr>
                      <a:r>
                        <a:rPr lang="en-ZA" sz="1200">
                          <a:effectLst/>
                          <a:latin typeface="Arial" panose="020B0604020202020204" pitchFamily="34" charset="0"/>
                          <a:cs typeface="Arial" panose="020B0604020202020204" pitchFamily="34" charset="0"/>
                        </a:rPr>
                        <a:t>Donor funding income</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ZA" sz="1200" dirty="0">
                          <a:effectLst/>
                          <a:latin typeface="Arial" panose="020B0604020202020204" pitchFamily="34" charset="0"/>
                          <a:cs typeface="Arial" panose="020B0604020202020204" pitchFamily="34" charset="0"/>
                        </a:rPr>
                        <a:t>47 839</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ZA" sz="1200" dirty="0">
                          <a:effectLst/>
                          <a:latin typeface="Arial" panose="020B0604020202020204" pitchFamily="34" charset="0"/>
                          <a:cs typeface="Arial" panose="020B0604020202020204" pitchFamily="34" charset="0"/>
                        </a:rPr>
                        <a:t>31 047</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1205049293"/>
                  </a:ext>
                </a:extLst>
              </a:tr>
              <a:tr h="0">
                <a:tc>
                  <a:txBody>
                    <a:bodyPr/>
                    <a:lstStyle/>
                    <a:p>
                      <a:pPr marL="0" marR="0">
                        <a:lnSpc>
                          <a:spcPct val="107000"/>
                        </a:lnSpc>
                        <a:spcBef>
                          <a:spcPts val="0"/>
                        </a:spcBef>
                        <a:spcAft>
                          <a:spcPts val="0"/>
                        </a:spcAft>
                      </a:pPr>
                      <a:r>
                        <a:rPr lang="en-ZA"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ZA" sz="1200" b="1" dirty="0">
                          <a:effectLst/>
                          <a:latin typeface="Arial" panose="020B0604020202020204" pitchFamily="34" charset="0"/>
                          <a:cs typeface="Arial" panose="020B0604020202020204" pitchFamily="34" charset="0"/>
                        </a:rPr>
                        <a:t>507 416</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ZA" sz="1200" b="1" dirty="0">
                          <a:effectLst/>
                          <a:latin typeface="Arial" panose="020B0604020202020204" pitchFamily="34" charset="0"/>
                          <a:cs typeface="Arial" panose="020B0604020202020204" pitchFamily="34" charset="0"/>
                        </a:rPr>
                        <a:t>508 192</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3389507736"/>
                  </a:ext>
                </a:extLst>
              </a:tr>
              <a:tr h="0">
                <a:tc>
                  <a:txBody>
                    <a:bodyPr/>
                    <a:lstStyle/>
                    <a:p>
                      <a:pPr marL="0" marR="0">
                        <a:lnSpc>
                          <a:spcPct val="107000"/>
                        </a:lnSpc>
                        <a:spcBef>
                          <a:spcPts val="0"/>
                        </a:spcBef>
                        <a:spcAft>
                          <a:spcPts val="0"/>
                        </a:spcAft>
                      </a:pPr>
                      <a:r>
                        <a:rPr lang="en-ZA" sz="1200" b="1" dirty="0">
                          <a:effectLst/>
                          <a:latin typeface="Arial" panose="020B0604020202020204" pitchFamily="34" charset="0"/>
                          <a:cs typeface="Arial" panose="020B0604020202020204" pitchFamily="34" charset="0"/>
                        </a:rPr>
                        <a:t>Total revenue</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ZA" sz="1200" b="1" dirty="0">
                          <a:effectLst/>
                          <a:latin typeface="Arial" panose="020B0604020202020204" pitchFamily="34" charset="0"/>
                          <a:cs typeface="Arial" panose="020B0604020202020204" pitchFamily="34" charset="0"/>
                        </a:rPr>
                        <a:t>514 288</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ZA" sz="1200" b="1" dirty="0">
                          <a:effectLst/>
                          <a:latin typeface="Arial" panose="020B0604020202020204" pitchFamily="34" charset="0"/>
                          <a:cs typeface="Arial" panose="020B0604020202020204" pitchFamily="34" charset="0"/>
                        </a:rPr>
                        <a:t>514 407</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3763385767"/>
                  </a:ext>
                </a:extLst>
              </a:tr>
              <a:tr h="0">
                <a:tc>
                  <a:txBody>
                    <a:bodyPr/>
                    <a:lstStyle/>
                    <a:p>
                      <a:pPr marL="0" marR="0">
                        <a:lnSpc>
                          <a:spcPct val="107000"/>
                        </a:lnSpc>
                        <a:spcBef>
                          <a:spcPts val="0"/>
                        </a:spcBef>
                        <a:spcAft>
                          <a:spcPts val="0"/>
                        </a:spcAft>
                      </a:pPr>
                      <a:r>
                        <a:rPr lang="en-ZA" sz="1200" b="1" dirty="0">
                          <a:effectLst/>
                          <a:latin typeface="Arial" panose="020B0604020202020204" pitchFamily="34" charset="0"/>
                          <a:cs typeface="Arial" panose="020B0604020202020204" pitchFamily="34" charset="0"/>
                        </a:rPr>
                        <a:t> </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ZA" sz="1200" b="1" dirty="0">
                          <a:effectLst/>
                          <a:latin typeface="Arial" panose="020B0604020202020204" pitchFamily="34" charset="0"/>
                          <a:cs typeface="Arial" panose="020B0604020202020204" pitchFamily="34" charset="0"/>
                        </a:rPr>
                        <a:t> </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ZA" sz="1200" b="1" dirty="0">
                          <a:effectLst/>
                          <a:latin typeface="Arial" panose="020B0604020202020204" pitchFamily="34" charset="0"/>
                          <a:cs typeface="Arial" panose="020B0604020202020204" pitchFamily="34" charset="0"/>
                        </a:rPr>
                        <a:t> </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1012493349"/>
                  </a:ext>
                </a:extLst>
              </a:tr>
              <a:tr h="0">
                <a:tc>
                  <a:txBody>
                    <a:bodyPr/>
                    <a:lstStyle/>
                    <a:p>
                      <a:pPr marL="0" marR="0">
                        <a:lnSpc>
                          <a:spcPct val="107000"/>
                        </a:lnSpc>
                        <a:spcBef>
                          <a:spcPts val="0"/>
                        </a:spcBef>
                        <a:spcAft>
                          <a:spcPts val="0"/>
                        </a:spcAft>
                      </a:pPr>
                      <a:r>
                        <a:rPr lang="en-ZA" sz="1200" b="1" dirty="0">
                          <a:effectLst/>
                          <a:latin typeface="Arial" panose="020B0604020202020204" pitchFamily="34" charset="0"/>
                          <a:cs typeface="Arial" panose="020B0604020202020204" pitchFamily="34" charset="0"/>
                        </a:rPr>
                        <a:t>Expenditure</a:t>
                      </a:r>
                      <a:endParaRPr lang="en-ZA" sz="12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ZA" sz="1200" b="1" dirty="0">
                          <a:effectLst/>
                          <a:latin typeface="Arial" panose="020B0604020202020204" pitchFamily="34" charset="0"/>
                          <a:cs typeface="Arial" panose="020B0604020202020204" pitchFamily="34" charset="0"/>
                        </a:rPr>
                        <a:t> </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ZA" sz="1200" b="1" dirty="0">
                          <a:effectLst/>
                          <a:latin typeface="Arial" panose="020B0604020202020204" pitchFamily="34" charset="0"/>
                          <a:cs typeface="Arial" panose="020B0604020202020204" pitchFamily="34" charset="0"/>
                        </a:rPr>
                        <a:t> </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2821337346"/>
                  </a:ext>
                </a:extLst>
              </a:tr>
              <a:tr h="0">
                <a:tc>
                  <a:txBody>
                    <a:bodyPr/>
                    <a:lstStyle/>
                    <a:p>
                      <a:pPr marL="0" marR="0">
                        <a:lnSpc>
                          <a:spcPct val="107000"/>
                        </a:lnSpc>
                        <a:spcBef>
                          <a:spcPts val="0"/>
                        </a:spcBef>
                        <a:spcAft>
                          <a:spcPts val="0"/>
                        </a:spcAft>
                      </a:pPr>
                      <a:r>
                        <a:rPr lang="en-ZA" sz="1200">
                          <a:effectLst/>
                          <a:latin typeface="Arial" panose="020B0604020202020204" pitchFamily="34" charset="0"/>
                          <a:cs typeface="Arial" panose="020B0604020202020204" pitchFamily="34" charset="0"/>
                        </a:rPr>
                        <a:t>Operating expenses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ZA" sz="1200" b="0" dirty="0">
                          <a:effectLst/>
                          <a:latin typeface="Arial" panose="020B0604020202020204" pitchFamily="34" charset="0"/>
                          <a:cs typeface="Arial" panose="020B0604020202020204" pitchFamily="34" charset="0"/>
                        </a:rPr>
                        <a:t>(164 867)</a:t>
                      </a:r>
                      <a:endParaRPr lang="en-US" sz="12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ZA" sz="1200" b="0" dirty="0">
                          <a:effectLst/>
                          <a:latin typeface="Arial" panose="020B0604020202020204" pitchFamily="34" charset="0"/>
                          <a:cs typeface="Arial" panose="020B0604020202020204" pitchFamily="34" charset="0"/>
                        </a:rPr>
                        <a:t>(150 517)</a:t>
                      </a:r>
                      <a:endParaRPr lang="en-US" sz="12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3712945896"/>
                  </a:ext>
                </a:extLst>
              </a:tr>
              <a:tr h="0">
                <a:tc>
                  <a:txBody>
                    <a:bodyPr/>
                    <a:lstStyle/>
                    <a:p>
                      <a:pPr marL="0" marR="0">
                        <a:lnSpc>
                          <a:spcPct val="107000"/>
                        </a:lnSpc>
                        <a:spcBef>
                          <a:spcPts val="0"/>
                        </a:spcBef>
                        <a:spcAft>
                          <a:spcPts val="0"/>
                        </a:spcAft>
                      </a:pPr>
                      <a:r>
                        <a:rPr lang="en-ZA" sz="1200">
                          <a:effectLst/>
                          <a:latin typeface="Arial" panose="020B0604020202020204" pitchFamily="34" charset="0"/>
                          <a:cs typeface="Arial" panose="020B0604020202020204" pitchFamily="34" charset="0"/>
                        </a:rPr>
                        <a:t>Donor funding disbursements</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ZA" sz="1200">
                          <a:effectLst/>
                          <a:latin typeface="Arial" panose="020B0604020202020204" pitchFamily="34" charset="0"/>
                          <a:cs typeface="Arial" panose="020B0604020202020204" pitchFamily="34" charset="0"/>
                        </a:rPr>
                        <a:t>(47 839)</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ZA" sz="1200" dirty="0">
                          <a:effectLst/>
                          <a:latin typeface="Arial" panose="020B0604020202020204" pitchFamily="34" charset="0"/>
                          <a:cs typeface="Arial" panose="020B0604020202020204" pitchFamily="34" charset="0"/>
                        </a:rPr>
                        <a:t>(31 047)</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2727454575"/>
                  </a:ext>
                </a:extLst>
              </a:tr>
              <a:tr h="0">
                <a:tc>
                  <a:txBody>
                    <a:bodyPr/>
                    <a:lstStyle/>
                    <a:p>
                      <a:pPr marL="0" marR="0">
                        <a:lnSpc>
                          <a:spcPct val="107000"/>
                        </a:lnSpc>
                        <a:spcBef>
                          <a:spcPts val="0"/>
                        </a:spcBef>
                        <a:spcAft>
                          <a:spcPts val="0"/>
                        </a:spcAft>
                      </a:pPr>
                      <a:r>
                        <a:rPr lang="en-ZA" sz="1200">
                          <a:effectLst/>
                          <a:latin typeface="Arial" panose="020B0604020202020204" pitchFamily="34" charset="0"/>
                          <a:cs typeface="Arial" panose="020B0604020202020204" pitchFamily="34" charset="0"/>
                        </a:rPr>
                        <a:t>Finance costs</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ZA" sz="1200">
                          <a:effectLst/>
                          <a:latin typeface="Arial" panose="020B0604020202020204" pitchFamily="34" charset="0"/>
                          <a:cs typeface="Arial" panose="020B0604020202020204" pitchFamily="34" charset="0"/>
                        </a:rPr>
                        <a:t>(73)</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ZA" sz="1200" dirty="0">
                          <a:effectLst/>
                          <a:latin typeface="Arial" panose="020B0604020202020204" pitchFamily="34" charset="0"/>
                          <a:cs typeface="Arial" panose="020B0604020202020204" pitchFamily="34" charset="0"/>
                        </a:rPr>
                        <a:t>(114)</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2139672278"/>
                  </a:ext>
                </a:extLst>
              </a:tr>
              <a:tr h="0">
                <a:tc>
                  <a:txBody>
                    <a:bodyPr/>
                    <a:lstStyle/>
                    <a:p>
                      <a:pPr marL="0" marR="0">
                        <a:lnSpc>
                          <a:spcPct val="107000"/>
                        </a:lnSpc>
                        <a:spcBef>
                          <a:spcPts val="0"/>
                        </a:spcBef>
                        <a:spcAft>
                          <a:spcPts val="0"/>
                        </a:spcAft>
                      </a:pPr>
                      <a:r>
                        <a:rPr lang="en-ZA" sz="1200" dirty="0">
                          <a:effectLst/>
                          <a:latin typeface="Arial" panose="020B0604020202020204" pitchFamily="34" charset="0"/>
                          <a:cs typeface="Arial" panose="020B0604020202020204" pitchFamily="34" charset="0"/>
                        </a:rPr>
                        <a:t>Project disbursements</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ZA" sz="1200" dirty="0">
                          <a:effectLst/>
                          <a:latin typeface="Arial" panose="020B0604020202020204" pitchFamily="34" charset="0"/>
                          <a:cs typeface="Arial" panose="020B0604020202020204" pitchFamily="34" charset="0"/>
                        </a:rPr>
                        <a:t>(293</a:t>
                      </a:r>
                      <a:r>
                        <a:rPr lang="en-ZA" sz="1200" baseline="0" dirty="0">
                          <a:effectLst/>
                          <a:latin typeface="Arial" panose="020B0604020202020204" pitchFamily="34" charset="0"/>
                          <a:cs typeface="Arial" panose="020B0604020202020204" pitchFamily="34" charset="0"/>
                        </a:rPr>
                        <a:t> 045</a:t>
                      </a:r>
                      <a:r>
                        <a:rPr lang="en-ZA" sz="1200" dirty="0">
                          <a:effectLst/>
                          <a:latin typeface="Arial" panose="020B0604020202020204" pitchFamily="34" charset="0"/>
                          <a:cs typeface="Arial" panose="020B0604020202020204" pitchFamily="34" charset="0"/>
                        </a:rPr>
                        <a:t>)</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ZA" sz="1200" dirty="0">
                          <a:effectLst/>
                          <a:latin typeface="Arial" panose="020B0604020202020204" pitchFamily="34" charset="0"/>
                          <a:cs typeface="Arial" panose="020B0604020202020204" pitchFamily="34" charset="0"/>
                        </a:rPr>
                        <a:t>(311</a:t>
                      </a:r>
                      <a:r>
                        <a:rPr lang="en-ZA" sz="1200" baseline="0" dirty="0">
                          <a:effectLst/>
                          <a:latin typeface="Arial" panose="020B0604020202020204" pitchFamily="34" charset="0"/>
                          <a:cs typeface="Arial" panose="020B0604020202020204" pitchFamily="34" charset="0"/>
                        </a:rPr>
                        <a:t> 978</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1825194326"/>
                  </a:ext>
                </a:extLst>
              </a:tr>
              <a:tr h="0">
                <a:tc>
                  <a:txBody>
                    <a:bodyPr/>
                    <a:lstStyle/>
                    <a:p>
                      <a:pPr marL="0" marR="0">
                        <a:lnSpc>
                          <a:spcPct val="107000"/>
                        </a:lnSpc>
                        <a:spcBef>
                          <a:spcPts val="0"/>
                        </a:spcBef>
                        <a:spcAft>
                          <a:spcPts val="0"/>
                        </a:spcAft>
                      </a:pPr>
                      <a:r>
                        <a:rPr lang="en-US" sz="1200" b="1" dirty="0">
                          <a:effectLst/>
                          <a:latin typeface="Arial" panose="020B0604020202020204" pitchFamily="34" charset="0"/>
                          <a:cs typeface="Arial" panose="020B0604020202020204" pitchFamily="34" charset="0"/>
                        </a:rPr>
                        <a:t>Total expenditure</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ZA" sz="1200" b="1" dirty="0">
                          <a:effectLst/>
                          <a:latin typeface="Arial" panose="020B0604020202020204" pitchFamily="34" charset="0"/>
                          <a:cs typeface="Arial" panose="020B0604020202020204" pitchFamily="34" charset="0"/>
                        </a:rPr>
                        <a:t>(505 823)</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ZA" sz="1200" b="1" dirty="0">
                          <a:effectLst/>
                          <a:latin typeface="Arial" panose="020B0604020202020204" pitchFamily="34" charset="0"/>
                          <a:cs typeface="Arial" panose="020B0604020202020204" pitchFamily="34" charset="0"/>
                        </a:rPr>
                        <a:t>(493 655)</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987661165"/>
                  </a:ext>
                </a:extLst>
              </a:tr>
              <a:tr h="0">
                <a:tc>
                  <a:txBody>
                    <a:bodyPr/>
                    <a:lstStyle/>
                    <a:p>
                      <a:pPr marL="0" marR="0">
                        <a:lnSpc>
                          <a:spcPct val="107000"/>
                        </a:lnSpc>
                        <a:spcBef>
                          <a:spcPts val="0"/>
                        </a:spcBef>
                        <a:spcAft>
                          <a:spcPts val="0"/>
                        </a:spcAft>
                      </a:pPr>
                      <a:r>
                        <a:rPr lang="en-US" sz="1200" b="1" dirty="0">
                          <a:effectLst/>
                          <a:latin typeface="Arial" panose="020B0604020202020204" pitchFamily="34" charset="0"/>
                          <a:cs typeface="Arial" panose="020B0604020202020204" pitchFamily="34" charset="0"/>
                        </a:rPr>
                        <a:t>Surplus / (Deficit) for the year</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ZA" sz="1200" b="1" dirty="0">
                          <a:effectLst/>
                          <a:latin typeface="Arial" panose="020B0604020202020204" pitchFamily="34" charset="0"/>
                          <a:cs typeface="Arial" panose="020B0604020202020204" pitchFamily="34" charset="0"/>
                        </a:rPr>
                        <a:t>           8 465</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ZA" sz="1200" b="1" dirty="0">
                          <a:effectLst/>
                          <a:latin typeface="Arial" panose="020B0604020202020204" pitchFamily="34" charset="0"/>
                          <a:cs typeface="Arial" panose="020B0604020202020204" pitchFamily="34" charset="0"/>
                        </a:rPr>
                        <a:t>20 751</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3861888768"/>
                  </a:ext>
                </a:extLst>
              </a:tr>
              <a:tr h="0">
                <a:tc>
                  <a:txBody>
                    <a:bodyPr/>
                    <a:lstStyle/>
                    <a:p>
                      <a:pPr marL="0" marR="0">
                        <a:lnSpc>
                          <a:spcPct val="107000"/>
                        </a:lnSpc>
                        <a:spcBef>
                          <a:spcPts val="0"/>
                        </a:spcBef>
                        <a:spcAft>
                          <a:spcPts val="0"/>
                        </a:spcAft>
                      </a:pP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2272621927"/>
                  </a:ext>
                </a:extLst>
              </a:tr>
            </a:tbl>
          </a:graphicData>
        </a:graphic>
      </p:graphicFrame>
    </p:spTree>
    <p:extLst>
      <p:ext uri="{BB962C8B-B14F-4D97-AF65-F5344CB8AC3E}">
        <p14:creationId xmlns:p14="http://schemas.microsoft.com/office/powerpoint/2010/main" xmlns="" val="4019948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0D1ACCE-4D73-C141-8838-BC543341C0B3}"/>
              </a:ext>
            </a:extLst>
          </p:cNvPr>
          <p:cNvPicPr>
            <a:picLocks noChangeAspect="1"/>
          </p:cNvPicPr>
          <p:nvPr/>
        </p:nvPicPr>
        <p:blipFill>
          <a:blip r:embed="rId2"/>
          <a:stretch>
            <a:fillRect/>
          </a:stretch>
        </p:blipFill>
        <p:spPr>
          <a:xfrm>
            <a:off x="558800" y="0"/>
            <a:ext cx="8585200" cy="6858000"/>
          </a:xfrm>
          <a:prstGeom prst="rect">
            <a:avLst/>
          </a:prstGeom>
        </p:spPr>
      </p:pic>
      <p:sp>
        <p:nvSpPr>
          <p:cNvPr id="7" name="Title 1">
            <a:extLst>
              <a:ext uri="{FF2B5EF4-FFF2-40B4-BE49-F238E27FC236}">
                <a16:creationId xmlns:a16="http://schemas.microsoft.com/office/drawing/2014/main" xmlns="" id="{ED88FB43-4BB5-4146-B392-4F929F0D3527}"/>
              </a:ext>
            </a:extLst>
          </p:cNvPr>
          <p:cNvSpPr>
            <a:spLocks noGrp="1"/>
          </p:cNvSpPr>
          <p:nvPr>
            <p:ph type="ctrTitle"/>
          </p:nvPr>
        </p:nvSpPr>
        <p:spPr>
          <a:xfrm>
            <a:off x="2009714" y="624157"/>
            <a:ext cx="4764236" cy="365919"/>
          </a:xfrm>
        </p:spPr>
        <p:txBody>
          <a:bodyPr>
            <a:normAutofit fontScale="90000"/>
          </a:bodyPr>
          <a:lstStyle/>
          <a:p>
            <a:pPr algn="l"/>
            <a:r>
              <a:rPr lang="en-US" sz="2000" b="1" dirty="0">
                <a:solidFill>
                  <a:schemeClr val="accent1">
                    <a:lumMod val="50000"/>
                  </a:schemeClr>
                </a:solidFill>
                <a:latin typeface="Arial" panose="020B0604020202020204" pitchFamily="34" charset="0"/>
                <a:cs typeface="Arial" panose="020B0604020202020204" pitchFamily="34" charset="0"/>
              </a:rPr>
              <a:t>ANNUAL EXPENDITURE BY PROGRAM</a:t>
            </a:r>
          </a:p>
        </p:txBody>
      </p:sp>
      <p:graphicFrame>
        <p:nvGraphicFramePr>
          <p:cNvPr id="5" name="Table 4"/>
          <p:cNvGraphicFramePr>
            <a:graphicFrameLocks noGrp="1"/>
          </p:cNvGraphicFramePr>
          <p:nvPr>
            <p:extLst>
              <p:ext uri="{D42A27DB-BD31-4B8C-83A1-F6EECF244321}">
                <p14:modId xmlns:p14="http://schemas.microsoft.com/office/powerpoint/2010/main" xmlns="" val="3546635338"/>
              </p:ext>
            </p:extLst>
          </p:nvPr>
        </p:nvGraphicFramePr>
        <p:xfrm>
          <a:off x="287182" y="1347019"/>
          <a:ext cx="8502855" cy="5381185"/>
        </p:xfrm>
        <a:graphic>
          <a:graphicData uri="http://schemas.openxmlformats.org/drawingml/2006/table">
            <a:tbl>
              <a:tblPr firstRow="1" bandRow="1">
                <a:tableStyleId>{69012ECD-51FC-41F1-AA8D-1B2483CD663E}</a:tableStyleId>
              </a:tblPr>
              <a:tblGrid>
                <a:gridCol w="2307428">
                  <a:extLst>
                    <a:ext uri="{9D8B030D-6E8A-4147-A177-3AD203B41FA5}">
                      <a16:colId xmlns:a16="http://schemas.microsoft.com/office/drawing/2014/main" xmlns="" val="3311575161"/>
                    </a:ext>
                  </a:extLst>
                </a:gridCol>
                <a:gridCol w="1491615">
                  <a:extLst>
                    <a:ext uri="{9D8B030D-6E8A-4147-A177-3AD203B41FA5}">
                      <a16:colId xmlns:a16="http://schemas.microsoft.com/office/drawing/2014/main" xmlns="" val="3646681415"/>
                    </a:ext>
                  </a:extLst>
                </a:gridCol>
                <a:gridCol w="1491615">
                  <a:extLst>
                    <a:ext uri="{9D8B030D-6E8A-4147-A177-3AD203B41FA5}">
                      <a16:colId xmlns:a16="http://schemas.microsoft.com/office/drawing/2014/main" xmlns="" val="3334353641"/>
                    </a:ext>
                  </a:extLst>
                </a:gridCol>
                <a:gridCol w="537210">
                  <a:extLst>
                    <a:ext uri="{9D8B030D-6E8A-4147-A177-3AD203B41FA5}">
                      <a16:colId xmlns:a16="http://schemas.microsoft.com/office/drawing/2014/main" xmlns="" val="2722814782"/>
                    </a:ext>
                  </a:extLst>
                </a:gridCol>
                <a:gridCol w="2674987">
                  <a:extLst>
                    <a:ext uri="{9D8B030D-6E8A-4147-A177-3AD203B41FA5}">
                      <a16:colId xmlns:a16="http://schemas.microsoft.com/office/drawing/2014/main" xmlns="" val="102890282"/>
                    </a:ext>
                  </a:extLst>
                </a:gridCol>
              </a:tblGrid>
              <a:tr h="518355">
                <a:tc>
                  <a:txBody>
                    <a:bodyPr/>
                    <a:lstStyle/>
                    <a:p>
                      <a:pPr algn="ctr"/>
                      <a:r>
                        <a:rPr lang="en-US" sz="1200" dirty="0">
                          <a:latin typeface="Arial" panose="020B0604020202020204" pitchFamily="34" charset="0"/>
                          <a:cs typeface="Arial" panose="020B0604020202020204" pitchFamily="34" charset="0"/>
                        </a:rPr>
                        <a:t>Program</a:t>
                      </a:r>
                    </a:p>
                  </a:txBody>
                  <a:tcPr anchor="ctr"/>
                </a:tc>
                <a:tc>
                  <a:txBody>
                    <a:bodyPr/>
                    <a:lstStyle/>
                    <a:p>
                      <a:pPr algn="ctr"/>
                      <a:r>
                        <a:rPr lang="en-US" sz="1200" dirty="0">
                          <a:latin typeface="Arial" panose="020B0604020202020204" pitchFamily="34" charset="0"/>
                          <a:cs typeface="Arial" panose="020B0604020202020204" pitchFamily="34" charset="0"/>
                        </a:rPr>
                        <a:t>Budget</a:t>
                      </a:r>
                    </a:p>
                  </a:txBody>
                  <a:tcPr anchor="ctr"/>
                </a:tc>
                <a:tc>
                  <a:txBody>
                    <a:bodyPr/>
                    <a:lstStyle/>
                    <a:p>
                      <a:pPr algn="ctr"/>
                      <a:r>
                        <a:rPr lang="en-US" sz="1200" dirty="0">
                          <a:latin typeface="Arial" panose="020B0604020202020204" pitchFamily="34" charset="0"/>
                          <a:cs typeface="Arial" panose="020B0604020202020204" pitchFamily="34" charset="0"/>
                        </a:rPr>
                        <a:t>Actual</a:t>
                      </a:r>
                    </a:p>
                  </a:txBody>
                  <a:tcPr anchor="ctr"/>
                </a:tc>
                <a:tc>
                  <a:txBody>
                    <a:bodyPr/>
                    <a:lstStyle/>
                    <a:p>
                      <a:pPr algn="ctr"/>
                      <a:r>
                        <a:rPr lang="en-US" sz="1200" dirty="0">
                          <a:latin typeface="Arial" panose="020B0604020202020204" pitchFamily="34" charset="0"/>
                          <a:cs typeface="Arial" panose="020B0604020202020204" pitchFamily="34" charset="0"/>
                        </a:rPr>
                        <a:t>% dev</a:t>
                      </a:r>
                    </a:p>
                  </a:txBody>
                  <a:tcPr anchor="ctr"/>
                </a:tc>
                <a:tc>
                  <a:txBody>
                    <a:bodyPr/>
                    <a:lstStyle/>
                    <a:p>
                      <a:pPr algn="ctr"/>
                      <a:r>
                        <a:rPr lang="en-US" sz="1200" dirty="0">
                          <a:latin typeface="Arial" panose="020B0604020202020204" pitchFamily="34" charset="0"/>
                          <a:cs typeface="Arial" panose="020B0604020202020204" pitchFamily="34" charset="0"/>
                        </a:rPr>
                        <a:t>Link to the MTSF</a:t>
                      </a:r>
                    </a:p>
                  </a:txBody>
                  <a:tcPr anchor="ctr"/>
                </a:tc>
                <a:extLst>
                  <a:ext uri="{0D108BD9-81ED-4DB2-BD59-A6C34878D82A}">
                    <a16:rowId xmlns:a16="http://schemas.microsoft.com/office/drawing/2014/main" xmlns="" val="410793987"/>
                  </a:ext>
                </a:extLst>
              </a:tr>
              <a:tr h="538480">
                <a:tc>
                  <a:txBody>
                    <a:bodyPr/>
                    <a:lstStyle/>
                    <a:p>
                      <a:r>
                        <a:rPr lang="en-US" sz="1200" dirty="0">
                          <a:latin typeface="Arial" panose="020B0604020202020204" pitchFamily="34" charset="0"/>
                          <a:cs typeface="Arial" panose="020B0604020202020204" pitchFamily="34" charset="0"/>
                        </a:rPr>
                        <a:t>Economic participation</a:t>
                      </a:r>
                    </a:p>
                  </a:txBody>
                  <a:tcPr anchor="ctr"/>
                </a:tc>
                <a:tc>
                  <a:txBody>
                    <a:bodyPr/>
                    <a:lstStyle/>
                    <a:p>
                      <a:pPr algn="r" fontAlgn="b"/>
                      <a:r>
                        <a:rPr lang="en-US" sz="1200" u="none" strike="noStrike" dirty="0">
                          <a:effectLst/>
                          <a:latin typeface="Arial" panose="020B0604020202020204" pitchFamily="34" charset="0"/>
                          <a:cs typeface="Arial" panose="020B0604020202020204" pitchFamily="34" charset="0"/>
                        </a:rPr>
                        <a:t> R         92,784,657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r" fontAlgn="b"/>
                      <a:r>
                        <a:rPr lang="en-US" sz="1200" u="none" strike="noStrike">
                          <a:effectLst/>
                          <a:latin typeface="Arial" panose="020B0604020202020204" pitchFamily="34" charset="0"/>
                          <a:cs typeface="Arial" panose="020B0604020202020204" pitchFamily="34" charset="0"/>
                        </a:rPr>
                        <a:t> R         92,827,566 </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b"/>
                      <a:r>
                        <a:rPr lang="en-US" sz="1200" u="none" strike="noStrike">
                          <a:effectLst/>
                          <a:latin typeface="Arial" panose="020B0604020202020204" pitchFamily="34" charset="0"/>
                          <a:cs typeface="Arial" panose="020B0604020202020204" pitchFamily="34" charset="0"/>
                        </a:rPr>
                        <a:t>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l" fontAlgn="b"/>
                      <a:r>
                        <a:rPr lang="en-US" sz="1200" kern="1200" dirty="0">
                          <a:effectLst/>
                          <a:latin typeface="Arial" panose="020B0604020202020204" pitchFamily="34" charset="0"/>
                          <a:cs typeface="Arial" panose="020B0604020202020204" pitchFamily="34" charset="0"/>
                        </a:rPr>
                        <a:t>Economic transformation and job creation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xmlns="" val="455421870"/>
                  </a:ext>
                </a:extLst>
              </a:tr>
              <a:tr h="538480">
                <a:tc>
                  <a:txBody>
                    <a:bodyPr/>
                    <a:lstStyle/>
                    <a:p>
                      <a:r>
                        <a:rPr lang="en-US" sz="1200" dirty="0">
                          <a:latin typeface="Arial" panose="020B0604020202020204" pitchFamily="34" charset="0"/>
                          <a:cs typeface="Arial" panose="020B0604020202020204" pitchFamily="34" charset="0"/>
                        </a:rPr>
                        <a:t>JOBS</a:t>
                      </a:r>
                    </a:p>
                  </a:txBody>
                  <a:tcPr anchor="ctr"/>
                </a:tc>
                <a:tc>
                  <a:txBody>
                    <a:bodyPr/>
                    <a:lstStyle/>
                    <a:p>
                      <a:pPr algn="r" fontAlgn="b"/>
                      <a:r>
                        <a:rPr lang="en-US" sz="1200" u="none" strike="noStrike" dirty="0">
                          <a:effectLst/>
                          <a:latin typeface="Arial" panose="020B0604020202020204" pitchFamily="34" charset="0"/>
                          <a:cs typeface="Arial" panose="020B0604020202020204" pitchFamily="34" charset="0"/>
                        </a:rPr>
                        <a:t> R         43,736,499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r" fontAlgn="b"/>
                      <a:r>
                        <a:rPr lang="en-US" sz="1200" u="none" strike="noStrike" dirty="0">
                          <a:effectLst/>
                          <a:latin typeface="Arial" panose="020B0604020202020204" pitchFamily="34" charset="0"/>
                          <a:cs typeface="Arial" panose="020B0604020202020204" pitchFamily="34" charset="0"/>
                        </a:rPr>
                        <a:t> R         43,657,434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b"/>
                      <a:r>
                        <a:rPr lang="en-US" sz="1200" u="none" strike="noStrike">
                          <a:effectLst/>
                          <a:latin typeface="Arial" panose="020B0604020202020204" pitchFamily="34" charset="0"/>
                          <a:cs typeface="Arial" panose="020B0604020202020204" pitchFamily="34" charset="0"/>
                        </a:rPr>
                        <a:t>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l" fontAlgn="b"/>
                      <a:r>
                        <a:rPr lang="en-US" sz="1200" kern="1200" dirty="0">
                          <a:effectLst/>
                          <a:latin typeface="Arial" panose="020B0604020202020204" pitchFamily="34" charset="0"/>
                          <a:cs typeface="Arial" panose="020B0604020202020204" pitchFamily="34" charset="0"/>
                        </a:rPr>
                        <a:t>Education, skills and health</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xmlns="" val="3302757031"/>
                  </a:ext>
                </a:extLst>
              </a:tr>
              <a:tr h="538480">
                <a:tc>
                  <a:txBody>
                    <a:bodyPr/>
                    <a:lstStyle/>
                    <a:p>
                      <a:r>
                        <a:rPr lang="en-US" sz="1200" dirty="0">
                          <a:latin typeface="Arial" panose="020B0604020202020204" pitchFamily="34" charset="0"/>
                          <a:cs typeface="Arial" panose="020B0604020202020204" pitchFamily="34" charset="0"/>
                        </a:rPr>
                        <a:t>National Youth</a:t>
                      </a:r>
                      <a:r>
                        <a:rPr lang="en-US" sz="1200" baseline="0" dirty="0">
                          <a:latin typeface="Arial" panose="020B0604020202020204" pitchFamily="34" charset="0"/>
                          <a:cs typeface="Arial" panose="020B0604020202020204" pitchFamily="34" charset="0"/>
                        </a:rPr>
                        <a:t> Service</a:t>
                      </a:r>
                      <a:endParaRPr lang="en-US" sz="1200" dirty="0">
                        <a:latin typeface="Arial" panose="020B0604020202020204" pitchFamily="34" charset="0"/>
                        <a:cs typeface="Arial" panose="020B0604020202020204" pitchFamily="34" charset="0"/>
                      </a:endParaRPr>
                    </a:p>
                  </a:txBody>
                  <a:tcPr anchor="ctr"/>
                </a:tc>
                <a:tc>
                  <a:txBody>
                    <a:bodyPr/>
                    <a:lstStyle/>
                    <a:p>
                      <a:pPr algn="r" fontAlgn="b"/>
                      <a:r>
                        <a:rPr lang="en-US" sz="1200" u="none" strike="noStrike" dirty="0">
                          <a:effectLst/>
                          <a:latin typeface="Arial" panose="020B0604020202020204" pitchFamily="34" charset="0"/>
                          <a:cs typeface="Arial" panose="020B0604020202020204" pitchFamily="34" charset="0"/>
                        </a:rPr>
                        <a:t> R         23,004,459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r" fontAlgn="b"/>
                      <a:r>
                        <a:rPr lang="en-US" sz="1200" u="none" strike="noStrike" dirty="0">
                          <a:effectLst/>
                          <a:latin typeface="Arial" panose="020B0604020202020204" pitchFamily="34" charset="0"/>
                          <a:cs typeface="Arial" panose="020B0604020202020204" pitchFamily="34" charset="0"/>
                        </a:rPr>
                        <a:t> R         23,798,000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b"/>
                      <a:r>
                        <a:rPr lang="en-US" sz="1200" u="none" strike="noStrike">
                          <a:effectLst/>
                          <a:latin typeface="Arial" panose="020B0604020202020204" pitchFamily="34" charset="0"/>
                          <a:cs typeface="Arial" panose="020B0604020202020204" pitchFamily="34" charset="0"/>
                        </a:rPr>
                        <a:t>-3%</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l" fontAlgn="b"/>
                      <a:r>
                        <a:rPr lang="en-US" sz="1200" kern="1200" dirty="0">
                          <a:effectLst/>
                          <a:latin typeface="Arial" panose="020B0604020202020204" pitchFamily="34" charset="0"/>
                          <a:cs typeface="Arial" panose="020B0604020202020204" pitchFamily="34" charset="0"/>
                        </a:rPr>
                        <a:t>Social cohesion and safe communities</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xmlns="" val="3992847770"/>
                  </a:ext>
                </a:extLst>
              </a:tr>
              <a:tr h="538480">
                <a:tc>
                  <a:txBody>
                    <a:bodyPr/>
                    <a:lstStyle/>
                    <a:p>
                      <a:r>
                        <a:rPr lang="en-US" sz="1200" dirty="0">
                          <a:latin typeface="Arial" panose="020B0604020202020204" pitchFamily="34" charset="0"/>
                          <a:cs typeface="Arial" panose="020B0604020202020204" pitchFamily="34" charset="0"/>
                        </a:rPr>
                        <a:t>Universal access</a:t>
                      </a:r>
                    </a:p>
                  </a:txBody>
                  <a:tcPr anchor="ctr"/>
                </a:tc>
                <a:tc>
                  <a:txBody>
                    <a:bodyPr/>
                    <a:lstStyle/>
                    <a:p>
                      <a:pPr algn="r" fontAlgn="b"/>
                      <a:r>
                        <a:rPr lang="en-US" sz="1200" u="none" strike="noStrike" dirty="0">
                          <a:effectLst/>
                          <a:latin typeface="Arial" panose="020B0604020202020204" pitchFamily="34" charset="0"/>
                          <a:cs typeface="Arial" panose="020B0604020202020204" pitchFamily="34" charset="0"/>
                        </a:rPr>
                        <a:t> R         44,503,439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r" fontAlgn="b"/>
                      <a:r>
                        <a:rPr lang="en-US" sz="1200" u="none" strike="noStrike" dirty="0">
                          <a:effectLst/>
                          <a:latin typeface="Arial" panose="020B0604020202020204" pitchFamily="34" charset="0"/>
                          <a:cs typeface="Arial" panose="020B0604020202020204" pitchFamily="34" charset="0"/>
                        </a:rPr>
                        <a:t> R         44,038,000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b"/>
                      <a:r>
                        <a:rPr lang="en-US" sz="1200" u="none" strike="noStrike" dirty="0">
                          <a:effectLst/>
                          <a:latin typeface="Arial" panose="020B0604020202020204" pitchFamily="34" charset="0"/>
                          <a:cs typeface="Arial" panose="020B0604020202020204" pitchFamily="34" charset="0"/>
                        </a:rPr>
                        <a:t>1%</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l" fontAlgn="b"/>
                      <a:r>
                        <a:rPr lang="en-US" sz="1200" kern="1200" dirty="0">
                          <a:effectLst/>
                          <a:latin typeface="Arial" panose="020B0604020202020204" pitchFamily="34" charset="0"/>
                          <a:cs typeface="Arial" panose="020B0604020202020204" pitchFamily="34" charset="0"/>
                        </a:rPr>
                        <a:t>Consolidating the social wage through reliable and quality basic services</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xmlns="" val="3507903597"/>
                  </a:ext>
                </a:extLst>
              </a:tr>
              <a:tr h="538480">
                <a:tc>
                  <a:txBody>
                    <a:bodyPr/>
                    <a:lstStyle/>
                    <a:p>
                      <a:r>
                        <a:rPr lang="en-US" sz="1200" dirty="0">
                          <a:latin typeface="Arial" panose="020B0604020202020204" pitchFamily="34" charset="0"/>
                          <a:cs typeface="Arial" panose="020B0604020202020204" pitchFamily="34" charset="0"/>
                        </a:rPr>
                        <a:t>Research</a:t>
                      </a:r>
                      <a:r>
                        <a:rPr lang="en-US" sz="1200" baseline="0" dirty="0">
                          <a:latin typeface="Arial" panose="020B0604020202020204" pitchFamily="34" charset="0"/>
                          <a:cs typeface="Arial" panose="020B0604020202020204" pitchFamily="34" charset="0"/>
                        </a:rPr>
                        <a:t> and policy</a:t>
                      </a:r>
                      <a:endParaRPr lang="en-US" sz="1200" dirty="0">
                        <a:latin typeface="Arial" panose="020B0604020202020204" pitchFamily="34" charset="0"/>
                        <a:cs typeface="Arial" panose="020B0604020202020204" pitchFamily="34" charset="0"/>
                      </a:endParaRPr>
                    </a:p>
                  </a:txBody>
                  <a:tcPr anchor="ctr"/>
                </a:tc>
                <a:tc>
                  <a:txBody>
                    <a:bodyPr/>
                    <a:lstStyle/>
                    <a:p>
                      <a:pPr algn="r" fontAlgn="b"/>
                      <a:r>
                        <a:rPr lang="en-US" sz="1200" u="none" strike="noStrike" dirty="0">
                          <a:effectLst/>
                          <a:latin typeface="Arial" panose="020B0604020202020204" pitchFamily="34" charset="0"/>
                          <a:cs typeface="Arial" panose="020B0604020202020204" pitchFamily="34" charset="0"/>
                        </a:rPr>
                        <a:t> R           1,728,000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r" fontAlgn="b"/>
                      <a:r>
                        <a:rPr lang="en-US" sz="1200" u="none" strike="noStrike" dirty="0">
                          <a:effectLst/>
                          <a:latin typeface="Arial" panose="020B0604020202020204" pitchFamily="34" charset="0"/>
                          <a:cs typeface="Arial" panose="020B0604020202020204" pitchFamily="34" charset="0"/>
                        </a:rPr>
                        <a:t> R           1,741,000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l" fontAlgn="b"/>
                      <a:r>
                        <a:rPr lang="en-US" sz="1200" kern="1200" dirty="0">
                          <a:effectLst/>
                          <a:latin typeface="Arial" panose="020B0604020202020204" pitchFamily="34" charset="0"/>
                          <a:cs typeface="Arial" panose="020B0604020202020204" pitchFamily="34" charset="0"/>
                        </a:rPr>
                        <a:t>A capable, ethical and developmental state</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xmlns="" val="1493547526"/>
                  </a:ext>
                </a:extLst>
              </a:tr>
              <a:tr h="538480">
                <a:tc>
                  <a:txBody>
                    <a:bodyPr/>
                    <a:lstStyle/>
                    <a:p>
                      <a:r>
                        <a:rPr lang="en-US" sz="1200" dirty="0">
                          <a:latin typeface="Arial" panose="020B0604020202020204" pitchFamily="34" charset="0"/>
                          <a:cs typeface="Arial" panose="020B0604020202020204" pitchFamily="34" charset="0"/>
                        </a:rPr>
                        <a:t>Administration</a:t>
                      </a:r>
                    </a:p>
                  </a:txBody>
                  <a:tcPr anchor="ctr"/>
                </a:tc>
                <a:tc>
                  <a:txBody>
                    <a:bodyPr/>
                    <a:lstStyle/>
                    <a:p>
                      <a:pPr algn="r" fontAlgn="b"/>
                      <a:r>
                        <a:rPr lang="en-US" sz="1200" u="none" strike="noStrike" dirty="0">
                          <a:effectLst/>
                          <a:latin typeface="Arial" panose="020B0604020202020204" pitchFamily="34" charset="0"/>
                          <a:cs typeface="Arial" panose="020B0604020202020204" pitchFamily="34" charset="0"/>
                        </a:rPr>
                        <a:t> R         87,662,000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r" fontAlgn="b"/>
                      <a:r>
                        <a:rPr lang="en-US" sz="1200" u="none" strike="noStrike" dirty="0">
                          <a:effectLst/>
                          <a:latin typeface="Arial" panose="020B0604020202020204" pitchFamily="34" charset="0"/>
                          <a:cs typeface="Arial" panose="020B0604020202020204" pitchFamily="34" charset="0"/>
                        </a:rPr>
                        <a:t> R         86,984,000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b"/>
                      <a:r>
                        <a:rPr lang="en-US" sz="1200" u="none" strike="noStrike">
                          <a:effectLst/>
                          <a:latin typeface="Arial" panose="020B0604020202020204" pitchFamily="34" charset="0"/>
                          <a:cs typeface="Arial" panose="020B0604020202020204" pitchFamily="34" charset="0"/>
                        </a:rPr>
                        <a:t>1%</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l" fontAlgn="b"/>
                      <a:r>
                        <a:rPr lang="en-US" sz="1200" kern="1200" dirty="0">
                          <a:effectLst/>
                          <a:latin typeface="Arial" panose="020B0604020202020204" pitchFamily="34" charset="0"/>
                          <a:cs typeface="Arial" panose="020B0604020202020204" pitchFamily="34" charset="0"/>
                        </a:rPr>
                        <a:t>A capable, ethical and developmental state</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xmlns="" val="1230505035"/>
                  </a:ext>
                </a:extLst>
              </a:tr>
              <a:tr h="538480">
                <a:tc>
                  <a:txBody>
                    <a:bodyPr/>
                    <a:lstStyle/>
                    <a:p>
                      <a:r>
                        <a:rPr lang="en-US" sz="1200" dirty="0">
                          <a:latin typeface="Arial" panose="020B0604020202020204" pitchFamily="34" charset="0"/>
                          <a:cs typeface="Arial" panose="020B0604020202020204" pitchFamily="34" charset="0"/>
                        </a:rPr>
                        <a:t>Employee costs</a:t>
                      </a:r>
                    </a:p>
                  </a:txBody>
                  <a:tcPr anchor="ctr"/>
                </a:tc>
                <a:tc>
                  <a:txBody>
                    <a:bodyPr/>
                    <a:lstStyle/>
                    <a:p>
                      <a:pPr algn="r" fontAlgn="b"/>
                      <a:r>
                        <a:rPr lang="en-US" sz="1200" u="none" strike="noStrike" dirty="0">
                          <a:effectLst/>
                          <a:latin typeface="Arial" panose="020B0604020202020204" pitchFamily="34" charset="0"/>
                          <a:cs typeface="Arial" panose="020B0604020202020204" pitchFamily="34" charset="0"/>
                        </a:rPr>
                        <a:t> R      199,380,946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r" fontAlgn="b"/>
                      <a:r>
                        <a:rPr lang="en-US" sz="1200" u="none" strike="noStrike" dirty="0">
                          <a:effectLst/>
                          <a:latin typeface="Arial" panose="020B0604020202020204" pitchFamily="34" charset="0"/>
                          <a:cs typeface="Arial" panose="020B0604020202020204" pitchFamily="34" charset="0"/>
                        </a:rPr>
                        <a:t> R      199,654,000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b"/>
                      <a:r>
                        <a:rPr lang="en-US" sz="1200" u="none" strike="noStrike">
                          <a:effectLst/>
                          <a:latin typeface="Arial" panose="020B0604020202020204" pitchFamily="34" charset="0"/>
                          <a:cs typeface="Arial" panose="020B0604020202020204" pitchFamily="34" charset="0"/>
                        </a:rPr>
                        <a:t>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l" fontAlgn="b"/>
                      <a:r>
                        <a:rPr lang="en-US" sz="1200" kern="1200" dirty="0">
                          <a:effectLst/>
                          <a:latin typeface="Arial" panose="020B0604020202020204" pitchFamily="34" charset="0"/>
                          <a:cs typeface="Arial" panose="020B0604020202020204" pitchFamily="34" charset="0"/>
                        </a:rPr>
                        <a:t>A capable, ethical and developmental state</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xmlns="" val="3821734601"/>
                  </a:ext>
                </a:extLst>
              </a:tr>
              <a:tr h="538480">
                <a:tc>
                  <a:txBody>
                    <a:bodyPr/>
                    <a:lstStyle/>
                    <a:p>
                      <a:r>
                        <a:rPr lang="en-US" sz="1200" dirty="0">
                          <a:latin typeface="Arial" panose="020B0604020202020204" pitchFamily="34" charset="0"/>
                          <a:cs typeface="Arial" panose="020B0604020202020204" pitchFamily="34" charset="0"/>
                        </a:rPr>
                        <a:t>Depreciation,</a:t>
                      </a:r>
                      <a:r>
                        <a:rPr lang="en-US" sz="1200" baseline="0" dirty="0">
                          <a:latin typeface="Arial" panose="020B0604020202020204" pitchFamily="34" charset="0"/>
                          <a:cs typeface="Arial" panose="020B0604020202020204" pitchFamily="34" charset="0"/>
                        </a:rPr>
                        <a:t> amortization and impairment (non-cash)</a:t>
                      </a:r>
                      <a:endParaRPr lang="en-US" sz="1200" dirty="0">
                        <a:latin typeface="Arial" panose="020B0604020202020204" pitchFamily="34" charset="0"/>
                        <a:cs typeface="Arial" panose="020B0604020202020204" pitchFamily="34" charset="0"/>
                      </a:endParaRPr>
                    </a:p>
                  </a:txBody>
                  <a:tcPr anchor="ctr"/>
                </a:tc>
                <a:tc>
                  <a:txBody>
                    <a:bodyPr/>
                    <a:lstStyle/>
                    <a:p>
                      <a:pPr algn="r" fontAlgn="b"/>
                      <a:r>
                        <a:rPr lang="en-US" sz="1200" u="none" strike="noStrike" dirty="0">
                          <a:effectLst/>
                          <a:latin typeface="Arial" panose="020B0604020202020204" pitchFamily="34" charset="0"/>
                          <a:cs typeface="Arial" panose="020B0604020202020204" pitchFamily="34" charset="0"/>
                        </a:rPr>
                        <a:t>R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r" fontAlgn="b"/>
                      <a:r>
                        <a:rPr lang="en-US" sz="1200" u="none" strike="noStrike" dirty="0">
                          <a:effectLst/>
                          <a:latin typeface="Arial" panose="020B0604020202020204" pitchFamily="34" charset="0"/>
                          <a:cs typeface="Arial" panose="020B0604020202020204" pitchFamily="34" charset="0"/>
                        </a:rPr>
                        <a:t> R         13,123,000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1200" kern="1200" dirty="0">
                          <a:effectLst/>
                          <a:latin typeface="Arial" panose="020B0604020202020204" pitchFamily="34" charset="0"/>
                          <a:cs typeface="Arial" panose="020B0604020202020204" pitchFamily="34" charset="0"/>
                        </a:rPr>
                        <a:t>Consolidating the social wage through reliable and quality basic services</a:t>
                      </a:r>
                      <a:endParaRPr lang="en-US" sz="1200" u="none" strike="noStrike" dirty="0">
                        <a:effectLst/>
                        <a:latin typeface="Arial" panose="020B0604020202020204" pitchFamily="34" charset="0"/>
                        <a:cs typeface="Arial" panose="020B0604020202020204" pitchFamily="34" charset="0"/>
                      </a:endParaRPr>
                    </a:p>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xmlns="" val="1222879475"/>
                  </a:ext>
                </a:extLst>
              </a:tr>
              <a:tr h="538480">
                <a:tc>
                  <a:txBody>
                    <a:bodyPr/>
                    <a:lstStyle/>
                    <a:p>
                      <a:r>
                        <a:rPr lang="en-US" sz="1200" b="1" dirty="0">
                          <a:latin typeface="Arial" panose="020B0604020202020204" pitchFamily="34" charset="0"/>
                          <a:cs typeface="Arial" panose="020B0604020202020204" pitchFamily="34" charset="0"/>
                        </a:rPr>
                        <a:t>Total</a:t>
                      </a:r>
                    </a:p>
                  </a:txBody>
                  <a:tcPr anchor="ctr"/>
                </a:tc>
                <a:tc>
                  <a:txBody>
                    <a:bodyPr/>
                    <a:lstStyle/>
                    <a:p>
                      <a:pPr algn="r" fontAlgn="b"/>
                      <a:r>
                        <a:rPr lang="en-US" sz="1200" b="1" u="none" strike="noStrike" dirty="0">
                          <a:effectLst/>
                          <a:latin typeface="Arial" panose="020B0604020202020204" pitchFamily="34" charset="0"/>
                          <a:cs typeface="Arial" panose="020B0604020202020204" pitchFamily="34" charset="0"/>
                        </a:rPr>
                        <a:t> R      492,800,000 </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r" fontAlgn="b"/>
                      <a:r>
                        <a:rPr lang="en-US" sz="1200" b="1" u="none" strike="noStrike" dirty="0">
                          <a:effectLst/>
                          <a:latin typeface="Arial" panose="020B0604020202020204" pitchFamily="34" charset="0"/>
                          <a:cs typeface="Arial" panose="020B0604020202020204" pitchFamily="34" charset="0"/>
                        </a:rPr>
                        <a:t> R      505,823,000 </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r" fontAlgn="b"/>
                      <a:r>
                        <a:rPr lang="en-US" sz="1200" b="1" u="none" strike="noStrike" dirty="0">
                          <a:effectLst/>
                          <a:latin typeface="Arial" panose="020B0604020202020204" pitchFamily="34" charset="0"/>
                          <a:cs typeface="Arial" panose="020B0604020202020204" pitchFamily="34" charset="0"/>
                        </a:rPr>
                        <a:t>-3%</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b"/>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xmlns="" val="1269348747"/>
                  </a:ext>
                </a:extLst>
              </a:tr>
            </a:tbl>
          </a:graphicData>
        </a:graphic>
      </p:graphicFrame>
    </p:spTree>
    <p:extLst>
      <p:ext uri="{BB962C8B-B14F-4D97-AF65-F5344CB8AC3E}">
        <p14:creationId xmlns:p14="http://schemas.microsoft.com/office/powerpoint/2010/main" xmlns="" val="12621008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0D1ACCE-4D73-C141-8838-BC543341C0B3}"/>
              </a:ext>
            </a:extLst>
          </p:cNvPr>
          <p:cNvPicPr>
            <a:picLocks noChangeAspect="1"/>
          </p:cNvPicPr>
          <p:nvPr/>
        </p:nvPicPr>
        <p:blipFill>
          <a:blip r:embed="rId2"/>
          <a:stretch>
            <a:fillRect/>
          </a:stretch>
        </p:blipFill>
        <p:spPr>
          <a:xfrm>
            <a:off x="558800" y="0"/>
            <a:ext cx="8585200" cy="6858000"/>
          </a:xfrm>
          <a:prstGeom prst="rect">
            <a:avLst/>
          </a:prstGeom>
        </p:spPr>
      </p:pic>
      <p:sp>
        <p:nvSpPr>
          <p:cNvPr id="7" name="Title 1">
            <a:extLst>
              <a:ext uri="{FF2B5EF4-FFF2-40B4-BE49-F238E27FC236}">
                <a16:creationId xmlns:a16="http://schemas.microsoft.com/office/drawing/2014/main" xmlns="" id="{ED88FB43-4BB5-4146-B392-4F929F0D3527}"/>
              </a:ext>
            </a:extLst>
          </p:cNvPr>
          <p:cNvSpPr>
            <a:spLocks noGrp="1"/>
          </p:cNvSpPr>
          <p:nvPr>
            <p:ph type="ctrTitle"/>
          </p:nvPr>
        </p:nvSpPr>
        <p:spPr>
          <a:xfrm>
            <a:off x="2009714" y="624157"/>
            <a:ext cx="4764236" cy="365919"/>
          </a:xfrm>
        </p:spPr>
        <p:txBody>
          <a:bodyPr>
            <a:normAutofit/>
          </a:bodyPr>
          <a:lstStyle/>
          <a:p>
            <a:pPr algn="l"/>
            <a:r>
              <a:rPr lang="en-US" sz="2000" b="1" dirty="0">
                <a:solidFill>
                  <a:schemeClr val="accent1">
                    <a:lumMod val="50000"/>
                  </a:schemeClr>
                </a:solidFill>
                <a:latin typeface="Arial" panose="020B0604020202020204" pitchFamily="34" charset="0"/>
                <a:cs typeface="Arial" panose="020B0604020202020204" pitchFamily="34" charset="0"/>
              </a:rPr>
              <a:t>DONOR FUNDING</a:t>
            </a:r>
          </a:p>
        </p:txBody>
      </p:sp>
      <p:graphicFrame>
        <p:nvGraphicFramePr>
          <p:cNvPr id="5" name="Table 4"/>
          <p:cNvGraphicFramePr>
            <a:graphicFrameLocks noGrp="1"/>
          </p:cNvGraphicFramePr>
          <p:nvPr>
            <p:extLst>
              <p:ext uri="{D42A27DB-BD31-4B8C-83A1-F6EECF244321}">
                <p14:modId xmlns:p14="http://schemas.microsoft.com/office/powerpoint/2010/main" xmlns="" val="436054807"/>
              </p:ext>
            </p:extLst>
          </p:nvPr>
        </p:nvGraphicFramePr>
        <p:xfrm>
          <a:off x="513005" y="1238641"/>
          <a:ext cx="7757653" cy="5142495"/>
        </p:xfrm>
        <a:graphic>
          <a:graphicData uri="http://schemas.openxmlformats.org/drawingml/2006/table">
            <a:tbl>
              <a:tblPr firstRow="1" firstCol="1" lastRow="1" lastCol="1" bandRow="1" bandCol="1">
                <a:tableStyleId>{69012ECD-51FC-41F1-AA8D-1B2483CD663E}</a:tableStyleId>
              </a:tblPr>
              <a:tblGrid>
                <a:gridCol w="3529781">
                  <a:extLst>
                    <a:ext uri="{9D8B030D-6E8A-4147-A177-3AD203B41FA5}">
                      <a16:colId xmlns:a16="http://schemas.microsoft.com/office/drawing/2014/main" xmlns="" val="2915210911"/>
                    </a:ext>
                  </a:extLst>
                </a:gridCol>
                <a:gridCol w="1690361">
                  <a:extLst>
                    <a:ext uri="{9D8B030D-6E8A-4147-A177-3AD203B41FA5}">
                      <a16:colId xmlns:a16="http://schemas.microsoft.com/office/drawing/2014/main" xmlns="" val="1394384280"/>
                    </a:ext>
                  </a:extLst>
                </a:gridCol>
                <a:gridCol w="2537511">
                  <a:extLst>
                    <a:ext uri="{9D8B030D-6E8A-4147-A177-3AD203B41FA5}">
                      <a16:colId xmlns:a16="http://schemas.microsoft.com/office/drawing/2014/main" xmlns="" val="772197697"/>
                    </a:ext>
                  </a:extLst>
                </a:gridCol>
              </a:tblGrid>
              <a:tr h="567343">
                <a:tc>
                  <a:txBody>
                    <a:bodyPr/>
                    <a:lstStyle/>
                    <a:p>
                      <a:pPr marL="0" marR="0" algn="ctr">
                        <a:lnSpc>
                          <a:spcPct val="110000"/>
                        </a:lnSpc>
                        <a:spcBef>
                          <a:spcPts val="0"/>
                        </a:spcBef>
                        <a:spcAft>
                          <a:spcPts val="600"/>
                        </a:spcAft>
                      </a:pPr>
                      <a:r>
                        <a:rPr lang="en-ZA" sz="1400">
                          <a:effectLst/>
                          <a:latin typeface="Arial" panose="020B0604020202020204" pitchFamily="34" charset="0"/>
                          <a:cs typeface="Arial" panose="020B0604020202020204" pitchFamily="34" charset="0"/>
                        </a:rPr>
                        <a:t>Partner</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28393" marR="28393" marT="0" marB="0" anchor="ctr"/>
                </a:tc>
                <a:tc>
                  <a:txBody>
                    <a:bodyPr/>
                    <a:lstStyle/>
                    <a:p>
                      <a:pPr marL="0" marR="0" algn="ctr">
                        <a:lnSpc>
                          <a:spcPct val="110000"/>
                        </a:lnSpc>
                        <a:spcBef>
                          <a:spcPts val="0"/>
                        </a:spcBef>
                        <a:spcAft>
                          <a:spcPts val="600"/>
                        </a:spcAft>
                      </a:pPr>
                      <a:r>
                        <a:rPr lang="en-ZA" sz="1400">
                          <a:effectLst/>
                          <a:latin typeface="Arial" panose="020B0604020202020204" pitchFamily="34" charset="0"/>
                          <a:cs typeface="Arial" panose="020B0604020202020204" pitchFamily="34" charset="0"/>
                        </a:rPr>
                        <a:t>Funds raised </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28393" marR="28393" marT="0" marB="0" anchor="ctr"/>
                </a:tc>
                <a:tc>
                  <a:txBody>
                    <a:bodyPr/>
                    <a:lstStyle/>
                    <a:p>
                      <a:pPr marL="0" marR="0" algn="ctr">
                        <a:lnSpc>
                          <a:spcPct val="110000"/>
                        </a:lnSpc>
                        <a:spcBef>
                          <a:spcPts val="0"/>
                        </a:spcBef>
                        <a:spcAft>
                          <a:spcPts val="600"/>
                        </a:spcAft>
                      </a:pPr>
                      <a:r>
                        <a:rPr lang="en-ZA" sz="1400" dirty="0">
                          <a:effectLst/>
                          <a:latin typeface="Arial" panose="020B0604020202020204" pitchFamily="34" charset="0"/>
                          <a:cs typeface="Arial" panose="020B0604020202020204" pitchFamily="34" charset="0"/>
                        </a:rPr>
                        <a:t>Project description</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28393" marR="28393" marT="0" marB="0" anchor="ctr"/>
                </a:tc>
                <a:extLst>
                  <a:ext uri="{0D108BD9-81ED-4DB2-BD59-A6C34878D82A}">
                    <a16:rowId xmlns:a16="http://schemas.microsoft.com/office/drawing/2014/main" xmlns="" val="3836748541"/>
                  </a:ext>
                </a:extLst>
              </a:tr>
              <a:tr h="571894">
                <a:tc>
                  <a:txBody>
                    <a:bodyPr/>
                    <a:lstStyle/>
                    <a:p>
                      <a:pPr marL="0" marR="0" algn="l">
                        <a:lnSpc>
                          <a:spcPct val="110000"/>
                        </a:lnSpc>
                        <a:spcBef>
                          <a:spcPts val="0"/>
                        </a:spcBef>
                        <a:spcAft>
                          <a:spcPts val="600"/>
                        </a:spcAft>
                      </a:pPr>
                      <a:r>
                        <a:rPr lang="en-ZA" sz="1400" b="0">
                          <a:effectLst/>
                          <a:latin typeface="Arial" panose="020B0604020202020204" pitchFamily="34" charset="0"/>
                          <a:cs typeface="Arial" panose="020B0604020202020204" pitchFamily="34" charset="0"/>
                        </a:rPr>
                        <a:t>Services SETA</a:t>
                      </a:r>
                      <a:endParaRPr lang="en-US" sz="1400" b="0">
                        <a:effectLst/>
                        <a:latin typeface="Arial" panose="020B0604020202020204" pitchFamily="34" charset="0"/>
                        <a:ea typeface="Calibri" panose="020F0502020204030204" pitchFamily="34" charset="0"/>
                        <a:cs typeface="Arial" panose="020B0604020202020204" pitchFamily="34" charset="0"/>
                      </a:endParaRPr>
                    </a:p>
                  </a:txBody>
                  <a:tcPr marL="28393" marR="28393" marT="0" marB="0" anchor="ctr"/>
                </a:tc>
                <a:tc>
                  <a:txBody>
                    <a:bodyPr/>
                    <a:lstStyle/>
                    <a:p>
                      <a:pPr marL="0" marR="0" algn="r">
                        <a:lnSpc>
                          <a:spcPct val="110000"/>
                        </a:lnSpc>
                        <a:spcBef>
                          <a:spcPts val="0"/>
                        </a:spcBef>
                        <a:spcAft>
                          <a:spcPts val="600"/>
                        </a:spcAft>
                      </a:pPr>
                      <a:r>
                        <a:rPr lang="en-ZA" sz="1400" dirty="0">
                          <a:effectLst/>
                          <a:latin typeface="Arial" panose="020B0604020202020204" pitchFamily="34" charset="0"/>
                          <a:cs typeface="Arial" panose="020B0604020202020204" pitchFamily="34" charset="0"/>
                        </a:rPr>
                        <a:t>R19 709 000</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28393" marR="28393" marT="0" marB="0" anchor="ctr"/>
                </a:tc>
                <a:tc>
                  <a:txBody>
                    <a:bodyPr/>
                    <a:lstStyle/>
                    <a:p>
                      <a:pPr marL="0" marR="0" algn="l">
                        <a:lnSpc>
                          <a:spcPct val="110000"/>
                        </a:lnSpc>
                        <a:spcBef>
                          <a:spcPts val="0"/>
                        </a:spcBef>
                        <a:spcAft>
                          <a:spcPts val="600"/>
                        </a:spcAft>
                      </a:pPr>
                      <a:r>
                        <a:rPr lang="en-ZA" sz="1400" b="0">
                          <a:effectLst/>
                          <a:latin typeface="Arial" panose="020B0604020202020204" pitchFamily="34" charset="0"/>
                          <a:cs typeface="Arial" panose="020B0604020202020204" pitchFamily="34" charset="0"/>
                        </a:rPr>
                        <a:t>Artisan training</a:t>
                      </a:r>
                      <a:endParaRPr lang="en-US" sz="1400" b="0">
                        <a:effectLst/>
                        <a:latin typeface="Arial" panose="020B0604020202020204" pitchFamily="34" charset="0"/>
                        <a:ea typeface="Calibri" panose="020F0502020204030204" pitchFamily="34" charset="0"/>
                        <a:cs typeface="Arial" panose="020B0604020202020204" pitchFamily="34" charset="0"/>
                      </a:endParaRPr>
                    </a:p>
                  </a:txBody>
                  <a:tcPr marL="28393" marR="28393" marT="0" marB="0" anchor="ctr"/>
                </a:tc>
                <a:extLst>
                  <a:ext uri="{0D108BD9-81ED-4DB2-BD59-A6C34878D82A}">
                    <a16:rowId xmlns:a16="http://schemas.microsoft.com/office/drawing/2014/main" xmlns="" val="3150550397"/>
                  </a:ext>
                </a:extLst>
              </a:tr>
              <a:tr h="571894">
                <a:tc>
                  <a:txBody>
                    <a:bodyPr/>
                    <a:lstStyle/>
                    <a:p>
                      <a:pPr marL="0" marR="0" algn="l">
                        <a:lnSpc>
                          <a:spcPct val="110000"/>
                        </a:lnSpc>
                        <a:spcBef>
                          <a:spcPts val="0"/>
                        </a:spcBef>
                        <a:spcAft>
                          <a:spcPts val="600"/>
                        </a:spcAft>
                      </a:pPr>
                      <a:r>
                        <a:rPr lang="en-ZA" sz="1400" b="0" dirty="0">
                          <a:effectLst/>
                          <a:latin typeface="Arial" panose="020B0604020202020204" pitchFamily="34" charset="0"/>
                          <a:cs typeface="Arial" panose="020B0604020202020204" pitchFamily="34" charset="0"/>
                        </a:rPr>
                        <a:t>Department of Arts and Culture</a:t>
                      </a:r>
                      <a:endParaRPr lang="en-US" sz="1400" b="0" dirty="0">
                        <a:effectLst/>
                        <a:latin typeface="Arial" panose="020B0604020202020204" pitchFamily="34" charset="0"/>
                        <a:ea typeface="Calibri" panose="020F0502020204030204" pitchFamily="34" charset="0"/>
                        <a:cs typeface="Arial" panose="020B0604020202020204" pitchFamily="34" charset="0"/>
                      </a:endParaRPr>
                    </a:p>
                  </a:txBody>
                  <a:tcPr marL="28393" marR="28393" marT="0" marB="0" anchor="ctr"/>
                </a:tc>
                <a:tc>
                  <a:txBody>
                    <a:bodyPr/>
                    <a:lstStyle/>
                    <a:p>
                      <a:pPr marL="0" marR="0" algn="r">
                        <a:lnSpc>
                          <a:spcPct val="110000"/>
                        </a:lnSpc>
                        <a:spcBef>
                          <a:spcPts val="0"/>
                        </a:spcBef>
                        <a:spcAft>
                          <a:spcPts val="600"/>
                        </a:spcAft>
                      </a:pPr>
                      <a:r>
                        <a:rPr lang="en-ZA" sz="1400" dirty="0">
                          <a:effectLst/>
                          <a:latin typeface="Arial" panose="020B0604020202020204" pitchFamily="34" charset="0"/>
                          <a:cs typeface="Arial" panose="020B0604020202020204" pitchFamily="34" charset="0"/>
                        </a:rPr>
                        <a:t>R8</a:t>
                      </a:r>
                      <a:r>
                        <a:rPr lang="en-ZA" sz="1400" baseline="0" dirty="0">
                          <a:effectLst/>
                          <a:latin typeface="Arial" panose="020B0604020202020204" pitchFamily="34" charset="0"/>
                          <a:cs typeface="Arial" panose="020B0604020202020204" pitchFamily="34" charset="0"/>
                        </a:rPr>
                        <a:t> 731 000</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28393" marR="28393" marT="0" marB="0" anchor="ctr"/>
                </a:tc>
                <a:tc>
                  <a:txBody>
                    <a:bodyPr/>
                    <a:lstStyle/>
                    <a:p>
                      <a:pPr marL="0" marR="0" algn="l">
                        <a:lnSpc>
                          <a:spcPct val="110000"/>
                        </a:lnSpc>
                        <a:spcBef>
                          <a:spcPts val="0"/>
                        </a:spcBef>
                        <a:spcAft>
                          <a:spcPts val="600"/>
                        </a:spcAft>
                      </a:pPr>
                      <a:r>
                        <a:rPr lang="en-ZA" sz="1400" b="0">
                          <a:effectLst/>
                          <a:latin typeface="Arial" panose="020B0604020202020204" pitchFamily="34" charset="0"/>
                          <a:cs typeface="Arial" panose="020B0604020202020204" pitchFamily="34" charset="0"/>
                        </a:rPr>
                        <a:t>The Young Patriots Program</a:t>
                      </a:r>
                      <a:endParaRPr lang="en-US" sz="1400" b="0">
                        <a:effectLst/>
                        <a:latin typeface="Arial" panose="020B0604020202020204" pitchFamily="34" charset="0"/>
                        <a:ea typeface="Calibri" panose="020F0502020204030204" pitchFamily="34" charset="0"/>
                        <a:cs typeface="Arial" panose="020B0604020202020204" pitchFamily="34" charset="0"/>
                      </a:endParaRPr>
                    </a:p>
                  </a:txBody>
                  <a:tcPr marL="28393" marR="28393" marT="0" marB="0" anchor="ctr"/>
                </a:tc>
                <a:extLst>
                  <a:ext uri="{0D108BD9-81ED-4DB2-BD59-A6C34878D82A}">
                    <a16:rowId xmlns:a16="http://schemas.microsoft.com/office/drawing/2014/main" xmlns="" val="2287364324"/>
                  </a:ext>
                </a:extLst>
              </a:tr>
              <a:tr h="571894">
                <a:tc>
                  <a:txBody>
                    <a:bodyPr/>
                    <a:lstStyle/>
                    <a:p>
                      <a:pPr marL="0" marR="0" algn="l">
                        <a:lnSpc>
                          <a:spcPct val="110000"/>
                        </a:lnSpc>
                        <a:spcBef>
                          <a:spcPts val="0"/>
                        </a:spcBef>
                        <a:spcAft>
                          <a:spcPts val="600"/>
                        </a:spcAft>
                      </a:pPr>
                      <a:r>
                        <a:rPr lang="en-ZA" sz="1400" b="0" dirty="0">
                          <a:effectLst/>
                          <a:latin typeface="Arial" panose="020B0604020202020204" pitchFamily="34" charset="0"/>
                          <a:cs typeface="Arial" panose="020B0604020202020204" pitchFamily="34" charset="0"/>
                        </a:rPr>
                        <a:t>Industrial Development Corporation</a:t>
                      </a:r>
                      <a:endParaRPr lang="en-US" sz="1400" b="0" dirty="0">
                        <a:effectLst/>
                        <a:latin typeface="Arial" panose="020B0604020202020204" pitchFamily="34" charset="0"/>
                        <a:ea typeface="Calibri" panose="020F0502020204030204" pitchFamily="34" charset="0"/>
                        <a:cs typeface="Arial" panose="020B0604020202020204" pitchFamily="34" charset="0"/>
                      </a:endParaRPr>
                    </a:p>
                  </a:txBody>
                  <a:tcPr marL="28393" marR="28393" marT="0" marB="0" anchor="ctr"/>
                </a:tc>
                <a:tc>
                  <a:txBody>
                    <a:bodyPr/>
                    <a:lstStyle/>
                    <a:p>
                      <a:pPr marL="0" marR="0" algn="r">
                        <a:lnSpc>
                          <a:spcPct val="110000"/>
                        </a:lnSpc>
                        <a:spcBef>
                          <a:spcPts val="0"/>
                        </a:spcBef>
                        <a:spcAft>
                          <a:spcPts val="600"/>
                        </a:spcAft>
                      </a:pPr>
                      <a:r>
                        <a:rPr lang="en-ZA" sz="1400" dirty="0">
                          <a:effectLst/>
                          <a:latin typeface="Arial" panose="020B0604020202020204" pitchFamily="34" charset="0"/>
                          <a:cs typeface="Arial" panose="020B0604020202020204" pitchFamily="34" charset="0"/>
                        </a:rPr>
                        <a:t>R733 000</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28393" marR="28393" marT="0" marB="0" anchor="ctr"/>
                </a:tc>
                <a:tc>
                  <a:txBody>
                    <a:bodyPr/>
                    <a:lstStyle/>
                    <a:p>
                      <a:pPr marL="0" marR="0" algn="l">
                        <a:lnSpc>
                          <a:spcPct val="110000"/>
                        </a:lnSpc>
                        <a:spcBef>
                          <a:spcPts val="0"/>
                        </a:spcBef>
                        <a:spcAft>
                          <a:spcPts val="600"/>
                        </a:spcAft>
                      </a:pPr>
                      <a:r>
                        <a:rPr lang="en-ZA" sz="1400" b="0" dirty="0">
                          <a:effectLst/>
                          <a:latin typeface="Arial" panose="020B0604020202020204" pitchFamily="34" charset="0"/>
                          <a:cs typeface="Arial" panose="020B0604020202020204" pitchFamily="34" charset="0"/>
                        </a:rPr>
                        <a:t>NYS Volunteer Program</a:t>
                      </a:r>
                      <a:endParaRPr lang="en-US" sz="1400" b="0" dirty="0">
                        <a:effectLst/>
                        <a:latin typeface="Arial" panose="020B0604020202020204" pitchFamily="34" charset="0"/>
                        <a:ea typeface="Calibri" panose="020F0502020204030204" pitchFamily="34" charset="0"/>
                        <a:cs typeface="Arial" panose="020B0604020202020204" pitchFamily="34" charset="0"/>
                      </a:endParaRPr>
                    </a:p>
                  </a:txBody>
                  <a:tcPr marL="28393" marR="28393" marT="0" marB="0" anchor="ctr"/>
                </a:tc>
                <a:extLst>
                  <a:ext uri="{0D108BD9-81ED-4DB2-BD59-A6C34878D82A}">
                    <a16:rowId xmlns:a16="http://schemas.microsoft.com/office/drawing/2014/main" xmlns="" val="546495248"/>
                  </a:ext>
                </a:extLst>
              </a:tr>
              <a:tr h="571894">
                <a:tc>
                  <a:txBody>
                    <a:bodyPr/>
                    <a:lstStyle/>
                    <a:p>
                      <a:pPr marL="0" marR="0" algn="l">
                        <a:lnSpc>
                          <a:spcPct val="110000"/>
                        </a:lnSpc>
                        <a:spcBef>
                          <a:spcPts val="0"/>
                        </a:spcBef>
                        <a:spcAft>
                          <a:spcPts val="600"/>
                        </a:spcAft>
                      </a:pPr>
                      <a:r>
                        <a:rPr lang="en-ZA" sz="1400" b="0" dirty="0">
                          <a:effectLst/>
                          <a:latin typeface="Arial" panose="020B0604020202020204" pitchFamily="34" charset="0"/>
                          <a:cs typeface="Arial" panose="020B0604020202020204" pitchFamily="34" charset="0"/>
                        </a:rPr>
                        <a:t>Provincial</a:t>
                      </a:r>
                      <a:r>
                        <a:rPr lang="en-ZA" sz="1400" b="0" baseline="0" dirty="0">
                          <a:effectLst/>
                          <a:latin typeface="Arial" panose="020B0604020202020204" pitchFamily="34" charset="0"/>
                          <a:cs typeface="Arial" panose="020B0604020202020204" pitchFamily="34" charset="0"/>
                        </a:rPr>
                        <a:t> and local government</a:t>
                      </a:r>
                      <a:endParaRPr lang="en-US" sz="1400" b="0" dirty="0">
                        <a:effectLst/>
                        <a:latin typeface="Arial" panose="020B0604020202020204" pitchFamily="34" charset="0"/>
                        <a:ea typeface="Calibri" panose="020F0502020204030204" pitchFamily="34" charset="0"/>
                        <a:cs typeface="Arial" panose="020B0604020202020204" pitchFamily="34" charset="0"/>
                      </a:endParaRPr>
                    </a:p>
                  </a:txBody>
                  <a:tcPr marL="28393" marR="28393" marT="0" marB="0" anchor="ctr"/>
                </a:tc>
                <a:tc>
                  <a:txBody>
                    <a:bodyPr/>
                    <a:lstStyle/>
                    <a:p>
                      <a:pPr marL="0" marR="0" algn="r">
                        <a:lnSpc>
                          <a:spcPct val="110000"/>
                        </a:lnSpc>
                        <a:spcBef>
                          <a:spcPts val="0"/>
                        </a:spcBef>
                        <a:spcAft>
                          <a:spcPts val="600"/>
                        </a:spcAft>
                      </a:pPr>
                      <a:r>
                        <a:rPr lang="en-ZA" sz="1400" dirty="0">
                          <a:effectLst/>
                          <a:latin typeface="Arial" panose="020B0604020202020204" pitchFamily="34" charset="0"/>
                          <a:cs typeface="Arial" panose="020B0604020202020204" pitchFamily="34" charset="0"/>
                        </a:rPr>
                        <a:t>R2 607 000</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28393" marR="28393" marT="0" marB="0" anchor="ctr"/>
                </a:tc>
                <a:tc>
                  <a:txBody>
                    <a:bodyPr/>
                    <a:lstStyle/>
                    <a:p>
                      <a:pPr marL="0" marR="0" algn="l">
                        <a:lnSpc>
                          <a:spcPct val="110000"/>
                        </a:lnSpc>
                        <a:spcBef>
                          <a:spcPts val="0"/>
                        </a:spcBef>
                        <a:spcAft>
                          <a:spcPts val="600"/>
                        </a:spcAft>
                      </a:pPr>
                      <a:r>
                        <a:rPr lang="en-ZA" sz="1400" b="0">
                          <a:effectLst/>
                          <a:latin typeface="Arial" panose="020B0604020202020204" pitchFamily="34" charset="0"/>
                          <a:cs typeface="Arial" panose="020B0604020202020204" pitchFamily="34" charset="0"/>
                        </a:rPr>
                        <a:t>Grant program</a:t>
                      </a:r>
                      <a:endParaRPr lang="en-US" sz="1400" b="0">
                        <a:effectLst/>
                        <a:latin typeface="Arial" panose="020B0604020202020204" pitchFamily="34" charset="0"/>
                        <a:ea typeface="Calibri" panose="020F0502020204030204" pitchFamily="34" charset="0"/>
                        <a:cs typeface="Arial" panose="020B0604020202020204" pitchFamily="34" charset="0"/>
                      </a:endParaRPr>
                    </a:p>
                  </a:txBody>
                  <a:tcPr marL="28393" marR="28393" marT="0" marB="0" anchor="ctr"/>
                </a:tc>
                <a:extLst>
                  <a:ext uri="{0D108BD9-81ED-4DB2-BD59-A6C34878D82A}">
                    <a16:rowId xmlns:a16="http://schemas.microsoft.com/office/drawing/2014/main" xmlns="" val="1155114857"/>
                  </a:ext>
                </a:extLst>
              </a:tr>
              <a:tr h="571894">
                <a:tc>
                  <a:txBody>
                    <a:bodyPr/>
                    <a:lstStyle/>
                    <a:p>
                      <a:pPr marL="0" marR="0" algn="l">
                        <a:lnSpc>
                          <a:spcPct val="110000"/>
                        </a:lnSpc>
                        <a:spcBef>
                          <a:spcPts val="0"/>
                        </a:spcBef>
                        <a:spcAft>
                          <a:spcPts val="600"/>
                        </a:spcAft>
                      </a:pPr>
                      <a:r>
                        <a:rPr lang="en-ZA" sz="1400" b="0" dirty="0">
                          <a:effectLst/>
                          <a:latin typeface="Arial" panose="020B0604020202020204" pitchFamily="34" charset="0"/>
                          <a:cs typeface="Arial" panose="020B0604020202020204" pitchFamily="34" charset="0"/>
                        </a:rPr>
                        <a:t>Department of Small Business Development </a:t>
                      </a:r>
                      <a:endParaRPr lang="en-US" sz="1400" b="0" dirty="0">
                        <a:effectLst/>
                        <a:latin typeface="Arial" panose="020B0604020202020204" pitchFamily="34" charset="0"/>
                        <a:ea typeface="Calibri" panose="020F0502020204030204" pitchFamily="34" charset="0"/>
                        <a:cs typeface="Arial" panose="020B0604020202020204" pitchFamily="34" charset="0"/>
                      </a:endParaRPr>
                    </a:p>
                  </a:txBody>
                  <a:tcPr marL="28393" marR="28393" marT="0" marB="0" anchor="ctr"/>
                </a:tc>
                <a:tc>
                  <a:txBody>
                    <a:bodyPr/>
                    <a:lstStyle/>
                    <a:p>
                      <a:pPr marL="0" marR="0" algn="r">
                        <a:lnSpc>
                          <a:spcPct val="110000"/>
                        </a:lnSpc>
                        <a:spcBef>
                          <a:spcPts val="0"/>
                        </a:spcBef>
                        <a:spcAft>
                          <a:spcPts val="600"/>
                        </a:spcAft>
                      </a:pPr>
                      <a:r>
                        <a:rPr lang="en-ZA" sz="1400" dirty="0">
                          <a:effectLst/>
                          <a:latin typeface="Arial" panose="020B0604020202020204" pitchFamily="34" charset="0"/>
                          <a:cs typeface="Arial" panose="020B0604020202020204" pitchFamily="34" charset="0"/>
                        </a:rPr>
                        <a:t>R345 000</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28393" marR="28393" marT="0" marB="0" anchor="ctr"/>
                </a:tc>
                <a:tc>
                  <a:txBody>
                    <a:bodyPr/>
                    <a:lstStyle/>
                    <a:p>
                      <a:pPr marL="0" marR="0" algn="l">
                        <a:lnSpc>
                          <a:spcPct val="110000"/>
                        </a:lnSpc>
                        <a:spcBef>
                          <a:spcPts val="0"/>
                        </a:spcBef>
                        <a:spcAft>
                          <a:spcPts val="600"/>
                        </a:spcAft>
                      </a:pPr>
                      <a:r>
                        <a:rPr lang="en-ZA" sz="1400" b="0" dirty="0">
                          <a:effectLst/>
                          <a:latin typeface="Arial" panose="020B0604020202020204" pitchFamily="34" charset="0"/>
                          <a:cs typeface="Arial" panose="020B0604020202020204" pitchFamily="34" charset="0"/>
                        </a:rPr>
                        <a:t>Braai Café</a:t>
                      </a:r>
                      <a:endParaRPr lang="en-US" sz="1400" b="0" dirty="0">
                        <a:effectLst/>
                        <a:latin typeface="Arial" panose="020B0604020202020204" pitchFamily="34" charset="0"/>
                        <a:ea typeface="Calibri" panose="020F0502020204030204" pitchFamily="34" charset="0"/>
                        <a:cs typeface="Arial" panose="020B0604020202020204" pitchFamily="34" charset="0"/>
                      </a:endParaRPr>
                    </a:p>
                  </a:txBody>
                  <a:tcPr marL="28393" marR="28393" marT="0" marB="0" anchor="ctr"/>
                </a:tc>
                <a:extLst>
                  <a:ext uri="{0D108BD9-81ED-4DB2-BD59-A6C34878D82A}">
                    <a16:rowId xmlns:a16="http://schemas.microsoft.com/office/drawing/2014/main" xmlns="" val="4020132440"/>
                  </a:ext>
                </a:extLst>
              </a:tr>
              <a:tr h="571894">
                <a:tc>
                  <a:txBody>
                    <a:bodyPr/>
                    <a:lstStyle/>
                    <a:p>
                      <a:pPr marL="0" marR="0" algn="l">
                        <a:lnSpc>
                          <a:spcPct val="110000"/>
                        </a:lnSpc>
                        <a:spcBef>
                          <a:spcPts val="0"/>
                        </a:spcBef>
                        <a:spcAft>
                          <a:spcPts val="600"/>
                        </a:spcAft>
                      </a:pPr>
                      <a:r>
                        <a:rPr lang="en-US" sz="1400" b="0" dirty="0">
                          <a:effectLst/>
                          <a:latin typeface="Arial" panose="020B0604020202020204" pitchFamily="34" charset="0"/>
                          <a:cs typeface="Arial" panose="020B0604020202020204" pitchFamily="34" charset="0"/>
                        </a:rPr>
                        <a:t>Department</a:t>
                      </a:r>
                      <a:r>
                        <a:rPr lang="en-US" sz="1400" b="0" baseline="0" dirty="0">
                          <a:effectLst/>
                          <a:latin typeface="Arial" panose="020B0604020202020204" pitchFamily="34" charset="0"/>
                          <a:cs typeface="Arial" panose="020B0604020202020204" pitchFamily="34" charset="0"/>
                        </a:rPr>
                        <a:t> of Small Business Development</a:t>
                      </a:r>
                      <a:endParaRPr lang="en-US" sz="1400" b="0" dirty="0">
                        <a:effectLst/>
                        <a:latin typeface="Arial" panose="020B0604020202020204" pitchFamily="34" charset="0"/>
                        <a:ea typeface="Calibri" panose="020F0502020204030204" pitchFamily="34" charset="0"/>
                        <a:cs typeface="Arial" panose="020B0604020202020204" pitchFamily="34" charset="0"/>
                      </a:endParaRPr>
                    </a:p>
                  </a:txBody>
                  <a:tcPr marL="28393" marR="28393" marT="0" marB="0" anchor="ctr"/>
                </a:tc>
                <a:tc>
                  <a:txBody>
                    <a:bodyPr/>
                    <a:lstStyle/>
                    <a:p>
                      <a:pPr marL="0" marR="0" algn="r">
                        <a:lnSpc>
                          <a:spcPct val="110000"/>
                        </a:lnSpc>
                        <a:spcBef>
                          <a:spcPts val="0"/>
                        </a:spcBef>
                        <a:spcAft>
                          <a:spcPts val="600"/>
                        </a:spcAft>
                      </a:pPr>
                      <a:r>
                        <a:rPr lang="en-US" sz="1400" dirty="0">
                          <a:effectLst/>
                          <a:latin typeface="Arial" panose="020B0604020202020204" pitchFamily="34" charset="0"/>
                          <a:cs typeface="Arial" panose="020B0604020202020204" pitchFamily="34" charset="0"/>
                        </a:rPr>
                        <a:t>R14 997 000</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28393" marR="28393" marT="0" marB="0" anchor="ctr"/>
                </a:tc>
                <a:tc>
                  <a:txBody>
                    <a:bodyPr/>
                    <a:lstStyle/>
                    <a:p>
                      <a:pPr marL="0" marR="0" algn="l">
                        <a:lnSpc>
                          <a:spcPct val="110000"/>
                        </a:lnSpc>
                        <a:spcBef>
                          <a:spcPts val="0"/>
                        </a:spcBef>
                        <a:spcAft>
                          <a:spcPts val="600"/>
                        </a:spcAft>
                      </a:pPr>
                      <a:r>
                        <a:rPr lang="en-US" sz="1400" b="0" dirty="0">
                          <a:effectLst/>
                          <a:latin typeface="Arial" panose="020B0604020202020204" pitchFamily="34" charset="0"/>
                          <a:cs typeface="Arial" panose="020B0604020202020204" pitchFamily="34" charset="0"/>
                        </a:rPr>
                        <a:t>1000 businesses in 100</a:t>
                      </a:r>
                      <a:r>
                        <a:rPr lang="en-US" sz="1400" b="0" baseline="0" dirty="0">
                          <a:effectLst/>
                          <a:latin typeface="Arial" panose="020B0604020202020204" pitchFamily="34" charset="0"/>
                          <a:cs typeface="Arial" panose="020B0604020202020204" pitchFamily="34" charset="0"/>
                        </a:rPr>
                        <a:t> days</a:t>
                      </a:r>
                      <a:endParaRPr lang="en-US" sz="1400" b="0" dirty="0">
                        <a:effectLst/>
                        <a:latin typeface="Arial" panose="020B0604020202020204" pitchFamily="34" charset="0"/>
                        <a:ea typeface="Calibri" panose="020F0502020204030204" pitchFamily="34" charset="0"/>
                        <a:cs typeface="Arial" panose="020B0604020202020204" pitchFamily="34" charset="0"/>
                      </a:endParaRPr>
                    </a:p>
                  </a:txBody>
                  <a:tcPr marL="28393" marR="28393" marT="0" marB="0" anchor="ctr"/>
                </a:tc>
                <a:extLst>
                  <a:ext uri="{0D108BD9-81ED-4DB2-BD59-A6C34878D82A}">
                    <a16:rowId xmlns:a16="http://schemas.microsoft.com/office/drawing/2014/main" xmlns="" val="1772294554"/>
                  </a:ext>
                </a:extLst>
              </a:tr>
              <a:tr h="571894">
                <a:tc>
                  <a:txBody>
                    <a:bodyPr/>
                    <a:lstStyle/>
                    <a:p>
                      <a:pPr marL="0" marR="0" algn="l">
                        <a:lnSpc>
                          <a:spcPct val="110000"/>
                        </a:lnSpc>
                        <a:spcBef>
                          <a:spcPts val="0"/>
                        </a:spcBef>
                        <a:spcAft>
                          <a:spcPts val="600"/>
                        </a:spcAft>
                      </a:pPr>
                      <a:r>
                        <a:rPr lang="en-US" sz="1400" b="0" dirty="0">
                          <a:effectLst/>
                          <a:latin typeface="Arial" panose="020B0604020202020204" pitchFamily="34" charset="0"/>
                          <a:cs typeface="Arial" panose="020B0604020202020204" pitchFamily="34" charset="0"/>
                        </a:rPr>
                        <a:t>CHIETA</a:t>
                      </a:r>
                      <a:endParaRPr lang="en-US" sz="1400" b="0" dirty="0">
                        <a:effectLst/>
                        <a:latin typeface="Arial" panose="020B0604020202020204" pitchFamily="34" charset="0"/>
                        <a:ea typeface="Calibri" panose="020F0502020204030204" pitchFamily="34" charset="0"/>
                        <a:cs typeface="Arial" panose="020B0604020202020204" pitchFamily="34" charset="0"/>
                      </a:endParaRPr>
                    </a:p>
                  </a:txBody>
                  <a:tcPr marL="28393" marR="28393" marT="0" marB="0" anchor="ctr"/>
                </a:tc>
                <a:tc>
                  <a:txBody>
                    <a:bodyPr/>
                    <a:lstStyle/>
                    <a:p>
                      <a:pPr marL="0" marR="0" algn="r">
                        <a:lnSpc>
                          <a:spcPct val="110000"/>
                        </a:lnSpc>
                        <a:spcBef>
                          <a:spcPts val="0"/>
                        </a:spcBef>
                        <a:spcAft>
                          <a:spcPts val="600"/>
                        </a:spcAft>
                      </a:pPr>
                      <a:r>
                        <a:rPr lang="en-US" sz="1400" dirty="0">
                          <a:effectLst/>
                          <a:latin typeface="Arial" panose="020B0604020202020204" pitchFamily="34" charset="0"/>
                          <a:cs typeface="Arial" panose="020B0604020202020204" pitchFamily="34" charset="0"/>
                        </a:rPr>
                        <a:t>R720 000</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28393" marR="28393" marT="0" marB="0" anchor="ctr"/>
                </a:tc>
                <a:tc>
                  <a:txBody>
                    <a:bodyPr/>
                    <a:lstStyle/>
                    <a:p>
                      <a:pPr marL="0" marR="0" algn="l">
                        <a:lnSpc>
                          <a:spcPct val="110000"/>
                        </a:lnSpc>
                        <a:spcBef>
                          <a:spcPts val="0"/>
                        </a:spcBef>
                        <a:spcAft>
                          <a:spcPts val="600"/>
                        </a:spcAft>
                      </a:pPr>
                      <a:r>
                        <a:rPr lang="en-US" sz="1400" b="0" dirty="0">
                          <a:effectLst/>
                          <a:latin typeface="Arial" panose="020B0604020202020204" pitchFamily="34" charset="0"/>
                          <a:cs typeface="Arial" panose="020B0604020202020204" pitchFamily="34" charset="0"/>
                        </a:rPr>
                        <a:t>Artisan training</a:t>
                      </a:r>
                      <a:endParaRPr lang="en-US" sz="1400" b="0" dirty="0">
                        <a:effectLst/>
                        <a:latin typeface="Arial" panose="020B0604020202020204" pitchFamily="34" charset="0"/>
                        <a:ea typeface="Calibri" panose="020F0502020204030204" pitchFamily="34" charset="0"/>
                        <a:cs typeface="Arial" panose="020B0604020202020204" pitchFamily="34" charset="0"/>
                      </a:endParaRPr>
                    </a:p>
                  </a:txBody>
                  <a:tcPr marL="28393" marR="28393" marT="0" marB="0" anchor="ctr"/>
                </a:tc>
                <a:extLst>
                  <a:ext uri="{0D108BD9-81ED-4DB2-BD59-A6C34878D82A}">
                    <a16:rowId xmlns:a16="http://schemas.microsoft.com/office/drawing/2014/main" xmlns="" val="1787063238"/>
                  </a:ext>
                </a:extLst>
              </a:tr>
              <a:tr h="571894">
                <a:tc>
                  <a:txBody>
                    <a:bodyPr/>
                    <a:lstStyle/>
                    <a:p>
                      <a:pPr marL="0" marR="0" algn="just">
                        <a:lnSpc>
                          <a:spcPct val="110000"/>
                        </a:lnSpc>
                        <a:spcBef>
                          <a:spcPts val="0"/>
                        </a:spcBef>
                        <a:spcAft>
                          <a:spcPts val="600"/>
                        </a:spcAft>
                      </a:pPr>
                      <a:r>
                        <a:rPr lang="en-ZA" sz="1400" dirty="0">
                          <a:effectLst/>
                          <a:latin typeface="Arial" panose="020B0604020202020204" pitchFamily="34" charset="0"/>
                          <a:cs typeface="Arial" panose="020B0604020202020204" pitchFamily="34" charset="0"/>
                        </a:rPr>
                        <a:t>Total</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28393" marR="28393" marT="0" marB="0" anchor="ctr"/>
                </a:tc>
                <a:tc>
                  <a:txBody>
                    <a:bodyPr/>
                    <a:lstStyle/>
                    <a:p>
                      <a:pPr marL="0" marR="0" algn="r">
                        <a:lnSpc>
                          <a:spcPct val="110000"/>
                        </a:lnSpc>
                        <a:spcBef>
                          <a:spcPts val="0"/>
                        </a:spcBef>
                        <a:spcAft>
                          <a:spcPts val="600"/>
                        </a:spcAft>
                      </a:pPr>
                      <a:r>
                        <a:rPr lang="en-US" sz="1400" dirty="0">
                          <a:effectLst/>
                          <a:latin typeface="Arial" panose="020B0604020202020204" pitchFamily="34" charset="0"/>
                          <a:cs typeface="Arial" panose="020B0604020202020204" pitchFamily="34" charset="0"/>
                        </a:rPr>
                        <a:t>R47 839 000</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28393" marR="28393" marT="0" marB="0" anchor="ctr"/>
                </a:tc>
                <a:tc>
                  <a:txBody>
                    <a:bodyPr/>
                    <a:lstStyle/>
                    <a:p>
                      <a:pPr marL="0" marR="0" algn="just">
                        <a:lnSpc>
                          <a:spcPct val="110000"/>
                        </a:lnSpc>
                        <a:spcBef>
                          <a:spcPts val="0"/>
                        </a:spcBef>
                        <a:spcAft>
                          <a:spcPts val="600"/>
                        </a:spcAft>
                      </a:pPr>
                      <a:r>
                        <a:rPr lang="en-ZA" sz="1400" dirty="0">
                          <a:effectLst/>
                          <a:latin typeface="Arial" panose="020B0604020202020204" pitchFamily="34"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28393" marR="28393" marT="0" marB="0" anchor="ctr"/>
                </a:tc>
                <a:extLst>
                  <a:ext uri="{0D108BD9-81ED-4DB2-BD59-A6C34878D82A}">
                    <a16:rowId xmlns:a16="http://schemas.microsoft.com/office/drawing/2014/main" xmlns="" val="4114852715"/>
                  </a:ext>
                </a:extLst>
              </a:tr>
            </a:tbl>
          </a:graphicData>
        </a:graphic>
      </p:graphicFrame>
    </p:spTree>
    <p:extLst>
      <p:ext uri="{BB962C8B-B14F-4D97-AF65-F5344CB8AC3E}">
        <p14:creationId xmlns:p14="http://schemas.microsoft.com/office/powerpoint/2010/main" xmlns="" val="39368763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0D1ACCE-4D73-C141-8838-BC543341C0B3}"/>
              </a:ext>
            </a:extLst>
          </p:cNvPr>
          <p:cNvPicPr>
            <a:picLocks noChangeAspect="1"/>
          </p:cNvPicPr>
          <p:nvPr/>
        </p:nvPicPr>
        <p:blipFill>
          <a:blip r:embed="rId2"/>
          <a:stretch>
            <a:fillRect/>
          </a:stretch>
        </p:blipFill>
        <p:spPr>
          <a:xfrm>
            <a:off x="558800" y="0"/>
            <a:ext cx="8585200" cy="6858000"/>
          </a:xfrm>
          <a:prstGeom prst="rect">
            <a:avLst/>
          </a:prstGeom>
        </p:spPr>
      </p:pic>
      <p:sp>
        <p:nvSpPr>
          <p:cNvPr id="7" name="Title 1">
            <a:extLst>
              <a:ext uri="{FF2B5EF4-FFF2-40B4-BE49-F238E27FC236}">
                <a16:creationId xmlns:a16="http://schemas.microsoft.com/office/drawing/2014/main" xmlns="" id="{ED88FB43-4BB5-4146-B392-4F929F0D3527}"/>
              </a:ext>
            </a:extLst>
          </p:cNvPr>
          <p:cNvSpPr>
            <a:spLocks noGrp="1"/>
          </p:cNvSpPr>
          <p:nvPr>
            <p:ph type="ctrTitle"/>
          </p:nvPr>
        </p:nvSpPr>
        <p:spPr>
          <a:xfrm>
            <a:off x="2009714" y="624157"/>
            <a:ext cx="4764236" cy="365919"/>
          </a:xfrm>
        </p:spPr>
        <p:txBody>
          <a:bodyPr>
            <a:normAutofit/>
          </a:bodyPr>
          <a:lstStyle/>
          <a:p>
            <a:pPr algn="l"/>
            <a:r>
              <a:rPr lang="en-US" sz="2000" b="1" dirty="0">
                <a:solidFill>
                  <a:schemeClr val="accent1">
                    <a:lumMod val="50000"/>
                  </a:schemeClr>
                </a:solidFill>
                <a:latin typeface="Arial" panose="020B0604020202020204" pitchFamily="34" charset="0"/>
                <a:cs typeface="Arial" panose="020B0604020202020204" pitchFamily="34" charset="0"/>
              </a:rPr>
              <a:t>ANNUAL EXPENDITURE BY NATURE</a:t>
            </a:r>
          </a:p>
        </p:txBody>
      </p:sp>
      <p:graphicFrame>
        <p:nvGraphicFramePr>
          <p:cNvPr id="5" name="Table 4"/>
          <p:cNvGraphicFramePr>
            <a:graphicFrameLocks noGrp="1"/>
          </p:cNvGraphicFramePr>
          <p:nvPr>
            <p:extLst>
              <p:ext uri="{D42A27DB-BD31-4B8C-83A1-F6EECF244321}">
                <p14:modId xmlns:p14="http://schemas.microsoft.com/office/powerpoint/2010/main" xmlns="" val="615129970"/>
              </p:ext>
            </p:extLst>
          </p:nvPr>
        </p:nvGraphicFramePr>
        <p:xfrm>
          <a:off x="267517" y="1135118"/>
          <a:ext cx="8502856" cy="5577840"/>
        </p:xfrm>
        <a:graphic>
          <a:graphicData uri="http://schemas.openxmlformats.org/drawingml/2006/table">
            <a:tbl>
              <a:tblPr firstRow="1" bandRow="1">
                <a:tableStyleId>{69012ECD-51FC-41F1-AA8D-1B2483CD663E}</a:tableStyleId>
              </a:tblPr>
              <a:tblGrid>
                <a:gridCol w="3911193">
                  <a:extLst>
                    <a:ext uri="{9D8B030D-6E8A-4147-A177-3AD203B41FA5}">
                      <a16:colId xmlns:a16="http://schemas.microsoft.com/office/drawing/2014/main" xmlns="" val="3311575161"/>
                    </a:ext>
                  </a:extLst>
                </a:gridCol>
                <a:gridCol w="1651819">
                  <a:extLst>
                    <a:ext uri="{9D8B030D-6E8A-4147-A177-3AD203B41FA5}">
                      <a16:colId xmlns:a16="http://schemas.microsoft.com/office/drawing/2014/main" xmlns="" val="3646681415"/>
                    </a:ext>
                  </a:extLst>
                </a:gridCol>
                <a:gridCol w="2296201">
                  <a:extLst>
                    <a:ext uri="{9D8B030D-6E8A-4147-A177-3AD203B41FA5}">
                      <a16:colId xmlns:a16="http://schemas.microsoft.com/office/drawing/2014/main" xmlns="" val="3334353641"/>
                    </a:ext>
                  </a:extLst>
                </a:gridCol>
                <a:gridCol w="643643">
                  <a:extLst>
                    <a:ext uri="{9D8B030D-6E8A-4147-A177-3AD203B41FA5}">
                      <a16:colId xmlns:a16="http://schemas.microsoft.com/office/drawing/2014/main" xmlns="" val="2722814782"/>
                    </a:ext>
                  </a:extLst>
                </a:gridCol>
              </a:tblGrid>
              <a:tr h="541325">
                <a:tc>
                  <a:txBody>
                    <a:bodyPr/>
                    <a:lstStyle/>
                    <a:p>
                      <a:pPr algn="ctr"/>
                      <a:r>
                        <a:rPr lang="en-US" sz="1500" dirty="0">
                          <a:latin typeface="Arial" panose="020B0604020202020204" pitchFamily="34" charset="0"/>
                          <a:cs typeface="Arial" panose="020B0604020202020204" pitchFamily="34" charset="0"/>
                        </a:rPr>
                        <a:t>Nature</a:t>
                      </a:r>
                    </a:p>
                  </a:txBody>
                  <a:tcPr anchor="ctr"/>
                </a:tc>
                <a:tc>
                  <a:txBody>
                    <a:bodyPr/>
                    <a:lstStyle/>
                    <a:p>
                      <a:pPr algn="ctr"/>
                      <a:r>
                        <a:rPr lang="en-US" sz="1500" dirty="0">
                          <a:latin typeface="Arial" panose="020B0604020202020204" pitchFamily="34" charset="0"/>
                          <a:cs typeface="Arial" panose="020B0604020202020204" pitchFamily="34" charset="0"/>
                        </a:rPr>
                        <a:t>Budget</a:t>
                      </a:r>
                    </a:p>
                  </a:txBody>
                  <a:tcPr anchor="ctr"/>
                </a:tc>
                <a:tc>
                  <a:txBody>
                    <a:bodyPr/>
                    <a:lstStyle/>
                    <a:p>
                      <a:pPr algn="ctr"/>
                      <a:r>
                        <a:rPr lang="en-US" sz="1500" dirty="0">
                          <a:latin typeface="Arial" panose="020B0604020202020204" pitchFamily="34" charset="0"/>
                          <a:cs typeface="Arial" panose="020B0604020202020204" pitchFamily="34" charset="0"/>
                        </a:rPr>
                        <a:t>Actual</a:t>
                      </a:r>
                    </a:p>
                  </a:txBody>
                  <a:tcPr anchor="ctr"/>
                </a:tc>
                <a:tc>
                  <a:txBody>
                    <a:bodyPr/>
                    <a:lstStyle/>
                    <a:p>
                      <a:pPr algn="ctr"/>
                      <a:r>
                        <a:rPr lang="en-US" sz="1500" dirty="0">
                          <a:latin typeface="Arial" panose="020B0604020202020204" pitchFamily="34" charset="0"/>
                          <a:cs typeface="Arial" panose="020B0604020202020204" pitchFamily="34" charset="0"/>
                        </a:rPr>
                        <a:t>% dev</a:t>
                      </a:r>
                    </a:p>
                  </a:txBody>
                  <a:tcPr anchor="ctr"/>
                </a:tc>
                <a:extLst>
                  <a:ext uri="{0D108BD9-81ED-4DB2-BD59-A6C34878D82A}">
                    <a16:rowId xmlns:a16="http://schemas.microsoft.com/office/drawing/2014/main" xmlns="" val="410793987"/>
                  </a:ext>
                </a:extLst>
              </a:tr>
              <a:tr h="315773">
                <a:tc>
                  <a:txBody>
                    <a:bodyPr/>
                    <a:lstStyle/>
                    <a:p>
                      <a:r>
                        <a:rPr lang="en-US" sz="1500" dirty="0">
                          <a:latin typeface="Arial" panose="020B0604020202020204" pitchFamily="34" charset="0"/>
                          <a:cs typeface="Arial" panose="020B0604020202020204" pitchFamily="34" charset="0"/>
                        </a:rPr>
                        <a:t>Administration and</a:t>
                      </a:r>
                      <a:r>
                        <a:rPr lang="en-US" sz="1500" baseline="0" dirty="0">
                          <a:latin typeface="Arial" panose="020B0604020202020204" pitchFamily="34" charset="0"/>
                          <a:cs typeface="Arial" panose="020B0604020202020204" pitchFamily="34" charset="0"/>
                        </a:rPr>
                        <a:t> overheads</a:t>
                      </a:r>
                      <a:endParaRPr lang="en-US" sz="1500" dirty="0">
                        <a:latin typeface="Arial" panose="020B0604020202020204" pitchFamily="34" charset="0"/>
                        <a:cs typeface="Arial" panose="020B0604020202020204" pitchFamily="34" charset="0"/>
                      </a:endParaRPr>
                    </a:p>
                  </a:txBody>
                  <a:tcPr anchor="ctr"/>
                </a:tc>
                <a:tc>
                  <a:txBody>
                    <a:bodyPr/>
                    <a:lstStyle/>
                    <a:p>
                      <a:pPr algn="r" fontAlgn="b"/>
                      <a:r>
                        <a:rPr lang="en-US" sz="1500" u="none" strike="noStrike" dirty="0">
                          <a:effectLst/>
                          <a:latin typeface="Arial" panose="020B0604020202020204" pitchFamily="34" charset="0"/>
                          <a:cs typeface="Arial" panose="020B0604020202020204" pitchFamily="34" charset="0"/>
                        </a:rPr>
                        <a:t> R45,162,000 </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r" fontAlgn="b"/>
                      <a:r>
                        <a:rPr lang="en-US" sz="1500" u="none" strike="noStrike" dirty="0">
                          <a:effectLst/>
                          <a:latin typeface="Arial" panose="020B0604020202020204" pitchFamily="34" charset="0"/>
                          <a:cs typeface="Arial" panose="020B0604020202020204" pitchFamily="34" charset="0"/>
                        </a:rPr>
                        <a:t> R 46,767,000 </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r>
                        <a:rPr lang="en-US" sz="1500" u="none" strike="noStrike">
                          <a:effectLst/>
                          <a:latin typeface="Arial" panose="020B0604020202020204" pitchFamily="34" charset="0"/>
                          <a:cs typeface="Arial" panose="020B0604020202020204" pitchFamily="34" charset="0"/>
                        </a:rPr>
                        <a:t>-4%</a:t>
                      </a:r>
                      <a:endParaRPr lang="en-US" sz="15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xmlns="" val="455421870"/>
                  </a:ext>
                </a:extLst>
              </a:tr>
              <a:tr h="315773">
                <a:tc>
                  <a:txBody>
                    <a:bodyPr/>
                    <a:lstStyle/>
                    <a:p>
                      <a:r>
                        <a:rPr lang="en-US" sz="1500" dirty="0">
                          <a:latin typeface="Arial" panose="020B0604020202020204" pitchFamily="34" charset="0"/>
                          <a:cs typeface="Arial" panose="020B0604020202020204" pitchFamily="34" charset="0"/>
                        </a:rPr>
                        <a:t>Communications and PR</a:t>
                      </a:r>
                    </a:p>
                  </a:txBody>
                  <a:tcPr anchor="ctr"/>
                </a:tc>
                <a:tc>
                  <a:txBody>
                    <a:bodyPr/>
                    <a:lstStyle/>
                    <a:p>
                      <a:pPr algn="r" fontAlgn="b"/>
                      <a:r>
                        <a:rPr lang="en-US" sz="1500" u="none" strike="noStrike" dirty="0">
                          <a:effectLst/>
                          <a:latin typeface="Arial" panose="020B0604020202020204" pitchFamily="34" charset="0"/>
                          <a:cs typeface="Arial" panose="020B0604020202020204" pitchFamily="34" charset="0"/>
                        </a:rPr>
                        <a:t> R30,287,000 </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r" fontAlgn="b"/>
                      <a:r>
                        <a:rPr lang="en-US" sz="1500" u="none" strike="noStrike" dirty="0">
                          <a:effectLst/>
                          <a:latin typeface="Arial" panose="020B0604020202020204" pitchFamily="34" charset="0"/>
                          <a:cs typeface="Arial" panose="020B0604020202020204" pitchFamily="34" charset="0"/>
                        </a:rPr>
                        <a:t> R26,331,000 </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r>
                        <a:rPr lang="en-US" sz="1500" u="none" strike="noStrike">
                          <a:effectLst/>
                          <a:latin typeface="Arial" panose="020B0604020202020204" pitchFamily="34" charset="0"/>
                          <a:cs typeface="Arial" panose="020B0604020202020204" pitchFamily="34" charset="0"/>
                        </a:rPr>
                        <a:t>13%</a:t>
                      </a:r>
                      <a:endParaRPr lang="en-US" sz="15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xmlns="" val="3302757031"/>
                  </a:ext>
                </a:extLst>
              </a:tr>
              <a:tr h="315773">
                <a:tc>
                  <a:txBody>
                    <a:bodyPr/>
                    <a:lstStyle/>
                    <a:p>
                      <a:r>
                        <a:rPr lang="en-US" sz="1500" dirty="0">
                          <a:latin typeface="Arial" panose="020B0604020202020204" pitchFamily="34" charset="0"/>
                          <a:cs typeface="Arial" panose="020B0604020202020204" pitchFamily="34" charset="0"/>
                        </a:rPr>
                        <a:t>Information Communication and Technology</a:t>
                      </a:r>
                    </a:p>
                  </a:txBody>
                  <a:tcPr anchor="ctr"/>
                </a:tc>
                <a:tc>
                  <a:txBody>
                    <a:bodyPr/>
                    <a:lstStyle/>
                    <a:p>
                      <a:pPr algn="r" fontAlgn="b"/>
                      <a:r>
                        <a:rPr lang="en-US" sz="1500" u="none" strike="noStrike" dirty="0">
                          <a:effectLst/>
                          <a:latin typeface="Arial" panose="020B0604020202020204" pitchFamily="34" charset="0"/>
                          <a:cs typeface="Arial" panose="020B0604020202020204" pitchFamily="34" charset="0"/>
                        </a:rPr>
                        <a:t> R27,749,000 </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r" fontAlgn="b"/>
                      <a:r>
                        <a:rPr lang="en-US" sz="1500" u="none" strike="noStrike" dirty="0">
                          <a:effectLst/>
                          <a:latin typeface="Arial" panose="020B0604020202020204" pitchFamily="34" charset="0"/>
                          <a:cs typeface="Arial" panose="020B0604020202020204" pitchFamily="34" charset="0"/>
                        </a:rPr>
                        <a:t> R28,556,000 </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r>
                        <a:rPr lang="en-US" sz="1500" u="none" strike="noStrike">
                          <a:effectLst/>
                          <a:latin typeface="Arial" panose="020B0604020202020204" pitchFamily="34" charset="0"/>
                          <a:cs typeface="Arial" panose="020B0604020202020204" pitchFamily="34" charset="0"/>
                        </a:rPr>
                        <a:t>-3%</a:t>
                      </a:r>
                      <a:endParaRPr lang="en-US" sz="15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xmlns="" val="3507903597"/>
                  </a:ext>
                </a:extLst>
              </a:tr>
              <a:tr h="315773">
                <a:tc>
                  <a:txBody>
                    <a:bodyPr/>
                    <a:lstStyle/>
                    <a:p>
                      <a:r>
                        <a:rPr lang="en-US" sz="1500" dirty="0">
                          <a:latin typeface="Arial" panose="020B0604020202020204" pitchFamily="34" charset="0"/>
                          <a:cs typeface="Arial" panose="020B0604020202020204" pitchFamily="34" charset="0"/>
                        </a:rPr>
                        <a:t>Audits</a:t>
                      </a:r>
                    </a:p>
                  </a:txBody>
                  <a:tcPr anchor="ctr"/>
                </a:tc>
                <a:tc>
                  <a:txBody>
                    <a:bodyPr/>
                    <a:lstStyle/>
                    <a:p>
                      <a:pPr algn="r" fontAlgn="b"/>
                      <a:r>
                        <a:rPr lang="en-US" sz="1500" u="none" strike="noStrike" dirty="0">
                          <a:effectLst/>
                          <a:latin typeface="Arial" panose="020B0604020202020204" pitchFamily="34" charset="0"/>
                          <a:cs typeface="Arial" panose="020B0604020202020204" pitchFamily="34" charset="0"/>
                        </a:rPr>
                        <a:t> R5,650,000 </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r" fontAlgn="b"/>
                      <a:r>
                        <a:rPr lang="en-US" sz="1500" u="none" strike="noStrike" dirty="0">
                          <a:effectLst/>
                          <a:latin typeface="Arial" panose="020B0604020202020204" pitchFamily="34" charset="0"/>
                          <a:cs typeface="Arial" panose="020B0604020202020204" pitchFamily="34" charset="0"/>
                        </a:rPr>
                        <a:t> R4,441,000 </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r>
                        <a:rPr lang="en-US" sz="1500" u="none" strike="noStrike">
                          <a:effectLst/>
                          <a:latin typeface="Arial" panose="020B0604020202020204" pitchFamily="34" charset="0"/>
                          <a:cs typeface="Arial" panose="020B0604020202020204" pitchFamily="34" charset="0"/>
                        </a:rPr>
                        <a:t>21%</a:t>
                      </a:r>
                      <a:endParaRPr lang="en-US" sz="15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xmlns="" val="1493547526"/>
                  </a:ext>
                </a:extLst>
              </a:tr>
              <a:tr h="315773">
                <a:tc>
                  <a:txBody>
                    <a:bodyPr/>
                    <a:lstStyle/>
                    <a:p>
                      <a:r>
                        <a:rPr lang="en-US" sz="1500" dirty="0">
                          <a:latin typeface="Arial" panose="020B0604020202020204" pitchFamily="34" charset="0"/>
                          <a:cs typeface="Arial" panose="020B0604020202020204" pitchFamily="34" charset="0"/>
                        </a:rPr>
                        <a:t>Risk and legal</a:t>
                      </a:r>
                    </a:p>
                  </a:txBody>
                  <a:tcPr anchor="ctr"/>
                </a:tc>
                <a:tc>
                  <a:txBody>
                    <a:bodyPr/>
                    <a:lstStyle/>
                    <a:p>
                      <a:pPr algn="r" fontAlgn="b"/>
                      <a:r>
                        <a:rPr lang="en-US" sz="1500" u="none" strike="noStrike" dirty="0">
                          <a:effectLst/>
                          <a:latin typeface="Arial" panose="020B0604020202020204" pitchFamily="34" charset="0"/>
                          <a:cs typeface="Arial" panose="020B0604020202020204" pitchFamily="34" charset="0"/>
                        </a:rPr>
                        <a:t> R3,206,000 </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r" fontAlgn="b"/>
                      <a:r>
                        <a:rPr lang="en-US" sz="1500" u="none" strike="noStrike" dirty="0">
                          <a:effectLst/>
                          <a:latin typeface="Arial" panose="020B0604020202020204" pitchFamily="34" charset="0"/>
                          <a:cs typeface="Arial" panose="020B0604020202020204" pitchFamily="34" charset="0"/>
                        </a:rPr>
                        <a:t> R3,158,000 </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r>
                        <a:rPr lang="en-US" sz="1500" u="none" strike="noStrike">
                          <a:effectLst/>
                          <a:latin typeface="Arial" panose="020B0604020202020204" pitchFamily="34" charset="0"/>
                          <a:cs typeface="Arial" panose="020B0604020202020204" pitchFamily="34" charset="0"/>
                        </a:rPr>
                        <a:t>1%</a:t>
                      </a:r>
                      <a:endParaRPr lang="en-US" sz="15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xmlns="" val="1230505035"/>
                  </a:ext>
                </a:extLst>
              </a:tr>
              <a:tr h="315773">
                <a:tc>
                  <a:txBody>
                    <a:bodyPr/>
                    <a:lstStyle/>
                    <a:p>
                      <a:r>
                        <a:rPr lang="en-US" sz="1500" dirty="0">
                          <a:latin typeface="Arial" panose="020B0604020202020204" pitchFamily="34" charset="0"/>
                          <a:cs typeface="Arial" panose="020B0604020202020204" pitchFamily="34" charset="0"/>
                        </a:rPr>
                        <a:t>Human</a:t>
                      </a:r>
                      <a:r>
                        <a:rPr lang="en-US" sz="1500" baseline="0" dirty="0">
                          <a:latin typeface="Arial" panose="020B0604020202020204" pitchFamily="34" charset="0"/>
                          <a:cs typeface="Arial" panose="020B0604020202020204" pitchFamily="34" charset="0"/>
                        </a:rPr>
                        <a:t> Resources</a:t>
                      </a:r>
                      <a:endParaRPr lang="en-US" sz="1500" dirty="0">
                        <a:latin typeface="Arial" panose="020B0604020202020204" pitchFamily="34" charset="0"/>
                        <a:cs typeface="Arial" panose="020B0604020202020204" pitchFamily="34" charset="0"/>
                      </a:endParaRPr>
                    </a:p>
                  </a:txBody>
                  <a:tcPr anchor="ctr"/>
                </a:tc>
                <a:tc>
                  <a:txBody>
                    <a:bodyPr/>
                    <a:lstStyle/>
                    <a:p>
                      <a:pPr algn="r" fontAlgn="b"/>
                      <a:r>
                        <a:rPr lang="en-US" sz="1500" u="none" strike="noStrike" dirty="0">
                          <a:effectLst/>
                          <a:latin typeface="Arial" panose="020B0604020202020204" pitchFamily="34" charset="0"/>
                          <a:cs typeface="Arial" panose="020B0604020202020204" pitchFamily="34" charset="0"/>
                        </a:rPr>
                        <a:t> R8,410,000 </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r" fontAlgn="b"/>
                      <a:r>
                        <a:rPr lang="en-US" sz="1500" u="none" strike="noStrike" dirty="0">
                          <a:effectLst/>
                          <a:latin typeface="Arial" panose="020B0604020202020204" pitchFamily="34" charset="0"/>
                          <a:cs typeface="Arial" panose="020B0604020202020204" pitchFamily="34" charset="0"/>
                        </a:rPr>
                        <a:t> R6,506,000 </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r>
                        <a:rPr lang="en-US" sz="1500" u="none" strike="noStrike">
                          <a:effectLst/>
                          <a:latin typeface="Arial" panose="020B0604020202020204" pitchFamily="34" charset="0"/>
                          <a:cs typeface="Arial" panose="020B0604020202020204" pitchFamily="34" charset="0"/>
                        </a:rPr>
                        <a:t>23%</a:t>
                      </a:r>
                      <a:endParaRPr lang="en-US" sz="15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xmlns="" val="3821734601"/>
                  </a:ext>
                </a:extLst>
              </a:tr>
              <a:tr h="315773">
                <a:tc>
                  <a:txBody>
                    <a:bodyPr/>
                    <a:lstStyle/>
                    <a:p>
                      <a:r>
                        <a:rPr lang="en-US" sz="1500" dirty="0">
                          <a:latin typeface="Arial" panose="020B0604020202020204" pitchFamily="34" charset="0"/>
                          <a:cs typeface="Arial" panose="020B0604020202020204" pitchFamily="34" charset="0"/>
                        </a:rPr>
                        <a:t>Youth training programs</a:t>
                      </a:r>
                    </a:p>
                  </a:txBody>
                  <a:tcPr anchor="ctr"/>
                </a:tc>
                <a:tc>
                  <a:txBody>
                    <a:bodyPr/>
                    <a:lstStyle/>
                    <a:p>
                      <a:pPr algn="r" fontAlgn="b"/>
                      <a:r>
                        <a:rPr lang="en-US" sz="1500" u="none" strike="noStrike" dirty="0">
                          <a:effectLst/>
                          <a:latin typeface="Arial" panose="020B0604020202020204" pitchFamily="34" charset="0"/>
                          <a:cs typeface="Arial" panose="020B0604020202020204" pitchFamily="34" charset="0"/>
                        </a:rPr>
                        <a:t> R12,819,000 </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r" fontAlgn="b"/>
                      <a:r>
                        <a:rPr lang="en-US" sz="1500" u="none" strike="noStrike" dirty="0">
                          <a:effectLst/>
                          <a:latin typeface="Arial" panose="020B0604020202020204" pitchFamily="34" charset="0"/>
                          <a:cs typeface="Arial" panose="020B0604020202020204" pitchFamily="34" charset="0"/>
                        </a:rPr>
                        <a:t> R12,856,000 </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r>
                        <a:rPr lang="en-US" sz="1500" u="none" strike="noStrike">
                          <a:effectLst/>
                          <a:latin typeface="Arial" panose="020B0604020202020204" pitchFamily="34" charset="0"/>
                          <a:cs typeface="Arial" panose="020B0604020202020204" pitchFamily="34" charset="0"/>
                        </a:rPr>
                        <a:t>0%</a:t>
                      </a:r>
                      <a:endParaRPr lang="en-US" sz="15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xmlns="" val="1222879475"/>
                  </a:ext>
                </a:extLst>
              </a:tr>
              <a:tr h="315773">
                <a:tc>
                  <a:txBody>
                    <a:bodyPr/>
                    <a:lstStyle/>
                    <a:p>
                      <a:r>
                        <a:rPr lang="en-US" sz="1500" dirty="0">
                          <a:latin typeface="Arial" panose="020B0604020202020204" pitchFamily="34" charset="0"/>
                          <a:cs typeface="Arial" panose="020B0604020202020204" pitchFamily="34" charset="0"/>
                        </a:rPr>
                        <a:t>Travel and accommodation</a:t>
                      </a:r>
                      <a:endParaRPr lang="en-US" sz="1500" b="0" dirty="0">
                        <a:latin typeface="Arial" panose="020B0604020202020204" pitchFamily="34" charset="0"/>
                        <a:cs typeface="Arial" panose="020B0604020202020204" pitchFamily="34" charset="0"/>
                      </a:endParaRPr>
                    </a:p>
                  </a:txBody>
                  <a:tcPr anchor="ctr"/>
                </a:tc>
                <a:tc>
                  <a:txBody>
                    <a:bodyPr/>
                    <a:lstStyle/>
                    <a:p>
                      <a:pPr algn="r" fontAlgn="b"/>
                      <a:r>
                        <a:rPr lang="en-US" sz="1500" u="none" strike="noStrike" dirty="0">
                          <a:effectLst/>
                          <a:latin typeface="Arial" panose="020B0604020202020204" pitchFamily="34" charset="0"/>
                          <a:cs typeface="Arial" panose="020B0604020202020204" pitchFamily="34" charset="0"/>
                        </a:rPr>
                        <a:t> R31,808,000 </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r" fontAlgn="b"/>
                      <a:r>
                        <a:rPr lang="en-US" sz="1500" u="none" strike="noStrike" dirty="0">
                          <a:effectLst/>
                          <a:latin typeface="Arial" panose="020B0604020202020204" pitchFamily="34" charset="0"/>
                          <a:cs typeface="Arial" panose="020B0604020202020204" pitchFamily="34" charset="0"/>
                        </a:rPr>
                        <a:t> R30,869,000 </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r>
                        <a:rPr lang="en-US" sz="1500" u="none" strike="noStrike">
                          <a:effectLst/>
                          <a:latin typeface="Arial" panose="020B0604020202020204" pitchFamily="34" charset="0"/>
                          <a:cs typeface="Arial" panose="020B0604020202020204" pitchFamily="34" charset="0"/>
                        </a:rPr>
                        <a:t>3%</a:t>
                      </a:r>
                      <a:endParaRPr lang="en-US" sz="15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xmlns="" val="1269348747"/>
                  </a:ext>
                </a:extLst>
              </a:tr>
              <a:tr h="315773">
                <a:tc>
                  <a:txBody>
                    <a:bodyPr/>
                    <a:lstStyle/>
                    <a:p>
                      <a:r>
                        <a:rPr lang="en-US" sz="1500" dirty="0">
                          <a:latin typeface="Arial" panose="020B0604020202020204" pitchFamily="34" charset="0"/>
                          <a:cs typeface="Arial" panose="020B0604020202020204" pitchFamily="34" charset="0"/>
                        </a:rPr>
                        <a:t>Project</a:t>
                      </a:r>
                      <a:r>
                        <a:rPr lang="en-US" sz="1500" baseline="0" dirty="0">
                          <a:latin typeface="Arial" panose="020B0604020202020204" pitchFamily="34" charset="0"/>
                          <a:cs typeface="Arial" panose="020B0604020202020204" pitchFamily="34" charset="0"/>
                        </a:rPr>
                        <a:t> disbursements</a:t>
                      </a:r>
                      <a:endParaRPr lang="en-US" sz="1500" b="0" i="0" dirty="0">
                        <a:latin typeface="Arial" panose="020B0604020202020204" pitchFamily="34" charset="0"/>
                        <a:cs typeface="Arial" panose="020B0604020202020204" pitchFamily="34" charset="0"/>
                      </a:endParaRPr>
                    </a:p>
                  </a:txBody>
                  <a:tcPr anchor="ctr"/>
                </a:tc>
                <a:tc>
                  <a:txBody>
                    <a:bodyPr/>
                    <a:lstStyle/>
                    <a:p>
                      <a:pPr algn="r" fontAlgn="b"/>
                      <a:r>
                        <a:rPr lang="en-US" sz="1500" u="none" strike="noStrike" dirty="0">
                          <a:effectLst/>
                          <a:latin typeface="Arial" panose="020B0604020202020204" pitchFamily="34" charset="0"/>
                          <a:cs typeface="Arial" panose="020B0604020202020204" pitchFamily="34" charset="0"/>
                        </a:rPr>
                        <a:t> R56,638,000 </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r" fontAlgn="b"/>
                      <a:r>
                        <a:rPr lang="en-US" sz="1500" u="none" strike="noStrike" dirty="0">
                          <a:effectLst/>
                          <a:latin typeface="Arial" panose="020B0604020202020204" pitchFamily="34" charset="0"/>
                          <a:cs typeface="Arial" panose="020B0604020202020204" pitchFamily="34" charset="0"/>
                        </a:rPr>
                        <a:t> R59,630,000 </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r>
                        <a:rPr lang="en-US" sz="1500" u="none" strike="noStrike">
                          <a:effectLst/>
                          <a:latin typeface="Arial" panose="020B0604020202020204" pitchFamily="34" charset="0"/>
                          <a:cs typeface="Arial" panose="020B0604020202020204" pitchFamily="34" charset="0"/>
                        </a:rPr>
                        <a:t>-5%</a:t>
                      </a:r>
                      <a:endParaRPr lang="en-US" sz="15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xmlns="" val="2122754300"/>
                  </a:ext>
                </a:extLst>
              </a:tr>
              <a:tr h="315773">
                <a:tc>
                  <a:txBody>
                    <a:bodyPr/>
                    <a:lstStyle/>
                    <a:p>
                      <a:r>
                        <a:rPr lang="en-US" sz="1500" dirty="0">
                          <a:latin typeface="Arial" panose="020B0604020202020204" pitchFamily="34" charset="0"/>
                          <a:cs typeface="Arial" panose="020B0604020202020204" pitchFamily="34" charset="0"/>
                        </a:rPr>
                        <a:t>Donor</a:t>
                      </a:r>
                      <a:r>
                        <a:rPr lang="en-US" sz="1500" baseline="0" dirty="0">
                          <a:latin typeface="Arial" panose="020B0604020202020204" pitchFamily="34" charset="0"/>
                          <a:cs typeface="Arial" panose="020B0604020202020204" pitchFamily="34" charset="0"/>
                        </a:rPr>
                        <a:t> funded expenditure</a:t>
                      </a:r>
                      <a:endParaRPr lang="en-US" sz="1500" b="0" i="0" dirty="0">
                        <a:latin typeface="Arial" panose="020B0604020202020204" pitchFamily="34" charset="0"/>
                        <a:cs typeface="Arial" panose="020B0604020202020204" pitchFamily="34" charset="0"/>
                      </a:endParaRPr>
                    </a:p>
                  </a:txBody>
                  <a:tcPr anchor="ctr"/>
                </a:tc>
                <a:tc>
                  <a:txBody>
                    <a:bodyPr/>
                    <a:lstStyle/>
                    <a:p>
                      <a:pPr algn="r" fontAlgn="b"/>
                      <a:r>
                        <a:rPr lang="en-US" sz="1500" u="none" strike="noStrike" dirty="0">
                          <a:effectLst/>
                          <a:latin typeface="Arial" panose="020B0604020202020204" pitchFamily="34" charset="0"/>
                          <a:cs typeface="Arial" panose="020B0604020202020204" pitchFamily="34" charset="0"/>
                        </a:rPr>
                        <a:t> R45,300,000 </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r" fontAlgn="b"/>
                      <a:r>
                        <a:rPr lang="en-US" sz="1500" u="none" strike="noStrike" dirty="0">
                          <a:effectLst/>
                          <a:latin typeface="Arial" panose="020B0604020202020204" pitchFamily="34" charset="0"/>
                          <a:cs typeface="Arial" panose="020B0604020202020204" pitchFamily="34" charset="0"/>
                        </a:rPr>
                        <a:t> R47,839,000 </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r>
                        <a:rPr lang="en-US" sz="1500" u="none" strike="noStrike">
                          <a:effectLst/>
                          <a:latin typeface="Arial" panose="020B0604020202020204" pitchFamily="34" charset="0"/>
                          <a:cs typeface="Arial" panose="020B0604020202020204" pitchFamily="34" charset="0"/>
                        </a:rPr>
                        <a:t>-6%</a:t>
                      </a:r>
                      <a:endParaRPr lang="en-US" sz="15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xmlns="" val="3423634533"/>
                  </a:ext>
                </a:extLst>
              </a:tr>
              <a:tr h="315773">
                <a:tc>
                  <a:txBody>
                    <a:bodyPr/>
                    <a:lstStyle/>
                    <a:p>
                      <a:r>
                        <a:rPr lang="en-US" sz="1500" dirty="0">
                          <a:latin typeface="Arial" panose="020B0604020202020204" pitchFamily="34" charset="0"/>
                          <a:cs typeface="Arial" panose="020B0604020202020204" pitchFamily="34" charset="0"/>
                        </a:rPr>
                        <a:t>Grant disbursements</a:t>
                      </a:r>
                      <a:endParaRPr lang="en-US" sz="1500" b="0" i="0" dirty="0">
                        <a:latin typeface="Arial" panose="020B0604020202020204" pitchFamily="34" charset="0"/>
                        <a:cs typeface="Arial" panose="020B0604020202020204" pitchFamily="34" charset="0"/>
                      </a:endParaRPr>
                    </a:p>
                  </a:txBody>
                  <a:tcPr anchor="ctr"/>
                </a:tc>
                <a:tc>
                  <a:txBody>
                    <a:bodyPr/>
                    <a:lstStyle/>
                    <a:p>
                      <a:pPr algn="r" fontAlgn="b"/>
                      <a:r>
                        <a:rPr lang="en-US" sz="1500" u="none" strike="noStrike" dirty="0">
                          <a:effectLst/>
                          <a:latin typeface="Arial" panose="020B0604020202020204" pitchFamily="34" charset="0"/>
                          <a:cs typeface="Arial" panose="020B0604020202020204" pitchFamily="34" charset="0"/>
                        </a:rPr>
                        <a:t> R26,390,054 </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r" fontAlgn="b"/>
                      <a:r>
                        <a:rPr lang="en-US" sz="1500" u="none" strike="noStrike" dirty="0">
                          <a:effectLst/>
                          <a:latin typeface="Arial" panose="020B0604020202020204" pitchFamily="34" charset="0"/>
                          <a:cs typeface="Arial" panose="020B0604020202020204" pitchFamily="34" charset="0"/>
                        </a:rPr>
                        <a:t> R26,093,000 </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r>
                        <a:rPr lang="en-US" sz="1500" u="none" strike="noStrike">
                          <a:effectLst/>
                          <a:latin typeface="Arial" panose="020B0604020202020204" pitchFamily="34" charset="0"/>
                          <a:cs typeface="Arial" panose="020B0604020202020204" pitchFamily="34" charset="0"/>
                        </a:rPr>
                        <a:t>1%</a:t>
                      </a:r>
                      <a:endParaRPr lang="en-US" sz="15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xmlns="" val="3807213405"/>
                  </a:ext>
                </a:extLst>
              </a:tr>
              <a:tr h="315773">
                <a:tc>
                  <a:txBody>
                    <a:bodyPr/>
                    <a:lstStyle/>
                    <a:p>
                      <a:r>
                        <a:rPr lang="en-US" sz="1500" dirty="0">
                          <a:latin typeface="Arial" panose="020B0604020202020204" pitchFamily="34" charset="0"/>
                          <a:cs typeface="Arial" panose="020B0604020202020204" pitchFamily="34" charset="0"/>
                        </a:rPr>
                        <a:t>Goods</a:t>
                      </a:r>
                      <a:r>
                        <a:rPr lang="en-US" sz="1500" baseline="0" dirty="0">
                          <a:latin typeface="Arial" panose="020B0604020202020204" pitchFamily="34" charset="0"/>
                          <a:cs typeface="Arial" panose="020B0604020202020204" pitchFamily="34" charset="0"/>
                        </a:rPr>
                        <a:t> and services</a:t>
                      </a:r>
                      <a:endParaRPr lang="en-US" sz="1500" b="1" i="0" dirty="0">
                        <a:latin typeface="Arial" panose="020B0604020202020204" pitchFamily="34" charset="0"/>
                        <a:cs typeface="Arial" panose="020B0604020202020204" pitchFamily="34" charset="0"/>
                      </a:endParaRPr>
                    </a:p>
                  </a:txBody>
                  <a:tcPr anchor="ctr"/>
                </a:tc>
                <a:tc>
                  <a:txBody>
                    <a:bodyPr/>
                    <a:lstStyle/>
                    <a:p>
                      <a:pPr algn="r" fontAlgn="b"/>
                      <a:r>
                        <a:rPr lang="en-US" sz="1500" u="none" strike="noStrike" dirty="0">
                          <a:effectLst/>
                          <a:latin typeface="Arial" panose="020B0604020202020204" pitchFamily="34" charset="0"/>
                          <a:cs typeface="Arial" panose="020B0604020202020204" pitchFamily="34" charset="0"/>
                        </a:rPr>
                        <a:t> R293,419,054 </a:t>
                      </a:r>
                      <a:endParaRPr lang="en-US" sz="15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r" fontAlgn="b"/>
                      <a:r>
                        <a:rPr lang="en-US" sz="1500" u="none" strike="noStrike" dirty="0">
                          <a:effectLst/>
                          <a:latin typeface="Arial" panose="020B0604020202020204" pitchFamily="34" charset="0"/>
                          <a:cs typeface="Arial" panose="020B0604020202020204" pitchFamily="34" charset="0"/>
                        </a:rPr>
                        <a:t> R293,046,000 </a:t>
                      </a:r>
                      <a:endParaRPr lang="en-US" sz="15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r>
                        <a:rPr lang="en-US" sz="1500" u="none" strike="noStrike">
                          <a:effectLst/>
                          <a:latin typeface="Arial" panose="020B0604020202020204" pitchFamily="34" charset="0"/>
                          <a:cs typeface="Arial" panose="020B0604020202020204" pitchFamily="34" charset="0"/>
                        </a:rPr>
                        <a:t>0%</a:t>
                      </a:r>
                      <a:endParaRPr lang="en-US" sz="15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xmlns="" val="2456453793"/>
                  </a:ext>
                </a:extLst>
              </a:tr>
              <a:tr h="315773">
                <a:tc>
                  <a:txBody>
                    <a:bodyPr/>
                    <a:lstStyle/>
                    <a:p>
                      <a:r>
                        <a:rPr lang="en-US" sz="1500" dirty="0">
                          <a:latin typeface="Arial" panose="020B0604020202020204" pitchFamily="34" charset="0"/>
                          <a:cs typeface="Arial" panose="020B0604020202020204" pitchFamily="34" charset="0"/>
                        </a:rPr>
                        <a:t>Employee</a:t>
                      </a:r>
                      <a:r>
                        <a:rPr lang="en-US" sz="1500" baseline="0" dirty="0">
                          <a:latin typeface="Arial" panose="020B0604020202020204" pitchFamily="34" charset="0"/>
                          <a:cs typeface="Arial" panose="020B0604020202020204" pitchFamily="34" charset="0"/>
                        </a:rPr>
                        <a:t> costs</a:t>
                      </a:r>
                      <a:endParaRPr lang="en-US" sz="1500" b="0" i="0" dirty="0">
                        <a:latin typeface="Arial" panose="020B0604020202020204" pitchFamily="34" charset="0"/>
                        <a:cs typeface="Arial" panose="020B0604020202020204" pitchFamily="34" charset="0"/>
                      </a:endParaRPr>
                    </a:p>
                  </a:txBody>
                  <a:tcPr anchor="ctr"/>
                </a:tc>
                <a:tc>
                  <a:txBody>
                    <a:bodyPr/>
                    <a:lstStyle/>
                    <a:p>
                      <a:pPr algn="r" fontAlgn="b"/>
                      <a:r>
                        <a:rPr lang="en-US" sz="1500" u="none" strike="noStrike" dirty="0">
                          <a:effectLst/>
                          <a:latin typeface="Arial" panose="020B0604020202020204" pitchFamily="34" charset="0"/>
                          <a:cs typeface="Arial" panose="020B0604020202020204" pitchFamily="34" charset="0"/>
                        </a:rPr>
                        <a:t> R199,380,946 </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r" fontAlgn="b"/>
                      <a:r>
                        <a:rPr lang="en-US" sz="1500" u="none" strike="noStrike" dirty="0">
                          <a:effectLst/>
                          <a:latin typeface="Arial" panose="020B0604020202020204" pitchFamily="34" charset="0"/>
                          <a:cs typeface="Arial" panose="020B0604020202020204" pitchFamily="34" charset="0"/>
                        </a:rPr>
                        <a:t> R199,654,000 </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ctr" fontAlgn="b"/>
                      <a:r>
                        <a:rPr lang="en-US" sz="1500" u="none" strike="noStrike" dirty="0">
                          <a:effectLst/>
                          <a:latin typeface="Arial" panose="020B0604020202020204" pitchFamily="34" charset="0"/>
                          <a:cs typeface="Arial" panose="020B0604020202020204" pitchFamily="34" charset="0"/>
                        </a:rPr>
                        <a:t>0%</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xmlns="" val="1604091818"/>
                  </a:ext>
                </a:extLst>
              </a:tr>
              <a:tr h="315773">
                <a:tc>
                  <a:txBody>
                    <a:bodyPr/>
                    <a:lstStyle/>
                    <a:p>
                      <a:pPr marL="0" algn="l" defTabSz="457200" rtl="0" eaLnBrk="1" latinLnBrk="0" hangingPunct="1"/>
                      <a:r>
                        <a:rPr lang="en-US" sz="1500" kern="1200" dirty="0">
                          <a:latin typeface="Arial" panose="020B0604020202020204" pitchFamily="34" charset="0"/>
                          <a:cs typeface="Arial" panose="020B0604020202020204" pitchFamily="34" charset="0"/>
                        </a:rPr>
                        <a:t>Depreciation, amortization and impairment (non-cash)</a:t>
                      </a:r>
                      <a:endParaRPr lang="en-US" sz="1500" b="0" i="0" kern="1200" dirty="0">
                        <a:solidFill>
                          <a:schemeClr val="dk1"/>
                        </a:solidFill>
                        <a:latin typeface="Arial" panose="020B0604020202020204" pitchFamily="34" charset="0"/>
                        <a:ea typeface="+mn-ea"/>
                        <a:cs typeface="Arial" panose="020B0604020202020204" pitchFamily="34" charset="0"/>
                      </a:endParaRPr>
                    </a:p>
                  </a:txBody>
                  <a:tcPr anchor="ctr"/>
                </a:tc>
                <a:tc>
                  <a:txBody>
                    <a:bodyPr/>
                    <a:lstStyle/>
                    <a:p>
                      <a:pPr algn="r" fontAlgn="b"/>
                      <a:r>
                        <a:rPr lang="en-US" sz="1500" b="0" i="0" u="none" strike="noStrike" dirty="0">
                          <a:solidFill>
                            <a:srgbClr val="000000"/>
                          </a:solidFill>
                          <a:effectLst/>
                          <a:latin typeface="Arial" panose="020B0604020202020204" pitchFamily="34" charset="0"/>
                          <a:cs typeface="Arial" panose="020B0604020202020204" pitchFamily="34" charset="0"/>
                        </a:rPr>
                        <a:t>R</a:t>
                      </a:r>
                      <a:r>
                        <a:rPr lang="en-US" sz="1500" b="0" i="0" u="none" strike="noStrike" baseline="0" dirty="0">
                          <a:solidFill>
                            <a:srgbClr val="000000"/>
                          </a:solidFill>
                          <a:effectLst/>
                          <a:latin typeface="Arial" panose="020B0604020202020204" pitchFamily="34" charset="0"/>
                          <a:cs typeface="Arial" panose="020B0604020202020204" pitchFamily="34" charset="0"/>
                        </a:rPr>
                        <a:t> -</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r" fontAlgn="b"/>
                      <a:r>
                        <a:rPr lang="en-US" sz="1500" u="none" strike="noStrike" dirty="0">
                          <a:effectLst/>
                          <a:latin typeface="Arial" panose="020B0604020202020204" pitchFamily="34" charset="0"/>
                          <a:cs typeface="Arial" panose="020B0604020202020204" pitchFamily="34" charset="0"/>
                        </a:rPr>
                        <a:t> R13,123,000 </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r" fontAlgn="b"/>
                      <a:endParaRPr lang="en-US" sz="15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xmlns="" val="664307501"/>
                  </a:ext>
                </a:extLst>
              </a:tr>
              <a:tr h="315773">
                <a:tc>
                  <a:txBody>
                    <a:bodyPr/>
                    <a:lstStyle/>
                    <a:p>
                      <a:r>
                        <a:rPr lang="en-US" sz="1500" b="1" dirty="0">
                          <a:latin typeface="Arial" panose="020B0604020202020204" pitchFamily="34" charset="0"/>
                          <a:cs typeface="Arial" panose="020B0604020202020204" pitchFamily="34" charset="0"/>
                        </a:rPr>
                        <a:t>Total</a:t>
                      </a:r>
                      <a:endParaRPr lang="en-US" sz="1500" b="1" i="0" dirty="0">
                        <a:latin typeface="Arial" panose="020B0604020202020204" pitchFamily="34" charset="0"/>
                        <a:cs typeface="Arial" panose="020B0604020202020204" pitchFamily="34" charset="0"/>
                      </a:endParaRPr>
                    </a:p>
                  </a:txBody>
                  <a:tcPr anchor="ctr"/>
                </a:tc>
                <a:tc>
                  <a:txBody>
                    <a:bodyPr/>
                    <a:lstStyle/>
                    <a:p>
                      <a:pPr algn="r" fontAlgn="b"/>
                      <a:r>
                        <a:rPr lang="en-US" sz="1500" b="1" u="none" strike="noStrike" dirty="0">
                          <a:effectLst/>
                          <a:latin typeface="Arial" panose="020B0604020202020204" pitchFamily="34" charset="0"/>
                          <a:cs typeface="Arial" panose="020B0604020202020204" pitchFamily="34" charset="0"/>
                        </a:rPr>
                        <a:t> R492,800,000 </a:t>
                      </a:r>
                      <a:endParaRPr lang="en-US" sz="15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r" fontAlgn="b"/>
                      <a:r>
                        <a:rPr lang="en-US" sz="1500" b="1" u="none" strike="noStrike" dirty="0">
                          <a:effectLst/>
                          <a:latin typeface="Arial" panose="020B0604020202020204" pitchFamily="34" charset="0"/>
                          <a:cs typeface="Arial" panose="020B0604020202020204" pitchFamily="34" charset="0"/>
                        </a:rPr>
                        <a:t> R505,823,000 </a:t>
                      </a:r>
                      <a:endParaRPr lang="en-US" sz="15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r" fontAlgn="b"/>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xmlns="" val="244767455"/>
                  </a:ext>
                </a:extLst>
              </a:tr>
            </a:tbl>
          </a:graphicData>
        </a:graphic>
      </p:graphicFrame>
    </p:spTree>
    <p:extLst>
      <p:ext uri="{BB962C8B-B14F-4D97-AF65-F5344CB8AC3E}">
        <p14:creationId xmlns:p14="http://schemas.microsoft.com/office/powerpoint/2010/main" xmlns="" val="29276151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0E6C6CC-E615-E747-943B-05405C858630}"/>
              </a:ext>
            </a:extLst>
          </p:cNvPr>
          <p:cNvPicPr>
            <a:picLocks noChangeAspect="1"/>
          </p:cNvPicPr>
          <p:nvPr/>
        </p:nvPicPr>
        <p:blipFill rotWithShape="1">
          <a:blip r:embed="rId2"/>
          <a:srcRect l="462" t="1082" r="462" b="1082"/>
          <a:stretch/>
        </p:blipFill>
        <p:spPr>
          <a:xfrm>
            <a:off x="0" y="0"/>
            <a:ext cx="9144000" cy="6858000"/>
          </a:xfrm>
          <a:prstGeom prst="rect">
            <a:avLst/>
          </a:prstGeom>
        </p:spPr>
      </p:pic>
      <p:sp>
        <p:nvSpPr>
          <p:cNvPr id="9" name="Title 1">
            <a:extLst>
              <a:ext uri="{FF2B5EF4-FFF2-40B4-BE49-F238E27FC236}">
                <a16:creationId xmlns:a16="http://schemas.microsoft.com/office/drawing/2014/main" xmlns="" id="{CC2A4C67-0AE6-8248-89F0-41DB9411413B}"/>
              </a:ext>
            </a:extLst>
          </p:cNvPr>
          <p:cNvSpPr>
            <a:spLocks noGrp="1"/>
          </p:cNvSpPr>
          <p:nvPr>
            <p:ph type="ctrTitle"/>
          </p:nvPr>
        </p:nvSpPr>
        <p:spPr>
          <a:xfrm>
            <a:off x="4084320" y="2448232"/>
            <a:ext cx="4764236" cy="1346687"/>
          </a:xfrm>
        </p:spPr>
        <p:txBody>
          <a:bodyPr>
            <a:normAutofit/>
          </a:bodyPr>
          <a:lstStyle/>
          <a:p>
            <a:r>
              <a:rPr lang="en-US" sz="3600" b="1" dirty="0">
                <a:solidFill>
                  <a:schemeClr val="bg1"/>
                </a:solidFill>
                <a:latin typeface="Arial" panose="020B0604020202020204" pitchFamily="34" charset="0"/>
                <a:cs typeface="Arial" panose="020B0604020202020204" pitchFamily="34" charset="0"/>
              </a:rPr>
              <a:t>AUDIT REPORT OVERVIEW</a:t>
            </a:r>
          </a:p>
        </p:txBody>
      </p:sp>
    </p:spTree>
    <p:extLst>
      <p:ext uri="{BB962C8B-B14F-4D97-AF65-F5344CB8AC3E}">
        <p14:creationId xmlns:p14="http://schemas.microsoft.com/office/powerpoint/2010/main" xmlns="" val="1709330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0E6C6CC-E615-E747-943B-05405C858630}"/>
              </a:ext>
            </a:extLst>
          </p:cNvPr>
          <p:cNvPicPr>
            <a:picLocks noChangeAspect="1"/>
          </p:cNvPicPr>
          <p:nvPr/>
        </p:nvPicPr>
        <p:blipFill rotWithShape="1">
          <a:blip r:embed="rId2"/>
          <a:srcRect l="462" t="1082" r="462" b="1082"/>
          <a:stretch/>
        </p:blipFill>
        <p:spPr>
          <a:xfrm>
            <a:off x="0" y="0"/>
            <a:ext cx="9144000" cy="6858000"/>
          </a:xfrm>
          <a:prstGeom prst="rect">
            <a:avLst/>
          </a:prstGeom>
        </p:spPr>
      </p:pic>
      <p:sp>
        <p:nvSpPr>
          <p:cNvPr id="9" name="Title 1">
            <a:extLst>
              <a:ext uri="{FF2B5EF4-FFF2-40B4-BE49-F238E27FC236}">
                <a16:creationId xmlns:a16="http://schemas.microsoft.com/office/drawing/2014/main" xmlns="" id="{CC2A4C67-0AE6-8248-89F0-41DB9411413B}"/>
              </a:ext>
            </a:extLst>
          </p:cNvPr>
          <p:cNvSpPr>
            <a:spLocks noGrp="1"/>
          </p:cNvSpPr>
          <p:nvPr>
            <p:ph type="ctrTitle"/>
          </p:nvPr>
        </p:nvSpPr>
        <p:spPr>
          <a:xfrm>
            <a:off x="4084320" y="2448232"/>
            <a:ext cx="4764236" cy="1346687"/>
          </a:xfrm>
        </p:spPr>
        <p:txBody>
          <a:bodyPr>
            <a:normAutofit/>
          </a:bodyPr>
          <a:lstStyle/>
          <a:p>
            <a:pPr algn="r"/>
            <a:r>
              <a:rPr lang="en-US" sz="3600" b="1" dirty="0">
                <a:solidFill>
                  <a:schemeClr val="bg1"/>
                </a:solidFill>
                <a:latin typeface="Arial" panose="020B0604020202020204" pitchFamily="34" charset="0"/>
                <a:cs typeface="Arial" panose="020B0604020202020204" pitchFamily="34" charset="0"/>
              </a:rPr>
              <a:t>SITUATIONAL ANALYSIS</a:t>
            </a:r>
          </a:p>
        </p:txBody>
      </p:sp>
    </p:spTree>
    <p:extLst>
      <p:ext uri="{BB962C8B-B14F-4D97-AF65-F5344CB8AC3E}">
        <p14:creationId xmlns:p14="http://schemas.microsoft.com/office/powerpoint/2010/main" xmlns="" val="18798754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0D1ACCE-4D73-C141-8838-BC543341C0B3}"/>
              </a:ext>
            </a:extLst>
          </p:cNvPr>
          <p:cNvPicPr>
            <a:picLocks noChangeAspect="1"/>
          </p:cNvPicPr>
          <p:nvPr/>
        </p:nvPicPr>
        <p:blipFill>
          <a:blip r:embed="rId2"/>
          <a:stretch>
            <a:fillRect/>
          </a:stretch>
        </p:blipFill>
        <p:spPr>
          <a:xfrm>
            <a:off x="558800" y="0"/>
            <a:ext cx="8585200" cy="6858000"/>
          </a:xfrm>
          <a:prstGeom prst="rect">
            <a:avLst/>
          </a:prstGeom>
        </p:spPr>
      </p:pic>
      <p:sp>
        <p:nvSpPr>
          <p:cNvPr id="7" name="Title 1">
            <a:extLst>
              <a:ext uri="{FF2B5EF4-FFF2-40B4-BE49-F238E27FC236}">
                <a16:creationId xmlns:a16="http://schemas.microsoft.com/office/drawing/2014/main" xmlns="" id="{ED88FB43-4BB5-4146-B392-4F929F0D3527}"/>
              </a:ext>
            </a:extLst>
          </p:cNvPr>
          <p:cNvSpPr>
            <a:spLocks noGrp="1"/>
          </p:cNvSpPr>
          <p:nvPr>
            <p:ph type="ctrTitle"/>
          </p:nvPr>
        </p:nvSpPr>
        <p:spPr>
          <a:xfrm>
            <a:off x="426720" y="1197863"/>
            <a:ext cx="4764236" cy="365919"/>
          </a:xfrm>
        </p:spPr>
        <p:txBody>
          <a:bodyPr>
            <a:normAutofit/>
          </a:bodyPr>
          <a:lstStyle/>
          <a:p>
            <a:pPr algn="l"/>
            <a:r>
              <a:rPr lang="en-US" sz="2000" b="1" dirty="0">
                <a:solidFill>
                  <a:schemeClr val="accent1">
                    <a:lumMod val="50000"/>
                  </a:schemeClr>
                </a:solidFill>
                <a:latin typeface="Arial" panose="020B0604020202020204" pitchFamily="34" charset="0"/>
                <a:cs typeface="Arial" panose="020B0604020202020204" pitchFamily="34" charset="0"/>
              </a:rPr>
              <a:t>AUDIT REPORT OVERVIEW</a:t>
            </a:r>
          </a:p>
        </p:txBody>
      </p:sp>
      <p:pic>
        <p:nvPicPr>
          <p:cNvPr id="8" name="Content Placeholder 4">
            <a:extLst/>
          </p:cNvPr>
          <p:cNvPicPr>
            <a:picLocks noChangeAspect="1"/>
          </p:cNvPicPr>
          <p:nvPr/>
        </p:nvPicPr>
        <p:blipFill>
          <a:blip r:embed="rId3"/>
          <a:stretch>
            <a:fillRect/>
          </a:stretch>
        </p:blipFill>
        <p:spPr>
          <a:xfrm>
            <a:off x="56128" y="1569187"/>
            <a:ext cx="8836412" cy="5006587"/>
          </a:xfrm>
          <a:prstGeom prst="rect">
            <a:avLst/>
          </a:prstGeom>
        </p:spPr>
      </p:pic>
    </p:spTree>
    <p:extLst>
      <p:ext uri="{BB962C8B-B14F-4D97-AF65-F5344CB8AC3E}">
        <p14:creationId xmlns:p14="http://schemas.microsoft.com/office/powerpoint/2010/main" xmlns="" val="28633969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0D1ACCE-4D73-C141-8838-BC543341C0B3}"/>
              </a:ext>
            </a:extLst>
          </p:cNvPr>
          <p:cNvPicPr>
            <a:picLocks noChangeAspect="1"/>
          </p:cNvPicPr>
          <p:nvPr/>
        </p:nvPicPr>
        <p:blipFill>
          <a:blip r:embed="rId2"/>
          <a:stretch>
            <a:fillRect/>
          </a:stretch>
        </p:blipFill>
        <p:spPr>
          <a:xfrm>
            <a:off x="426720" y="-109827"/>
            <a:ext cx="8585200" cy="6858000"/>
          </a:xfrm>
          <a:prstGeom prst="rect">
            <a:avLst/>
          </a:prstGeom>
        </p:spPr>
      </p:pic>
      <p:sp>
        <p:nvSpPr>
          <p:cNvPr id="7" name="Title 1">
            <a:extLst>
              <a:ext uri="{FF2B5EF4-FFF2-40B4-BE49-F238E27FC236}">
                <a16:creationId xmlns:a16="http://schemas.microsoft.com/office/drawing/2014/main" xmlns="" id="{ED88FB43-4BB5-4146-B392-4F929F0D3527}"/>
              </a:ext>
            </a:extLst>
          </p:cNvPr>
          <p:cNvSpPr>
            <a:spLocks noGrp="1"/>
          </p:cNvSpPr>
          <p:nvPr>
            <p:ph type="ctrTitle"/>
          </p:nvPr>
        </p:nvSpPr>
        <p:spPr>
          <a:xfrm>
            <a:off x="426720" y="1197863"/>
            <a:ext cx="4764236" cy="365919"/>
          </a:xfrm>
        </p:spPr>
        <p:txBody>
          <a:bodyPr>
            <a:normAutofit/>
          </a:bodyPr>
          <a:lstStyle/>
          <a:p>
            <a:pPr algn="l"/>
            <a:r>
              <a:rPr lang="en-US" sz="2000" b="1" dirty="0">
                <a:solidFill>
                  <a:schemeClr val="accent1">
                    <a:lumMod val="50000"/>
                  </a:schemeClr>
                </a:solidFill>
                <a:latin typeface="Arial" panose="020B0604020202020204" pitchFamily="34" charset="0"/>
                <a:cs typeface="Arial" panose="020B0604020202020204" pitchFamily="34" charset="0"/>
              </a:rPr>
              <a:t>AUDIT REPORT OVERVIEW</a:t>
            </a:r>
          </a:p>
        </p:txBody>
      </p:sp>
      <p:sp>
        <p:nvSpPr>
          <p:cNvPr id="5" name="Content Placeholder 2"/>
          <p:cNvSpPr txBox="1">
            <a:spLocks/>
          </p:cNvSpPr>
          <p:nvPr/>
        </p:nvSpPr>
        <p:spPr>
          <a:xfrm>
            <a:off x="426720" y="1807888"/>
            <a:ext cx="7789863" cy="4431983"/>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25425" indent="-225425" algn="l">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The audit outcome for the entity was classified as clean with no material findings.</a:t>
            </a:r>
          </a:p>
          <a:p>
            <a:pPr marL="225425" indent="-225425" algn="l">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13 audit findings were reported by the Auditor General.</a:t>
            </a:r>
          </a:p>
          <a:p>
            <a:pPr marL="225425" indent="-225425" algn="l">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5 of the 13 findings related to misstatements in financial statements which were not material and were adjusted.</a:t>
            </a:r>
          </a:p>
          <a:p>
            <a:pPr marL="225425" indent="-225425" algn="l">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1 finding related to performance related misstatements which were also adjusted.</a:t>
            </a:r>
          </a:p>
          <a:p>
            <a:pPr marL="225425" indent="-225425" algn="l">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7 findings related to internal control deficiencies.</a:t>
            </a:r>
          </a:p>
          <a:p>
            <a:pPr marL="225425" indent="-225425" algn="l">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The financial health and viability of the entity was assessed as good by the AGSA. </a:t>
            </a:r>
          </a:p>
          <a:p>
            <a:endParaRPr lang="en-US" dirty="0"/>
          </a:p>
        </p:txBody>
      </p:sp>
    </p:spTree>
    <p:extLst>
      <p:ext uri="{BB962C8B-B14F-4D97-AF65-F5344CB8AC3E}">
        <p14:creationId xmlns:p14="http://schemas.microsoft.com/office/powerpoint/2010/main" xmlns="" val="39005979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0E6C6CC-E615-E747-943B-05405C858630}"/>
              </a:ext>
            </a:extLst>
          </p:cNvPr>
          <p:cNvPicPr>
            <a:picLocks noChangeAspect="1"/>
          </p:cNvPicPr>
          <p:nvPr/>
        </p:nvPicPr>
        <p:blipFill rotWithShape="1">
          <a:blip r:embed="rId2"/>
          <a:srcRect l="462" t="1082" r="462" b="1082"/>
          <a:stretch/>
        </p:blipFill>
        <p:spPr>
          <a:xfrm>
            <a:off x="0" y="0"/>
            <a:ext cx="9144000" cy="6858000"/>
          </a:xfrm>
          <a:prstGeom prst="rect">
            <a:avLst/>
          </a:prstGeom>
        </p:spPr>
      </p:pic>
      <p:sp>
        <p:nvSpPr>
          <p:cNvPr id="9" name="Title 1">
            <a:extLst>
              <a:ext uri="{FF2B5EF4-FFF2-40B4-BE49-F238E27FC236}">
                <a16:creationId xmlns:a16="http://schemas.microsoft.com/office/drawing/2014/main" xmlns="" id="{CC2A4C67-0AE6-8248-89F0-41DB9411413B}"/>
              </a:ext>
            </a:extLst>
          </p:cNvPr>
          <p:cNvSpPr>
            <a:spLocks noGrp="1"/>
          </p:cNvSpPr>
          <p:nvPr>
            <p:ph type="ctrTitle"/>
          </p:nvPr>
        </p:nvSpPr>
        <p:spPr>
          <a:xfrm>
            <a:off x="4084320" y="2448232"/>
            <a:ext cx="4764236" cy="1346687"/>
          </a:xfrm>
        </p:spPr>
        <p:txBody>
          <a:bodyPr>
            <a:normAutofit/>
          </a:bodyPr>
          <a:lstStyle/>
          <a:p>
            <a:r>
              <a:rPr lang="en-US" sz="3600" b="1" dirty="0">
                <a:solidFill>
                  <a:schemeClr val="bg1"/>
                </a:solidFill>
                <a:latin typeface="Arial" panose="020B0604020202020204" pitchFamily="34" charset="0"/>
                <a:cs typeface="Arial" panose="020B0604020202020204" pitchFamily="34" charset="0"/>
              </a:rPr>
              <a:t>LOOKING FORWARD</a:t>
            </a:r>
          </a:p>
        </p:txBody>
      </p:sp>
    </p:spTree>
    <p:extLst>
      <p:ext uri="{BB962C8B-B14F-4D97-AF65-F5344CB8AC3E}">
        <p14:creationId xmlns:p14="http://schemas.microsoft.com/office/powerpoint/2010/main" xmlns="" val="27633948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0D1ACCE-4D73-C141-8838-BC543341C0B3}"/>
              </a:ext>
            </a:extLst>
          </p:cNvPr>
          <p:cNvPicPr>
            <a:picLocks noChangeAspect="1"/>
          </p:cNvPicPr>
          <p:nvPr/>
        </p:nvPicPr>
        <p:blipFill>
          <a:blip r:embed="rId2"/>
          <a:stretch>
            <a:fillRect/>
          </a:stretch>
        </p:blipFill>
        <p:spPr>
          <a:xfrm>
            <a:off x="558800" y="0"/>
            <a:ext cx="8585200" cy="6858000"/>
          </a:xfrm>
          <a:prstGeom prst="rect">
            <a:avLst/>
          </a:prstGeom>
        </p:spPr>
      </p:pic>
      <p:sp>
        <p:nvSpPr>
          <p:cNvPr id="7" name="Title 1">
            <a:extLst>
              <a:ext uri="{FF2B5EF4-FFF2-40B4-BE49-F238E27FC236}">
                <a16:creationId xmlns:a16="http://schemas.microsoft.com/office/drawing/2014/main" xmlns="" id="{ED88FB43-4BB5-4146-B392-4F929F0D3527}"/>
              </a:ext>
            </a:extLst>
          </p:cNvPr>
          <p:cNvSpPr>
            <a:spLocks noGrp="1"/>
          </p:cNvSpPr>
          <p:nvPr>
            <p:ph type="ctrTitle"/>
          </p:nvPr>
        </p:nvSpPr>
        <p:spPr>
          <a:xfrm>
            <a:off x="426720" y="1197863"/>
            <a:ext cx="4764236" cy="365919"/>
          </a:xfrm>
        </p:spPr>
        <p:txBody>
          <a:bodyPr>
            <a:normAutofit fontScale="90000"/>
          </a:bodyPr>
          <a:lstStyle/>
          <a:p>
            <a:pPr algn="l"/>
            <a:r>
              <a:rPr lang="en-US" sz="2000" b="1" dirty="0">
                <a:solidFill>
                  <a:schemeClr val="accent1">
                    <a:lumMod val="50000"/>
                  </a:schemeClr>
                </a:solidFill>
                <a:latin typeface="Arial" panose="020B0604020202020204" pitchFamily="34" charset="0"/>
                <a:cs typeface="Arial" panose="020B0604020202020204" pitchFamily="34" charset="0"/>
              </a:rPr>
              <a:t>YOUTH EMPLOYMENT INTERVENTION</a:t>
            </a:r>
          </a:p>
        </p:txBody>
      </p:sp>
      <p:pic>
        <p:nvPicPr>
          <p:cNvPr id="4" name="Picture 3" descr="cid:92880787-E18B-456B-A256-AB7F04B37BA9"/>
          <p:cNvPicPr/>
          <p:nvPr/>
        </p:nvPicPr>
        <p:blipFill>
          <a:blip r:embed="rId3" r:link="rId4" cstate="print">
            <a:extLst>
              <a:ext uri="{28A0092B-C50C-407E-A947-70E740481C1C}">
                <a14:useLocalDpi xmlns:a14="http://schemas.microsoft.com/office/drawing/2010/main" xmlns="" val="0"/>
              </a:ext>
            </a:extLst>
          </a:blip>
          <a:srcRect/>
          <a:stretch>
            <a:fillRect/>
          </a:stretch>
        </p:blipFill>
        <p:spPr bwMode="auto">
          <a:xfrm>
            <a:off x="239974" y="1757072"/>
            <a:ext cx="4486262" cy="1951711"/>
          </a:xfrm>
          <a:prstGeom prst="rect">
            <a:avLst/>
          </a:prstGeom>
          <a:noFill/>
          <a:ln>
            <a:noFill/>
          </a:ln>
        </p:spPr>
      </p:pic>
      <p:pic>
        <p:nvPicPr>
          <p:cNvPr id="5" name="x_Picture 1" descr="image002"/>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911060" y="1669674"/>
            <a:ext cx="4232940" cy="41986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8728645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0D1ACCE-4D73-C141-8838-BC543341C0B3}"/>
              </a:ext>
            </a:extLst>
          </p:cNvPr>
          <p:cNvPicPr>
            <a:picLocks noChangeAspect="1"/>
          </p:cNvPicPr>
          <p:nvPr/>
        </p:nvPicPr>
        <p:blipFill>
          <a:blip r:embed="rId2"/>
          <a:stretch>
            <a:fillRect/>
          </a:stretch>
        </p:blipFill>
        <p:spPr>
          <a:xfrm>
            <a:off x="558800" y="0"/>
            <a:ext cx="8585200" cy="6858000"/>
          </a:xfrm>
          <a:prstGeom prst="rect">
            <a:avLst/>
          </a:prstGeom>
        </p:spPr>
      </p:pic>
      <p:sp>
        <p:nvSpPr>
          <p:cNvPr id="7" name="Title 1">
            <a:extLst>
              <a:ext uri="{FF2B5EF4-FFF2-40B4-BE49-F238E27FC236}">
                <a16:creationId xmlns:a16="http://schemas.microsoft.com/office/drawing/2014/main" xmlns="" id="{ED88FB43-4BB5-4146-B392-4F929F0D3527}"/>
              </a:ext>
            </a:extLst>
          </p:cNvPr>
          <p:cNvSpPr>
            <a:spLocks noGrp="1"/>
          </p:cNvSpPr>
          <p:nvPr>
            <p:ph type="ctrTitle"/>
          </p:nvPr>
        </p:nvSpPr>
        <p:spPr>
          <a:xfrm>
            <a:off x="426720" y="1197863"/>
            <a:ext cx="4764236" cy="365919"/>
          </a:xfrm>
        </p:spPr>
        <p:txBody>
          <a:bodyPr>
            <a:normAutofit fontScale="90000"/>
          </a:bodyPr>
          <a:lstStyle/>
          <a:p>
            <a:pPr algn="l"/>
            <a:r>
              <a:rPr lang="en-US" sz="2000" b="1" dirty="0">
                <a:solidFill>
                  <a:schemeClr val="accent1">
                    <a:lumMod val="50000"/>
                  </a:schemeClr>
                </a:solidFill>
                <a:latin typeface="Arial" panose="020B0604020202020204" pitchFamily="34" charset="0"/>
                <a:cs typeface="Arial" panose="020B0604020202020204" pitchFamily="34" charset="0"/>
              </a:rPr>
              <a:t>YOUTH EMPLOYMENT INTERVENTION</a:t>
            </a:r>
          </a:p>
        </p:txBody>
      </p:sp>
      <p:pic>
        <p:nvPicPr>
          <p:cNvPr id="8" name="Picture 7"/>
          <p:cNvPicPr>
            <a:picLocks noChangeAspect="1"/>
          </p:cNvPicPr>
          <p:nvPr/>
        </p:nvPicPr>
        <p:blipFill>
          <a:blip r:embed="rId3"/>
          <a:stretch>
            <a:fillRect/>
          </a:stretch>
        </p:blipFill>
        <p:spPr>
          <a:xfrm>
            <a:off x="0" y="1689939"/>
            <a:ext cx="9144000" cy="3478122"/>
          </a:xfrm>
          <a:prstGeom prst="rect">
            <a:avLst/>
          </a:prstGeom>
        </p:spPr>
      </p:pic>
    </p:spTree>
    <p:extLst>
      <p:ext uri="{BB962C8B-B14F-4D97-AF65-F5344CB8AC3E}">
        <p14:creationId xmlns:p14="http://schemas.microsoft.com/office/powerpoint/2010/main" xmlns="" val="10412856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0D1ACCE-4D73-C141-8838-BC543341C0B3}"/>
              </a:ext>
            </a:extLst>
          </p:cNvPr>
          <p:cNvPicPr>
            <a:picLocks noChangeAspect="1"/>
          </p:cNvPicPr>
          <p:nvPr/>
        </p:nvPicPr>
        <p:blipFill>
          <a:blip r:embed="rId2"/>
          <a:stretch>
            <a:fillRect/>
          </a:stretch>
        </p:blipFill>
        <p:spPr>
          <a:xfrm>
            <a:off x="558800" y="0"/>
            <a:ext cx="8585200" cy="6858000"/>
          </a:xfrm>
          <a:prstGeom prst="rect">
            <a:avLst/>
          </a:prstGeom>
        </p:spPr>
      </p:pic>
      <p:sp>
        <p:nvSpPr>
          <p:cNvPr id="7" name="Title 1">
            <a:extLst>
              <a:ext uri="{FF2B5EF4-FFF2-40B4-BE49-F238E27FC236}">
                <a16:creationId xmlns:a16="http://schemas.microsoft.com/office/drawing/2014/main" xmlns="" id="{ED88FB43-4BB5-4146-B392-4F929F0D3527}"/>
              </a:ext>
            </a:extLst>
          </p:cNvPr>
          <p:cNvSpPr>
            <a:spLocks noGrp="1"/>
          </p:cNvSpPr>
          <p:nvPr>
            <p:ph type="ctrTitle"/>
          </p:nvPr>
        </p:nvSpPr>
        <p:spPr>
          <a:xfrm>
            <a:off x="426720" y="1197863"/>
            <a:ext cx="4764236" cy="365919"/>
          </a:xfrm>
        </p:spPr>
        <p:txBody>
          <a:bodyPr>
            <a:normAutofit/>
          </a:bodyPr>
          <a:lstStyle/>
          <a:p>
            <a:pPr algn="l"/>
            <a:r>
              <a:rPr lang="en-US" sz="2000" b="1" dirty="0">
                <a:solidFill>
                  <a:schemeClr val="accent1">
                    <a:lumMod val="50000"/>
                  </a:schemeClr>
                </a:solidFill>
                <a:latin typeface="Arial" panose="020B0604020202020204" pitchFamily="34" charset="0"/>
                <a:cs typeface="Arial" panose="020B0604020202020204" pitchFamily="34" charset="0"/>
              </a:rPr>
              <a:t>ECONOMIC RECOVERY PLAN</a:t>
            </a:r>
          </a:p>
        </p:txBody>
      </p:sp>
      <p:pic>
        <p:nvPicPr>
          <p:cNvPr id="4" name="Picture 3"/>
          <p:cNvPicPr>
            <a:picLocks noChangeAspect="1"/>
          </p:cNvPicPr>
          <p:nvPr/>
        </p:nvPicPr>
        <p:blipFill>
          <a:blip r:embed="rId3"/>
          <a:stretch>
            <a:fillRect/>
          </a:stretch>
        </p:blipFill>
        <p:spPr>
          <a:xfrm>
            <a:off x="717119" y="1563782"/>
            <a:ext cx="7129023" cy="5244121"/>
          </a:xfrm>
          <a:prstGeom prst="rect">
            <a:avLst/>
          </a:prstGeom>
        </p:spPr>
      </p:pic>
    </p:spTree>
    <p:extLst>
      <p:ext uri="{BB962C8B-B14F-4D97-AF65-F5344CB8AC3E}">
        <p14:creationId xmlns:p14="http://schemas.microsoft.com/office/powerpoint/2010/main" xmlns="" val="4469166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0D1ACCE-4D73-C141-8838-BC543341C0B3}"/>
              </a:ext>
            </a:extLst>
          </p:cNvPr>
          <p:cNvPicPr>
            <a:picLocks noChangeAspect="1"/>
          </p:cNvPicPr>
          <p:nvPr/>
        </p:nvPicPr>
        <p:blipFill>
          <a:blip r:embed="rId2"/>
          <a:stretch>
            <a:fillRect/>
          </a:stretch>
        </p:blipFill>
        <p:spPr>
          <a:xfrm>
            <a:off x="558800" y="0"/>
            <a:ext cx="8585200" cy="6858000"/>
          </a:xfrm>
          <a:prstGeom prst="rect">
            <a:avLst/>
          </a:prstGeom>
        </p:spPr>
      </p:pic>
      <p:sp>
        <p:nvSpPr>
          <p:cNvPr id="7" name="Title 1">
            <a:extLst>
              <a:ext uri="{FF2B5EF4-FFF2-40B4-BE49-F238E27FC236}">
                <a16:creationId xmlns:a16="http://schemas.microsoft.com/office/drawing/2014/main" xmlns="" id="{ED88FB43-4BB5-4146-B392-4F929F0D3527}"/>
              </a:ext>
            </a:extLst>
          </p:cNvPr>
          <p:cNvSpPr>
            <a:spLocks noGrp="1"/>
          </p:cNvSpPr>
          <p:nvPr>
            <p:ph type="ctrTitle"/>
          </p:nvPr>
        </p:nvSpPr>
        <p:spPr>
          <a:xfrm>
            <a:off x="426720" y="1197863"/>
            <a:ext cx="4764236" cy="365919"/>
          </a:xfrm>
        </p:spPr>
        <p:txBody>
          <a:bodyPr>
            <a:normAutofit/>
          </a:bodyPr>
          <a:lstStyle/>
          <a:p>
            <a:pPr algn="l"/>
            <a:r>
              <a:rPr lang="en-US" sz="2000" b="1" dirty="0">
                <a:solidFill>
                  <a:schemeClr val="accent1">
                    <a:lumMod val="50000"/>
                  </a:schemeClr>
                </a:solidFill>
                <a:latin typeface="Arial" panose="020B0604020202020204" pitchFamily="34" charset="0"/>
                <a:cs typeface="Arial" panose="020B0604020202020204" pitchFamily="34" charset="0"/>
              </a:rPr>
              <a:t>ECONOMIC RECOVERY PLAN</a:t>
            </a:r>
          </a:p>
        </p:txBody>
      </p:sp>
      <p:pic>
        <p:nvPicPr>
          <p:cNvPr id="4" name="49001A15-B66A-47A8-A50B-C2324B6D77CA-L0-001" descr="49001A15-B66A-47A8-A50B-C2324B6D77CA-L0-001"/>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2658" y="1556369"/>
            <a:ext cx="3751923" cy="53016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p:nvPicPr>
        <p:blipFill>
          <a:blip r:embed="rId4"/>
          <a:stretch>
            <a:fillRect/>
          </a:stretch>
        </p:blipFill>
        <p:spPr>
          <a:xfrm>
            <a:off x="4680156" y="1514558"/>
            <a:ext cx="3704988" cy="4945235"/>
          </a:xfrm>
          <a:prstGeom prst="rect">
            <a:avLst/>
          </a:prstGeom>
        </p:spPr>
      </p:pic>
    </p:spTree>
    <p:extLst>
      <p:ext uri="{BB962C8B-B14F-4D97-AF65-F5344CB8AC3E}">
        <p14:creationId xmlns:p14="http://schemas.microsoft.com/office/powerpoint/2010/main" xmlns="" val="15698640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0D1ACCE-4D73-C141-8838-BC543341C0B3}"/>
              </a:ext>
            </a:extLst>
          </p:cNvPr>
          <p:cNvPicPr>
            <a:picLocks noChangeAspect="1"/>
          </p:cNvPicPr>
          <p:nvPr/>
        </p:nvPicPr>
        <p:blipFill>
          <a:blip r:embed="rId2"/>
          <a:stretch>
            <a:fillRect/>
          </a:stretch>
        </p:blipFill>
        <p:spPr>
          <a:xfrm>
            <a:off x="558800" y="0"/>
            <a:ext cx="8585200" cy="6858000"/>
          </a:xfrm>
          <a:prstGeom prst="rect">
            <a:avLst/>
          </a:prstGeom>
        </p:spPr>
      </p:pic>
      <p:sp>
        <p:nvSpPr>
          <p:cNvPr id="7" name="Title 1">
            <a:extLst>
              <a:ext uri="{FF2B5EF4-FFF2-40B4-BE49-F238E27FC236}">
                <a16:creationId xmlns:a16="http://schemas.microsoft.com/office/drawing/2014/main" xmlns="" id="{ED88FB43-4BB5-4146-B392-4F929F0D3527}"/>
              </a:ext>
            </a:extLst>
          </p:cNvPr>
          <p:cNvSpPr>
            <a:spLocks noGrp="1"/>
          </p:cNvSpPr>
          <p:nvPr>
            <p:ph type="ctrTitle"/>
          </p:nvPr>
        </p:nvSpPr>
        <p:spPr>
          <a:xfrm>
            <a:off x="426720" y="1197863"/>
            <a:ext cx="4764236" cy="365919"/>
          </a:xfrm>
        </p:spPr>
        <p:txBody>
          <a:bodyPr>
            <a:normAutofit/>
          </a:bodyPr>
          <a:lstStyle/>
          <a:p>
            <a:pPr algn="l"/>
            <a:r>
              <a:rPr lang="en-US" sz="2000" b="1" dirty="0">
                <a:solidFill>
                  <a:schemeClr val="accent1">
                    <a:lumMod val="50000"/>
                  </a:schemeClr>
                </a:solidFill>
                <a:latin typeface="Arial" panose="020B0604020202020204" pitchFamily="34" charset="0"/>
                <a:cs typeface="Arial" panose="020B0604020202020204" pitchFamily="34" charset="0"/>
              </a:rPr>
              <a:t>YOUTH EMPLOYMENT</a:t>
            </a:r>
          </a:p>
        </p:txBody>
      </p:sp>
      <p:pic>
        <p:nvPicPr>
          <p:cNvPr id="4" name="Picture 3"/>
          <p:cNvPicPr>
            <a:picLocks noChangeAspect="1"/>
          </p:cNvPicPr>
          <p:nvPr/>
        </p:nvPicPr>
        <p:blipFill>
          <a:blip r:embed="rId3"/>
          <a:stretch>
            <a:fillRect/>
          </a:stretch>
        </p:blipFill>
        <p:spPr>
          <a:xfrm>
            <a:off x="426720" y="1701536"/>
            <a:ext cx="7954297" cy="4455642"/>
          </a:xfrm>
          <a:prstGeom prst="rect">
            <a:avLst/>
          </a:prstGeom>
        </p:spPr>
      </p:pic>
    </p:spTree>
    <p:extLst>
      <p:ext uri="{BB962C8B-B14F-4D97-AF65-F5344CB8AC3E}">
        <p14:creationId xmlns:p14="http://schemas.microsoft.com/office/powerpoint/2010/main" xmlns="" val="34397187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0D1ACCE-4D73-C141-8838-BC543341C0B3}"/>
              </a:ext>
            </a:extLst>
          </p:cNvPr>
          <p:cNvPicPr>
            <a:picLocks noChangeAspect="1"/>
          </p:cNvPicPr>
          <p:nvPr/>
        </p:nvPicPr>
        <p:blipFill>
          <a:blip r:embed="rId2"/>
          <a:stretch>
            <a:fillRect/>
          </a:stretch>
        </p:blipFill>
        <p:spPr>
          <a:xfrm>
            <a:off x="558800" y="0"/>
            <a:ext cx="8585200" cy="6858000"/>
          </a:xfrm>
          <a:prstGeom prst="rect">
            <a:avLst/>
          </a:prstGeom>
        </p:spPr>
      </p:pic>
      <p:sp>
        <p:nvSpPr>
          <p:cNvPr id="7" name="Title 1">
            <a:extLst>
              <a:ext uri="{FF2B5EF4-FFF2-40B4-BE49-F238E27FC236}">
                <a16:creationId xmlns:a16="http://schemas.microsoft.com/office/drawing/2014/main" xmlns="" id="{ED88FB43-4BB5-4146-B392-4F929F0D3527}"/>
              </a:ext>
            </a:extLst>
          </p:cNvPr>
          <p:cNvSpPr>
            <a:spLocks noGrp="1"/>
          </p:cNvSpPr>
          <p:nvPr>
            <p:ph type="ctrTitle"/>
          </p:nvPr>
        </p:nvSpPr>
        <p:spPr>
          <a:xfrm>
            <a:off x="2059351" y="319251"/>
            <a:ext cx="4764236" cy="365919"/>
          </a:xfrm>
        </p:spPr>
        <p:txBody>
          <a:bodyPr>
            <a:normAutofit/>
          </a:bodyPr>
          <a:lstStyle/>
          <a:p>
            <a:pPr algn="l"/>
            <a:r>
              <a:rPr lang="en-US" sz="2000" b="1" dirty="0">
                <a:solidFill>
                  <a:schemeClr val="accent1">
                    <a:lumMod val="50000"/>
                  </a:schemeClr>
                </a:solidFill>
                <a:latin typeface="Arial" panose="020B0604020202020204" pitchFamily="34" charset="0"/>
                <a:cs typeface="Arial" panose="020B0604020202020204" pitchFamily="34" charset="0"/>
              </a:rPr>
              <a:t>YOUTH EMPLOYMENT</a:t>
            </a:r>
          </a:p>
        </p:txBody>
      </p:sp>
      <p:pic>
        <p:nvPicPr>
          <p:cNvPr id="5" name="FC6FE295-5173-47A8-AA31-CFF12A499414-L0-001" descr="FC6FE295-5173-47A8-AA31-CFF12A499414-L0-001"/>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064774" y="834837"/>
            <a:ext cx="4758813" cy="5690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2218923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8A2AF23-C31F-284D-81FC-B9FDA4CFB091}"/>
              </a:ext>
            </a:extLst>
          </p:cNvPr>
          <p:cNvPicPr>
            <a:picLocks noChangeAspect="1"/>
          </p:cNvPicPr>
          <p:nvPr/>
        </p:nvPicPr>
        <p:blipFill rotWithShape="1">
          <a:blip r:embed="rId2"/>
          <a:srcRect l="343" t="965" r="343" b="965"/>
          <a:stretch/>
        </p:blipFill>
        <p:spPr>
          <a:xfrm>
            <a:off x="0" y="0"/>
            <a:ext cx="9144000" cy="6858000"/>
          </a:xfrm>
          <a:prstGeom prst="rect">
            <a:avLst/>
          </a:prstGeom>
        </p:spPr>
      </p:pic>
    </p:spTree>
    <p:extLst>
      <p:ext uri="{BB962C8B-B14F-4D97-AF65-F5344CB8AC3E}">
        <p14:creationId xmlns:p14="http://schemas.microsoft.com/office/powerpoint/2010/main" xmlns="" val="1373429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0D1ACCE-4D73-C141-8838-BC543341C0B3}"/>
              </a:ext>
            </a:extLst>
          </p:cNvPr>
          <p:cNvPicPr>
            <a:picLocks noChangeAspect="1"/>
          </p:cNvPicPr>
          <p:nvPr/>
        </p:nvPicPr>
        <p:blipFill>
          <a:blip r:embed="rId2"/>
          <a:stretch>
            <a:fillRect/>
          </a:stretch>
        </p:blipFill>
        <p:spPr>
          <a:xfrm>
            <a:off x="558800" y="0"/>
            <a:ext cx="8585200" cy="6858000"/>
          </a:xfrm>
          <a:prstGeom prst="rect">
            <a:avLst/>
          </a:prstGeom>
        </p:spPr>
      </p:pic>
      <p:sp>
        <p:nvSpPr>
          <p:cNvPr id="7" name="Title 1">
            <a:extLst>
              <a:ext uri="{FF2B5EF4-FFF2-40B4-BE49-F238E27FC236}">
                <a16:creationId xmlns:a16="http://schemas.microsoft.com/office/drawing/2014/main" xmlns="" id="{ED88FB43-4BB5-4146-B392-4F929F0D3527}"/>
              </a:ext>
            </a:extLst>
          </p:cNvPr>
          <p:cNvSpPr>
            <a:spLocks noGrp="1"/>
          </p:cNvSpPr>
          <p:nvPr>
            <p:ph type="ctrTitle"/>
          </p:nvPr>
        </p:nvSpPr>
        <p:spPr>
          <a:xfrm>
            <a:off x="426720" y="1197863"/>
            <a:ext cx="4764236" cy="365919"/>
          </a:xfrm>
        </p:spPr>
        <p:txBody>
          <a:bodyPr>
            <a:normAutofit/>
          </a:bodyPr>
          <a:lstStyle/>
          <a:p>
            <a:pPr algn="l"/>
            <a:r>
              <a:rPr lang="en-US" sz="2000" b="1" dirty="0">
                <a:solidFill>
                  <a:schemeClr val="accent1">
                    <a:lumMod val="50000"/>
                  </a:schemeClr>
                </a:solidFill>
                <a:latin typeface="Arial" panose="020B0604020202020204" pitchFamily="34" charset="0"/>
                <a:cs typeface="Arial" panose="020B0604020202020204" pitchFamily="34" charset="0"/>
              </a:rPr>
              <a:t>SITUATIONAL ANALYSIS</a:t>
            </a:r>
          </a:p>
        </p:txBody>
      </p:sp>
      <p:sp>
        <p:nvSpPr>
          <p:cNvPr id="5" name="Content Placeholder 2"/>
          <p:cNvSpPr>
            <a:spLocks noGrp="1"/>
          </p:cNvSpPr>
          <p:nvPr>
            <p:ph type="subTitle" idx="1"/>
          </p:nvPr>
        </p:nvSpPr>
        <p:spPr>
          <a:xfrm>
            <a:off x="558800" y="1585187"/>
            <a:ext cx="7940214" cy="4235963"/>
          </a:xfrm>
        </p:spPr>
        <p:txBody>
          <a:bodyPr>
            <a:noAutofit/>
          </a:bodyPr>
          <a:lstStyle/>
          <a:p>
            <a:pPr marL="225425" indent="-225425" algn="l">
              <a:lnSpc>
                <a:spcPct val="150000"/>
              </a:lnSpc>
              <a:buFont typeface="Arial" panose="020B0604020202020204" pitchFamily="34" charset="0"/>
              <a:buChar char="•"/>
            </a:pPr>
            <a:r>
              <a:rPr lang="en-US" sz="1600" dirty="0">
                <a:latin typeface="Arial" panose="020B0604020202020204" pitchFamily="34" charset="0"/>
                <a:ea typeface="Tahoma" panose="020B0604030504040204" pitchFamily="34" charset="0"/>
                <a:cs typeface="Arial" panose="020B0604020202020204" pitchFamily="34" charset="0"/>
              </a:rPr>
              <a:t>The NYDA achieved a sixth clean audit from the Auditor General of South Africa.</a:t>
            </a:r>
          </a:p>
          <a:p>
            <a:pPr marL="225425" indent="-225425" algn="l">
              <a:lnSpc>
                <a:spcPct val="150000"/>
              </a:lnSpc>
              <a:buFont typeface="Arial" panose="020B0604020202020204" pitchFamily="34" charset="0"/>
              <a:buChar char="•"/>
            </a:pPr>
            <a:r>
              <a:rPr lang="en-US" sz="1600" dirty="0">
                <a:latin typeface="Arial" panose="020B0604020202020204" pitchFamily="34" charset="0"/>
                <a:ea typeface="Tahoma" panose="020B0604030504040204" pitchFamily="34" charset="0"/>
                <a:cs typeface="Arial" panose="020B0604020202020204" pitchFamily="34" charset="0"/>
              </a:rPr>
              <a:t>The NYDA achieved 22 out of 23 Key Performance Indicators translating into a 96% performance achievement.  </a:t>
            </a:r>
          </a:p>
          <a:p>
            <a:pPr marL="225425" indent="-225425" algn="l">
              <a:lnSpc>
                <a:spcPct val="150000"/>
              </a:lnSpc>
              <a:buFont typeface="Arial" panose="020B0604020202020204" pitchFamily="34" charset="0"/>
              <a:buChar char="•"/>
            </a:pPr>
            <a:r>
              <a:rPr lang="en-US" sz="1600" dirty="0">
                <a:latin typeface="Arial" panose="020B0604020202020204" pitchFamily="34" charset="0"/>
                <a:ea typeface="Tahoma" panose="020B0604030504040204" pitchFamily="34" charset="0"/>
                <a:cs typeface="Arial" panose="020B0604020202020204" pitchFamily="34" charset="0"/>
              </a:rPr>
              <a:t>The NYDA spent 100% of its financial allocation. </a:t>
            </a:r>
          </a:p>
          <a:p>
            <a:pPr marL="225425" indent="-225425" algn="l">
              <a:lnSpc>
                <a:spcPct val="150000"/>
              </a:lnSpc>
              <a:buFont typeface="Arial" panose="020B0604020202020204" pitchFamily="34" charset="0"/>
              <a:buChar char="•"/>
            </a:pPr>
            <a:r>
              <a:rPr lang="en-US" sz="1600" dirty="0">
                <a:latin typeface="Arial" panose="020B0604020202020204" pitchFamily="34" charset="0"/>
                <a:ea typeface="Tahoma" panose="020B0604030504040204" pitchFamily="34" charset="0"/>
                <a:cs typeface="Arial" panose="020B0604020202020204" pitchFamily="34" charset="0"/>
              </a:rPr>
              <a:t>For the majority of the financial year under consideration the Board of Directors could not quorate. </a:t>
            </a:r>
          </a:p>
          <a:p>
            <a:pPr marL="225425" indent="-225425" algn="l">
              <a:lnSpc>
                <a:spcPct val="150000"/>
              </a:lnSpc>
              <a:buFont typeface="Arial" panose="020B0604020202020204" pitchFamily="34" charset="0"/>
              <a:buChar char="•"/>
            </a:pPr>
            <a:r>
              <a:rPr lang="en-US" sz="1600" dirty="0">
                <a:latin typeface="Arial" panose="020B0604020202020204" pitchFamily="34" charset="0"/>
                <a:ea typeface="Tahoma" panose="020B0604030504040204" pitchFamily="34" charset="0"/>
                <a:cs typeface="Arial" panose="020B0604020202020204" pitchFamily="34" charset="0"/>
              </a:rPr>
              <a:t>The NYDA remains in a strong financial position given the impact of Covid-19 and can weather the storm. </a:t>
            </a:r>
          </a:p>
          <a:p>
            <a:pPr marL="225425" indent="-225425" algn="l">
              <a:lnSpc>
                <a:spcPct val="150000"/>
              </a:lnSpc>
              <a:buFont typeface="Arial" panose="020B0604020202020204" pitchFamily="34" charset="0"/>
              <a:buChar char="•"/>
            </a:pPr>
            <a:r>
              <a:rPr lang="en-US" sz="1600" dirty="0">
                <a:latin typeface="Arial" panose="020B0604020202020204" pitchFamily="34" charset="0"/>
                <a:ea typeface="Tahoma" panose="020B0604030504040204" pitchFamily="34" charset="0"/>
                <a:cs typeface="Arial" panose="020B0604020202020204" pitchFamily="34" charset="0"/>
              </a:rPr>
              <a:t>The focus looking forward must be on youth unemployment. </a:t>
            </a:r>
          </a:p>
          <a:p>
            <a:pPr algn="l"/>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400665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0E6C6CC-E615-E747-943B-05405C858630}"/>
              </a:ext>
            </a:extLst>
          </p:cNvPr>
          <p:cNvPicPr>
            <a:picLocks noChangeAspect="1"/>
          </p:cNvPicPr>
          <p:nvPr/>
        </p:nvPicPr>
        <p:blipFill rotWithShape="1">
          <a:blip r:embed="rId2"/>
          <a:srcRect l="462" t="1082" r="462" b="1082"/>
          <a:stretch/>
        </p:blipFill>
        <p:spPr>
          <a:xfrm>
            <a:off x="0" y="0"/>
            <a:ext cx="9144000" cy="6858000"/>
          </a:xfrm>
          <a:prstGeom prst="rect">
            <a:avLst/>
          </a:prstGeom>
        </p:spPr>
      </p:pic>
      <p:sp>
        <p:nvSpPr>
          <p:cNvPr id="9" name="Title 1">
            <a:extLst>
              <a:ext uri="{FF2B5EF4-FFF2-40B4-BE49-F238E27FC236}">
                <a16:creationId xmlns:a16="http://schemas.microsoft.com/office/drawing/2014/main" xmlns="" id="{CC2A4C67-0AE6-8248-89F0-41DB9411413B}"/>
              </a:ext>
            </a:extLst>
          </p:cNvPr>
          <p:cNvSpPr>
            <a:spLocks noGrp="1"/>
          </p:cNvSpPr>
          <p:nvPr>
            <p:ph type="ctrTitle"/>
          </p:nvPr>
        </p:nvSpPr>
        <p:spPr>
          <a:xfrm>
            <a:off x="4084320" y="2448232"/>
            <a:ext cx="4764236" cy="1346687"/>
          </a:xfrm>
        </p:spPr>
        <p:txBody>
          <a:bodyPr>
            <a:normAutofit fontScale="90000"/>
          </a:bodyPr>
          <a:lstStyle/>
          <a:p>
            <a:r>
              <a:rPr lang="en-US" sz="3600" b="1" dirty="0">
                <a:solidFill>
                  <a:schemeClr val="bg1"/>
                </a:solidFill>
                <a:latin typeface="Arial" panose="020B0604020202020204" pitchFamily="34" charset="0"/>
                <a:cs typeface="Arial" panose="020B0604020202020204" pitchFamily="34" charset="0"/>
              </a:rPr>
              <a:t>ANNUAL PERFORMANCE INFORMATION</a:t>
            </a:r>
          </a:p>
        </p:txBody>
      </p:sp>
    </p:spTree>
    <p:extLst>
      <p:ext uri="{BB962C8B-B14F-4D97-AF65-F5344CB8AC3E}">
        <p14:creationId xmlns:p14="http://schemas.microsoft.com/office/powerpoint/2010/main" xmlns="" val="33812651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0D1ACCE-4D73-C141-8838-BC543341C0B3}"/>
              </a:ext>
            </a:extLst>
          </p:cNvPr>
          <p:cNvPicPr>
            <a:picLocks noChangeAspect="1"/>
          </p:cNvPicPr>
          <p:nvPr/>
        </p:nvPicPr>
        <p:blipFill>
          <a:blip r:embed="rId2"/>
          <a:stretch>
            <a:fillRect/>
          </a:stretch>
        </p:blipFill>
        <p:spPr>
          <a:xfrm>
            <a:off x="558800" y="0"/>
            <a:ext cx="8585200" cy="6858000"/>
          </a:xfrm>
          <a:prstGeom prst="rect">
            <a:avLst/>
          </a:prstGeom>
        </p:spPr>
      </p:pic>
      <p:sp>
        <p:nvSpPr>
          <p:cNvPr id="7" name="Title 1">
            <a:extLst>
              <a:ext uri="{FF2B5EF4-FFF2-40B4-BE49-F238E27FC236}">
                <a16:creationId xmlns:a16="http://schemas.microsoft.com/office/drawing/2014/main" xmlns="" id="{ED88FB43-4BB5-4146-B392-4F929F0D3527}"/>
              </a:ext>
            </a:extLst>
          </p:cNvPr>
          <p:cNvSpPr>
            <a:spLocks noGrp="1"/>
          </p:cNvSpPr>
          <p:nvPr>
            <p:ph type="ctrTitle"/>
          </p:nvPr>
        </p:nvSpPr>
        <p:spPr>
          <a:xfrm>
            <a:off x="426720" y="1197863"/>
            <a:ext cx="4764236" cy="365919"/>
          </a:xfrm>
        </p:spPr>
        <p:txBody>
          <a:bodyPr>
            <a:normAutofit/>
          </a:bodyPr>
          <a:lstStyle/>
          <a:p>
            <a:pPr algn="l"/>
            <a:r>
              <a:rPr lang="en-US" sz="2000" b="1" dirty="0">
                <a:solidFill>
                  <a:schemeClr val="accent1">
                    <a:lumMod val="50000"/>
                  </a:schemeClr>
                </a:solidFill>
                <a:latin typeface="Arial" panose="020B0604020202020204" pitchFamily="34" charset="0"/>
                <a:cs typeface="Arial" panose="020B0604020202020204" pitchFamily="34" charset="0"/>
              </a:rPr>
              <a:t>PROGRAM 1: ADMINISTRATION</a:t>
            </a:r>
          </a:p>
        </p:txBody>
      </p:sp>
      <p:graphicFrame>
        <p:nvGraphicFramePr>
          <p:cNvPr id="8" name="Table 7">
            <a:extLst/>
          </p:cNvPr>
          <p:cNvGraphicFramePr>
            <a:graphicFrameLocks noGrp="1"/>
          </p:cNvGraphicFramePr>
          <p:nvPr>
            <p:extLst>
              <p:ext uri="{D42A27DB-BD31-4B8C-83A1-F6EECF244321}">
                <p14:modId xmlns:p14="http://schemas.microsoft.com/office/powerpoint/2010/main" xmlns="" val="4023277102"/>
              </p:ext>
            </p:extLst>
          </p:nvPr>
        </p:nvGraphicFramePr>
        <p:xfrm>
          <a:off x="200578" y="1696785"/>
          <a:ext cx="8534402" cy="5014184"/>
        </p:xfrm>
        <a:graphic>
          <a:graphicData uri="http://schemas.openxmlformats.org/drawingml/2006/table">
            <a:tbl>
              <a:tblPr firstRow="1" bandRow="1">
                <a:tableStyleId>{69012ECD-51FC-41F1-AA8D-1B2483CD663E}</a:tableStyleId>
              </a:tblPr>
              <a:tblGrid>
                <a:gridCol w="1739245">
                  <a:extLst>
                    <a:ext uri="{9D8B030D-6E8A-4147-A177-3AD203B41FA5}">
                      <a16:colId xmlns:a16="http://schemas.microsoft.com/office/drawing/2014/main" xmlns="" val="20000"/>
                    </a:ext>
                  </a:extLst>
                </a:gridCol>
                <a:gridCol w="1655729">
                  <a:extLst>
                    <a:ext uri="{9D8B030D-6E8A-4147-A177-3AD203B41FA5}">
                      <a16:colId xmlns:a16="http://schemas.microsoft.com/office/drawing/2014/main" xmlns="" val="20001"/>
                    </a:ext>
                  </a:extLst>
                </a:gridCol>
                <a:gridCol w="1544144">
                  <a:extLst>
                    <a:ext uri="{9D8B030D-6E8A-4147-A177-3AD203B41FA5}">
                      <a16:colId xmlns:a16="http://schemas.microsoft.com/office/drawing/2014/main" xmlns="" val="20002"/>
                    </a:ext>
                  </a:extLst>
                </a:gridCol>
                <a:gridCol w="1296387">
                  <a:extLst>
                    <a:ext uri="{9D8B030D-6E8A-4147-A177-3AD203B41FA5}">
                      <a16:colId xmlns:a16="http://schemas.microsoft.com/office/drawing/2014/main" xmlns="" val="20003"/>
                    </a:ext>
                  </a:extLst>
                </a:gridCol>
                <a:gridCol w="2298897">
                  <a:extLst>
                    <a:ext uri="{9D8B030D-6E8A-4147-A177-3AD203B41FA5}">
                      <a16:colId xmlns:a16="http://schemas.microsoft.com/office/drawing/2014/main" xmlns="" val="3038805573"/>
                    </a:ext>
                  </a:extLst>
                </a:gridCol>
              </a:tblGrid>
              <a:tr h="614481">
                <a:tc>
                  <a:txBody>
                    <a:bodyPr/>
                    <a:lstStyle>
                      <a:lvl1pPr marL="0" algn="l" defTabSz="914400" rtl="0" eaLnBrk="1" latinLnBrk="0" hangingPunct="1">
                        <a:defRPr sz="1800" b="1" kern="1200">
                          <a:solidFill>
                            <a:schemeClr val="lt1"/>
                          </a:solidFill>
                          <a:latin typeface="Tahoma"/>
                        </a:defRPr>
                      </a:lvl1pPr>
                      <a:lvl2pPr marL="457200" algn="l" defTabSz="914400" rtl="0" eaLnBrk="1" latinLnBrk="0" hangingPunct="1">
                        <a:defRPr sz="1800" b="1" kern="1200">
                          <a:solidFill>
                            <a:schemeClr val="lt1"/>
                          </a:solidFill>
                          <a:latin typeface="Tahoma"/>
                        </a:defRPr>
                      </a:lvl2pPr>
                      <a:lvl3pPr marL="914400" algn="l" defTabSz="914400" rtl="0" eaLnBrk="1" latinLnBrk="0" hangingPunct="1">
                        <a:defRPr sz="1800" b="1" kern="1200">
                          <a:solidFill>
                            <a:schemeClr val="lt1"/>
                          </a:solidFill>
                          <a:latin typeface="Tahoma"/>
                        </a:defRPr>
                      </a:lvl3pPr>
                      <a:lvl4pPr marL="1371600" algn="l" defTabSz="914400" rtl="0" eaLnBrk="1" latinLnBrk="0" hangingPunct="1">
                        <a:defRPr sz="1800" b="1" kern="1200">
                          <a:solidFill>
                            <a:schemeClr val="lt1"/>
                          </a:solidFill>
                          <a:latin typeface="Tahoma"/>
                        </a:defRPr>
                      </a:lvl4pPr>
                      <a:lvl5pPr marL="1828800" algn="l" defTabSz="914400" rtl="0" eaLnBrk="1" latinLnBrk="0" hangingPunct="1">
                        <a:defRPr sz="1800" b="1" kern="1200">
                          <a:solidFill>
                            <a:schemeClr val="lt1"/>
                          </a:solidFill>
                          <a:latin typeface="Tahoma"/>
                        </a:defRPr>
                      </a:lvl5pPr>
                      <a:lvl6pPr marL="2286000" algn="l" defTabSz="914400" rtl="0" eaLnBrk="1" latinLnBrk="0" hangingPunct="1">
                        <a:defRPr sz="1800" b="1" kern="1200">
                          <a:solidFill>
                            <a:schemeClr val="lt1"/>
                          </a:solidFill>
                          <a:latin typeface="Tahoma"/>
                        </a:defRPr>
                      </a:lvl6pPr>
                      <a:lvl7pPr marL="2743200" algn="l" defTabSz="914400" rtl="0" eaLnBrk="1" latinLnBrk="0" hangingPunct="1">
                        <a:defRPr sz="1800" b="1" kern="1200">
                          <a:solidFill>
                            <a:schemeClr val="lt1"/>
                          </a:solidFill>
                          <a:latin typeface="Tahoma"/>
                        </a:defRPr>
                      </a:lvl7pPr>
                      <a:lvl8pPr marL="3200400" algn="l" defTabSz="914400" rtl="0" eaLnBrk="1" latinLnBrk="0" hangingPunct="1">
                        <a:defRPr sz="1800" b="1" kern="1200">
                          <a:solidFill>
                            <a:schemeClr val="lt1"/>
                          </a:solidFill>
                          <a:latin typeface="Tahoma"/>
                        </a:defRPr>
                      </a:lvl8pPr>
                      <a:lvl9pPr marL="3657600" algn="l" defTabSz="914400" rtl="0" eaLnBrk="1" latinLnBrk="0" hangingPunct="1">
                        <a:defRPr sz="1800" b="1" kern="1200">
                          <a:solidFill>
                            <a:schemeClr val="lt1"/>
                          </a:solidFill>
                          <a:latin typeface="Tahoma"/>
                        </a:defRPr>
                      </a:lvl9pPr>
                    </a:lstStyle>
                    <a:p>
                      <a:pPr marL="0" algn="ctr" defTabSz="685800" rtl="0" eaLnBrk="1" latinLnBrk="0" hangingPunct="1"/>
                      <a:r>
                        <a:rPr lang="en-ZA" sz="1050" kern="1200" dirty="0">
                          <a:latin typeface="Arial" panose="020B0604020202020204" pitchFamily="34" charset="0"/>
                          <a:cs typeface="Arial" panose="020B0604020202020204" pitchFamily="34" charset="0"/>
                        </a:rPr>
                        <a:t>Strategic Objective</a:t>
                      </a:r>
                      <a:endParaRPr lang="en-ZA" sz="1050" b="1" kern="1200" dirty="0">
                        <a:solidFill>
                          <a:schemeClr val="tx1"/>
                        </a:solidFill>
                        <a:latin typeface="Arial" panose="020B0604020202020204" pitchFamily="34" charset="0"/>
                        <a:ea typeface="+mn-ea"/>
                        <a:cs typeface="Arial" panose="020B0604020202020204" pitchFamily="34" charset="0"/>
                      </a:endParaRPr>
                    </a:p>
                  </a:txBody>
                  <a:tcPr marL="38576" marR="38576" marT="19289" marB="19289" anchor="ctr"/>
                </a:tc>
                <a:tc>
                  <a:txBody>
                    <a:bodyPr/>
                    <a:lstStyle>
                      <a:lvl1pPr marL="0" algn="l" defTabSz="914400" rtl="0" eaLnBrk="1" latinLnBrk="0" hangingPunct="1">
                        <a:defRPr sz="1800" b="1" kern="1200">
                          <a:solidFill>
                            <a:schemeClr val="lt1"/>
                          </a:solidFill>
                          <a:latin typeface="Tahoma"/>
                        </a:defRPr>
                      </a:lvl1pPr>
                      <a:lvl2pPr marL="457200" algn="l" defTabSz="914400" rtl="0" eaLnBrk="1" latinLnBrk="0" hangingPunct="1">
                        <a:defRPr sz="1800" b="1" kern="1200">
                          <a:solidFill>
                            <a:schemeClr val="lt1"/>
                          </a:solidFill>
                          <a:latin typeface="Tahoma"/>
                        </a:defRPr>
                      </a:lvl2pPr>
                      <a:lvl3pPr marL="914400" algn="l" defTabSz="914400" rtl="0" eaLnBrk="1" latinLnBrk="0" hangingPunct="1">
                        <a:defRPr sz="1800" b="1" kern="1200">
                          <a:solidFill>
                            <a:schemeClr val="lt1"/>
                          </a:solidFill>
                          <a:latin typeface="Tahoma"/>
                        </a:defRPr>
                      </a:lvl3pPr>
                      <a:lvl4pPr marL="1371600" algn="l" defTabSz="914400" rtl="0" eaLnBrk="1" latinLnBrk="0" hangingPunct="1">
                        <a:defRPr sz="1800" b="1" kern="1200">
                          <a:solidFill>
                            <a:schemeClr val="lt1"/>
                          </a:solidFill>
                          <a:latin typeface="Tahoma"/>
                        </a:defRPr>
                      </a:lvl4pPr>
                      <a:lvl5pPr marL="1828800" algn="l" defTabSz="914400" rtl="0" eaLnBrk="1" latinLnBrk="0" hangingPunct="1">
                        <a:defRPr sz="1800" b="1" kern="1200">
                          <a:solidFill>
                            <a:schemeClr val="lt1"/>
                          </a:solidFill>
                          <a:latin typeface="Tahoma"/>
                        </a:defRPr>
                      </a:lvl5pPr>
                      <a:lvl6pPr marL="2286000" algn="l" defTabSz="914400" rtl="0" eaLnBrk="1" latinLnBrk="0" hangingPunct="1">
                        <a:defRPr sz="1800" b="1" kern="1200">
                          <a:solidFill>
                            <a:schemeClr val="lt1"/>
                          </a:solidFill>
                          <a:latin typeface="Tahoma"/>
                        </a:defRPr>
                      </a:lvl6pPr>
                      <a:lvl7pPr marL="2743200" algn="l" defTabSz="914400" rtl="0" eaLnBrk="1" latinLnBrk="0" hangingPunct="1">
                        <a:defRPr sz="1800" b="1" kern="1200">
                          <a:solidFill>
                            <a:schemeClr val="lt1"/>
                          </a:solidFill>
                          <a:latin typeface="Tahoma"/>
                        </a:defRPr>
                      </a:lvl7pPr>
                      <a:lvl8pPr marL="3200400" algn="l" defTabSz="914400" rtl="0" eaLnBrk="1" latinLnBrk="0" hangingPunct="1">
                        <a:defRPr sz="1800" b="1" kern="1200">
                          <a:solidFill>
                            <a:schemeClr val="lt1"/>
                          </a:solidFill>
                          <a:latin typeface="Tahoma"/>
                        </a:defRPr>
                      </a:lvl8pPr>
                      <a:lvl9pPr marL="3657600" algn="l" defTabSz="914400" rtl="0" eaLnBrk="1" latinLnBrk="0" hangingPunct="1">
                        <a:defRPr sz="1800" b="1" kern="1200">
                          <a:solidFill>
                            <a:schemeClr val="lt1"/>
                          </a:solidFill>
                          <a:latin typeface="Tahoma"/>
                        </a:defRPr>
                      </a:lvl9pPr>
                    </a:lstStyle>
                    <a:p>
                      <a:pPr marL="0" algn="ctr" defTabSz="685800" rtl="0" eaLnBrk="1" latinLnBrk="0" hangingPunct="1"/>
                      <a:r>
                        <a:rPr lang="en-ZA" sz="1050" kern="1200" dirty="0">
                          <a:latin typeface="Arial" panose="020B0604020202020204" pitchFamily="34" charset="0"/>
                          <a:cs typeface="Arial" panose="020B0604020202020204" pitchFamily="34" charset="0"/>
                        </a:rPr>
                        <a:t>Key</a:t>
                      </a:r>
                      <a:r>
                        <a:rPr lang="en-ZA" sz="1050" kern="1200" baseline="0" dirty="0">
                          <a:latin typeface="Arial" panose="020B0604020202020204" pitchFamily="34" charset="0"/>
                          <a:cs typeface="Arial" panose="020B0604020202020204" pitchFamily="34" charset="0"/>
                        </a:rPr>
                        <a:t> performance Indicator</a:t>
                      </a:r>
                      <a:endParaRPr lang="en-ZA" sz="1050" b="1" kern="1200" dirty="0">
                        <a:solidFill>
                          <a:schemeClr val="tx1"/>
                        </a:solidFill>
                        <a:latin typeface="Arial" panose="020B0604020202020204" pitchFamily="34" charset="0"/>
                        <a:ea typeface="+mn-ea"/>
                        <a:cs typeface="Arial" panose="020B0604020202020204" pitchFamily="34" charset="0"/>
                      </a:endParaRPr>
                    </a:p>
                  </a:txBody>
                  <a:tcPr marL="38576" marR="38576" marT="19289" marB="19289" anchor="ctr"/>
                </a:tc>
                <a:tc>
                  <a:txBody>
                    <a:bodyPr/>
                    <a:lstStyle>
                      <a:lvl1pPr marL="0" algn="l" defTabSz="914400" rtl="0" eaLnBrk="1" latinLnBrk="0" hangingPunct="1">
                        <a:defRPr sz="1800" b="1" kern="1200">
                          <a:solidFill>
                            <a:schemeClr val="lt1"/>
                          </a:solidFill>
                          <a:latin typeface="Tahoma"/>
                        </a:defRPr>
                      </a:lvl1pPr>
                      <a:lvl2pPr marL="457200" algn="l" defTabSz="914400" rtl="0" eaLnBrk="1" latinLnBrk="0" hangingPunct="1">
                        <a:defRPr sz="1800" b="1" kern="1200">
                          <a:solidFill>
                            <a:schemeClr val="lt1"/>
                          </a:solidFill>
                          <a:latin typeface="Tahoma"/>
                        </a:defRPr>
                      </a:lvl2pPr>
                      <a:lvl3pPr marL="914400" algn="l" defTabSz="914400" rtl="0" eaLnBrk="1" latinLnBrk="0" hangingPunct="1">
                        <a:defRPr sz="1800" b="1" kern="1200">
                          <a:solidFill>
                            <a:schemeClr val="lt1"/>
                          </a:solidFill>
                          <a:latin typeface="Tahoma"/>
                        </a:defRPr>
                      </a:lvl3pPr>
                      <a:lvl4pPr marL="1371600" algn="l" defTabSz="914400" rtl="0" eaLnBrk="1" latinLnBrk="0" hangingPunct="1">
                        <a:defRPr sz="1800" b="1" kern="1200">
                          <a:solidFill>
                            <a:schemeClr val="lt1"/>
                          </a:solidFill>
                          <a:latin typeface="Tahoma"/>
                        </a:defRPr>
                      </a:lvl4pPr>
                      <a:lvl5pPr marL="1828800" algn="l" defTabSz="914400" rtl="0" eaLnBrk="1" latinLnBrk="0" hangingPunct="1">
                        <a:defRPr sz="1800" b="1" kern="1200">
                          <a:solidFill>
                            <a:schemeClr val="lt1"/>
                          </a:solidFill>
                          <a:latin typeface="Tahoma"/>
                        </a:defRPr>
                      </a:lvl5pPr>
                      <a:lvl6pPr marL="2286000" algn="l" defTabSz="914400" rtl="0" eaLnBrk="1" latinLnBrk="0" hangingPunct="1">
                        <a:defRPr sz="1800" b="1" kern="1200">
                          <a:solidFill>
                            <a:schemeClr val="lt1"/>
                          </a:solidFill>
                          <a:latin typeface="Tahoma"/>
                        </a:defRPr>
                      </a:lvl6pPr>
                      <a:lvl7pPr marL="2743200" algn="l" defTabSz="914400" rtl="0" eaLnBrk="1" latinLnBrk="0" hangingPunct="1">
                        <a:defRPr sz="1800" b="1" kern="1200">
                          <a:solidFill>
                            <a:schemeClr val="lt1"/>
                          </a:solidFill>
                          <a:latin typeface="Tahoma"/>
                        </a:defRPr>
                      </a:lvl7pPr>
                      <a:lvl8pPr marL="3200400" algn="l" defTabSz="914400" rtl="0" eaLnBrk="1" latinLnBrk="0" hangingPunct="1">
                        <a:defRPr sz="1800" b="1" kern="1200">
                          <a:solidFill>
                            <a:schemeClr val="lt1"/>
                          </a:solidFill>
                          <a:latin typeface="Tahoma"/>
                        </a:defRPr>
                      </a:lvl8pPr>
                      <a:lvl9pPr marL="3657600" algn="l" defTabSz="914400" rtl="0" eaLnBrk="1" latinLnBrk="0" hangingPunct="1">
                        <a:defRPr sz="1800" b="1" kern="1200">
                          <a:solidFill>
                            <a:schemeClr val="lt1"/>
                          </a:solidFill>
                          <a:latin typeface="Tahoma"/>
                        </a:defRPr>
                      </a:lvl9pPr>
                    </a:lstStyle>
                    <a:p>
                      <a:pPr algn="ctr"/>
                      <a:r>
                        <a:rPr lang="en-ZA" sz="1050" dirty="0">
                          <a:latin typeface="Arial" panose="020B0604020202020204" pitchFamily="34" charset="0"/>
                          <a:cs typeface="Arial" panose="020B0604020202020204" pitchFamily="34" charset="0"/>
                        </a:rPr>
                        <a:t>2019/20</a:t>
                      </a:r>
                      <a:r>
                        <a:rPr lang="en-ZA" sz="1050" baseline="0" dirty="0">
                          <a:latin typeface="Arial" panose="020B0604020202020204" pitchFamily="34" charset="0"/>
                          <a:cs typeface="Arial" panose="020B0604020202020204" pitchFamily="34" charset="0"/>
                        </a:rPr>
                        <a:t> Target</a:t>
                      </a:r>
                      <a:endParaRPr lang="en-ZA" sz="1050" b="1" dirty="0">
                        <a:solidFill>
                          <a:schemeClr val="tx1"/>
                        </a:solidFill>
                        <a:latin typeface="Arial" panose="020B0604020202020204" pitchFamily="34" charset="0"/>
                        <a:cs typeface="Arial" panose="020B0604020202020204" pitchFamily="34" charset="0"/>
                      </a:endParaRPr>
                    </a:p>
                  </a:txBody>
                  <a:tcPr marL="38576" marR="38576" marT="19289" marB="19289" anchor="ctr"/>
                </a:tc>
                <a:tc>
                  <a:txBody>
                    <a:bodyPr/>
                    <a:lstStyle>
                      <a:lvl1pPr marL="0" algn="l" defTabSz="914400" rtl="0" eaLnBrk="1" latinLnBrk="0" hangingPunct="1">
                        <a:defRPr sz="1800" b="1" kern="1200">
                          <a:solidFill>
                            <a:schemeClr val="lt1"/>
                          </a:solidFill>
                          <a:latin typeface="Tahoma"/>
                        </a:defRPr>
                      </a:lvl1pPr>
                      <a:lvl2pPr marL="457200" algn="l" defTabSz="914400" rtl="0" eaLnBrk="1" latinLnBrk="0" hangingPunct="1">
                        <a:defRPr sz="1800" b="1" kern="1200">
                          <a:solidFill>
                            <a:schemeClr val="lt1"/>
                          </a:solidFill>
                          <a:latin typeface="Tahoma"/>
                        </a:defRPr>
                      </a:lvl2pPr>
                      <a:lvl3pPr marL="914400" algn="l" defTabSz="914400" rtl="0" eaLnBrk="1" latinLnBrk="0" hangingPunct="1">
                        <a:defRPr sz="1800" b="1" kern="1200">
                          <a:solidFill>
                            <a:schemeClr val="lt1"/>
                          </a:solidFill>
                          <a:latin typeface="Tahoma"/>
                        </a:defRPr>
                      </a:lvl3pPr>
                      <a:lvl4pPr marL="1371600" algn="l" defTabSz="914400" rtl="0" eaLnBrk="1" latinLnBrk="0" hangingPunct="1">
                        <a:defRPr sz="1800" b="1" kern="1200">
                          <a:solidFill>
                            <a:schemeClr val="lt1"/>
                          </a:solidFill>
                          <a:latin typeface="Tahoma"/>
                        </a:defRPr>
                      </a:lvl4pPr>
                      <a:lvl5pPr marL="1828800" algn="l" defTabSz="914400" rtl="0" eaLnBrk="1" latinLnBrk="0" hangingPunct="1">
                        <a:defRPr sz="1800" b="1" kern="1200">
                          <a:solidFill>
                            <a:schemeClr val="lt1"/>
                          </a:solidFill>
                          <a:latin typeface="Tahoma"/>
                        </a:defRPr>
                      </a:lvl5pPr>
                      <a:lvl6pPr marL="2286000" algn="l" defTabSz="914400" rtl="0" eaLnBrk="1" latinLnBrk="0" hangingPunct="1">
                        <a:defRPr sz="1800" b="1" kern="1200">
                          <a:solidFill>
                            <a:schemeClr val="lt1"/>
                          </a:solidFill>
                          <a:latin typeface="Tahoma"/>
                        </a:defRPr>
                      </a:lvl6pPr>
                      <a:lvl7pPr marL="2743200" algn="l" defTabSz="914400" rtl="0" eaLnBrk="1" latinLnBrk="0" hangingPunct="1">
                        <a:defRPr sz="1800" b="1" kern="1200">
                          <a:solidFill>
                            <a:schemeClr val="lt1"/>
                          </a:solidFill>
                          <a:latin typeface="Tahoma"/>
                        </a:defRPr>
                      </a:lvl7pPr>
                      <a:lvl8pPr marL="3200400" algn="l" defTabSz="914400" rtl="0" eaLnBrk="1" latinLnBrk="0" hangingPunct="1">
                        <a:defRPr sz="1800" b="1" kern="1200">
                          <a:solidFill>
                            <a:schemeClr val="lt1"/>
                          </a:solidFill>
                          <a:latin typeface="Tahoma"/>
                        </a:defRPr>
                      </a:lvl8pPr>
                      <a:lvl9pPr marL="3657600" algn="l" defTabSz="914400" rtl="0" eaLnBrk="1" latinLnBrk="0" hangingPunct="1">
                        <a:defRPr sz="1800" b="1" kern="1200">
                          <a:solidFill>
                            <a:schemeClr val="lt1"/>
                          </a:solidFill>
                          <a:latin typeface="Tahoma"/>
                        </a:defRPr>
                      </a:lvl9pPr>
                    </a:lstStyle>
                    <a:p>
                      <a:pPr marL="0" algn="ctr" defTabSz="457200" rtl="0" eaLnBrk="1" latinLnBrk="0" hangingPunct="1"/>
                      <a:r>
                        <a:rPr lang="en-US" sz="1050" kern="1200" dirty="0">
                          <a:latin typeface="Arial" panose="020B0604020202020204" pitchFamily="34" charset="0"/>
                          <a:cs typeface="Arial" panose="020B0604020202020204" pitchFamily="34" charset="0"/>
                        </a:rPr>
                        <a:t>2019/20 Actual </a:t>
                      </a:r>
                      <a:endParaRPr lang="en-ZA" sz="1050" b="1" kern="1200" dirty="0">
                        <a:solidFill>
                          <a:schemeClr val="tx1"/>
                        </a:solidFill>
                        <a:latin typeface="Arial" panose="020B0604020202020204" pitchFamily="34" charset="0"/>
                        <a:ea typeface="+mn-ea"/>
                        <a:cs typeface="Arial" panose="020B0604020202020204" pitchFamily="34" charset="0"/>
                      </a:endParaRPr>
                    </a:p>
                  </a:txBody>
                  <a:tcPr marL="38576" marR="38576" marT="19289" marB="19289"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1050" dirty="0">
                          <a:latin typeface="Arial" panose="020B0604020202020204" pitchFamily="34" charset="0"/>
                          <a:cs typeface="Arial" panose="020B0604020202020204" pitchFamily="34" charset="0"/>
                        </a:rPr>
                        <a:t>Reason for Variance</a:t>
                      </a:r>
                      <a:endParaRPr lang="en-ZA" sz="1050" dirty="0">
                        <a:solidFill>
                          <a:schemeClr val="tx1"/>
                        </a:solidFill>
                        <a:latin typeface="Arial" panose="020B0604020202020204" pitchFamily="34" charset="0"/>
                        <a:cs typeface="Arial" panose="020B0604020202020204" pitchFamily="34" charset="0"/>
                      </a:endParaRPr>
                    </a:p>
                  </a:txBody>
                  <a:tcPr marL="38576" marR="38576" marT="19289" marB="19289" anchor="ctr"/>
                </a:tc>
                <a:extLst>
                  <a:ext uri="{0D108BD9-81ED-4DB2-BD59-A6C34878D82A}">
                    <a16:rowId xmlns:a16="http://schemas.microsoft.com/office/drawing/2014/main" xmlns="" val="10000"/>
                  </a:ext>
                </a:extLst>
              </a:tr>
              <a:tr h="1581495">
                <a:tc rowSpan="3">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lnSpc>
                          <a:spcPct val="115000"/>
                        </a:lnSpc>
                        <a:spcAft>
                          <a:spcPts val="0"/>
                        </a:spcAft>
                      </a:pPr>
                      <a:r>
                        <a:rPr lang="en-ZA" sz="1050" dirty="0">
                          <a:effectLst/>
                          <a:latin typeface="Arial" panose="020B0604020202020204" pitchFamily="34" charset="0"/>
                          <a:cs typeface="Arial" panose="020B0604020202020204" pitchFamily="34" charset="0"/>
                        </a:rPr>
                        <a:t>To establish a credible, efficient and effective organisation </a:t>
                      </a: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5000"/>
                        </a:lnSpc>
                        <a:spcAft>
                          <a:spcPts val="0"/>
                        </a:spcAft>
                      </a:pPr>
                      <a:r>
                        <a:rPr lang="en-GB" sz="1050" dirty="0">
                          <a:effectLst/>
                          <a:latin typeface="Arial" panose="020B0604020202020204" pitchFamily="34" charset="0"/>
                          <a:cs typeface="Arial" panose="020B0604020202020204" pitchFamily="34" charset="0"/>
                        </a:rPr>
                        <a:t>Value of funds sourced from the public and private sectors to support the youth development programmes</a:t>
                      </a:r>
                      <a:endParaRPr lang="en-ZA" sz="1050" dirty="0">
                        <a:effectLst/>
                        <a:latin typeface="Arial" panose="020B0604020202020204" pitchFamily="34" charset="0"/>
                        <a:cs typeface="Arial" panose="020B0604020202020204" pitchFamily="34" charset="0"/>
                      </a:endParaRPr>
                    </a:p>
                    <a:p>
                      <a:pPr>
                        <a:lnSpc>
                          <a:spcPct val="115000"/>
                        </a:lnSpc>
                        <a:spcAft>
                          <a:spcPts val="0"/>
                        </a:spcAft>
                      </a:pPr>
                      <a:r>
                        <a:rPr lang="en-GB" sz="1050" dirty="0">
                          <a:effectLst/>
                          <a:latin typeface="Arial" panose="020B0604020202020204" pitchFamily="34" charset="0"/>
                          <a:cs typeface="Arial" panose="020B0604020202020204" pitchFamily="34" charset="0"/>
                        </a:rPr>
                        <a:t> </a:t>
                      </a: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45045" marR="4504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5000"/>
                        </a:lnSpc>
                        <a:spcAft>
                          <a:spcPts val="0"/>
                        </a:spcAft>
                      </a:pPr>
                      <a:r>
                        <a:rPr lang="en-GB" sz="1050" dirty="0">
                          <a:effectLst/>
                          <a:latin typeface="Arial" panose="020B0604020202020204" pitchFamily="34" charset="0"/>
                          <a:cs typeface="Arial" panose="020B0604020202020204" pitchFamily="34" charset="0"/>
                        </a:rPr>
                        <a:t>R100 million</a:t>
                      </a: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45045" marR="4504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5000"/>
                        </a:lnSpc>
                        <a:spcAft>
                          <a:spcPts val="0"/>
                        </a:spcAft>
                      </a:pPr>
                      <a:r>
                        <a:rPr lang="en-GB" sz="1050" dirty="0">
                          <a:effectLst/>
                          <a:latin typeface="Arial" panose="020B0604020202020204" pitchFamily="34" charset="0"/>
                          <a:cs typeface="Arial" panose="020B0604020202020204" pitchFamily="34" charset="0"/>
                        </a:rPr>
                        <a:t>R115 549 000.00</a:t>
                      </a: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45045" marR="4504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just">
                        <a:lnSpc>
                          <a:spcPct val="115000"/>
                        </a:lnSpc>
                        <a:spcAft>
                          <a:spcPts val="0"/>
                        </a:spcAft>
                      </a:pPr>
                      <a:r>
                        <a:rPr lang="en-GB" sz="1050" dirty="0">
                          <a:effectLst/>
                          <a:latin typeface="Arial" panose="020B0604020202020204" pitchFamily="34" charset="0"/>
                          <a:cs typeface="Arial" panose="020B0604020202020204" pitchFamily="34" charset="0"/>
                        </a:rPr>
                        <a:t>Annual target met and exceeded due to stakeholders’ willingness to partner with the NYDA and increased fundraising drive of the Agency. </a:t>
                      </a: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45045" marR="45045" marT="0" marB="0"/>
                </a:tc>
                <a:extLst>
                  <a:ext uri="{0D108BD9-81ED-4DB2-BD59-A6C34878D82A}">
                    <a16:rowId xmlns:a16="http://schemas.microsoft.com/office/drawing/2014/main" xmlns="" val="10001"/>
                  </a:ext>
                </a:extLst>
              </a:tr>
              <a:tr h="1473729">
                <a:tc vMerge="1">
                  <a:txBody>
                    <a:bodyPr/>
                    <a:lstStyle/>
                    <a:p>
                      <a:endParaRPr lang="en-ZA" sz="1800" kern="1200" dirty="0">
                        <a:solidFill>
                          <a:schemeClr val="tx1"/>
                        </a:solidFill>
                        <a:latin typeface="+mn-lt"/>
                        <a:ea typeface="+mn-ea"/>
                        <a:cs typeface="+mn-cs"/>
                      </a:endParaRP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5000"/>
                        </a:lnSpc>
                        <a:spcAft>
                          <a:spcPts val="0"/>
                        </a:spcAft>
                      </a:pPr>
                      <a:r>
                        <a:rPr lang="en-GB" sz="1050" dirty="0">
                          <a:effectLst/>
                          <a:latin typeface="Arial" panose="020B0604020202020204" pitchFamily="34" charset="0"/>
                          <a:cs typeface="Arial" panose="020B0604020202020204" pitchFamily="34" charset="0"/>
                        </a:rPr>
                        <a:t>Number of jobs partnerships established with public and private sector </a:t>
                      </a:r>
                      <a:endParaRPr lang="en-ZA" sz="1050" dirty="0">
                        <a:effectLst/>
                        <a:latin typeface="Arial" panose="020B0604020202020204" pitchFamily="34" charset="0"/>
                        <a:cs typeface="Arial" panose="020B0604020202020204" pitchFamily="34" charset="0"/>
                      </a:endParaRPr>
                    </a:p>
                    <a:p>
                      <a:pPr>
                        <a:lnSpc>
                          <a:spcPct val="115000"/>
                        </a:lnSpc>
                        <a:spcAft>
                          <a:spcPts val="0"/>
                        </a:spcAft>
                      </a:pPr>
                      <a:r>
                        <a:rPr lang="en-GB" sz="1050" dirty="0">
                          <a:effectLst/>
                          <a:latin typeface="Arial" panose="020B0604020202020204" pitchFamily="34" charset="0"/>
                          <a:cs typeface="Arial" panose="020B0604020202020204" pitchFamily="34" charset="0"/>
                        </a:rPr>
                        <a:t> </a:t>
                      </a: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45045" marR="4504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5000"/>
                        </a:lnSpc>
                        <a:spcAft>
                          <a:spcPts val="0"/>
                        </a:spcAft>
                      </a:pPr>
                      <a:r>
                        <a:rPr lang="en-GB" sz="1050" dirty="0">
                          <a:effectLst/>
                          <a:latin typeface="Arial" panose="020B0604020202020204" pitchFamily="34" charset="0"/>
                          <a:cs typeface="Arial" panose="020B0604020202020204" pitchFamily="34" charset="0"/>
                        </a:rPr>
                        <a:t>10 jobs partnerships established with public and private sector</a:t>
                      </a: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45045" marR="4504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5000"/>
                        </a:lnSpc>
                        <a:spcAft>
                          <a:spcPts val="0"/>
                        </a:spcAft>
                      </a:pPr>
                      <a:r>
                        <a:rPr lang="en-GB" sz="1050" dirty="0">
                          <a:effectLst/>
                          <a:latin typeface="Arial" panose="020B0604020202020204" pitchFamily="34" charset="0"/>
                          <a:cs typeface="Arial" panose="020B0604020202020204" pitchFamily="34" charset="0"/>
                        </a:rPr>
                        <a:t>10 jobs partnerships established with public and private sector</a:t>
                      </a: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45045" marR="4504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just">
                        <a:lnSpc>
                          <a:spcPct val="115000"/>
                        </a:lnSpc>
                        <a:spcAft>
                          <a:spcPts val="0"/>
                        </a:spcAft>
                      </a:pPr>
                      <a:r>
                        <a:rPr lang="en-GB" sz="1050" dirty="0">
                          <a:effectLst/>
                          <a:latin typeface="Arial" panose="020B0604020202020204" pitchFamily="34" charset="0"/>
                          <a:cs typeface="Arial" panose="020B0604020202020204" pitchFamily="34" charset="0"/>
                        </a:rPr>
                        <a:t>Annual target met </a:t>
                      </a: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45045" marR="45045" marT="0" marB="0"/>
                </a:tc>
                <a:extLst>
                  <a:ext uri="{0D108BD9-81ED-4DB2-BD59-A6C34878D82A}">
                    <a16:rowId xmlns:a16="http://schemas.microsoft.com/office/drawing/2014/main" xmlns="" val="10002"/>
                  </a:ext>
                </a:extLst>
              </a:tr>
              <a:tr h="1344479">
                <a:tc vMerge="1">
                  <a:txBody>
                    <a:bodyPr/>
                    <a:lstStyle/>
                    <a:p>
                      <a:pPr algn="l">
                        <a:lnSpc>
                          <a:spcPct val="115000"/>
                        </a:lnSpc>
                        <a:spcAft>
                          <a:spcPts val="0"/>
                        </a:spcAft>
                      </a:pPr>
                      <a:endParaRPr lang="en-Z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5000"/>
                        </a:lnSpc>
                        <a:spcAft>
                          <a:spcPts val="0"/>
                        </a:spcAft>
                      </a:pPr>
                      <a:r>
                        <a:rPr lang="en-GB" sz="1050" dirty="0">
                          <a:effectLst/>
                          <a:latin typeface="Arial" panose="020B0604020202020204" pitchFamily="34" charset="0"/>
                          <a:cs typeface="Arial" panose="020B0604020202020204" pitchFamily="34" charset="0"/>
                        </a:rPr>
                        <a:t>Number of market linkage partnerships established with public and private sector</a:t>
                      </a: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45045" marR="4504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5000"/>
                        </a:lnSpc>
                        <a:spcAft>
                          <a:spcPts val="0"/>
                        </a:spcAft>
                      </a:pPr>
                      <a:r>
                        <a:rPr lang="en-GB" sz="1050" dirty="0">
                          <a:effectLst/>
                          <a:latin typeface="Arial" panose="020B0604020202020204" pitchFamily="34" charset="0"/>
                          <a:cs typeface="Arial" panose="020B0604020202020204" pitchFamily="34" charset="0"/>
                        </a:rPr>
                        <a:t>10 Market linkage partnerships established with public and private sector</a:t>
                      </a: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45045" marR="4504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5000"/>
                        </a:lnSpc>
                        <a:spcAft>
                          <a:spcPts val="0"/>
                        </a:spcAft>
                      </a:pPr>
                      <a:r>
                        <a:rPr lang="en-GB" sz="1050">
                          <a:effectLst/>
                          <a:latin typeface="Arial" panose="020B0604020202020204" pitchFamily="34" charset="0"/>
                          <a:cs typeface="Arial" panose="020B0604020202020204" pitchFamily="34" charset="0"/>
                        </a:rPr>
                        <a:t>10 Market linkage partnerships established with public and private sector</a:t>
                      </a:r>
                      <a:endParaRPr lang="en-ZA" sz="1050">
                        <a:effectLst/>
                        <a:latin typeface="Arial" panose="020B0604020202020204" pitchFamily="34" charset="0"/>
                        <a:ea typeface="Calibri" panose="020F0502020204030204" pitchFamily="34" charset="0"/>
                        <a:cs typeface="Arial" panose="020B0604020202020204" pitchFamily="34" charset="0"/>
                      </a:endParaRPr>
                    </a:p>
                  </a:txBody>
                  <a:tcPr marL="45045" marR="4504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just">
                        <a:lnSpc>
                          <a:spcPct val="115000"/>
                        </a:lnSpc>
                        <a:spcAft>
                          <a:spcPts val="0"/>
                        </a:spcAft>
                      </a:pPr>
                      <a:r>
                        <a:rPr lang="en-GB" sz="1050" dirty="0">
                          <a:effectLst/>
                          <a:latin typeface="Arial" panose="020B0604020202020204" pitchFamily="34" charset="0"/>
                          <a:cs typeface="Arial" panose="020B0604020202020204" pitchFamily="34" charset="0"/>
                        </a:rPr>
                        <a:t>Annual target met</a:t>
                      </a: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45045" marR="45045" marT="0" marB="0"/>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xmlns="" val="20257908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0D1ACCE-4D73-C141-8838-BC543341C0B3}"/>
              </a:ext>
            </a:extLst>
          </p:cNvPr>
          <p:cNvPicPr>
            <a:picLocks noChangeAspect="1"/>
          </p:cNvPicPr>
          <p:nvPr/>
        </p:nvPicPr>
        <p:blipFill>
          <a:blip r:embed="rId2"/>
          <a:stretch>
            <a:fillRect/>
          </a:stretch>
        </p:blipFill>
        <p:spPr>
          <a:xfrm>
            <a:off x="558800" y="0"/>
            <a:ext cx="8585200" cy="6858000"/>
          </a:xfrm>
          <a:prstGeom prst="rect">
            <a:avLst/>
          </a:prstGeom>
        </p:spPr>
      </p:pic>
      <p:sp>
        <p:nvSpPr>
          <p:cNvPr id="7" name="Title 1">
            <a:extLst>
              <a:ext uri="{FF2B5EF4-FFF2-40B4-BE49-F238E27FC236}">
                <a16:creationId xmlns:a16="http://schemas.microsoft.com/office/drawing/2014/main" xmlns="" id="{ED88FB43-4BB5-4146-B392-4F929F0D3527}"/>
              </a:ext>
            </a:extLst>
          </p:cNvPr>
          <p:cNvSpPr>
            <a:spLocks noGrp="1"/>
          </p:cNvSpPr>
          <p:nvPr>
            <p:ph type="ctrTitle"/>
          </p:nvPr>
        </p:nvSpPr>
        <p:spPr>
          <a:xfrm>
            <a:off x="426720" y="1197863"/>
            <a:ext cx="4764236" cy="365919"/>
          </a:xfrm>
        </p:spPr>
        <p:txBody>
          <a:bodyPr>
            <a:normAutofit/>
          </a:bodyPr>
          <a:lstStyle/>
          <a:p>
            <a:pPr algn="l"/>
            <a:r>
              <a:rPr lang="en-US" sz="2000" b="1" dirty="0">
                <a:solidFill>
                  <a:schemeClr val="accent1">
                    <a:lumMod val="50000"/>
                  </a:schemeClr>
                </a:solidFill>
                <a:latin typeface="Arial" panose="020B0604020202020204" pitchFamily="34" charset="0"/>
                <a:cs typeface="Arial" panose="020B0604020202020204" pitchFamily="34" charset="0"/>
              </a:rPr>
              <a:t>PARTNERSHIPS ESTABLISHED</a:t>
            </a:r>
          </a:p>
        </p:txBody>
      </p:sp>
      <p:pic>
        <p:nvPicPr>
          <p:cNvPr id="9" name="Picture 8"/>
          <p:cNvPicPr>
            <a:picLocks noChangeAspect="1"/>
          </p:cNvPicPr>
          <p:nvPr/>
        </p:nvPicPr>
        <p:blipFill>
          <a:blip r:embed="rId3"/>
          <a:stretch>
            <a:fillRect/>
          </a:stretch>
        </p:blipFill>
        <p:spPr>
          <a:xfrm>
            <a:off x="176981" y="1683423"/>
            <a:ext cx="8681884" cy="3720807"/>
          </a:xfrm>
          <a:prstGeom prst="rect">
            <a:avLst/>
          </a:prstGeom>
        </p:spPr>
      </p:pic>
    </p:spTree>
    <p:extLst>
      <p:ext uri="{BB962C8B-B14F-4D97-AF65-F5344CB8AC3E}">
        <p14:creationId xmlns:p14="http://schemas.microsoft.com/office/powerpoint/2010/main" xmlns="" val="36602792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0D1ACCE-4D73-C141-8838-BC543341C0B3}"/>
              </a:ext>
            </a:extLst>
          </p:cNvPr>
          <p:cNvPicPr>
            <a:picLocks noChangeAspect="1"/>
          </p:cNvPicPr>
          <p:nvPr/>
        </p:nvPicPr>
        <p:blipFill>
          <a:blip r:embed="rId2"/>
          <a:stretch>
            <a:fillRect/>
          </a:stretch>
        </p:blipFill>
        <p:spPr>
          <a:xfrm>
            <a:off x="558800" y="0"/>
            <a:ext cx="8585200" cy="6858000"/>
          </a:xfrm>
          <a:prstGeom prst="rect">
            <a:avLst/>
          </a:prstGeom>
        </p:spPr>
      </p:pic>
      <p:sp>
        <p:nvSpPr>
          <p:cNvPr id="7" name="Title 1">
            <a:extLst>
              <a:ext uri="{FF2B5EF4-FFF2-40B4-BE49-F238E27FC236}">
                <a16:creationId xmlns:a16="http://schemas.microsoft.com/office/drawing/2014/main" xmlns="" id="{ED88FB43-4BB5-4146-B392-4F929F0D3527}"/>
              </a:ext>
            </a:extLst>
          </p:cNvPr>
          <p:cNvSpPr>
            <a:spLocks noGrp="1"/>
          </p:cNvSpPr>
          <p:nvPr>
            <p:ph type="ctrTitle"/>
          </p:nvPr>
        </p:nvSpPr>
        <p:spPr>
          <a:xfrm>
            <a:off x="426720" y="1197863"/>
            <a:ext cx="4764236" cy="365919"/>
          </a:xfrm>
        </p:spPr>
        <p:txBody>
          <a:bodyPr>
            <a:normAutofit/>
          </a:bodyPr>
          <a:lstStyle/>
          <a:p>
            <a:pPr algn="l"/>
            <a:r>
              <a:rPr lang="en-US" sz="2000" b="1" dirty="0">
                <a:solidFill>
                  <a:schemeClr val="accent1">
                    <a:lumMod val="50000"/>
                  </a:schemeClr>
                </a:solidFill>
                <a:latin typeface="Arial" panose="020B0604020202020204" pitchFamily="34" charset="0"/>
                <a:cs typeface="Arial" panose="020B0604020202020204" pitchFamily="34" charset="0"/>
              </a:rPr>
              <a:t>PROGRAM 1: ADMINISTRATION</a:t>
            </a:r>
          </a:p>
        </p:txBody>
      </p:sp>
      <p:graphicFrame>
        <p:nvGraphicFramePr>
          <p:cNvPr id="5" name="Table 4">
            <a:extLst/>
          </p:cNvPr>
          <p:cNvGraphicFramePr>
            <a:graphicFrameLocks noGrp="1"/>
          </p:cNvGraphicFramePr>
          <p:nvPr>
            <p:extLst>
              <p:ext uri="{D42A27DB-BD31-4B8C-83A1-F6EECF244321}">
                <p14:modId xmlns:p14="http://schemas.microsoft.com/office/powerpoint/2010/main" xmlns="" val="2371374036"/>
              </p:ext>
            </p:extLst>
          </p:nvPr>
        </p:nvGraphicFramePr>
        <p:xfrm>
          <a:off x="426720" y="1672761"/>
          <a:ext cx="8165582" cy="4658826"/>
        </p:xfrm>
        <a:graphic>
          <a:graphicData uri="http://schemas.openxmlformats.org/drawingml/2006/table">
            <a:tbl>
              <a:tblPr firstRow="1" bandRow="1">
                <a:tableStyleId>{69012ECD-51FC-41F1-AA8D-1B2483CD663E}</a:tableStyleId>
              </a:tblPr>
              <a:tblGrid>
                <a:gridCol w="1706754">
                  <a:extLst>
                    <a:ext uri="{9D8B030D-6E8A-4147-A177-3AD203B41FA5}">
                      <a16:colId xmlns:a16="http://schemas.microsoft.com/office/drawing/2014/main" xmlns="" val="20000"/>
                    </a:ext>
                  </a:extLst>
                </a:gridCol>
                <a:gridCol w="1497693">
                  <a:extLst>
                    <a:ext uri="{9D8B030D-6E8A-4147-A177-3AD203B41FA5}">
                      <a16:colId xmlns:a16="http://schemas.microsoft.com/office/drawing/2014/main" xmlns="" val="20001"/>
                    </a:ext>
                  </a:extLst>
                </a:gridCol>
                <a:gridCol w="1733416">
                  <a:extLst>
                    <a:ext uri="{9D8B030D-6E8A-4147-A177-3AD203B41FA5}">
                      <a16:colId xmlns:a16="http://schemas.microsoft.com/office/drawing/2014/main" xmlns="" val="20002"/>
                    </a:ext>
                  </a:extLst>
                </a:gridCol>
                <a:gridCol w="1560361">
                  <a:extLst>
                    <a:ext uri="{9D8B030D-6E8A-4147-A177-3AD203B41FA5}">
                      <a16:colId xmlns:a16="http://schemas.microsoft.com/office/drawing/2014/main" xmlns="" val="20003"/>
                    </a:ext>
                  </a:extLst>
                </a:gridCol>
                <a:gridCol w="1667358">
                  <a:extLst>
                    <a:ext uri="{9D8B030D-6E8A-4147-A177-3AD203B41FA5}">
                      <a16:colId xmlns:a16="http://schemas.microsoft.com/office/drawing/2014/main" xmlns="" val="3038805573"/>
                    </a:ext>
                  </a:extLst>
                </a:gridCol>
              </a:tblGrid>
              <a:tr h="570932">
                <a:tc>
                  <a:txBody>
                    <a:bodyPr/>
                    <a:lstStyle>
                      <a:lvl1pPr marL="0" algn="l" defTabSz="914400" rtl="0" eaLnBrk="1" latinLnBrk="0" hangingPunct="1">
                        <a:defRPr sz="1800" b="1" kern="1200">
                          <a:solidFill>
                            <a:schemeClr val="lt1"/>
                          </a:solidFill>
                          <a:latin typeface="Tahoma"/>
                        </a:defRPr>
                      </a:lvl1pPr>
                      <a:lvl2pPr marL="457200" algn="l" defTabSz="914400" rtl="0" eaLnBrk="1" latinLnBrk="0" hangingPunct="1">
                        <a:defRPr sz="1800" b="1" kern="1200">
                          <a:solidFill>
                            <a:schemeClr val="lt1"/>
                          </a:solidFill>
                          <a:latin typeface="Tahoma"/>
                        </a:defRPr>
                      </a:lvl2pPr>
                      <a:lvl3pPr marL="914400" algn="l" defTabSz="914400" rtl="0" eaLnBrk="1" latinLnBrk="0" hangingPunct="1">
                        <a:defRPr sz="1800" b="1" kern="1200">
                          <a:solidFill>
                            <a:schemeClr val="lt1"/>
                          </a:solidFill>
                          <a:latin typeface="Tahoma"/>
                        </a:defRPr>
                      </a:lvl3pPr>
                      <a:lvl4pPr marL="1371600" algn="l" defTabSz="914400" rtl="0" eaLnBrk="1" latinLnBrk="0" hangingPunct="1">
                        <a:defRPr sz="1800" b="1" kern="1200">
                          <a:solidFill>
                            <a:schemeClr val="lt1"/>
                          </a:solidFill>
                          <a:latin typeface="Tahoma"/>
                        </a:defRPr>
                      </a:lvl4pPr>
                      <a:lvl5pPr marL="1828800" algn="l" defTabSz="914400" rtl="0" eaLnBrk="1" latinLnBrk="0" hangingPunct="1">
                        <a:defRPr sz="1800" b="1" kern="1200">
                          <a:solidFill>
                            <a:schemeClr val="lt1"/>
                          </a:solidFill>
                          <a:latin typeface="Tahoma"/>
                        </a:defRPr>
                      </a:lvl5pPr>
                      <a:lvl6pPr marL="2286000" algn="l" defTabSz="914400" rtl="0" eaLnBrk="1" latinLnBrk="0" hangingPunct="1">
                        <a:defRPr sz="1800" b="1" kern="1200">
                          <a:solidFill>
                            <a:schemeClr val="lt1"/>
                          </a:solidFill>
                          <a:latin typeface="Tahoma"/>
                        </a:defRPr>
                      </a:lvl6pPr>
                      <a:lvl7pPr marL="2743200" algn="l" defTabSz="914400" rtl="0" eaLnBrk="1" latinLnBrk="0" hangingPunct="1">
                        <a:defRPr sz="1800" b="1" kern="1200">
                          <a:solidFill>
                            <a:schemeClr val="lt1"/>
                          </a:solidFill>
                          <a:latin typeface="Tahoma"/>
                        </a:defRPr>
                      </a:lvl7pPr>
                      <a:lvl8pPr marL="3200400" algn="l" defTabSz="914400" rtl="0" eaLnBrk="1" latinLnBrk="0" hangingPunct="1">
                        <a:defRPr sz="1800" b="1" kern="1200">
                          <a:solidFill>
                            <a:schemeClr val="lt1"/>
                          </a:solidFill>
                          <a:latin typeface="Tahoma"/>
                        </a:defRPr>
                      </a:lvl8pPr>
                      <a:lvl9pPr marL="3657600" algn="l" defTabSz="914400" rtl="0" eaLnBrk="1" latinLnBrk="0" hangingPunct="1">
                        <a:defRPr sz="1800" b="1" kern="1200">
                          <a:solidFill>
                            <a:schemeClr val="lt1"/>
                          </a:solidFill>
                          <a:latin typeface="Tahoma"/>
                        </a:defRPr>
                      </a:lvl9pPr>
                    </a:lstStyle>
                    <a:p>
                      <a:pPr marL="0" algn="ctr" defTabSz="685800" rtl="0" eaLnBrk="1" latinLnBrk="0" hangingPunct="1"/>
                      <a:r>
                        <a:rPr lang="en-ZA" sz="1050" kern="1200" dirty="0">
                          <a:latin typeface="Arial" panose="020B0604020202020204" pitchFamily="34" charset="0"/>
                          <a:cs typeface="Arial" panose="020B0604020202020204" pitchFamily="34" charset="0"/>
                        </a:rPr>
                        <a:t>Strategic Objective</a:t>
                      </a:r>
                      <a:endParaRPr lang="en-ZA" sz="1050" b="1" kern="1200" dirty="0">
                        <a:solidFill>
                          <a:schemeClr val="tx1"/>
                        </a:solidFill>
                        <a:latin typeface="Arial" panose="020B0604020202020204" pitchFamily="34" charset="0"/>
                        <a:ea typeface="+mn-ea"/>
                        <a:cs typeface="Arial" panose="020B0604020202020204" pitchFamily="34" charset="0"/>
                      </a:endParaRPr>
                    </a:p>
                  </a:txBody>
                  <a:tcPr marL="38576" marR="38576" marT="19289" marB="19289" anchor="ctr"/>
                </a:tc>
                <a:tc>
                  <a:txBody>
                    <a:bodyPr/>
                    <a:lstStyle>
                      <a:lvl1pPr marL="0" algn="l" defTabSz="914400" rtl="0" eaLnBrk="1" latinLnBrk="0" hangingPunct="1">
                        <a:defRPr sz="1800" b="1" kern="1200">
                          <a:solidFill>
                            <a:schemeClr val="lt1"/>
                          </a:solidFill>
                          <a:latin typeface="Tahoma"/>
                        </a:defRPr>
                      </a:lvl1pPr>
                      <a:lvl2pPr marL="457200" algn="l" defTabSz="914400" rtl="0" eaLnBrk="1" latinLnBrk="0" hangingPunct="1">
                        <a:defRPr sz="1800" b="1" kern="1200">
                          <a:solidFill>
                            <a:schemeClr val="lt1"/>
                          </a:solidFill>
                          <a:latin typeface="Tahoma"/>
                        </a:defRPr>
                      </a:lvl2pPr>
                      <a:lvl3pPr marL="914400" algn="l" defTabSz="914400" rtl="0" eaLnBrk="1" latinLnBrk="0" hangingPunct="1">
                        <a:defRPr sz="1800" b="1" kern="1200">
                          <a:solidFill>
                            <a:schemeClr val="lt1"/>
                          </a:solidFill>
                          <a:latin typeface="Tahoma"/>
                        </a:defRPr>
                      </a:lvl3pPr>
                      <a:lvl4pPr marL="1371600" algn="l" defTabSz="914400" rtl="0" eaLnBrk="1" latinLnBrk="0" hangingPunct="1">
                        <a:defRPr sz="1800" b="1" kern="1200">
                          <a:solidFill>
                            <a:schemeClr val="lt1"/>
                          </a:solidFill>
                          <a:latin typeface="Tahoma"/>
                        </a:defRPr>
                      </a:lvl4pPr>
                      <a:lvl5pPr marL="1828800" algn="l" defTabSz="914400" rtl="0" eaLnBrk="1" latinLnBrk="0" hangingPunct="1">
                        <a:defRPr sz="1800" b="1" kern="1200">
                          <a:solidFill>
                            <a:schemeClr val="lt1"/>
                          </a:solidFill>
                          <a:latin typeface="Tahoma"/>
                        </a:defRPr>
                      </a:lvl5pPr>
                      <a:lvl6pPr marL="2286000" algn="l" defTabSz="914400" rtl="0" eaLnBrk="1" latinLnBrk="0" hangingPunct="1">
                        <a:defRPr sz="1800" b="1" kern="1200">
                          <a:solidFill>
                            <a:schemeClr val="lt1"/>
                          </a:solidFill>
                          <a:latin typeface="Tahoma"/>
                        </a:defRPr>
                      </a:lvl6pPr>
                      <a:lvl7pPr marL="2743200" algn="l" defTabSz="914400" rtl="0" eaLnBrk="1" latinLnBrk="0" hangingPunct="1">
                        <a:defRPr sz="1800" b="1" kern="1200">
                          <a:solidFill>
                            <a:schemeClr val="lt1"/>
                          </a:solidFill>
                          <a:latin typeface="Tahoma"/>
                        </a:defRPr>
                      </a:lvl7pPr>
                      <a:lvl8pPr marL="3200400" algn="l" defTabSz="914400" rtl="0" eaLnBrk="1" latinLnBrk="0" hangingPunct="1">
                        <a:defRPr sz="1800" b="1" kern="1200">
                          <a:solidFill>
                            <a:schemeClr val="lt1"/>
                          </a:solidFill>
                          <a:latin typeface="Tahoma"/>
                        </a:defRPr>
                      </a:lvl8pPr>
                      <a:lvl9pPr marL="3657600" algn="l" defTabSz="914400" rtl="0" eaLnBrk="1" latinLnBrk="0" hangingPunct="1">
                        <a:defRPr sz="1800" b="1" kern="1200">
                          <a:solidFill>
                            <a:schemeClr val="lt1"/>
                          </a:solidFill>
                          <a:latin typeface="Tahoma"/>
                        </a:defRPr>
                      </a:lvl9pPr>
                    </a:lstStyle>
                    <a:p>
                      <a:pPr marL="0" algn="ctr" defTabSz="685800" rtl="0" eaLnBrk="1" latinLnBrk="0" hangingPunct="1"/>
                      <a:r>
                        <a:rPr lang="en-ZA" sz="1050" kern="1200" dirty="0">
                          <a:latin typeface="Arial" panose="020B0604020202020204" pitchFamily="34" charset="0"/>
                          <a:cs typeface="Arial" panose="020B0604020202020204" pitchFamily="34" charset="0"/>
                        </a:rPr>
                        <a:t>Key</a:t>
                      </a:r>
                      <a:r>
                        <a:rPr lang="en-ZA" sz="1050" kern="1200" baseline="0" dirty="0">
                          <a:latin typeface="Arial" panose="020B0604020202020204" pitchFamily="34" charset="0"/>
                          <a:cs typeface="Arial" panose="020B0604020202020204" pitchFamily="34" charset="0"/>
                        </a:rPr>
                        <a:t> performance Indicator</a:t>
                      </a:r>
                      <a:endParaRPr lang="en-ZA" sz="1050" b="1" kern="1200" dirty="0">
                        <a:solidFill>
                          <a:schemeClr val="tx1"/>
                        </a:solidFill>
                        <a:latin typeface="Arial" panose="020B0604020202020204" pitchFamily="34" charset="0"/>
                        <a:ea typeface="+mn-ea"/>
                        <a:cs typeface="Arial" panose="020B0604020202020204" pitchFamily="34" charset="0"/>
                      </a:endParaRPr>
                    </a:p>
                  </a:txBody>
                  <a:tcPr marL="38576" marR="38576" marT="19289" marB="19289" anchor="ctr"/>
                </a:tc>
                <a:tc>
                  <a:txBody>
                    <a:bodyPr/>
                    <a:lstStyle>
                      <a:lvl1pPr marL="0" algn="l" defTabSz="914400" rtl="0" eaLnBrk="1" latinLnBrk="0" hangingPunct="1">
                        <a:defRPr sz="1800" b="1" kern="1200">
                          <a:solidFill>
                            <a:schemeClr val="lt1"/>
                          </a:solidFill>
                          <a:latin typeface="Tahoma"/>
                        </a:defRPr>
                      </a:lvl1pPr>
                      <a:lvl2pPr marL="457200" algn="l" defTabSz="914400" rtl="0" eaLnBrk="1" latinLnBrk="0" hangingPunct="1">
                        <a:defRPr sz="1800" b="1" kern="1200">
                          <a:solidFill>
                            <a:schemeClr val="lt1"/>
                          </a:solidFill>
                          <a:latin typeface="Tahoma"/>
                        </a:defRPr>
                      </a:lvl2pPr>
                      <a:lvl3pPr marL="914400" algn="l" defTabSz="914400" rtl="0" eaLnBrk="1" latinLnBrk="0" hangingPunct="1">
                        <a:defRPr sz="1800" b="1" kern="1200">
                          <a:solidFill>
                            <a:schemeClr val="lt1"/>
                          </a:solidFill>
                          <a:latin typeface="Tahoma"/>
                        </a:defRPr>
                      </a:lvl3pPr>
                      <a:lvl4pPr marL="1371600" algn="l" defTabSz="914400" rtl="0" eaLnBrk="1" latinLnBrk="0" hangingPunct="1">
                        <a:defRPr sz="1800" b="1" kern="1200">
                          <a:solidFill>
                            <a:schemeClr val="lt1"/>
                          </a:solidFill>
                          <a:latin typeface="Tahoma"/>
                        </a:defRPr>
                      </a:lvl4pPr>
                      <a:lvl5pPr marL="1828800" algn="l" defTabSz="914400" rtl="0" eaLnBrk="1" latinLnBrk="0" hangingPunct="1">
                        <a:defRPr sz="1800" b="1" kern="1200">
                          <a:solidFill>
                            <a:schemeClr val="lt1"/>
                          </a:solidFill>
                          <a:latin typeface="Tahoma"/>
                        </a:defRPr>
                      </a:lvl5pPr>
                      <a:lvl6pPr marL="2286000" algn="l" defTabSz="914400" rtl="0" eaLnBrk="1" latinLnBrk="0" hangingPunct="1">
                        <a:defRPr sz="1800" b="1" kern="1200">
                          <a:solidFill>
                            <a:schemeClr val="lt1"/>
                          </a:solidFill>
                          <a:latin typeface="Tahoma"/>
                        </a:defRPr>
                      </a:lvl6pPr>
                      <a:lvl7pPr marL="2743200" algn="l" defTabSz="914400" rtl="0" eaLnBrk="1" latinLnBrk="0" hangingPunct="1">
                        <a:defRPr sz="1800" b="1" kern="1200">
                          <a:solidFill>
                            <a:schemeClr val="lt1"/>
                          </a:solidFill>
                          <a:latin typeface="Tahoma"/>
                        </a:defRPr>
                      </a:lvl7pPr>
                      <a:lvl8pPr marL="3200400" algn="l" defTabSz="914400" rtl="0" eaLnBrk="1" latinLnBrk="0" hangingPunct="1">
                        <a:defRPr sz="1800" b="1" kern="1200">
                          <a:solidFill>
                            <a:schemeClr val="lt1"/>
                          </a:solidFill>
                          <a:latin typeface="Tahoma"/>
                        </a:defRPr>
                      </a:lvl8pPr>
                      <a:lvl9pPr marL="3657600" algn="l" defTabSz="914400" rtl="0" eaLnBrk="1" latinLnBrk="0" hangingPunct="1">
                        <a:defRPr sz="1800" b="1" kern="1200">
                          <a:solidFill>
                            <a:schemeClr val="lt1"/>
                          </a:solidFill>
                          <a:latin typeface="Tahoma"/>
                        </a:defRPr>
                      </a:lvl9pPr>
                    </a:lstStyle>
                    <a:p>
                      <a:pPr algn="ctr"/>
                      <a:r>
                        <a:rPr lang="en-ZA" sz="1050" dirty="0">
                          <a:latin typeface="Arial" panose="020B0604020202020204" pitchFamily="34" charset="0"/>
                          <a:cs typeface="Arial" panose="020B0604020202020204" pitchFamily="34" charset="0"/>
                        </a:rPr>
                        <a:t>2019/20</a:t>
                      </a:r>
                      <a:r>
                        <a:rPr lang="en-ZA" sz="1050" baseline="0" dirty="0">
                          <a:latin typeface="Arial" panose="020B0604020202020204" pitchFamily="34" charset="0"/>
                          <a:cs typeface="Arial" panose="020B0604020202020204" pitchFamily="34" charset="0"/>
                        </a:rPr>
                        <a:t> Target</a:t>
                      </a:r>
                      <a:endParaRPr lang="en-ZA" sz="1050" b="1" dirty="0">
                        <a:solidFill>
                          <a:schemeClr val="tx1"/>
                        </a:solidFill>
                        <a:latin typeface="Arial" panose="020B0604020202020204" pitchFamily="34" charset="0"/>
                        <a:cs typeface="Arial" panose="020B0604020202020204" pitchFamily="34" charset="0"/>
                      </a:endParaRPr>
                    </a:p>
                  </a:txBody>
                  <a:tcPr marL="38576" marR="38576" marT="19289" marB="19289" anchor="ctr"/>
                </a:tc>
                <a:tc>
                  <a:txBody>
                    <a:bodyPr/>
                    <a:lstStyle>
                      <a:lvl1pPr marL="0" algn="l" defTabSz="914400" rtl="0" eaLnBrk="1" latinLnBrk="0" hangingPunct="1">
                        <a:defRPr sz="1800" b="1" kern="1200">
                          <a:solidFill>
                            <a:schemeClr val="lt1"/>
                          </a:solidFill>
                          <a:latin typeface="Tahoma"/>
                        </a:defRPr>
                      </a:lvl1pPr>
                      <a:lvl2pPr marL="457200" algn="l" defTabSz="914400" rtl="0" eaLnBrk="1" latinLnBrk="0" hangingPunct="1">
                        <a:defRPr sz="1800" b="1" kern="1200">
                          <a:solidFill>
                            <a:schemeClr val="lt1"/>
                          </a:solidFill>
                          <a:latin typeface="Tahoma"/>
                        </a:defRPr>
                      </a:lvl2pPr>
                      <a:lvl3pPr marL="914400" algn="l" defTabSz="914400" rtl="0" eaLnBrk="1" latinLnBrk="0" hangingPunct="1">
                        <a:defRPr sz="1800" b="1" kern="1200">
                          <a:solidFill>
                            <a:schemeClr val="lt1"/>
                          </a:solidFill>
                          <a:latin typeface="Tahoma"/>
                        </a:defRPr>
                      </a:lvl3pPr>
                      <a:lvl4pPr marL="1371600" algn="l" defTabSz="914400" rtl="0" eaLnBrk="1" latinLnBrk="0" hangingPunct="1">
                        <a:defRPr sz="1800" b="1" kern="1200">
                          <a:solidFill>
                            <a:schemeClr val="lt1"/>
                          </a:solidFill>
                          <a:latin typeface="Tahoma"/>
                        </a:defRPr>
                      </a:lvl4pPr>
                      <a:lvl5pPr marL="1828800" algn="l" defTabSz="914400" rtl="0" eaLnBrk="1" latinLnBrk="0" hangingPunct="1">
                        <a:defRPr sz="1800" b="1" kern="1200">
                          <a:solidFill>
                            <a:schemeClr val="lt1"/>
                          </a:solidFill>
                          <a:latin typeface="Tahoma"/>
                        </a:defRPr>
                      </a:lvl5pPr>
                      <a:lvl6pPr marL="2286000" algn="l" defTabSz="914400" rtl="0" eaLnBrk="1" latinLnBrk="0" hangingPunct="1">
                        <a:defRPr sz="1800" b="1" kern="1200">
                          <a:solidFill>
                            <a:schemeClr val="lt1"/>
                          </a:solidFill>
                          <a:latin typeface="Tahoma"/>
                        </a:defRPr>
                      </a:lvl6pPr>
                      <a:lvl7pPr marL="2743200" algn="l" defTabSz="914400" rtl="0" eaLnBrk="1" latinLnBrk="0" hangingPunct="1">
                        <a:defRPr sz="1800" b="1" kern="1200">
                          <a:solidFill>
                            <a:schemeClr val="lt1"/>
                          </a:solidFill>
                          <a:latin typeface="Tahoma"/>
                        </a:defRPr>
                      </a:lvl7pPr>
                      <a:lvl8pPr marL="3200400" algn="l" defTabSz="914400" rtl="0" eaLnBrk="1" latinLnBrk="0" hangingPunct="1">
                        <a:defRPr sz="1800" b="1" kern="1200">
                          <a:solidFill>
                            <a:schemeClr val="lt1"/>
                          </a:solidFill>
                          <a:latin typeface="Tahoma"/>
                        </a:defRPr>
                      </a:lvl8pPr>
                      <a:lvl9pPr marL="3657600" algn="l" defTabSz="914400" rtl="0" eaLnBrk="1" latinLnBrk="0" hangingPunct="1">
                        <a:defRPr sz="1800" b="1" kern="1200">
                          <a:solidFill>
                            <a:schemeClr val="lt1"/>
                          </a:solidFill>
                          <a:latin typeface="Tahoma"/>
                        </a:defRPr>
                      </a:lvl9pPr>
                    </a:lstStyle>
                    <a:p>
                      <a:pPr marL="0" algn="ctr" defTabSz="457200" rtl="0" eaLnBrk="1" latinLnBrk="0" hangingPunct="1"/>
                      <a:r>
                        <a:rPr lang="en-US" sz="1050" kern="1200" dirty="0">
                          <a:latin typeface="Arial" panose="020B0604020202020204" pitchFamily="34" charset="0"/>
                          <a:cs typeface="Arial" panose="020B0604020202020204" pitchFamily="34" charset="0"/>
                        </a:rPr>
                        <a:t>2019/20 Actual </a:t>
                      </a:r>
                      <a:endParaRPr lang="en-ZA" sz="1050" b="1" kern="1200" dirty="0">
                        <a:solidFill>
                          <a:schemeClr val="tx1"/>
                        </a:solidFill>
                        <a:latin typeface="Arial" panose="020B0604020202020204" pitchFamily="34" charset="0"/>
                        <a:ea typeface="+mn-ea"/>
                        <a:cs typeface="Arial" panose="020B0604020202020204" pitchFamily="34" charset="0"/>
                      </a:endParaRPr>
                    </a:p>
                  </a:txBody>
                  <a:tcPr marL="38576" marR="38576" marT="19289" marB="19289"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1050" dirty="0">
                          <a:latin typeface="Arial" panose="020B0604020202020204" pitchFamily="34" charset="0"/>
                          <a:cs typeface="Arial" panose="020B0604020202020204" pitchFamily="34" charset="0"/>
                        </a:rPr>
                        <a:t>Reason for Variance</a:t>
                      </a:r>
                      <a:endParaRPr lang="en-ZA" sz="1050" dirty="0">
                        <a:solidFill>
                          <a:schemeClr val="tx1"/>
                        </a:solidFill>
                        <a:latin typeface="Arial" panose="020B0604020202020204" pitchFamily="34" charset="0"/>
                        <a:cs typeface="Arial" panose="020B0604020202020204" pitchFamily="34" charset="0"/>
                      </a:endParaRPr>
                    </a:p>
                  </a:txBody>
                  <a:tcPr marL="38576" marR="38576" marT="19289" marB="19289" anchor="ctr"/>
                </a:tc>
                <a:extLst>
                  <a:ext uri="{0D108BD9-81ED-4DB2-BD59-A6C34878D82A}">
                    <a16:rowId xmlns:a16="http://schemas.microsoft.com/office/drawing/2014/main" xmlns="" val="10000"/>
                  </a:ext>
                </a:extLst>
              </a:tr>
              <a:tr h="1469414">
                <a:tc rowSpan="3">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lnSpc>
                          <a:spcPct val="115000"/>
                        </a:lnSpc>
                        <a:spcAft>
                          <a:spcPts val="0"/>
                        </a:spcAft>
                      </a:pPr>
                      <a:r>
                        <a:rPr lang="en-ZA" sz="1050" dirty="0">
                          <a:effectLst/>
                          <a:latin typeface="Arial" panose="020B0604020202020204" pitchFamily="34" charset="0"/>
                          <a:cs typeface="Arial" panose="020B0604020202020204" pitchFamily="34" charset="0"/>
                        </a:rPr>
                        <a:t>To establish a credible, efficient and effective organisation </a:t>
                      </a: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5000"/>
                        </a:lnSpc>
                        <a:spcAft>
                          <a:spcPts val="0"/>
                        </a:spcAft>
                      </a:pPr>
                      <a:r>
                        <a:rPr lang="en-GB" sz="1050" dirty="0">
                          <a:effectLst/>
                          <a:latin typeface="Arial" panose="020B0604020202020204" pitchFamily="34" charset="0"/>
                          <a:cs typeface="Arial" panose="020B0604020202020204" pitchFamily="34" charset="0"/>
                        </a:rPr>
                        <a:t>Develop compliant SCM and standard operating procedures</a:t>
                      </a:r>
                      <a:endParaRPr lang="en-ZA" sz="1050" dirty="0">
                        <a:effectLst/>
                        <a:latin typeface="Arial" panose="020B0604020202020204" pitchFamily="34" charset="0"/>
                        <a:cs typeface="Arial" panose="020B0604020202020204" pitchFamily="34" charset="0"/>
                      </a:endParaRPr>
                    </a:p>
                    <a:p>
                      <a:pPr>
                        <a:lnSpc>
                          <a:spcPct val="115000"/>
                        </a:lnSpc>
                        <a:spcAft>
                          <a:spcPts val="0"/>
                        </a:spcAft>
                      </a:pPr>
                      <a:r>
                        <a:rPr lang="en-GB" sz="1050" dirty="0">
                          <a:effectLst/>
                          <a:latin typeface="Arial" panose="020B0604020202020204" pitchFamily="34" charset="0"/>
                          <a:cs typeface="Arial" panose="020B0604020202020204" pitchFamily="34" charset="0"/>
                        </a:rPr>
                        <a:t> </a:t>
                      </a: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45045" marR="4504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5000"/>
                        </a:lnSpc>
                        <a:spcAft>
                          <a:spcPts val="0"/>
                        </a:spcAft>
                      </a:pPr>
                      <a:r>
                        <a:rPr lang="en-GB" sz="1050" dirty="0">
                          <a:effectLst/>
                          <a:latin typeface="Arial" panose="020B0604020202020204" pitchFamily="34" charset="0"/>
                          <a:cs typeface="Arial" panose="020B0604020202020204" pitchFamily="34" charset="0"/>
                        </a:rPr>
                        <a:t>Develop compliant SCM policy and standard operating procedures</a:t>
                      </a:r>
                      <a:endParaRPr lang="en-GB" sz="1050" dirty="0">
                        <a:effectLst/>
                        <a:latin typeface="Arial" panose="020B0604020202020204" pitchFamily="34" charset="0"/>
                        <a:ea typeface="Calibri" panose="020F0502020204030204" pitchFamily="34" charset="0"/>
                        <a:cs typeface="Arial" panose="020B0604020202020204" pitchFamily="34" charset="0"/>
                      </a:endParaRPr>
                    </a:p>
                  </a:txBody>
                  <a:tcPr marL="45045" marR="4504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5000"/>
                        </a:lnSpc>
                        <a:spcAft>
                          <a:spcPts val="0"/>
                        </a:spcAft>
                      </a:pPr>
                      <a:r>
                        <a:rPr lang="en-GB" sz="1050" dirty="0">
                          <a:effectLst/>
                          <a:latin typeface="Arial" panose="020B0604020202020204" pitchFamily="34" charset="0"/>
                          <a:cs typeface="Arial" panose="020B0604020202020204" pitchFamily="34" charset="0"/>
                        </a:rPr>
                        <a:t>Developed compliant SCM policy and standard operating procedures</a:t>
                      </a: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45045" marR="4504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just">
                        <a:lnSpc>
                          <a:spcPct val="115000"/>
                        </a:lnSpc>
                        <a:spcAft>
                          <a:spcPts val="0"/>
                        </a:spcAft>
                      </a:pPr>
                      <a:r>
                        <a:rPr lang="en-GB" sz="1050" dirty="0">
                          <a:effectLst/>
                          <a:latin typeface="Arial" panose="020B0604020202020204" pitchFamily="34" charset="0"/>
                          <a:cs typeface="Arial" panose="020B0604020202020204" pitchFamily="34" charset="0"/>
                        </a:rPr>
                        <a:t>Annual target met</a:t>
                      </a: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45045" marR="45045" marT="0" marB="0"/>
                </a:tc>
                <a:extLst>
                  <a:ext uri="{0D108BD9-81ED-4DB2-BD59-A6C34878D82A}">
                    <a16:rowId xmlns:a16="http://schemas.microsoft.com/office/drawing/2014/main" xmlns="" val="10001"/>
                  </a:ext>
                </a:extLst>
              </a:tr>
              <a:tr h="1369285">
                <a:tc vMerge="1">
                  <a:txBody>
                    <a:bodyPr/>
                    <a:lstStyle/>
                    <a:p>
                      <a:endParaRPr lang="en-ZA" sz="1800" kern="1200" dirty="0">
                        <a:solidFill>
                          <a:schemeClr val="tx1"/>
                        </a:solidFill>
                        <a:latin typeface="+mn-lt"/>
                        <a:ea typeface="+mn-ea"/>
                        <a:cs typeface="+mn-cs"/>
                      </a:endParaRP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5000"/>
                        </a:lnSpc>
                        <a:spcAft>
                          <a:spcPts val="0"/>
                        </a:spcAft>
                      </a:pPr>
                      <a:r>
                        <a:rPr lang="en-GB" sz="1050" dirty="0">
                          <a:effectLst/>
                          <a:latin typeface="Arial" panose="020B0604020202020204" pitchFamily="34" charset="0"/>
                          <a:cs typeface="Arial" panose="020B0604020202020204" pitchFamily="34" charset="0"/>
                        </a:rPr>
                        <a:t>Number of Quarterly Financial Management Reports produced</a:t>
                      </a: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45045" marR="4504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5000"/>
                        </a:lnSpc>
                        <a:spcAft>
                          <a:spcPts val="0"/>
                        </a:spcAft>
                      </a:pPr>
                      <a:r>
                        <a:rPr lang="en-GB" sz="1050" dirty="0">
                          <a:effectLst/>
                          <a:latin typeface="Arial" panose="020B0604020202020204" pitchFamily="34" charset="0"/>
                          <a:cs typeface="Arial" panose="020B0604020202020204" pitchFamily="34" charset="0"/>
                        </a:rPr>
                        <a:t>4 Quarterly Financial Management Reports produced</a:t>
                      </a: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45045" marR="4504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5000"/>
                        </a:lnSpc>
                        <a:spcAft>
                          <a:spcPts val="0"/>
                        </a:spcAft>
                      </a:pPr>
                      <a:r>
                        <a:rPr lang="en-GB" sz="1050" dirty="0">
                          <a:effectLst/>
                          <a:latin typeface="Arial" panose="020B0604020202020204" pitchFamily="34" charset="0"/>
                          <a:cs typeface="Arial" panose="020B0604020202020204" pitchFamily="34" charset="0"/>
                        </a:rPr>
                        <a:t>4 Quarterly Financial Management Reports produced</a:t>
                      </a:r>
                      <a:endParaRPr lang="en-GB" sz="1050" dirty="0">
                        <a:effectLst/>
                        <a:latin typeface="Arial" panose="020B0604020202020204" pitchFamily="34" charset="0"/>
                        <a:ea typeface="Calibri" panose="020F0502020204030204" pitchFamily="34" charset="0"/>
                        <a:cs typeface="Arial" panose="020B0604020202020204" pitchFamily="34" charset="0"/>
                      </a:endParaRPr>
                    </a:p>
                  </a:txBody>
                  <a:tcPr marL="45045" marR="4504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5000"/>
                        </a:lnSpc>
                        <a:spcAft>
                          <a:spcPts val="1000"/>
                        </a:spcAft>
                      </a:pPr>
                      <a:r>
                        <a:rPr lang="en-GB" sz="1050" dirty="0">
                          <a:effectLst/>
                          <a:latin typeface="Arial" panose="020B0604020202020204" pitchFamily="34" charset="0"/>
                          <a:cs typeface="Arial" panose="020B0604020202020204" pitchFamily="34" charset="0"/>
                        </a:rPr>
                        <a:t>Annual target met</a:t>
                      </a: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45045" marR="45045" marT="0" marB="0"/>
                </a:tc>
                <a:extLst>
                  <a:ext uri="{0D108BD9-81ED-4DB2-BD59-A6C34878D82A}">
                    <a16:rowId xmlns:a16="http://schemas.microsoft.com/office/drawing/2014/main" xmlns="" val="10002"/>
                  </a:ext>
                </a:extLst>
              </a:tr>
              <a:tr h="1249195">
                <a:tc vMerge="1">
                  <a:txBody>
                    <a:bodyPr/>
                    <a:lstStyle/>
                    <a:p>
                      <a:pPr algn="l">
                        <a:lnSpc>
                          <a:spcPct val="115000"/>
                        </a:lnSpc>
                        <a:spcAft>
                          <a:spcPts val="0"/>
                        </a:spcAft>
                      </a:pPr>
                      <a:endParaRPr lang="en-Z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5000"/>
                        </a:lnSpc>
                        <a:spcAft>
                          <a:spcPts val="1000"/>
                        </a:spcAft>
                      </a:pPr>
                      <a:r>
                        <a:rPr lang="en-GB" sz="1050" dirty="0">
                          <a:effectLst/>
                          <a:latin typeface="Arial" panose="020B0604020202020204" pitchFamily="34" charset="0"/>
                          <a:cs typeface="Arial" panose="020B0604020202020204" pitchFamily="34" charset="0"/>
                        </a:rPr>
                        <a:t>Develop and implement Annual Workplace Skills Plan </a:t>
                      </a: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45045" marR="4504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5000"/>
                        </a:lnSpc>
                        <a:spcAft>
                          <a:spcPts val="1000"/>
                        </a:spcAft>
                      </a:pPr>
                      <a:r>
                        <a:rPr lang="en-GB" sz="1050" dirty="0">
                          <a:effectLst/>
                          <a:latin typeface="Arial" panose="020B0604020202020204" pitchFamily="34" charset="0"/>
                          <a:cs typeface="Arial" panose="020B0604020202020204" pitchFamily="34" charset="0"/>
                        </a:rPr>
                        <a:t>Develop and Implement Annual Workplace Skills Plan</a:t>
                      </a: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45045" marR="4504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5000"/>
                        </a:lnSpc>
                        <a:spcAft>
                          <a:spcPts val="1000"/>
                        </a:spcAft>
                      </a:pPr>
                      <a:r>
                        <a:rPr lang="en-GB" sz="1050" dirty="0">
                          <a:effectLst/>
                          <a:latin typeface="Arial" panose="020B0604020202020204" pitchFamily="34" charset="0"/>
                          <a:cs typeface="Arial" panose="020B0604020202020204" pitchFamily="34" charset="0"/>
                        </a:rPr>
                        <a:t>Developed and implemented Annual Workplace Skills Plan</a:t>
                      </a:r>
                      <a:endParaRPr lang="en-GB" sz="1050" dirty="0">
                        <a:effectLst/>
                        <a:latin typeface="Arial" panose="020B0604020202020204" pitchFamily="34" charset="0"/>
                        <a:ea typeface="Calibri" panose="020F0502020204030204" pitchFamily="34" charset="0"/>
                        <a:cs typeface="Arial" panose="020B0604020202020204" pitchFamily="34" charset="0"/>
                      </a:endParaRPr>
                    </a:p>
                  </a:txBody>
                  <a:tcPr marL="45045" marR="4504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5000"/>
                        </a:lnSpc>
                        <a:spcAft>
                          <a:spcPts val="1000"/>
                        </a:spcAft>
                      </a:pPr>
                      <a:r>
                        <a:rPr lang="en-GB" sz="1050" dirty="0">
                          <a:effectLst/>
                          <a:latin typeface="Arial" panose="020B0604020202020204" pitchFamily="34" charset="0"/>
                          <a:cs typeface="Arial" panose="020B0604020202020204" pitchFamily="34" charset="0"/>
                        </a:rPr>
                        <a:t>Annual target met</a:t>
                      </a: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45045" marR="45045" marT="0" marB="0"/>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xmlns="" val="21748004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0D1ACCE-4D73-C141-8838-BC543341C0B3}"/>
              </a:ext>
            </a:extLst>
          </p:cNvPr>
          <p:cNvPicPr>
            <a:picLocks noChangeAspect="1"/>
          </p:cNvPicPr>
          <p:nvPr/>
        </p:nvPicPr>
        <p:blipFill>
          <a:blip r:embed="rId2"/>
          <a:stretch>
            <a:fillRect/>
          </a:stretch>
        </p:blipFill>
        <p:spPr>
          <a:xfrm>
            <a:off x="558800" y="0"/>
            <a:ext cx="8585200" cy="6858000"/>
          </a:xfrm>
          <a:prstGeom prst="rect">
            <a:avLst/>
          </a:prstGeom>
        </p:spPr>
      </p:pic>
      <p:sp>
        <p:nvSpPr>
          <p:cNvPr id="7" name="Title 1">
            <a:extLst>
              <a:ext uri="{FF2B5EF4-FFF2-40B4-BE49-F238E27FC236}">
                <a16:creationId xmlns:a16="http://schemas.microsoft.com/office/drawing/2014/main" xmlns="" id="{ED88FB43-4BB5-4146-B392-4F929F0D3527}"/>
              </a:ext>
            </a:extLst>
          </p:cNvPr>
          <p:cNvSpPr>
            <a:spLocks noGrp="1"/>
          </p:cNvSpPr>
          <p:nvPr>
            <p:ph type="ctrTitle"/>
          </p:nvPr>
        </p:nvSpPr>
        <p:spPr>
          <a:xfrm>
            <a:off x="426719" y="1071716"/>
            <a:ext cx="8088015" cy="492066"/>
          </a:xfrm>
        </p:spPr>
        <p:txBody>
          <a:bodyPr>
            <a:normAutofit fontScale="90000"/>
          </a:bodyPr>
          <a:lstStyle/>
          <a:p>
            <a:pPr algn="l"/>
            <a:r>
              <a:rPr lang="en-US" sz="2000" b="1" dirty="0">
                <a:solidFill>
                  <a:schemeClr val="accent1">
                    <a:lumMod val="50000"/>
                  </a:schemeClr>
                </a:solidFill>
                <a:latin typeface="Arial" panose="020B0604020202020204" pitchFamily="34" charset="0"/>
                <a:cs typeface="Arial" panose="020B0604020202020204" pitchFamily="34" charset="0"/>
              </a:rPr>
              <a:t>PROGRAM 2: PROGRAM DESIGN, DEVELOPMENT AND DELIVERY</a:t>
            </a:r>
          </a:p>
        </p:txBody>
      </p:sp>
      <p:graphicFrame>
        <p:nvGraphicFramePr>
          <p:cNvPr id="8" name="Table 7">
            <a:extLst/>
          </p:cNvPr>
          <p:cNvGraphicFramePr>
            <a:graphicFrameLocks noGrp="1"/>
          </p:cNvGraphicFramePr>
          <p:nvPr>
            <p:extLst>
              <p:ext uri="{D42A27DB-BD31-4B8C-83A1-F6EECF244321}">
                <p14:modId xmlns:p14="http://schemas.microsoft.com/office/powerpoint/2010/main" xmlns="" val="2299602040"/>
              </p:ext>
            </p:extLst>
          </p:nvPr>
        </p:nvGraphicFramePr>
        <p:xfrm>
          <a:off x="141613" y="1835631"/>
          <a:ext cx="8658225" cy="4750520"/>
        </p:xfrm>
        <a:graphic>
          <a:graphicData uri="http://schemas.openxmlformats.org/drawingml/2006/table">
            <a:tbl>
              <a:tblPr firstRow="1" bandRow="1">
                <a:tableStyleId>{69012ECD-51FC-41F1-AA8D-1B2483CD663E}</a:tableStyleId>
              </a:tblPr>
              <a:tblGrid>
                <a:gridCol w="1640252">
                  <a:extLst>
                    <a:ext uri="{9D8B030D-6E8A-4147-A177-3AD203B41FA5}">
                      <a16:colId xmlns:a16="http://schemas.microsoft.com/office/drawing/2014/main" xmlns="" val="20000"/>
                    </a:ext>
                  </a:extLst>
                </a:gridCol>
                <a:gridCol w="2035682">
                  <a:extLst>
                    <a:ext uri="{9D8B030D-6E8A-4147-A177-3AD203B41FA5}">
                      <a16:colId xmlns:a16="http://schemas.microsoft.com/office/drawing/2014/main" xmlns="" val="20001"/>
                    </a:ext>
                  </a:extLst>
                </a:gridCol>
                <a:gridCol w="1350644">
                  <a:extLst>
                    <a:ext uri="{9D8B030D-6E8A-4147-A177-3AD203B41FA5}">
                      <a16:colId xmlns:a16="http://schemas.microsoft.com/office/drawing/2014/main" xmlns="" val="20002"/>
                    </a:ext>
                  </a:extLst>
                </a:gridCol>
                <a:gridCol w="1555594">
                  <a:extLst>
                    <a:ext uri="{9D8B030D-6E8A-4147-A177-3AD203B41FA5}">
                      <a16:colId xmlns:a16="http://schemas.microsoft.com/office/drawing/2014/main" xmlns="" val="20003"/>
                    </a:ext>
                  </a:extLst>
                </a:gridCol>
                <a:gridCol w="2076053">
                  <a:extLst>
                    <a:ext uri="{9D8B030D-6E8A-4147-A177-3AD203B41FA5}">
                      <a16:colId xmlns:a16="http://schemas.microsoft.com/office/drawing/2014/main" xmlns="" val="3038805573"/>
                    </a:ext>
                  </a:extLst>
                </a:gridCol>
              </a:tblGrid>
              <a:tr h="387504">
                <a:tc>
                  <a:txBody>
                    <a:bodyPr/>
                    <a:lstStyle>
                      <a:lvl1pPr marL="0" algn="l" defTabSz="914400" rtl="0" eaLnBrk="1" latinLnBrk="0" hangingPunct="1">
                        <a:defRPr sz="1800" b="1" kern="1200">
                          <a:solidFill>
                            <a:schemeClr val="lt1"/>
                          </a:solidFill>
                          <a:latin typeface="Tahoma"/>
                        </a:defRPr>
                      </a:lvl1pPr>
                      <a:lvl2pPr marL="457200" algn="l" defTabSz="914400" rtl="0" eaLnBrk="1" latinLnBrk="0" hangingPunct="1">
                        <a:defRPr sz="1800" b="1" kern="1200">
                          <a:solidFill>
                            <a:schemeClr val="lt1"/>
                          </a:solidFill>
                          <a:latin typeface="Tahoma"/>
                        </a:defRPr>
                      </a:lvl2pPr>
                      <a:lvl3pPr marL="914400" algn="l" defTabSz="914400" rtl="0" eaLnBrk="1" latinLnBrk="0" hangingPunct="1">
                        <a:defRPr sz="1800" b="1" kern="1200">
                          <a:solidFill>
                            <a:schemeClr val="lt1"/>
                          </a:solidFill>
                          <a:latin typeface="Tahoma"/>
                        </a:defRPr>
                      </a:lvl3pPr>
                      <a:lvl4pPr marL="1371600" algn="l" defTabSz="914400" rtl="0" eaLnBrk="1" latinLnBrk="0" hangingPunct="1">
                        <a:defRPr sz="1800" b="1" kern="1200">
                          <a:solidFill>
                            <a:schemeClr val="lt1"/>
                          </a:solidFill>
                          <a:latin typeface="Tahoma"/>
                        </a:defRPr>
                      </a:lvl4pPr>
                      <a:lvl5pPr marL="1828800" algn="l" defTabSz="914400" rtl="0" eaLnBrk="1" latinLnBrk="0" hangingPunct="1">
                        <a:defRPr sz="1800" b="1" kern="1200">
                          <a:solidFill>
                            <a:schemeClr val="lt1"/>
                          </a:solidFill>
                          <a:latin typeface="Tahoma"/>
                        </a:defRPr>
                      </a:lvl5pPr>
                      <a:lvl6pPr marL="2286000" algn="l" defTabSz="914400" rtl="0" eaLnBrk="1" latinLnBrk="0" hangingPunct="1">
                        <a:defRPr sz="1800" b="1" kern="1200">
                          <a:solidFill>
                            <a:schemeClr val="lt1"/>
                          </a:solidFill>
                          <a:latin typeface="Tahoma"/>
                        </a:defRPr>
                      </a:lvl6pPr>
                      <a:lvl7pPr marL="2743200" algn="l" defTabSz="914400" rtl="0" eaLnBrk="1" latinLnBrk="0" hangingPunct="1">
                        <a:defRPr sz="1800" b="1" kern="1200">
                          <a:solidFill>
                            <a:schemeClr val="lt1"/>
                          </a:solidFill>
                          <a:latin typeface="Tahoma"/>
                        </a:defRPr>
                      </a:lvl7pPr>
                      <a:lvl8pPr marL="3200400" algn="l" defTabSz="914400" rtl="0" eaLnBrk="1" latinLnBrk="0" hangingPunct="1">
                        <a:defRPr sz="1800" b="1" kern="1200">
                          <a:solidFill>
                            <a:schemeClr val="lt1"/>
                          </a:solidFill>
                          <a:latin typeface="Tahoma"/>
                        </a:defRPr>
                      </a:lvl8pPr>
                      <a:lvl9pPr marL="3657600" algn="l" defTabSz="914400" rtl="0" eaLnBrk="1" latinLnBrk="0" hangingPunct="1">
                        <a:defRPr sz="1800" b="1" kern="1200">
                          <a:solidFill>
                            <a:schemeClr val="lt1"/>
                          </a:solidFill>
                          <a:latin typeface="Tahoma"/>
                        </a:defRPr>
                      </a:lvl9pPr>
                    </a:lstStyle>
                    <a:p>
                      <a:pPr marL="0" algn="ctr" defTabSz="685800" rtl="0" eaLnBrk="1" latinLnBrk="0" hangingPunct="1"/>
                      <a:r>
                        <a:rPr lang="en-ZA" sz="1050" kern="1200" dirty="0">
                          <a:latin typeface="Arial" panose="020B0604020202020204" pitchFamily="34" charset="0"/>
                          <a:cs typeface="Arial" panose="020B0604020202020204" pitchFamily="34" charset="0"/>
                        </a:rPr>
                        <a:t>Strategic Objective</a:t>
                      </a:r>
                      <a:endParaRPr lang="en-ZA" sz="1050" b="1" kern="1200" dirty="0">
                        <a:solidFill>
                          <a:schemeClr val="tx1"/>
                        </a:solidFill>
                        <a:latin typeface="Arial" panose="020B0604020202020204" pitchFamily="34" charset="0"/>
                        <a:ea typeface="+mn-ea"/>
                        <a:cs typeface="Arial" panose="020B0604020202020204" pitchFamily="34" charset="0"/>
                      </a:endParaRPr>
                    </a:p>
                  </a:txBody>
                  <a:tcPr marL="38576" marR="38576" marT="19289" marB="19289" anchor="ctr"/>
                </a:tc>
                <a:tc>
                  <a:txBody>
                    <a:bodyPr/>
                    <a:lstStyle>
                      <a:lvl1pPr marL="0" algn="l" defTabSz="914400" rtl="0" eaLnBrk="1" latinLnBrk="0" hangingPunct="1">
                        <a:defRPr sz="1800" b="1" kern="1200">
                          <a:solidFill>
                            <a:schemeClr val="lt1"/>
                          </a:solidFill>
                          <a:latin typeface="Tahoma"/>
                        </a:defRPr>
                      </a:lvl1pPr>
                      <a:lvl2pPr marL="457200" algn="l" defTabSz="914400" rtl="0" eaLnBrk="1" latinLnBrk="0" hangingPunct="1">
                        <a:defRPr sz="1800" b="1" kern="1200">
                          <a:solidFill>
                            <a:schemeClr val="lt1"/>
                          </a:solidFill>
                          <a:latin typeface="Tahoma"/>
                        </a:defRPr>
                      </a:lvl2pPr>
                      <a:lvl3pPr marL="914400" algn="l" defTabSz="914400" rtl="0" eaLnBrk="1" latinLnBrk="0" hangingPunct="1">
                        <a:defRPr sz="1800" b="1" kern="1200">
                          <a:solidFill>
                            <a:schemeClr val="lt1"/>
                          </a:solidFill>
                          <a:latin typeface="Tahoma"/>
                        </a:defRPr>
                      </a:lvl3pPr>
                      <a:lvl4pPr marL="1371600" algn="l" defTabSz="914400" rtl="0" eaLnBrk="1" latinLnBrk="0" hangingPunct="1">
                        <a:defRPr sz="1800" b="1" kern="1200">
                          <a:solidFill>
                            <a:schemeClr val="lt1"/>
                          </a:solidFill>
                          <a:latin typeface="Tahoma"/>
                        </a:defRPr>
                      </a:lvl4pPr>
                      <a:lvl5pPr marL="1828800" algn="l" defTabSz="914400" rtl="0" eaLnBrk="1" latinLnBrk="0" hangingPunct="1">
                        <a:defRPr sz="1800" b="1" kern="1200">
                          <a:solidFill>
                            <a:schemeClr val="lt1"/>
                          </a:solidFill>
                          <a:latin typeface="Tahoma"/>
                        </a:defRPr>
                      </a:lvl5pPr>
                      <a:lvl6pPr marL="2286000" algn="l" defTabSz="914400" rtl="0" eaLnBrk="1" latinLnBrk="0" hangingPunct="1">
                        <a:defRPr sz="1800" b="1" kern="1200">
                          <a:solidFill>
                            <a:schemeClr val="lt1"/>
                          </a:solidFill>
                          <a:latin typeface="Tahoma"/>
                        </a:defRPr>
                      </a:lvl6pPr>
                      <a:lvl7pPr marL="2743200" algn="l" defTabSz="914400" rtl="0" eaLnBrk="1" latinLnBrk="0" hangingPunct="1">
                        <a:defRPr sz="1800" b="1" kern="1200">
                          <a:solidFill>
                            <a:schemeClr val="lt1"/>
                          </a:solidFill>
                          <a:latin typeface="Tahoma"/>
                        </a:defRPr>
                      </a:lvl7pPr>
                      <a:lvl8pPr marL="3200400" algn="l" defTabSz="914400" rtl="0" eaLnBrk="1" latinLnBrk="0" hangingPunct="1">
                        <a:defRPr sz="1800" b="1" kern="1200">
                          <a:solidFill>
                            <a:schemeClr val="lt1"/>
                          </a:solidFill>
                          <a:latin typeface="Tahoma"/>
                        </a:defRPr>
                      </a:lvl8pPr>
                      <a:lvl9pPr marL="3657600" algn="l" defTabSz="914400" rtl="0" eaLnBrk="1" latinLnBrk="0" hangingPunct="1">
                        <a:defRPr sz="1800" b="1" kern="1200">
                          <a:solidFill>
                            <a:schemeClr val="lt1"/>
                          </a:solidFill>
                          <a:latin typeface="Tahoma"/>
                        </a:defRPr>
                      </a:lvl9pPr>
                    </a:lstStyle>
                    <a:p>
                      <a:pPr marL="0" algn="ctr" defTabSz="685800" rtl="0" eaLnBrk="1" latinLnBrk="0" hangingPunct="1"/>
                      <a:r>
                        <a:rPr lang="en-ZA" sz="1050" kern="1200" dirty="0">
                          <a:latin typeface="Arial" panose="020B0604020202020204" pitchFamily="34" charset="0"/>
                          <a:cs typeface="Arial" panose="020B0604020202020204" pitchFamily="34" charset="0"/>
                        </a:rPr>
                        <a:t>Key</a:t>
                      </a:r>
                      <a:r>
                        <a:rPr lang="en-ZA" sz="1050" kern="1200" baseline="0" dirty="0">
                          <a:latin typeface="Arial" panose="020B0604020202020204" pitchFamily="34" charset="0"/>
                          <a:cs typeface="Arial" panose="020B0604020202020204" pitchFamily="34" charset="0"/>
                        </a:rPr>
                        <a:t> performance Indicator</a:t>
                      </a:r>
                      <a:endParaRPr lang="en-ZA" sz="1050" b="1" kern="1200" dirty="0">
                        <a:solidFill>
                          <a:schemeClr val="tx1"/>
                        </a:solidFill>
                        <a:latin typeface="Arial" panose="020B0604020202020204" pitchFamily="34" charset="0"/>
                        <a:ea typeface="+mn-ea"/>
                        <a:cs typeface="Arial" panose="020B0604020202020204" pitchFamily="34" charset="0"/>
                      </a:endParaRPr>
                    </a:p>
                  </a:txBody>
                  <a:tcPr marL="38576" marR="38576" marT="19289" marB="19289" anchor="ctr"/>
                </a:tc>
                <a:tc>
                  <a:txBody>
                    <a:bodyPr/>
                    <a:lstStyle>
                      <a:lvl1pPr marL="0" algn="l" defTabSz="914400" rtl="0" eaLnBrk="1" latinLnBrk="0" hangingPunct="1">
                        <a:defRPr sz="1800" b="1" kern="1200">
                          <a:solidFill>
                            <a:schemeClr val="lt1"/>
                          </a:solidFill>
                          <a:latin typeface="Tahoma"/>
                        </a:defRPr>
                      </a:lvl1pPr>
                      <a:lvl2pPr marL="457200" algn="l" defTabSz="914400" rtl="0" eaLnBrk="1" latinLnBrk="0" hangingPunct="1">
                        <a:defRPr sz="1800" b="1" kern="1200">
                          <a:solidFill>
                            <a:schemeClr val="lt1"/>
                          </a:solidFill>
                          <a:latin typeface="Tahoma"/>
                        </a:defRPr>
                      </a:lvl2pPr>
                      <a:lvl3pPr marL="914400" algn="l" defTabSz="914400" rtl="0" eaLnBrk="1" latinLnBrk="0" hangingPunct="1">
                        <a:defRPr sz="1800" b="1" kern="1200">
                          <a:solidFill>
                            <a:schemeClr val="lt1"/>
                          </a:solidFill>
                          <a:latin typeface="Tahoma"/>
                        </a:defRPr>
                      </a:lvl3pPr>
                      <a:lvl4pPr marL="1371600" algn="l" defTabSz="914400" rtl="0" eaLnBrk="1" latinLnBrk="0" hangingPunct="1">
                        <a:defRPr sz="1800" b="1" kern="1200">
                          <a:solidFill>
                            <a:schemeClr val="lt1"/>
                          </a:solidFill>
                          <a:latin typeface="Tahoma"/>
                        </a:defRPr>
                      </a:lvl4pPr>
                      <a:lvl5pPr marL="1828800" algn="l" defTabSz="914400" rtl="0" eaLnBrk="1" latinLnBrk="0" hangingPunct="1">
                        <a:defRPr sz="1800" b="1" kern="1200">
                          <a:solidFill>
                            <a:schemeClr val="lt1"/>
                          </a:solidFill>
                          <a:latin typeface="Tahoma"/>
                        </a:defRPr>
                      </a:lvl5pPr>
                      <a:lvl6pPr marL="2286000" algn="l" defTabSz="914400" rtl="0" eaLnBrk="1" latinLnBrk="0" hangingPunct="1">
                        <a:defRPr sz="1800" b="1" kern="1200">
                          <a:solidFill>
                            <a:schemeClr val="lt1"/>
                          </a:solidFill>
                          <a:latin typeface="Tahoma"/>
                        </a:defRPr>
                      </a:lvl6pPr>
                      <a:lvl7pPr marL="2743200" algn="l" defTabSz="914400" rtl="0" eaLnBrk="1" latinLnBrk="0" hangingPunct="1">
                        <a:defRPr sz="1800" b="1" kern="1200">
                          <a:solidFill>
                            <a:schemeClr val="lt1"/>
                          </a:solidFill>
                          <a:latin typeface="Tahoma"/>
                        </a:defRPr>
                      </a:lvl7pPr>
                      <a:lvl8pPr marL="3200400" algn="l" defTabSz="914400" rtl="0" eaLnBrk="1" latinLnBrk="0" hangingPunct="1">
                        <a:defRPr sz="1800" b="1" kern="1200">
                          <a:solidFill>
                            <a:schemeClr val="lt1"/>
                          </a:solidFill>
                          <a:latin typeface="Tahoma"/>
                        </a:defRPr>
                      </a:lvl8pPr>
                      <a:lvl9pPr marL="3657600" algn="l" defTabSz="914400" rtl="0" eaLnBrk="1" latinLnBrk="0" hangingPunct="1">
                        <a:defRPr sz="1800" b="1" kern="1200">
                          <a:solidFill>
                            <a:schemeClr val="lt1"/>
                          </a:solidFill>
                          <a:latin typeface="Tahoma"/>
                        </a:defRPr>
                      </a:lvl9pPr>
                    </a:lstStyle>
                    <a:p>
                      <a:pPr algn="ctr"/>
                      <a:r>
                        <a:rPr lang="en-ZA" sz="1050" dirty="0">
                          <a:latin typeface="Arial" panose="020B0604020202020204" pitchFamily="34" charset="0"/>
                          <a:cs typeface="Arial" panose="020B0604020202020204" pitchFamily="34" charset="0"/>
                        </a:rPr>
                        <a:t>2019/20</a:t>
                      </a:r>
                      <a:r>
                        <a:rPr lang="en-ZA" sz="1050" baseline="0" dirty="0">
                          <a:latin typeface="Arial" panose="020B0604020202020204" pitchFamily="34" charset="0"/>
                          <a:cs typeface="Arial" panose="020B0604020202020204" pitchFamily="34" charset="0"/>
                        </a:rPr>
                        <a:t> Target</a:t>
                      </a:r>
                      <a:endParaRPr lang="en-ZA" sz="1050" b="1" dirty="0">
                        <a:solidFill>
                          <a:schemeClr val="tx1"/>
                        </a:solidFill>
                        <a:latin typeface="Arial" panose="020B0604020202020204" pitchFamily="34" charset="0"/>
                        <a:cs typeface="Arial" panose="020B0604020202020204" pitchFamily="34" charset="0"/>
                      </a:endParaRPr>
                    </a:p>
                  </a:txBody>
                  <a:tcPr marL="38576" marR="38576" marT="19289" marB="19289" anchor="ctr"/>
                </a:tc>
                <a:tc>
                  <a:txBody>
                    <a:bodyPr/>
                    <a:lstStyle>
                      <a:lvl1pPr marL="0" algn="l" defTabSz="914400" rtl="0" eaLnBrk="1" latinLnBrk="0" hangingPunct="1">
                        <a:defRPr sz="1800" b="1" kern="1200">
                          <a:solidFill>
                            <a:schemeClr val="lt1"/>
                          </a:solidFill>
                          <a:latin typeface="Tahoma"/>
                        </a:defRPr>
                      </a:lvl1pPr>
                      <a:lvl2pPr marL="457200" algn="l" defTabSz="914400" rtl="0" eaLnBrk="1" latinLnBrk="0" hangingPunct="1">
                        <a:defRPr sz="1800" b="1" kern="1200">
                          <a:solidFill>
                            <a:schemeClr val="lt1"/>
                          </a:solidFill>
                          <a:latin typeface="Tahoma"/>
                        </a:defRPr>
                      </a:lvl2pPr>
                      <a:lvl3pPr marL="914400" algn="l" defTabSz="914400" rtl="0" eaLnBrk="1" latinLnBrk="0" hangingPunct="1">
                        <a:defRPr sz="1800" b="1" kern="1200">
                          <a:solidFill>
                            <a:schemeClr val="lt1"/>
                          </a:solidFill>
                          <a:latin typeface="Tahoma"/>
                        </a:defRPr>
                      </a:lvl3pPr>
                      <a:lvl4pPr marL="1371600" algn="l" defTabSz="914400" rtl="0" eaLnBrk="1" latinLnBrk="0" hangingPunct="1">
                        <a:defRPr sz="1800" b="1" kern="1200">
                          <a:solidFill>
                            <a:schemeClr val="lt1"/>
                          </a:solidFill>
                          <a:latin typeface="Tahoma"/>
                        </a:defRPr>
                      </a:lvl4pPr>
                      <a:lvl5pPr marL="1828800" algn="l" defTabSz="914400" rtl="0" eaLnBrk="1" latinLnBrk="0" hangingPunct="1">
                        <a:defRPr sz="1800" b="1" kern="1200">
                          <a:solidFill>
                            <a:schemeClr val="lt1"/>
                          </a:solidFill>
                          <a:latin typeface="Tahoma"/>
                        </a:defRPr>
                      </a:lvl5pPr>
                      <a:lvl6pPr marL="2286000" algn="l" defTabSz="914400" rtl="0" eaLnBrk="1" latinLnBrk="0" hangingPunct="1">
                        <a:defRPr sz="1800" b="1" kern="1200">
                          <a:solidFill>
                            <a:schemeClr val="lt1"/>
                          </a:solidFill>
                          <a:latin typeface="Tahoma"/>
                        </a:defRPr>
                      </a:lvl6pPr>
                      <a:lvl7pPr marL="2743200" algn="l" defTabSz="914400" rtl="0" eaLnBrk="1" latinLnBrk="0" hangingPunct="1">
                        <a:defRPr sz="1800" b="1" kern="1200">
                          <a:solidFill>
                            <a:schemeClr val="lt1"/>
                          </a:solidFill>
                          <a:latin typeface="Tahoma"/>
                        </a:defRPr>
                      </a:lvl7pPr>
                      <a:lvl8pPr marL="3200400" algn="l" defTabSz="914400" rtl="0" eaLnBrk="1" latinLnBrk="0" hangingPunct="1">
                        <a:defRPr sz="1800" b="1" kern="1200">
                          <a:solidFill>
                            <a:schemeClr val="lt1"/>
                          </a:solidFill>
                          <a:latin typeface="Tahoma"/>
                        </a:defRPr>
                      </a:lvl8pPr>
                      <a:lvl9pPr marL="3657600" algn="l" defTabSz="914400" rtl="0" eaLnBrk="1" latinLnBrk="0" hangingPunct="1">
                        <a:defRPr sz="1800" b="1" kern="1200">
                          <a:solidFill>
                            <a:schemeClr val="lt1"/>
                          </a:solidFill>
                          <a:latin typeface="Tahoma"/>
                        </a:defRPr>
                      </a:lvl9pPr>
                    </a:lstStyle>
                    <a:p>
                      <a:pPr marL="0" algn="ctr" defTabSz="457200" rtl="0" eaLnBrk="1" latinLnBrk="0" hangingPunct="1"/>
                      <a:r>
                        <a:rPr lang="en-US" sz="1050" kern="1200" dirty="0">
                          <a:latin typeface="Arial" panose="020B0604020202020204" pitchFamily="34" charset="0"/>
                          <a:cs typeface="Arial" panose="020B0604020202020204" pitchFamily="34" charset="0"/>
                        </a:rPr>
                        <a:t>2019/20 Actual </a:t>
                      </a:r>
                      <a:endParaRPr lang="en-ZA" sz="1050" b="1" kern="1200" dirty="0">
                        <a:solidFill>
                          <a:schemeClr val="tx1"/>
                        </a:solidFill>
                        <a:latin typeface="Arial" panose="020B0604020202020204" pitchFamily="34" charset="0"/>
                        <a:ea typeface="+mn-ea"/>
                        <a:cs typeface="Arial" panose="020B0604020202020204" pitchFamily="34" charset="0"/>
                      </a:endParaRPr>
                    </a:p>
                  </a:txBody>
                  <a:tcPr marL="38576" marR="38576" marT="19289" marB="19289" anchor="ct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lnSpc>
                          <a:spcPct val="115000"/>
                        </a:lnSpc>
                        <a:spcAft>
                          <a:spcPts val="1000"/>
                        </a:spcAft>
                      </a:pPr>
                      <a:r>
                        <a:rPr lang="en-GB" sz="1050" dirty="0">
                          <a:effectLst/>
                          <a:latin typeface="Arial" panose="020B0604020202020204" pitchFamily="34" charset="0"/>
                          <a:cs typeface="Arial" panose="020B0604020202020204" pitchFamily="34" charset="0"/>
                        </a:rPr>
                        <a:t>Reason for Variance</a:t>
                      </a:r>
                      <a:endParaRPr lang="en-ZA" sz="105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10000"/>
                  </a:ext>
                </a:extLst>
              </a:tr>
              <a:tr h="1130934">
                <a:tc rowSpan="4">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36000" marR="0" lvl="0" indent="0" algn="l" defTabSz="457200" rtl="0" eaLnBrk="1" fontAlgn="auto" latinLnBrk="0" hangingPunct="1">
                        <a:lnSpc>
                          <a:spcPct val="115000"/>
                        </a:lnSpc>
                        <a:spcBef>
                          <a:spcPts val="0"/>
                        </a:spcBef>
                        <a:spcAft>
                          <a:spcPts val="1000"/>
                        </a:spcAft>
                        <a:buClrTx/>
                        <a:buSzTx/>
                        <a:buFontTx/>
                        <a:buNone/>
                        <a:tabLst/>
                        <a:defRPr/>
                      </a:pPr>
                      <a:r>
                        <a:rPr kumimoji="0" lang="en-GB" sz="1050" u="none" strike="noStrike" kern="1200" cap="none" spc="0" normalizeH="0" baseline="0" noProof="0" dirty="0">
                          <a:ln>
                            <a:noFill/>
                          </a:ln>
                          <a:effectLst/>
                          <a:uLnTx/>
                          <a:uFillTx/>
                          <a:latin typeface="Arial" panose="020B0604020202020204" pitchFamily="34" charset="0"/>
                          <a:cs typeface="Arial" panose="020B0604020202020204" pitchFamily="34" charset="0"/>
                        </a:rPr>
                        <a:t>To provide socio-economic empowerment interventions and support for young people in South Africa </a:t>
                      </a:r>
                      <a:endParaRPr kumimoji="0" lang="en-ZA" sz="105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algn="l">
                        <a:lnSpc>
                          <a:spcPct val="115000"/>
                        </a:lnSpc>
                        <a:spcAft>
                          <a:spcPts val="0"/>
                        </a:spcAft>
                      </a:pP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nSpc>
                          <a:spcPct val="115000"/>
                        </a:lnSpc>
                        <a:spcAft>
                          <a:spcPts val="0"/>
                        </a:spcAft>
                      </a:pPr>
                      <a:r>
                        <a:rPr lang="en-GB" sz="1050" dirty="0">
                          <a:effectLst/>
                          <a:latin typeface="Arial" panose="020B0604020202020204" pitchFamily="34" charset="0"/>
                          <a:cs typeface="Arial" panose="020B0604020202020204" pitchFamily="34" charset="0"/>
                        </a:rPr>
                        <a:t>Number of youth owned enterprises supported through Grant Programme</a:t>
                      </a:r>
                      <a:endParaRPr lang="en-ZA" sz="1050" dirty="0">
                        <a:effectLst/>
                        <a:latin typeface="Arial" panose="020B0604020202020204" pitchFamily="34" charset="0"/>
                        <a:cs typeface="Arial" panose="020B0604020202020204" pitchFamily="34" charset="0"/>
                      </a:endParaRPr>
                    </a:p>
                    <a:p>
                      <a:pPr>
                        <a:lnSpc>
                          <a:spcPct val="115000"/>
                        </a:lnSpc>
                        <a:spcAft>
                          <a:spcPts val="0"/>
                        </a:spcAft>
                      </a:pPr>
                      <a:r>
                        <a:rPr lang="en-GB" sz="1050" dirty="0">
                          <a:effectLst/>
                          <a:latin typeface="Arial" panose="020B0604020202020204" pitchFamily="34" charset="0"/>
                          <a:cs typeface="Arial" panose="020B0604020202020204" pitchFamily="34" charset="0"/>
                        </a:rPr>
                        <a:t> </a:t>
                      </a: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23357" marR="23357" marT="0" marB="0"/>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nSpc>
                          <a:spcPct val="115000"/>
                        </a:lnSpc>
                        <a:spcAft>
                          <a:spcPts val="0"/>
                        </a:spcAft>
                      </a:pPr>
                      <a:r>
                        <a:rPr lang="en-GB" sz="1050" dirty="0">
                          <a:effectLst/>
                          <a:latin typeface="Arial" panose="020B0604020202020204" pitchFamily="34" charset="0"/>
                          <a:cs typeface="Arial" panose="020B0604020202020204" pitchFamily="34" charset="0"/>
                        </a:rPr>
                        <a:t>1000</a:t>
                      </a: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23357" marR="23357" marT="0" marB="0"/>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nSpc>
                          <a:spcPct val="115000"/>
                        </a:lnSpc>
                        <a:spcAft>
                          <a:spcPts val="0"/>
                        </a:spcAft>
                      </a:pPr>
                      <a:r>
                        <a:rPr lang="en-GB" sz="1050" dirty="0">
                          <a:effectLst/>
                          <a:latin typeface="Arial" panose="020B0604020202020204" pitchFamily="34" charset="0"/>
                          <a:cs typeface="Arial" panose="020B0604020202020204" pitchFamily="34" charset="0"/>
                        </a:rPr>
                        <a:t>1136</a:t>
                      </a:r>
                      <a:endParaRPr lang="en-ZA" sz="1050" dirty="0">
                        <a:effectLst/>
                        <a:latin typeface="Arial" panose="020B0604020202020204" pitchFamily="34" charset="0"/>
                        <a:cs typeface="Arial" panose="020B0604020202020204" pitchFamily="34" charset="0"/>
                      </a:endParaRPr>
                    </a:p>
                    <a:p>
                      <a:pPr>
                        <a:lnSpc>
                          <a:spcPct val="115000"/>
                        </a:lnSpc>
                        <a:spcAft>
                          <a:spcPts val="0"/>
                        </a:spcAft>
                      </a:pPr>
                      <a:r>
                        <a:rPr lang="en-GB" sz="1050" dirty="0">
                          <a:effectLst/>
                          <a:latin typeface="Arial" panose="020B0604020202020204" pitchFamily="34" charset="0"/>
                          <a:cs typeface="Arial" panose="020B0604020202020204" pitchFamily="34" charset="0"/>
                        </a:rPr>
                        <a:t> </a:t>
                      </a:r>
                      <a:endParaRPr lang="en-ZA" sz="1050" dirty="0">
                        <a:effectLst/>
                        <a:latin typeface="Arial" panose="020B0604020202020204" pitchFamily="34" charset="0"/>
                        <a:cs typeface="Arial" panose="020B0604020202020204" pitchFamily="34" charset="0"/>
                      </a:endParaRPr>
                    </a:p>
                    <a:p>
                      <a:pPr>
                        <a:lnSpc>
                          <a:spcPct val="115000"/>
                        </a:lnSpc>
                        <a:spcAft>
                          <a:spcPts val="0"/>
                        </a:spcAft>
                      </a:pPr>
                      <a:r>
                        <a:rPr lang="en-GB" sz="1050" dirty="0">
                          <a:effectLst/>
                          <a:latin typeface="Arial" panose="020B0604020202020204" pitchFamily="34" charset="0"/>
                          <a:cs typeface="Arial" panose="020B0604020202020204" pitchFamily="34" charset="0"/>
                        </a:rPr>
                        <a:t> </a:t>
                      </a: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23357" marR="23357" marT="0" marB="0"/>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nSpc>
                          <a:spcPct val="115000"/>
                        </a:lnSpc>
                        <a:spcAft>
                          <a:spcPts val="1000"/>
                        </a:spcAft>
                      </a:pPr>
                      <a:r>
                        <a:rPr lang="en-GB" sz="1050" dirty="0">
                          <a:effectLst/>
                          <a:latin typeface="Arial" panose="020B0604020202020204" pitchFamily="34" charset="0"/>
                          <a:cs typeface="Arial" panose="020B0604020202020204" pitchFamily="34" charset="0"/>
                        </a:rPr>
                        <a:t>Annual target met and exceeded due to the 1000 businesses in 100 days’ campaign which provided additional funding to the program.</a:t>
                      </a: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23357" marR="23357" marT="0" marB="0"/>
                </a:tc>
                <a:extLst>
                  <a:ext uri="{0D108BD9-81ED-4DB2-BD59-A6C34878D82A}">
                    <a16:rowId xmlns:a16="http://schemas.microsoft.com/office/drawing/2014/main" xmlns="" val="1877759451"/>
                  </a:ext>
                </a:extLst>
              </a:tr>
              <a:tr h="970725">
                <a:tc vMerge="1">
                  <a:txBody>
                    <a:bodyPr/>
                    <a:lstStyle/>
                    <a:p>
                      <a:pPr algn="l">
                        <a:lnSpc>
                          <a:spcPct val="115000"/>
                        </a:lnSpc>
                        <a:spcAft>
                          <a:spcPts val="0"/>
                        </a:spcAft>
                      </a:pPr>
                      <a:endParaRPr lang="en-ZA"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nSpc>
                          <a:spcPct val="115000"/>
                        </a:lnSpc>
                        <a:spcAft>
                          <a:spcPts val="0"/>
                        </a:spcAft>
                      </a:pPr>
                      <a:r>
                        <a:rPr lang="en-GB" sz="1050" dirty="0">
                          <a:effectLst/>
                          <a:latin typeface="Arial" panose="020B0604020202020204" pitchFamily="34" charset="0"/>
                          <a:cs typeface="Arial" panose="020B0604020202020204" pitchFamily="34" charset="0"/>
                        </a:rPr>
                        <a:t>Number of beneficiaries supported with business development support services offered by the NYDA</a:t>
                      </a:r>
                      <a:endParaRPr lang="en-ZA" sz="1050" dirty="0">
                        <a:effectLst/>
                        <a:latin typeface="Arial" panose="020B0604020202020204" pitchFamily="34" charset="0"/>
                        <a:cs typeface="Arial" panose="020B0604020202020204" pitchFamily="34" charset="0"/>
                      </a:endParaRPr>
                    </a:p>
                    <a:p>
                      <a:pPr>
                        <a:lnSpc>
                          <a:spcPct val="115000"/>
                        </a:lnSpc>
                        <a:spcAft>
                          <a:spcPts val="0"/>
                        </a:spcAft>
                      </a:pPr>
                      <a:r>
                        <a:rPr lang="en-GB" sz="1050" dirty="0">
                          <a:effectLst/>
                          <a:latin typeface="Arial" panose="020B0604020202020204" pitchFamily="34" charset="0"/>
                          <a:cs typeface="Arial" panose="020B0604020202020204" pitchFamily="34" charset="0"/>
                        </a:rPr>
                        <a:t> </a:t>
                      </a: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23357" marR="23357" marT="0" marB="0"/>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nSpc>
                          <a:spcPct val="115000"/>
                        </a:lnSpc>
                        <a:spcAft>
                          <a:spcPts val="0"/>
                        </a:spcAft>
                      </a:pPr>
                      <a:r>
                        <a:rPr lang="en-GB" sz="1050" dirty="0">
                          <a:effectLst/>
                          <a:latin typeface="Arial" panose="020B0604020202020204" pitchFamily="34" charset="0"/>
                          <a:cs typeface="Arial" panose="020B0604020202020204" pitchFamily="34" charset="0"/>
                        </a:rPr>
                        <a:t>20 000</a:t>
                      </a: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23357" marR="23357" marT="0" marB="0"/>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nSpc>
                          <a:spcPct val="115000"/>
                        </a:lnSpc>
                        <a:spcAft>
                          <a:spcPts val="0"/>
                        </a:spcAft>
                      </a:pPr>
                      <a:r>
                        <a:rPr lang="en-GB" sz="1050" dirty="0">
                          <a:effectLst/>
                          <a:latin typeface="Arial" panose="020B0604020202020204" pitchFamily="34" charset="0"/>
                          <a:cs typeface="Arial" panose="020B0604020202020204" pitchFamily="34" charset="0"/>
                        </a:rPr>
                        <a:t>20 730</a:t>
                      </a:r>
                      <a:endParaRPr lang="en-ZA" sz="1050" dirty="0">
                        <a:effectLst/>
                        <a:latin typeface="Arial" panose="020B0604020202020204" pitchFamily="34" charset="0"/>
                        <a:cs typeface="Arial" panose="020B0604020202020204" pitchFamily="34" charset="0"/>
                      </a:endParaRPr>
                    </a:p>
                    <a:p>
                      <a:pPr>
                        <a:lnSpc>
                          <a:spcPct val="115000"/>
                        </a:lnSpc>
                        <a:spcAft>
                          <a:spcPts val="0"/>
                        </a:spcAft>
                      </a:pPr>
                      <a:r>
                        <a:rPr lang="en-GB" sz="1050" dirty="0">
                          <a:effectLst/>
                          <a:latin typeface="Arial" panose="020B0604020202020204" pitchFamily="34" charset="0"/>
                          <a:cs typeface="Arial" panose="020B0604020202020204" pitchFamily="34" charset="0"/>
                        </a:rPr>
                        <a:t> </a:t>
                      </a:r>
                      <a:endParaRPr lang="en-ZA" sz="1050" dirty="0">
                        <a:effectLst/>
                        <a:latin typeface="Arial" panose="020B0604020202020204" pitchFamily="34" charset="0"/>
                        <a:cs typeface="Arial" panose="020B0604020202020204" pitchFamily="34" charset="0"/>
                      </a:endParaRPr>
                    </a:p>
                    <a:p>
                      <a:pPr>
                        <a:lnSpc>
                          <a:spcPct val="115000"/>
                        </a:lnSpc>
                        <a:spcAft>
                          <a:spcPts val="0"/>
                        </a:spcAft>
                      </a:pPr>
                      <a:r>
                        <a:rPr lang="en-GB" sz="1050" dirty="0">
                          <a:effectLst/>
                          <a:latin typeface="Arial" panose="020B0604020202020204" pitchFamily="34" charset="0"/>
                          <a:cs typeface="Arial" panose="020B0604020202020204" pitchFamily="34" charset="0"/>
                        </a:rPr>
                        <a:t> </a:t>
                      </a: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23357" marR="23357" marT="0" marB="0"/>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nSpc>
                          <a:spcPct val="115000"/>
                        </a:lnSpc>
                        <a:spcAft>
                          <a:spcPts val="1000"/>
                        </a:spcAft>
                      </a:pPr>
                      <a:r>
                        <a:rPr lang="en-GB" sz="1050" dirty="0">
                          <a:effectLst/>
                          <a:latin typeface="Arial" panose="020B0604020202020204" pitchFamily="34" charset="0"/>
                          <a:cs typeface="Arial" panose="020B0604020202020204" pitchFamily="34" charset="0"/>
                        </a:rPr>
                        <a:t>Annual target met and exceeded due to additional partnerships which contributed to the higher achievement. </a:t>
                      </a: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23357" marR="23357" marT="0" marB="0"/>
                </a:tc>
                <a:extLst>
                  <a:ext uri="{0D108BD9-81ED-4DB2-BD59-A6C34878D82A}">
                    <a16:rowId xmlns:a16="http://schemas.microsoft.com/office/drawing/2014/main" xmlns="" val="10001"/>
                  </a:ext>
                </a:extLst>
              </a:tr>
              <a:tr h="970725">
                <a:tc vMerge="1">
                  <a:txBody>
                    <a:bodyPr/>
                    <a:lstStyle/>
                    <a:p>
                      <a:endParaRPr lang="en-ZA" sz="1800" kern="1200" dirty="0">
                        <a:solidFill>
                          <a:schemeClr val="tx1"/>
                        </a:solidFill>
                        <a:latin typeface="+mn-lt"/>
                        <a:ea typeface="+mn-ea"/>
                        <a:cs typeface="+mn-cs"/>
                      </a:endParaRPr>
                    </a:p>
                  </a:txBody>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nSpc>
                          <a:spcPct val="115000"/>
                        </a:lnSpc>
                        <a:spcAft>
                          <a:spcPts val="0"/>
                        </a:spcAft>
                      </a:pPr>
                      <a:r>
                        <a:rPr lang="en-GB" sz="1050" dirty="0">
                          <a:effectLst/>
                          <a:latin typeface="Arial" panose="020B0604020202020204" pitchFamily="34" charset="0"/>
                          <a:cs typeface="Arial" panose="020B0604020202020204" pitchFamily="34" charset="0"/>
                        </a:rPr>
                        <a:t>Number of jobs created and sustained through supporting entrepreneurs and enterprises</a:t>
                      </a:r>
                      <a:endParaRPr lang="en-ZA" sz="1050" dirty="0">
                        <a:effectLst/>
                        <a:latin typeface="Arial" panose="020B0604020202020204" pitchFamily="34" charset="0"/>
                        <a:cs typeface="Arial" panose="020B0604020202020204" pitchFamily="34" charset="0"/>
                      </a:endParaRPr>
                    </a:p>
                    <a:p>
                      <a:pPr>
                        <a:lnSpc>
                          <a:spcPct val="115000"/>
                        </a:lnSpc>
                        <a:spcAft>
                          <a:spcPts val="0"/>
                        </a:spcAft>
                      </a:pPr>
                      <a:r>
                        <a:rPr lang="en-GB" sz="1050" dirty="0">
                          <a:effectLst/>
                          <a:latin typeface="Arial" panose="020B0604020202020204" pitchFamily="34" charset="0"/>
                          <a:cs typeface="Arial" panose="020B0604020202020204" pitchFamily="34" charset="0"/>
                        </a:rPr>
                        <a:t> </a:t>
                      </a: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23357" marR="23357" marT="0" marB="0"/>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nSpc>
                          <a:spcPct val="115000"/>
                        </a:lnSpc>
                        <a:spcAft>
                          <a:spcPts val="0"/>
                        </a:spcAft>
                      </a:pPr>
                      <a:r>
                        <a:rPr lang="en-GB" sz="1050">
                          <a:effectLst/>
                          <a:latin typeface="Arial" panose="020B0604020202020204" pitchFamily="34" charset="0"/>
                          <a:cs typeface="Arial" panose="020B0604020202020204" pitchFamily="34" charset="0"/>
                        </a:rPr>
                        <a:t>3500</a:t>
                      </a:r>
                      <a:endParaRPr lang="en-ZA" sz="1050">
                        <a:effectLst/>
                        <a:latin typeface="Arial" panose="020B0604020202020204" pitchFamily="34" charset="0"/>
                        <a:ea typeface="Calibri" panose="020F0502020204030204" pitchFamily="34" charset="0"/>
                        <a:cs typeface="Arial" panose="020B0604020202020204" pitchFamily="34" charset="0"/>
                      </a:endParaRPr>
                    </a:p>
                  </a:txBody>
                  <a:tcPr marL="23357" marR="23357" marT="0" marB="0"/>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nSpc>
                          <a:spcPct val="115000"/>
                        </a:lnSpc>
                        <a:spcAft>
                          <a:spcPts val="0"/>
                        </a:spcAft>
                      </a:pPr>
                      <a:r>
                        <a:rPr lang="en-GB" sz="1050" dirty="0">
                          <a:effectLst/>
                          <a:latin typeface="Arial" panose="020B0604020202020204" pitchFamily="34" charset="0"/>
                          <a:cs typeface="Arial" panose="020B0604020202020204" pitchFamily="34" charset="0"/>
                        </a:rPr>
                        <a:t>5013</a:t>
                      </a:r>
                      <a:endParaRPr lang="en-ZA" sz="1050" dirty="0">
                        <a:effectLst/>
                        <a:latin typeface="Arial" panose="020B0604020202020204" pitchFamily="34" charset="0"/>
                        <a:cs typeface="Arial" panose="020B0604020202020204" pitchFamily="34" charset="0"/>
                      </a:endParaRPr>
                    </a:p>
                    <a:p>
                      <a:pPr>
                        <a:lnSpc>
                          <a:spcPct val="115000"/>
                        </a:lnSpc>
                        <a:spcAft>
                          <a:spcPts val="0"/>
                        </a:spcAft>
                      </a:pPr>
                      <a:r>
                        <a:rPr lang="en-GB" sz="1050" dirty="0">
                          <a:effectLst/>
                          <a:latin typeface="Arial" panose="020B0604020202020204" pitchFamily="34" charset="0"/>
                          <a:cs typeface="Arial" panose="020B0604020202020204" pitchFamily="34" charset="0"/>
                        </a:rPr>
                        <a:t> </a:t>
                      </a:r>
                      <a:endParaRPr lang="en-ZA" sz="1050" dirty="0">
                        <a:effectLst/>
                        <a:latin typeface="Arial" panose="020B0604020202020204" pitchFamily="34" charset="0"/>
                        <a:cs typeface="Arial" panose="020B0604020202020204" pitchFamily="34" charset="0"/>
                      </a:endParaRPr>
                    </a:p>
                    <a:p>
                      <a:pPr>
                        <a:lnSpc>
                          <a:spcPct val="115000"/>
                        </a:lnSpc>
                        <a:spcAft>
                          <a:spcPts val="0"/>
                        </a:spcAft>
                      </a:pPr>
                      <a:r>
                        <a:rPr lang="en-GB" sz="1050" dirty="0">
                          <a:effectLst/>
                          <a:latin typeface="Arial" panose="020B0604020202020204" pitchFamily="34" charset="0"/>
                          <a:cs typeface="Arial" panose="020B0604020202020204" pitchFamily="34" charset="0"/>
                        </a:rPr>
                        <a:t> </a:t>
                      </a: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23357" marR="23357" marT="0" marB="0"/>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nSpc>
                          <a:spcPct val="115000"/>
                        </a:lnSpc>
                        <a:spcAft>
                          <a:spcPts val="1000"/>
                        </a:spcAft>
                      </a:pPr>
                      <a:r>
                        <a:rPr lang="en-GB" sz="1050" dirty="0">
                          <a:effectLst/>
                          <a:latin typeface="Arial" panose="020B0604020202020204" pitchFamily="34" charset="0"/>
                          <a:cs typeface="Arial" panose="020B0604020202020204" pitchFamily="34" charset="0"/>
                        </a:rPr>
                        <a:t>Annual target met and exceeded due to additional jobs created through 1000 businesses in 100 days campaign.</a:t>
                      </a:r>
                      <a:endParaRPr lang="en-GB" sz="1050" dirty="0">
                        <a:effectLst/>
                        <a:latin typeface="Arial" panose="020B0604020202020204" pitchFamily="34" charset="0"/>
                        <a:ea typeface="Calibri" panose="020F0502020204030204" pitchFamily="34" charset="0"/>
                        <a:cs typeface="Arial" panose="020B0604020202020204" pitchFamily="34" charset="0"/>
                      </a:endParaRPr>
                    </a:p>
                  </a:txBody>
                  <a:tcPr marL="23357" marR="23357" marT="0" marB="0"/>
                </a:tc>
                <a:extLst>
                  <a:ext uri="{0D108BD9-81ED-4DB2-BD59-A6C34878D82A}">
                    <a16:rowId xmlns:a16="http://schemas.microsoft.com/office/drawing/2014/main" xmlns="" val="10002"/>
                  </a:ext>
                </a:extLst>
              </a:tr>
              <a:tr h="1290632">
                <a:tc vMerge="1">
                  <a:txBody>
                    <a:bodyPr/>
                    <a:lstStyle/>
                    <a:p>
                      <a:pPr algn="l">
                        <a:lnSpc>
                          <a:spcPct val="115000"/>
                        </a:lnSpc>
                        <a:spcAft>
                          <a:spcPts val="0"/>
                        </a:spcAft>
                      </a:pPr>
                      <a:endParaRPr lang="en-Z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nSpc>
                          <a:spcPct val="115000"/>
                        </a:lnSpc>
                        <a:spcAft>
                          <a:spcPts val="0"/>
                        </a:spcAft>
                      </a:pPr>
                      <a:r>
                        <a:rPr lang="en-GB" sz="1050">
                          <a:effectLst/>
                          <a:latin typeface="Arial" panose="020B0604020202020204" pitchFamily="34" charset="0"/>
                          <a:cs typeface="Arial" panose="020B0604020202020204" pitchFamily="34" charset="0"/>
                        </a:rPr>
                        <a:t>Number of jobs facilitated through placements in job opportunities</a:t>
                      </a:r>
                      <a:endParaRPr lang="en-ZA" sz="1050">
                        <a:effectLst/>
                        <a:latin typeface="Arial" panose="020B0604020202020204" pitchFamily="34" charset="0"/>
                        <a:ea typeface="Calibri" panose="020F0502020204030204" pitchFamily="34" charset="0"/>
                        <a:cs typeface="Arial" panose="020B0604020202020204" pitchFamily="34" charset="0"/>
                      </a:endParaRPr>
                    </a:p>
                  </a:txBody>
                  <a:tcPr marL="23357" marR="23357" marT="0" marB="0"/>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nSpc>
                          <a:spcPct val="115000"/>
                        </a:lnSpc>
                        <a:spcAft>
                          <a:spcPts val="0"/>
                        </a:spcAft>
                      </a:pPr>
                      <a:r>
                        <a:rPr lang="en-GB" sz="1050" dirty="0">
                          <a:effectLst/>
                          <a:latin typeface="Arial" panose="020B0604020202020204" pitchFamily="34" charset="0"/>
                          <a:cs typeface="Arial" panose="020B0604020202020204" pitchFamily="34" charset="0"/>
                        </a:rPr>
                        <a:t>10 000</a:t>
                      </a: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23357" marR="23357" marT="0" marB="0"/>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nSpc>
                          <a:spcPct val="115000"/>
                        </a:lnSpc>
                        <a:spcAft>
                          <a:spcPts val="0"/>
                        </a:spcAft>
                      </a:pPr>
                      <a:r>
                        <a:rPr lang="en-GB" sz="1050" dirty="0">
                          <a:effectLst/>
                          <a:latin typeface="Arial" panose="020B0604020202020204" pitchFamily="34" charset="0"/>
                          <a:cs typeface="Arial" panose="020B0604020202020204" pitchFamily="34" charset="0"/>
                        </a:rPr>
                        <a:t>14 021</a:t>
                      </a:r>
                      <a:endParaRPr lang="en-ZA" sz="1050" dirty="0">
                        <a:effectLst/>
                        <a:latin typeface="Arial" panose="020B0604020202020204" pitchFamily="34" charset="0"/>
                        <a:ea typeface="Calibri" panose="020F0502020204030204" pitchFamily="34" charset="0"/>
                        <a:cs typeface="Arial" panose="020B0604020202020204" pitchFamily="34" charset="0"/>
                      </a:endParaRPr>
                    </a:p>
                  </a:txBody>
                  <a:tcPr marL="23357" marR="23357" marT="0" marB="0"/>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nSpc>
                          <a:spcPct val="115000"/>
                        </a:lnSpc>
                        <a:spcAft>
                          <a:spcPts val="1000"/>
                        </a:spcAft>
                      </a:pPr>
                      <a:r>
                        <a:rPr lang="en-GB" sz="1050" dirty="0">
                          <a:effectLst/>
                          <a:latin typeface="Arial" panose="020B0604020202020204" pitchFamily="34" charset="0"/>
                          <a:cs typeface="Arial" panose="020B0604020202020204" pitchFamily="34" charset="0"/>
                        </a:rPr>
                        <a:t>Annual target met and exceeded due to additional job partners sourced during Quarter 4 when placement opportunities were higher. </a:t>
                      </a:r>
                      <a:endParaRPr lang="en-GB" sz="1050" dirty="0">
                        <a:effectLst/>
                        <a:latin typeface="Arial" panose="020B0604020202020204" pitchFamily="34" charset="0"/>
                        <a:ea typeface="Calibri" panose="020F0502020204030204" pitchFamily="34" charset="0"/>
                        <a:cs typeface="Arial" panose="020B0604020202020204" pitchFamily="34" charset="0"/>
                      </a:endParaRPr>
                    </a:p>
                  </a:txBody>
                  <a:tcPr marL="23357" marR="23357" marT="0" marB="0"/>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xmlns="" val="245051691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576</TotalTime>
  <Words>2231</Words>
  <Application>Microsoft Office PowerPoint</Application>
  <PresentationFormat>On-screen Show (4:3)</PresentationFormat>
  <Paragraphs>486</Paragraphs>
  <Slides>39</Slides>
  <Notes>0</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 PORTFOLIO COMMITTEE ANNUAL REPORT</vt:lpstr>
      <vt:lpstr>AGENDA</vt:lpstr>
      <vt:lpstr>SITUATIONAL ANALYSIS</vt:lpstr>
      <vt:lpstr>SITUATIONAL ANALYSIS</vt:lpstr>
      <vt:lpstr>ANNUAL PERFORMANCE INFORMATION</vt:lpstr>
      <vt:lpstr>PROGRAM 1: ADMINISTRATION</vt:lpstr>
      <vt:lpstr>PARTNERSHIPS ESTABLISHED</vt:lpstr>
      <vt:lpstr>PROGRAM 1: ADMINISTRATION</vt:lpstr>
      <vt:lpstr>PROGRAM 2: PROGRAM DESIGN, DEVELOPMENT AND DELIVERY</vt:lpstr>
      <vt:lpstr>PROGRAM 2: PROGRAM DESIGN, DEVELOPMENT AND DELIVERY</vt:lpstr>
      <vt:lpstr>PROGRAM 2: PROGRAM DESIGN, DEVELOPMENT AND DELIVERY</vt:lpstr>
      <vt:lpstr>PROGRAM 2: PROGRAM DESIGN, DEVELOPMENT AND DELIVERY</vt:lpstr>
      <vt:lpstr>PROGRAM 2: PROGRAM DESIGN, DEVELOPMENT AND DELIVERY</vt:lpstr>
      <vt:lpstr>PROGRAM 2: PROGRAM DESIGN, DEVELOPMENT AND DELIVERY</vt:lpstr>
      <vt:lpstr>BENEFICIARY STORY: YOUTH ENTRPRENEUR</vt:lpstr>
      <vt:lpstr>BENEFICIARY STORY: JOBS PROGRAM</vt:lpstr>
      <vt:lpstr>PROGRAM 3: NATIONAL YOUTH SERVICE</vt:lpstr>
      <vt:lpstr>PROGRAM 3: NATIONAL YOUTH SERVICE</vt:lpstr>
      <vt:lpstr>BENEFICIARY STORY: NYS</vt:lpstr>
      <vt:lpstr>PROGRAM 4: RESEARCH AND POLICY</vt:lpstr>
      <vt:lpstr>ANNUAL FINANCIAL STATEMENTS</vt:lpstr>
      <vt:lpstr>FINANCIAL OVERVIEW</vt:lpstr>
      <vt:lpstr>FINANCIAL OVERVIEW</vt:lpstr>
      <vt:lpstr>STATEMENT OF FINANCIAL POSITION</vt:lpstr>
      <vt:lpstr>STATEMENT OF FINANCIAL PERFORMANCE</vt:lpstr>
      <vt:lpstr>ANNUAL EXPENDITURE BY PROGRAM</vt:lpstr>
      <vt:lpstr>DONOR FUNDING</vt:lpstr>
      <vt:lpstr>ANNUAL EXPENDITURE BY NATURE</vt:lpstr>
      <vt:lpstr>AUDIT REPORT OVERVIEW</vt:lpstr>
      <vt:lpstr>AUDIT REPORT OVERVIEW</vt:lpstr>
      <vt:lpstr>AUDIT REPORT OVERVIEW</vt:lpstr>
      <vt:lpstr>LOOKING FORWARD</vt:lpstr>
      <vt:lpstr>YOUTH EMPLOYMENT INTERVENTION</vt:lpstr>
      <vt:lpstr>YOUTH EMPLOYMENT INTERVENTION</vt:lpstr>
      <vt:lpstr>ECONOMIC RECOVERY PLAN</vt:lpstr>
      <vt:lpstr>ECONOMIC RECOVERY PLAN</vt:lpstr>
      <vt:lpstr>YOUTH EMPLOYMENT</vt:lpstr>
      <vt:lpstr>YOUTH EMPLOYMENT</vt:lpstr>
      <vt:lpstr>Slide 39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Sfiso</dc:creator>
  <cp:lastModifiedBy>USER</cp:lastModifiedBy>
  <cp:revision>10</cp:revision>
  <cp:lastPrinted>2020-11-25T15:49:56Z</cp:lastPrinted>
  <dcterms:created xsi:type="dcterms:W3CDTF">2020-11-25T15:49:44Z</dcterms:created>
  <dcterms:modified xsi:type="dcterms:W3CDTF">2020-12-02T09:39:16Z</dcterms:modified>
</cp:coreProperties>
</file>