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ppt/charts/chart14.xml" ContentType="application/vnd.openxmlformats-officedocument.drawingml.chart+xml"/>
  <Override PartName="/ppt/theme/themeOverride16.xml" ContentType="application/vnd.openxmlformats-officedocument.themeOverride+xml"/>
  <Override PartName="/ppt/charts/chart15.xml" ContentType="application/vnd.openxmlformats-officedocument.drawingml.chart+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6"/>
  </p:notesMasterIdLst>
  <p:sldIdLst>
    <p:sldId id="257" r:id="rId4"/>
    <p:sldId id="276" r:id="rId5"/>
    <p:sldId id="277" r:id="rId6"/>
    <p:sldId id="322" r:id="rId7"/>
    <p:sldId id="262" r:id="rId8"/>
    <p:sldId id="268" r:id="rId9"/>
    <p:sldId id="269" r:id="rId10"/>
    <p:sldId id="332" r:id="rId11"/>
    <p:sldId id="333" r:id="rId12"/>
    <p:sldId id="334" r:id="rId13"/>
    <p:sldId id="335" r:id="rId14"/>
    <p:sldId id="336" r:id="rId15"/>
    <p:sldId id="343" r:id="rId16"/>
    <p:sldId id="337" r:id="rId17"/>
    <p:sldId id="338" r:id="rId18"/>
    <p:sldId id="339" r:id="rId19"/>
    <p:sldId id="344" r:id="rId20"/>
    <p:sldId id="340" r:id="rId21"/>
    <p:sldId id="345" r:id="rId22"/>
    <p:sldId id="341" r:id="rId23"/>
    <p:sldId id="348" r:id="rId24"/>
    <p:sldId id="346" r:id="rId25"/>
    <p:sldId id="342" r:id="rId26"/>
    <p:sldId id="347" r:id="rId27"/>
    <p:sldId id="323" r:id="rId28"/>
    <p:sldId id="263" r:id="rId29"/>
    <p:sldId id="270" r:id="rId30"/>
    <p:sldId id="271" r:id="rId31"/>
    <p:sldId id="299" r:id="rId32"/>
    <p:sldId id="300" r:id="rId33"/>
    <p:sldId id="301" r:id="rId34"/>
    <p:sldId id="302" r:id="rId35"/>
    <p:sldId id="303" r:id="rId36"/>
    <p:sldId id="304" r:id="rId37"/>
    <p:sldId id="305" r:id="rId38"/>
    <p:sldId id="306" r:id="rId39"/>
    <p:sldId id="307" r:id="rId40"/>
    <p:sldId id="308" r:id="rId41"/>
    <p:sldId id="349" r:id="rId42"/>
    <p:sldId id="350" r:id="rId43"/>
    <p:sldId id="311" r:id="rId44"/>
    <p:sldId id="351" r:id="rId45"/>
    <p:sldId id="321" r:id="rId46"/>
    <p:sldId id="313" r:id="rId47"/>
    <p:sldId id="314" r:id="rId48"/>
    <p:sldId id="316" r:id="rId49"/>
    <p:sldId id="317" r:id="rId50"/>
    <p:sldId id="319" r:id="rId51"/>
    <p:sldId id="320" r:id="rId52"/>
    <p:sldId id="357" r:id="rId53"/>
    <p:sldId id="265" r:id="rId54"/>
    <p:sldId id="324" r:id="rId55"/>
    <p:sldId id="327" r:id="rId56"/>
    <p:sldId id="328" r:id="rId57"/>
    <p:sldId id="329" r:id="rId58"/>
    <p:sldId id="325" r:id="rId59"/>
    <p:sldId id="330" r:id="rId60"/>
    <p:sldId id="331" r:id="rId61"/>
    <p:sldId id="267" r:id="rId62"/>
    <p:sldId id="274" r:id="rId63"/>
    <p:sldId id="275" r:id="rId64"/>
    <p:sldId id="326" r:id="rId65"/>
    <p:sldId id="291" r:id="rId66"/>
    <p:sldId id="290" r:id="rId67"/>
    <p:sldId id="354" r:id="rId68"/>
    <p:sldId id="355" r:id="rId69"/>
    <p:sldId id="356" r:id="rId70"/>
    <p:sldId id="293" r:id="rId71"/>
    <p:sldId id="294" r:id="rId72"/>
    <p:sldId id="295" r:id="rId73"/>
    <p:sldId id="298" r:id="rId74"/>
    <p:sldId id="353" r:id="rId7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DD1D9"/>
    <a:srgbClr val="545D70"/>
    <a:srgbClr val="BC8FFF"/>
    <a:srgbClr val="6600FF"/>
    <a:srgbClr val="74350A"/>
    <a:srgbClr val="F2F2F2"/>
    <a:srgbClr val="00803D"/>
    <a:srgbClr val="C8AE7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9" y="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nbigay%20Naicker\Desktop\2019-20%20ANNUAL%20REPORT\ANNUAL%20REPORT%20GRAPH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nbigay%20Naicker\Desktop\2019-20%20ANNUAL%20REPORT\audit%20outcome%20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Anbigay%20Naicker\Desktop\2019-20%20ANNUAL%20REPORT\audit%20outcome%20graph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Anbigay%20Naicker\Desktop\2019-20%20ANNUAL%20REPORT\audit%20outcome%20graph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nbigay%20Naicker\Desktop\2019-20%20ANNUAL%20REPORT\audit%20outcome%20graphs.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Users\Anbigay%20Naicker\Desktop\2019-20%20ANNUAL%20REPORT\audit%20outcome%20graphs.xlsx" TargetMode="External"/><Relationship Id="rId1" Type="http://schemas.openxmlformats.org/officeDocument/2006/relationships/themeOverride" Target="../theme/themeOverride16.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Anbigay%20Naicker\Desktop\2019-20%20ANNUAL%20REPORT\audit%20outcome%20graphs.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nbigay%20Naicker\Desktop\2019-20%20ANNUAL%20REPORT\audit%20outcome%20graph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Anbigay%20Naicker\Desktop\2019-20%20ANNUAL%20REPORT\audit%20outcom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Inmate Population (2014/15 to 2019/20)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'INMATE POPULATION'!$C$4</c:f>
              <c:strCache>
                <c:ptCount val="1"/>
                <c:pt idx="0">
                  <c:v>Inmate Population</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c:spPr>
          <c:invertIfNegative val="0"/>
          <c:trendline>
            <c:spPr>
              <a:ln w="19050" cap="flat" cmpd="sng" algn="ctr">
                <a:solidFill>
                  <a:schemeClr val="accent2"/>
                </a:solidFill>
                <a:prstDash val="solid"/>
                <a:miter lim="800000"/>
              </a:ln>
              <a:effectLst/>
            </c:spPr>
            <c:trendlineType val="movingAvg"/>
            <c:period val="2"/>
            <c:dispRSqr val="0"/>
            <c:dispEq val="0"/>
          </c:trendline>
          <c:cat>
            <c:strRef>
              <c:f>'INMATE POPULATION'!$B$5:$B$10</c:f>
              <c:strCache>
                <c:ptCount val="6"/>
                <c:pt idx="0">
                  <c:v>2014/15</c:v>
                </c:pt>
                <c:pt idx="1">
                  <c:v>2015/16</c:v>
                </c:pt>
                <c:pt idx="2">
                  <c:v>2016/17</c:v>
                </c:pt>
                <c:pt idx="3">
                  <c:v>2017/18</c:v>
                </c:pt>
                <c:pt idx="4">
                  <c:v>2018/19</c:v>
                </c:pt>
                <c:pt idx="5">
                  <c:v>2019/20</c:v>
                </c:pt>
              </c:strCache>
            </c:strRef>
          </c:cat>
          <c:val>
            <c:numRef>
              <c:f>'INMATE POPULATION'!$C$5:$C$10</c:f>
              <c:numCache>
                <c:formatCode>###,###</c:formatCode>
                <c:ptCount val="6"/>
                <c:pt idx="0">
                  <c:v>159563</c:v>
                </c:pt>
                <c:pt idx="1">
                  <c:v>161984</c:v>
                </c:pt>
                <c:pt idx="2">
                  <c:v>161054</c:v>
                </c:pt>
                <c:pt idx="3">
                  <c:v>164129</c:v>
                </c:pt>
                <c:pt idx="4">
                  <c:v>162875</c:v>
                </c:pt>
                <c:pt idx="5">
                  <c:v>154449</c:v>
                </c:pt>
              </c:numCache>
            </c:numRef>
          </c:val>
        </c:ser>
        <c:dLbls>
          <c:showLegendKey val="0"/>
          <c:showVal val="0"/>
          <c:showCatName val="0"/>
          <c:showSerName val="0"/>
          <c:showPercent val="0"/>
          <c:showBubbleSize val="0"/>
        </c:dLbls>
        <c:gapWidth val="219"/>
        <c:overlap val="-27"/>
        <c:axId val="-155889728"/>
        <c:axId val="-155892992"/>
      </c:barChart>
      <c:catAx>
        <c:axId val="-15588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892992"/>
        <c:crosses val="autoZero"/>
        <c:auto val="1"/>
        <c:lblAlgn val="ctr"/>
        <c:lblOffset val="100"/>
        <c:noMultiLvlLbl val="0"/>
      </c:catAx>
      <c:valAx>
        <c:axId val="-155892992"/>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889728"/>
        <c:crosses val="autoZero"/>
        <c:crossBetween val="between"/>
      </c:valAx>
      <c:dTable>
        <c:showHorzBorder val="1"/>
        <c:showVertBorder val="1"/>
        <c:showOutline val="1"/>
        <c:showKeys val="1"/>
        <c:spPr>
          <a:noFill/>
          <a:ln w="3175" cap="flat" cmpd="sng" algn="ctr">
            <a:solidFill>
              <a:srgbClr val="595959">
                <a:alpha val="72157"/>
              </a:srgbClr>
            </a:solidFill>
            <a:prstDash val="solid"/>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w="9525" cap="flat" cmpd="sng" algn="ctr">
      <a:solidFill>
        <a:srgbClr val="70AD47">
          <a:lumMod val="60000"/>
          <a:lumOff val="40000"/>
        </a:srgbClr>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2 -</a:t>
            </a:r>
            <a:r>
              <a:rPr lang="en-US" baseline="0" dirty="0"/>
              <a:t> Incarceration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(3)'!$D$2</c:f>
              <c:strCache>
                <c:ptCount val="1"/>
                <c:pt idx="0">
                  <c:v>Programme 2</c:v>
                </c:pt>
              </c:strCache>
            </c:strRef>
          </c:tx>
          <c:spPr>
            <a:gradFill>
              <a:gsLst>
                <a:gs pos="0">
                  <a:srgbClr val="EA10FD"/>
                </a:gs>
                <a:gs pos="100000">
                  <a:srgbClr val="7179ED"/>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(3)'!$B$3:$B$7</c:f>
              <c:strCache>
                <c:ptCount val="5"/>
                <c:pt idx="0">
                  <c:v>2015/16</c:v>
                </c:pt>
                <c:pt idx="1">
                  <c:v>2016/17</c:v>
                </c:pt>
                <c:pt idx="2">
                  <c:v>2017/18</c:v>
                </c:pt>
                <c:pt idx="3">
                  <c:v>2018/19</c:v>
                </c:pt>
                <c:pt idx="4">
                  <c:v>2019/20</c:v>
                </c:pt>
              </c:strCache>
            </c:strRef>
          </c:cat>
          <c:val>
            <c:numRef>
              <c:f>'Sheet1 (3)'!$D$3:$D$7</c:f>
              <c:numCache>
                <c:formatCode>0%</c:formatCode>
                <c:ptCount val="5"/>
                <c:pt idx="0">
                  <c:v>0.42</c:v>
                </c:pt>
                <c:pt idx="1">
                  <c:v>0.38</c:v>
                </c:pt>
                <c:pt idx="2">
                  <c:v>0.71</c:v>
                </c:pt>
                <c:pt idx="3">
                  <c:v>0.63</c:v>
                </c:pt>
                <c:pt idx="4">
                  <c:v>0.88</c:v>
                </c:pt>
              </c:numCache>
            </c:numRef>
          </c:val>
        </c:ser>
        <c:dLbls>
          <c:showLegendKey val="0"/>
          <c:showVal val="0"/>
          <c:showCatName val="0"/>
          <c:showSerName val="0"/>
          <c:showPercent val="0"/>
          <c:showBubbleSize val="0"/>
        </c:dLbls>
        <c:gapWidth val="66"/>
        <c:overlap val="-27"/>
        <c:axId val="-90459152"/>
        <c:axId val="-90458608"/>
      </c:barChart>
      <c:catAx>
        <c:axId val="-904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58608"/>
        <c:crosses val="autoZero"/>
        <c:auto val="1"/>
        <c:lblAlgn val="ctr"/>
        <c:lblOffset val="100"/>
        <c:noMultiLvlLbl val="0"/>
      </c:catAx>
      <c:valAx>
        <c:axId val="-9045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59152"/>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3 - Rehabilitation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(3)'!$E$2</c:f>
              <c:strCache>
                <c:ptCount val="1"/>
                <c:pt idx="0">
                  <c:v>Programme 3</c:v>
                </c:pt>
              </c:strCache>
            </c:strRef>
          </c:tx>
          <c:spPr>
            <a:gradFill>
              <a:gsLst>
                <a:gs pos="0">
                  <a:srgbClr val="FFF458"/>
                </a:gs>
                <a:gs pos="100000">
                  <a:srgbClr val="5ECC74"/>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(3)'!$B$3:$B$7</c:f>
              <c:strCache>
                <c:ptCount val="5"/>
                <c:pt idx="0">
                  <c:v>2015/16</c:v>
                </c:pt>
                <c:pt idx="1">
                  <c:v>2016/17</c:v>
                </c:pt>
                <c:pt idx="2">
                  <c:v>2017/18</c:v>
                </c:pt>
                <c:pt idx="3">
                  <c:v>2018/19</c:v>
                </c:pt>
                <c:pt idx="4">
                  <c:v>2019/20</c:v>
                </c:pt>
              </c:strCache>
            </c:strRef>
          </c:cat>
          <c:val>
            <c:numRef>
              <c:f>'Sheet1 (3)'!$E$3:$E$7</c:f>
              <c:numCache>
                <c:formatCode>0%</c:formatCode>
                <c:ptCount val="5"/>
                <c:pt idx="0">
                  <c:v>0.78</c:v>
                </c:pt>
                <c:pt idx="1">
                  <c:v>0.78</c:v>
                </c:pt>
                <c:pt idx="2">
                  <c:v>0.89</c:v>
                </c:pt>
                <c:pt idx="3">
                  <c:v>1</c:v>
                </c:pt>
                <c:pt idx="4">
                  <c:v>0.9</c:v>
                </c:pt>
              </c:numCache>
            </c:numRef>
          </c:val>
        </c:ser>
        <c:dLbls>
          <c:showLegendKey val="0"/>
          <c:showVal val="0"/>
          <c:showCatName val="0"/>
          <c:showSerName val="0"/>
          <c:showPercent val="0"/>
          <c:showBubbleSize val="0"/>
        </c:dLbls>
        <c:gapWidth val="66"/>
        <c:overlap val="-27"/>
        <c:axId val="-90465680"/>
        <c:axId val="-90470576"/>
      </c:barChart>
      <c:catAx>
        <c:axId val="-9046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70576"/>
        <c:crosses val="autoZero"/>
        <c:auto val="1"/>
        <c:lblAlgn val="ctr"/>
        <c:lblOffset val="100"/>
        <c:noMultiLvlLbl val="0"/>
      </c:catAx>
      <c:valAx>
        <c:axId val="-90470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65680"/>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4 - Care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(3)'!$F$2</c:f>
              <c:strCache>
                <c:ptCount val="1"/>
                <c:pt idx="0">
                  <c:v>Programme 4</c:v>
                </c:pt>
              </c:strCache>
            </c:strRef>
          </c:tx>
          <c:spPr>
            <a:gradFill>
              <a:gsLst>
                <a:gs pos="0">
                  <a:srgbClr val="FFC000"/>
                </a:gs>
                <a:gs pos="100000">
                  <a:schemeClr val="accent2">
                    <a:lumMod val="75000"/>
                  </a:schemeClr>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(3)'!$B$3:$B$7</c:f>
              <c:strCache>
                <c:ptCount val="5"/>
                <c:pt idx="0">
                  <c:v>2015/16</c:v>
                </c:pt>
                <c:pt idx="1">
                  <c:v>2016/17</c:v>
                </c:pt>
                <c:pt idx="2">
                  <c:v>2017/18</c:v>
                </c:pt>
                <c:pt idx="3">
                  <c:v>2018/19</c:v>
                </c:pt>
                <c:pt idx="4">
                  <c:v>2019/20</c:v>
                </c:pt>
              </c:strCache>
            </c:strRef>
          </c:cat>
          <c:val>
            <c:numRef>
              <c:f>'Sheet1 (3)'!$F$3:$F$7</c:f>
              <c:numCache>
                <c:formatCode>0%</c:formatCode>
                <c:ptCount val="5"/>
                <c:pt idx="0">
                  <c:v>0.8</c:v>
                </c:pt>
                <c:pt idx="1">
                  <c:v>0.75</c:v>
                </c:pt>
                <c:pt idx="2">
                  <c:v>0.67</c:v>
                </c:pt>
                <c:pt idx="3">
                  <c:v>1</c:v>
                </c:pt>
                <c:pt idx="4">
                  <c:v>1</c:v>
                </c:pt>
              </c:numCache>
            </c:numRef>
          </c:val>
        </c:ser>
        <c:dLbls>
          <c:showLegendKey val="0"/>
          <c:showVal val="0"/>
          <c:showCatName val="0"/>
          <c:showSerName val="0"/>
          <c:showPercent val="0"/>
          <c:showBubbleSize val="0"/>
        </c:dLbls>
        <c:gapWidth val="66"/>
        <c:overlap val="-27"/>
        <c:axId val="-90459696"/>
        <c:axId val="-90465136"/>
      </c:barChart>
      <c:catAx>
        <c:axId val="-904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65136"/>
        <c:crosses val="autoZero"/>
        <c:auto val="1"/>
        <c:lblAlgn val="ctr"/>
        <c:lblOffset val="100"/>
        <c:noMultiLvlLbl val="0"/>
      </c:catAx>
      <c:valAx>
        <c:axId val="-9046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5969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Programme 5 - Social Reintegration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(3)'!$G$2</c:f>
              <c:strCache>
                <c:ptCount val="1"/>
                <c:pt idx="0">
                  <c:v>Programme 5</c:v>
                </c:pt>
              </c:strCache>
            </c:strRef>
          </c:tx>
          <c:spPr>
            <a:gradFill>
              <a:gsLst>
                <a:gs pos="0">
                  <a:srgbClr val="FF76BB"/>
                </a:gs>
                <a:gs pos="100000">
                  <a:srgbClr val="FF7952"/>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(3)'!$B$3:$B$7</c:f>
              <c:strCache>
                <c:ptCount val="5"/>
                <c:pt idx="0">
                  <c:v>2015/16</c:v>
                </c:pt>
                <c:pt idx="1">
                  <c:v>2016/17</c:v>
                </c:pt>
                <c:pt idx="2">
                  <c:v>2017/18</c:v>
                </c:pt>
                <c:pt idx="3">
                  <c:v>2018/19</c:v>
                </c:pt>
                <c:pt idx="4">
                  <c:v>2019/20</c:v>
                </c:pt>
              </c:strCache>
            </c:strRef>
          </c:cat>
          <c:val>
            <c:numRef>
              <c:f>'Sheet1 (3)'!$G$3:$G$7</c:f>
              <c:numCache>
                <c:formatCode>0%</c:formatCode>
                <c:ptCount val="5"/>
                <c:pt idx="0">
                  <c:v>0.71</c:v>
                </c:pt>
                <c:pt idx="1">
                  <c:v>0.67</c:v>
                </c:pt>
                <c:pt idx="2">
                  <c:v>0.83</c:v>
                </c:pt>
                <c:pt idx="3">
                  <c:v>0.83</c:v>
                </c:pt>
                <c:pt idx="4">
                  <c:v>1</c:v>
                </c:pt>
              </c:numCache>
            </c:numRef>
          </c:val>
        </c:ser>
        <c:dLbls>
          <c:showLegendKey val="0"/>
          <c:showVal val="0"/>
          <c:showCatName val="0"/>
          <c:showSerName val="0"/>
          <c:showPercent val="0"/>
          <c:showBubbleSize val="0"/>
        </c:dLbls>
        <c:gapWidth val="66"/>
        <c:overlap val="-27"/>
        <c:axId val="-90468944"/>
        <c:axId val="-90464048"/>
      </c:barChart>
      <c:catAx>
        <c:axId val="-9046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64048"/>
        <c:crosses val="autoZero"/>
        <c:auto val="1"/>
        <c:lblAlgn val="ctr"/>
        <c:lblOffset val="100"/>
        <c:noMultiLvlLbl val="0"/>
      </c:catAx>
      <c:valAx>
        <c:axId val="-904640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68944"/>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title>
      <c:overlay val="0"/>
      <c:txPr>
        <a:bodyPr/>
        <a:lstStyle/>
        <a:p>
          <a:pPr>
            <a:defRPr>
              <a:solidFill>
                <a:schemeClr val="bg1"/>
              </a:solidFill>
            </a:defRPr>
          </a:pPr>
          <a:endParaRPr lang="en-US"/>
        </a:p>
      </c:txPr>
    </c:title>
    <c:autoTitleDeleted val="0"/>
    <c:plotArea>
      <c:layout/>
      <c:lineChart>
        <c:grouping val="stacked"/>
        <c:varyColors val="0"/>
        <c:ser>
          <c:idx val="0"/>
          <c:order val="0"/>
          <c:tx>
            <c:strRef>
              <c:f>Sheet1!$L$3</c:f>
              <c:strCache>
                <c:ptCount val="1"/>
                <c:pt idx="0">
                  <c:v>Audit Outcome</c:v>
                </c:pt>
              </c:strCache>
            </c:strRef>
          </c:tx>
          <c:spPr>
            <a:ln>
              <a:gradFill>
                <a:gsLst>
                  <a:gs pos="0">
                    <a:srgbClr val="EF2D9C"/>
                  </a:gs>
                  <a:gs pos="100000">
                    <a:srgbClr val="EF2D5B"/>
                  </a:gs>
                </a:gsLst>
                <a:lin ang="5400000" scaled="1"/>
              </a:gradFill>
            </a:ln>
          </c:spPr>
          <c:marker>
            <c:symbol val="circle"/>
            <c:size val="11"/>
            <c:spPr>
              <a:solidFill>
                <a:schemeClr val="bg1"/>
              </a:solidFill>
              <a:ln w="57150">
                <a:gradFill>
                  <a:gsLst>
                    <a:gs pos="0">
                      <a:srgbClr val="EF2D9C"/>
                    </a:gs>
                    <a:gs pos="100000">
                      <a:srgbClr val="F9A9D7"/>
                    </a:gs>
                  </a:gsLst>
                  <a:lin ang="5400000" scaled="1"/>
                </a:gradFill>
              </a:ln>
            </c:spPr>
          </c:marker>
          <c:dLbls>
            <c:dLbl>
              <c:idx val="0"/>
              <c:tx>
                <c:rich>
                  <a:bodyPr/>
                  <a:lstStyle/>
                  <a:p>
                    <a:r>
                      <a:rPr lang="en-US" b="1" dirty="0"/>
                      <a:t>Unqualified</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dirty="0"/>
                      <a:t>Qualified</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a:t>Qualified </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dirty="0"/>
                      <a:t>Qualified</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dirty="0"/>
                      <a:t>Qualified</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Sheet1!$K$4:$K$8</c:f>
              <c:strCache>
                <c:ptCount val="5"/>
                <c:pt idx="0">
                  <c:v>2015/16</c:v>
                </c:pt>
                <c:pt idx="1">
                  <c:v>2016/17</c:v>
                </c:pt>
                <c:pt idx="2">
                  <c:v>2017/18</c:v>
                </c:pt>
                <c:pt idx="3">
                  <c:v>2018/19</c:v>
                </c:pt>
                <c:pt idx="4">
                  <c:v>2019/20</c:v>
                </c:pt>
              </c:strCache>
            </c:strRef>
          </c:cat>
          <c:val>
            <c:numRef>
              <c:f>Sheet1!$L$4:$L$8</c:f>
              <c:numCache>
                <c:formatCode>General</c:formatCode>
                <c:ptCount val="5"/>
                <c:pt idx="0">
                  <c:v>4</c:v>
                </c:pt>
                <c:pt idx="1">
                  <c:v>3</c:v>
                </c:pt>
                <c:pt idx="2">
                  <c:v>3</c:v>
                </c:pt>
                <c:pt idx="3">
                  <c:v>3</c:v>
                </c:pt>
                <c:pt idx="4">
                  <c:v>3</c:v>
                </c:pt>
              </c:numCache>
            </c:numRef>
          </c:val>
          <c:smooth val="0"/>
        </c:ser>
        <c:dLbls>
          <c:showLegendKey val="0"/>
          <c:showVal val="0"/>
          <c:showCatName val="0"/>
          <c:showSerName val="0"/>
          <c:showPercent val="0"/>
          <c:showBubbleSize val="0"/>
        </c:dLbls>
        <c:marker val="1"/>
        <c:smooth val="0"/>
        <c:axId val="-90458064"/>
        <c:axId val="-90456976"/>
      </c:lineChart>
      <c:catAx>
        <c:axId val="-90458064"/>
        <c:scaling>
          <c:orientation val="minMax"/>
        </c:scaling>
        <c:delete val="0"/>
        <c:axPos val="b"/>
        <c:numFmt formatCode="General" sourceLinked="0"/>
        <c:majorTickMark val="out"/>
        <c:minorTickMark val="none"/>
        <c:tickLblPos val="nextTo"/>
        <c:txPr>
          <a:bodyPr/>
          <a:lstStyle/>
          <a:p>
            <a:pPr>
              <a:defRPr baseline="0">
                <a:solidFill>
                  <a:schemeClr val="bg1"/>
                </a:solidFill>
              </a:defRPr>
            </a:pPr>
            <a:endParaRPr lang="en-US"/>
          </a:p>
        </c:txPr>
        <c:crossAx val="-90456976"/>
        <c:crosses val="autoZero"/>
        <c:auto val="1"/>
        <c:lblAlgn val="ctr"/>
        <c:lblOffset val="100"/>
        <c:noMultiLvlLbl val="0"/>
      </c:catAx>
      <c:valAx>
        <c:axId val="-90456976"/>
        <c:scaling>
          <c:orientation val="minMax"/>
          <c:max val="5"/>
          <c:min val="2"/>
        </c:scaling>
        <c:delete val="1"/>
        <c:axPos val="l"/>
        <c:majorGridlines/>
        <c:numFmt formatCode="General" sourceLinked="1"/>
        <c:majorTickMark val="out"/>
        <c:minorTickMark val="none"/>
        <c:tickLblPos val="nextTo"/>
        <c:crossAx val="-90458064"/>
        <c:crosses val="autoZero"/>
        <c:crossBetween val="between"/>
      </c:valAx>
      <c:spPr>
        <a:noFill/>
      </c:spPr>
    </c:plotArea>
    <c:plotVisOnly val="1"/>
    <c:dispBlanksAs val="zero"/>
    <c:showDLblsOverMax val="0"/>
  </c:chart>
  <c:spPr>
    <a:gradFill flip="none" rotWithShape="1">
      <a:gsLst>
        <a:gs pos="88000">
          <a:srgbClr val="B2264F"/>
        </a:gs>
        <a:gs pos="72952">
          <a:srgbClr val="792043"/>
        </a:gs>
        <a:gs pos="54000">
          <a:srgbClr val="5B093D"/>
        </a:gs>
        <a:gs pos="23000">
          <a:srgbClr val="3B1A36"/>
        </a:gs>
        <a:gs pos="0">
          <a:srgbClr val="0A152C"/>
        </a:gs>
        <a:gs pos="100000">
          <a:srgbClr val="EF2D5B"/>
        </a:gs>
      </a:gsLst>
      <a:path path="circle">
        <a:fillToRect t="100000" r="100000"/>
      </a:path>
      <a:tileRect l="-100000" b="-100000"/>
    </a:grad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overlay val="0"/>
      <c:txPr>
        <a:bodyPr/>
        <a:lstStyle/>
        <a:p>
          <a:pPr>
            <a:defRPr>
              <a:solidFill>
                <a:schemeClr val="bg1"/>
              </a:solidFill>
            </a:defRPr>
          </a:pPr>
          <a:endParaRPr lang="en-US"/>
        </a:p>
      </c:txPr>
    </c:title>
    <c:autoTitleDeleted val="0"/>
    <c:plotArea>
      <c:layout/>
      <c:lineChart>
        <c:grouping val="stacked"/>
        <c:varyColors val="0"/>
        <c:ser>
          <c:idx val="0"/>
          <c:order val="0"/>
          <c:tx>
            <c:strRef>
              <c:f>Sheet1!$I$3</c:f>
              <c:strCache>
                <c:ptCount val="1"/>
                <c:pt idx="0">
                  <c:v>Total number of audit findings</c:v>
                </c:pt>
              </c:strCache>
            </c:strRef>
          </c:tx>
          <c:spPr>
            <a:ln>
              <a:solidFill>
                <a:schemeClr val="bg1"/>
              </a:solidFill>
            </a:ln>
          </c:spPr>
          <c:marker>
            <c:symbol val="circle"/>
            <c:size val="10"/>
            <c:spPr>
              <a:solidFill>
                <a:schemeClr val="bg1"/>
              </a:solidFill>
              <a:ln w="50800">
                <a:gradFill>
                  <a:gsLst>
                    <a:gs pos="0">
                      <a:srgbClr val="7030A0"/>
                    </a:gs>
                    <a:gs pos="100000">
                      <a:srgbClr val="F9A9D7"/>
                    </a:gs>
                  </a:gsLst>
                  <a:lin ang="5400000" scaled="1"/>
                </a:gradFill>
              </a:ln>
            </c:spPr>
          </c:marker>
          <c:dLbls>
            <c:spPr>
              <a:noFill/>
              <a:ln>
                <a:noFill/>
              </a:ln>
              <a:effectLst/>
            </c:spPr>
            <c:txPr>
              <a:bodyPr/>
              <a:lstStyle/>
              <a:p>
                <a:pPr>
                  <a:defRPr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Sheet1!$H$4:$H$8</c:f>
              <c:strCache>
                <c:ptCount val="5"/>
                <c:pt idx="0">
                  <c:v>2015/16</c:v>
                </c:pt>
                <c:pt idx="1">
                  <c:v>2016/17</c:v>
                </c:pt>
                <c:pt idx="2">
                  <c:v>2017/18</c:v>
                </c:pt>
                <c:pt idx="3">
                  <c:v>2018/19</c:v>
                </c:pt>
                <c:pt idx="4">
                  <c:v>2019/20</c:v>
                </c:pt>
              </c:strCache>
            </c:strRef>
          </c:cat>
          <c:val>
            <c:numRef>
              <c:f>Sheet1!$I$4:$I$8</c:f>
              <c:numCache>
                <c:formatCode>General</c:formatCode>
                <c:ptCount val="5"/>
                <c:pt idx="0">
                  <c:v>667</c:v>
                </c:pt>
                <c:pt idx="1">
                  <c:v>373</c:v>
                </c:pt>
                <c:pt idx="2">
                  <c:v>257</c:v>
                </c:pt>
                <c:pt idx="3">
                  <c:v>204</c:v>
                </c:pt>
                <c:pt idx="4">
                  <c:v>214</c:v>
                </c:pt>
              </c:numCache>
            </c:numRef>
          </c:val>
          <c:smooth val="0"/>
        </c:ser>
        <c:dLbls>
          <c:showLegendKey val="0"/>
          <c:showVal val="0"/>
          <c:showCatName val="0"/>
          <c:showSerName val="0"/>
          <c:showPercent val="0"/>
          <c:showBubbleSize val="0"/>
        </c:dLbls>
        <c:marker val="1"/>
        <c:smooth val="0"/>
        <c:axId val="-90462960"/>
        <c:axId val="-90468400"/>
      </c:lineChart>
      <c:catAx>
        <c:axId val="-90462960"/>
        <c:scaling>
          <c:orientation val="minMax"/>
        </c:scaling>
        <c:delete val="0"/>
        <c:axPos val="b"/>
        <c:numFmt formatCode="General" sourceLinked="0"/>
        <c:majorTickMark val="out"/>
        <c:minorTickMark val="none"/>
        <c:tickLblPos val="nextTo"/>
        <c:txPr>
          <a:bodyPr/>
          <a:lstStyle/>
          <a:p>
            <a:pPr>
              <a:defRPr b="1">
                <a:solidFill>
                  <a:schemeClr val="bg1"/>
                </a:solidFill>
              </a:defRPr>
            </a:pPr>
            <a:endParaRPr lang="en-US"/>
          </a:p>
        </c:txPr>
        <c:crossAx val="-90468400"/>
        <c:crosses val="autoZero"/>
        <c:auto val="1"/>
        <c:lblAlgn val="ctr"/>
        <c:lblOffset val="100"/>
        <c:noMultiLvlLbl val="0"/>
      </c:catAx>
      <c:valAx>
        <c:axId val="-90468400"/>
        <c:scaling>
          <c:orientation val="minMax"/>
          <c:max val="700"/>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90462960"/>
        <c:crosses val="autoZero"/>
        <c:crossBetween val="between"/>
      </c:valAx>
      <c:spPr>
        <a:noFill/>
      </c:spPr>
    </c:plotArea>
    <c:plotVisOnly val="1"/>
    <c:dispBlanksAs val="zero"/>
    <c:showDLblsOverMax val="0"/>
  </c:chart>
  <c:spPr>
    <a:gradFill>
      <a:gsLst>
        <a:gs pos="0">
          <a:srgbClr val="6150DC"/>
        </a:gs>
        <a:gs pos="100000">
          <a:srgbClr val="C547F8"/>
        </a:gs>
      </a:gsLst>
      <a:lin ang="5400000" scaled="0"/>
    </a:gra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ZA" sz="1400" dirty="0"/>
              <a:t>Comparative analysis for the five year period</a:t>
            </a:r>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73025" cap="rnd">
              <a:solidFill>
                <a:srgbClr val="6150DE"/>
              </a:solidFill>
              <a:round/>
            </a:ln>
            <a:effectLst/>
          </c:spPr>
          <c:marker>
            <c:symbol val="circle"/>
            <c:size val="14"/>
            <c:spPr>
              <a:solidFill>
                <a:schemeClr val="bg1"/>
              </a:solidFill>
              <a:ln w="88900">
                <a:gradFill>
                  <a:gsLst>
                    <a:gs pos="0">
                      <a:srgbClr val="6150DC"/>
                    </a:gs>
                    <a:gs pos="50000">
                      <a:srgbClr val="7F71E5"/>
                    </a:gs>
                    <a:gs pos="100000">
                      <a:srgbClr val="BFB8F2"/>
                    </a:gs>
                  </a:gsLst>
                  <a:lin ang="5400000" scaled="1"/>
                </a:gra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 (2)'!$B$10:$B$14</c:f>
              <c:strCache>
                <c:ptCount val="5"/>
                <c:pt idx="0">
                  <c:v>2015/16</c:v>
                </c:pt>
                <c:pt idx="1">
                  <c:v>2016/17</c:v>
                </c:pt>
                <c:pt idx="2">
                  <c:v>2017/18</c:v>
                </c:pt>
                <c:pt idx="3">
                  <c:v>2018/19</c:v>
                </c:pt>
                <c:pt idx="4">
                  <c:v>2019/20</c:v>
                </c:pt>
              </c:strCache>
            </c:strRef>
          </c:cat>
          <c:val>
            <c:numRef>
              <c:f>'Sheet1 (2)'!$C$10:$C$14</c:f>
              <c:numCache>
                <c:formatCode>0%</c:formatCode>
                <c:ptCount val="5"/>
                <c:pt idx="0">
                  <c:v>0.62</c:v>
                </c:pt>
                <c:pt idx="1">
                  <c:v>0.63</c:v>
                </c:pt>
                <c:pt idx="2">
                  <c:v>0.81</c:v>
                </c:pt>
                <c:pt idx="3">
                  <c:v>0.82</c:v>
                </c:pt>
                <c:pt idx="4">
                  <c:v>0.86</c:v>
                </c:pt>
              </c:numCache>
            </c:numRef>
          </c:val>
          <c:smooth val="0"/>
        </c:ser>
        <c:dLbls>
          <c:dLblPos val="ctr"/>
          <c:showLegendKey val="0"/>
          <c:showVal val="1"/>
          <c:showCatName val="0"/>
          <c:showSerName val="0"/>
          <c:showPercent val="0"/>
          <c:showBubbleSize val="0"/>
        </c:dLbls>
        <c:marker val="1"/>
        <c:smooth val="0"/>
        <c:axId val="-155893536"/>
        <c:axId val="-155888096"/>
      </c:lineChart>
      <c:catAx>
        <c:axId val="-155893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155888096"/>
        <c:crosses val="autoZero"/>
        <c:auto val="1"/>
        <c:lblAlgn val="ctr"/>
        <c:lblOffset val="100"/>
        <c:noMultiLvlLbl val="0"/>
      </c:catAx>
      <c:valAx>
        <c:axId val="-155888096"/>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5893536"/>
        <c:crosses val="autoZero"/>
        <c:crossBetween val="between"/>
      </c:valAx>
      <c:spPr>
        <a:noFill/>
        <a:ln>
          <a:noFill/>
        </a:ln>
        <a:effectLst/>
      </c:spPr>
    </c:plotArea>
    <c:plotVisOnly val="1"/>
    <c:dispBlanksAs val="gap"/>
    <c:showDLblsOverMax val="0"/>
  </c:chart>
  <c:spPr>
    <a:gradFill flip="none" rotWithShape="1">
      <a:gsLst>
        <a:gs pos="0">
          <a:srgbClr val="F2F2F2">
            <a:shade val="30000"/>
            <a:satMod val="115000"/>
          </a:srgbClr>
        </a:gs>
        <a:gs pos="50000">
          <a:srgbClr val="F2F2F2">
            <a:shade val="67500"/>
            <a:satMod val="115000"/>
          </a:srgbClr>
        </a:gs>
        <a:gs pos="100000">
          <a:srgbClr val="F2F2F2">
            <a:shade val="100000"/>
            <a:satMod val="115000"/>
          </a:srgbClr>
        </a:gs>
      </a:gsLst>
      <a:lin ang="18900000" scaled="1"/>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024793"/>
                  </a:gs>
                  <a:gs pos="100000">
                    <a:srgbClr val="33D360"/>
                  </a:gs>
                </a:gsLst>
                <a:lin ang="13500000" scaled="1"/>
              </a:gradFill>
              <a:ln w="19050">
                <a:noFill/>
              </a:ln>
              <a:effectLst/>
            </c:spPr>
            <c:extLst xmlns:c16r2="http://schemas.microsoft.com/office/drawing/2015/06/chart">
              <c:ext xmlns:c16="http://schemas.microsoft.com/office/drawing/2014/chart" uri="{C3380CC4-5D6E-409C-BE32-E72D297353CC}">
                <c16:uniqueId val="{00000001-F452-4428-8CF5-3ABD3E97AA51}"/>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F452-4428-8CF5-3ABD3E97AA51}"/>
              </c:ext>
            </c:extLst>
          </c:dPt>
          <c:cat>
            <c:strRef>
              <c:f>Sheet1!$A$2:$A$3</c:f>
              <c:strCache>
                <c:ptCount val="2"/>
                <c:pt idx="0">
                  <c:v>1st Qtr</c:v>
                </c:pt>
                <c:pt idx="1">
                  <c:v>2nd Qtr</c:v>
                </c:pt>
              </c:strCache>
            </c:strRef>
          </c:cat>
          <c:val>
            <c:numRef>
              <c:f>Sheet1!$B$2:$B$3</c:f>
              <c:numCache>
                <c:formatCode>0%</c:formatCode>
                <c:ptCount val="2"/>
                <c:pt idx="0">
                  <c:v>0.89</c:v>
                </c:pt>
                <c:pt idx="1">
                  <c:v>0.11</c:v>
                </c:pt>
              </c:numCache>
            </c:numRef>
          </c:val>
          <c:extLst xmlns:c16r2="http://schemas.microsoft.com/office/drawing/2015/06/chart">
            <c:ext xmlns:c16="http://schemas.microsoft.com/office/drawing/2014/chart" uri="{C3380CC4-5D6E-409C-BE32-E72D297353CC}">
              <c16:uniqueId val="{00000004-F452-4428-8CF5-3ABD3E97AA51}"/>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102960"/>
                  </a:gs>
                  <a:gs pos="100000">
                    <a:srgbClr val="18A7EE"/>
                  </a:gs>
                </a:gsLst>
                <a:lin ang="13500000" scaled="1"/>
              </a:gradFill>
              <a:ln w="19050">
                <a:noFill/>
              </a:ln>
              <a:effectLst/>
            </c:spPr>
            <c:extLst xmlns:c16r2="http://schemas.microsoft.com/office/drawing/2015/06/chart">
              <c:ext xmlns:c16="http://schemas.microsoft.com/office/drawing/2014/chart" uri="{C3380CC4-5D6E-409C-BE32-E72D297353CC}">
                <c16:uniqueId val="{00000001-70A3-44EF-9195-85BC5078A939}"/>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70A3-44EF-9195-85BC5078A939}"/>
              </c:ext>
            </c:extLst>
          </c:dPt>
          <c:cat>
            <c:strRef>
              <c:f>Sheet1!$A$2:$A$3</c:f>
              <c:strCache>
                <c:ptCount val="2"/>
                <c:pt idx="0">
                  <c:v>1st Qtr</c:v>
                </c:pt>
                <c:pt idx="1">
                  <c:v>2nd Qtr</c:v>
                </c:pt>
              </c:strCache>
            </c:strRef>
          </c:cat>
          <c:val>
            <c:numRef>
              <c:f>Sheet1!$B$2:$B$3</c:f>
              <c:numCache>
                <c:formatCode>0%</c:formatCode>
                <c:ptCount val="2"/>
                <c:pt idx="0">
                  <c:v>0.89</c:v>
                </c:pt>
                <c:pt idx="1">
                  <c:v>0.11</c:v>
                </c:pt>
              </c:numCache>
            </c:numRef>
          </c:val>
          <c:extLst xmlns:c16r2="http://schemas.microsoft.com/office/drawing/2015/06/chart">
            <c:ext xmlns:c16="http://schemas.microsoft.com/office/drawing/2014/chart" uri="{C3380CC4-5D6E-409C-BE32-E72D297353CC}">
              <c16:uniqueId val="{00000004-70A3-44EF-9195-85BC5078A939}"/>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6600FF"/>
            </a:solidFill>
            <a:ln>
              <a:noFill/>
            </a:ln>
          </c:spPr>
          <c:dPt>
            <c:idx val="0"/>
            <c:bubble3D val="0"/>
            <c:spPr>
              <a:gradFill>
                <a:gsLst>
                  <a:gs pos="0">
                    <a:srgbClr val="6600FF"/>
                  </a:gs>
                  <a:gs pos="100000">
                    <a:srgbClr val="BC8FFF"/>
                  </a:gs>
                </a:gsLst>
                <a:lin ang="13500000" scaled="1"/>
              </a:gradFill>
              <a:ln w="19050">
                <a:noFill/>
              </a:ln>
              <a:effectLst/>
            </c:spPr>
            <c:extLst xmlns:c16r2="http://schemas.microsoft.com/office/drawing/2015/06/chart">
              <c:ext xmlns:c16="http://schemas.microsoft.com/office/drawing/2014/chart" uri="{C3380CC4-5D6E-409C-BE32-E72D297353CC}">
                <c16:uniqueId val="{00000001-7CF9-48E8-B647-B6CFD00E0C66}"/>
              </c:ext>
            </c:extLst>
          </c:dPt>
          <c:dPt>
            <c:idx val="1"/>
            <c:bubble3D val="0"/>
            <c:spPr>
              <a:solidFill>
                <a:srgbClr val="E7E6E6"/>
              </a:solidFill>
              <a:ln w="19050">
                <a:noFill/>
              </a:ln>
              <a:effectLst/>
            </c:spPr>
            <c:extLst xmlns:c16r2="http://schemas.microsoft.com/office/drawing/2015/06/chart">
              <c:ext xmlns:c16="http://schemas.microsoft.com/office/drawing/2014/chart" uri="{C3380CC4-5D6E-409C-BE32-E72D297353CC}">
                <c16:uniqueId val="{00000003-7CF9-48E8-B647-B6CFD00E0C66}"/>
              </c:ext>
            </c:extLst>
          </c:dPt>
          <c:cat>
            <c:strRef>
              <c:f>Sheet1!$A$2:$A$3</c:f>
              <c:strCache>
                <c:ptCount val="2"/>
                <c:pt idx="0">
                  <c:v>1st Qtr</c:v>
                </c:pt>
                <c:pt idx="1">
                  <c:v>2nd Qtr</c:v>
                </c:pt>
              </c:strCache>
            </c:strRef>
          </c:cat>
          <c:val>
            <c:numRef>
              <c:f>Sheet1!$B$2:$B$3</c:f>
              <c:numCache>
                <c:formatCode>0%</c:formatCode>
                <c:ptCount val="2"/>
                <c:pt idx="0">
                  <c:v>0.89</c:v>
                </c:pt>
                <c:pt idx="1">
                  <c:v>0.12</c:v>
                </c:pt>
              </c:numCache>
            </c:numRef>
          </c:val>
          <c:extLst xmlns:c16r2="http://schemas.microsoft.com/office/drawing/2015/06/chart">
            <c:ext xmlns:c16="http://schemas.microsoft.com/office/drawing/2014/chart" uri="{C3380CC4-5D6E-409C-BE32-E72D297353CC}">
              <c16:uniqueId val="{00000004-7CF9-48E8-B647-B6CFD00E0C66}"/>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942580638322678E-2"/>
          <c:y val="4.8364370311131423E-2"/>
          <c:w val="0.82611483872335467"/>
          <c:h val="0.84799769330787267"/>
        </c:manualLayout>
      </c:layout>
      <c:doughnutChart>
        <c:varyColors val="1"/>
        <c:ser>
          <c:idx val="0"/>
          <c:order val="0"/>
          <c:tx>
            <c:strRef>
              <c:f>Sheet1!$B$1</c:f>
              <c:strCache>
                <c:ptCount val="1"/>
                <c:pt idx="0">
                  <c:v>Sales</c:v>
                </c:pt>
              </c:strCache>
            </c:strRef>
          </c:tx>
          <c:spPr>
            <a:gradFill>
              <a:gsLst>
                <a:gs pos="0">
                  <a:srgbClr val="ED7D31">
                    <a:lumMod val="75000"/>
                  </a:srgbClr>
                </a:gs>
                <a:gs pos="100000">
                  <a:srgbClr val="ED7D31">
                    <a:lumMod val="20000"/>
                    <a:lumOff val="80000"/>
                  </a:srgbClr>
                </a:gs>
              </a:gsLst>
              <a:lin ang="13500000" scaled="1"/>
            </a:gradFill>
            <a:ln>
              <a:noFill/>
            </a:ln>
          </c:spPr>
          <c:dPt>
            <c:idx val="0"/>
            <c:bubble3D val="0"/>
            <c:spPr>
              <a:gradFill>
                <a:gsLst>
                  <a:gs pos="0">
                    <a:srgbClr val="ED7D31">
                      <a:lumMod val="75000"/>
                    </a:srgbClr>
                  </a:gs>
                  <a:gs pos="100000">
                    <a:srgbClr val="ED7D31">
                      <a:lumMod val="20000"/>
                      <a:lumOff val="80000"/>
                    </a:srgbClr>
                  </a:gs>
                </a:gsLst>
                <a:lin ang="13500000" scaled="1"/>
              </a:gradFill>
              <a:ln w="19050">
                <a:noFill/>
              </a:ln>
              <a:effectLst/>
            </c:spPr>
            <c:extLst xmlns:c16r2="http://schemas.microsoft.com/office/drawing/2015/06/chart">
              <c:ext xmlns:c16="http://schemas.microsoft.com/office/drawing/2014/chart" uri="{C3380CC4-5D6E-409C-BE32-E72D297353CC}">
                <c16:uniqueId val="{00000001-7CF9-48E8-B647-B6CFD00E0C66}"/>
              </c:ext>
            </c:extLst>
          </c:dPt>
          <c:dPt>
            <c:idx val="1"/>
            <c:bubble3D val="0"/>
            <c:spPr>
              <a:solidFill>
                <a:sysClr val="window" lastClr="FFFFFF">
                  <a:lumMod val="95000"/>
                </a:sysClr>
              </a:solidFill>
              <a:ln w="19050">
                <a:noFill/>
              </a:ln>
              <a:effectLst/>
            </c:spPr>
            <c:extLst xmlns:c16r2="http://schemas.microsoft.com/office/drawing/2015/06/chart">
              <c:ext xmlns:c16="http://schemas.microsoft.com/office/drawing/2014/chart" uri="{C3380CC4-5D6E-409C-BE32-E72D297353CC}">
                <c16:uniqueId val="{00000003-7CF9-48E8-B647-B6CFD00E0C66}"/>
              </c:ext>
            </c:extLst>
          </c:dPt>
          <c:cat>
            <c:strRef>
              <c:f>Sheet1!$A$2:$A$3</c:f>
              <c:strCache>
                <c:ptCount val="2"/>
                <c:pt idx="0">
                  <c:v>1st Qtr</c:v>
                </c:pt>
                <c:pt idx="1">
                  <c:v>2nd Qtr</c:v>
                </c:pt>
              </c:strCache>
            </c:strRef>
          </c:cat>
          <c:val>
            <c:numRef>
              <c:f>Sheet1!$B$2:$B$3</c:f>
              <c:numCache>
                <c:formatCode>0%</c:formatCode>
                <c:ptCount val="2"/>
                <c:pt idx="0">
                  <c:v>0.86</c:v>
                </c:pt>
                <c:pt idx="1">
                  <c:v>0.14000000000000001</c:v>
                </c:pt>
              </c:numCache>
            </c:numRef>
          </c:val>
          <c:extLst xmlns:c16r2="http://schemas.microsoft.com/office/drawing/2015/06/chart">
            <c:ext xmlns:c16="http://schemas.microsoft.com/office/drawing/2014/chart" uri="{C3380CC4-5D6E-409C-BE32-E72D297353CC}">
              <c16:uniqueId val="{00000004-7CF9-48E8-B647-B6CFD00E0C66}"/>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6550363424419556E-3"/>
          <c:w val="1"/>
          <c:h val="0.99834504353163556"/>
        </c:manualLayout>
      </c:layout>
      <c:pie3DChart>
        <c:varyColors val="1"/>
        <c:ser>
          <c:idx val="0"/>
          <c:order val="0"/>
          <c:tx>
            <c:strRef>
              <c:f>Sheet1!$B$1</c:f>
              <c:strCache>
                <c:ptCount val="1"/>
                <c:pt idx="0">
                  <c:v>Not achieved</c:v>
                </c:pt>
              </c:strCache>
            </c:strRef>
          </c:tx>
          <c:spPr>
            <a:noFill/>
            <a:ln>
              <a:solidFill>
                <a:srgbClr val="FBBD00"/>
              </a:solidFill>
            </a:ln>
          </c:spPr>
          <c:explosion val="11"/>
          <c:dPt>
            <c:idx val="0"/>
            <c:bubble3D val="0"/>
            <c:spPr>
              <a:solidFill>
                <a:srgbClr val="FF0000"/>
              </a:solidFill>
              <a:ln>
                <a:solidFill>
                  <a:srgbClr val="FF2121"/>
                </a:solidFill>
              </a:ln>
              <a:effectLst>
                <a:outerShdw blurRad="40000" dist="20000" dir="5400000" rotWithShape="0">
                  <a:srgbClr val="000000">
                    <a:alpha val="38000"/>
                  </a:srgbClr>
                </a:outerShdw>
              </a:effectLst>
              <a:sp3d>
                <a:contourClr>
                  <a:srgbClr val="FF2121"/>
                </a:contourClr>
              </a:sp3d>
            </c:spPr>
            <c:extLst xmlns:c16r2="http://schemas.microsoft.com/office/drawing/2015/06/chart">
              <c:ext xmlns:c16="http://schemas.microsoft.com/office/drawing/2014/chart" uri="{C3380CC4-5D6E-409C-BE32-E72D297353CC}">
                <c16:uniqueId val="{00000002-FB80-4AF3-8FDB-2E9190F107BE}"/>
              </c:ext>
            </c:extLst>
          </c:dPt>
          <c:dPt>
            <c:idx val="1"/>
            <c:bubble3D val="0"/>
            <c:spPr>
              <a:noFill/>
              <a:ln>
                <a:solidFill>
                  <a:srgbClr val="FF2121"/>
                </a:solidFill>
              </a:ln>
              <a:effectLst/>
              <a:sp3d>
                <a:contourClr>
                  <a:srgbClr val="FF2121"/>
                </a:contourClr>
              </a:sp3d>
            </c:spPr>
            <c:extLst xmlns:c16r2="http://schemas.microsoft.com/office/drawing/2015/06/chart">
              <c:ext xmlns:c16="http://schemas.microsoft.com/office/drawing/2014/chart" uri="{C3380CC4-5D6E-409C-BE32-E72D297353CC}">
                <c16:uniqueId val="{00000003-FB80-4AF3-8FDB-2E9190F107BE}"/>
              </c:ext>
            </c:extLst>
          </c:dPt>
          <c:dPt>
            <c:idx val="2"/>
            <c:bubble3D val="0"/>
            <c:spPr>
              <a:noFill/>
              <a:ln>
                <a:solidFill>
                  <a:srgbClr val="FBBD00"/>
                </a:solidFill>
              </a:ln>
              <a:effectLst>
                <a:outerShdw blurRad="40000" dist="20000" dir="5400000" rotWithShape="0">
                  <a:srgbClr val="000000">
                    <a:alpha val="38000"/>
                  </a:srgbClr>
                </a:outerShdw>
              </a:effectLst>
              <a:sp3d>
                <a:contourClr>
                  <a:srgbClr val="FBBD00"/>
                </a:contourClr>
              </a:sp3d>
            </c:spPr>
            <c:extLst xmlns:c16r2="http://schemas.microsoft.com/office/drawing/2015/06/chart">
              <c:ext xmlns:c16="http://schemas.microsoft.com/office/drawing/2014/chart" uri="{C3380CC4-5D6E-409C-BE32-E72D297353CC}">
                <c16:uniqueId val="{00000004-FB80-4AF3-8FDB-2E9190F107BE}"/>
              </c:ext>
            </c:extLst>
          </c:dPt>
          <c:dPt>
            <c:idx val="3"/>
            <c:bubble3D val="0"/>
            <c:spPr>
              <a:noFill/>
              <a:ln>
                <a:solidFill>
                  <a:srgbClr val="FBBD00"/>
                </a:solidFill>
              </a:ln>
              <a:effectLst>
                <a:outerShdw blurRad="40000" dist="20000" dir="5400000" rotWithShape="0">
                  <a:srgbClr val="000000">
                    <a:alpha val="38000"/>
                  </a:srgbClr>
                </a:outerShdw>
              </a:effectLst>
              <a:sp3d>
                <a:contourClr>
                  <a:srgbClr val="FBBD00"/>
                </a:contourClr>
              </a:sp3d>
            </c:spPr>
            <c:extLst xmlns:c16r2="http://schemas.microsoft.com/office/drawing/2015/06/chart">
              <c:ext xmlns:c16="http://schemas.microsoft.com/office/drawing/2014/chart" uri="{C3380CC4-5D6E-409C-BE32-E72D297353CC}">
                <c16:uniqueId val="{00000005-FB80-4AF3-8FDB-2E9190F107BE}"/>
              </c:ext>
            </c:extLst>
          </c:dPt>
          <c:dLbls>
            <c:dLbl>
              <c:idx val="0"/>
              <c:layout>
                <c:manualLayout>
                  <c:x val="-0.18182682469481309"/>
                  <c:y val="9.0501368205535282E-2"/>
                </c:manualLayout>
              </c:layout>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r>
                      <a:rPr lang="en-US" sz="2800" b="1" dirty="0" smtClean="0"/>
                      <a:t>14%</a:t>
                    </a:r>
                    <a:endParaRPr lang="en-US" sz="2800" b="1" dirty="0"/>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9108181837901"/>
                      <c:h val="0.2929116202763633"/>
                    </c:manualLayout>
                  </c15:layout>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1st Achieved</c:v>
                </c:pt>
                <c:pt idx="1">
                  <c:v>1st Not Achieved</c:v>
                </c:pt>
              </c:strCache>
            </c:strRef>
          </c:cat>
          <c:val>
            <c:numRef>
              <c:f>Sheet1!$B$2:$B$5</c:f>
              <c:numCache>
                <c:formatCode>General</c:formatCode>
                <c:ptCount val="4"/>
                <c:pt idx="0">
                  <c:v>14</c:v>
                </c:pt>
                <c:pt idx="1">
                  <c:v>86</c:v>
                </c:pt>
              </c:numCache>
            </c:numRef>
          </c:val>
          <c:extLst xmlns:c16r2="http://schemas.microsoft.com/office/drawing/2015/06/chart">
            <c:ext xmlns:c16="http://schemas.microsoft.com/office/drawing/2014/chart" uri="{C3380CC4-5D6E-409C-BE32-E72D297353CC}">
              <c16:uniqueId val="{00000000-FB80-4AF3-8FDB-2E9190F107B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0.99423354778932704"/>
        </c:manualLayout>
      </c:layout>
      <c:pie3DChart>
        <c:varyColors val="1"/>
        <c:ser>
          <c:idx val="0"/>
          <c:order val="0"/>
          <c:tx>
            <c:strRef>
              <c:f>Sheet1!$B$1</c:f>
              <c:strCache>
                <c:ptCount val="1"/>
                <c:pt idx="0">
                  <c:v>Targets</c:v>
                </c:pt>
              </c:strCache>
            </c:strRef>
          </c:tx>
          <c:spPr>
            <a:ln>
              <a:solidFill>
                <a:sysClr val="windowText" lastClr="000000"/>
              </a:solidFill>
            </a:ln>
          </c:spPr>
          <c:explosion val="11"/>
          <c:dPt>
            <c:idx val="0"/>
            <c:bubble3D val="0"/>
            <c:explosion val="0"/>
            <c:spPr>
              <a:noFill/>
              <a:ln>
                <a:solidFill>
                  <a:sysClr val="windowText" lastClr="000000"/>
                </a:solidFill>
              </a:ln>
              <a:effectLst/>
              <a:sp3d>
                <a:contourClr>
                  <a:sysClr val="windowText" lastClr="000000"/>
                </a:contourClr>
              </a:sp3d>
            </c:spPr>
            <c:extLst xmlns:c16r2="http://schemas.microsoft.com/office/drawing/2015/06/chart">
              <c:ext xmlns:c16="http://schemas.microsoft.com/office/drawing/2014/chart" uri="{C3380CC4-5D6E-409C-BE32-E72D297353CC}">
                <c16:uniqueId val="{00000002-FB80-4AF3-8FDB-2E9190F107BE}"/>
              </c:ext>
            </c:extLst>
          </c:dPt>
          <c:dPt>
            <c:idx val="1"/>
            <c:bubble3D val="0"/>
            <c:spPr>
              <a:solidFill>
                <a:srgbClr val="336600"/>
              </a:solidFill>
              <a:ln>
                <a:solidFill>
                  <a:sysClr val="windowText" lastClr="000000"/>
                </a:solidFill>
              </a:ln>
              <a:effectLst>
                <a:outerShdw blurRad="40000" dist="20000" dir="5400000" rotWithShape="0">
                  <a:srgbClr val="000000">
                    <a:alpha val="38000"/>
                  </a:srgbClr>
                </a:outerShdw>
              </a:effectLst>
              <a:sp3d>
                <a:contourClr>
                  <a:sysClr val="windowText" lastClr="000000"/>
                </a:contourClr>
              </a:sp3d>
            </c:spPr>
            <c:extLst xmlns:c16r2="http://schemas.microsoft.com/office/drawing/2015/06/chart">
              <c:ext xmlns:c16="http://schemas.microsoft.com/office/drawing/2014/chart" uri="{C3380CC4-5D6E-409C-BE32-E72D297353CC}">
                <c16:uniqueId val="{00000003-FB80-4AF3-8FDB-2E9190F107BE}"/>
              </c:ext>
            </c:extLst>
          </c:dPt>
          <c:dPt>
            <c:idx val="2"/>
            <c:bubble3D val="0"/>
            <c:explosion val="2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solidFill>
                  <a:sysClr val="windowText" lastClr="000000"/>
                </a:solidFill>
              </a:ln>
              <a:effectLst>
                <a:outerShdw blurRad="40000" dist="20000" dir="5400000" rotWithShape="0">
                  <a:srgbClr val="000000">
                    <a:alpha val="38000"/>
                  </a:srgbClr>
                </a:outerShdw>
              </a:effectLst>
              <a:sp3d>
                <a:contourClr>
                  <a:sysClr val="windowText" lastClr="000000"/>
                </a:contourClr>
              </a:sp3d>
            </c:spPr>
            <c:extLst xmlns:c16r2="http://schemas.microsoft.com/office/drawing/2015/06/chart">
              <c:ext xmlns:c16="http://schemas.microsoft.com/office/drawing/2014/chart" uri="{C3380CC4-5D6E-409C-BE32-E72D297353CC}">
                <c16:uniqueId val="{00000004-FB80-4AF3-8FDB-2E9190F107BE}"/>
              </c:ext>
            </c:extLst>
          </c:dPt>
          <c:dPt>
            <c:idx val="3"/>
            <c:bubble3D val="0"/>
            <c:explosion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solidFill>
                  <a:sysClr val="windowText" lastClr="000000"/>
                </a:solidFill>
              </a:ln>
              <a:effectLst>
                <a:outerShdw blurRad="40000" dist="20000" dir="5400000" rotWithShape="0">
                  <a:srgbClr val="000000">
                    <a:alpha val="38000"/>
                  </a:srgbClr>
                </a:outerShdw>
              </a:effectLst>
              <a:sp3d>
                <a:contourClr>
                  <a:sysClr val="windowText" lastClr="000000"/>
                </a:contourClr>
              </a:sp3d>
            </c:spPr>
            <c:extLst xmlns:c16r2="http://schemas.microsoft.com/office/drawing/2015/06/chart">
              <c:ext xmlns:c16="http://schemas.microsoft.com/office/drawing/2014/chart" uri="{C3380CC4-5D6E-409C-BE32-E72D297353CC}">
                <c16:uniqueId val="{00000005-FB80-4AF3-8FDB-2E9190F107BE}"/>
              </c:ext>
            </c:extLst>
          </c:dPt>
          <c:dLbls>
            <c:dLbl>
              <c:idx val="1"/>
              <c:layout>
                <c:manualLayout>
                  <c:x val="0.23816791251384276"/>
                  <c:y val="-0.3610620028922632"/>
                </c:manualLayout>
              </c:layout>
              <c:tx>
                <c:rich>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r>
                      <a:rPr lang="en-US" sz="3200" dirty="0" smtClean="0"/>
                      <a:t>86%</a:t>
                    </a:r>
                  </a:p>
                </c:rich>
              </c:tx>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2242248062015505"/>
                      <c:h val="0.32828994938539408"/>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1st Not achieved</c:v>
                </c:pt>
                <c:pt idx="1">
                  <c:v>1st achieved</c:v>
                </c:pt>
              </c:strCache>
            </c:strRef>
          </c:cat>
          <c:val>
            <c:numRef>
              <c:f>Sheet1!$B$2:$B$5</c:f>
              <c:numCache>
                <c:formatCode>General</c:formatCode>
                <c:ptCount val="4"/>
                <c:pt idx="0">
                  <c:v>14</c:v>
                </c:pt>
                <c:pt idx="1">
                  <c:v>86</c:v>
                </c:pt>
              </c:numCache>
            </c:numRef>
          </c:val>
          <c:extLst xmlns:c16r2="http://schemas.microsoft.com/office/drawing/2015/06/chart">
            <c:ext xmlns:c16="http://schemas.microsoft.com/office/drawing/2014/chart" uri="{C3380CC4-5D6E-409C-BE32-E72D297353CC}">
              <c16:uniqueId val="{00000000-FB80-4AF3-8FDB-2E9190F107B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Programme 1 - Administration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 (3)'!$C$2</c:f>
              <c:strCache>
                <c:ptCount val="1"/>
                <c:pt idx="0">
                  <c:v>Programme 1</c:v>
                </c:pt>
              </c:strCache>
            </c:strRef>
          </c:tx>
          <c:spPr>
            <a:gradFill>
              <a:gsLst>
                <a:gs pos="0">
                  <a:srgbClr val="00B0F0"/>
                </a:gs>
                <a:gs pos="100000">
                  <a:srgbClr val="71FB9E">
                    <a:alpha val="85000"/>
                  </a:srgbClr>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(3)'!$B$3:$B$7</c:f>
              <c:strCache>
                <c:ptCount val="5"/>
                <c:pt idx="0">
                  <c:v>2015/16</c:v>
                </c:pt>
                <c:pt idx="1">
                  <c:v>2016/17</c:v>
                </c:pt>
                <c:pt idx="2">
                  <c:v>2017/18</c:v>
                </c:pt>
                <c:pt idx="3">
                  <c:v>2018/19</c:v>
                </c:pt>
                <c:pt idx="4">
                  <c:v>2019/20</c:v>
                </c:pt>
              </c:strCache>
            </c:strRef>
          </c:cat>
          <c:val>
            <c:numRef>
              <c:f>'Sheet1 (3)'!$C$3:$C$7</c:f>
              <c:numCache>
                <c:formatCode>0%</c:formatCode>
                <c:ptCount val="5"/>
                <c:pt idx="0">
                  <c:v>0.5</c:v>
                </c:pt>
                <c:pt idx="1">
                  <c:v>0.62</c:v>
                </c:pt>
                <c:pt idx="2">
                  <c:v>0.82</c:v>
                </c:pt>
                <c:pt idx="3">
                  <c:v>0.73</c:v>
                </c:pt>
                <c:pt idx="4">
                  <c:v>0.67</c:v>
                </c:pt>
              </c:numCache>
            </c:numRef>
          </c:val>
        </c:ser>
        <c:dLbls>
          <c:showLegendKey val="0"/>
          <c:showVal val="0"/>
          <c:showCatName val="0"/>
          <c:showSerName val="0"/>
          <c:showPercent val="0"/>
          <c:showBubbleSize val="0"/>
        </c:dLbls>
        <c:gapWidth val="66"/>
        <c:overlap val="-18"/>
        <c:axId val="-155896256"/>
        <c:axId val="-263939584"/>
      </c:barChart>
      <c:catAx>
        <c:axId val="-15589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939584"/>
        <c:crosses val="autoZero"/>
        <c:auto val="1"/>
        <c:lblAlgn val="ctr"/>
        <c:lblOffset val="100"/>
        <c:noMultiLvlLbl val="0"/>
      </c:catAx>
      <c:valAx>
        <c:axId val="-2639395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89625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F4D34AC-993B-4204-B7AF-5A99B7390B5A}" type="datetimeFigureOut">
              <a:rPr lang="en-ZA" smtClean="0"/>
              <a:t>2020/11/26</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AACDD1-A0BD-41CF-96C9-2C2F9682BD52}" type="slidenum">
              <a:rPr lang="en-ZA" smtClean="0"/>
              <a:t>‹#›</a:t>
            </a:fld>
            <a:endParaRPr lang="en-ZA" dirty="0"/>
          </a:p>
        </p:txBody>
      </p:sp>
    </p:spTree>
    <p:extLst>
      <p:ext uri="{BB962C8B-B14F-4D97-AF65-F5344CB8AC3E}">
        <p14:creationId xmlns:p14="http://schemas.microsoft.com/office/powerpoint/2010/main" val="214488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AF1366B-B224-42EA-AC31-07B6C796F549}" type="datetime1">
              <a:rPr lang="en-ZA" smtClean="0"/>
              <a:t>2020/11/26</a:t>
            </a:fld>
            <a:endParaRPr lang="en-ZA" dirty="0"/>
          </a:p>
        </p:txBody>
      </p:sp>
      <p:sp>
        <p:nvSpPr>
          <p:cNvPr id="5" name="Footer Placeholder 4"/>
          <p:cNvSpPr>
            <a:spLocks noGrp="1"/>
          </p:cNvSpPr>
          <p:nvPr>
            <p:ph type="ftr" sz="quarter" idx="11"/>
          </p:nvPr>
        </p:nvSpPr>
        <p:spPr/>
        <p:txBody>
          <a:bodyPr/>
          <a:lstStyle/>
          <a:p>
            <a:r>
              <a:rPr lang="en-ZA" dirty="0" smtClean="0"/>
              <a:t>‹#›</a:t>
            </a:r>
            <a:endParaRPr lang="en-ZA" dirty="0"/>
          </a:p>
        </p:txBody>
      </p:sp>
      <p:sp>
        <p:nvSpPr>
          <p:cNvPr id="6" name="Slide Number Placeholder 5"/>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171284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5F452A8-1B8F-4433-98AC-A2F117E8D1C2}" type="datetime1">
              <a:rPr lang="en-ZA" smtClean="0"/>
              <a:t>2020/11/26</a:t>
            </a:fld>
            <a:endParaRPr lang="en-ZA" dirty="0"/>
          </a:p>
        </p:txBody>
      </p:sp>
      <p:sp>
        <p:nvSpPr>
          <p:cNvPr id="5" name="Footer Placeholder 4"/>
          <p:cNvSpPr>
            <a:spLocks noGrp="1"/>
          </p:cNvSpPr>
          <p:nvPr>
            <p:ph type="ftr" sz="quarter" idx="11"/>
          </p:nvPr>
        </p:nvSpPr>
        <p:spPr/>
        <p:txBody>
          <a:bodyPr/>
          <a:lstStyle/>
          <a:p>
            <a:r>
              <a:rPr lang="en-ZA" dirty="0" smtClean="0"/>
              <a:t>‹#›</a:t>
            </a:r>
            <a:endParaRPr lang="en-ZA" dirty="0"/>
          </a:p>
        </p:txBody>
      </p:sp>
      <p:sp>
        <p:nvSpPr>
          <p:cNvPr id="6" name="Slide Number Placeholder 5"/>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287446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4D3E210-2F25-411D-83C8-45E9C42D8FE5}" type="datetime1">
              <a:rPr lang="en-ZA" smtClean="0"/>
              <a:t>2020/11/26</a:t>
            </a:fld>
            <a:endParaRPr lang="en-ZA" dirty="0"/>
          </a:p>
        </p:txBody>
      </p:sp>
      <p:sp>
        <p:nvSpPr>
          <p:cNvPr id="5" name="Footer Placeholder 4"/>
          <p:cNvSpPr>
            <a:spLocks noGrp="1"/>
          </p:cNvSpPr>
          <p:nvPr>
            <p:ph type="ftr" sz="quarter" idx="11"/>
          </p:nvPr>
        </p:nvSpPr>
        <p:spPr/>
        <p:txBody>
          <a:bodyPr/>
          <a:lstStyle/>
          <a:p>
            <a:r>
              <a:rPr lang="en-ZA" dirty="0" smtClean="0"/>
              <a:t>‹#›</a:t>
            </a:r>
            <a:endParaRPr lang="en-ZA" dirty="0"/>
          </a:p>
        </p:txBody>
      </p:sp>
      <p:sp>
        <p:nvSpPr>
          <p:cNvPr id="6" name="Slide Number Placeholder 5"/>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167959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AF1366B-B224-42EA-AC31-07B6C796F549}" type="datetime1">
              <a:rPr lang="en-ZA" smtClean="0">
                <a:solidFill>
                  <a:prstClr val="black">
                    <a:tint val="75000"/>
                  </a:prstClr>
                </a:solidFill>
              </a:rPr>
              <a:pPr/>
              <a:t>2020/11/26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124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32000" cy="792000"/>
          </a:xfrm>
        </p:spPr>
        <p:txBody>
          <a:bodyPr/>
          <a:lstStyle>
            <a:lvl1pPr>
              <a:defRPr b="1"/>
            </a:lvl1pPr>
          </a:lstStyle>
          <a:p>
            <a:r>
              <a:rPr lang="en-US" dirty="0" smtClean="0"/>
              <a:t>Click to edit Master title style</a:t>
            </a:r>
            <a:endParaRPr lang="en-ZA" dirty="0"/>
          </a:p>
        </p:txBody>
      </p:sp>
      <p:sp>
        <p:nvSpPr>
          <p:cNvPr id="3" name="Content Placeholder 2"/>
          <p:cNvSpPr>
            <a:spLocks noGrp="1"/>
          </p:cNvSpPr>
          <p:nvPr>
            <p:ph idx="1"/>
          </p:nvPr>
        </p:nvSpPr>
        <p:spPr>
          <a:xfrm>
            <a:off x="358200" y="1063624"/>
            <a:ext cx="11376600" cy="4895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a:xfrm>
            <a:off x="7193280" y="6323175"/>
            <a:ext cx="2743200" cy="365125"/>
          </a:xfrm>
        </p:spPr>
        <p:txBody>
          <a:bodyPr/>
          <a:lstStyle>
            <a:lvl1pPr>
              <a:defRPr sz="1600">
                <a:solidFill>
                  <a:schemeClr val="bg1"/>
                </a:solidFill>
              </a:defRPr>
            </a:lvl1pPr>
          </a:lstStyle>
          <a:p>
            <a:fld id="{57B0A79F-3671-490D-B8E0-220653DEC0F9}" type="slidenum">
              <a:rPr lang="en-ZA" smtClean="0">
                <a:solidFill>
                  <a:prstClr val="white"/>
                </a:solidFill>
              </a:rPr>
              <a:pPr/>
              <a:t>‹#›</a:t>
            </a:fld>
            <a:endParaRPr lang="en-ZA" dirty="0">
              <a:solidFill>
                <a:prstClr val="white"/>
              </a:solidFill>
            </a:endParaRPr>
          </a:p>
        </p:txBody>
      </p:sp>
      <p:sp>
        <p:nvSpPr>
          <p:cNvPr id="7" name="TextBox 6"/>
          <p:cNvSpPr txBox="1"/>
          <p:nvPr userDrawn="1"/>
        </p:nvSpPr>
        <p:spPr>
          <a:xfrm>
            <a:off x="1127760" y="6323174"/>
            <a:ext cx="2697480" cy="369332"/>
          </a:xfrm>
          <a:prstGeom prst="rect">
            <a:avLst/>
          </a:prstGeom>
          <a:noFill/>
        </p:spPr>
        <p:txBody>
          <a:bodyPr wrap="square" rtlCol="0">
            <a:spAutoFit/>
          </a:bodyPr>
          <a:lstStyle/>
          <a:p>
            <a:r>
              <a:rPr lang="en-ZA" sz="1800" dirty="0">
                <a:solidFill>
                  <a:prstClr val="white"/>
                </a:solidFill>
              </a:rPr>
              <a:t>2019/20 ANNUAL REPORT</a:t>
            </a:r>
          </a:p>
        </p:txBody>
      </p:sp>
    </p:spTree>
    <p:extLst>
      <p:ext uri="{BB962C8B-B14F-4D97-AF65-F5344CB8AC3E}">
        <p14:creationId xmlns:p14="http://schemas.microsoft.com/office/powerpoint/2010/main" val="88275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9"/>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C99AA-588C-4221-9488-353B9D706D06}" type="datetime1">
              <a:rPr lang="en-ZA" smtClean="0">
                <a:solidFill>
                  <a:prstClr val="black">
                    <a:tint val="75000"/>
                  </a:prstClr>
                </a:solidFill>
              </a:rPr>
              <a:pPr/>
              <a:t>2020/11/26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0643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C97A4F4-E1B0-4AA3-A46C-CF5C12CC9434}" type="datetime1">
              <a:rPr lang="en-ZA" smtClean="0">
                <a:solidFill>
                  <a:prstClr val="black">
                    <a:tint val="75000"/>
                  </a:prstClr>
                </a:solidFill>
              </a:rPr>
              <a:pPr/>
              <a:t>2020/11/26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42817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C531C46-5C9F-47FC-AB77-BABFD8DBDB9D}" type="datetime1">
              <a:rPr lang="en-ZA" smtClean="0">
                <a:solidFill>
                  <a:prstClr val="black">
                    <a:tint val="75000"/>
                  </a:prstClr>
                </a:solidFill>
              </a:rPr>
              <a:pPr/>
              <a:t>2020/11/26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9802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E0938C9-F2F5-4881-97D7-C3FE5D88F2F5}" type="datetime1">
              <a:rPr lang="en-ZA" smtClean="0">
                <a:solidFill>
                  <a:prstClr val="black">
                    <a:tint val="75000"/>
                  </a:prstClr>
                </a:solidFill>
              </a:rPr>
              <a:pPr/>
              <a:t>2020/11/26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7688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027F7-2786-4BFA-BE3C-EF046E5A615E}" type="datetime1">
              <a:rPr lang="en-ZA" smtClean="0">
                <a:solidFill>
                  <a:prstClr val="black">
                    <a:tint val="75000"/>
                  </a:prstClr>
                </a:solidFill>
              </a:rPr>
              <a:pPr/>
              <a:t>2020/11/26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6883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0BC59-3C39-4196-A23E-D6E0208B2611}" type="datetime1">
              <a:rPr lang="en-ZA" smtClean="0">
                <a:solidFill>
                  <a:prstClr val="black">
                    <a:tint val="75000"/>
                  </a:prstClr>
                </a:solidFill>
              </a:rPr>
              <a:pPr/>
              <a:t>2020/11/26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0341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32000" cy="792000"/>
          </a:xfrm>
        </p:spPr>
        <p:txBody>
          <a:bodyPr/>
          <a:lstStyle>
            <a:lvl1pPr>
              <a:defRPr b="1"/>
            </a:lvl1pPr>
          </a:lstStyle>
          <a:p>
            <a:r>
              <a:rPr lang="en-US" dirty="0" smtClean="0"/>
              <a:t>Click to edit Master title style</a:t>
            </a:r>
            <a:endParaRPr lang="en-ZA" dirty="0"/>
          </a:p>
        </p:txBody>
      </p:sp>
      <p:sp>
        <p:nvSpPr>
          <p:cNvPr id="3" name="Content Placeholder 2"/>
          <p:cNvSpPr>
            <a:spLocks noGrp="1"/>
          </p:cNvSpPr>
          <p:nvPr>
            <p:ph idx="1"/>
          </p:nvPr>
        </p:nvSpPr>
        <p:spPr>
          <a:xfrm>
            <a:off x="358200" y="1063624"/>
            <a:ext cx="11376600" cy="4895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a:xfrm>
            <a:off x="7193280" y="6323173"/>
            <a:ext cx="2743200" cy="365125"/>
          </a:xfrm>
        </p:spPr>
        <p:txBody>
          <a:bodyPr/>
          <a:lstStyle>
            <a:lvl1pPr>
              <a:defRPr sz="1600">
                <a:solidFill>
                  <a:schemeClr val="bg1"/>
                </a:solidFill>
              </a:defRPr>
            </a:lvl1pPr>
          </a:lstStyle>
          <a:p>
            <a:fld id="{57B0A79F-3671-490D-B8E0-220653DEC0F9}" type="slidenum">
              <a:rPr lang="en-ZA" smtClean="0"/>
              <a:pPr/>
              <a:t>‹#›</a:t>
            </a:fld>
            <a:endParaRPr lang="en-ZA" dirty="0"/>
          </a:p>
        </p:txBody>
      </p:sp>
      <p:sp>
        <p:nvSpPr>
          <p:cNvPr id="7" name="TextBox 6"/>
          <p:cNvSpPr txBox="1"/>
          <p:nvPr userDrawn="1"/>
        </p:nvSpPr>
        <p:spPr>
          <a:xfrm>
            <a:off x="1127760" y="6323173"/>
            <a:ext cx="2697480" cy="369332"/>
          </a:xfrm>
          <a:prstGeom prst="rect">
            <a:avLst/>
          </a:prstGeom>
          <a:noFill/>
        </p:spPr>
        <p:txBody>
          <a:bodyPr wrap="square" rtlCol="0">
            <a:spAutoFit/>
          </a:bodyPr>
          <a:lstStyle/>
          <a:p>
            <a:r>
              <a:rPr lang="en-ZA" dirty="0" smtClean="0">
                <a:solidFill>
                  <a:schemeClr val="bg1"/>
                </a:solidFill>
              </a:rPr>
              <a:t>2019/20 ANNUAL REPORT</a:t>
            </a:r>
            <a:endParaRPr lang="en-ZA" dirty="0">
              <a:solidFill>
                <a:schemeClr val="bg1"/>
              </a:solidFill>
            </a:endParaRPr>
          </a:p>
        </p:txBody>
      </p:sp>
    </p:spTree>
    <p:extLst>
      <p:ext uri="{BB962C8B-B14F-4D97-AF65-F5344CB8AC3E}">
        <p14:creationId xmlns:p14="http://schemas.microsoft.com/office/powerpoint/2010/main" val="2808757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0C018-8B38-4C87-A41F-AC0EC3566956}" type="datetime1">
              <a:rPr lang="en-ZA" smtClean="0">
                <a:solidFill>
                  <a:prstClr val="black">
                    <a:tint val="75000"/>
                  </a:prstClr>
                </a:solidFill>
              </a:rPr>
              <a:pPr/>
              <a:t>2020/11/26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9844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5F452A8-1B8F-4433-98AC-A2F117E8D1C2}" type="datetime1">
              <a:rPr lang="en-ZA" smtClean="0">
                <a:solidFill>
                  <a:prstClr val="black">
                    <a:tint val="75000"/>
                  </a:prstClr>
                </a:solidFill>
              </a:rPr>
              <a:pPr/>
              <a:t>2020/11/26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5219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4D3E210-2F25-411D-83C8-45E9C42D8FE5}" type="datetime1">
              <a:rPr lang="en-ZA" smtClean="0">
                <a:solidFill>
                  <a:prstClr val="black">
                    <a:tint val="75000"/>
                  </a:prstClr>
                </a:solidFill>
              </a:rPr>
              <a:pPr/>
              <a:t>2020/11/26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0694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C9F525E-4CCF-4AB5-BDA5-828621F56786}" type="datetime1">
              <a:rPr lang="en-US" smtClean="0">
                <a:solidFill>
                  <a:prstClr val="black">
                    <a:tint val="75000"/>
                  </a:prstClr>
                </a:solidFill>
              </a:rPr>
              <a:pPr/>
              <a:t>11/26/2020</a:t>
            </a:fld>
            <a:endParaRPr>
              <a:solidFill>
                <a:prstClr val="black">
                  <a:tint val="75000"/>
                </a:prstClr>
              </a:solidFill>
            </a:endParaRP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solidFill>
                  <a:prstClr val="black">
                    <a:tint val="75000"/>
                  </a:prstClr>
                </a:solidFill>
              </a:rPr>
              <a:t>DPW FINAL DRAFT APP 2017/18</a:t>
            </a:r>
          </a:p>
        </p:txBody>
      </p:sp>
      <p:sp>
        <p:nvSpPr>
          <p:cNvPr id="6" name="Slide Number Placeholder 5"/>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270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963C84-E161-40CB-850B-9F9FF041B812}" type="datetime1">
              <a:rPr lang="en-US" smtClean="0">
                <a:solidFill>
                  <a:prstClr val="black">
                    <a:tint val="75000"/>
                  </a:prstClr>
                </a:solidFill>
              </a:rPr>
              <a:pPr/>
              <a:t>11/26/2020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
        <p:nvSpPr>
          <p:cNvPr id="33" name="Title 1">
            <a:extLst>
              <a:ext uri="{FF2B5EF4-FFF2-40B4-BE49-F238E27FC236}">
                <a16:creationId xmlns="" xmlns:a16="http://schemas.microsoft.com/office/drawing/2014/main" id="{471A684C-8B27-6F40-B93E-B0DDE37ACF9F}"/>
              </a:ext>
            </a:extLst>
          </p:cNvPr>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defTabSz="914316">
              <a:lnSpc>
                <a:spcPct val="95000"/>
              </a:lnSpc>
              <a:spcBef>
                <a:spcPct val="0"/>
              </a:spcBef>
              <a:defRPr/>
            </a:pPr>
            <a:endParaRPr lang="en-ZA" sz="3200" b="1" dirty="0">
              <a:ln w="1905"/>
              <a:solidFill>
                <a:srgbClr val="B560D4">
                  <a:lumMod val="50000"/>
                </a:srgbClr>
              </a:solidFill>
              <a:effectLst>
                <a:reflection blurRad="6350" stA="60000" endA="900" endPos="58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208292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67CF8141-D132-41BD-B2C6-27B7BFA253D1}" type="datetime1">
              <a:rPr lang="en-US" smtClean="0">
                <a:solidFill>
                  <a:prstClr val="black">
                    <a:tint val="75000"/>
                  </a:prstClr>
                </a:solidFill>
              </a:rPr>
              <a:pPr/>
              <a:t>11/26/2020</a:t>
            </a:fld>
            <a:endParaRPr lang="en-US">
              <a:solidFill>
                <a:prstClr val="black">
                  <a:tint val="75000"/>
                </a:prstClr>
              </a:solidFill>
            </a:endParaRP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solidFill>
                  <a:prstClr val="black">
                    <a:tint val="75000"/>
                  </a:prstClr>
                </a:solidFill>
              </a:rPr>
              <a:t>DPW FINAL DRAFT APP 2017/18</a:t>
            </a:r>
          </a:p>
        </p:txBody>
      </p:sp>
      <p:sp>
        <p:nvSpPr>
          <p:cNvPr id="6" name="Slide Number Placeholder 5"/>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05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546227B-6A39-491F-8E01-DBA7CB1ED1CC}" type="datetime1">
              <a:rPr lang="en-US" smtClean="0">
                <a:solidFill>
                  <a:prstClr val="black">
                    <a:tint val="75000"/>
                  </a:prstClr>
                </a:solidFill>
              </a:rPr>
              <a:pPr/>
              <a:t>11/26/2020</a:t>
            </a:fld>
            <a:endParaRPr lang="en-US">
              <a:solidFill>
                <a:prstClr val="black">
                  <a:tint val="75000"/>
                </a:prstClr>
              </a:solidFill>
            </a:endParaRPr>
          </a:p>
        </p:txBody>
      </p:sp>
      <p:sp>
        <p:nvSpPr>
          <p:cNvPr id="6" name="Footer Placeholder 5"/>
          <p:cNvSpPr>
            <a:spLocks noGrp="1"/>
          </p:cNvSpPr>
          <p:nvPr>
            <p:ph type="ftr" sz="quarter" idx="11"/>
          </p:nvPr>
        </p:nvSpPr>
        <p:spPr>
          <a:xfrm>
            <a:off x="804672" y="6227064"/>
            <a:ext cx="10588752" cy="320040"/>
          </a:xfrm>
        </p:spPr>
        <p:txBody>
          <a:bodyPr/>
          <a:lstStyle/>
          <a:p>
            <a:r>
              <a:rPr lang="en-US">
                <a:solidFill>
                  <a:prstClr val="black">
                    <a:tint val="75000"/>
                  </a:prstClr>
                </a:solidFill>
              </a:rPr>
              <a:t>DPW FINAL DRAFT APP 2017/18</a:t>
            </a:r>
          </a:p>
        </p:txBody>
      </p:sp>
      <p:sp>
        <p:nvSpPr>
          <p:cNvPr id="7" name="Slide Number Placeholder 6"/>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244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D712659-7877-44A4-A0F4-B4E1F4B791EF}" type="datetime1">
              <a:rPr lang="en-US" smtClean="0">
                <a:solidFill>
                  <a:prstClr val="black">
                    <a:tint val="75000"/>
                  </a:prstClr>
                </a:solidFill>
              </a:rPr>
              <a:pPr/>
              <a:t>11/26/2020</a:t>
            </a:fld>
            <a:endParaRPr lang="en-US">
              <a:solidFill>
                <a:prstClr val="black">
                  <a:tint val="75000"/>
                </a:prstClr>
              </a:solidFill>
            </a:endParaRPr>
          </a:p>
        </p:txBody>
      </p:sp>
      <p:sp>
        <p:nvSpPr>
          <p:cNvPr id="8" name="Footer Placeholder 7"/>
          <p:cNvSpPr>
            <a:spLocks noGrp="1"/>
          </p:cNvSpPr>
          <p:nvPr>
            <p:ph type="ftr" sz="quarter" idx="11"/>
          </p:nvPr>
        </p:nvSpPr>
        <p:spPr>
          <a:xfrm>
            <a:off x="804672" y="6227064"/>
            <a:ext cx="10588752" cy="320040"/>
          </a:xfrm>
        </p:spPr>
        <p:txBody>
          <a:bodyPr/>
          <a:lstStyle/>
          <a:p>
            <a:r>
              <a:rPr lang="en-US">
                <a:solidFill>
                  <a:prstClr val="black">
                    <a:tint val="75000"/>
                  </a:prstClr>
                </a:solidFill>
              </a:rPr>
              <a:t>DPW FINAL DRAFT APP 2017/18</a:t>
            </a:r>
          </a:p>
        </p:txBody>
      </p:sp>
      <p:sp>
        <p:nvSpPr>
          <p:cNvPr id="9" name="Slide Number Placeholder 8"/>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87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5AD14A-2E99-4167-932F-68664E182FAE}" type="datetime1">
              <a:rPr lang="en-US" smtClean="0">
                <a:solidFill>
                  <a:prstClr val="black">
                    <a:tint val="75000"/>
                  </a:prstClr>
                </a:solidFill>
              </a:rPr>
              <a:pPr/>
              <a:t>11/26/2020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DPW FINAL DRAFT APP 2017/18</a:t>
            </a: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345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8B47B80-15C5-447D-8E78-16709CE4A316}" type="datetime1">
              <a:rPr lang="en-US" smtClean="0">
                <a:solidFill>
                  <a:prstClr val="black">
                    <a:tint val="75000"/>
                  </a:prstClr>
                </a:solidFill>
              </a:rPr>
              <a:pPr/>
              <a:t>11/26/2020</a:t>
            </a:fld>
            <a:endParaRPr lang="en-US">
              <a:solidFill>
                <a:prstClr val="black">
                  <a:tint val="75000"/>
                </a:prstClr>
              </a:solidFill>
            </a:endParaRPr>
          </a:p>
        </p:txBody>
      </p:sp>
      <p:sp>
        <p:nvSpPr>
          <p:cNvPr id="3" name="Footer Placeholder 2"/>
          <p:cNvSpPr>
            <a:spLocks noGrp="1"/>
          </p:cNvSpPr>
          <p:nvPr>
            <p:ph type="ftr" sz="quarter" idx="11"/>
          </p:nvPr>
        </p:nvSpPr>
        <p:spPr>
          <a:xfrm>
            <a:off x="804672" y="6227064"/>
            <a:ext cx="10588752" cy="320040"/>
          </a:xfrm>
        </p:spPr>
        <p:txBody>
          <a:bodyPr/>
          <a:lstStyle/>
          <a:p>
            <a:r>
              <a:rPr lang="en-US">
                <a:solidFill>
                  <a:prstClr val="black">
                    <a:tint val="75000"/>
                  </a:prstClr>
                </a:solidFill>
              </a:rPr>
              <a:t>DPW FINAL DRAFT APP 2017/18</a:t>
            </a:r>
          </a:p>
        </p:txBody>
      </p:sp>
      <p:sp>
        <p:nvSpPr>
          <p:cNvPr id="4" name="Slide Number Placeholder 3"/>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15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C99AA-588C-4221-9488-353B9D706D06}" type="datetime1">
              <a:rPr lang="en-ZA" smtClean="0"/>
              <a:t>2020/11/26</a:t>
            </a:fld>
            <a:endParaRPr lang="en-ZA" dirty="0"/>
          </a:p>
        </p:txBody>
      </p:sp>
      <p:sp>
        <p:nvSpPr>
          <p:cNvPr id="5" name="Footer Placeholder 4"/>
          <p:cNvSpPr>
            <a:spLocks noGrp="1"/>
          </p:cNvSpPr>
          <p:nvPr>
            <p:ph type="ftr" sz="quarter" idx="11"/>
          </p:nvPr>
        </p:nvSpPr>
        <p:spPr/>
        <p:txBody>
          <a:bodyPr/>
          <a:lstStyle/>
          <a:p>
            <a:r>
              <a:rPr lang="en-ZA" dirty="0" smtClean="0"/>
              <a:t>‹#›</a:t>
            </a:r>
            <a:endParaRPr lang="en-ZA" dirty="0"/>
          </a:p>
        </p:txBody>
      </p:sp>
      <p:sp>
        <p:nvSpPr>
          <p:cNvPr id="6" name="Slide Number Placeholder 5"/>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2060665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250F13-C6B4-42A7-968D-EFB0E0062BEC}" type="datetime1">
              <a:rPr lang="en-US" smtClean="0">
                <a:solidFill>
                  <a:prstClr val="black">
                    <a:tint val="75000"/>
                  </a:prstClr>
                </a:solidFill>
              </a:rPr>
              <a:pPr/>
              <a:t>11/26/2020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DPW FINAL DRAFT APP 2017/18</a:t>
            </a: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86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12C46A58-C0E0-4A00-B93E-EC21AB3000DB}" type="datetime1">
              <a:rPr lang="en-US" smtClean="0">
                <a:solidFill>
                  <a:prstClr val="black">
                    <a:tint val="75000"/>
                  </a:prstClr>
                </a:solidFill>
              </a:rPr>
              <a:pPr/>
              <a:t>11/26/2020</a:t>
            </a:fld>
            <a:endParaRPr lang="en-US">
              <a:solidFill>
                <a:prstClr val="black">
                  <a:tint val="75000"/>
                </a:prstClr>
              </a:solidFill>
            </a:endParaRPr>
          </a:p>
        </p:txBody>
      </p:sp>
      <p:sp>
        <p:nvSpPr>
          <p:cNvPr id="6" name="Footer Placeholder 5"/>
          <p:cNvSpPr>
            <a:spLocks noGrp="1"/>
          </p:cNvSpPr>
          <p:nvPr>
            <p:ph type="ftr" sz="quarter" idx="11"/>
          </p:nvPr>
        </p:nvSpPr>
        <p:spPr>
          <a:xfrm>
            <a:off x="804672" y="6227064"/>
            <a:ext cx="5942203" cy="320040"/>
          </a:xfrm>
        </p:spPr>
        <p:txBody>
          <a:bodyPr/>
          <a:lstStyle/>
          <a:p>
            <a:r>
              <a:rPr lang="en-US">
                <a:solidFill>
                  <a:prstClr val="black">
                    <a:tint val="75000"/>
                  </a:prstClr>
                </a:solidFill>
              </a:rPr>
              <a:t>DPW FINAL DRAFT APP 2017/18</a:t>
            </a:r>
          </a:p>
        </p:txBody>
      </p:sp>
      <p:sp>
        <p:nvSpPr>
          <p:cNvPr id="7" name="Slide Number Placeholder 6"/>
          <p:cNvSpPr>
            <a:spLocks noGrp="1"/>
          </p:cNvSpPr>
          <p:nvPr>
            <p:ph type="sldNum" sz="quarter" idx="12"/>
          </p:nvPr>
        </p:nvSpPr>
        <p:spPr>
          <a:xfrm>
            <a:off x="5828377"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8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7BD6F-B807-44CB-AD52-3DE583870A1A}" type="datetime1">
              <a:rPr lang="en-US" smtClean="0">
                <a:solidFill>
                  <a:prstClr val="black">
                    <a:tint val="75000"/>
                  </a:prstClr>
                </a:solidFill>
              </a:rPr>
              <a:pPr/>
              <a:t>11/26/2020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DPW FINAL DRAFT APP 2017/18</a:t>
            </a: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5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4DB776B-6BA6-4C21-9C10-8560850A0BC5}" type="datetime1">
              <a:rPr lang="en-US" smtClean="0">
                <a:solidFill>
                  <a:prstClr val="black">
                    <a:tint val="75000"/>
                  </a:prstClr>
                </a:solidFill>
              </a:rPr>
              <a:pPr/>
              <a:t>11/26/2020</a:t>
            </a:fld>
            <a:endParaRPr lang="en-US">
              <a:solidFill>
                <a:prstClr val="black">
                  <a:tint val="75000"/>
                </a:prstClr>
              </a:solidFill>
            </a:endParaRPr>
          </a:p>
        </p:txBody>
      </p:sp>
      <p:sp>
        <p:nvSpPr>
          <p:cNvPr id="5" name="Footer Placeholder 4"/>
          <p:cNvSpPr>
            <a:spLocks noGrp="1"/>
          </p:cNvSpPr>
          <p:nvPr>
            <p:ph type="ftr" sz="quarter" idx="11"/>
          </p:nvPr>
        </p:nvSpPr>
        <p:spPr>
          <a:xfrm>
            <a:off x="804672" y="6227064"/>
            <a:ext cx="10588752" cy="320040"/>
          </a:xfrm>
        </p:spPr>
        <p:txBody>
          <a:bodyPr/>
          <a:lstStyle/>
          <a:p>
            <a:r>
              <a:rPr lang="en-US">
                <a:solidFill>
                  <a:prstClr val="black">
                    <a:tint val="75000"/>
                  </a:prstClr>
                </a:solidFill>
              </a:rPr>
              <a:t>DPW FINAL DRAFT APP 2017/18</a:t>
            </a:r>
          </a:p>
        </p:txBody>
      </p:sp>
      <p:sp>
        <p:nvSpPr>
          <p:cNvPr id="6" name="Slide Number Placeholder 5"/>
          <p:cNvSpPr>
            <a:spLocks noGrp="1"/>
          </p:cNvSpPr>
          <p:nvPr>
            <p:ph type="sldNum" sz="quarter" idx="12"/>
          </p:nvPr>
        </p:nvSpPr>
        <p:spPr>
          <a:xfrm>
            <a:off x="10469880" y="320040"/>
            <a:ext cx="914400" cy="320040"/>
          </a:xfrm>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88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C97A4F4-E1B0-4AA3-A46C-CF5C12CC9434}" type="datetime1">
              <a:rPr lang="en-ZA" smtClean="0"/>
              <a:t>2020/11/26</a:t>
            </a:fld>
            <a:endParaRPr lang="en-ZA" dirty="0"/>
          </a:p>
        </p:txBody>
      </p:sp>
      <p:sp>
        <p:nvSpPr>
          <p:cNvPr id="6" name="Footer Placeholder 5"/>
          <p:cNvSpPr>
            <a:spLocks noGrp="1"/>
          </p:cNvSpPr>
          <p:nvPr>
            <p:ph type="ftr" sz="quarter" idx="11"/>
          </p:nvPr>
        </p:nvSpPr>
        <p:spPr/>
        <p:txBody>
          <a:bodyPr/>
          <a:lstStyle/>
          <a:p>
            <a:r>
              <a:rPr lang="en-ZA" dirty="0" smtClean="0"/>
              <a:t>‹#›</a:t>
            </a:r>
            <a:endParaRPr lang="en-ZA" dirty="0"/>
          </a:p>
        </p:txBody>
      </p:sp>
      <p:sp>
        <p:nvSpPr>
          <p:cNvPr id="7" name="Slide Number Placeholder 6"/>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317144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C531C46-5C9F-47FC-AB77-BABFD8DBDB9D}" type="datetime1">
              <a:rPr lang="en-ZA" smtClean="0"/>
              <a:t>2020/11/26</a:t>
            </a:fld>
            <a:endParaRPr lang="en-ZA" dirty="0"/>
          </a:p>
        </p:txBody>
      </p:sp>
      <p:sp>
        <p:nvSpPr>
          <p:cNvPr id="8" name="Footer Placeholder 7"/>
          <p:cNvSpPr>
            <a:spLocks noGrp="1"/>
          </p:cNvSpPr>
          <p:nvPr>
            <p:ph type="ftr" sz="quarter" idx="11"/>
          </p:nvPr>
        </p:nvSpPr>
        <p:spPr/>
        <p:txBody>
          <a:bodyPr/>
          <a:lstStyle/>
          <a:p>
            <a:r>
              <a:rPr lang="en-ZA" dirty="0" smtClean="0"/>
              <a:t>‹#›</a:t>
            </a:r>
            <a:endParaRPr lang="en-ZA" dirty="0"/>
          </a:p>
        </p:txBody>
      </p:sp>
      <p:sp>
        <p:nvSpPr>
          <p:cNvPr id="9" name="Slide Number Placeholder 8"/>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22562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E0938C9-F2F5-4881-97D7-C3FE5D88F2F5}" type="datetime1">
              <a:rPr lang="en-ZA" smtClean="0"/>
              <a:t>2020/11/26</a:t>
            </a:fld>
            <a:endParaRPr lang="en-ZA" dirty="0"/>
          </a:p>
        </p:txBody>
      </p:sp>
      <p:sp>
        <p:nvSpPr>
          <p:cNvPr id="4" name="Footer Placeholder 3"/>
          <p:cNvSpPr>
            <a:spLocks noGrp="1"/>
          </p:cNvSpPr>
          <p:nvPr>
            <p:ph type="ftr" sz="quarter" idx="11"/>
          </p:nvPr>
        </p:nvSpPr>
        <p:spPr/>
        <p:txBody>
          <a:bodyPr/>
          <a:lstStyle/>
          <a:p>
            <a:r>
              <a:rPr lang="en-ZA" dirty="0" smtClean="0"/>
              <a:t>‹#›</a:t>
            </a:r>
            <a:endParaRPr lang="en-ZA" dirty="0"/>
          </a:p>
        </p:txBody>
      </p:sp>
      <p:sp>
        <p:nvSpPr>
          <p:cNvPr id="5" name="Slide Number Placeholder 4"/>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404808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027F7-2786-4BFA-BE3C-EF046E5A615E}" type="datetime1">
              <a:rPr lang="en-ZA" smtClean="0"/>
              <a:t>2020/11/26</a:t>
            </a:fld>
            <a:endParaRPr lang="en-ZA" dirty="0"/>
          </a:p>
        </p:txBody>
      </p:sp>
      <p:sp>
        <p:nvSpPr>
          <p:cNvPr id="3" name="Footer Placeholder 2"/>
          <p:cNvSpPr>
            <a:spLocks noGrp="1"/>
          </p:cNvSpPr>
          <p:nvPr>
            <p:ph type="ftr" sz="quarter" idx="11"/>
          </p:nvPr>
        </p:nvSpPr>
        <p:spPr/>
        <p:txBody>
          <a:bodyPr/>
          <a:lstStyle/>
          <a:p>
            <a:r>
              <a:rPr lang="en-ZA" dirty="0" smtClean="0"/>
              <a:t>‹#›</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22396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0BC59-3C39-4196-A23E-D6E0208B2611}" type="datetime1">
              <a:rPr lang="en-ZA" smtClean="0"/>
              <a:t>2020/11/26</a:t>
            </a:fld>
            <a:endParaRPr lang="en-ZA" dirty="0"/>
          </a:p>
        </p:txBody>
      </p:sp>
      <p:sp>
        <p:nvSpPr>
          <p:cNvPr id="6" name="Footer Placeholder 5"/>
          <p:cNvSpPr>
            <a:spLocks noGrp="1"/>
          </p:cNvSpPr>
          <p:nvPr>
            <p:ph type="ftr" sz="quarter" idx="11"/>
          </p:nvPr>
        </p:nvSpPr>
        <p:spPr/>
        <p:txBody>
          <a:bodyPr/>
          <a:lstStyle/>
          <a:p>
            <a:r>
              <a:rPr lang="en-ZA" dirty="0" smtClean="0"/>
              <a:t>‹#›</a:t>
            </a:r>
            <a:endParaRPr lang="en-ZA" dirty="0"/>
          </a:p>
        </p:txBody>
      </p:sp>
      <p:sp>
        <p:nvSpPr>
          <p:cNvPr id="7" name="Slide Number Placeholder 6"/>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202563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0C018-8B38-4C87-A41F-AC0EC3566956}" type="datetime1">
              <a:rPr lang="en-ZA" smtClean="0"/>
              <a:t>2020/11/26</a:t>
            </a:fld>
            <a:endParaRPr lang="en-ZA" dirty="0"/>
          </a:p>
        </p:txBody>
      </p:sp>
      <p:sp>
        <p:nvSpPr>
          <p:cNvPr id="6" name="Footer Placeholder 5"/>
          <p:cNvSpPr>
            <a:spLocks noGrp="1"/>
          </p:cNvSpPr>
          <p:nvPr>
            <p:ph type="ftr" sz="quarter" idx="11"/>
          </p:nvPr>
        </p:nvSpPr>
        <p:spPr/>
        <p:txBody>
          <a:bodyPr/>
          <a:lstStyle/>
          <a:p>
            <a:r>
              <a:rPr lang="en-ZA" dirty="0" smtClean="0"/>
              <a:t>‹#›</a:t>
            </a:r>
            <a:endParaRPr lang="en-ZA" dirty="0"/>
          </a:p>
        </p:txBody>
      </p:sp>
      <p:sp>
        <p:nvSpPr>
          <p:cNvPr id="7" name="Slide Number Placeholder 6"/>
          <p:cNvSpPr>
            <a:spLocks noGrp="1"/>
          </p:cNvSpPr>
          <p:nvPr>
            <p:ph type="sldNum" sz="quarter" idx="12"/>
          </p:nvPr>
        </p:nvSpPr>
        <p:spPr/>
        <p:txBody>
          <a:bodyPr/>
          <a:lstStyle/>
          <a:p>
            <a:fld id="{57B0A79F-3671-490D-B8E0-220653DEC0F9}" type="slidenum">
              <a:rPr lang="en-ZA" smtClean="0"/>
              <a:t>‹#›</a:t>
            </a:fld>
            <a:endParaRPr lang="en-ZA" dirty="0"/>
          </a:p>
        </p:txBody>
      </p:sp>
    </p:spTree>
    <p:extLst>
      <p:ext uri="{BB962C8B-B14F-4D97-AF65-F5344CB8AC3E}">
        <p14:creationId xmlns:p14="http://schemas.microsoft.com/office/powerpoint/2010/main" val="122227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25CE4-5ACB-43F9-AA21-7C6FAA523A37}" type="datetime1">
              <a:rPr lang="en-ZA" smtClean="0"/>
              <a:t>2020/11/26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a:t>
            </a:r>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A79F-3671-490D-B8E0-220653DEC0F9}" type="slidenum">
              <a:rPr lang="en-ZA" smtClean="0"/>
              <a:t>‹#›</a:t>
            </a:fld>
            <a:endParaRPr lang="en-ZA" dirty="0"/>
          </a:p>
        </p:txBody>
      </p:sp>
      <p:pic>
        <p:nvPicPr>
          <p:cNvPr id="8" name="Picture 7">
            <a:extLst>
              <a:ext uri="{FF2B5EF4-FFF2-40B4-BE49-F238E27FC236}">
                <a16:creationId xmlns:a16="http://schemas.microsoft.com/office/drawing/2014/main" xmlns="" id="{5CD2C645-9D24-E64B-A9FD-1D3F26ED2C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cxnSp>
        <p:nvCxnSpPr>
          <p:cNvPr id="10" name="Straight Connector 9"/>
          <p:cNvCxnSpPr/>
          <p:nvPr userDrawn="1"/>
        </p:nvCxnSpPr>
        <p:spPr>
          <a:xfrm flipV="1">
            <a:off x="0" y="763478"/>
            <a:ext cx="11230252" cy="44388"/>
          </a:xfrm>
          <a:prstGeom prst="line">
            <a:avLst/>
          </a:prstGeom>
          <a:ln w="76200">
            <a:solidFill>
              <a:srgbClr val="D6C2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00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25CE4-5ACB-43F9-AA21-7C6FAA523A37}" type="datetime1">
              <a:rPr lang="en-ZA" smtClean="0">
                <a:solidFill>
                  <a:prstClr val="black">
                    <a:tint val="75000"/>
                  </a:prstClr>
                </a:solidFill>
              </a:rPr>
              <a:pPr/>
              <a:t>2020/11/26</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A79F-3671-490D-B8E0-220653DEC0F9}"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 xmlns:a16="http://schemas.microsoft.com/office/drawing/2014/main" id="{5CD2C645-9D24-E64B-A9FD-1D3F26ED2C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cxnSp>
        <p:nvCxnSpPr>
          <p:cNvPr id="10" name="Straight Connector 9"/>
          <p:cNvCxnSpPr/>
          <p:nvPr userDrawn="1"/>
        </p:nvCxnSpPr>
        <p:spPr>
          <a:xfrm flipV="1">
            <a:off x="1" y="763478"/>
            <a:ext cx="11230252" cy="44388"/>
          </a:xfrm>
          <a:prstGeom prst="line">
            <a:avLst/>
          </a:prstGeom>
          <a:ln w="76200">
            <a:solidFill>
              <a:srgbClr val="D6C2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50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316"/>
            <a:fld id="{0B44031C-2E55-400A-B8F1-91CBA588A195}" type="datetime1">
              <a:rPr lang="en-US" smtClean="0">
                <a:solidFill>
                  <a:prstClr val="black">
                    <a:tint val="75000"/>
                  </a:prstClr>
                </a:solidFill>
              </a:rPr>
              <a:pPr defTabSz="914316"/>
              <a:t>11/26/2020</a:t>
            </a:fld>
            <a:endParaRPr lang="en-US">
              <a:solidFill>
                <a:prstClr val="black">
                  <a:tint val="75000"/>
                </a:prstClr>
              </a:solidFill>
            </a:endParaRP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16"/>
            <a:r>
              <a:rPr lang="en-US">
                <a:solidFill>
                  <a:prstClr val="black">
                    <a:tint val="75000"/>
                  </a:prstClr>
                </a:solidFill>
              </a:rPr>
              <a:t>DPW FINAL DRAFT APP 2017/18</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16"/>
            <a:fld id="{6D88B901-4B89-400A-9326-FD413AFBC764}" type="slidenum">
              <a:rPr lang="en-US" smtClean="0">
                <a:solidFill>
                  <a:prstClr val="black">
                    <a:tint val="75000"/>
                  </a:prstClr>
                </a:solidFill>
              </a:rPr>
              <a:pPr defTabSz="914316"/>
              <a:t>‹#›</a:t>
            </a:fld>
            <a:endParaRPr lang="en-US">
              <a:solidFill>
                <a:prstClr val="black">
                  <a:tint val="75000"/>
                </a:prstClr>
              </a:solidFill>
            </a:endParaRPr>
          </a:p>
        </p:txBody>
      </p:sp>
    </p:spTree>
    <p:extLst>
      <p:ext uri="{BB962C8B-B14F-4D97-AF65-F5344CB8AC3E}">
        <p14:creationId xmlns:p14="http://schemas.microsoft.com/office/powerpoint/2010/main" val="854408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C623DE-7EC5-0D41-A64B-8DD907B72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
        <p:nvSpPr>
          <p:cNvPr id="4" name="Slide Number Placeholder 3"/>
          <p:cNvSpPr>
            <a:spLocks noGrp="1"/>
          </p:cNvSpPr>
          <p:nvPr>
            <p:ph type="sldNum" sz="quarter" idx="12"/>
          </p:nvPr>
        </p:nvSpPr>
        <p:spPr/>
        <p:txBody>
          <a:bodyPr/>
          <a:lstStyle/>
          <a:p>
            <a:fld id="{57B0A79F-3671-490D-B8E0-220653DEC0F9}" type="slidenum">
              <a:rPr lang="en-ZA" smtClean="0"/>
              <a:t>1</a:t>
            </a:fld>
            <a:endParaRPr lang="en-ZA" dirty="0"/>
          </a:p>
        </p:txBody>
      </p:sp>
    </p:spTree>
    <p:extLst>
      <p:ext uri="{BB962C8B-B14F-4D97-AF65-F5344CB8AC3E}">
        <p14:creationId xmlns:p14="http://schemas.microsoft.com/office/powerpoint/2010/main" val="286406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(REHABILITATION)</a:t>
            </a:r>
            <a:endParaRPr lang="en-ZA" dirty="0"/>
          </a:p>
        </p:txBody>
      </p:sp>
      <p:sp>
        <p:nvSpPr>
          <p:cNvPr id="3" name="Content Placeholder 2"/>
          <p:cNvSpPr>
            <a:spLocks noGrp="1"/>
          </p:cNvSpPr>
          <p:nvPr>
            <p:ph idx="1"/>
          </p:nvPr>
        </p:nvSpPr>
        <p:spPr>
          <a:xfrm>
            <a:off x="376130" y="929153"/>
            <a:ext cx="11376600" cy="5394019"/>
          </a:xfrm>
        </p:spPr>
        <p:txBody>
          <a:bodyPr>
            <a:normAutofit fontScale="92500" lnSpcReduction="20000"/>
          </a:bodyPr>
          <a:lstStyle/>
          <a:p>
            <a:pPr marL="342900" indent="-342900" algn="just" defTabSz="914391" fontAlgn="base">
              <a:lnSpc>
                <a:spcPct val="120000"/>
              </a:lnSpc>
              <a:spcBef>
                <a:spcPts val="600"/>
              </a:spcBef>
              <a:spcAft>
                <a:spcPts val="600"/>
              </a:spcAft>
              <a:buClr>
                <a:schemeClr val="tx1"/>
              </a:buClr>
              <a:buFont typeface="+mj-lt"/>
              <a:buAutoNum type="arabicPeriod"/>
              <a:defRPr/>
            </a:pP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Department is rehabilitating offenders through various programmes such as correctional programmes, education, social work, psychological and spiritual care services as well as </a:t>
            </a: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training.</a:t>
            </a:r>
            <a:endPar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20000"/>
              </a:lnSpc>
              <a:spcBef>
                <a:spcPts val="600"/>
              </a:spcBef>
              <a:spcAft>
                <a:spcPts val="600"/>
              </a:spcAft>
              <a:buClr>
                <a:schemeClr val="tx1"/>
              </a:buClr>
              <a:buFont typeface="+mj-lt"/>
              <a:buAutoNum type="arabicPeriod"/>
              <a:defRPr/>
            </a:pP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Department has successfully delivered correctional programmes to 99% (94 694/95 747) offenders with Correctional Sentence Plans (CSPs</a:t>
            </a: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t>
            </a:r>
          </a:p>
          <a:p>
            <a:pPr marL="0" lvl="0" indent="0" algn="just" defTabSz="914316">
              <a:lnSpc>
                <a:spcPct val="120000"/>
              </a:lnSpc>
              <a:spcBef>
                <a:spcPts val="600"/>
              </a:spcBef>
              <a:spcAft>
                <a:spcPts val="600"/>
              </a:spcAft>
              <a:buNone/>
              <a:defRPr/>
            </a:pPr>
            <a:r>
              <a:rPr kumimoji="1" lang="en-ZA" sz="22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EDUCATIONAL PROGRAMMES</a:t>
            </a:r>
          </a:p>
          <a:p>
            <a:pPr marL="342900" indent="-342900" algn="just" defTabSz="914391" fontAlgn="base">
              <a:lnSpc>
                <a:spcPct val="120000"/>
              </a:lnSpc>
              <a:spcBef>
                <a:spcPts val="600"/>
              </a:spcBef>
              <a:spcAft>
                <a:spcPts val="600"/>
              </a:spcAft>
              <a:buClr>
                <a:schemeClr val="tx1"/>
              </a:buClr>
              <a:buFont typeface="+mj-lt"/>
              <a:buAutoNum type="arabicPeriod"/>
              <a:defRPr/>
            </a:pP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In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partnership with the Department of Basic Education (DBE) and Department of Higher Education and Training (DHET), the Department has rendered programmes to sentenced offenders such as ECD, AET, FET, HET, Computer based Training. </a:t>
            </a:r>
          </a:p>
          <a:p>
            <a:pPr marL="342900" indent="-342900" algn="just" defTabSz="914391" fontAlgn="base">
              <a:lnSpc>
                <a:spcPct val="120000"/>
              </a:lnSpc>
              <a:spcBef>
                <a:spcPts val="600"/>
              </a:spcBef>
              <a:spcAft>
                <a:spcPts val="600"/>
              </a:spcAft>
              <a:buClr>
                <a:schemeClr val="tx1"/>
              </a:buClr>
              <a:buFont typeface="+mj-lt"/>
              <a:buAutoNum type="arabicPeriod"/>
              <a:defRPr/>
            </a:pPr>
            <a:r>
              <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Formal </a:t>
            </a:r>
            <a:r>
              <a:rPr kumimoji="1" lang="en-GB"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e</a:t>
            </a:r>
            <a:r>
              <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ducation </a:t>
            </a:r>
            <a:r>
              <a:rPr kumimoji="1" lang="en-GB"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and skills development in </a:t>
            </a:r>
            <a:r>
              <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correctional </a:t>
            </a:r>
            <a:r>
              <a:rPr kumimoji="1" lang="en-GB"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services environment responds not only to the rehabilitation needs of inmates but </a:t>
            </a:r>
            <a:r>
              <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fundamentally </a:t>
            </a:r>
            <a:r>
              <a:rPr kumimoji="1" lang="en-GB"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transforms society by advancing the development needs of the country. </a:t>
            </a:r>
          </a:p>
          <a:p>
            <a:pPr marL="342900" indent="-342900" algn="just" defTabSz="914391" fontAlgn="base">
              <a:lnSpc>
                <a:spcPct val="120000"/>
              </a:lnSpc>
              <a:spcBef>
                <a:spcPts val="600"/>
              </a:spcBef>
              <a:spcAft>
                <a:spcPts val="600"/>
              </a:spcAft>
              <a:buClr>
                <a:schemeClr val="tx1"/>
              </a:buClr>
              <a:buFont typeface="+mj-lt"/>
              <a:buAutoNum type="arabicPeriod"/>
              <a:defRPr/>
            </a:pPr>
            <a:r>
              <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a:t>
            </a:r>
            <a:r>
              <a:rPr kumimoji="1" lang="en-GB"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Department obtained 80% matric pass rate during 2019/20 financial year which placed the Department amongst the best in the country. </a:t>
            </a:r>
            <a:endParaRPr kumimoji="1" lang="en-GB"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indent="-342900" algn="just" defTabSz="914391" fontAlgn="base">
              <a:lnSpc>
                <a:spcPct val="120000"/>
              </a:lnSpc>
              <a:spcBef>
                <a:spcPts val="600"/>
              </a:spcBef>
              <a:spcAft>
                <a:spcPts val="600"/>
              </a:spcAft>
              <a:buClr>
                <a:schemeClr val="tx1"/>
              </a:buClr>
              <a:buFont typeface="+mj-lt"/>
              <a:buAutoNum type="arabicPeriod"/>
              <a:defRPr/>
            </a:pP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total of 11 </a:t>
            </a: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388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offenders accessed educational training through Adult Education Training </a:t>
            </a: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(AET) and </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Further Education Training </a:t>
            </a:r>
            <a:r>
              <a:rPr kumimoji="1" lang="en-US" sz="18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(FET) programmes</a:t>
            </a:r>
            <a:r>
              <a:rPr kumimoji="1" lang="en-US" sz="18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 </a:t>
            </a:r>
            <a:endParaRPr kumimoji="1" lang="en-GB" sz="15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10</a:t>
            </a:fld>
            <a:endParaRPr lang="en-ZA" dirty="0">
              <a:solidFill>
                <a:prstClr val="white"/>
              </a:solidFill>
            </a:endParaRPr>
          </a:p>
        </p:txBody>
      </p:sp>
    </p:spTree>
    <p:extLst>
      <p:ext uri="{BB962C8B-B14F-4D97-AF65-F5344CB8AC3E}">
        <p14:creationId xmlns:p14="http://schemas.microsoft.com/office/powerpoint/2010/main" val="247918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(REHABILITATION)</a:t>
            </a:r>
            <a:endParaRPr lang="en-ZA" dirty="0"/>
          </a:p>
        </p:txBody>
      </p:sp>
      <p:sp>
        <p:nvSpPr>
          <p:cNvPr id="3" name="Content Placeholder 2"/>
          <p:cNvSpPr>
            <a:spLocks noGrp="1"/>
          </p:cNvSpPr>
          <p:nvPr>
            <p:ph idx="1"/>
          </p:nvPr>
        </p:nvSpPr>
        <p:spPr>
          <a:xfrm>
            <a:off x="385094" y="1000871"/>
            <a:ext cx="11269024" cy="5032376"/>
          </a:xfrm>
        </p:spPr>
        <p:txBody>
          <a:bodyPr>
            <a:normAutofit fontScale="85000" lnSpcReduction="20000"/>
          </a:bodyPr>
          <a:lstStyle/>
          <a:p>
            <a:pPr marL="0" lvl="0" indent="0" fontAlgn="base">
              <a:spcBef>
                <a:spcPct val="90000"/>
              </a:spcBef>
              <a:spcAft>
                <a:spcPct val="0"/>
              </a:spcAft>
              <a:buClr>
                <a:srgbClr val="E3DED1"/>
              </a:buClr>
              <a:buNone/>
              <a:defRPr/>
            </a:pPr>
            <a:r>
              <a:rPr kumimoji="1" lang="en-ZA" altLang="en-US" sz="24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SKILLS DEVELOPMENT</a:t>
            </a:r>
          </a:p>
          <a:p>
            <a:pPr marL="447675" lvl="0" indent="-447675" algn="just" defTabSz="914391" fontAlgn="base">
              <a:lnSpc>
                <a:spcPct val="120000"/>
              </a:lnSpc>
              <a:spcBef>
                <a:spcPct val="20000"/>
              </a:spcBef>
              <a:spcAft>
                <a:spcPts val="1200"/>
              </a:spcAft>
              <a:buClr>
                <a:schemeClr val="tx1"/>
              </a:buClr>
              <a:buFont typeface="+mj-lt"/>
              <a:buAutoNum type="arabicPeriod"/>
              <a:defRPr/>
            </a:pP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During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2019/20,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total of 24 105 offenders were equipped with a variety of skills such as furniture and cabinet making, wood machining, textile skills training, agriculture, welding, bricklaying and motor mechanics. </a:t>
            </a:r>
          </a:p>
          <a:p>
            <a:pPr marL="447675" lvl="0" indent="-447675" algn="just" defTabSz="914391" fontAlgn="base">
              <a:lnSpc>
                <a:spcPct val="120000"/>
              </a:lnSpc>
              <a:spcBef>
                <a:spcPct val="20000"/>
              </a:spcBef>
              <a:spcAft>
                <a:spcPts val="1200"/>
              </a:spcAft>
              <a:buClr>
                <a:schemeClr val="tx1"/>
              </a:buClr>
              <a:buFont typeface="+mj-lt"/>
              <a:buAutoNum type="arabicPeriod"/>
              <a:defRPr/>
            </a:pP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Offenders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participation in skills training improved from 11 163 in 2017/18 to 14 741  in 2019/20 and this was due to the  involvement of external stakeholders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such as NSF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and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SASSETA which contributed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to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improvement.</a:t>
            </a:r>
            <a:endPar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447675" indent="-447675" algn="just" defTabSz="914391" fontAlgn="base">
              <a:lnSpc>
                <a:spcPct val="120000"/>
              </a:lnSpc>
              <a:spcBef>
                <a:spcPct val="20000"/>
              </a:spcBef>
              <a:spcAft>
                <a:spcPts val="1200"/>
              </a:spcAft>
              <a:buClr>
                <a:schemeClr val="tx1"/>
              </a:buClr>
              <a:buFont typeface="+mj-lt"/>
              <a:buAutoNum type="arabicPeriod"/>
              <a:defRPr/>
            </a:pP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Offenders participation in TVET College programmes improved from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97</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 in 2017/18 to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99</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 in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2019/20.</a:t>
            </a:r>
            <a:endPar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447675" indent="-447675" algn="just" defTabSz="914391" fontAlgn="base">
              <a:lnSpc>
                <a:spcPct val="120000"/>
              </a:lnSpc>
              <a:spcBef>
                <a:spcPct val="20000"/>
              </a:spcBef>
              <a:spcAft>
                <a:spcPts val="1200"/>
              </a:spcAft>
              <a:buClr>
                <a:schemeClr val="tx1"/>
              </a:buClr>
              <a:buFont typeface="+mj-lt"/>
              <a:buAutoNum type="arabicPeriod"/>
              <a:defRPr/>
            </a:pP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 total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 </a:t>
            </a:r>
            <a:r>
              <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9 474 offenders participated in Engineering Studies, Business Studies and National Certificate Vocational 2019/2020 financial </a:t>
            </a:r>
            <a:r>
              <a:rPr kumimoji="1" lang="en-US" sz="27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year.</a:t>
            </a:r>
            <a:endParaRPr kumimoji="1" lang="en-US" sz="27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11</a:t>
            </a:fld>
            <a:endParaRPr lang="en-ZA" dirty="0">
              <a:solidFill>
                <a:prstClr val="white"/>
              </a:solidFill>
            </a:endParaRPr>
          </a:p>
        </p:txBody>
      </p:sp>
    </p:spTree>
    <p:extLst>
      <p:ext uri="{BB962C8B-B14F-4D97-AF65-F5344CB8AC3E}">
        <p14:creationId xmlns:p14="http://schemas.microsoft.com/office/powerpoint/2010/main" val="34618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(REHABILITATION)</a:t>
            </a:r>
            <a:endParaRPr lang="en-ZA" dirty="0"/>
          </a:p>
        </p:txBody>
      </p:sp>
      <p:sp>
        <p:nvSpPr>
          <p:cNvPr id="3" name="Content Placeholder 2"/>
          <p:cNvSpPr>
            <a:spLocks noGrp="1"/>
          </p:cNvSpPr>
          <p:nvPr>
            <p:ph idx="1"/>
          </p:nvPr>
        </p:nvSpPr>
        <p:spPr>
          <a:xfrm>
            <a:off x="403412" y="888398"/>
            <a:ext cx="11232776" cy="5338376"/>
          </a:xfrm>
        </p:spPr>
        <p:txBody>
          <a:bodyPr>
            <a:normAutofit lnSpcReduction="10000"/>
          </a:bodyPr>
          <a:lstStyle/>
          <a:p>
            <a:pPr marL="0" indent="0" fontAlgn="base">
              <a:spcBef>
                <a:spcPct val="90000"/>
              </a:spcBef>
              <a:spcAft>
                <a:spcPct val="0"/>
              </a:spcAft>
              <a:buClr>
                <a:srgbClr val="E3DED1"/>
              </a:buClr>
              <a:buNone/>
              <a:defRPr/>
            </a:pPr>
            <a:r>
              <a:rPr kumimoji="1" lang="en-US" sz="22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PRODUCTION WORKSHOPS</a:t>
            </a:r>
          </a:p>
          <a:p>
            <a:pPr marL="342900" lvl="0" indent="-342900" algn="just" defTabSz="914391" fontAlgn="base">
              <a:lnSpc>
                <a:spcPct val="120000"/>
              </a:lnSpc>
              <a:spcBef>
                <a:spcPct val="20000"/>
              </a:spcBef>
              <a:spcAft>
                <a:spcPts val="300"/>
              </a:spcAft>
              <a:buClr>
                <a:schemeClr val="tx1"/>
              </a:buClr>
              <a:buFont typeface="+mj-lt"/>
              <a:buAutoNum type="arabicPeriod"/>
              <a:defRPr/>
            </a:pP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During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2019/20 financial year, the Department focused on reducing reoffending by increasing and improving rehabilitation programmes for offenders in line with the individual treatment needs.  </a:t>
            </a:r>
            <a:endPar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20000"/>
              </a:lnSpc>
              <a:spcBef>
                <a:spcPct val="20000"/>
              </a:spcBef>
              <a:spcAft>
                <a:spcPts val="300"/>
              </a:spcAft>
              <a:buClr>
                <a:schemeClr val="tx1"/>
              </a:buClr>
              <a:buFont typeface="+mj-lt"/>
              <a:buAutoNum type="arabicPeriod"/>
              <a:defRPr/>
            </a:pP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production workshops have manufactured and supplied furniture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to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various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Departments and individual clients. </a:t>
            </a:r>
            <a:endPar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20000"/>
              </a:lnSpc>
              <a:spcBef>
                <a:spcPct val="20000"/>
              </a:spcBef>
              <a:spcAft>
                <a:spcPts val="300"/>
              </a:spcAft>
              <a:buClr>
                <a:schemeClr val="tx1"/>
              </a:buClr>
              <a:buFont typeface="+mj-lt"/>
              <a:buAutoNum type="arabicPeriod"/>
              <a:defRPr/>
            </a:pP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Offenders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within DCS facilities continue to take part in agricultural activities where they are exposed to beef, pork, dairy, chicken and egg production, as well as vegetable, crop and orchard production, agronomy (fodder production), abattoir operation, milk processing (butter production), tractor operation and the use of various agricultural implements and machinery.  </a:t>
            </a:r>
            <a:endParaRPr kumimoji="1" lang="en-ZA"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20000"/>
              </a:lnSpc>
              <a:spcBef>
                <a:spcPct val="20000"/>
              </a:spcBef>
              <a:spcAft>
                <a:spcPts val="300"/>
              </a:spcAft>
              <a:buClr>
                <a:schemeClr val="tx1"/>
              </a:buClr>
              <a:buFont typeface="+mj-lt"/>
              <a:buAutoNum type="arabicPeriod"/>
              <a:defRPr/>
            </a:pP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Department has recorded on average per day, 1 468 offenders have worked in production workshops, whereas an average of 2 937 offenders have worked in agriculture per day as at the end of the financial year.  </a:t>
            </a:r>
            <a:endPar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20000"/>
              </a:lnSpc>
              <a:spcBef>
                <a:spcPct val="20000"/>
              </a:spcBef>
              <a:spcAft>
                <a:spcPts val="300"/>
              </a:spcAft>
              <a:buClr>
                <a:schemeClr val="tx1"/>
              </a:buClr>
              <a:buFont typeface="+mj-lt"/>
              <a:buAutoNum type="arabicPeriod"/>
              <a:defRPr/>
            </a:pP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internal production on these food items goes a long way in developing offender skills through the transfer of vocational skills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training. </a:t>
            </a:r>
            <a:endPar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12</a:t>
            </a:fld>
            <a:endParaRPr lang="en-ZA" dirty="0">
              <a:solidFill>
                <a:prstClr val="white"/>
              </a:solidFill>
            </a:endParaRPr>
          </a:p>
        </p:txBody>
      </p:sp>
    </p:spTree>
    <p:extLst>
      <p:ext uri="{BB962C8B-B14F-4D97-AF65-F5344CB8AC3E}">
        <p14:creationId xmlns:p14="http://schemas.microsoft.com/office/powerpoint/2010/main" val="385872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(REHABILITATION)</a:t>
            </a:r>
            <a:endParaRPr lang="en-ZA" dirty="0"/>
          </a:p>
        </p:txBody>
      </p:sp>
      <p:sp>
        <p:nvSpPr>
          <p:cNvPr id="3" name="Content Placeholder 2"/>
          <p:cNvSpPr>
            <a:spLocks noGrp="1"/>
          </p:cNvSpPr>
          <p:nvPr>
            <p:ph idx="1"/>
          </p:nvPr>
        </p:nvSpPr>
        <p:spPr>
          <a:xfrm>
            <a:off x="365000" y="888398"/>
            <a:ext cx="11271188" cy="5338376"/>
          </a:xfrm>
        </p:spPr>
        <p:txBody>
          <a:bodyPr>
            <a:normAutofit/>
          </a:bodyPr>
          <a:lstStyle/>
          <a:p>
            <a:pPr marL="0" indent="0" algn="just" fontAlgn="base">
              <a:spcBef>
                <a:spcPct val="90000"/>
              </a:spcBef>
              <a:spcAft>
                <a:spcPct val="0"/>
              </a:spcAft>
              <a:buClr>
                <a:srgbClr val="E3DED1"/>
              </a:buClr>
              <a:buNone/>
              <a:defRPr/>
            </a:pPr>
            <a:r>
              <a:rPr kumimoji="1" lang="en-US"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PRODUCTION WORKSHOPS</a:t>
            </a:r>
          </a:p>
          <a:p>
            <a:pPr marL="538163" lvl="0" indent="-538163" algn="just" defTabSz="914391" fontAlgn="base">
              <a:lnSpc>
                <a:spcPct val="110000"/>
              </a:lnSpc>
              <a:spcBef>
                <a:spcPct val="20000"/>
              </a:spcBef>
              <a:spcAft>
                <a:spcPts val="600"/>
              </a:spcAft>
              <a:buClr>
                <a:schemeClr val="tx1"/>
              </a:buClr>
              <a:buFont typeface="+mj-lt"/>
              <a:buAutoNum type="arabicPeriod" startAt="6"/>
              <a:defRPr/>
            </a:pP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During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2019/20 financial year, agriculture production performance on vegetable was recorded at 8 731 230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kg. </a:t>
            </a:r>
            <a:endParaRPr kumimoji="1" lang="en-ZA"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538163" lvl="0" indent="-538163" algn="just" defTabSz="914391" fontAlgn="base">
              <a:lnSpc>
                <a:spcPct val="110000"/>
              </a:lnSpc>
              <a:spcBef>
                <a:spcPct val="20000"/>
              </a:spcBef>
              <a:spcAft>
                <a:spcPts val="600"/>
              </a:spcAft>
              <a:buClr>
                <a:schemeClr val="tx1"/>
              </a:buClr>
              <a:buFont typeface="+mj-lt"/>
              <a:buAutoNum type="arabicPeriod" startAt="6"/>
              <a:defRPr/>
            </a:pP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Pork production  increased by 146 577 kg between 2015/2016 and 2019/2020 financial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years. </a:t>
            </a:r>
            <a:endParaRPr kumimoji="1" lang="en-ZA"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538163" lvl="0" indent="-538163" algn="just" defTabSz="914391" fontAlgn="base">
              <a:lnSpc>
                <a:spcPct val="110000"/>
              </a:lnSpc>
              <a:spcBef>
                <a:spcPct val="20000"/>
              </a:spcBef>
              <a:spcAft>
                <a:spcPts val="600"/>
              </a:spcAft>
              <a:buClr>
                <a:schemeClr val="tx1"/>
              </a:buClr>
              <a:buFont typeface="+mj-lt"/>
              <a:buAutoNum type="arabicPeriod" startAt="6"/>
              <a:defRPr/>
            </a:pP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red meat production performance was at 471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127kg </a:t>
            </a: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during  2019/2020 financial year whereas fruits achieved 415 134, whilst eggs produced was 1 456 368 dozens which displayed an increase of 97 779 dozen between 2015/2016 and 2019/2020 financial years. </a:t>
            </a:r>
            <a:endParaRPr kumimoji="1" lang="en-ZA"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538163" lvl="0" indent="-538163" algn="just" defTabSz="914391" fontAlgn="base">
              <a:lnSpc>
                <a:spcPct val="110000"/>
              </a:lnSpc>
              <a:spcBef>
                <a:spcPct val="20000"/>
              </a:spcBef>
              <a:spcAft>
                <a:spcPts val="600"/>
              </a:spcAft>
              <a:buClr>
                <a:schemeClr val="tx1"/>
              </a:buClr>
              <a:buFont typeface="+mj-lt"/>
              <a:buAutoNum type="arabicPeriod" startAt="6"/>
              <a:defRPr/>
            </a:pPr>
            <a:r>
              <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bread production was recorded at 4 245 636 loaves during 2019/20 financial year, which is an improvement of 542 673 loaves as compared with the performance of 2018/19 financial </a:t>
            </a:r>
            <a:r>
              <a:rPr kumimoji="1" lang="en-US" sz="19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year.</a:t>
            </a:r>
            <a:endParaRPr kumimoji="1" lang="en-ZA"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13</a:t>
            </a:fld>
            <a:endParaRPr lang="en-ZA" dirty="0">
              <a:solidFill>
                <a:prstClr val="white"/>
              </a:solidFill>
            </a:endParaRPr>
          </a:p>
        </p:txBody>
      </p:sp>
    </p:spTree>
    <p:extLst>
      <p:ext uri="{BB962C8B-B14F-4D97-AF65-F5344CB8AC3E}">
        <p14:creationId xmlns:p14="http://schemas.microsoft.com/office/powerpoint/2010/main" val="388974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(REHABILITATION)</a:t>
            </a:r>
            <a:endParaRPr lang="en-ZA" dirty="0"/>
          </a:p>
        </p:txBody>
      </p:sp>
      <p:sp>
        <p:nvSpPr>
          <p:cNvPr id="3" name="Content Placeholder 2"/>
          <p:cNvSpPr>
            <a:spLocks noGrp="1"/>
          </p:cNvSpPr>
          <p:nvPr>
            <p:ph idx="1"/>
          </p:nvPr>
        </p:nvSpPr>
        <p:spPr>
          <a:xfrm>
            <a:off x="373965" y="984797"/>
            <a:ext cx="11316011" cy="5037631"/>
          </a:xfrm>
        </p:spPr>
        <p:txBody>
          <a:bodyPr>
            <a:normAutofit/>
          </a:bodyPr>
          <a:lstStyle/>
          <a:p>
            <a:pPr marL="0" indent="0" fontAlgn="base">
              <a:spcBef>
                <a:spcPct val="90000"/>
              </a:spcBef>
              <a:spcAft>
                <a:spcPct val="0"/>
              </a:spcAft>
              <a:buClr>
                <a:srgbClr val="E3DED1"/>
              </a:buClr>
              <a:buNone/>
              <a:defRPr/>
            </a:pPr>
            <a:r>
              <a:rPr kumimoji="1" lang="en-ZA"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SOCIAL WORK, PSYCHOLOGICAL AND SPIRITUAL SERVICES</a:t>
            </a:r>
          </a:p>
          <a:p>
            <a:pPr marL="342900" indent="-342900" algn="just" defTabSz="914391" fontAlgn="base">
              <a:lnSpc>
                <a:spcPct val="100000"/>
              </a:lnSpc>
              <a:spcBef>
                <a:spcPct val="20000"/>
              </a:spcBef>
              <a:spcAft>
                <a:spcPct val="0"/>
              </a:spcAft>
              <a:buClr>
                <a:schemeClr val="tx1"/>
              </a:buClr>
              <a:buFont typeface="+mj-lt"/>
              <a:buAutoNum type="arabicPeriod"/>
              <a:defRPr/>
            </a:pPr>
            <a:r>
              <a:rPr kumimoji="1" lang="en-US" sz="20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Social </a:t>
            </a:r>
            <a:r>
              <a:rPr kumimoji="1" lang="en-US"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work services help offenders to effectively cope with problems relating to social functioning as this is key in preparing  them for reintegration into society </a:t>
            </a:r>
            <a:r>
              <a:rPr kumimoji="1" lang="en-US" sz="20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t>
            </a:r>
          </a:p>
          <a:p>
            <a:pPr marL="342900" indent="-342900" algn="just" defTabSz="914391" fontAlgn="base">
              <a:lnSpc>
                <a:spcPct val="100000"/>
              </a:lnSpc>
              <a:spcBef>
                <a:spcPct val="20000"/>
              </a:spcBef>
              <a:spcAft>
                <a:spcPct val="0"/>
              </a:spcAft>
              <a:buClr>
                <a:schemeClr val="tx1"/>
              </a:buClr>
              <a:buFont typeface="+mj-lt"/>
              <a:buAutoNum type="arabicPeriod"/>
              <a:defRPr/>
            </a:pPr>
            <a:endParaRPr kumimoji="1" lang="en-US" sz="105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indent="-342900" algn="just" defTabSz="914391" fontAlgn="base">
              <a:lnSpc>
                <a:spcPct val="100000"/>
              </a:lnSpc>
              <a:spcBef>
                <a:spcPct val="20000"/>
              </a:spcBef>
              <a:spcAft>
                <a:spcPct val="0"/>
              </a:spcAft>
              <a:buClr>
                <a:schemeClr val="tx1"/>
              </a:buClr>
              <a:buFont typeface="+mj-lt"/>
              <a:buAutoNum type="arabicPeriod"/>
              <a:defRPr/>
            </a:pPr>
            <a:r>
              <a:rPr kumimoji="1" lang="en-ZA"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Partnership with various stakeholders in the delivery of rehabilitation and reintegration of offenders has contributed to the delivery of 33% </a:t>
            </a:r>
            <a:r>
              <a:rPr kumimoji="1" lang="en-GB"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psychological, 71% social work and 109% spiritual services during 2019/20.  </a:t>
            </a:r>
            <a:endParaRPr kumimoji="1" lang="en-GB" sz="20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indent="-342900" algn="just" defTabSz="914391" fontAlgn="base">
              <a:lnSpc>
                <a:spcPct val="100000"/>
              </a:lnSpc>
              <a:spcBef>
                <a:spcPct val="20000"/>
              </a:spcBef>
              <a:spcAft>
                <a:spcPct val="0"/>
              </a:spcAft>
              <a:buClr>
                <a:schemeClr val="tx1"/>
              </a:buClr>
              <a:buFont typeface="+mj-lt"/>
              <a:buAutoNum type="arabicPeriod"/>
              <a:defRPr/>
            </a:pPr>
            <a:endParaRPr kumimoji="1" lang="en-GB" sz="11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indent="-342900" algn="just" defTabSz="914391" fontAlgn="base">
              <a:lnSpc>
                <a:spcPct val="100000"/>
              </a:lnSpc>
              <a:spcBef>
                <a:spcPct val="20000"/>
              </a:spcBef>
              <a:spcAft>
                <a:spcPct val="0"/>
              </a:spcAft>
              <a:buClr>
                <a:schemeClr val="tx1"/>
              </a:buClr>
              <a:buFont typeface="+mj-lt"/>
              <a:buAutoNum type="arabicPeriod"/>
              <a:defRPr/>
            </a:pPr>
            <a:r>
              <a:rPr kumimoji="1" lang="en-GB"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a:t>
            </a:r>
            <a:r>
              <a:rPr kumimoji="1" lang="en-ZA"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he Department recognises the important role religion plays in the rehabilitation and reintegration of offenders </a:t>
            </a:r>
            <a:r>
              <a:rPr kumimoji="1" lang="en-GB"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and has therefore sustained formalised partnerships through</a:t>
            </a:r>
            <a:r>
              <a:rPr kumimoji="1" lang="en-ZA"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 consultative sessions with various religious organisations </a:t>
            </a:r>
            <a:r>
              <a:rPr kumimoji="1" lang="en-ZA" sz="20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for </a:t>
            </a:r>
            <a:r>
              <a:rPr kumimoji="1" lang="en-ZA" sz="20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improved offender correction, moral development and rehabilitation</a:t>
            </a:r>
          </a:p>
          <a:p>
            <a:pPr marL="0" indent="0">
              <a:buNone/>
            </a:pPr>
            <a:endParaRPr kumimoji="1" lang="en-US" sz="19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14</a:t>
            </a:fld>
            <a:endParaRPr lang="en-ZA" dirty="0">
              <a:solidFill>
                <a:prstClr val="white"/>
              </a:solidFill>
            </a:endParaRPr>
          </a:p>
        </p:txBody>
      </p:sp>
    </p:spTree>
    <p:extLst>
      <p:ext uri="{BB962C8B-B14F-4D97-AF65-F5344CB8AC3E}">
        <p14:creationId xmlns:p14="http://schemas.microsoft.com/office/powerpoint/2010/main" val="327248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(CARE)</a:t>
            </a:r>
            <a:endParaRPr lang="en-ZA" dirty="0"/>
          </a:p>
        </p:txBody>
      </p:sp>
      <p:sp>
        <p:nvSpPr>
          <p:cNvPr id="3" name="Content Placeholder 2"/>
          <p:cNvSpPr>
            <a:spLocks noGrp="1"/>
          </p:cNvSpPr>
          <p:nvPr>
            <p:ph idx="1"/>
          </p:nvPr>
        </p:nvSpPr>
        <p:spPr>
          <a:xfrm>
            <a:off x="394447" y="882836"/>
            <a:ext cx="11286565" cy="5544858"/>
          </a:xfrm>
        </p:spPr>
        <p:txBody>
          <a:bodyPr>
            <a:noAutofit/>
          </a:bodyPr>
          <a:lstStyle/>
          <a:p>
            <a:pPr marL="0" indent="0" fontAlgn="base">
              <a:spcBef>
                <a:spcPct val="90000"/>
              </a:spcBef>
              <a:spcAft>
                <a:spcPct val="0"/>
              </a:spcAft>
              <a:buClr>
                <a:srgbClr val="E3DED1"/>
              </a:buClr>
              <a:buNone/>
              <a:defRPr/>
            </a:pPr>
            <a:r>
              <a:rPr kumimoji="1" lang="en-GB"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HEALTH AND HYGIENE SERVICES</a:t>
            </a:r>
          </a:p>
          <a:p>
            <a:pPr marL="342900" lvl="0" indent="-342900" algn="just" defTabSz="914391" fontAlgn="base">
              <a:lnSpc>
                <a:spcPct val="110000"/>
              </a:lnSpc>
              <a:spcBef>
                <a:spcPct val="20000"/>
              </a:spcBef>
              <a:spcAft>
                <a:spcPct val="0"/>
              </a:spcAft>
              <a:buClr>
                <a:schemeClr val="tx1"/>
              </a:buClr>
              <a:buFont typeface="+mj-lt"/>
              <a:buAutoNum type="arabicPeriod"/>
              <a:defRPr/>
            </a:pP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Department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provides inmates with comprehensive health and hygiene services during the period of incarceration. </a:t>
            </a:r>
            <a:endParaRPr kumimoji="1" lang="en-GB"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ct val="20000"/>
              </a:spcBef>
              <a:spcAft>
                <a:spcPct val="0"/>
              </a:spcAft>
              <a:buClr>
                <a:schemeClr val="tx1"/>
              </a:buClr>
              <a:buFont typeface="+mj-lt"/>
              <a:buAutoNum type="arabicPeriod"/>
              <a:defRPr/>
            </a:pPr>
            <a:r>
              <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During </a:t>
            </a:r>
            <a:r>
              <a:rPr kumimoji="1" lang="en-GB"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2019/20 the </a:t>
            </a:r>
            <a:r>
              <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Department </a:t>
            </a:r>
            <a:r>
              <a:rPr kumimoji="1" lang="en-GB"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achieved a TB cure rate of 93% (502/538) and this was due to e</a:t>
            </a:r>
            <a:r>
              <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ffective </a:t>
            </a:r>
            <a:r>
              <a:rPr kumimoji="1" lang="en-GB"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management of patients diagnosed and compliance to treatment. </a:t>
            </a:r>
            <a:endPar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ct val="20000"/>
              </a:spcBef>
              <a:spcAft>
                <a:spcPct val="0"/>
              </a:spcAft>
              <a:buClr>
                <a:schemeClr val="tx1"/>
              </a:buClr>
              <a:buFont typeface="+mj-lt"/>
              <a:buAutoNum type="arabicPeriod"/>
              <a:defRPr/>
            </a:pP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Collaboration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with Provincial and District Departments of Health as well as support by external partners ensured continuum of care and successful reintegration of inmates to the general public health system which contributed significantly to eradication of the tuberculosis (TB) </a:t>
            </a: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epidemic </a:t>
            </a:r>
          </a:p>
          <a:p>
            <a:pPr marL="342900" indent="-342900" algn="just" defTabSz="914391" fontAlgn="base">
              <a:lnSpc>
                <a:spcPct val="110000"/>
              </a:lnSpc>
              <a:spcBef>
                <a:spcPct val="20000"/>
              </a:spcBef>
              <a:spcAft>
                <a:spcPct val="0"/>
              </a:spcAft>
              <a:buClr>
                <a:schemeClr val="tx1"/>
              </a:buClr>
              <a:buFont typeface="+mj-lt"/>
              <a:buAutoNum type="arabicPeriod"/>
              <a:defRPr/>
            </a:pPr>
            <a:r>
              <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In compliance with the UNAIDS 90-90-90 strategy, 99% (26 783/27 076) of inmates within correctional facilities are receiving </a:t>
            </a:r>
            <a:r>
              <a:rPr kumimoji="1" lang="en-GB"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antiretroviral treatment and this achievement can be attributed to </a:t>
            </a:r>
            <a:r>
              <a:rPr kumimoji="1" lang="en-GB"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c</a:t>
            </a: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continuous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compliance on the implementation of UTT guideline</a:t>
            </a: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 follow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up on those awaiting </a:t>
            </a: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initiations and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c</a:t>
            </a:r>
            <a:r>
              <a:rPr kumimoji="1" lang="en-US" sz="1600" dirty="0" smtClean="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ontinuous counseling </a:t>
            </a: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of those that are refusing treatment to return back to care. </a:t>
            </a:r>
          </a:p>
          <a:p>
            <a:pPr marL="0" lvl="0" indent="0" algn="just" fontAlgn="base">
              <a:lnSpc>
                <a:spcPct val="115000"/>
              </a:lnSpc>
              <a:buClr>
                <a:srgbClr val="E3DED1"/>
              </a:buClr>
              <a:buNone/>
            </a:pPr>
            <a:r>
              <a:rPr lang="en-GB" sz="2000" b="1" dirty="0" smtClean="0">
                <a:solidFill>
                  <a:schemeClr val="accent6">
                    <a:lumMod val="75000"/>
                  </a:schemeClr>
                </a:solidFill>
                <a:latin typeface="Arial" panose="020B0604020202020204" pitchFamily="34" charset="0"/>
                <a:ea typeface="Calibri"/>
                <a:cs typeface="Arial" panose="020B0604020202020204" pitchFamily="34" charset="0"/>
              </a:rPr>
              <a:t>NUTRITIONAL SERVICES</a:t>
            </a:r>
          </a:p>
          <a:p>
            <a:pPr marL="342900" lvl="0" indent="-342900" algn="just" defTabSz="914391" fontAlgn="base">
              <a:lnSpc>
                <a:spcPct val="110000"/>
              </a:lnSpc>
              <a:spcBef>
                <a:spcPct val="20000"/>
              </a:spcBef>
              <a:spcAft>
                <a:spcPct val="0"/>
              </a:spcAft>
              <a:buClr>
                <a:schemeClr val="tx1"/>
              </a:buClr>
              <a:buFont typeface="+mj-lt"/>
              <a:buAutoNum type="arabicPeriod"/>
              <a:defRPr/>
            </a:pP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The Department continued to successfully provide inmates with therapeutic diets in accordance with their clinical needs to enhance the effectiveness of prescribed treatments as the effective clinical management of medical ailments such as HIV/AIDS and TB requires that nutritional needs of patients are met.</a:t>
            </a:r>
          </a:p>
          <a:p>
            <a:pPr marL="342900" lvl="0" indent="-342900" algn="just" defTabSz="914391" fontAlgn="base">
              <a:lnSpc>
                <a:spcPct val="110000"/>
              </a:lnSpc>
              <a:spcBef>
                <a:spcPct val="20000"/>
              </a:spcBef>
              <a:spcAft>
                <a:spcPct val="0"/>
              </a:spcAft>
              <a:buClr>
                <a:schemeClr val="tx1"/>
              </a:buClr>
              <a:buFont typeface="+mj-lt"/>
              <a:buAutoNum type="arabicPeriod"/>
              <a:defRPr/>
            </a:pPr>
            <a:r>
              <a:rPr kumimoji="1" lang="en-US" sz="16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rPr>
              <a:t>In meeting the nutritional needs of inmates, 6% of those who qualified were prescribed with therapeutic diets which is an improvement compared to 7% achieved during 2018/19. </a:t>
            </a:r>
          </a:p>
          <a:p>
            <a:pPr marL="342900" lvl="0" indent="-342900" algn="just" defTabSz="914391" fontAlgn="base">
              <a:lnSpc>
                <a:spcPct val="120000"/>
              </a:lnSpc>
              <a:spcBef>
                <a:spcPct val="20000"/>
              </a:spcBef>
              <a:spcAft>
                <a:spcPct val="0"/>
              </a:spcAft>
              <a:buClr>
                <a:schemeClr val="tx1"/>
              </a:buClr>
              <a:buFont typeface="+mj-lt"/>
              <a:buAutoNum type="arabicPeriod"/>
              <a:defRPr/>
            </a:pPr>
            <a:endParaRPr kumimoji="1" lang="en-ZA" sz="1500" dirty="0">
              <a:effectLst>
                <a:outerShdw blurRad="38100" dist="38100" dir="2700000" algn="tl">
                  <a:srgbClr val="FFFFFF"/>
                </a:outerShdw>
              </a:effectLst>
              <a:latin typeface="Arial" panose="020B0604020202020204" pitchFamily="34" charset="0"/>
              <a:ea typeface="Calibri" pitchFamily="34" charset="0"/>
              <a:cs typeface="Arial" panose="020B0604020202020204" pitchFamily="34" charset="0"/>
            </a:endParaRPr>
          </a:p>
          <a:p>
            <a:endParaRPr lang="en-ZA"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15</a:t>
            </a:fld>
            <a:endParaRPr lang="en-ZA" dirty="0">
              <a:solidFill>
                <a:prstClr val="white"/>
              </a:solidFill>
            </a:endParaRPr>
          </a:p>
        </p:txBody>
      </p:sp>
    </p:spTree>
    <p:extLst>
      <p:ext uri="{BB962C8B-B14F-4D97-AF65-F5344CB8AC3E}">
        <p14:creationId xmlns:p14="http://schemas.microsoft.com/office/powerpoint/2010/main" val="181808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06200" cy="792000"/>
          </a:xfrm>
        </p:spPr>
        <p:txBody>
          <a:bodyPr>
            <a:normAutofit fontScale="90000"/>
          </a:bodyPr>
          <a:lstStyle/>
          <a:p>
            <a:r>
              <a:rPr lang="en-US" dirty="0" smtClean="0"/>
              <a:t>OVERVIEW OF PERFORMANCE (SOCIAL REINTEGRATION)</a:t>
            </a:r>
            <a:endParaRPr lang="en-ZA" dirty="0"/>
          </a:p>
        </p:txBody>
      </p:sp>
      <p:sp>
        <p:nvSpPr>
          <p:cNvPr id="3" name="Content Placeholder 2"/>
          <p:cNvSpPr>
            <a:spLocks noGrp="1"/>
          </p:cNvSpPr>
          <p:nvPr>
            <p:ph idx="1"/>
          </p:nvPr>
        </p:nvSpPr>
        <p:spPr>
          <a:xfrm>
            <a:off x="376517" y="956042"/>
            <a:ext cx="11286565" cy="5367131"/>
          </a:xfrm>
        </p:spPr>
        <p:txBody>
          <a:bodyPr>
            <a:normAutofit/>
          </a:bodyPr>
          <a:lstStyle/>
          <a:p>
            <a:pPr marL="342900" indent="-342900" algn="just" eaLnBrk="0" fontAlgn="base" hangingPunct="0">
              <a:lnSpc>
                <a:spcPct val="110000"/>
              </a:lnSpc>
              <a:spcBef>
                <a:spcPts val="600"/>
              </a:spcBef>
              <a:spcAft>
                <a:spcPts val="600"/>
              </a:spcAft>
              <a:buFont typeface="+mj-lt"/>
              <a:buAutoNum type="arabicPeriod"/>
              <a:defRPr/>
            </a:pPr>
            <a:r>
              <a:rPr lang="en-US" altLang="en-US" sz="1500" dirty="0">
                <a:solidFill>
                  <a:sysClr val="windowText" lastClr="000000"/>
                </a:solidFill>
                <a:latin typeface="Arial" panose="020B0604020202020204" pitchFamily="34" charset="0"/>
                <a:cs typeface="Arial" panose="020B0604020202020204" pitchFamily="34" charset="0"/>
              </a:rPr>
              <a:t>Community Corrections is a method of sentencing which allows offenders to serve their sentences in the community under the supervision of correctional officials with the aim of </a:t>
            </a:r>
            <a:r>
              <a:rPr lang="en-US" sz="1500" dirty="0">
                <a:solidFill>
                  <a:sysClr val="windowText" lastClr="000000"/>
                </a:solidFill>
                <a:latin typeface="Arial" panose="020B0604020202020204" pitchFamily="34" charset="0"/>
                <a:cs typeface="Arial" panose="020B0604020202020204" pitchFamily="34" charset="0"/>
              </a:rPr>
              <a:t>correcting offending </a:t>
            </a:r>
            <a:r>
              <a:rPr lang="en-GB" sz="1500" dirty="0">
                <a:solidFill>
                  <a:sysClr val="windowText" lastClr="000000"/>
                </a:solidFill>
                <a:latin typeface="Arial" panose="020B0604020202020204" pitchFamily="34" charset="0"/>
                <a:cs typeface="Arial" panose="020B0604020202020204" pitchFamily="34" charset="0"/>
              </a:rPr>
              <a:t>behaviour</a:t>
            </a:r>
            <a:r>
              <a:rPr lang="en-US" sz="1500" dirty="0">
                <a:solidFill>
                  <a:sysClr val="windowText" lastClr="000000"/>
                </a:solidFill>
                <a:latin typeface="Arial" panose="020B0604020202020204" pitchFamily="34" charset="0"/>
                <a:cs typeface="Arial" panose="020B0604020202020204" pitchFamily="34" charset="0"/>
              </a:rPr>
              <a:t> by ensuring that offenders take effective control of their lives and return to their communities as productive and law-abiding citizens </a:t>
            </a:r>
          </a:p>
          <a:p>
            <a:pPr marL="342900" indent="-342900" algn="just" eaLnBrk="0" fontAlgn="base" hangingPunct="0">
              <a:lnSpc>
                <a:spcPct val="110000"/>
              </a:lnSpc>
              <a:spcBef>
                <a:spcPts val="600"/>
              </a:spcBef>
              <a:spcAft>
                <a:spcPts val="600"/>
              </a:spcAft>
              <a:buFont typeface="+mj-lt"/>
              <a:buAutoNum type="arabicPeriod"/>
              <a:defRPr/>
            </a:pPr>
            <a:r>
              <a:rPr lang="en-US" altLang="en-US" sz="1500" dirty="0">
                <a:solidFill>
                  <a:sysClr val="windowText" lastClr="000000"/>
                </a:solidFill>
                <a:latin typeface="Arial" panose="020B0604020202020204" pitchFamily="34" charset="0"/>
                <a:cs typeface="Arial" panose="020B0604020202020204" pitchFamily="34" charset="0"/>
              </a:rPr>
              <a:t>Employment is </a:t>
            </a:r>
            <a:r>
              <a:rPr lang="en-US" altLang="en-US" sz="1500" dirty="0" smtClean="0">
                <a:solidFill>
                  <a:sysClr val="windowText" lastClr="000000"/>
                </a:solidFill>
                <a:latin typeface="Arial" panose="020B0604020202020204" pitchFamily="34" charset="0"/>
                <a:cs typeface="Arial" panose="020B0604020202020204" pitchFamily="34" charset="0"/>
              </a:rPr>
              <a:t>a </a:t>
            </a:r>
            <a:r>
              <a:rPr lang="en-US" altLang="en-US" sz="1500" dirty="0">
                <a:solidFill>
                  <a:sysClr val="windowText" lastClr="000000"/>
                </a:solidFill>
                <a:latin typeface="Arial" panose="020B0604020202020204" pitchFamily="34" charset="0"/>
                <a:cs typeface="Arial" panose="020B0604020202020204" pitchFamily="34" charset="0"/>
              </a:rPr>
              <a:t>key factor in successful reintegration, however the criminal records continue to be a challenge for parolees to obtain sustainable jobs</a:t>
            </a:r>
          </a:p>
          <a:p>
            <a:pPr marL="342900" indent="-342900" algn="just" eaLnBrk="0" fontAlgn="base" hangingPunct="0">
              <a:lnSpc>
                <a:spcPct val="110000"/>
              </a:lnSpc>
              <a:spcBef>
                <a:spcPts val="600"/>
              </a:spcBef>
              <a:spcAft>
                <a:spcPts val="600"/>
              </a:spcAft>
              <a:buFont typeface="+mj-lt"/>
              <a:buAutoNum type="arabicPeriod"/>
              <a:defRPr/>
            </a:pPr>
            <a:r>
              <a:rPr lang="en-US" altLang="en-US" sz="1500" dirty="0">
                <a:solidFill>
                  <a:sysClr val="windowText" lastClr="000000"/>
                </a:solidFill>
                <a:latin typeface="Arial" panose="020B0604020202020204" pitchFamily="34" charset="0"/>
                <a:cs typeface="Arial" panose="020B0604020202020204" pitchFamily="34" charset="0"/>
              </a:rPr>
              <a:t>The Department has successfully formalised partnerships with state agencies, non-profit organisations, institutions of higher learning such as UNISA, Tshwane University of Technology; University of Venda; University of KwaZulu-Natal; University of Free State and other relevant external stakeholders to enhance employability of parolees and probationers through training on how to start your own small business, job preparedness, finance for small business, agricultural skills.</a:t>
            </a:r>
          </a:p>
          <a:p>
            <a:pPr marL="0" lvl="0" indent="0">
              <a:lnSpc>
                <a:spcPct val="120000"/>
              </a:lnSpc>
              <a:spcBef>
                <a:spcPts val="600"/>
              </a:spcBef>
              <a:spcAft>
                <a:spcPts val="600"/>
              </a:spcAft>
              <a:buNone/>
              <a:defRPr/>
            </a:pPr>
            <a:r>
              <a:rPr kumimoji="1" lang="en-ZA" altLang="en-US"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COMMUNITY CORRECTIONS</a:t>
            </a:r>
          </a:p>
          <a:p>
            <a:pPr marL="342900" lvl="0" indent="-342900" algn="just" eaLnBrk="0" fontAlgn="base" hangingPunct="0">
              <a:lnSpc>
                <a:spcPct val="110000"/>
              </a:lnSpc>
              <a:spcBef>
                <a:spcPts val="600"/>
              </a:spcBef>
              <a:spcAft>
                <a:spcPts val="600"/>
              </a:spcAft>
              <a:buFont typeface="+mj-lt"/>
              <a:buAutoNum type="arabicPeriod"/>
              <a:defRPr/>
            </a:pPr>
            <a:r>
              <a:rPr lang="en-US" sz="1500" dirty="0" smtClean="0">
                <a:solidFill>
                  <a:sysClr val="windowText" lastClr="000000"/>
                </a:solidFill>
                <a:latin typeface="Arial" panose="020B0604020202020204" pitchFamily="34" charset="0"/>
                <a:cs typeface="Arial" panose="020B0604020202020204" pitchFamily="34" charset="0"/>
              </a:rPr>
              <a:t>The </a:t>
            </a:r>
            <a:r>
              <a:rPr lang="en-US" sz="1500" dirty="0">
                <a:solidFill>
                  <a:sysClr val="windowText" lastClr="000000"/>
                </a:solidFill>
                <a:latin typeface="Arial" panose="020B0604020202020204" pitchFamily="34" charset="0"/>
                <a:cs typeface="Arial" panose="020B0604020202020204" pitchFamily="34" charset="0"/>
              </a:rPr>
              <a:t>Department received R11 million from Criminal Asset Recovery Accounts (CARA) to enhance victim participation on the Restorative Justice programme.  </a:t>
            </a:r>
          </a:p>
          <a:p>
            <a:pPr marL="342900" lvl="0" indent="-342900" algn="just" eaLnBrk="0" fontAlgn="base" hangingPunct="0">
              <a:lnSpc>
                <a:spcPct val="110000"/>
              </a:lnSpc>
              <a:spcBef>
                <a:spcPts val="600"/>
              </a:spcBef>
              <a:spcAft>
                <a:spcPts val="600"/>
              </a:spcAft>
              <a:buFont typeface="+mj-lt"/>
              <a:buAutoNum type="arabicPeriod"/>
              <a:defRPr/>
            </a:pPr>
            <a:r>
              <a:rPr lang="en-US" sz="1500" dirty="0">
                <a:solidFill>
                  <a:sysClr val="windowText" lastClr="000000"/>
                </a:solidFill>
                <a:latin typeface="Arial" panose="020B0604020202020204" pitchFamily="34" charset="0"/>
                <a:cs typeface="Arial" panose="020B0604020202020204" pitchFamily="34" charset="0"/>
              </a:rPr>
              <a:t>The CARA funds have been prioritised for contracting Social Auxiliary Workers (SAW) to assist in tracing the victims of crime and prepare them for their participation in the Restorative Justice programme and as a result their involvement has enhanced the participation of the victims significantly.</a:t>
            </a:r>
          </a:p>
          <a:p>
            <a:pPr marL="342900" lvl="0" indent="-342900" algn="just" eaLnBrk="0" fontAlgn="base" hangingPunct="0">
              <a:lnSpc>
                <a:spcPct val="110000"/>
              </a:lnSpc>
              <a:spcBef>
                <a:spcPts val="600"/>
              </a:spcBef>
              <a:spcAft>
                <a:spcPts val="600"/>
              </a:spcAft>
              <a:buFont typeface="+mj-lt"/>
              <a:buAutoNum type="arabicPeriod"/>
              <a:defRPr/>
            </a:pPr>
            <a:r>
              <a:rPr lang="en-ZA" altLang="en-US" sz="1500" dirty="0" smtClean="0">
                <a:solidFill>
                  <a:sysClr val="windowText" lastClr="000000"/>
                </a:solidFill>
                <a:latin typeface="Arial" panose="020B0604020202020204" pitchFamily="34" charset="0"/>
                <a:cs typeface="Arial" panose="020B0604020202020204" pitchFamily="34" charset="0"/>
              </a:rPr>
              <a:t>The </a:t>
            </a:r>
            <a:r>
              <a:rPr lang="en-ZA" altLang="en-US" sz="1500" dirty="0">
                <a:solidFill>
                  <a:sysClr val="windowText" lastClr="000000"/>
                </a:solidFill>
                <a:latin typeface="Arial" panose="020B0604020202020204" pitchFamily="34" charset="0"/>
                <a:cs typeface="Arial" panose="020B0604020202020204" pitchFamily="34" charset="0"/>
              </a:rPr>
              <a:t>establishment of 228 service points reduced the risks of violating the  parole  conditions by parolees and probationers</a:t>
            </a:r>
          </a:p>
          <a:p>
            <a:pPr>
              <a:lnSpc>
                <a:spcPct val="120000"/>
              </a:lnSpc>
              <a:spcBef>
                <a:spcPts val="0"/>
              </a:spcBef>
            </a:pP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16</a:t>
            </a:fld>
            <a:endParaRPr lang="en-ZA" dirty="0">
              <a:solidFill>
                <a:prstClr val="white"/>
              </a:solidFill>
            </a:endParaRPr>
          </a:p>
        </p:txBody>
      </p:sp>
    </p:spTree>
    <p:extLst>
      <p:ext uri="{BB962C8B-B14F-4D97-AF65-F5344CB8AC3E}">
        <p14:creationId xmlns:p14="http://schemas.microsoft.com/office/powerpoint/2010/main" val="55190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06200" cy="792000"/>
          </a:xfrm>
        </p:spPr>
        <p:txBody>
          <a:bodyPr>
            <a:normAutofit fontScale="90000"/>
          </a:bodyPr>
          <a:lstStyle/>
          <a:p>
            <a:r>
              <a:rPr lang="en-US" dirty="0" smtClean="0"/>
              <a:t>OVERVIEW OF PERFORMANCE (SOCIAL REINTEGRATION)</a:t>
            </a:r>
            <a:endParaRPr lang="en-ZA" dirty="0"/>
          </a:p>
        </p:txBody>
      </p:sp>
      <p:sp>
        <p:nvSpPr>
          <p:cNvPr id="3" name="Content Placeholder 2"/>
          <p:cNvSpPr>
            <a:spLocks noGrp="1"/>
          </p:cNvSpPr>
          <p:nvPr>
            <p:ph idx="1"/>
          </p:nvPr>
        </p:nvSpPr>
        <p:spPr>
          <a:xfrm>
            <a:off x="322729" y="874021"/>
            <a:ext cx="11358283" cy="5367131"/>
          </a:xfrm>
        </p:spPr>
        <p:txBody>
          <a:bodyPr>
            <a:normAutofit/>
          </a:bodyPr>
          <a:lstStyle/>
          <a:p>
            <a:pPr marL="0" lvl="0" indent="0">
              <a:lnSpc>
                <a:spcPct val="120000"/>
              </a:lnSpc>
              <a:spcBef>
                <a:spcPts val="600"/>
              </a:spcBef>
              <a:spcAft>
                <a:spcPts val="600"/>
              </a:spcAft>
              <a:buNone/>
              <a:defRPr/>
            </a:pPr>
            <a:r>
              <a:rPr kumimoji="1" lang="en-US" altLang="en-US"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RESTORATIVE JUSTICE</a:t>
            </a:r>
          </a:p>
          <a:p>
            <a:pPr marL="342900" indent="-342900" algn="just" eaLnBrk="0" fontAlgn="base" hangingPunct="0">
              <a:lnSpc>
                <a:spcPct val="110000"/>
              </a:lnSpc>
              <a:spcBef>
                <a:spcPts val="600"/>
              </a:spcBef>
              <a:spcAft>
                <a:spcPts val="600"/>
              </a:spcAft>
              <a:buFont typeface="+mj-lt"/>
              <a:buAutoNum type="arabicPeriod"/>
              <a:defRPr/>
            </a:pPr>
            <a:r>
              <a:rPr lang="en-US" altLang="en-US" sz="1700" dirty="0" smtClean="0">
                <a:solidFill>
                  <a:sysClr val="windowText" lastClr="000000"/>
                </a:solidFill>
                <a:latin typeface="Arial" panose="020B0604020202020204" pitchFamily="34" charset="0"/>
                <a:cs typeface="Arial" panose="020B0604020202020204" pitchFamily="34" charset="0"/>
              </a:rPr>
              <a:t>During 2019/20 a </a:t>
            </a:r>
            <a:r>
              <a:rPr lang="en-US" altLang="en-US" sz="1700" dirty="0">
                <a:solidFill>
                  <a:sysClr val="windowText" lastClr="000000"/>
                </a:solidFill>
                <a:latin typeface="Arial" panose="020B0604020202020204" pitchFamily="34" charset="0"/>
                <a:cs typeface="Arial" panose="020B0604020202020204" pitchFamily="34" charset="0"/>
              </a:rPr>
              <a:t>total of  23 192 victims and 7 468 offenders, parolees and probationers participated in restorative justice processes. </a:t>
            </a:r>
          </a:p>
          <a:p>
            <a:pPr marL="342900" indent="-342900" algn="just" eaLnBrk="0" fontAlgn="base" hangingPunct="0">
              <a:lnSpc>
                <a:spcPct val="110000"/>
              </a:lnSpc>
              <a:spcBef>
                <a:spcPts val="600"/>
              </a:spcBef>
              <a:spcAft>
                <a:spcPts val="600"/>
              </a:spcAft>
              <a:buFont typeface="+mj-lt"/>
              <a:buAutoNum type="arabicPeriod"/>
              <a:defRPr/>
            </a:pPr>
            <a:r>
              <a:rPr lang="en-US" altLang="en-US" sz="1700" dirty="0">
                <a:solidFill>
                  <a:sysClr val="windowText" lastClr="000000"/>
                </a:solidFill>
                <a:latin typeface="Arial" panose="020B0604020202020204" pitchFamily="34" charset="0"/>
                <a:cs typeface="Arial" panose="020B0604020202020204" pitchFamily="34" charset="0"/>
              </a:rPr>
              <a:t>These interventions allows offenders and victims to engage about the impact/damage  of the crime committed.</a:t>
            </a:r>
          </a:p>
          <a:p>
            <a:pPr marL="342900" indent="-342900" algn="just" eaLnBrk="0" fontAlgn="base" hangingPunct="0">
              <a:lnSpc>
                <a:spcPct val="110000"/>
              </a:lnSpc>
              <a:spcBef>
                <a:spcPts val="600"/>
              </a:spcBef>
              <a:spcAft>
                <a:spcPts val="600"/>
              </a:spcAft>
              <a:buFont typeface="+mj-lt"/>
              <a:buAutoNum type="arabicPeriod"/>
              <a:defRPr/>
            </a:pPr>
            <a:r>
              <a:rPr lang="en-US" altLang="en-US" sz="1700" dirty="0">
                <a:solidFill>
                  <a:sysClr val="windowText" lastClr="000000"/>
                </a:solidFill>
                <a:latin typeface="Arial" panose="020B0604020202020204" pitchFamily="34" charset="0"/>
                <a:cs typeface="Arial" panose="020B0604020202020204" pitchFamily="34" charset="0"/>
              </a:rPr>
              <a:t>This approach is an attempt to ensure that as the Department reintegrate offenders back into their communities, the people are and feel safe </a:t>
            </a:r>
          </a:p>
          <a:p>
            <a:pPr marL="0" lvl="0" indent="0">
              <a:lnSpc>
                <a:spcPct val="120000"/>
              </a:lnSpc>
              <a:spcBef>
                <a:spcPts val="600"/>
              </a:spcBef>
              <a:spcAft>
                <a:spcPts val="600"/>
              </a:spcAft>
              <a:buNone/>
              <a:defRPr/>
            </a:pPr>
            <a:r>
              <a:rPr kumimoji="1" lang="en-ZA" altLang="en-US" sz="2000" b="1" dirty="0" smtClean="0">
                <a:solidFill>
                  <a:schemeClr val="accent6">
                    <a:lumMod val="75000"/>
                  </a:schemeClr>
                </a:solidFill>
                <a:latin typeface="Arial" panose="020B0604020202020204" pitchFamily="34" charset="0"/>
                <a:ea typeface="Calibri" pitchFamily="34" charset="0"/>
                <a:cs typeface="Arial" panose="020B0604020202020204" pitchFamily="34" charset="0"/>
              </a:rPr>
              <a:t>COMMUNITY CORRECTIONS: HALFWAY HOUSE</a:t>
            </a:r>
          </a:p>
          <a:p>
            <a:pPr marL="342900" lvl="0" indent="-342900">
              <a:lnSpc>
                <a:spcPct val="120000"/>
              </a:lnSpc>
              <a:spcBef>
                <a:spcPts val="600"/>
              </a:spcBef>
              <a:spcAft>
                <a:spcPts val="600"/>
              </a:spcAft>
              <a:buFont typeface="+mj-lt"/>
              <a:buAutoNum type="arabicPeriod"/>
              <a:defRPr/>
            </a:pPr>
            <a:r>
              <a:rPr lang="en-GB" sz="1700" dirty="0" smtClean="0">
                <a:solidFill>
                  <a:prstClr val="black"/>
                </a:solidFill>
                <a:latin typeface="Arial" panose="020B0604020202020204" pitchFamily="34" charset="0"/>
                <a:cs typeface="Arial" panose="020B0604020202020204" pitchFamily="34" charset="0"/>
              </a:rPr>
              <a:t>Since </a:t>
            </a:r>
            <a:r>
              <a:rPr lang="en-GB" sz="1700" dirty="0">
                <a:solidFill>
                  <a:prstClr val="black"/>
                </a:solidFill>
                <a:latin typeface="Arial" panose="020B0604020202020204" pitchFamily="34" charset="0"/>
                <a:cs typeface="Arial" panose="020B0604020202020204" pitchFamily="34" charset="0"/>
              </a:rPr>
              <a:t>inception </a:t>
            </a:r>
            <a:r>
              <a:rPr lang="en-US" sz="1700" dirty="0">
                <a:solidFill>
                  <a:prstClr val="black"/>
                </a:solidFill>
                <a:latin typeface="Arial" panose="020B0604020202020204" pitchFamily="34" charset="0"/>
                <a:cs typeface="Arial" panose="020B0604020202020204" pitchFamily="34" charset="0"/>
              </a:rPr>
              <a:t>of </a:t>
            </a:r>
            <a:r>
              <a:rPr lang="en-US" sz="1700" dirty="0" smtClean="0">
                <a:solidFill>
                  <a:prstClr val="black"/>
                </a:solidFill>
                <a:latin typeface="Arial" panose="020B0604020202020204" pitchFamily="34" charset="0"/>
                <a:cs typeface="Arial" panose="020B0604020202020204" pitchFamily="34" charset="0"/>
              </a:rPr>
              <a:t>Halfway </a:t>
            </a:r>
            <a:r>
              <a:rPr lang="en-US" sz="1700" dirty="0">
                <a:solidFill>
                  <a:prstClr val="black"/>
                </a:solidFill>
                <a:latin typeface="Arial" panose="020B0604020202020204" pitchFamily="34" charset="0"/>
                <a:cs typeface="Arial" panose="020B0604020202020204" pitchFamily="34" charset="0"/>
              </a:rPr>
              <a:t>H</a:t>
            </a:r>
            <a:r>
              <a:rPr lang="en-US" sz="1700" dirty="0" smtClean="0">
                <a:solidFill>
                  <a:prstClr val="black"/>
                </a:solidFill>
                <a:latin typeface="Arial" panose="020B0604020202020204" pitchFamily="34" charset="0"/>
                <a:cs typeface="Arial" panose="020B0604020202020204" pitchFamily="34" charset="0"/>
              </a:rPr>
              <a:t>ouses in </a:t>
            </a:r>
            <a:r>
              <a:rPr lang="en-US" sz="1700" dirty="0">
                <a:solidFill>
                  <a:prstClr val="black"/>
                </a:solidFill>
                <a:latin typeface="Arial" panose="020B0604020202020204" pitchFamily="34" charset="0"/>
                <a:cs typeface="Arial" panose="020B0604020202020204" pitchFamily="34" charset="0"/>
              </a:rPr>
              <a:t>2012 </a:t>
            </a:r>
            <a:r>
              <a:rPr lang="en-GB" sz="1700" dirty="0">
                <a:solidFill>
                  <a:prstClr val="black"/>
                </a:solidFill>
                <a:latin typeface="Arial" panose="020B0604020202020204" pitchFamily="34" charset="0"/>
                <a:cs typeface="Arial" panose="020B0604020202020204" pitchFamily="34" charset="0"/>
              </a:rPr>
              <a:t>six hundred and sixty six (666) parolees and probationers have been reintegrated back to their families and community of </a:t>
            </a:r>
            <a:r>
              <a:rPr lang="en-GB" sz="1700" dirty="0" smtClean="0">
                <a:solidFill>
                  <a:prstClr val="black"/>
                </a:solidFill>
                <a:latin typeface="Arial" panose="020B0604020202020204" pitchFamily="34" charset="0"/>
                <a:cs typeface="Arial" panose="020B0604020202020204" pitchFamily="34" charset="0"/>
              </a:rPr>
              <a:t>origin.</a:t>
            </a:r>
          </a:p>
          <a:p>
            <a:pPr marL="342900" lvl="0" indent="-342900">
              <a:lnSpc>
                <a:spcPct val="120000"/>
              </a:lnSpc>
              <a:spcBef>
                <a:spcPts val="600"/>
              </a:spcBef>
              <a:spcAft>
                <a:spcPts val="600"/>
              </a:spcAft>
              <a:buFont typeface="+mj-lt"/>
              <a:buAutoNum type="arabicPeriod"/>
              <a:defRPr/>
            </a:pPr>
            <a:r>
              <a:rPr lang="en-US" sz="1700" dirty="0">
                <a:solidFill>
                  <a:prstClr val="black"/>
                </a:solidFill>
                <a:latin typeface="Arial" panose="020B0604020202020204" pitchFamily="34" charset="0"/>
                <a:cs typeface="Arial" panose="020B0604020202020204" pitchFamily="34" charset="0"/>
              </a:rPr>
              <a:t>These Halfway Houses are assisting in the reintegration of offenders who are due for parole placement and have no monitorable addresses and support systems. </a:t>
            </a:r>
            <a:endParaRPr lang="en-GB" sz="1700" dirty="0" smtClean="0">
              <a:solidFill>
                <a:prstClr val="black"/>
              </a:solidFill>
              <a:latin typeface="Arial" panose="020B0604020202020204" pitchFamily="34" charset="0"/>
              <a:cs typeface="Arial" panose="020B0604020202020204" pitchFamily="34" charset="0"/>
            </a:endParaRPr>
          </a:p>
          <a:p>
            <a:pPr marL="342900" lvl="0" indent="-342900">
              <a:lnSpc>
                <a:spcPct val="120000"/>
              </a:lnSpc>
              <a:spcBef>
                <a:spcPts val="600"/>
              </a:spcBef>
              <a:spcAft>
                <a:spcPts val="600"/>
              </a:spcAft>
              <a:buFont typeface="+mj-lt"/>
              <a:buAutoNum type="arabicPeriod"/>
              <a:defRPr/>
            </a:pPr>
            <a:endParaRPr lang="en-GB" sz="1700" dirty="0">
              <a:solidFill>
                <a:prstClr val="black"/>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17</a:t>
            </a:fld>
            <a:endParaRPr lang="en-ZA" dirty="0">
              <a:solidFill>
                <a:prstClr val="white"/>
              </a:solidFill>
            </a:endParaRPr>
          </a:p>
        </p:txBody>
      </p:sp>
    </p:spTree>
    <p:extLst>
      <p:ext uri="{BB962C8B-B14F-4D97-AF65-F5344CB8AC3E}">
        <p14:creationId xmlns:p14="http://schemas.microsoft.com/office/powerpoint/2010/main" val="21153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PERFORMANCE (SIGNIFICANT EVENTS)</a:t>
            </a:r>
            <a:endParaRPr lang="en-ZA" dirty="0"/>
          </a:p>
        </p:txBody>
      </p:sp>
      <p:sp>
        <p:nvSpPr>
          <p:cNvPr id="3" name="Content Placeholder 2"/>
          <p:cNvSpPr>
            <a:spLocks noGrp="1"/>
          </p:cNvSpPr>
          <p:nvPr>
            <p:ph idx="1"/>
          </p:nvPr>
        </p:nvSpPr>
        <p:spPr>
          <a:xfrm>
            <a:off x="358200" y="867733"/>
            <a:ext cx="11260059" cy="5379706"/>
          </a:xfrm>
        </p:spPr>
        <p:txBody>
          <a:bodyPr>
            <a:normAutofit/>
          </a:bodyPr>
          <a:lstStyle/>
          <a:p>
            <a:pPr marL="342900" indent="-342900" algn="just" eaLnBrk="0" fontAlgn="base" hangingPunct="0">
              <a:lnSpc>
                <a:spcPct val="110000"/>
              </a:lnSpc>
              <a:spcBef>
                <a:spcPts val="600"/>
              </a:spcBef>
              <a:spcAft>
                <a:spcPts val="600"/>
              </a:spcAft>
              <a:buFont typeface="+mj-lt"/>
              <a:buAutoNum type="arabicPeriod"/>
              <a:defRPr/>
            </a:pPr>
            <a:r>
              <a:rPr lang="en-US" sz="1600" dirty="0" smtClean="0">
                <a:solidFill>
                  <a:sysClr val="windowText" lastClr="000000"/>
                </a:solidFill>
                <a:latin typeface="Arial" panose="020B0604020202020204" pitchFamily="34" charset="0"/>
                <a:cs typeface="Arial" panose="020B0604020202020204" pitchFamily="34" charset="0"/>
              </a:rPr>
              <a:t>During 2019/20 the Department launched the </a:t>
            </a:r>
            <a:r>
              <a:rPr lang="en-US" sz="1600" dirty="0">
                <a:solidFill>
                  <a:sysClr val="windowText" lastClr="000000"/>
                </a:solidFill>
                <a:latin typeface="Arial" panose="020B0604020202020204" pitchFamily="34" charset="0"/>
                <a:cs typeface="Arial" panose="020B0604020202020204" pitchFamily="34" charset="0"/>
              </a:rPr>
              <a:t>National Safer Festive Season Campaign </a:t>
            </a:r>
            <a:r>
              <a:rPr lang="en-US" sz="1600" dirty="0" smtClean="0">
                <a:solidFill>
                  <a:sysClr val="windowText" lastClr="000000"/>
                </a:solidFill>
                <a:latin typeface="Arial" panose="020B0604020202020204" pitchFamily="34" charset="0"/>
                <a:cs typeface="Arial" panose="020B0604020202020204" pitchFamily="34" charset="0"/>
              </a:rPr>
              <a:t>on 02 </a:t>
            </a:r>
            <a:r>
              <a:rPr lang="en-US" sz="1600" dirty="0">
                <a:solidFill>
                  <a:sysClr val="windowText" lastClr="000000"/>
                </a:solidFill>
                <a:latin typeface="Arial" panose="020B0604020202020204" pitchFamily="34" charset="0"/>
                <a:cs typeface="Arial" panose="020B0604020202020204" pitchFamily="34" charset="0"/>
              </a:rPr>
              <a:t>December 2019 </a:t>
            </a:r>
            <a:r>
              <a:rPr lang="en-US" sz="1600" dirty="0" smtClean="0">
                <a:solidFill>
                  <a:sysClr val="windowText" lastClr="000000"/>
                </a:solidFill>
                <a:latin typeface="Arial" panose="020B0604020202020204" pitchFamily="34" charset="0"/>
                <a:cs typeface="Arial" panose="020B0604020202020204" pitchFamily="34" charset="0"/>
              </a:rPr>
              <a:t>where special emphasis was  placed </a:t>
            </a:r>
            <a:r>
              <a:rPr lang="en-US" sz="1600" dirty="0">
                <a:solidFill>
                  <a:sysClr val="windowText" lastClr="000000"/>
                </a:solidFill>
                <a:latin typeface="Arial" panose="020B0604020202020204" pitchFamily="34" charset="0"/>
                <a:cs typeface="Arial" panose="020B0604020202020204" pitchFamily="34" charset="0"/>
              </a:rPr>
              <a:t>on security measures in correctional centres, with increased visibility and involvement of management at all operational levels to ensure that security in place and inmates are meaningfully engaged</a:t>
            </a:r>
          </a:p>
          <a:p>
            <a:pPr marL="342900" indent="-342900" algn="just" eaLnBrk="0" fontAlgn="base" hangingPunct="0">
              <a:lnSpc>
                <a:spcPct val="110000"/>
              </a:lnSpc>
              <a:spcBef>
                <a:spcPts val="600"/>
              </a:spcBef>
              <a:spcAft>
                <a:spcPts val="600"/>
              </a:spcAft>
              <a:buFont typeface="+mj-lt"/>
              <a:buAutoNum type="arabicPeriod"/>
              <a:defRPr/>
            </a:pPr>
            <a:r>
              <a:rPr lang="en-US" sz="1600" dirty="0">
                <a:solidFill>
                  <a:sysClr val="windowText" lastClr="000000"/>
                </a:solidFill>
                <a:latin typeface="Arial" panose="020B0604020202020204" pitchFamily="34" charset="0"/>
                <a:cs typeface="Arial" panose="020B0604020202020204" pitchFamily="34" charset="0"/>
              </a:rPr>
              <a:t>The Department held a three day Spiritual Care Expo from 18 to 20 September 2019 in Springs, Ekurhuleni, which attracted service providers from all parts of the country and members of local communities.  </a:t>
            </a:r>
            <a:endParaRPr lang="en-US" sz="1600" dirty="0" smtClean="0">
              <a:solidFill>
                <a:sysClr val="windowText" lastClr="000000"/>
              </a:solidFill>
              <a:latin typeface="Arial" panose="020B0604020202020204" pitchFamily="34" charset="0"/>
              <a:cs typeface="Arial" panose="020B0604020202020204" pitchFamily="34" charset="0"/>
            </a:endParaRPr>
          </a:p>
          <a:p>
            <a:pPr marL="342900" indent="-342900" algn="just" eaLnBrk="0" fontAlgn="base" hangingPunct="0">
              <a:lnSpc>
                <a:spcPct val="110000"/>
              </a:lnSpc>
              <a:spcBef>
                <a:spcPts val="600"/>
              </a:spcBef>
              <a:spcAft>
                <a:spcPts val="600"/>
              </a:spcAft>
              <a:buFont typeface="+mj-lt"/>
              <a:buAutoNum type="arabicPeriod"/>
              <a:defRPr/>
            </a:pPr>
            <a:r>
              <a:rPr lang="en-US" sz="1600" dirty="0" smtClean="0">
                <a:solidFill>
                  <a:sysClr val="windowText" lastClr="000000"/>
                </a:solidFill>
                <a:latin typeface="Arial" panose="020B0604020202020204" pitchFamily="34" charset="0"/>
                <a:cs typeface="Arial" panose="020B0604020202020204" pitchFamily="34" charset="0"/>
              </a:rPr>
              <a:t>A </a:t>
            </a:r>
            <a:r>
              <a:rPr lang="en-US" sz="1600" dirty="0">
                <a:solidFill>
                  <a:sysClr val="windowText" lastClr="000000"/>
                </a:solidFill>
                <a:latin typeface="Arial" panose="020B0604020202020204" pitchFamily="34" charset="0"/>
                <a:cs typeface="Arial" panose="020B0604020202020204" pitchFamily="34" charset="0"/>
              </a:rPr>
              <a:t>Spiritual Care Expo was also conducted at Pollsmoor Management Area in the Western Cape on 06 November 2019 to provide a platform for communities to witness and take cognizance of spiritual care services rendered by service providers within the </a:t>
            </a:r>
            <a:r>
              <a:rPr lang="en-US" sz="1600" dirty="0" smtClean="0">
                <a:solidFill>
                  <a:sysClr val="windowText" lastClr="000000"/>
                </a:solidFill>
                <a:latin typeface="Arial" panose="020B0604020202020204" pitchFamily="34" charset="0"/>
                <a:cs typeface="Arial" panose="020B0604020202020204" pitchFamily="34" charset="0"/>
              </a:rPr>
              <a:t>Department.</a:t>
            </a:r>
          </a:p>
          <a:p>
            <a:pPr marL="342900" indent="-342900" algn="just" eaLnBrk="0" fontAlgn="base" hangingPunct="0">
              <a:lnSpc>
                <a:spcPct val="110000"/>
              </a:lnSpc>
              <a:spcBef>
                <a:spcPts val="600"/>
              </a:spcBef>
              <a:spcAft>
                <a:spcPts val="600"/>
              </a:spcAft>
              <a:buFont typeface="+mj-lt"/>
              <a:buAutoNum type="arabicPeriod"/>
              <a:defRPr/>
            </a:pPr>
            <a:r>
              <a:rPr lang="en-US" sz="1600" dirty="0">
                <a:solidFill>
                  <a:sysClr val="windowText" lastClr="000000"/>
                </a:solidFill>
                <a:latin typeface="Arial" panose="020B0604020202020204" pitchFamily="34" charset="0"/>
                <a:cs typeface="Arial" panose="020B0604020202020204" pitchFamily="34" charset="0"/>
              </a:rPr>
              <a:t>The Department held Case Management Committee workshops in various Regions during the 2019/20 financial year to address challenges encountered by CMCs. </a:t>
            </a:r>
          </a:p>
          <a:p>
            <a:pPr marL="342900" indent="-342900" algn="just" eaLnBrk="0" fontAlgn="base" hangingPunct="0">
              <a:lnSpc>
                <a:spcPct val="110000"/>
              </a:lnSpc>
              <a:spcBef>
                <a:spcPts val="600"/>
              </a:spcBef>
              <a:spcAft>
                <a:spcPts val="600"/>
              </a:spcAft>
              <a:buFont typeface="+mj-lt"/>
              <a:buAutoNum type="arabicPeriod"/>
              <a:defRPr/>
            </a:pPr>
            <a:r>
              <a:rPr lang="en-US" sz="1600" dirty="0">
                <a:solidFill>
                  <a:sysClr val="windowText" lastClr="000000"/>
                </a:solidFill>
                <a:latin typeface="Arial" panose="020B0604020202020204" pitchFamily="34" charset="0"/>
                <a:cs typeface="Arial" panose="020B0604020202020204" pitchFamily="34" charset="0"/>
              </a:rPr>
              <a:t>The first DCS Security Indaba was held on 25 April 2019 in the Durban Management Area, KwaZulu-Natal, to create a platform for officials to find practical solutions towards ensuring staff and inmate safety in a correctional setting.</a:t>
            </a:r>
          </a:p>
          <a:p>
            <a:pPr marL="342900" indent="-342900" algn="just" eaLnBrk="0" fontAlgn="base" hangingPunct="0">
              <a:lnSpc>
                <a:spcPct val="110000"/>
              </a:lnSpc>
              <a:spcBef>
                <a:spcPts val="600"/>
              </a:spcBef>
              <a:spcAft>
                <a:spcPts val="600"/>
              </a:spcAft>
              <a:buFont typeface="+mj-lt"/>
              <a:buAutoNum type="arabicPeriod"/>
              <a:defRPr/>
            </a:pPr>
            <a:r>
              <a:rPr lang="en-US" sz="1600" dirty="0">
                <a:solidFill>
                  <a:sysClr val="windowText" lastClr="000000"/>
                </a:solidFill>
                <a:latin typeface="Arial" panose="020B0604020202020204" pitchFamily="34" charset="0"/>
                <a:cs typeface="Arial" panose="020B0604020202020204" pitchFamily="34" charset="0"/>
              </a:rPr>
              <a:t>Heads of Correctional Centres and Area Commissioners National Work Session </a:t>
            </a:r>
            <a:r>
              <a:rPr lang="en-US" sz="1600" dirty="0" smtClean="0">
                <a:solidFill>
                  <a:sysClr val="windowText" lastClr="000000"/>
                </a:solidFill>
                <a:latin typeface="Arial" panose="020B0604020202020204" pitchFamily="34" charset="0"/>
                <a:cs typeface="Arial" panose="020B0604020202020204" pitchFamily="34" charset="0"/>
              </a:rPr>
              <a:t>was </a:t>
            </a:r>
            <a:r>
              <a:rPr lang="en-US" sz="1600" dirty="0">
                <a:solidFill>
                  <a:sysClr val="windowText" lastClr="000000"/>
                </a:solidFill>
                <a:latin typeface="Arial" panose="020B0604020202020204" pitchFamily="34" charset="0"/>
                <a:cs typeface="Arial" panose="020B0604020202020204" pitchFamily="34" charset="0"/>
              </a:rPr>
              <a:t>conducted as part of the Department’s journey towards the realisation of the Vision </a:t>
            </a:r>
            <a:r>
              <a:rPr lang="en-US" sz="1600" dirty="0" smtClean="0">
                <a:solidFill>
                  <a:sysClr val="windowText" lastClr="000000"/>
                </a:solidFill>
                <a:latin typeface="Arial" panose="020B0604020202020204" pitchFamily="34" charset="0"/>
                <a:cs typeface="Arial" panose="020B0604020202020204" pitchFamily="34" charset="0"/>
              </a:rPr>
              <a:t>2068.  </a:t>
            </a:r>
            <a:r>
              <a:rPr lang="en-US" sz="1600" dirty="0">
                <a:solidFill>
                  <a:sysClr val="windowText" lastClr="000000"/>
                </a:solidFill>
                <a:latin typeface="Arial" panose="020B0604020202020204" pitchFamily="34" charset="0"/>
                <a:cs typeface="Arial" panose="020B0604020202020204" pitchFamily="34" charset="0"/>
              </a:rPr>
              <a:t>The week long sessions were conducted at the Durban Management Area in KwaZulu-Natal and at the Grootvlei Management Area in the FS/NC Region to ensure that service delivery at the coalface is </a:t>
            </a:r>
            <a:r>
              <a:rPr lang="en-US" sz="1600" dirty="0" smtClean="0">
                <a:solidFill>
                  <a:sysClr val="windowText" lastClr="000000"/>
                </a:solidFill>
                <a:latin typeface="Arial" panose="020B0604020202020204" pitchFamily="34" charset="0"/>
                <a:cs typeface="Arial" panose="020B0604020202020204" pitchFamily="34" charset="0"/>
              </a:rPr>
              <a:t>strengthened.</a:t>
            </a:r>
            <a:endParaRPr lang="en-US" sz="1600" dirty="0">
              <a:solidFill>
                <a:sysClr val="windowText" lastClr="000000"/>
              </a:solidFill>
              <a:latin typeface="Arial" panose="020B0604020202020204" pitchFamily="34" charset="0"/>
              <a:cs typeface="Arial" panose="020B0604020202020204" pitchFamily="34" charset="0"/>
            </a:endParaRPr>
          </a:p>
          <a:p>
            <a:pPr marL="342900" indent="-342900" algn="just" eaLnBrk="0" fontAlgn="base" hangingPunct="0">
              <a:lnSpc>
                <a:spcPct val="110000"/>
              </a:lnSpc>
              <a:spcBef>
                <a:spcPts val="600"/>
              </a:spcBef>
              <a:spcAft>
                <a:spcPts val="600"/>
              </a:spcAft>
              <a:buFont typeface="+mj-lt"/>
              <a:buAutoNum type="arabicPeriod"/>
              <a:defRPr/>
            </a:pPr>
            <a:endParaRPr lang="en-US" sz="1600" dirty="0">
              <a:solidFill>
                <a:sysClr val="windowText" lastClr="000000"/>
              </a:solidFill>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endParaRPr lang="en-US" sz="1600" dirty="0" smtClean="0">
              <a:solidFill>
                <a:srgbClr val="00CC00"/>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1600" dirty="0" smtClean="0">
              <a:solidFill>
                <a:srgbClr val="00CC00"/>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1600" dirty="0">
              <a:solidFill>
                <a:srgbClr val="00CC00"/>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1600" dirty="0" smtClean="0">
              <a:solidFill>
                <a:srgbClr val="00CC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18</a:t>
            </a:fld>
            <a:endParaRPr lang="en-ZA" dirty="0">
              <a:solidFill>
                <a:prstClr val="white"/>
              </a:solidFill>
            </a:endParaRPr>
          </a:p>
        </p:txBody>
      </p:sp>
    </p:spTree>
    <p:extLst>
      <p:ext uri="{BB962C8B-B14F-4D97-AF65-F5344CB8AC3E}">
        <p14:creationId xmlns:p14="http://schemas.microsoft.com/office/powerpoint/2010/main" val="291164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PERFORMANCE (SIGNIFICANT EVENTS)</a:t>
            </a:r>
            <a:endParaRPr lang="en-ZA" dirty="0"/>
          </a:p>
        </p:txBody>
      </p:sp>
      <p:sp>
        <p:nvSpPr>
          <p:cNvPr id="3" name="Content Placeholder 2"/>
          <p:cNvSpPr>
            <a:spLocks noGrp="1"/>
          </p:cNvSpPr>
          <p:nvPr>
            <p:ph idx="1"/>
          </p:nvPr>
        </p:nvSpPr>
        <p:spPr>
          <a:xfrm>
            <a:off x="358200" y="946666"/>
            <a:ext cx="11277988" cy="5379706"/>
          </a:xfrm>
        </p:spPr>
        <p:txBody>
          <a:bodyPr>
            <a:normAutofit/>
          </a:bodyPr>
          <a:lstStyle/>
          <a:p>
            <a:pPr marL="538163" indent="-538163" algn="just" eaLnBrk="0" fontAlgn="base" hangingPunct="0">
              <a:lnSpc>
                <a:spcPct val="120000"/>
              </a:lnSpc>
              <a:spcBef>
                <a:spcPts val="600"/>
              </a:spcBef>
              <a:spcAft>
                <a:spcPts val="600"/>
              </a:spcAft>
              <a:buFont typeface="+mj-lt"/>
              <a:buAutoNum type="arabicPeriod" startAt="8"/>
              <a:defRPr/>
            </a:pPr>
            <a:r>
              <a:rPr lang="en-US" sz="1600" dirty="0" smtClean="0">
                <a:solidFill>
                  <a:sysClr val="windowText" lastClr="000000"/>
                </a:solidFill>
                <a:latin typeface="Arial" panose="020B0604020202020204" pitchFamily="34" charset="0"/>
                <a:cs typeface="Arial" panose="020B0604020202020204" pitchFamily="34" charset="0"/>
              </a:rPr>
              <a:t>The </a:t>
            </a:r>
            <a:r>
              <a:rPr lang="en-US" sz="1600" dirty="0">
                <a:solidFill>
                  <a:sysClr val="windowText" lastClr="000000"/>
                </a:solidFill>
                <a:latin typeface="Arial" panose="020B0604020202020204" pitchFamily="34" charset="0"/>
                <a:cs typeface="Arial" panose="020B0604020202020204" pitchFamily="34" charset="0"/>
              </a:rPr>
              <a:t>National Library of South Africa (NLSA) in collaboration with the Department and George Municipality hosted the 10th Funda Mzantsi Championships in George, Western Cape from 23 to 27 September 2019 under the theme “Building Creative Minds” where about 300 offenders participated in book reviewing, spelling bee, debates and book reading competition in 11 official languages</a:t>
            </a:r>
          </a:p>
          <a:p>
            <a:pPr marL="538163" indent="-538163" algn="just" eaLnBrk="0" fontAlgn="base" hangingPunct="0">
              <a:lnSpc>
                <a:spcPct val="120000"/>
              </a:lnSpc>
              <a:spcBef>
                <a:spcPts val="600"/>
              </a:spcBef>
              <a:spcAft>
                <a:spcPts val="600"/>
              </a:spcAft>
              <a:buFont typeface="+mj-lt"/>
              <a:buAutoNum type="arabicPeriod" startAt="8"/>
              <a:defRPr/>
            </a:pPr>
            <a:r>
              <a:rPr lang="en-US" sz="1600" dirty="0" smtClean="0">
                <a:solidFill>
                  <a:sysClr val="windowText" lastClr="000000"/>
                </a:solidFill>
                <a:latin typeface="Arial" panose="020B0604020202020204" pitchFamily="34" charset="0"/>
                <a:cs typeface="Arial" panose="020B0604020202020204" pitchFamily="34" charset="0"/>
              </a:rPr>
              <a:t>At </a:t>
            </a:r>
            <a:r>
              <a:rPr lang="en-US" sz="1600" dirty="0">
                <a:solidFill>
                  <a:sysClr val="windowText" lastClr="000000"/>
                </a:solidFill>
                <a:latin typeface="Arial" panose="020B0604020202020204" pitchFamily="34" charset="0"/>
                <a:cs typeface="Arial" panose="020B0604020202020204" pitchFamily="34" charset="0"/>
              </a:rPr>
              <a:t>Thembalethu in </a:t>
            </a:r>
            <a:r>
              <a:rPr lang="en-US" sz="1600" dirty="0" smtClean="0">
                <a:solidFill>
                  <a:sysClr val="windowText" lastClr="000000"/>
                </a:solidFill>
                <a:latin typeface="Arial" panose="020B0604020202020204" pitchFamily="34" charset="0"/>
                <a:cs typeface="Arial" panose="020B0604020202020204" pitchFamily="34" charset="0"/>
              </a:rPr>
              <a:t>George the </a:t>
            </a:r>
            <a:r>
              <a:rPr lang="en-US" sz="1600" dirty="0">
                <a:solidFill>
                  <a:sysClr val="windowText" lastClr="000000"/>
                </a:solidFill>
                <a:latin typeface="Arial" panose="020B0604020202020204" pitchFamily="34" charset="0"/>
                <a:cs typeface="Arial" panose="020B0604020202020204" pitchFamily="34" charset="0"/>
              </a:rPr>
              <a:t>Department handed over a house refurbished by inmates under the guidance of the correctional officials from Southern Cape Management Area</a:t>
            </a:r>
          </a:p>
          <a:p>
            <a:pPr marL="538163" indent="-538163" algn="just" eaLnBrk="0" fontAlgn="base" hangingPunct="0">
              <a:lnSpc>
                <a:spcPct val="120000"/>
              </a:lnSpc>
              <a:spcBef>
                <a:spcPts val="600"/>
              </a:spcBef>
              <a:spcAft>
                <a:spcPts val="600"/>
              </a:spcAft>
              <a:buFont typeface="+mj-lt"/>
              <a:buAutoNum type="arabicPeriod" startAt="8"/>
              <a:defRPr/>
            </a:pPr>
            <a:r>
              <a:rPr lang="en-US" sz="1600" dirty="0" smtClean="0">
                <a:solidFill>
                  <a:sysClr val="windowText" lastClr="000000"/>
                </a:solidFill>
                <a:latin typeface="Arial" panose="020B0604020202020204" pitchFamily="34" charset="0"/>
                <a:cs typeface="Arial" panose="020B0604020202020204" pitchFamily="34" charset="0"/>
              </a:rPr>
              <a:t>The </a:t>
            </a:r>
            <a:r>
              <a:rPr lang="en-US" sz="1600" dirty="0">
                <a:solidFill>
                  <a:sysClr val="windowText" lastClr="000000"/>
                </a:solidFill>
                <a:latin typeface="Arial" panose="020B0604020202020204" pitchFamily="34" charset="0"/>
                <a:cs typeface="Arial" panose="020B0604020202020204" pitchFamily="34" charset="0"/>
              </a:rPr>
              <a:t>Department in partnership with various agencies of government and other sectors; implement programmes that offer entrepreneurial skills to offenders. </a:t>
            </a:r>
          </a:p>
          <a:p>
            <a:pPr>
              <a:lnSpc>
                <a:spcPct val="120000"/>
              </a:lnSpc>
              <a:spcBef>
                <a:spcPts val="600"/>
              </a:spcBef>
              <a:spcAft>
                <a:spcPts val="600"/>
              </a:spcAft>
            </a:pPr>
            <a:endParaRPr lang="en-US" sz="1600" dirty="0" smtClean="0">
              <a:solidFill>
                <a:srgbClr val="00CC00"/>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US" sz="1600" dirty="0" smtClean="0">
              <a:solidFill>
                <a:srgbClr val="00CC00"/>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US" sz="1600" dirty="0">
              <a:solidFill>
                <a:srgbClr val="00CC00"/>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US" sz="1600" dirty="0" smtClean="0">
              <a:solidFill>
                <a:srgbClr val="00CC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19</a:t>
            </a:fld>
            <a:endParaRPr lang="en-ZA" dirty="0">
              <a:solidFill>
                <a:prstClr val="white"/>
              </a:solidFill>
            </a:endParaRPr>
          </a:p>
        </p:txBody>
      </p:sp>
    </p:spTree>
    <p:extLst>
      <p:ext uri="{BB962C8B-B14F-4D97-AF65-F5344CB8AC3E}">
        <p14:creationId xmlns:p14="http://schemas.microsoft.com/office/powerpoint/2010/main" val="42235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PRESENTATION OUTLINE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2</a:t>
            </a:fld>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val="3668335769"/>
              </p:ext>
            </p:extLst>
          </p:nvPr>
        </p:nvGraphicFramePr>
        <p:xfrm>
          <a:off x="365760" y="944880"/>
          <a:ext cx="11336334" cy="5029199"/>
        </p:xfrm>
        <a:graphic>
          <a:graphicData uri="http://schemas.openxmlformats.org/drawingml/2006/table">
            <a:tbl>
              <a:tblPr firstRow="1" bandRow="1"/>
              <a:tblGrid>
                <a:gridCol w="911447"/>
                <a:gridCol w="8354473"/>
                <a:gridCol w="2070414"/>
              </a:tblGrid>
              <a:tr h="600266">
                <a:tc>
                  <a:txBody>
                    <a:bodyPr/>
                    <a:lstStyle>
                      <a:lvl1pPr marL="0" algn="l" defTabSz="914391" rtl="0" eaLnBrk="1" latinLnBrk="0" hangingPunct="1">
                        <a:defRPr sz="1800" b="1" kern="1200">
                          <a:solidFill>
                            <a:schemeClr val="tx1"/>
                          </a:solidFill>
                          <a:latin typeface="Arial"/>
                          <a:ea typeface=""/>
                          <a:cs typeface="Arial"/>
                        </a:defRPr>
                      </a:lvl1pPr>
                      <a:lvl2pPr marL="457196" algn="l" defTabSz="914391" rtl="0" eaLnBrk="1" latinLnBrk="0" hangingPunct="1">
                        <a:defRPr sz="1800" b="1" kern="1200">
                          <a:solidFill>
                            <a:schemeClr val="tx1"/>
                          </a:solidFill>
                          <a:latin typeface="Arial"/>
                          <a:ea typeface=""/>
                          <a:cs typeface="Arial"/>
                        </a:defRPr>
                      </a:lvl2pPr>
                      <a:lvl3pPr marL="914391" algn="l" defTabSz="914391" rtl="0" eaLnBrk="1" latinLnBrk="0" hangingPunct="1">
                        <a:defRPr sz="1800" b="1" kern="1200">
                          <a:solidFill>
                            <a:schemeClr val="tx1"/>
                          </a:solidFill>
                          <a:latin typeface="Arial"/>
                          <a:ea typeface=""/>
                          <a:cs typeface="Arial"/>
                        </a:defRPr>
                      </a:lvl3pPr>
                      <a:lvl4pPr marL="1371587" algn="l" defTabSz="914391" rtl="0" eaLnBrk="1" latinLnBrk="0" hangingPunct="1">
                        <a:defRPr sz="1800" b="1" kern="1200">
                          <a:solidFill>
                            <a:schemeClr val="tx1"/>
                          </a:solidFill>
                          <a:latin typeface="Arial"/>
                          <a:ea typeface=""/>
                          <a:cs typeface="Arial"/>
                        </a:defRPr>
                      </a:lvl4pPr>
                      <a:lvl5pPr marL="1828783" algn="l" defTabSz="914391" rtl="0" eaLnBrk="1" latinLnBrk="0" hangingPunct="1">
                        <a:defRPr sz="1800" b="1" kern="1200">
                          <a:solidFill>
                            <a:schemeClr val="tx1"/>
                          </a:solidFill>
                          <a:latin typeface="Arial"/>
                          <a:ea typeface=""/>
                          <a:cs typeface="Arial"/>
                        </a:defRPr>
                      </a:lvl5pPr>
                      <a:lvl6pPr marL="2285978" algn="l" defTabSz="914391" rtl="0" eaLnBrk="1" latinLnBrk="0" hangingPunct="1">
                        <a:defRPr sz="1800" b="1" kern="1200">
                          <a:solidFill>
                            <a:schemeClr val="tx1"/>
                          </a:solidFill>
                          <a:latin typeface="Arial"/>
                          <a:ea typeface=""/>
                          <a:cs typeface="Arial"/>
                        </a:defRPr>
                      </a:lvl6pPr>
                      <a:lvl7pPr marL="2743174" algn="l" defTabSz="914391" rtl="0" eaLnBrk="1" latinLnBrk="0" hangingPunct="1">
                        <a:defRPr sz="1800" b="1" kern="1200">
                          <a:solidFill>
                            <a:schemeClr val="tx1"/>
                          </a:solidFill>
                          <a:latin typeface="Arial"/>
                          <a:ea typeface=""/>
                          <a:cs typeface="Arial"/>
                        </a:defRPr>
                      </a:lvl7pPr>
                      <a:lvl8pPr marL="3200370" algn="l" defTabSz="914391" rtl="0" eaLnBrk="1" latinLnBrk="0" hangingPunct="1">
                        <a:defRPr sz="1800" b="1" kern="1200">
                          <a:solidFill>
                            <a:schemeClr val="tx1"/>
                          </a:solidFill>
                          <a:latin typeface="Arial"/>
                          <a:ea typeface=""/>
                          <a:cs typeface="Arial"/>
                        </a:defRPr>
                      </a:lvl8pPr>
                      <a:lvl9pPr marL="3657565" algn="l" defTabSz="914391" rtl="0" eaLnBrk="1" latinLnBrk="0" hangingPunct="1">
                        <a:defRPr sz="1800" b="1" kern="1200">
                          <a:solidFill>
                            <a:schemeClr val="tx1"/>
                          </a:solidFill>
                          <a:latin typeface="Arial"/>
                          <a:ea typeface=""/>
                          <a:cs typeface="Arial"/>
                        </a:defRPr>
                      </a:lvl9pPr>
                    </a:lstStyle>
                    <a:p>
                      <a:r>
                        <a:rPr lang="en-ZA" sz="2800" dirty="0" smtClean="0">
                          <a:latin typeface="Arial" panose="020B0604020202020204" pitchFamily="34" charset="0"/>
                          <a:cs typeface="Arial" panose="020B0604020202020204" pitchFamily="34" charset="0"/>
                        </a:rPr>
                        <a:t>No. </a:t>
                      </a:r>
                      <a:endParaRPr lang="en-ZA" sz="2800" dirty="0">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b="1" kern="1200">
                          <a:solidFill>
                            <a:schemeClr val="tx1"/>
                          </a:solidFill>
                          <a:latin typeface="Arial"/>
                          <a:ea typeface=""/>
                          <a:cs typeface="Arial"/>
                        </a:defRPr>
                      </a:lvl1pPr>
                      <a:lvl2pPr marL="457196" algn="l" defTabSz="914391" rtl="0" eaLnBrk="1" latinLnBrk="0" hangingPunct="1">
                        <a:defRPr sz="1800" b="1" kern="1200">
                          <a:solidFill>
                            <a:schemeClr val="tx1"/>
                          </a:solidFill>
                          <a:latin typeface="Arial"/>
                          <a:ea typeface=""/>
                          <a:cs typeface="Arial"/>
                        </a:defRPr>
                      </a:lvl2pPr>
                      <a:lvl3pPr marL="914391" algn="l" defTabSz="914391" rtl="0" eaLnBrk="1" latinLnBrk="0" hangingPunct="1">
                        <a:defRPr sz="1800" b="1" kern="1200">
                          <a:solidFill>
                            <a:schemeClr val="tx1"/>
                          </a:solidFill>
                          <a:latin typeface="Arial"/>
                          <a:ea typeface=""/>
                          <a:cs typeface="Arial"/>
                        </a:defRPr>
                      </a:lvl3pPr>
                      <a:lvl4pPr marL="1371587" algn="l" defTabSz="914391" rtl="0" eaLnBrk="1" latinLnBrk="0" hangingPunct="1">
                        <a:defRPr sz="1800" b="1" kern="1200">
                          <a:solidFill>
                            <a:schemeClr val="tx1"/>
                          </a:solidFill>
                          <a:latin typeface="Arial"/>
                          <a:ea typeface=""/>
                          <a:cs typeface="Arial"/>
                        </a:defRPr>
                      </a:lvl4pPr>
                      <a:lvl5pPr marL="1828783" algn="l" defTabSz="914391" rtl="0" eaLnBrk="1" latinLnBrk="0" hangingPunct="1">
                        <a:defRPr sz="1800" b="1" kern="1200">
                          <a:solidFill>
                            <a:schemeClr val="tx1"/>
                          </a:solidFill>
                          <a:latin typeface="Arial"/>
                          <a:ea typeface=""/>
                          <a:cs typeface="Arial"/>
                        </a:defRPr>
                      </a:lvl5pPr>
                      <a:lvl6pPr marL="2285978" algn="l" defTabSz="914391" rtl="0" eaLnBrk="1" latinLnBrk="0" hangingPunct="1">
                        <a:defRPr sz="1800" b="1" kern="1200">
                          <a:solidFill>
                            <a:schemeClr val="tx1"/>
                          </a:solidFill>
                          <a:latin typeface="Arial"/>
                          <a:ea typeface=""/>
                          <a:cs typeface="Arial"/>
                        </a:defRPr>
                      </a:lvl6pPr>
                      <a:lvl7pPr marL="2743174" algn="l" defTabSz="914391" rtl="0" eaLnBrk="1" latinLnBrk="0" hangingPunct="1">
                        <a:defRPr sz="1800" b="1" kern="1200">
                          <a:solidFill>
                            <a:schemeClr val="tx1"/>
                          </a:solidFill>
                          <a:latin typeface="Arial"/>
                          <a:ea typeface=""/>
                          <a:cs typeface="Arial"/>
                        </a:defRPr>
                      </a:lvl7pPr>
                      <a:lvl8pPr marL="3200370" algn="l" defTabSz="914391" rtl="0" eaLnBrk="1" latinLnBrk="0" hangingPunct="1">
                        <a:defRPr sz="1800" b="1" kern="1200">
                          <a:solidFill>
                            <a:schemeClr val="tx1"/>
                          </a:solidFill>
                          <a:latin typeface="Arial"/>
                          <a:ea typeface=""/>
                          <a:cs typeface="Arial"/>
                        </a:defRPr>
                      </a:lvl8pPr>
                      <a:lvl9pPr marL="3657565" algn="l" defTabSz="914391" rtl="0" eaLnBrk="1" latinLnBrk="0" hangingPunct="1">
                        <a:defRPr sz="1800" b="1" kern="1200">
                          <a:solidFill>
                            <a:schemeClr val="tx1"/>
                          </a:solidFill>
                          <a:latin typeface="Arial"/>
                          <a:ea typeface=""/>
                          <a:cs typeface="Arial"/>
                        </a:defRPr>
                      </a:lvl9pPr>
                    </a:lstStyle>
                    <a:p>
                      <a:r>
                        <a:rPr lang="en-ZA" sz="2800" dirty="0" smtClean="0">
                          <a:latin typeface="Arial" panose="020B0604020202020204" pitchFamily="34" charset="0"/>
                          <a:cs typeface="Arial" panose="020B0604020202020204" pitchFamily="34" charset="0"/>
                        </a:rPr>
                        <a:t>Item</a:t>
                      </a:r>
                      <a:endParaRPr lang="en-ZA" sz="2800" dirty="0">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b="1" kern="1200">
                          <a:solidFill>
                            <a:schemeClr val="tx1"/>
                          </a:solidFill>
                          <a:latin typeface="Arial"/>
                          <a:ea typeface=""/>
                          <a:cs typeface="Arial"/>
                        </a:defRPr>
                      </a:lvl1pPr>
                      <a:lvl2pPr marL="457196" algn="l" defTabSz="914391" rtl="0" eaLnBrk="1" latinLnBrk="0" hangingPunct="1">
                        <a:defRPr sz="1800" b="1" kern="1200">
                          <a:solidFill>
                            <a:schemeClr val="tx1"/>
                          </a:solidFill>
                          <a:latin typeface="Arial"/>
                          <a:ea typeface=""/>
                          <a:cs typeface="Arial"/>
                        </a:defRPr>
                      </a:lvl2pPr>
                      <a:lvl3pPr marL="914391" algn="l" defTabSz="914391" rtl="0" eaLnBrk="1" latinLnBrk="0" hangingPunct="1">
                        <a:defRPr sz="1800" b="1" kern="1200">
                          <a:solidFill>
                            <a:schemeClr val="tx1"/>
                          </a:solidFill>
                          <a:latin typeface="Arial"/>
                          <a:ea typeface=""/>
                          <a:cs typeface="Arial"/>
                        </a:defRPr>
                      </a:lvl3pPr>
                      <a:lvl4pPr marL="1371587" algn="l" defTabSz="914391" rtl="0" eaLnBrk="1" latinLnBrk="0" hangingPunct="1">
                        <a:defRPr sz="1800" b="1" kern="1200">
                          <a:solidFill>
                            <a:schemeClr val="tx1"/>
                          </a:solidFill>
                          <a:latin typeface="Arial"/>
                          <a:ea typeface=""/>
                          <a:cs typeface="Arial"/>
                        </a:defRPr>
                      </a:lvl4pPr>
                      <a:lvl5pPr marL="1828783" algn="l" defTabSz="914391" rtl="0" eaLnBrk="1" latinLnBrk="0" hangingPunct="1">
                        <a:defRPr sz="1800" b="1" kern="1200">
                          <a:solidFill>
                            <a:schemeClr val="tx1"/>
                          </a:solidFill>
                          <a:latin typeface="Arial"/>
                          <a:ea typeface=""/>
                          <a:cs typeface="Arial"/>
                        </a:defRPr>
                      </a:lvl5pPr>
                      <a:lvl6pPr marL="2285978" algn="l" defTabSz="914391" rtl="0" eaLnBrk="1" latinLnBrk="0" hangingPunct="1">
                        <a:defRPr sz="1800" b="1" kern="1200">
                          <a:solidFill>
                            <a:schemeClr val="tx1"/>
                          </a:solidFill>
                          <a:latin typeface="Arial"/>
                          <a:ea typeface=""/>
                          <a:cs typeface="Arial"/>
                        </a:defRPr>
                      </a:lvl6pPr>
                      <a:lvl7pPr marL="2743174" algn="l" defTabSz="914391" rtl="0" eaLnBrk="1" latinLnBrk="0" hangingPunct="1">
                        <a:defRPr sz="1800" b="1" kern="1200">
                          <a:solidFill>
                            <a:schemeClr val="tx1"/>
                          </a:solidFill>
                          <a:latin typeface="Arial"/>
                          <a:ea typeface=""/>
                          <a:cs typeface="Arial"/>
                        </a:defRPr>
                      </a:lvl7pPr>
                      <a:lvl8pPr marL="3200370" algn="l" defTabSz="914391" rtl="0" eaLnBrk="1" latinLnBrk="0" hangingPunct="1">
                        <a:defRPr sz="1800" b="1" kern="1200">
                          <a:solidFill>
                            <a:schemeClr val="tx1"/>
                          </a:solidFill>
                          <a:latin typeface="Arial"/>
                          <a:ea typeface=""/>
                          <a:cs typeface="Arial"/>
                        </a:defRPr>
                      </a:lvl8pPr>
                      <a:lvl9pPr marL="3657565" algn="l" defTabSz="914391" rtl="0" eaLnBrk="1" latinLnBrk="0" hangingPunct="1">
                        <a:defRPr sz="1800" b="1" kern="1200">
                          <a:solidFill>
                            <a:schemeClr val="tx1"/>
                          </a:solidFill>
                          <a:latin typeface="Arial"/>
                          <a:ea typeface=""/>
                          <a:cs typeface="Arial"/>
                        </a:defRPr>
                      </a:lvl9pPr>
                    </a:lstStyle>
                    <a:p>
                      <a:r>
                        <a:rPr lang="en-ZA" sz="2800" dirty="0" smtClean="0">
                          <a:latin typeface="Arial" panose="020B0604020202020204" pitchFamily="34" charset="0"/>
                          <a:cs typeface="Arial" panose="020B0604020202020204" pitchFamily="34" charset="0"/>
                        </a:rPr>
                        <a:t>Slide</a:t>
                      </a:r>
                      <a:endParaRPr lang="en-ZA" sz="2800" dirty="0">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r>
              <a:tr h="706060">
                <a:tc>
                  <a:txBody>
                    <a:bodyPr/>
                    <a:lstStyle>
                      <a:lvl1pPr marL="0" algn="l" defTabSz="914391" rtl="0" eaLnBrk="1" latinLnBrk="0" hangingPunct="1">
                        <a:defRPr sz="1800" kern="1200">
                          <a:solidFill>
                            <a:schemeClr val="tx1"/>
                          </a:solidFill>
                          <a:latin typeface="Arial"/>
                          <a:ea typeface=""/>
                          <a:cs typeface="Arial"/>
                        </a:defRPr>
                      </a:lvl1pPr>
                      <a:lvl2pPr marL="457196" algn="l" defTabSz="914391" rtl="0" eaLnBrk="1" latinLnBrk="0" hangingPunct="1">
                        <a:defRPr sz="1800" kern="1200">
                          <a:solidFill>
                            <a:schemeClr val="tx1"/>
                          </a:solidFill>
                          <a:latin typeface="Arial"/>
                          <a:ea typeface=""/>
                          <a:cs typeface="Arial"/>
                        </a:defRPr>
                      </a:lvl2pPr>
                      <a:lvl3pPr marL="914391" algn="l" defTabSz="914391" rtl="0" eaLnBrk="1" latinLnBrk="0" hangingPunct="1">
                        <a:defRPr sz="1800" kern="1200">
                          <a:solidFill>
                            <a:schemeClr val="tx1"/>
                          </a:solidFill>
                          <a:latin typeface="Arial"/>
                          <a:ea typeface=""/>
                          <a:cs typeface="Arial"/>
                        </a:defRPr>
                      </a:lvl3pPr>
                      <a:lvl4pPr marL="1371587" algn="l" defTabSz="914391" rtl="0" eaLnBrk="1" latinLnBrk="0" hangingPunct="1">
                        <a:defRPr sz="1800" kern="1200">
                          <a:solidFill>
                            <a:schemeClr val="tx1"/>
                          </a:solidFill>
                          <a:latin typeface="Arial"/>
                          <a:ea typeface=""/>
                          <a:cs typeface="Arial"/>
                        </a:defRPr>
                      </a:lvl4pPr>
                      <a:lvl5pPr marL="1828783" algn="l" defTabSz="914391" rtl="0" eaLnBrk="1" latinLnBrk="0" hangingPunct="1">
                        <a:defRPr sz="1800" kern="1200">
                          <a:solidFill>
                            <a:schemeClr val="tx1"/>
                          </a:solidFill>
                          <a:latin typeface="Arial"/>
                          <a:ea typeface=""/>
                          <a:cs typeface="Arial"/>
                        </a:defRPr>
                      </a:lvl5pPr>
                      <a:lvl6pPr marL="2285978" algn="l" defTabSz="914391" rtl="0" eaLnBrk="1" latinLnBrk="0" hangingPunct="1">
                        <a:defRPr sz="1800" kern="1200">
                          <a:solidFill>
                            <a:schemeClr val="tx1"/>
                          </a:solidFill>
                          <a:latin typeface="Arial"/>
                          <a:ea typeface=""/>
                          <a:cs typeface="Arial"/>
                        </a:defRPr>
                      </a:lvl6pPr>
                      <a:lvl7pPr marL="2743174" algn="l" defTabSz="914391" rtl="0" eaLnBrk="1" latinLnBrk="0" hangingPunct="1">
                        <a:defRPr sz="1800" kern="1200">
                          <a:solidFill>
                            <a:schemeClr val="tx1"/>
                          </a:solidFill>
                          <a:latin typeface="Arial"/>
                          <a:ea typeface=""/>
                          <a:cs typeface="Arial"/>
                        </a:defRPr>
                      </a:lvl7pPr>
                      <a:lvl8pPr marL="3200370" algn="l" defTabSz="914391" rtl="0" eaLnBrk="1" latinLnBrk="0" hangingPunct="1">
                        <a:defRPr sz="1800" kern="1200">
                          <a:solidFill>
                            <a:schemeClr val="tx1"/>
                          </a:solidFill>
                          <a:latin typeface="Arial"/>
                          <a:ea typeface=""/>
                          <a:cs typeface="Arial"/>
                        </a:defRPr>
                      </a:lvl8pPr>
                      <a:lvl9pPr marL="3657565" algn="l" defTabSz="914391" rtl="0" eaLnBrk="1" latinLnBrk="0" hangingPunct="1">
                        <a:defRPr sz="1800" kern="1200">
                          <a:solidFill>
                            <a:schemeClr val="tx1"/>
                          </a:solidFill>
                          <a:latin typeface="Arial"/>
                          <a:ea typeface=""/>
                          <a:cs typeface="Arial"/>
                        </a:defRPr>
                      </a:lvl9pPr>
                    </a:lstStyle>
                    <a:p>
                      <a:pPr>
                        <a:lnSpc>
                          <a:spcPct val="100000"/>
                        </a:lnSpc>
                        <a:spcBef>
                          <a:spcPts val="0"/>
                        </a:spcBef>
                      </a:pPr>
                      <a:r>
                        <a:rPr lang="en-ZA" sz="2800" dirty="0" smtClean="0">
                          <a:latin typeface="Arial" panose="020B0604020202020204" pitchFamily="34" charset="0"/>
                          <a:cs typeface="Arial" panose="020B0604020202020204" pitchFamily="34" charset="0"/>
                        </a:rPr>
                        <a:t>1.</a:t>
                      </a:r>
                      <a:endParaRPr lang="en-ZA" sz="2800" dirty="0">
                        <a:latin typeface="Arial" panose="020B0604020202020204" pitchFamily="34" charset="0"/>
                        <a:cs typeface="Arial" panose="020B0604020202020204" pitchFamily="34" charset="0"/>
                      </a:endParaRPr>
                    </a:p>
                  </a:txBody>
                  <a:tcPr anchor="ctr">
                    <a:lnL>
                      <a:noFill/>
                    </a:lnL>
                    <a:lnR>
                      <a:noFill/>
                    </a:lnR>
                    <a:lnT w="12700" cap="flat" cmpd="sng" algn="ctr">
                      <a:solidFill>
                        <a:srgbClr val="C8AE7E"/>
                      </a:solidFill>
                      <a:prstDash val="solid"/>
                      <a:round/>
                      <a:headEnd type="none" w="med" len="med"/>
                      <a:tailEnd type="none" w="med" len="med"/>
                    </a:lnT>
                    <a:lnB>
                      <a:noFill/>
                    </a:lnB>
                    <a:lnTlToBr w="12700" cmpd="sng">
                      <a:noFill/>
                      <a:prstDash val="solid"/>
                    </a:lnTlToBr>
                    <a:lnBlToTr w="12700" cmpd="sng">
                      <a:noFill/>
                      <a:prstDash val="solid"/>
                    </a:lnBlToTr>
                    <a:solidFill>
                      <a:srgbClr val="F5F0E7"/>
                    </a:solid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r>
                        <a:rPr lang="en-US" sz="2800" kern="1200" dirty="0" smtClean="0">
                          <a:latin typeface="Arial" panose="020B0604020202020204" pitchFamily="34" charset="0"/>
                          <a:cs typeface="Arial" panose="020B0604020202020204" pitchFamily="34" charset="0"/>
                        </a:rPr>
                        <a:t>Part A: General</a:t>
                      </a:r>
                      <a:r>
                        <a:rPr lang="en-US" sz="2800" baseline="0" dirty="0" smtClean="0">
                          <a:latin typeface="Arial" panose="020B0604020202020204" pitchFamily="34" charset="0"/>
                          <a:cs typeface="Arial" panose="020B0604020202020204" pitchFamily="34" charset="0"/>
                        </a:rPr>
                        <a:t> </a:t>
                      </a:r>
                      <a:r>
                        <a:rPr lang="en-US" sz="2800" kern="1200" dirty="0" smtClean="0">
                          <a:latin typeface="Arial" panose="020B0604020202020204" pitchFamily="34" charset="0"/>
                          <a:cs typeface="Arial" panose="020B0604020202020204" pitchFamily="34" charset="0"/>
                        </a:rPr>
                        <a:t>Information</a:t>
                      </a:r>
                      <a:r>
                        <a:rPr lang="en-US" sz="2800" baseline="0" dirty="0" smtClean="0">
                          <a:latin typeface="Arial" panose="020B0604020202020204" pitchFamily="34" charset="0"/>
                          <a:cs typeface="Arial" panose="020B0604020202020204" pitchFamily="34" charset="0"/>
                        </a:rPr>
                        <a:t> </a:t>
                      </a:r>
                      <a:endParaRPr lang="en-ZA" sz="2800" dirty="0">
                        <a:latin typeface="Arial" panose="020B0604020202020204" pitchFamily="34" charset="0"/>
                        <a:cs typeface="Arial" panose="020B0604020202020204" pitchFamily="34" charset="0"/>
                      </a:endParaRPr>
                    </a:p>
                  </a:txBody>
                  <a:tcPr anchor="ctr">
                    <a:lnL>
                      <a:noFill/>
                    </a:lnL>
                    <a:lnR>
                      <a:noFill/>
                    </a:lnR>
                    <a:lnT w="12700" cap="flat" cmpd="sng" algn="ctr">
                      <a:solidFill>
                        <a:srgbClr val="C8AE7E"/>
                      </a:solidFill>
                      <a:prstDash val="solid"/>
                      <a:round/>
                      <a:headEnd type="none" w="med" len="med"/>
                      <a:tailEnd type="none" w="med" len="med"/>
                    </a:lnT>
                    <a:lnB>
                      <a:noFill/>
                    </a:lnB>
                    <a:lnTlToBr w="12700" cmpd="sng">
                      <a:noFill/>
                      <a:prstDash val="solid"/>
                    </a:lnTlToBr>
                    <a:lnBlToTr w="12700" cmpd="sng">
                      <a:noFill/>
                      <a:prstDash val="solid"/>
                    </a:lnBlToTr>
                    <a:solidFill>
                      <a:srgbClr val="F5F0E7"/>
                    </a:solid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r>
                        <a:rPr lang="en-ZA" sz="2800" dirty="0" smtClean="0">
                          <a:latin typeface="Arial" panose="020B0604020202020204" pitchFamily="34" charset="0"/>
                          <a:cs typeface="Arial" panose="020B0604020202020204" pitchFamily="34" charset="0"/>
                        </a:rPr>
                        <a:t>4</a:t>
                      </a:r>
                      <a:endParaRPr lang="en-ZA" sz="2800" dirty="0">
                        <a:latin typeface="Arial" panose="020B0604020202020204" pitchFamily="34" charset="0"/>
                        <a:cs typeface="Arial" panose="020B0604020202020204" pitchFamily="34" charset="0"/>
                      </a:endParaRPr>
                    </a:p>
                  </a:txBody>
                  <a:tcPr anchor="ctr">
                    <a:lnL>
                      <a:noFill/>
                    </a:lnL>
                    <a:lnR>
                      <a:noFill/>
                    </a:lnR>
                    <a:lnT w="12700" cap="flat" cmpd="sng" algn="ctr">
                      <a:solidFill>
                        <a:srgbClr val="C8AE7E"/>
                      </a:solidFill>
                      <a:prstDash val="solid"/>
                      <a:round/>
                      <a:headEnd type="none" w="med" len="med"/>
                      <a:tailEnd type="none" w="med" len="med"/>
                    </a:lnT>
                    <a:lnB>
                      <a:noFill/>
                    </a:lnB>
                    <a:lnTlToBr w="12700" cmpd="sng">
                      <a:noFill/>
                      <a:prstDash val="solid"/>
                    </a:lnTlToBr>
                    <a:lnBlToTr w="12700" cmpd="sng">
                      <a:noFill/>
                      <a:prstDash val="solid"/>
                    </a:lnBlToTr>
                    <a:solidFill>
                      <a:srgbClr val="F5F0E7"/>
                    </a:solidFill>
                  </a:tcPr>
                </a:tc>
              </a:tr>
              <a:tr h="706060">
                <a:tc>
                  <a:txBody>
                    <a:bodyPr/>
                    <a:lstStyle>
                      <a:lvl1pPr marL="0" algn="l" defTabSz="914391" rtl="0" eaLnBrk="1" latinLnBrk="0" hangingPunct="1">
                        <a:defRPr sz="1800" kern="1200">
                          <a:solidFill>
                            <a:schemeClr val="tx1"/>
                          </a:solidFill>
                          <a:latin typeface="Arial"/>
                          <a:ea typeface=""/>
                          <a:cs typeface="Arial"/>
                        </a:defRPr>
                      </a:lvl1pPr>
                      <a:lvl2pPr marL="457196" algn="l" defTabSz="914391" rtl="0" eaLnBrk="1" latinLnBrk="0" hangingPunct="1">
                        <a:defRPr sz="1800" kern="1200">
                          <a:solidFill>
                            <a:schemeClr val="tx1"/>
                          </a:solidFill>
                          <a:latin typeface="Arial"/>
                          <a:ea typeface=""/>
                          <a:cs typeface="Arial"/>
                        </a:defRPr>
                      </a:lvl2pPr>
                      <a:lvl3pPr marL="914391" algn="l" defTabSz="914391" rtl="0" eaLnBrk="1" latinLnBrk="0" hangingPunct="1">
                        <a:defRPr sz="1800" kern="1200">
                          <a:solidFill>
                            <a:schemeClr val="tx1"/>
                          </a:solidFill>
                          <a:latin typeface="Arial"/>
                          <a:ea typeface=""/>
                          <a:cs typeface="Arial"/>
                        </a:defRPr>
                      </a:lvl3pPr>
                      <a:lvl4pPr marL="1371587" algn="l" defTabSz="914391" rtl="0" eaLnBrk="1" latinLnBrk="0" hangingPunct="1">
                        <a:defRPr sz="1800" kern="1200">
                          <a:solidFill>
                            <a:schemeClr val="tx1"/>
                          </a:solidFill>
                          <a:latin typeface="Arial"/>
                          <a:ea typeface=""/>
                          <a:cs typeface="Arial"/>
                        </a:defRPr>
                      </a:lvl4pPr>
                      <a:lvl5pPr marL="1828783" algn="l" defTabSz="914391" rtl="0" eaLnBrk="1" latinLnBrk="0" hangingPunct="1">
                        <a:defRPr sz="1800" kern="1200">
                          <a:solidFill>
                            <a:schemeClr val="tx1"/>
                          </a:solidFill>
                          <a:latin typeface="Arial"/>
                          <a:ea typeface=""/>
                          <a:cs typeface="Arial"/>
                        </a:defRPr>
                      </a:lvl5pPr>
                      <a:lvl6pPr marL="2285978" algn="l" defTabSz="914391" rtl="0" eaLnBrk="1" latinLnBrk="0" hangingPunct="1">
                        <a:defRPr sz="1800" kern="1200">
                          <a:solidFill>
                            <a:schemeClr val="tx1"/>
                          </a:solidFill>
                          <a:latin typeface="Arial"/>
                          <a:ea typeface=""/>
                          <a:cs typeface="Arial"/>
                        </a:defRPr>
                      </a:lvl6pPr>
                      <a:lvl7pPr marL="2743174" algn="l" defTabSz="914391" rtl="0" eaLnBrk="1" latinLnBrk="0" hangingPunct="1">
                        <a:defRPr sz="1800" kern="1200">
                          <a:solidFill>
                            <a:schemeClr val="tx1"/>
                          </a:solidFill>
                          <a:latin typeface="Arial"/>
                          <a:ea typeface=""/>
                          <a:cs typeface="Arial"/>
                        </a:defRPr>
                      </a:lvl7pPr>
                      <a:lvl8pPr marL="3200370" algn="l" defTabSz="914391" rtl="0" eaLnBrk="1" latinLnBrk="0" hangingPunct="1">
                        <a:defRPr sz="1800" kern="1200">
                          <a:solidFill>
                            <a:schemeClr val="tx1"/>
                          </a:solidFill>
                          <a:latin typeface="Arial"/>
                          <a:ea typeface=""/>
                          <a:cs typeface="Arial"/>
                        </a:defRPr>
                      </a:lvl8pPr>
                      <a:lvl9pPr marL="3657565" algn="l" defTabSz="914391" rtl="0" eaLnBrk="1" latinLnBrk="0" hangingPunct="1">
                        <a:defRPr sz="1800" kern="1200">
                          <a:solidFill>
                            <a:schemeClr val="tx1"/>
                          </a:solidFill>
                          <a:latin typeface="Arial"/>
                          <a:ea typeface=""/>
                          <a:cs typeface="Arial"/>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2800" dirty="0" smtClean="0">
                          <a:latin typeface="Arial" panose="020B0604020202020204" pitchFamily="34" charset="0"/>
                          <a:cs typeface="Arial" panose="020B0604020202020204" pitchFamily="34" charset="0"/>
                        </a:rPr>
                        <a:t>2.</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kern="1200" dirty="0" smtClean="0">
                          <a:latin typeface="Arial" panose="020B0604020202020204" pitchFamily="34" charset="0"/>
                          <a:cs typeface="Arial" panose="020B0604020202020204" pitchFamily="34" charset="0"/>
                        </a:rPr>
                        <a:t>Overview of the 2019/20 performance</a:t>
                      </a:r>
                      <a:endParaRPr lang="en-ZA" sz="2800" kern="1200" dirty="0" smtClean="0">
                        <a:solidFill>
                          <a:schemeClr val="tx1"/>
                        </a:solidFill>
                        <a:latin typeface="Arial" panose="020B0604020202020204" pitchFamily="34" charset="0"/>
                        <a:ea typeface="+mn-ea"/>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r>
                        <a:rPr lang="en-ZA" sz="2800" dirty="0" smtClean="0">
                          <a:latin typeface="Arial" panose="020B0604020202020204" pitchFamily="34" charset="0"/>
                          <a:cs typeface="Arial" panose="020B0604020202020204" pitchFamily="34" charset="0"/>
                        </a:rPr>
                        <a:t>8</a:t>
                      </a:r>
                      <a:endParaRPr lang="en-ZA" sz="2800" dirty="0">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r>
              <a:tr h="706060">
                <a:tc>
                  <a:txBody>
                    <a:bodyPr/>
                    <a:lstStyle>
                      <a:lvl1pPr marL="0" algn="l" defTabSz="914391" rtl="0" eaLnBrk="1" latinLnBrk="0" hangingPunct="1">
                        <a:defRPr sz="1800" kern="1200">
                          <a:solidFill>
                            <a:schemeClr val="tx1"/>
                          </a:solidFill>
                          <a:latin typeface="Arial"/>
                          <a:ea typeface=""/>
                          <a:cs typeface="Arial"/>
                        </a:defRPr>
                      </a:lvl1pPr>
                      <a:lvl2pPr marL="457196" algn="l" defTabSz="914391" rtl="0" eaLnBrk="1" latinLnBrk="0" hangingPunct="1">
                        <a:defRPr sz="1800" kern="1200">
                          <a:solidFill>
                            <a:schemeClr val="tx1"/>
                          </a:solidFill>
                          <a:latin typeface="Arial"/>
                          <a:ea typeface=""/>
                          <a:cs typeface="Arial"/>
                        </a:defRPr>
                      </a:lvl2pPr>
                      <a:lvl3pPr marL="914391" algn="l" defTabSz="914391" rtl="0" eaLnBrk="1" latinLnBrk="0" hangingPunct="1">
                        <a:defRPr sz="1800" kern="1200">
                          <a:solidFill>
                            <a:schemeClr val="tx1"/>
                          </a:solidFill>
                          <a:latin typeface="Arial"/>
                          <a:ea typeface=""/>
                          <a:cs typeface="Arial"/>
                        </a:defRPr>
                      </a:lvl3pPr>
                      <a:lvl4pPr marL="1371587" algn="l" defTabSz="914391" rtl="0" eaLnBrk="1" latinLnBrk="0" hangingPunct="1">
                        <a:defRPr sz="1800" kern="1200">
                          <a:solidFill>
                            <a:schemeClr val="tx1"/>
                          </a:solidFill>
                          <a:latin typeface="Arial"/>
                          <a:ea typeface=""/>
                          <a:cs typeface="Arial"/>
                        </a:defRPr>
                      </a:lvl4pPr>
                      <a:lvl5pPr marL="1828783" algn="l" defTabSz="914391" rtl="0" eaLnBrk="1" latinLnBrk="0" hangingPunct="1">
                        <a:defRPr sz="1800" kern="1200">
                          <a:solidFill>
                            <a:schemeClr val="tx1"/>
                          </a:solidFill>
                          <a:latin typeface="Arial"/>
                          <a:ea typeface=""/>
                          <a:cs typeface="Arial"/>
                        </a:defRPr>
                      </a:lvl5pPr>
                      <a:lvl6pPr marL="2285978" algn="l" defTabSz="914391" rtl="0" eaLnBrk="1" latinLnBrk="0" hangingPunct="1">
                        <a:defRPr sz="1800" kern="1200">
                          <a:solidFill>
                            <a:schemeClr val="tx1"/>
                          </a:solidFill>
                          <a:latin typeface="Arial"/>
                          <a:ea typeface=""/>
                          <a:cs typeface="Arial"/>
                        </a:defRPr>
                      </a:lvl6pPr>
                      <a:lvl7pPr marL="2743174" algn="l" defTabSz="914391" rtl="0" eaLnBrk="1" latinLnBrk="0" hangingPunct="1">
                        <a:defRPr sz="1800" kern="1200">
                          <a:solidFill>
                            <a:schemeClr val="tx1"/>
                          </a:solidFill>
                          <a:latin typeface="Arial"/>
                          <a:ea typeface=""/>
                          <a:cs typeface="Arial"/>
                        </a:defRPr>
                      </a:lvl7pPr>
                      <a:lvl8pPr marL="3200370" algn="l" defTabSz="914391" rtl="0" eaLnBrk="1" latinLnBrk="0" hangingPunct="1">
                        <a:defRPr sz="1800" kern="1200">
                          <a:solidFill>
                            <a:schemeClr val="tx1"/>
                          </a:solidFill>
                          <a:latin typeface="Arial"/>
                          <a:ea typeface=""/>
                          <a:cs typeface="Arial"/>
                        </a:defRPr>
                      </a:lvl8pPr>
                      <a:lvl9pPr marL="3657565" algn="l" defTabSz="914391" rtl="0" eaLnBrk="1" latinLnBrk="0" hangingPunct="1">
                        <a:defRPr sz="1800" kern="1200">
                          <a:solidFill>
                            <a:schemeClr val="tx1"/>
                          </a:solidFill>
                          <a:latin typeface="Arial"/>
                          <a:ea typeface=""/>
                          <a:cs typeface="Arial"/>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2800" dirty="0" smtClean="0">
                          <a:latin typeface="Arial" panose="020B0604020202020204" pitchFamily="34" charset="0"/>
                          <a:cs typeface="Arial" panose="020B0604020202020204" pitchFamily="34" charset="0"/>
                        </a:rPr>
                        <a:t>3.</a:t>
                      </a: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dirty="0" smtClean="0">
                          <a:latin typeface="Arial" panose="020B0604020202020204" pitchFamily="34" charset="0"/>
                          <a:cs typeface="Arial" panose="020B0604020202020204" pitchFamily="34" charset="0"/>
                        </a:rPr>
                        <a:t>Part</a:t>
                      </a:r>
                      <a:r>
                        <a:rPr lang="en-ZA" sz="2800" baseline="0" dirty="0" smtClean="0">
                          <a:latin typeface="Arial" panose="020B0604020202020204" pitchFamily="34" charset="0"/>
                          <a:cs typeface="Arial" panose="020B0604020202020204" pitchFamily="34" charset="0"/>
                        </a:rPr>
                        <a:t> B: </a:t>
                      </a:r>
                      <a:r>
                        <a:rPr lang="en-ZA" sz="2800" dirty="0" smtClean="0">
                          <a:latin typeface="Arial" panose="020B0604020202020204" pitchFamily="34" charset="0"/>
                          <a:cs typeface="Arial" panose="020B0604020202020204" pitchFamily="34" charset="0"/>
                        </a:rPr>
                        <a:t>Programme Performance Information</a:t>
                      </a:r>
                      <a:endParaRPr lang="en-ZA" sz="2800" b="1" dirty="0" smtClean="0">
                        <a:solidFill>
                          <a:schemeClr val="accent6"/>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2800" dirty="0" smtClean="0">
                          <a:latin typeface="Arial" panose="020B0604020202020204" pitchFamily="34" charset="0"/>
                          <a:cs typeface="Arial" panose="020B0604020202020204" pitchFamily="34" charset="0"/>
                        </a:rPr>
                        <a:t>25</a:t>
                      </a:r>
                      <a:endParaRPr lang="en-ZA" sz="2800" dirty="0">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r>
              <a:tr h="770251">
                <a:tc>
                  <a:txBody>
                    <a:bodyPr/>
                    <a:lstStyle>
                      <a:lvl1pPr marL="0" algn="l" defTabSz="914391" rtl="0" eaLnBrk="1" latinLnBrk="0" hangingPunct="1">
                        <a:defRPr sz="1800" kern="1200">
                          <a:solidFill>
                            <a:schemeClr val="tx1"/>
                          </a:solidFill>
                          <a:latin typeface="Arial"/>
                          <a:ea typeface=""/>
                          <a:cs typeface="Arial"/>
                        </a:defRPr>
                      </a:lvl1pPr>
                      <a:lvl2pPr marL="457196" algn="l" defTabSz="914391" rtl="0" eaLnBrk="1" latinLnBrk="0" hangingPunct="1">
                        <a:defRPr sz="1800" kern="1200">
                          <a:solidFill>
                            <a:schemeClr val="tx1"/>
                          </a:solidFill>
                          <a:latin typeface="Arial"/>
                          <a:ea typeface=""/>
                          <a:cs typeface="Arial"/>
                        </a:defRPr>
                      </a:lvl2pPr>
                      <a:lvl3pPr marL="914391" algn="l" defTabSz="914391" rtl="0" eaLnBrk="1" latinLnBrk="0" hangingPunct="1">
                        <a:defRPr sz="1800" kern="1200">
                          <a:solidFill>
                            <a:schemeClr val="tx1"/>
                          </a:solidFill>
                          <a:latin typeface="Arial"/>
                          <a:ea typeface=""/>
                          <a:cs typeface="Arial"/>
                        </a:defRPr>
                      </a:lvl3pPr>
                      <a:lvl4pPr marL="1371587" algn="l" defTabSz="914391" rtl="0" eaLnBrk="1" latinLnBrk="0" hangingPunct="1">
                        <a:defRPr sz="1800" kern="1200">
                          <a:solidFill>
                            <a:schemeClr val="tx1"/>
                          </a:solidFill>
                          <a:latin typeface="Arial"/>
                          <a:ea typeface=""/>
                          <a:cs typeface="Arial"/>
                        </a:defRPr>
                      </a:lvl4pPr>
                      <a:lvl5pPr marL="1828783" algn="l" defTabSz="914391" rtl="0" eaLnBrk="1" latinLnBrk="0" hangingPunct="1">
                        <a:defRPr sz="1800" kern="1200">
                          <a:solidFill>
                            <a:schemeClr val="tx1"/>
                          </a:solidFill>
                          <a:latin typeface="Arial"/>
                          <a:ea typeface=""/>
                          <a:cs typeface="Arial"/>
                        </a:defRPr>
                      </a:lvl5pPr>
                      <a:lvl6pPr marL="2285978" algn="l" defTabSz="914391" rtl="0" eaLnBrk="1" latinLnBrk="0" hangingPunct="1">
                        <a:defRPr sz="1800" kern="1200">
                          <a:solidFill>
                            <a:schemeClr val="tx1"/>
                          </a:solidFill>
                          <a:latin typeface="Arial"/>
                          <a:ea typeface=""/>
                          <a:cs typeface="Arial"/>
                        </a:defRPr>
                      </a:lvl6pPr>
                      <a:lvl7pPr marL="2743174" algn="l" defTabSz="914391" rtl="0" eaLnBrk="1" latinLnBrk="0" hangingPunct="1">
                        <a:defRPr sz="1800" kern="1200">
                          <a:solidFill>
                            <a:schemeClr val="tx1"/>
                          </a:solidFill>
                          <a:latin typeface="Arial"/>
                          <a:ea typeface=""/>
                          <a:cs typeface="Arial"/>
                        </a:defRPr>
                      </a:lvl7pPr>
                      <a:lvl8pPr marL="3200370" algn="l" defTabSz="914391" rtl="0" eaLnBrk="1" latinLnBrk="0" hangingPunct="1">
                        <a:defRPr sz="1800" kern="1200">
                          <a:solidFill>
                            <a:schemeClr val="tx1"/>
                          </a:solidFill>
                          <a:latin typeface="Arial"/>
                          <a:ea typeface=""/>
                          <a:cs typeface="Arial"/>
                        </a:defRPr>
                      </a:lvl8pPr>
                      <a:lvl9pPr marL="3657565" algn="l" defTabSz="914391" rtl="0" eaLnBrk="1" latinLnBrk="0" hangingPunct="1">
                        <a:defRPr sz="1800" kern="1200">
                          <a:solidFill>
                            <a:schemeClr val="tx1"/>
                          </a:solidFill>
                          <a:latin typeface="Arial"/>
                          <a:ea typeface=""/>
                          <a:cs typeface="Arial"/>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2800" dirty="0" smtClean="0">
                          <a:latin typeface="Arial" panose="020B0604020202020204" pitchFamily="34" charset="0"/>
                          <a:cs typeface="Arial" panose="020B0604020202020204" pitchFamily="34" charset="0"/>
                        </a:rPr>
                        <a:t>4.</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dirty="0" smtClean="0">
                          <a:latin typeface="Arial" panose="020B0604020202020204" pitchFamily="34" charset="0"/>
                          <a:cs typeface="Arial" panose="020B0604020202020204" pitchFamily="34" charset="0"/>
                        </a:rPr>
                        <a:t>Part C: Governance</a:t>
                      </a:r>
                      <a:endParaRPr lang="en-ZA" sz="2800" b="1" dirty="0" smtClean="0">
                        <a:solidFill>
                          <a:schemeClr val="accent6"/>
                        </a:solidFill>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r>
                        <a:rPr lang="en-ZA" sz="2800" dirty="0" smtClean="0">
                          <a:latin typeface="Arial" panose="020B0604020202020204" pitchFamily="34" charset="0"/>
                          <a:cs typeface="Arial" panose="020B0604020202020204" pitchFamily="34" charset="0"/>
                        </a:rPr>
                        <a:t>52</a:t>
                      </a:r>
                      <a:endParaRPr lang="en-ZA" sz="2800" dirty="0">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r>
              <a:tr h="770251">
                <a:tc>
                  <a:txBody>
                    <a:bodyPr/>
                    <a:lstStyle>
                      <a:lvl1pPr marL="0" algn="l" defTabSz="914391" rtl="0" eaLnBrk="1" latinLnBrk="0" hangingPunct="1">
                        <a:defRPr sz="1800" kern="1200">
                          <a:solidFill>
                            <a:schemeClr val="tx1"/>
                          </a:solidFill>
                          <a:latin typeface="Arial"/>
                          <a:ea typeface=""/>
                          <a:cs typeface="Arial"/>
                        </a:defRPr>
                      </a:lvl1pPr>
                      <a:lvl2pPr marL="457196" algn="l" defTabSz="914391" rtl="0" eaLnBrk="1" latinLnBrk="0" hangingPunct="1">
                        <a:defRPr sz="1800" kern="1200">
                          <a:solidFill>
                            <a:schemeClr val="tx1"/>
                          </a:solidFill>
                          <a:latin typeface="Arial"/>
                          <a:ea typeface=""/>
                          <a:cs typeface="Arial"/>
                        </a:defRPr>
                      </a:lvl2pPr>
                      <a:lvl3pPr marL="914391" algn="l" defTabSz="914391" rtl="0" eaLnBrk="1" latinLnBrk="0" hangingPunct="1">
                        <a:defRPr sz="1800" kern="1200">
                          <a:solidFill>
                            <a:schemeClr val="tx1"/>
                          </a:solidFill>
                          <a:latin typeface="Arial"/>
                          <a:ea typeface=""/>
                          <a:cs typeface="Arial"/>
                        </a:defRPr>
                      </a:lvl3pPr>
                      <a:lvl4pPr marL="1371587" algn="l" defTabSz="914391" rtl="0" eaLnBrk="1" latinLnBrk="0" hangingPunct="1">
                        <a:defRPr sz="1800" kern="1200">
                          <a:solidFill>
                            <a:schemeClr val="tx1"/>
                          </a:solidFill>
                          <a:latin typeface="Arial"/>
                          <a:ea typeface=""/>
                          <a:cs typeface="Arial"/>
                        </a:defRPr>
                      </a:lvl4pPr>
                      <a:lvl5pPr marL="1828783" algn="l" defTabSz="914391" rtl="0" eaLnBrk="1" latinLnBrk="0" hangingPunct="1">
                        <a:defRPr sz="1800" kern="1200">
                          <a:solidFill>
                            <a:schemeClr val="tx1"/>
                          </a:solidFill>
                          <a:latin typeface="Arial"/>
                          <a:ea typeface=""/>
                          <a:cs typeface="Arial"/>
                        </a:defRPr>
                      </a:lvl5pPr>
                      <a:lvl6pPr marL="2285978" algn="l" defTabSz="914391" rtl="0" eaLnBrk="1" latinLnBrk="0" hangingPunct="1">
                        <a:defRPr sz="1800" kern="1200">
                          <a:solidFill>
                            <a:schemeClr val="tx1"/>
                          </a:solidFill>
                          <a:latin typeface="Arial"/>
                          <a:ea typeface=""/>
                          <a:cs typeface="Arial"/>
                        </a:defRPr>
                      </a:lvl6pPr>
                      <a:lvl7pPr marL="2743174" algn="l" defTabSz="914391" rtl="0" eaLnBrk="1" latinLnBrk="0" hangingPunct="1">
                        <a:defRPr sz="1800" kern="1200">
                          <a:solidFill>
                            <a:schemeClr val="tx1"/>
                          </a:solidFill>
                          <a:latin typeface="Arial"/>
                          <a:ea typeface=""/>
                          <a:cs typeface="Arial"/>
                        </a:defRPr>
                      </a:lvl7pPr>
                      <a:lvl8pPr marL="3200370" algn="l" defTabSz="914391" rtl="0" eaLnBrk="1" latinLnBrk="0" hangingPunct="1">
                        <a:defRPr sz="1800" kern="1200">
                          <a:solidFill>
                            <a:schemeClr val="tx1"/>
                          </a:solidFill>
                          <a:latin typeface="Arial"/>
                          <a:ea typeface=""/>
                          <a:cs typeface="Arial"/>
                        </a:defRPr>
                      </a:lvl8pPr>
                      <a:lvl9pPr marL="3657565" algn="l" defTabSz="914391" rtl="0" eaLnBrk="1" latinLnBrk="0" hangingPunct="1">
                        <a:defRPr sz="1800" kern="1200">
                          <a:solidFill>
                            <a:schemeClr val="tx1"/>
                          </a:solidFill>
                          <a:latin typeface="Arial"/>
                          <a:ea typeface=""/>
                          <a:cs typeface="Arial"/>
                        </a:defRPr>
                      </a:lvl9pPr>
                    </a:lstStyle>
                    <a:p>
                      <a:pPr>
                        <a:lnSpc>
                          <a:spcPct val="100000"/>
                        </a:lnSpc>
                        <a:spcBef>
                          <a:spcPts val="0"/>
                        </a:spcBef>
                      </a:pPr>
                      <a:r>
                        <a:rPr lang="en-ZA" sz="2800" dirty="0" smtClean="0">
                          <a:latin typeface="Arial" panose="020B0604020202020204" pitchFamily="34" charset="0"/>
                          <a:cs typeface="Arial" panose="020B0604020202020204" pitchFamily="34" charset="0"/>
                        </a:rPr>
                        <a:t>5.</a:t>
                      </a:r>
                      <a:endParaRPr lang="en-ZA" sz="2800" dirty="0">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b="0" dirty="0" smtClean="0">
                          <a:solidFill>
                            <a:schemeClr val="tx1"/>
                          </a:solidFill>
                          <a:latin typeface="Arial" panose="020B0604020202020204" pitchFamily="34" charset="0"/>
                          <a:cs typeface="Arial" panose="020B0604020202020204" pitchFamily="34" charset="0"/>
                        </a:rPr>
                        <a:t>Part D: Human Resources</a:t>
                      </a: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c>
                  <a:txBody>
                    <a:bodyPr/>
                    <a:lstStyle>
                      <a:lvl1pPr marL="0" algn="l" defTabSz="914331" rtl="0" eaLnBrk="1" latinLnBrk="0" hangingPunct="1">
                        <a:defRPr sz="1800" kern="1200">
                          <a:solidFill>
                            <a:schemeClr val="tx1"/>
                          </a:solidFill>
                          <a:latin typeface="Calibri"/>
                          <a:ea typeface=""/>
                          <a:cs typeface="Arial"/>
                        </a:defRPr>
                      </a:lvl1pPr>
                      <a:lvl2pPr marL="457165" algn="l" defTabSz="914331" rtl="0" eaLnBrk="1" latinLnBrk="0" hangingPunct="1">
                        <a:defRPr sz="1800" kern="1200">
                          <a:solidFill>
                            <a:schemeClr val="tx1"/>
                          </a:solidFill>
                          <a:latin typeface="Calibri"/>
                          <a:ea typeface=""/>
                          <a:cs typeface="Arial"/>
                        </a:defRPr>
                      </a:lvl2pPr>
                      <a:lvl3pPr marL="914331" algn="l" defTabSz="914331" rtl="0" eaLnBrk="1" latinLnBrk="0" hangingPunct="1">
                        <a:defRPr sz="1800" kern="1200">
                          <a:solidFill>
                            <a:schemeClr val="tx1"/>
                          </a:solidFill>
                          <a:latin typeface="Calibri"/>
                          <a:ea typeface=""/>
                          <a:cs typeface="Arial"/>
                        </a:defRPr>
                      </a:lvl3pPr>
                      <a:lvl4pPr marL="1371495" algn="l" defTabSz="914331" rtl="0" eaLnBrk="1" latinLnBrk="0" hangingPunct="1">
                        <a:defRPr sz="1800" kern="1200">
                          <a:solidFill>
                            <a:schemeClr val="tx1"/>
                          </a:solidFill>
                          <a:latin typeface="Calibri"/>
                          <a:ea typeface=""/>
                          <a:cs typeface="Arial"/>
                        </a:defRPr>
                      </a:lvl4pPr>
                      <a:lvl5pPr marL="1828660" algn="l" defTabSz="914331" rtl="0" eaLnBrk="1" latinLnBrk="0" hangingPunct="1">
                        <a:defRPr sz="1800" kern="1200">
                          <a:solidFill>
                            <a:schemeClr val="tx1"/>
                          </a:solidFill>
                          <a:latin typeface="Calibri"/>
                          <a:ea typeface=""/>
                          <a:cs typeface="Arial"/>
                        </a:defRPr>
                      </a:lvl5pPr>
                      <a:lvl6pPr marL="2285826" algn="l" defTabSz="914331" rtl="0" eaLnBrk="1" latinLnBrk="0" hangingPunct="1">
                        <a:defRPr sz="1800" kern="1200">
                          <a:solidFill>
                            <a:schemeClr val="tx1"/>
                          </a:solidFill>
                          <a:latin typeface="Calibri"/>
                          <a:ea typeface=""/>
                          <a:cs typeface="Arial"/>
                        </a:defRPr>
                      </a:lvl6pPr>
                      <a:lvl7pPr marL="2742990" algn="l" defTabSz="914331" rtl="0" eaLnBrk="1" latinLnBrk="0" hangingPunct="1">
                        <a:defRPr sz="1800" kern="1200">
                          <a:solidFill>
                            <a:schemeClr val="tx1"/>
                          </a:solidFill>
                          <a:latin typeface="Calibri"/>
                          <a:ea typeface=""/>
                          <a:cs typeface="Arial"/>
                        </a:defRPr>
                      </a:lvl7pPr>
                      <a:lvl8pPr marL="3200156" algn="l" defTabSz="914331" rtl="0" eaLnBrk="1" latinLnBrk="0" hangingPunct="1">
                        <a:defRPr sz="1800" kern="1200">
                          <a:solidFill>
                            <a:schemeClr val="tx1"/>
                          </a:solidFill>
                          <a:latin typeface="Calibri"/>
                          <a:ea typeface=""/>
                          <a:cs typeface="Arial"/>
                        </a:defRPr>
                      </a:lvl8pPr>
                      <a:lvl9pPr marL="3657321" algn="l" defTabSz="914331" rtl="0" eaLnBrk="1" latinLnBrk="0" hangingPunct="1">
                        <a:defRPr sz="1800" kern="1200">
                          <a:solidFill>
                            <a:schemeClr val="tx1"/>
                          </a:solidFill>
                          <a:latin typeface="Calibri"/>
                          <a:ea typeface=""/>
                          <a:cs typeface="Arial"/>
                        </a:defRPr>
                      </a:lvl9pPr>
                    </a:lstStyle>
                    <a:p>
                      <a:r>
                        <a:rPr lang="en-ZA" sz="2800" dirty="0" smtClean="0">
                          <a:latin typeface="Arial" panose="020B0604020202020204" pitchFamily="34" charset="0"/>
                          <a:cs typeface="Arial" panose="020B0604020202020204" pitchFamily="34" charset="0"/>
                        </a:rPr>
                        <a:t>56</a:t>
                      </a:r>
                      <a:endParaRPr lang="en-ZA" sz="2800" dirty="0">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C8AE7E">
                        <a:alpha val="20000"/>
                      </a:srgbClr>
                    </a:solidFill>
                  </a:tcPr>
                </a:tc>
              </a:tr>
              <a:tr h="77025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00000"/>
                        </a:lnSpc>
                        <a:spcBef>
                          <a:spcPts val="0"/>
                        </a:spcBef>
                      </a:pPr>
                      <a:r>
                        <a:rPr lang="en-ZA" sz="2800" b="0" dirty="0" smtClean="0">
                          <a:solidFill>
                            <a:schemeClr val="tx1"/>
                          </a:solidFill>
                          <a:latin typeface="Arial" panose="020B0604020202020204" pitchFamily="34" charset="0"/>
                          <a:cs typeface="Arial" panose="020B0604020202020204" pitchFamily="34" charset="0"/>
                        </a:rPr>
                        <a:t>6.</a:t>
                      </a:r>
                      <a:endParaRPr lang="en-ZA" sz="2800" b="0" dirty="0">
                        <a:solidFill>
                          <a:schemeClr val="tx1"/>
                        </a:solidFill>
                        <a:latin typeface="Arial" panose="020B0604020202020204" pitchFamily="34" charset="0"/>
                        <a:cs typeface="Arial" panose="020B0604020202020204" pitchFamily="34" charset="0"/>
                      </a:endParaRPr>
                    </a:p>
                  </a:txBody>
                  <a:tcPr anchor="ctr">
                    <a:lnL>
                      <a:noFill/>
                    </a:lnL>
                    <a:lnR>
                      <a:noFill/>
                    </a:lnR>
                    <a:lnT>
                      <a:noFill/>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b="0" dirty="0" smtClean="0">
                          <a:solidFill>
                            <a:schemeClr val="tx1"/>
                          </a:solidFill>
                          <a:latin typeface="Arial" panose="020B0604020202020204" pitchFamily="34" charset="0"/>
                          <a:cs typeface="Arial" panose="020B0604020202020204" pitchFamily="34" charset="0"/>
                        </a:rPr>
                        <a:t>Part E: Financial</a:t>
                      </a:r>
                      <a:r>
                        <a:rPr lang="en-ZA" sz="2800" b="0" baseline="0" dirty="0" smtClean="0">
                          <a:solidFill>
                            <a:schemeClr val="tx1"/>
                          </a:solidFill>
                          <a:latin typeface="Arial" panose="020B0604020202020204" pitchFamily="34" charset="0"/>
                          <a:cs typeface="Arial" panose="020B0604020202020204" pitchFamily="34" charset="0"/>
                        </a:rPr>
                        <a:t> Information</a:t>
                      </a:r>
                      <a:endParaRPr lang="en-ZA" sz="2800" b="0" dirty="0" smtClean="0">
                        <a:solidFill>
                          <a:schemeClr val="tx1"/>
                        </a:solidFill>
                        <a:latin typeface="Arial" panose="020B0604020202020204" pitchFamily="34" charset="0"/>
                        <a:cs typeface="Arial" panose="020B0604020202020204" pitchFamily="34" charset="0"/>
                      </a:endParaRPr>
                    </a:p>
                  </a:txBody>
                  <a:tcPr anchor="ctr">
                    <a:lnL>
                      <a:noFill/>
                    </a:lnL>
                    <a:lnR>
                      <a:noFill/>
                    </a:lnR>
                    <a:lnT>
                      <a:noFill/>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2800" b="0" dirty="0" smtClean="0">
                          <a:solidFill>
                            <a:schemeClr val="tx1"/>
                          </a:solidFill>
                          <a:latin typeface="Arial" panose="020B0604020202020204" pitchFamily="34" charset="0"/>
                          <a:cs typeface="Arial" panose="020B0604020202020204" pitchFamily="34" charset="0"/>
                        </a:rPr>
                        <a:t>62</a:t>
                      </a:r>
                      <a:endParaRPr lang="en-ZA" sz="2800" b="0" dirty="0">
                        <a:solidFill>
                          <a:schemeClr val="tx1"/>
                        </a:solidFill>
                        <a:latin typeface="Arial" panose="020B0604020202020204" pitchFamily="34" charset="0"/>
                        <a:cs typeface="Arial" panose="020B0604020202020204" pitchFamily="34" charset="0"/>
                      </a:endParaRPr>
                    </a:p>
                  </a:txBody>
                  <a:tcPr anchor="ctr">
                    <a:lnL>
                      <a:noFill/>
                    </a:lnL>
                    <a:lnR>
                      <a:noFill/>
                    </a:lnR>
                    <a:lnT>
                      <a:noFill/>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7092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SERVICE DELIVERY ENVIRONMENT</a:t>
            </a:r>
            <a:endParaRPr lang="en-ZA" dirty="0"/>
          </a:p>
        </p:txBody>
      </p:sp>
      <p:sp>
        <p:nvSpPr>
          <p:cNvPr id="3" name="Content Placeholder 2"/>
          <p:cNvSpPr>
            <a:spLocks noGrp="1"/>
          </p:cNvSpPr>
          <p:nvPr>
            <p:ph idx="1"/>
          </p:nvPr>
        </p:nvSpPr>
        <p:spPr>
          <a:xfrm>
            <a:off x="358200" y="991907"/>
            <a:ext cx="11376600" cy="4895215"/>
          </a:xfrm>
          <a:ln>
            <a:noFill/>
          </a:ln>
        </p:spPr>
        <p:txBody>
          <a:bodyPr>
            <a:noAutofit/>
          </a:bodyPr>
          <a:lstStyle/>
          <a:p>
            <a:pPr marL="342900" indent="-342900" algn="just" eaLnBrk="0" fontAlgn="base" hangingPunct="0">
              <a:lnSpc>
                <a:spcPct val="11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While South Africa has made notable progress over the past five years under difficult conditions, the socio-economic inequalities in the country remain a </a:t>
            </a:r>
            <a:r>
              <a:rPr lang="en-US" sz="1800" dirty="0" smtClean="0">
                <a:solidFill>
                  <a:sysClr val="windowText" lastClr="000000"/>
                </a:solidFill>
                <a:latin typeface="Arial" panose="020B0604020202020204" pitchFamily="34" charset="0"/>
                <a:cs typeface="Arial" panose="020B0604020202020204" pitchFamily="34" charset="0"/>
              </a:rPr>
              <a:t>challenge</a:t>
            </a:r>
          </a:p>
          <a:p>
            <a:pPr marL="342900" indent="-342900" algn="just" eaLnBrk="0" fontAlgn="base" hangingPunct="0">
              <a:lnSpc>
                <a:spcPct val="11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While the economy has created jobs, these have not been nearly enough to stop the rise in unemployment or the deepening of poverty.  </a:t>
            </a:r>
            <a:endParaRPr lang="en-US" sz="1800" dirty="0" smtClean="0">
              <a:solidFill>
                <a:sysClr val="windowText" lastClr="000000"/>
              </a:solidFill>
              <a:latin typeface="Arial" panose="020B0604020202020204" pitchFamily="34" charset="0"/>
              <a:cs typeface="Arial" panose="020B0604020202020204" pitchFamily="34" charset="0"/>
            </a:endParaRPr>
          </a:p>
          <a:p>
            <a:pPr marL="342900" indent="-342900" algn="just" eaLnBrk="0" fontAlgn="base" hangingPunct="0">
              <a:lnSpc>
                <a:spcPct val="11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Many </a:t>
            </a:r>
            <a:r>
              <a:rPr lang="en-US" sz="1800" dirty="0">
                <a:solidFill>
                  <a:sysClr val="windowText" lastClr="000000"/>
                </a:solidFill>
                <a:latin typeface="Arial" panose="020B0604020202020204" pitchFamily="34" charset="0"/>
                <a:cs typeface="Arial" panose="020B0604020202020204" pitchFamily="34" charset="0"/>
              </a:rPr>
              <a:t>South Africans’ lives have changed for the better, but many others are yet to feel the benefits of the economic reforms and new investment.</a:t>
            </a:r>
            <a:endParaRPr lang="en-US" sz="1800" dirty="0" smtClean="0">
              <a:solidFill>
                <a:sysClr val="windowText" lastClr="000000"/>
              </a:solidFill>
              <a:latin typeface="Arial" panose="020B0604020202020204" pitchFamily="34" charset="0"/>
              <a:cs typeface="Arial" panose="020B0604020202020204" pitchFamily="34" charset="0"/>
            </a:endParaRPr>
          </a:p>
          <a:p>
            <a:pPr marL="342900" indent="-342900" algn="just" eaLnBrk="0" fontAlgn="base" hangingPunct="0">
              <a:lnSpc>
                <a:spcPct val="11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performance of the Department has steadily improved over the medium term with an average performance of 62% recorded in 2015/16 increasing to 86% in 2019/20. </a:t>
            </a:r>
          </a:p>
          <a:p>
            <a:pPr marL="342900" indent="-342900" algn="just" eaLnBrk="0" fontAlgn="base" hangingPunct="0">
              <a:lnSpc>
                <a:spcPct val="11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Department has made meaningful progress during </a:t>
            </a:r>
            <a:r>
              <a:rPr lang="en-US" sz="1800" dirty="0" smtClean="0">
                <a:solidFill>
                  <a:sysClr val="windowText" lastClr="000000"/>
                </a:solidFill>
                <a:latin typeface="Arial" panose="020B0604020202020204" pitchFamily="34" charset="0"/>
                <a:cs typeface="Arial" panose="020B0604020202020204" pitchFamily="34" charset="0"/>
              </a:rPr>
              <a:t>2019/20 in </a:t>
            </a:r>
            <a:r>
              <a:rPr lang="en-US" sz="1800" dirty="0">
                <a:solidFill>
                  <a:sysClr val="windowText" lastClr="000000"/>
                </a:solidFill>
                <a:latin typeface="Arial" panose="020B0604020202020204" pitchFamily="34" charset="0"/>
                <a:cs typeface="Arial" panose="020B0604020202020204" pitchFamily="34" charset="0"/>
              </a:rPr>
              <a:t>addressing overcrowding in correctional facilities, promoting the health and safety of officials and inmates and increasing access to rehabilitation </a:t>
            </a:r>
            <a:r>
              <a:rPr lang="en-US" sz="1800" dirty="0" smtClean="0">
                <a:solidFill>
                  <a:sysClr val="windowText" lastClr="000000"/>
                </a:solidFill>
                <a:latin typeface="Arial" panose="020B0604020202020204" pitchFamily="34" charset="0"/>
                <a:cs typeface="Arial" panose="020B0604020202020204" pitchFamily="34" charset="0"/>
              </a:rPr>
              <a:t>services</a:t>
            </a:r>
          </a:p>
          <a:p>
            <a:pPr marL="342900" indent="-342900" algn="just" eaLnBrk="0" fontAlgn="base" hangingPunct="0">
              <a:lnSpc>
                <a:spcPct val="11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Special Remission of sentence of 2019 provided an opportunity for offenders to reconcile with their families and communities while also encouraging positive outcomes of rehabilitation and social reintegration by remaining law abiding </a:t>
            </a:r>
            <a:r>
              <a:rPr lang="en-US" sz="1800" dirty="0" smtClean="0">
                <a:solidFill>
                  <a:sysClr val="windowText" lastClr="000000"/>
                </a:solidFill>
                <a:latin typeface="Arial" panose="020B0604020202020204" pitchFamily="34" charset="0"/>
                <a:cs typeface="Arial" panose="020B0604020202020204" pitchFamily="34" charset="0"/>
              </a:rPr>
              <a:t>citizens</a:t>
            </a:r>
            <a:endParaRPr lang="en-US" sz="1800" dirty="0">
              <a:solidFill>
                <a:sysClr val="windowText" lastClr="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20</a:t>
            </a:fld>
            <a:endParaRPr lang="en-ZA" dirty="0">
              <a:solidFill>
                <a:prstClr val="white"/>
              </a:solidFill>
            </a:endParaRPr>
          </a:p>
        </p:txBody>
      </p:sp>
    </p:spTree>
    <p:extLst>
      <p:ext uri="{BB962C8B-B14F-4D97-AF65-F5344CB8AC3E}">
        <p14:creationId xmlns:p14="http://schemas.microsoft.com/office/powerpoint/2010/main" val="113685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prstClr val="black"/>
                </a:solidFill>
              </a:rPr>
              <a:t>SERVICE DELIVERY ENVIRONMENT</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21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926185063"/>
              </p:ext>
            </p:extLst>
          </p:nvPr>
        </p:nvGraphicFramePr>
        <p:xfrm>
          <a:off x="228601" y="960204"/>
          <a:ext cx="6091515" cy="2715325"/>
        </p:xfrm>
        <a:graphic>
          <a:graphicData uri="http://schemas.openxmlformats.org/drawingml/2006/table">
            <a:tbl>
              <a:tblPr firstRow="1" firstCol="1" bandRow="1"/>
              <a:tblGrid>
                <a:gridCol w="976056"/>
                <a:gridCol w="675075"/>
                <a:gridCol w="739658"/>
                <a:gridCol w="739658"/>
                <a:gridCol w="740876"/>
                <a:gridCol w="739658"/>
                <a:gridCol w="739658"/>
                <a:gridCol w="740876"/>
              </a:tblGrid>
              <a:tr h="460096">
                <a:tc>
                  <a:txBody>
                    <a:bodyPr/>
                    <a:lstStyle/>
                    <a:p>
                      <a:pPr algn="ctr">
                        <a:lnSpc>
                          <a:spcPct val="115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Categories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Gender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2015/16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r>
              <a:tr h="23164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Sentenced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nSpc>
                          <a:spcPct val="115000"/>
                        </a:lnSpc>
                        <a:spcAft>
                          <a:spcPts val="0"/>
                        </a:spcAft>
                      </a:pPr>
                      <a:r>
                        <a:rPr lang="en-GB"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Females </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4806"/>
                    </a:solidFill>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3 029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3 036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2 979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2 956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2 957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2 534</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3164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Unsentenced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ZA"/>
                    </a:p>
                  </a:txBody>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1 089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1 157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1 195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1 370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1 359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1 435</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092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Total females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4 118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4 193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4 174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4 326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4 316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3 969</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r>
              <a:tr h="23164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Sentenced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nSpc>
                          <a:spcPct val="115000"/>
                        </a:lnSpc>
                        <a:spcAft>
                          <a:spcPts val="0"/>
                        </a:spcAft>
                      </a:pPr>
                      <a:r>
                        <a:rPr lang="en-GB"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Males </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4806"/>
                    </a:solidFill>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113 236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113 691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114 276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114 913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112 190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100 307</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3164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Unsentenced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ZA"/>
                    </a:p>
                  </a:txBody>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42 209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44 100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42 604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44 890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46 369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50 161</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0925">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Total males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155 445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157 791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156 880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159 803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158 559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150 468</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r>
              <a:tr h="446799">
                <a:tc>
                  <a:txBody>
                    <a:bodyPr/>
                    <a:lstStyle/>
                    <a:p>
                      <a:pPr>
                        <a:lnSpc>
                          <a:spcPct val="115000"/>
                        </a:lnSpc>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accent6">
                          <a:lumMod val="60000"/>
                          <a:lumOff val="4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Total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159 563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161 984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161 054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164 129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ctr">
                        <a:lnSpc>
                          <a:spcPct val="115000"/>
                        </a:lnSpc>
                        <a:spcAft>
                          <a:spcPts val="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162 875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marL="0" marR="79375" lvl="0" indent="0" algn="ctr">
                        <a:lnSpc>
                          <a:spcPct val="115000"/>
                        </a:lnSpc>
                        <a:spcBef>
                          <a:spcPts val="600"/>
                        </a:spcBef>
                        <a:spcAft>
                          <a:spcPts val="0"/>
                        </a:spcAft>
                        <a:buFont typeface="+mj-lt"/>
                        <a:buNone/>
                        <a:tabLst>
                          <a:tab pos="228600" algn="l"/>
                          <a:tab pos="701040" algn="dec"/>
                        </a:tabLst>
                      </a:pPr>
                      <a:r>
                        <a:rPr lang="en-GB" sz="12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154 449</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005258536"/>
              </p:ext>
            </p:extLst>
          </p:nvPr>
        </p:nvGraphicFramePr>
        <p:xfrm>
          <a:off x="6432849" y="2637640"/>
          <a:ext cx="5494020" cy="3375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445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SERVICE DELIVERY ENVIRONMENT</a:t>
            </a:r>
            <a:endParaRPr lang="en-ZA" dirty="0"/>
          </a:p>
        </p:txBody>
      </p:sp>
      <p:sp>
        <p:nvSpPr>
          <p:cNvPr id="3" name="Content Placeholder 2"/>
          <p:cNvSpPr>
            <a:spLocks noGrp="1"/>
          </p:cNvSpPr>
          <p:nvPr>
            <p:ph idx="1"/>
          </p:nvPr>
        </p:nvSpPr>
        <p:spPr>
          <a:xfrm>
            <a:off x="358200" y="991907"/>
            <a:ext cx="11376600" cy="4895215"/>
          </a:xfrm>
          <a:ln>
            <a:noFill/>
          </a:ln>
        </p:spPr>
        <p:txBody>
          <a:bodyPr>
            <a:noAutofit/>
          </a:bodyPr>
          <a:lstStyle/>
          <a:p>
            <a:pPr marL="342900" indent="-342900" algn="just" eaLnBrk="0" fontAlgn="base" hangingPunct="0">
              <a:lnSpc>
                <a:spcPct val="110000"/>
              </a:lnSpc>
              <a:spcBef>
                <a:spcPts val="600"/>
              </a:spcBef>
              <a:spcAft>
                <a:spcPts val="600"/>
              </a:spcAft>
              <a:buFont typeface="+mj-lt"/>
              <a:buAutoNum type="arabicPeriod" startAt="7"/>
              <a:defRPr/>
            </a:pPr>
            <a:r>
              <a:rPr lang="en-US" sz="1800" dirty="0">
                <a:solidFill>
                  <a:sysClr val="windowText" lastClr="000000"/>
                </a:solidFill>
                <a:latin typeface="Arial" panose="020B0604020202020204" pitchFamily="34" charset="0"/>
                <a:cs typeface="Arial" panose="020B0604020202020204" pitchFamily="34" charset="0"/>
              </a:rPr>
              <a:t>A total of </a:t>
            </a:r>
            <a:r>
              <a:rPr lang="en-US" sz="1800" dirty="0" smtClean="0">
                <a:solidFill>
                  <a:sysClr val="windowText" lastClr="000000"/>
                </a:solidFill>
                <a:latin typeface="Arial" panose="020B0604020202020204" pitchFamily="34" charset="0"/>
                <a:cs typeface="Arial" panose="020B0604020202020204" pitchFamily="34" charset="0"/>
              </a:rPr>
              <a:t>35 064 sentenced </a:t>
            </a:r>
            <a:r>
              <a:rPr lang="en-US" sz="1800" dirty="0">
                <a:solidFill>
                  <a:sysClr val="windowText" lastClr="000000"/>
                </a:solidFill>
                <a:latin typeface="Arial" panose="020B0604020202020204" pitchFamily="34" charset="0"/>
                <a:cs typeface="Arial" panose="020B0604020202020204" pitchFamily="34" charset="0"/>
              </a:rPr>
              <a:t>offenders in correctional facilities benefitted from the Special Remission of which 15 911 were immediate walk outs (releases) during the project life cycle</a:t>
            </a:r>
          </a:p>
          <a:p>
            <a:pPr marL="342900" indent="-342900" algn="just" eaLnBrk="0" fontAlgn="base" hangingPunct="0">
              <a:lnSpc>
                <a:spcPct val="110000"/>
              </a:lnSpc>
              <a:spcBef>
                <a:spcPts val="600"/>
              </a:spcBef>
              <a:spcAft>
                <a:spcPts val="600"/>
              </a:spcAft>
              <a:buFont typeface="+mj-lt"/>
              <a:buAutoNum type="arabicPeriod" startAt="7"/>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total inmate population as at 31 March 2020 was </a:t>
            </a:r>
            <a:r>
              <a:rPr lang="en-US" sz="1800" dirty="0" smtClean="0">
                <a:solidFill>
                  <a:sysClr val="windowText" lastClr="000000"/>
                </a:solidFill>
                <a:latin typeface="Arial" panose="020B0604020202020204" pitchFamily="34" charset="0"/>
                <a:cs typeface="Arial" panose="020B0604020202020204" pitchFamily="34" charset="0"/>
              </a:rPr>
              <a:t>154 449 which </a:t>
            </a:r>
            <a:r>
              <a:rPr lang="en-US" sz="1800" dirty="0">
                <a:solidFill>
                  <a:sysClr val="windowText" lastClr="000000"/>
                </a:solidFill>
                <a:latin typeface="Arial" panose="020B0604020202020204" pitchFamily="34" charset="0"/>
                <a:cs typeface="Arial" panose="020B0604020202020204" pitchFamily="34" charset="0"/>
              </a:rPr>
              <a:t>reflects a decrease of 8 </a:t>
            </a:r>
            <a:r>
              <a:rPr lang="en-US" sz="1800" dirty="0" smtClean="0">
                <a:solidFill>
                  <a:sysClr val="windowText" lastClr="000000"/>
                </a:solidFill>
                <a:latin typeface="Arial" panose="020B0604020202020204" pitchFamily="34" charset="0"/>
                <a:cs typeface="Arial" panose="020B0604020202020204" pitchFamily="34" charset="0"/>
              </a:rPr>
              <a:t>426 </a:t>
            </a:r>
            <a:r>
              <a:rPr lang="en-US" sz="1800" dirty="0">
                <a:solidFill>
                  <a:sysClr val="windowText" lastClr="000000"/>
                </a:solidFill>
                <a:latin typeface="Arial" panose="020B0604020202020204" pitchFamily="34" charset="0"/>
                <a:cs typeface="Arial" panose="020B0604020202020204" pitchFamily="34" charset="0"/>
              </a:rPr>
              <a:t>inmates between the 2018/19 and 2019/20 financial years.  This translates into a decrease of 5.46% between the two financial </a:t>
            </a:r>
            <a:r>
              <a:rPr lang="en-US" sz="1800" dirty="0" smtClean="0">
                <a:solidFill>
                  <a:sysClr val="windowText" lastClr="000000"/>
                </a:solidFill>
                <a:latin typeface="Arial" panose="020B0604020202020204" pitchFamily="34" charset="0"/>
                <a:cs typeface="Arial" panose="020B0604020202020204" pitchFamily="34" charset="0"/>
              </a:rPr>
              <a:t>years. </a:t>
            </a:r>
            <a:endParaRPr lang="en-US" sz="1800" dirty="0">
              <a:solidFill>
                <a:sysClr val="windowText" lastClr="000000"/>
              </a:solidFill>
              <a:latin typeface="Arial" panose="020B0604020202020204" pitchFamily="34" charset="0"/>
              <a:cs typeface="Arial" panose="020B0604020202020204" pitchFamily="34" charset="0"/>
            </a:endParaRPr>
          </a:p>
          <a:p>
            <a:pPr marL="342900" indent="-342900" algn="just" eaLnBrk="0" fontAlgn="base" hangingPunct="0">
              <a:lnSpc>
                <a:spcPct val="110000"/>
              </a:lnSpc>
              <a:spcBef>
                <a:spcPts val="600"/>
              </a:spcBef>
              <a:spcAft>
                <a:spcPts val="600"/>
              </a:spcAft>
              <a:buFont typeface="+mj-lt"/>
              <a:buAutoNum type="arabicPeriod" startAt="7"/>
              <a:defRPr/>
            </a:pPr>
            <a:r>
              <a:rPr lang="en-US" sz="1800" dirty="0">
                <a:solidFill>
                  <a:sysClr val="windowText" lastClr="000000"/>
                </a:solidFill>
                <a:latin typeface="Arial" panose="020B0604020202020204" pitchFamily="34" charset="0"/>
                <a:cs typeface="Arial" panose="020B0604020202020204" pitchFamily="34" charset="0"/>
              </a:rPr>
              <a:t>The Department continued its efforts to modernise correctional services over the 2019/20 financial year and delivered the Integrated Inmate Management System (IIMS) to a cumulative of nine (9) sites and ensured upgrading of network infrastructure to more than 150 sites to deliver holistic functionalities covering all aspects of correction administration from the admission to the release of inmates and from the point of entry to the exit of the correctional facility; thus, increasing administrative efficiency and productivity. </a:t>
            </a:r>
          </a:p>
          <a:p>
            <a:pPr marL="342900" indent="-342900" algn="just" eaLnBrk="0" fontAlgn="base" hangingPunct="0">
              <a:lnSpc>
                <a:spcPct val="110000"/>
              </a:lnSpc>
              <a:spcBef>
                <a:spcPts val="600"/>
              </a:spcBef>
              <a:spcAft>
                <a:spcPts val="600"/>
              </a:spcAft>
              <a:buFont typeface="+mj-lt"/>
              <a:buAutoNum type="arabicPeriod" startAt="7"/>
              <a:defRPr/>
            </a:pPr>
            <a:r>
              <a:rPr lang="en-US" sz="1800" dirty="0">
                <a:solidFill>
                  <a:sysClr val="windowText" lastClr="000000"/>
                </a:solidFill>
                <a:latin typeface="Arial" panose="020B0604020202020204" pitchFamily="34" charset="0"/>
                <a:cs typeface="Arial" panose="020B0604020202020204" pitchFamily="34" charset="0"/>
              </a:rPr>
              <a:t>The Department implemented four body security scanners in two sites while the implementation of the remaining five sites will be finalised during 2020/21. </a:t>
            </a: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22</a:t>
            </a:fld>
            <a:endParaRPr lang="en-ZA" dirty="0">
              <a:solidFill>
                <a:prstClr val="white"/>
              </a:solidFill>
            </a:endParaRPr>
          </a:p>
        </p:txBody>
      </p:sp>
    </p:spTree>
    <p:extLst>
      <p:ext uri="{BB962C8B-B14F-4D97-AF65-F5344CB8AC3E}">
        <p14:creationId xmlns:p14="http://schemas.microsoft.com/office/powerpoint/2010/main" val="322022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ORGANISATIONAL ENVIRONMENT</a:t>
            </a:r>
            <a:endParaRPr lang="en-ZA" dirty="0"/>
          </a:p>
        </p:txBody>
      </p:sp>
      <p:sp>
        <p:nvSpPr>
          <p:cNvPr id="3" name="Content Placeholder 2"/>
          <p:cNvSpPr>
            <a:spLocks noGrp="1"/>
          </p:cNvSpPr>
          <p:nvPr>
            <p:ph idx="1"/>
          </p:nvPr>
        </p:nvSpPr>
        <p:spPr>
          <a:xfrm>
            <a:off x="357573" y="855127"/>
            <a:ext cx="11269651" cy="5404919"/>
          </a:xfrm>
        </p:spPr>
        <p:txBody>
          <a:bodyPr>
            <a:noAutofit/>
          </a:bodyPr>
          <a:lstStyle/>
          <a:p>
            <a:pPr marL="342900" indent="-342900" algn="just" eaLnBrk="0" fontAlgn="base" hangingPunct="0">
              <a:lnSpc>
                <a:spcPct val="12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As at 31 March 2020 , the Department had a post establishment of </a:t>
            </a:r>
            <a:r>
              <a:rPr lang="en-US" sz="1800" dirty="0">
                <a:solidFill>
                  <a:srgbClr val="FF0000"/>
                </a:solidFill>
                <a:latin typeface="Arial" panose="020B0604020202020204" pitchFamily="34" charset="0"/>
                <a:cs typeface="Arial" panose="020B0604020202020204" pitchFamily="34" charset="0"/>
              </a:rPr>
              <a:t>42 061 </a:t>
            </a:r>
            <a:r>
              <a:rPr lang="en-US" sz="1800" dirty="0">
                <a:solidFill>
                  <a:sysClr val="windowText" lastClr="000000"/>
                </a:solidFill>
                <a:latin typeface="Arial" panose="020B0604020202020204" pitchFamily="34" charset="0"/>
                <a:cs typeface="Arial" panose="020B0604020202020204" pitchFamily="34" charset="0"/>
              </a:rPr>
              <a:t>with </a:t>
            </a:r>
            <a:r>
              <a:rPr lang="en-US" sz="1800" dirty="0">
                <a:solidFill>
                  <a:srgbClr val="FF0000"/>
                </a:solidFill>
                <a:latin typeface="Arial" panose="020B0604020202020204" pitchFamily="34" charset="0"/>
                <a:cs typeface="Arial" panose="020B0604020202020204" pitchFamily="34" charset="0"/>
              </a:rPr>
              <a:t>3 938 </a:t>
            </a:r>
            <a:r>
              <a:rPr lang="en-US" sz="1800" dirty="0">
                <a:solidFill>
                  <a:sysClr val="windowText" lastClr="000000"/>
                </a:solidFill>
                <a:latin typeface="Arial" panose="020B0604020202020204" pitchFamily="34" charset="0"/>
                <a:cs typeface="Arial" panose="020B0604020202020204" pitchFamily="34" charset="0"/>
              </a:rPr>
              <a:t>vacant posts which translates into a vacancy rate of </a:t>
            </a:r>
            <a:r>
              <a:rPr lang="en-US" sz="1800" dirty="0">
                <a:solidFill>
                  <a:srgbClr val="FF0000"/>
                </a:solidFill>
                <a:latin typeface="Arial" panose="020B0604020202020204" pitchFamily="34" charset="0"/>
                <a:cs typeface="Arial" panose="020B0604020202020204" pitchFamily="34" charset="0"/>
              </a:rPr>
              <a:t>9.4</a:t>
            </a:r>
            <a:r>
              <a:rPr lang="en-US" sz="1800" dirty="0">
                <a:solidFill>
                  <a:sysClr val="windowText" lastClr="000000"/>
                </a:solidFill>
                <a:latin typeface="Arial" panose="020B0604020202020204" pitchFamily="34" charset="0"/>
                <a:cs typeface="Arial" panose="020B0604020202020204" pitchFamily="34" charset="0"/>
              </a:rPr>
              <a:t>%.  </a:t>
            </a:r>
          </a:p>
          <a:p>
            <a:pPr marL="342900" indent="-342900" algn="just" eaLnBrk="0" fontAlgn="base" hangingPunct="0">
              <a:lnSpc>
                <a:spcPct val="12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The Department has developed and implemented a recruitment strategy to address the high vacancy rate. </a:t>
            </a:r>
          </a:p>
          <a:p>
            <a:pPr marL="342900" indent="-342900" algn="just" eaLnBrk="0" fontAlgn="base" hangingPunct="0">
              <a:lnSpc>
                <a:spcPct val="12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The Macro Transitional Structure was consulted and submitted to the Department of Public Service and Administration to obtain concurrence and inform the Micro Organisational Structure.  </a:t>
            </a:r>
          </a:p>
          <a:p>
            <a:pPr marL="342900" indent="-342900" algn="just" eaLnBrk="0" fontAlgn="base" hangingPunct="0">
              <a:lnSpc>
                <a:spcPct val="12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The process of developing micro structure has commenced in line with the Operations Management Framework - Phase II. </a:t>
            </a:r>
          </a:p>
          <a:p>
            <a:pPr marL="342900" indent="-342900" algn="just" eaLnBrk="0" fontAlgn="base" hangingPunct="0">
              <a:lnSpc>
                <a:spcPct val="120000"/>
              </a:lnSpc>
              <a:spcBef>
                <a:spcPts val="600"/>
              </a:spcBef>
              <a:spcAft>
                <a:spcPts val="600"/>
              </a:spcAft>
              <a:buFont typeface="+mj-lt"/>
              <a:buAutoNum type="arabicPeriod"/>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2019 strategic planning session of the Department involved the critical evaluation of the operating environment, including the macro external and internal environment that influences the way the Department achieves its </a:t>
            </a:r>
            <a:r>
              <a:rPr lang="en-US" sz="1800" dirty="0" smtClean="0">
                <a:solidFill>
                  <a:sysClr val="windowText" lastClr="000000"/>
                </a:solidFill>
                <a:latin typeface="Arial" panose="020B0604020202020204" pitchFamily="34" charset="0"/>
                <a:cs typeface="Arial" panose="020B0604020202020204" pitchFamily="34" charset="0"/>
              </a:rPr>
              <a:t>purpose.</a:t>
            </a:r>
          </a:p>
          <a:p>
            <a:pPr marL="342900" indent="-342900" algn="just" eaLnBrk="0" fontAlgn="base" hangingPunct="0">
              <a:lnSpc>
                <a:spcPct val="120000"/>
              </a:lnSpc>
              <a:spcBef>
                <a:spcPts val="600"/>
              </a:spcBef>
              <a:spcAft>
                <a:spcPts val="600"/>
              </a:spcAft>
              <a:buFont typeface="+mj-lt"/>
              <a:buAutoNum type="arabicPeriod"/>
              <a:defRPr/>
            </a:pPr>
            <a:r>
              <a:rPr lang="en-US" sz="1800" dirty="0">
                <a:solidFill>
                  <a:sysClr val="windowText" lastClr="000000"/>
                </a:solidFill>
                <a:latin typeface="Arial" panose="020B0604020202020204" pitchFamily="34" charset="0"/>
                <a:cs typeface="Arial" panose="020B0604020202020204" pitchFamily="34" charset="0"/>
              </a:rPr>
              <a:t>The Service Delivery Model (SDM) which was approved in June 2019 includes the mandate analysis, identification of services delivered by Department, service beneficiaries, risks and assumptions which culminated in the identification of the different modes of delivery of those services</a:t>
            </a:r>
          </a:p>
          <a:p>
            <a:pPr marL="342900" indent="-342900" algn="just" eaLnBrk="0" fontAlgn="base" hangingPunct="0">
              <a:lnSpc>
                <a:spcPct val="120000"/>
              </a:lnSpc>
              <a:spcBef>
                <a:spcPts val="600"/>
              </a:spcBef>
              <a:spcAft>
                <a:spcPts val="600"/>
              </a:spcAft>
              <a:buFont typeface="+mj-lt"/>
              <a:buAutoNum type="arabicPeriod"/>
              <a:defRPr/>
            </a:pPr>
            <a:endParaRPr lang="en-US" sz="1800" dirty="0">
              <a:solidFill>
                <a:sysClr val="windowText" lastClr="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23</a:t>
            </a:fld>
            <a:endParaRPr lang="en-ZA" dirty="0">
              <a:solidFill>
                <a:prstClr val="white"/>
              </a:solidFill>
            </a:endParaRPr>
          </a:p>
        </p:txBody>
      </p:sp>
    </p:spTree>
    <p:extLst>
      <p:ext uri="{BB962C8B-B14F-4D97-AF65-F5344CB8AC3E}">
        <p14:creationId xmlns:p14="http://schemas.microsoft.com/office/powerpoint/2010/main" val="501700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ORGANISATIONAL ENVIRONMENT</a:t>
            </a:r>
            <a:endParaRPr lang="en-ZA" dirty="0"/>
          </a:p>
        </p:txBody>
      </p:sp>
      <p:sp>
        <p:nvSpPr>
          <p:cNvPr id="3" name="Content Placeholder 2"/>
          <p:cNvSpPr>
            <a:spLocks noGrp="1"/>
          </p:cNvSpPr>
          <p:nvPr>
            <p:ph idx="1"/>
          </p:nvPr>
        </p:nvSpPr>
        <p:spPr>
          <a:xfrm>
            <a:off x="232067" y="918254"/>
            <a:ext cx="11475839" cy="5404919"/>
          </a:xfrm>
        </p:spPr>
        <p:txBody>
          <a:bodyPr>
            <a:noAutofit/>
          </a:bodyPr>
          <a:lstStyle/>
          <a:p>
            <a:pPr marL="538163" lvl="0" indent="-538163" algn="just" eaLnBrk="0" fontAlgn="base" hangingPunct="0">
              <a:lnSpc>
                <a:spcPct val="120000"/>
              </a:lnSpc>
              <a:spcBef>
                <a:spcPts val="600"/>
              </a:spcBef>
              <a:spcAft>
                <a:spcPts val="600"/>
              </a:spcAft>
              <a:buFont typeface="+mj-lt"/>
              <a:buAutoNum type="arabicPeriod" startAt="7"/>
              <a:defRPr/>
            </a:pPr>
            <a:r>
              <a:rPr lang="en-US" sz="1800" dirty="0">
                <a:solidFill>
                  <a:sysClr val="windowText" lastClr="000000"/>
                </a:solidFill>
                <a:latin typeface="Arial" panose="020B0604020202020204" pitchFamily="34" charset="0"/>
                <a:cs typeface="Arial" panose="020B0604020202020204" pitchFamily="34" charset="0"/>
              </a:rPr>
              <a:t>Business Process Mapping was performed between November 2019 and February 2020 across several Management Areas, Regional Offices and the Head Office to unpack the manner in which different components of the SDM are being realised within current operations. </a:t>
            </a:r>
          </a:p>
          <a:p>
            <a:pPr marL="538163" indent="-538163" algn="just" eaLnBrk="0" fontAlgn="base" hangingPunct="0">
              <a:lnSpc>
                <a:spcPct val="120000"/>
              </a:lnSpc>
              <a:spcBef>
                <a:spcPts val="600"/>
              </a:spcBef>
              <a:spcAft>
                <a:spcPts val="600"/>
              </a:spcAft>
              <a:buFont typeface="+mj-lt"/>
              <a:buAutoNum type="arabicPeriod" startAt="8"/>
              <a:defRPr/>
            </a:pPr>
            <a:r>
              <a:rPr lang="en-US" sz="1800" dirty="0" smtClean="0">
                <a:solidFill>
                  <a:sysClr val="windowText" lastClr="000000"/>
                </a:solidFill>
                <a:latin typeface="Arial" panose="020B0604020202020204" pitchFamily="34" charset="0"/>
                <a:cs typeface="Arial" panose="020B0604020202020204" pitchFamily="34" charset="0"/>
              </a:rPr>
              <a:t>The </a:t>
            </a:r>
            <a:r>
              <a:rPr lang="en-US" sz="1800" dirty="0">
                <a:solidFill>
                  <a:sysClr val="windowText" lastClr="000000"/>
                </a:solidFill>
                <a:latin typeface="Arial" panose="020B0604020202020204" pitchFamily="34" charset="0"/>
                <a:cs typeface="Arial" panose="020B0604020202020204" pitchFamily="34" charset="0"/>
              </a:rPr>
              <a:t>Business Process Mapping exercise enabled a detailed view of the interactions between different components within the Department in the drive to fulfil the mandate. </a:t>
            </a:r>
            <a:endParaRPr lang="en-US" sz="1800" dirty="0" smtClean="0">
              <a:solidFill>
                <a:sysClr val="windowText" lastClr="000000"/>
              </a:solidFill>
              <a:latin typeface="Arial" panose="020B0604020202020204" pitchFamily="34" charset="0"/>
              <a:cs typeface="Arial" panose="020B0604020202020204" pitchFamily="34" charset="0"/>
            </a:endParaRPr>
          </a:p>
          <a:p>
            <a:pPr marL="538163" indent="-538163" algn="just" eaLnBrk="0" fontAlgn="base" hangingPunct="0">
              <a:lnSpc>
                <a:spcPct val="120000"/>
              </a:lnSpc>
              <a:spcBef>
                <a:spcPts val="600"/>
              </a:spcBef>
              <a:spcAft>
                <a:spcPts val="600"/>
              </a:spcAft>
              <a:buFont typeface="+mj-lt"/>
              <a:buAutoNum type="arabicPeriod" startAt="8"/>
              <a:defRPr/>
            </a:pPr>
            <a:r>
              <a:rPr lang="en-US" sz="1800" dirty="0">
                <a:solidFill>
                  <a:sysClr val="windowText" lastClr="000000"/>
                </a:solidFill>
                <a:latin typeface="Arial" panose="020B0604020202020204" pitchFamily="34" charset="0"/>
                <a:cs typeface="Arial" panose="020B0604020202020204" pitchFamily="34" charset="0"/>
              </a:rPr>
              <a:t>This is important as this allows for accountability to be clearly defined across the functions and management levels, i.e. the Centre of Excellence is accountable for developing the frameworks and tools to realise service delivery while the Theatres of Operations are accountable for execution according to the Delegation of Authority, the Annual Operational Plan and the policies and procedures for the Department.</a:t>
            </a: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24</a:t>
            </a:fld>
            <a:endParaRPr lang="en-ZA" dirty="0">
              <a:solidFill>
                <a:prstClr val="white"/>
              </a:solidFill>
            </a:endParaRPr>
          </a:p>
        </p:txBody>
      </p:sp>
    </p:spTree>
    <p:extLst>
      <p:ext uri="{BB962C8B-B14F-4D97-AF65-F5344CB8AC3E}">
        <p14:creationId xmlns:p14="http://schemas.microsoft.com/office/powerpoint/2010/main" val="2815032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D75ED1-E39C-2F4E-93C8-20ED0A288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
        <p:nvSpPr>
          <p:cNvPr id="4" name="TextBox 3"/>
          <p:cNvSpPr txBox="1"/>
          <p:nvPr/>
        </p:nvSpPr>
        <p:spPr>
          <a:xfrm>
            <a:off x="546847" y="271380"/>
            <a:ext cx="6300000" cy="6300000"/>
          </a:xfrm>
          <a:prstGeom prst="rect">
            <a:avLst/>
          </a:prstGeom>
          <a:noFill/>
        </p:spPr>
        <p:txBody>
          <a:bodyPr wrap="square" rtlCol="0">
            <a:spAutoFit/>
          </a:bodyPr>
          <a:lstStyle/>
          <a:p>
            <a:pPr lvl="0" algn="ctr" defTabSz="914316"/>
            <a:r>
              <a:rPr lang="en-ZA" sz="3600" b="1" dirty="0">
                <a:solidFill>
                  <a:srgbClr val="C8AE7E"/>
                </a:solidFill>
                <a:latin typeface="Tahoma" panose="020B0604030504040204" pitchFamily="34" charset="0"/>
                <a:ea typeface="Tahoma" panose="020B0604030504040204" pitchFamily="34" charset="0"/>
                <a:cs typeface="Tahoma" panose="020B0604030504040204" pitchFamily="34" charset="0"/>
              </a:rPr>
              <a:t>2019/20 ANNUAL REPORT</a:t>
            </a:r>
          </a:p>
          <a:p>
            <a:pPr algn="ctr" defTabSz="914316"/>
            <a:endParaRPr lang="fr-FR" sz="5400" b="1" dirty="0" smtClean="0">
              <a:solidFill>
                <a:srgbClr val="006600"/>
              </a:solidFill>
            </a:endParaRPr>
          </a:p>
          <a:p>
            <a:pPr algn="ctr" defTabSz="914316"/>
            <a:r>
              <a:rPr lang="fr-FR" sz="7200" b="1" dirty="0">
                <a:solidFill>
                  <a:srgbClr val="006600"/>
                </a:solidFill>
                <a:latin typeface="Calibri"/>
              </a:rPr>
              <a:t>PART B</a:t>
            </a:r>
          </a:p>
          <a:p>
            <a:pPr algn="ctr" defTabSz="914316"/>
            <a:endParaRPr lang="fr-FR" sz="4400" b="1" dirty="0">
              <a:solidFill>
                <a:srgbClr val="006600"/>
              </a:solidFill>
              <a:latin typeface="Calibri"/>
            </a:endParaRPr>
          </a:p>
          <a:p>
            <a:pPr algn="ctr" defTabSz="914316"/>
            <a:r>
              <a:rPr lang="fr-FR" sz="7200" b="1" dirty="0">
                <a:solidFill>
                  <a:srgbClr val="006600"/>
                </a:solidFill>
                <a:latin typeface="Calibri"/>
              </a:rPr>
              <a:t>PROGRAMME PERFORMANCE INFORMATION</a:t>
            </a:r>
          </a:p>
        </p:txBody>
      </p:sp>
      <p:sp>
        <p:nvSpPr>
          <p:cNvPr id="5" name="Slide Number Placeholder 5"/>
          <p:cNvSpPr>
            <a:spLocks noGrp="1"/>
          </p:cNvSpPr>
          <p:nvPr>
            <p:ph type="sldNum" sz="quarter" idx="12"/>
          </p:nvPr>
        </p:nvSpPr>
        <p:spPr>
          <a:xfrm>
            <a:off x="10542494" y="6406429"/>
            <a:ext cx="537884" cy="366706"/>
          </a:xfrm>
        </p:spPr>
        <p:txBody>
          <a:bodyPr/>
          <a:lstStyle/>
          <a:p>
            <a:pPr algn="ctr"/>
            <a:fld id="{57B0A79F-3671-490D-B8E0-220653DEC0F9}" type="slidenum">
              <a:rPr lang="en-ZA" smtClean="0"/>
              <a:pPr algn="ctr"/>
              <a:t>25</a:t>
            </a:fld>
            <a:endParaRPr lang="en-ZA" dirty="0"/>
          </a:p>
        </p:txBody>
      </p:sp>
      <p:grpSp>
        <p:nvGrpSpPr>
          <p:cNvPr id="6" name="Group 5"/>
          <p:cNvGrpSpPr/>
          <p:nvPr/>
        </p:nvGrpSpPr>
        <p:grpSpPr>
          <a:xfrm>
            <a:off x="273423" y="271380"/>
            <a:ext cx="11645154" cy="6318402"/>
            <a:chOff x="286871" y="288587"/>
            <a:chExt cx="11645154" cy="6318402"/>
          </a:xfrm>
        </p:grpSpPr>
        <p:cxnSp>
          <p:nvCxnSpPr>
            <p:cNvPr id="7" name="Straight Connector 6"/>
            <p:cNvCxnSpPr/>
            <p:nvPr/>
          </p:nvCxnSpPr>
          <p:spPr>
            <a:xfrm flipH="1">
              <a:off x="286871" y="288587"/>
              <a:ext cx="116451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6871" y="288587"/>
              <a:ext cx="0" cy="631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871" y="6606989"/>
              <a:ext cx="103900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32025" y="288587"/>
              <a:ext cx="0" cy="240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863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STRATEGIC OVERVIEW</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26</a:t>
            </a:fld>
            <a:endParaRPr lang="en-ZA" dirty="0"/>
          </a:p>
        </p:txBody>
      </p:sp>
      <p:grpSp>
        <p:nvGrpSpPr>
          <p:cNvPr id="5" name="Group 4">
            <a:extLst>
              <a:ext uri="{FF2B5EF4-FFF2-40B4-BE49-F238E27FC236}">
                <a16:creationId xmlns:a16="http://schemas.microsoft.com/office/drawing/2014/main" xmlns="" id="{74EB015E-7057-41DF-8C9B-A0174CD0A709}"/>
              </a:ext>
            </a:extLst>
          </p:cNvPr>
          <p:cNvGrpSpPr/>
          <p:nvPr/>
        </p:nvGrpSpPr>
        <p:grpSpPr>
          <a:xfrm>
            <a:off x="443502" y="1014782"/>
            <a:ext cx="11488380" cy="576000"/>
            <a:chOff x="342634" y="6094997"/>
            <a:chExt cx="11002989" cy="549111"/>
          </a:xfrm>
        </p:grpSpPr>
        <p:grpSp>
          <p:nvGrpSpPr>
            <p:cNvPr id="6" name="Group 5">
              <a:extLst>
                <a:ext uri="{FF2B5EF4-FFF2-40B4-BE49-F238E27FC236}">
                  <a16:creationId xmlns:a16="http://schemas.microsoft.com/office/drawing/2014/main" xmlns="" id="{6DD67510-9617-4278-AB51-B0DF2E28FE16}"/>
                </a:ext>
              </a:extLst>
            </p:cNvPr>
            <p:cNvGrpSpPr/>
            <p:nvPr/>
          </p:nvGrpSpPr>
          <p:grpSpPr>
            <a:xfrm>
              <a:off x="342634" y="6094997"/>
              <a:ext cx="11002989" cy="549111"/>
              <a:chOff x="349453" y="6090232"/>
              <a:chExt cx="10996172" cy="549111"/>
            </a:xfrm>
          </p:grpSpPr>
          <p:sp>
            <p:nvSpPr>
              <p:cNvPr id="9" name="Rectangle 8">
                <a:extLst>
                  <a:ext uri="{FF2B5EF4-FFF2-40B4-BE49-F238E27FC236}">
                    <a16:creationId xmlns:a16="http://schemas.microsoft.com/office/drawing/2014/main" xmlns="" id="{AA771F7C-22FE-4B31-8E4E-2130AA94F23F}"/>
                  </a:ext>
                </a:extLst>
              </p:cNvPr>
              <p:cNvSpPr/>
              <p:nvPr/>
            </p:nvSpPr>
            <p:spPr>
              <a:xfrm>
                <a:off x="349453" y="6090232"/>
                <a:ext cx="5444921" cy="549111"/>
              </a:xfrm>
              <a:prstGeom prst="rect">
                <a:avLst/>
              </a:prstGeom>
              <a:gradFill rotWithShape="1">
                <a:gsLst>
                  <a:gs pos="0">
                    <a:srgbClr val="E9A43F">
                      <a:lumMod val="110000"/>
                      <a:satMod val="105000"/>
                      <a:tint val="67000"/>
                    </a:srgbClr>
                  </a:gs>
                  <a:gs pos="50000">
                    <a:srgbClr val="E9A43F">
                      <a:lumMod val="105000"/>
                      <a:satMod val="103000"/>
                      <a:tint val="73000"/>
                    </a:srgbClr>
                  </a:gs>
                  <a:gs pos="100000">
                    <a:srgbClr val="E9A43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endParaRPr lang="en-ZA" sz="1000" kern="0" dirty="0">
                  <a:solidFill>
                    <a:prstClr val="black"/>
                  </a:solidFill>
                  <a:latin typeface="Lato"/>
                  <a:ea typeface="ＭＳ Ｐゴシック" pitchFamily="-108" charset="-128"/>
                  <a:cs typeface="Arial"/>
                </a:endParaRPr>
              </a:p>
            </p:txBody>
          </p:sp>
          <p:sp>
            <p:nvSpPr>
              <p:cNvPr id="10" name="Rectangle 9">
                <a:extLst>
                  <a:ext uri="{FF2B5EF4-FFF2-40B4-BE49-F238E27FC236}">
                    <a16:creationId xmlns:a16="http://schemas.microsoft.com/office/drawing/2014/main" xmlns="" id="{482869E6-898D-415D-89FE-636170997EF3}"/>
                  </a:ext>
                </a:extLst>
              </p:cNvPr>
              <p:cNvSpPr/>
              <p:nvPr/>
            </p:nvSpPr>
            <p:spPr>
              <a:xfrm>
                <a:off x="5794374" y="6090232"/>
                <a:ext cx="5551251" cy="549111"/>
              </a:xfrm>
              <a:prstGeom prst="rect">
                <a:avLst/>
              </a:prstGeom>
              <a:gradFill rotWithShape="1">
                <a:gsLst>
                  <a:gs pos="0">
                    <a:srgbClr val="E9A43F">
                      <a:lumMod val="110000"/>
                      <a:satMod val="105000"/>
                      <a:tint val="67000"/>
                    </a:srgbClr>
                  </a:gs>
                  <a:gs pos="50000">
                    <a:srgbClr val="E9A43F">
                      <a:lumMod val="105000"/>
                      <a:satMod val="103000"/>
                      <a:tint val="73000"/>
                    </a:srgbClr>
                  </a:gs>
                  <a:gs pos="100000">
                    <a:srgbClr val="E9A43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endParaRPr lang="en-ZA" kern="0" dirty="0">
                  <a:solidFill>
                    <a:prstClr val="black"/>
                  </a:solidFill>
                  <a:latin typeface="Lato"/>
                  <a:ea typeface="ＭＳ Ｐゴシック" pitchFamily="-108" charset="-128"/>
                  <a:cs typeface="Arial"/>
                </a:endParaRPr>
              </a:p>
            </p:txBody>
          </p:sp>
        </p:grpSp>
        <p:sp>
          <p:nvSpPr>
            <p:cNvPr id="7" name="TextBox 6">
              <a:extLst>
                <a:ext uri="{FF2B5EF4-FFF2-40B4-BE49-F238E27FC236}">
                  <a16:creationId xmlns:a16="http://schemas.microsoft.com/office/drawing/2014/main" xmlns="" id="{1BD8E604-4FD9-43D8-86F9-EA27FB6B549F}"/>
                </a:ext>
              </a:extLst>
            </p:cNvPr>
            <p:cNvSpPr txBox="1"/>
            <p:nvPr/>
          </p:nvSpPr>
          <p:spPr>
            <a:xfrm>
              <a:off x="391111" y="6211753"/>
              <a:ext cx="5361385" cy="253917"/>
            </a:xfrm>
            <a:prstGeom prst="rect">
              <a:avLst/>
            </a:prstGeom>
            <a:noFill/>
          </p:spPr>
          <p:txBody>
            <a:bodyPr wrap="square" rtlCol="0">
              <a:spAutoFit/>
            </a:bodyPr>
            <a:lstStyle/>
            <a:p>
              <a:pPr algn="ctr">
                <a:defRPr/>
              </a:pPr>
              <a:r>
                <a:rPr lang="en-ZA" sz="1050" b="1" kern="0" dirty="0">
                  <a:solidFill>
                    <a:prstClr val="black"/>
                  </a:solidFill>
                  <a:latin typeface="Lato"/>
                  <a:ea typeface="ＭＳ Ｐゴシック" pitchFamily="-108" charset="-128"/>
                  <a:cs typeface="Arial"/>
                </a:rPr>
                <a:t>Vision</a:t>
              </a:r>
              <a:r>
                <a:rPr lang="en-ZA" sz="1050" kern="0" dirty="0">
                  <a:solidFill>
                    <a:prstClr val="black"/>
                  </a:solidFill>
                  <a:latin typeface="Lato"/>
                  <a:ea typeface="ＭＳ Ｐゴシック" pitchFamily="-108" charset="-128"/>
                  <a:cs typeface="Arial"/>
                </a:rPr>
                <a:t>: Providing the best Correctional Services for a safer South Africa</a:t>
              </a:r>
            </a:p>
          </p:txBody>
        </p:sp>
        <p:sp>
          <p:nvSpPr>
            <p:cNvPr id="8" name="TextBox 7">
              <a:extLst>
                <a:ext uri="{FF2B5EF4-FFF2-40B4-BE49-F238E27FC236}">
                  <a16:creationId xmlns:a16="http://schemas.microsoft.com/office/drawing/2014/main" xmlns="" id="{6D53F169-3901-454D-A6DD-79131A088482}"/>
                </a:ext>
              </a:extLst>
            </p:cNvPr>
            <p:cNvSpPr txBox="1"/>
            <p:nvPr/>
          </p:nvSpPr>
          <p:spPr>
            <a:xfrm>
              <a:off x="5892861" y="6128343"/>
              <a:ext cx="5361385" cy="400109"/>
            </a:xfrm>
            <a:prstGeom prst="rect">
              <a:avLst/>
            </a:prstGeom>
            <a:noFill/>
          </p:spPr>
          <p:txBody>
            <a:bodyPr wrap="square" rtlCol="0">
              <a:spAutoFit/>
            </a:bodyPr>
            <a:lstStyle/>
            <a:p>
              <a:pPr algn="ctr">
                <a:defRPr/>
              </a:pPr>
              <a:r>
                <a:rPr lang="en-ZA" sz="1000" b="1" kern="0" dirty="0">
                  <a:solidFill>
                    <a:prstClr val="black"/>
                  </a:solidFill>
                  <a:latin typeface="Lato"/>
                  <a:ea typeface="ＭＳ Ｐゴシック" pitchFamily="-108" charset="-128"/>
                  <a:cs typeface="Arial"/>
                </a:rPr>
                <a:t>Mission </a:t>
              </a:r>
              <a:r>
                <a:rPr lang="en-ZA" sz="1000" kern="0" dirty="0">
                  <a:solidFill>
                    <a:prstClr val="black"/>
                  </a:solidFill>
                  <a:latin typeface="Lato"/>
                  <a:ea typeface="ＭＳ Ｐゴシック" pitchFamily="-108" charset="-128"/>
                  <a:cs typeface="Arial"/>
                </a:rPr>
                <a:t>Contributing to a just, peaceful and safer South Africa through effective and humane incarceration of inmates and the rehabilitation and social reintegration of offenders</a:t>
              </a:r>
            </a:p>
          </p:txBody>
        </p:sp>
      </p:grpSp>
      <p:sp>
        <p:nvSpPr>
          <p:cNvPr id="11" name="TextBox 10">
            <a:extLst>
              <a:ext uri="{FF2B5EF4-FFF2-40B4-BE49-F238E27FC236}">
                <a16:creationId xmlns:a16="http://schemas.microsoft.com/office/drawing/2014/main" xmlns="" id="{20F8147D-4888-4027-8618-3062CC8153C8}"/>
              </a:ext>
            </a:extLst>
          </p:cNvPr>
          <p:cNvSpPr txBox="1"/>
          <p:nvPr/>
        </p:nvSpPr>
        <p:spPr>
          <a:xfrm rot="16200000">
            <a:off x="-96257" y="1111108"/>
            <a:ext cx="717511" cy="400110"/>
          </a:xfrm>
          <a:prstGeom prst="rect">
            <a:avLst/>
          </a:prstGeom>
          <a:noFill/>
        </p:spPr>
        <p:txBody>
          <a:bodyPr wrap="square" rtlCol="0">
            <a:spAutoFit/>
          </a:bodyPr>
          <a:lstStyle/>
          <a:p>
            <a:pPr algn="ctr" defTabSz="457200"/>
            <a:r>
              <a:rPr lang="en-ZA" sz="1000" dirty="0">
                <a:solidFill>
                  <a:prstClr val="black"/>
                </a:solidFill>
                <a:latin typeface="Lato"/>
                <a:ea typeface="ＭＳ Ｐゴシック" pitchFamily="-108" charset="-128"/>
                <a:cs typeface="Arial"/>
              </a:rPr>
              <a:t>Vision Mission</a:t>
            </a:r>
            <a:endParaRPr lang="en-ZA" sz="1400" dirty="0">
              <a:solidFill>
                <a:prstClr val="black"/>
              </a:solidFill>
              <a:latin typeface="Lato"/>
              <a:ea typeface="ＭＳ Ｐゴシック" pitchFamily="-108" charset="-128"/>
              <a:cs typeface="Arial"/>
            </a:endParaRPr>
          </a:p>
        </p:txBody>
      </p:sp>
      <p:grpSp>
        <p:nvGrpSpPr>
          <p:cNvPr id="12" name="Group 11">
            <a:extLst>
              <a:ext uri="{FF2B5EF4-FFF2-40B4-BE49-F238E27FC236}">
                <a16:creationId xmlns:a16="http://schemas.microsoft.com/office/drawing/2014/main" xmlns="" id="{38DC9429-1126-43A4-A4FE-D848C3BA9FEC}"/>
              </a:ext>
            </a:extLst>
          </p:cNvPr>
          <p:cNvGrpSpPr/>
          <p:nvPr/>
        </p:nvGrpSpPr>
        <p:grpSpPr>
          <a:xfrm>
            <a:off x="443502" y="1635619"/>
            <a:ext cx="11488380" cy="312426"/>
            <a:chOff x="349454" y="5836788"/>
            <a:chExt cx="17590762" cy="246420"/>
          </a:xfrm>
        </p:grpSpPr>
        <p:sp>
          <p:nvSpPr>
            <p:cNvPr id="13" name="Rectangle 12">
              <a:extLst>
                <a:ext uri="{FF2B5EF4-FFF2-40B4-BE49-F238E27FC236}">
                  <a16:creationId xmlns:a16="http://schemas.microsoft.com/office/drawing/2014/main" xmlns="" id="{D67771A1-CB92-4690-A86C-7D1E8DB26D21}"/>
                </a:ext>
              </a:extLst>
            </p:cNvPr>
            <p:cNvSpPr/>
            <p:nvPr/>
          </p:nvSpPr>
          <p:spPr>
            <a:xfrm>
              <a:off x="349454"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50" kern="0" dirty="0">
                  <a:solidFill>
                    <a:prstClr val="black"/>
                  </a:solidFill>
                  <a:latin typeface="Lato"/>
                  <a:ea typeface="ＭＳ Ｐゴシック" pitchFamily="-108" charset="-128"/>
                  <a:cs typeface="Arial"/>
                </a:rPr>
                <a:t>Development</a:t>
              </a:r>
            </a:p>
          </p:txBody>
        </p:sp>
        <p:sp>
          <p:nvSpPr>
            <p:cNvPr id="14" name="Rectangle 13">
              <a:extLst>
                <a:ext uri="{FF2B5EF4-FFF2-40B4-BE49-F238E27FC236}">
                  <a16:creationId xmlns:a16="http://schemas.microsoft.com/office/drawing/2014/main" xmlns="" id="{8834F4EE-3793-43B2-A63A-00640889A659}"/>
                </a:ext>
              </a:extLst>
            </p:cNvPr>
            <p:cNvSpPr/>
            <p:nvPr/>
          </p:nvSpPr>
          <p:spPr>
            <a:xfrm>
              <a:off x="2548688"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Integrity</a:t>
              </a:r>
            </a:p>
          </p:txBody>
        </p:sp>
        <p:sp>
          <p:nvSpPr>
            <p:cNvPr id="15" name="Rectangle 14">
              <a:extLst>
                <a:ext uri="{FF2B5EF4-FFF2-40B4-BE49-F238E27FC236}">
                  <a16:creationId xmlns:a16="http://schemas.microsoft.com/office/drawing/2014/main" xmlns="" id="{C2B9A30C-2A5C-468E-BDB6-CF58CBBB324A}"/>
                </a:ext>
              </a:extLst>
            </p:cNvPr>
            <p:cNvSpPr/>
            <p:nvPr/>
          </p:nvSpPr>
          <p:spPr>
            <a:xfrm>
              <a:off x="4747922"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Effectiveness</a:t>
              </a:r>
            </a:p>
          </p:txBody>
        </p:sp>
        <p:sp>
          <p:nvSpPr>
            <p:cNvPr id="16" name="Rectangle 15">
              <a:extLst>
                <a:ext uri="{FF2B5EF4-FFF2-40B4-BE49-F238E27FC236}">
                  <a16:creationId xmlns:a16="http://schemas.microsoft.com/office/drawing/2014/main" xmlns="" id="{6E54EB5C-EEE7-4A8C-AC11-66F2DC0519DD}"/>
                </a:ext>
              </a:extLst>
            </p:cNvPr>
            <p:cNvSpPr/>
            <p:nvPr/>
          </p:nvSpPr>
          <p:spPr>
            <a:xfrm>
              <a:off x="6947157"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Ubuntu</a:t>
              </a:r>
            </a:p>
          </p:txBody>
        </p:sp>
        <p:sp>
          <p:nvSpPr>
            <p:cNvPr id="17" name="Rectangle 16">
              <a:extLst>
                <a:ext uri="{FF2B5EF4-FFF2-40B4-BE49-F238E27FC236}">
                  <a16:creationId xmlns:a16="http://schemas.microsoft.com/office/drawing/2014/main" xmlns="" id="{4A109525-C06D-477D-969C-4A9E2565B0D3}"/>
                </a:ext>
              </a:extLst>
            </p:cNvPr>
            <p:cNvSpPr/>
            <p:nvPr/>
          </p:nvSpPr>
          <p:spPr>
            <a:xfrm>
              <a:off x="9158520" y="5838537"/>
              <a:ext cx="2199236"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Accountability</a:t>
              </a:r>
            </a:p>
          </p:txBody>
        </p:sp>
        <p:sp>
          <p:nvSpPr>
            <p:cNvPr id="18" name="Rectangle 17">
              <a:extLst>
                <a:ext uri="{FF2B5EF4-FFF2-40B4-BE49-F238E27FC236}">
                  <a16:creationId xmlns:a16="http://schemas.microsoft.com/office/drawing/2014/main" xmlns="" id="{6CD452B2-7F4F-478A-A696-6F43B798D4C8}"/>
                </a:ext>
              </a:extLst>
            </p:cNvPr>
            <p:cNvSpPr/>
            <p:nvPr/>
          </p:nvSpPr>
          <p:spPr>
            <a:xfrm>
              <a:off x="11335703" y="5839475"/>
              <a:ext cx="2199235"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Justice</a:t>
              </a:r>
            </a:p>
          </p:txBody>
        </p:sp>
        <p:sp>
          <p:nvSpPr>
            <p:cNvPr id="19" name="Rectangle 18">
              <a:extLst>
                <a:ext uri="{FF2B5EF4-FFF2-40B4-BE49-F238E27FC236}">
                  <a16:creationId xmlns:a16="http://schemas.microsoft.com/office/drawing/2014/main" xmlns="" id="{22712BC5-61E8-4F1E-9A26-4E00F0BB2E58}"/>
                </a:ext>
              </a:extLst>
            </p:cNvPr>
            <p:cNvSpPr/>
            <p:nvPr/>
          </p:nvSpPr>
          <p:spPr>
            <a:xfrm>
              <a:off x="13534938" y="5838537"/>
              <a:ext cx="2199235"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Security</a:t>
              </a:r>
            </a:p>
          </p:txBody>
        </p:sp>
        <p:sp>
          <p:nvSpPr>
            <p:cNvPr id="20" name="Rectangle 19">
              <a:extLst>
                <a:ext uri="{FF2B5EF4-FFF2-40B4-BE49-F238E27FC236}">
                  <a16:creationId xmlns:a16="http://schemas.microsoft.com/office/drawing/2014/main" xmlns="" id="{9B91495F-6D3C-4A7E-A957-7410B45203AC}"/>
                </a:ext>
              </a:extLst>
            </p:cNvPr>
            <p:cNvSpPr/>
            <p:nvPr/>
          </p:nvSpPr>
          <p:spPr>
            <a:xfrm>
              <a:off x="15740983" y="5836788"/>
              <a:ext cx="2199233"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a:defRPr/>
              </a:pPr>
              <a:r>
                <a:rPr lang="en-ZA" sz="1000" kern="0" dirty="0">
                  <a:solidFill>
                    <a:prstClr val="black"/>
                  </a:solidFill>
                  <a:latin typeface="Lato"/>
                  <a:ea typeface="ＭＳ Ｐゴシック" pitchFamily="-108" charset="-128"/>
                  <a:cs typeface="Arial"/>
                </a:rPr>
                <a:t>Equity</a:t>
              </a:r>
            </a:p>
          </p:txBody>
        </p:sp>
      </p:grpSp>
      <p:sp>
        <p:nvSpPr>
          <p:cNvPr id="21" name="TextBox 20">
            <a:extLst>
              <a:ext uri="{FF2B5EF4-FFF2-40B4-BE49-F238E27FC236}">
                <a16:creationId xmlns:a16="http://schemas.microsoft.com/office/drawing/2014/main" xmlns="" id="{2C34F299-E7B5-4899-9159-22D25EB9FB48}"/>
              </a:ext>
            </a:extLst>
          </p:cNvPr>
          <p:cNvSpPr txBox="1"/>
          <p:nvPr/>
        </p:nvSpPr>
        <p:spPr>
          <a:xfrm>
            <a:off x="456153" y="1994180"/>
            <a:ext cx="3924000" cy="1224000"/>
          </a:xfrm>
          <a:prstGeom prst="rect">
            <a:avLst/>
          </a:prstGeom>
          <a:no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latin typeface="Lato"/>
                <a:ea typeface="ＭＳ Ｐゴシック" pitchFamily="-108" charset="-128"/>
                <a:cs typeface="Arial"/>
              </a:rPr>
              <a:t>GOAL </a:t>
            </a:r>
            <a:r>
              <a:rPr kumimoji="0" lang="en-ZA" sz="1400" b="1"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1</a:t>
            </a:r>
          </a:p>
          <a:p>
            <a:pPr marL="0" marR="0" lvl="0" indent="0" defTabSz="4572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prstClr val="black"/>
                </a:solidFill>
                <a:effectLst/>
                <a:uLnTx/>
                <a:uFillTx/>
                <a:latin typeface="Lato"/>
                <a:ea typeface="ＭＳ Ｐゴシック" pitchFamily="-108" charset="-128"/>
                <a:cs typeface="Arial"/>
              </a:rPr>
              <a:t>Remand detention processes are effectively managed by ensuring that remand detainees attend courts as determined by relevant legislation and are held in secure, safe and humane conditions, and provided with personal </a:t>
            </a:r>
            <a:r>
              <a:rPr kumimoji="0" lang="en-ZA" sz="1000" b="0"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wellbeing programmes</a:t>
            </a:r>
            <a:r>
              <a:rPr kumimoji="0" lang="en-ZA" sz="1000" b="0" i="0" u="none" strike="noStrike" kern="0" cap="none" spc="0" normalizeH="0" baseline="0" noProof="0" dirty="0">
                <a:ln>
                  <a:noFill/>
                </a:ln>
                <a:solidFill>
                  <a:prstClr val="black"/>
                </a:solidFill>
                <a:effectLst/>
                <a:uLnTx/>
                <a:uFillTx/>
                <a:latin typeface="Lato"/>
                <a:ea typeface="ＭＳ Ｐゴシック" pitchFamily="-108" charset="-128"/>
                <a:cs typeface="Arial"/>
              </a:rPr>
              <a:t>; and relevant services are provided to Awaiting Trial Persons (ATP’s), thus contributing to a fair and just criminal justice </a:t>
            </a:r>
            <a:r>
              <a:rPr kumimoji="0" lang="en-ZA" sz="1000" b="0"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system</a:t>
            </a:r>
            <a:endParaRPr kumimoji="0" lang="en-ZA" sz="1000" b="0" i="0" u="none" strike="noStrike" kern="0" cap="none" spc="0" normalizeH="0" baseline="0" noProof="0" dirty="0">
              <a:ln>
                <a:noFill/>
              </a:ln>
              <a:solidFill>
                <a:prstClr val="black"/>
              </a:solidFill>
              <a:effectLst/>
              <a:uLnTx/>
              <a:uFillTx/>
              <a:latin typeface="Lato"/>
              <a:ea typeface="ＭＳ Ｐゴシック" pitchFamily="-108" charset="-128"/>
              <a:cs typeface="Arial"/>
            </a:endParaRPr>
          </a:p>
        </p:txBody>
      </p:sp>
      <p:sp>
        <p:nvSpPr>
          <p:cNvPr id="22" name="TextBox 21">
            <a:extLst>
              <a:ext uri="{FF2B5EF4-FFF2-40B4-BE49-F238E27FC236}">
                <a16:creationId xmlns:a16="http://schemas.microsoft.com/office/drawing/2014/main" xmlns="" id="{300D0B2C-3805-47F2-96E9-66ACBC6FA15F}"/>
              </a:ext>
            </a:extLst>
          </p:cNvPr>
          <p:cNvSpPr txBox="1"/>
          <p:nvPr/>
        </p:nvSpPr>
        <p:spPr>
          <a:xfrm rot="16200000">
            <a:off x="-420379" y="2356512"/>
            <a:ext cx="1324882" cy="415498"/>
          </a:xfrm>
          <a:prstGeom prst="rect">
            <a:avLst/>
          </a:prstGeom>
          <a:noFill/>
        </p:spPr>
        <p:txBody>
          <a:bodyPr wrap="square" rtlCol="0">
            <a:spAutoFit/>
          </a:bodyPr>
          <a:lstStyle/>
          <a:p>
            <a:pPr algn="ctr" defTabSz="457200" fontAlgn="base">
              <a:spcBef>
                <a:spcPct val="0"/>
              </a:spcBef>
              <a:spcAft>
                <a:spcPct val="0"/>
              </a:spcAft>
            </a:pPr>
            <a:r>
              <a:rPr lang="en-ZA" sz="1050" dirty="0">
                <a:solidFill>
                  <a:prstClr val="black"/>
                </a:solidFill>
                <a:latin typeface="Arial" charset="0"/>
                <a:ea typeface="ＭＳ Ｐゴシック" pitchFamily="-108" charset="-128"/>
                <a:cs typeface="Arial"/>
              </a:rPr>
              <a:t>Strategic Outcome Oriented Goals</a:t>
            </a:r>
            <a:endParaRPr lang="en-ZA" sz="1600" dirty="0">
              <a:solidFill>
                <a:prstClr val="black"/>
              </a:solidFill>
              <a:latin typeface="Arial" charset="0"/>
              <a:ea typeface="ＭＳ Ｐゴシック" pitchFamily="-108" charset="-128"/>
              <a:cs typeface="Arial"/>
            </a:endParaRPr>
          </a:p>
        </p:txBody>
      </p:sp>
      <p:grpSp>
        <p:nvGrpSpPr>
          <p:cNvPr id="23" name="Group 22">
            <a:extLst>
              <a:ext uri="{FF2B5EF4-FFF2-40B4-BE49-F238E27FC236}">
                <a16:creationId xmlns:a16="http://schemas.microsoft.com/office/drawing/2014/main" xmlns="" id="{1635B326-AA52-41B5-910B-BB537896A0D4}"/>
              </a:ext>
            </a:extLst>
          </p:cNvPr>
          <p:cNvGrpSpPr/>
          <p:nvPr/>
        </p:nvGrpSpPr>
        <p:grpSpPr>
          <a:xfrm>
            <a:off x="449812" y="3263251"/>
            <a:ext cx="11513588" cy="2718449"/>
            <a:chOff x="177800" y="1007056"/>
            <a:chExt cx="15190838" cy="972049"/>
          </a:xfrm>
          <a:solidFill>
            <a:srgbClr val="679F81">
              <a:lumMod val="40000"/>
              <a:lumOff val="60000"/>
            </a:srgbClr>
          </a:solidFill>
        </p:grpSpPr>
        <p:sp>
          <p:nvSpPr>
            <p:cNvPr id="24" name="Rectangle 23">
              <a:extLst>
                <a:ext uri="{FF2B5EF4-FFF2-40B4-BE49-F238E27FC236}">
                  <a16:creationId xmlns:a16="http://schemas.microsoft.com/office/drawing/2014/main" xmlns="" id="{FE6A9C04-5C9F-4623-9D2C-296229CBF1ED}"/>
                </a:ext>
              </a:extLst>
            </p:cNvPr>
            <p:cNvSpPr/>
            <p:nvPr/>
          </p:nvSpPr>
          <p:spPr>
            <a:xfrm>
              <a:off x="177800" y="1007056"/>
              <a:ext cx="3038168" cy="972049"/>
            </a:xfrm>
            <a:prstGeom prst="rect">
              <a:avLst/>
            </a:prstGeom>
            <a:grpFill/>
            <a:ln w="6350" cap="flat" cmpd="sng" algn="ctr">
              <a:solidFill>
                <a:srgbClr val="005427"/>
              </a:solidFill>
              <a:prstDash val="solid"/>
              <a:miter lim="800000"/>
            </a:ln>
            <a:effectLst/>
          </p:spPr>
          <p:txBody>
            <a:bodyPr rtlCol="0" anchor="ctr"/>
            <a:lstStyle/>
            <a:p>
              <a:pPr algn="ctr">
                <a:defRPr/>
              </a:pPr>
              <a:r>
                <a:rPr lang="en-ZA" sz="1200" b="1" dirty="0">
                  <a:solidFill>
                    <a:prstClr val="black"/>
                  </a:solidFill>
                  <a:latin typeface="Lato"/>
                  <a:ea typeface="ＭＳ Ｐゴシック" pitchFamily="-108" charset="-128"/>
                  <a:cs typeface="Arial"/>
                </a:rPr>
                <a:t>ADMINISTRATION</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Improve the image and overall performance rating of the Department</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Root out corrupt activities within the Department</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reliable, integrated and secure ICT infrastructure and business application system</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Improve organisational capacity for enhanced service delivery</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effective and efficient financial and supply chain management</a:t>
              </a:r>
            </a:p>
            <a:p>
              <a:pPr marL="171450" indent="-17145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effective independent oversight relating to the treatment of inmates and the conditions in the correctional facilities and Public Private Partnerships (PPPs)</a:t>
              </a:r>
              <a:endParaRPr lang="en-ZA" sz="1600" kern="0" dirty="0">
                <a:solidFill>
                  <a:prstClr val="black"/>
                </a:solidFill>
                <a:latin typeface="Lato"/>
                <a:ea typeface="ＭＳ Ｐゴシック" pitchFamily="-108" charset="-128"/>
                <a:cs typeface="Arial"/>
              </a:endParaRPr>
            </a:p>
          </p:txBody>
        </p:sp>
        <p:sp>
          <p:nvSpPr>
            <p:cNvPr id="25" name="Rectangle 24">
              <a:extLst>
                <a:ext uri="{FF2B5EF4-FFF2-40B4-BE49-F238E27FC236}">
                  <a16:creationId xmlns:a16="http://schemas.microsoft.com/office/drawing/2014/main" xmlns="" id="{5C99B612-9C6C-47D7-BF77-60DDE9DE7B31}"/>
                </a:ext>
              </a:extLst>
            </p:cNvPr>
            <p:cNvSpPr/>
            <p:nvPr/>
          </p:nvSpPr>
          <p:spPr>
            <a:xfrm>
              <a:off x="3215968" y="1007056"/>
              <a:ext cx="3038168" cy="972049"/>
            </a:xfrm>
            <a:prstGeom prst="rect">
              <a:avLst/>
            </a:prstGeom>
            <a:grpFill/>
            <a:ln w="6350" cap="flat" cmpd="sng" algn="ctr">
              <a:solidFill>
                <a:srgbClr val="005427"/>
              </a:solidFill>
              <a:prstDash val="solid"/>
              <a:miter lim="800000"/>
            </a:ln>
            <a:effectLst/>
          </p:spPr>
          <p:txBody>
            <a:bodyPr rtlCol="0" anchor="t"/>
            <a:lstStyle/>
            <a:p>
              <a:pPr algn="ctr">
                <a:defRPr/>
              </a:pPr>
              <a:r>
                <a:rPr lang="en-ZA" sz="1200" b="1" dirty="0">
                  <a:solidFill>
                    <a:prstClr val="black"/>
                  </a:solidFill>
                  <a:latin typeface="Lato"/>
                  <a:ea typeface="ＭＳ Ｐゴシック" pitchFamily="-108" charset="-128"/>
                  <a:cs typeface="Arial"/>
                </a:rPr>
                <a:t>INCARCERATION</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Provide a safe and secure correctional environment for inmates.</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Remand detention processes are effectively managed and remand detainees attend courts in accordance with relevant legislation.</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Contribute towards a humane environment by managing overcrowding in correctional facilities</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Create secure and humane facilities for incarceration of remand detainees and offenders in a conducive environment</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Consider offenders for possible placement on parole or correctional supervision</a:t>
              </a:r>
            </a:p>
          </p:txBody>
        </p:sp>
        <p:sp>
          <p:nvSpPr>
            <p:cNvPr id="26" name="Rectangle 25">
              <a:extLst>
                <a:ext uri="{FF2B5EF4-FFF2-40B4-BE49-F238E27FC236}">
                  <a16:creationId xmlns:a16="http://schemas.microsoft.com/office/drawing/2014/main" xmlns="" id="{46F84737-2EB4-42BD-A410-ABFF192A126C}"/>
                </a:ext>
              </a:extLst>
            </p:cNvPr>
            <p:cNvSpPr/>
            <p:nvPr/>
          </p:nvSpPr>
          <p:spPr>
            <a:xfrm>
              <a:off x="6254135" y="1007056"/>
              <a:ext cx="3038168" cy="972049"/>
            </a:xfrm>
            <a:prstGeom prst="rect">
              <a:avLst/>
            </a:prstGeom>
            <a:grpFill/>
            <a:ln w="6350" cap="flat" cmpd="sng" algn="ctr">
              <a:solidFill>
                <a:srgbClr val="005427"/>
              </a:solidFill>
              <a:prstDash val="solid"/>
              <a:miter lim="800000"/>
            </a:ln>
            <a:effectLst/>
          </p:spPr>
          <p:txBody>
            <a:bodyPr rtlCol="0" anchor="t"/>
            <a:lstStyle/>
            <a:p>
              <a:pPr algn="ctr">
                <a:defRPr/>
              </a:pPr>
              <a:r>
                <a:rPr lang="en-ZA" sz="1200" b="1" dirty="0">
                  <a:solidFill>
                    <a:prstClr val="black"/>
                  </a:solidFill>
                  <a:latin typeface="Lato"/>
                  <a:ea typeface="ＭＳ Ｐゴシック" pitchFamily="-108" charset="-128"/>
                  <a:cs typeface="Arial"/>
                </a:rPr>
                <a:t>REHABILITATION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life skills of offenders with Correctional Sentence Plans (CSPs) through provisioning of correctional programmes targeting offending behaviour</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offenders’ personal development through provision of literacy, education and skills competency programmes during the time of incarceration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Offender behaviour is corrected through access to psychological, social work and spiritual services</a:t>
              </a:r>
            </a:p>
            <a:p>
              <a:pPr algn="ctr">
                <a:defRPr/>
              </a:pPr>
              <a:endParaRPr lang="en-ZA" sz="1200" b="1" dirty="0">
                <a:solidFill>
                  <a:prstClr val="black"/>
                </a:solidFill>
                <a:latin typeface="Lato"/>
                <a:ea typeface="ＭＳ Ｐゴシック" pitchFamily="-108" charset="-128"/>
                <a:cs typeface="Arial"/>
              </a:endParaRPr>
            </a:p>
            <a:p>
              <a:pPr algn="ctr">
                <a:defRPr/>
              </a:pPr>
              <a:endParaRPr lang="en-ZA" kern="0" dirty="0">
                <a:solidFill>
                  <a:prstClr val="black"/>
                </a:solidFill>
                <a:latin typeface="Lato"/>
                <a:ea typeface="ＭＳ Ｐゴシック" pitchFamily="-108" charset="-128"/>
                <a:cs typeface="Arial"/>
              </a:endParaRPr>
            </a:p>
          </p:txBody>
        </p:sp>
        <p:sp>
          <p:nvSpPr>
            <p:cNvPr id="27" name="Rectangle 26">
              <a:extLst>
                <a:ext uri="{FF2B5EF4-FFF2-40B4-BE49-F238E27FC236}">
                  <a16:creationId xmlns:a16="http://schemas.microsoft.com/office/drawing/2014/main" xmlns="" id="{AA73FEFA-4F38-48EA-9CF1-9FF0E47445DA}"/>
                </a:ext>
              </a:extLst>
            </p:cNvPr>
            <p:cNvSpPr/>
            <p:nvPr/>
          </p:nvSpPr>
          <p:spPr>
            <a:xfrm>
              <a:off x="9292303" y="1007056"/>
              <a:ext cx="3038168" cy="972049"/>
            </a:xfrm>
            <a:prstGeom prst="rect">
              <a:avLst/>
            </a:prstGeom>
            <a:grpFill/>
            <a:ln w="6350" cap="flat" cmpd="sng" algn="ctr">
              <a:solidFill>
                <a:srgbClr val="005427"/>
              </a:solidFill>
              <a:prstDash val="solid"/>
              <a:miter lim="800000"/>
            </a:ln>
            <a:effectLst/>
          </p:spPr>
          <p:txBody>
            <a:bodyPr rtlCol="0" anchor="t"/>
            <a:lstStyle/>
            <a:p>
              <a:pPr algn="ctr">
                <a:defRPr/>
              </a:pPr>
              <a:r>
                <a:rPr lang="en-ZA" sz="1200" b="1" dirty="0">
                  <a:solidFill>
                    <a:prstClr val="black"/>
                  </a:solidFill>
                  <a:latin typeface="Lato"/>
                  <a:ea typeface="ＭＳ Ｐゴシック" pitchFamily="-108" charset="-128"/>
                  <a:cs typeface="Arial"/>
                </a:rPr>
                <a:t>CARE</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Provide inmates with comprehensive health and hygiene services during the period of incarceration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Provide inmates with appropriate nutritional services</a:t>
              </a:r>
            </a:p>
            <a:p>
              <a:pPr algn="ctr">
                <a:defRPr/>
              </a:pPr>
              <a:endParaRPr lang="en-ZA" sz="1200" b="1" dirty="0">
                <a:solidFill>
                  <a:prstClr val="black"/>
                </a:solidFill>
                <a:latin typeface="Lato"/>
                <a:ea typeface="ＭＳ Ｐゴシック" pitchFamily="-108" charset="-128"/>
                <a:cs typeface="Arial"/>
              </a:endParaRPr>
            </a:p>
            <a:p>
              <a:pPr algn="ctr">
                <a:defRPr/>
              </a:pPr>
              <a:endParaRPr lang="en-ZA" kern="0" dirty="0">
                <a:solidFill>
                  <a:prstClr val="black"/>
                </a:solidFill>
                <a:latin typeface="Lato"/>
                <a:ea typeface="ＭＳ Ｐゴシック" pitchFamily="-108" charset="-128"/>
                <a:cs typeface="Arial"/>
              </a:endParaRPr>
            </a:p>
          </p:txBody>
        </p:sp>
        <p:sp>
          <p:nvSpPr>
            <p:cNvPr id="28" name="Rectangle 27">
              <a:extLst>
                <a:ext uri="{FF2B5EF4-FFF2-40B4-BE49-F238E27FC236}">
                  <a16:creationId xmlns:a16="http://schemas.microsoft.com/office/drawing/2014/main" xmlns="" id="{53A03725-304C-49C4-9F3B-C638D7FB8FEA}"/>
                </a:ext>
              </a:extLst>
            </p:cNvPr>
            <p:cNvSpPr/>
            <p:nvPr/>
          </p:nvSpPr>
          <p:spPr>
            <a:xfrm>
              <a:off x="12330470" y="1007056"/>
              <a:ext cx="3038168" cy="972049"/>
            </a:xfrm>
            <a:prstGeom prst="rect">
              <a:avLst/>
            </a:prstGeom>
            <a:grpFill/>
            <a:ln w="6350" cap="flat" cmpd="sng" algn="ctr">
              <a:solidFill>
                <a:srgbClr val="005427"/>
              </a:solidFill>
              <a:prstDash val="solid"/>
              <a:miter lim="800000"/>
            </a:ln>
            <a:effectLst/>
          </p:spPr>
          <p:txBody>
            <a:bodyPr rtlCol="0" anchor="t"/>
            <a:lstStyle/>
            <a:p>
              <a:pPr algn="ctr">
                <a:defRPr/>
              </a:pPr>
              <a:r>
                <a:rPr lang="en-ZA" sz="1200" b="1" dirty="0">
                  <a:solidFill>
                    <a:prstClr val="black"/>
                  </a:solidFill>
                  <a:latin typeface="Lato"/>
                  <a:ea typeface="ＭＳ Ｐゴシック" pitchFamily="-108" charset="-128"/>
                  <a:cs typeface="Arial"/>
                </a:rPr>
                <a:t>SOCIAL REINTEGRATION</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compliance on conditions set for parolees and probationers under Community Corrections</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victims/offended, parolees and probationers participation in the restorative justice programme through reintegration processes</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accessibility to Community Corrections services, through increasing service points annually</a:t>
              </a:r>
            </a:p>
            <a:p>
              <a:pPr algn="ctr">
                <a:defRPr/>
              </a:pPr>
              <a:endParaRPr lang="en-ZA" kern="0" dirty="0">
                <a:solidFill>
                  <a:prstClr val="black"/>
                </a:solidFill>
                <a:latin typeface="Lato"/>
                <a:ea typeface="ＭＳ Ｐゴシック" pitchFamily="-108" charset="-128"/>
                <a:cs typeface="Arial"/>
              </a:endParaRPr>
            </a:p>
          </p:txBody>
        </p:sp>
      </p:grpSp>
      <p:sp>
        <p:nvSpPr>
          <p:cNvPr id="29" name="TextBox 28">
            <a:extLst>
              <a:ext uri="{FF2B5EF4-FFF2-40B4-BE49-F238E27FC236}">
                <a16:creationId xmlns:a16="http://schemas.microsoft.com/office/drawing/2014/main" xmlns="" id="{7942C477-AA2B-4592-B9D4-ABDD4784FF63}"/>
              </a:ext>
            </a:extLst>
          </p:cNvPr>
          <p:cNvSpPr txBox="1"/>
          <p:nvPr/>
        </p:nvSpPr>
        <p:spPr>
          <a:xfrm rot="16200000">
            <a:off x="-674293" y="4616027"/>
            <a:ext cx="1873582" cy="261610"/>
          </a:xfrm>
          <a:prstGeom prst="rect">
            <a:avLst/>
          </a:prstGeom>
          <a:noFill/>
        </p:spPr>
        <p:txBody>
          <a:bodyPr wrap="square" rtlCol="0">
            <a:spAutoFit/>
          </a:bodyPr>
          <a:lstStyle/>
          <a:p>
            <a:pPr algn="ctr" defTabSz="457200"/>
            <a:r>
              <a:rPr lang="en-ZA" sz="1100" dirty="0">
                <a:solidFill>
                  <a:prstClr val="black"/>
                </a:solidFill>
                <a:latin typeface="Lato"/>
                <a:ea typeface="ＭＳ Ｐゴシック" pitchFamily="-108" charset="-128"/>
                <a:cs typeface="Arial"/>
              </a:rPr>
              <a:t>Strategic Objectives</a:t>
            </a:r>
            <a:endParaRPr lang="en-ZA" dirty="0">
              <a:solidFill>
                <a:prstClr val="black"/>
              </a:solidFill>
              <a:latin typeface="Lato"/>
              <a:ea typeface="ＭＳ Ｐゴシック" pitchFamily="-108" charset="-128"/>
              <a:cs typeface="Arial"/>
            </a:endParaRPr>
          </a:p>
        </p:txBody>
      </p:sp>
      <p:sp>
        <p:nvSpPr>
          <p:cNvPr id="30" name="TextBox 29">
            <a:extLst>
              <a:ext uri="{FF2B5EF4-FFF2-40B4-BE49-F238E27FC236}">
                <a16:creationId xmlns:a16="http://schemas.microsoft.com/office/drawing/2014/main" xmlns="" id="{4AE3B011-9C09-489C-AC61-3E9C54B00F22}"/>
              </a:ext>
            </a:extLst>
          </p:cNvPr>
          <p:cNvSpPr txBox="1"/>
          <p:nvPr/>
        </p:nvSpPr>
        <p:spPr>
          <a:xfrm>
            <a:off x="4395332" y="1993121"/>
            <a:ext cx="3780000" cy="1224000"/>
          </a:xfrm>
          <a:prstGeom prst="rect">
            <a:avLst/>
          </a:prstGeom>
          <a:noFill/>
          <a:ln>
            <a:solidFill>
              <a:sysClr val="windowText" lastClr="000000"/>
            </a:solidFill>
          </a:ln>
        </p:spPr>
        <p:txBody>
          <a:bodyPr wrap="square" rtlCol="0">
            <a:spAutoFit/>
          </a:bodyPr>
          <a:lstStyle>
            <a:defPPr>
              <a:defRPr lang="en-US"/>
            </a:defPPr>
            <a:lvl1pPr>
              <a:defRPr sz="1400" b="1"/>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latin typeface="Lato"/>
                <a:ea typeface="ＭＳ Ｐゴシック" pitchFamily="-108" charset="-128"/>
                <a:cs typeface="Arial"/>
              </a:rPr>
              <a:t>GOAL </a:t>
            </a:r>
            <a:r>
              <a:rPr kumimoji="0" lang="en-ZA" sz="1400" b="1"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2</a:t>
            </a:r>
          </a:p>
          <a:p>
            <a:pPr marL="0" marR="0" lvl="0" indent="0" defTabSz="45720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prstClr val="black"/>
                </a:solidFill>
                <a:effectLst/>
                <a:uLnTx/>
                <a:uFillTx/>
                <a:latin typeface="Lato"/>
                <a:ea typeface="ＭＳ Ｐゴシック" pitchFamily="-108" charset="-128"/>
                <a:cs typeface="Arial"/>
              </a:rPr>
              <a:t>All sentenced offenders are incarcerated in safe, secure and humane facilities and are provided with health care needs, and  effective rehabilitation programmes in line with their correctional sentence plans to enable their successful placement into society after their lawful </a:t>
            </a:r>
            <a:r>
              <a:rPr kumimoji="0" lang="en-ZA" sz="1100" b="0"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release</a:t>
            </a:r>
            <a:endParaRPr kumimoji="0" lang="en-ZA" sz="1100" b="0" i="0" u="none" strike="noStrike" kern="0" cap="none" spc="0" normalizeH="0" baseline="0" noProof="0" dirty="0">
              <a:ln>
                <a:noFill/>
              </a:ln>
              <a:solidFill>
                <a:prstClr val="black"/>
              </a:solidFill>
              <a:effectLst/>
              <a:uLnTx/>
              <a:uFillTx/>
              <a:latin typeface="Lato"/>
              <a:ea typeface="ＭＳ Ｐゴシック" pitchFamily="-108" charset="-128"/>
              <a:cs typeface="Arial"/>
            </a:endParaRPr>
          </a:p>
        </p:txBody>
      </p:sp>
      <p:sp>
        <p:nvSpPr>
          <p:cNvPr id="31" name="TextBox 30">
            <a:extLst>
              <a:ext uri="{FF2B5EF4-FFF2-40B4-BE49-F238E27FC236}">
                <a16:creationId xmlns:a16="http://schemas.microsoft.com/office/drawing/2014/main" xmlns="" id="{55A72447-177C-460D-84EE-001ACD8EDF89}"/>
              </a:ext>
            </a:extLst>
          </p:cNvPr>
          <p:cNvSpPr txBox="1"/>
          <p:nvPr/>
        </p:nvSpPr>
        <p:spPr>
          <a:xfrm>
            <a:off x="8187882" y="1993499"/>
            <a:ext cx="3744000" cy="1224000"/>
          </a:xfrm>
          <a:prstGeom prst="rect">
            <a:avLst/>
          </a:prstGeom>
          <a:noFill/>
          <a:ln>
            <a:solidFill>
              <a:sysClr val="windowText" lastClr="000000"/>
            </a:solidFill>
          </a:ln>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latin typeface="Lato"/>
                <a:ea typeface="ＭＳ Ｐゴシック" pitchFamily="-108" charset="-128"/>
                <a:cs typeface="Arial"/>
              </a:rPr>
              <a:t>GOAL </a:t>
            </a:r>
            <a:r>
              <a:rPr kumimoji="0" lang="en-ZA" sz="1400" b="1"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3</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prstClr val="black"/>
                </a:solidFill>
                <a:effectLst/>
                <a:uLnTx/>
                <a:uFillTx/>
                <a:latin typeface="Lato"/>
                <a:ea typeface="ＭＳ Ｐゴシック" pitchFamily="-108" charset="-128"/>
                <a:cs typeface="Arial"/>
              </a:rPr>
              <a:t>Offenders, parolees and probationers are </a:t>
            </a:r>
            <a:r>
              <a:rPr kumimoji="0" lang="en-ZA" sz="1200" b="0"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successfully reintegrated </a:t>
            </a:r>
            <a:r>
              <a:rPr kumimoji="0" lang="en-ZA" sz="1200" b="0" i="0" u="none" strike="noStrike" kern="0" cap="none" spc="0" normalizeH="0" baseline="0" noProof="0" dirty="0">
                <a:ln>
                  <a:noFill/>
                </a:ln>
                <a:solidFill>
                  <a:prstClr val="black"/>
                </a:solidFill>
                <a:effectLst/>
                <a:uLnTx/>
                <a:uFillTx/>
                <a:latin typeface="Lato"/>
                <a:ea typeface="ＭＳ Ｐゴシック" pitchFamily="-108" charset="-128"/>
                <a:cs typeface="Arial"/>
              </a:rPr>
              <a:t>back into their society as law-abiding citizens through the provision of social reintegration </a:t>
            </a:r>
            <a:r>
              <a:rPr kumimoji="0" lang="en-ZA" sz="1200" b="0" i="0" u="none" strike="noStrike" kern="0" cap="none" spc="0" normalizeH="0" baseline="0" noProof="0" dirty="0" smtClean="0">
                <a:ln>
                  <a:noFill/>
                </a:ln>
                <a:solidFill>
                  <a:prstClr val="black"/>
                </a:solidFill>
                <a:effectLst/>
                <a:uLnTx/>
                <a:uFillTx/>
                <a:latin typeface="Lato"/>
                <a:ea typeface="ＭＳ Ｐゴシック" pitchFamily="-108" charset="-128"/>
                <a:cs typeface="Arial"/>
              </a:rPr>
              <a:t>programmes</a:t>
            </a:r>
            <a:endParaRPr kumimoji="0" lang="en-ZA" sz="1200" b="0" i="0" u="none" strike="noStrike" kern="0" cap="none" spc="0" normalizeH="0" baseline="0" noProof="0" dirty="0">
              <a:ln>
                <a:noFill/>
              </a:ln>
              <a:solidFill>
                <a:prstClr val="black"/>
              </a:solidFill>
              <a:effectLst/>
              <a:uLnTx/>
              <a:uFillTx/>
              <a:latin typeface="Lato"/>
              <a:ea typeface="ＭＳ Ｐゴシック" pitchFamily="-108" charset="-128"/>
              <a:cs typeface="Arial"/>
            </a:endParaRPr>
          </a:p>
        </p:txBody>
      </p:sp>
    </p:spTree>
    <p:extLst>
      <p:ext uri="{BB962C8B-B14F-4D97-AF65-F5344CB8AC3E}">
        <p14:creationId xmlns:p14="http://schemas.microsoft.com/office/powerpoint/2010/main" val="16111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414760" cy="792000"/>
          </a:xfrm>
        </p:spPr>
        <p:txBody>
          <a:bodyPr>
            <a:noAutofit/>
          </a:bodyPr>
          <a:lstStyle/>
          <a:p>
            <a:r>
              <a:rPr lang="en-US" sz="3200" dirty="0" smtClean="0"/>
              <a:t>SUMMARY OF PERFORMANCE FOR THE PERIOD 2015/16 TO 2019/20</a:t>
            </a:r>
            <a:endParaRPr lang="en-ZA" sz="32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27</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val="2035774668"/>
              </p:ext>
            </p:extLst>
          </p:nvPr>
        </p:nvGraphicFramePr>
        <p:xfrm>
          <a:off x="308043" y="1006813"/>
          <a:ext cx="5723106" cy="4995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608528589"/>
              </p:ext>
            </p:extLst>
          </p:nvPr>
        </p:nvGraphicFramePr>
        <p:xfrm>
          <a:off x="6956623" y="1861295"/>
          <a:ext cx="1886820" cy="1838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318538006"/>
              </p:ext>
            </p:extLst>
          </p:nvPr>
        </p:nvGraphicFramePr>
        <p:xfrm>
          <a:off x="9871248" y="1865562"/>
          <a:ext cx="1886820" cy="1838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42224447"/>
              </p:ext>
            </p:extLst>
          </p:nvPr>
        </p:nvGraphicFramePr>
        <p:xfrm>
          <a:off x="6968118" y="4107492"/>
          <a:ext cx="1886820" cy="1838130"/>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10"/>
          <p:cNvSpPr/>
          <p:nvPr/>
        </p:nvSpPr>
        <p:spPr>
          <a:xfrm>
            <a:off x="7465226" y="2355152"/>
            <a:ext cx="866776" cy="8667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rPr>
              <a:t>89%</a:t>
            </a:r>
          </a:p>
        </p:txBody>
      </p:sp>
      <p:sp>
        <p:nvSpPr>
          <p:cNvPr id="13" name="Oval 12"/>
          <p:cNvSpPr/>
          <p:nvPr/>
        </p:nvSpPr>
        <p:spPr>
          <a:xfrm>
            <a:off x="6200065" y="1502455"/>
            <a:ext cx="717680" cy="717680"/>
          </a:xfrm>
          <a:prstGeom prst="ellipse">
            <a:avLst/>
          </a:prstGeom>
          <a:gradFill>
            <a:gsLst>
              <a:gs pos="0">
                <a:srgbClr val="024793"/>
              </a:gs>
              <a:gs pos="100000">
                <a:srgbClr val="33D360"/>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Q1</a:t>
            </a:r>
          </a:p>
        </p:txBody>
      </p:sp>
      <p:sp>
        <p:nvSpPr>
          <p:cNvPr id="16" name="Oval 15"/>
          <p:cNvSpPr/>
          <p:nvPr/>
        </p:nvSpPr>
        <p:spPr>
          <a:xfrm>
            <a:off x="6210506" y="3748652"/>
            <a:ext cx="717680" cy="717680"/>
          </a:xfrm>
          <a:prstGeom prst="ellipse">
            <a:avLst/>
          </a:prstGeom>
          <a:solidFill>
            <a:srgbClr val="660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Q3</a:t>
            </a:r>
          </a:p>
        </p:txBody>
      </p:sp>
      <p:grpSp>
        <p:nvGrpSpPr>
          <p:cNvPr id="31" name="Group 30"/>
          <p:cNvGrpSpPr/>
          <p:nvPr/>
        </p:nvGrpSpPr>
        <p:grpSpPr>
          <a:xfrm>
            <a:off x="6741835" y="1883080"/>
            <a:ext cx="1071384" cy="629240"/>
            <a:chOff x="6741835" y="1883080"/>
            <a:chExt cx="1071384" cy="629240"/>
          </a:xfrm>
        </p:grpSpPr>
        <p:cxnSp>
          <p:nvCxnSpPr>
            <p:cNvPr id="18" name="Straight Connector 17"/>
            <p:cNvCxnSpPr/>
            <p:nvPr/>
          </p:nvCxnSpPr>
          <p:spPr>
            <a:xfrm>
              <a:off x="6741835" y="1887047"/>
              <a:ext cx="593599" cy="0"/>
            </a:xfrm>
            <a:prstGeom prst="line">
              <a:avLst/>
            </a:prstGeom>
            <a:ln w="12700">
              <a:solidFill>
                <a:srgbClr val="12845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35434" y="1883080"/>
              <a:ext cx="477785" cy="629240"/>
            </a:xfrm>
            <a:prstGeom prst="line">
              <a:avLst/>
            </a:prstGeom>
            <a:ln w="12700">
              <a:solidFill>
                <a:srgbClr val="128456"/>
              </a:solidFill>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10379002" y="2355493"/>
            <a:ext cx="866776" cy="8667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rPr>
              <a:t>89%</a:t>
            </a:r>
          </a:p>
        </p:txBody>
      </p:sp>
      <p:grpSp>
        <p:nvGrpSpPr>
          <p:cNvPr id="32" name="Group 31"/>
          <p:cNvGrpSpPr/>
          <p:nvPr/>
        </p:nvGrpSpPr>
        <p:grpSpPr>
          <a:xfrm>
            <a:off x="9087068" y="1506722"/>
            <a:ext cx="1769719" cy="1032299"/>
            <a:chOff x="9030227" y="885658"/>
            <a:chExt cx="1769719" cy="1032299"/>
          </a:xfrm>
        </p:grpSpPr>
        <p:sp>
          <p:nvSpPr>
            <p:cNvPr id="14" name="Oval 13"/>
            <p:cNvSpPr/>
            <p:nvPr/>
          </p:nvSpPr>
          <p:spPr>
            <a:xfrm>
              <a:off x="9030227" y="885658"/>
              <a:ext cx="717680" cy="717680"/>
            </a:xfrm>
            <a:prstGeom prst="ellipse">
              <a:avLst/>
            </a:prstGeom>
            <a:gradFill>
              <a:gsLst>
                <a:gs pos="0">
                  <a:srgbClr val="102960"/>
                </a:gs>
                <a:gs pos="100000">
                  <a:srgbClr val="18A7EE"/>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Q2</a:t>
              </a:r>
            </a:p>
          </p:txBody>
        </p:sp>
        <p:cxnSp>
          <p:nvCxnSpPr>
            <p:cNvPr id="21" name="Straight Connector 20"/>
            <p:cNvCxnSpPr/>
            <p:nvPr/>
          </p:nvCxnSpPr>
          <p:spPr>
            <a:xfrm>
              <a:off x="9728562" y="1288717"/>
              <a:ext cx="593599" cy="0"/>
            </a:xfrm>
            <a:prstGeom prst="line">
              <a:avLst/>
            </a:prstGeom>
            <a:ln w="12700">
              <a:solidFill>
                <a:srgbClr val="12845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322161" y="1288717"/>
              <a:ext cx="477785" cy="629240"/>
            </a:xfrm>
            <a:prstGeom prst="line">
              <a:avLst/>
            </a:prstGeom>
            <a:ln w="12700">
              <a:solidFill>
                <a:srgbClr val="128456"/>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6774079" y="4166715"/>
            <a:ext cx="593599" cy="0"/>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510173" y="4600280"/>
            <a:ext cx="866776" cy="8667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rPr>
              <a:t>89%</a:t>
            </a:r>
          </a:p>
        </p:txBody>
      </p:sp>
      <p:cxnSp>
        <p:nvCxnSpPr>
          <p:cNvPr id="24" name="Straight Connector 23"/>
          <p:cNvCxnSpPr/>
          <p:nvPr/>
        </p:nvCxnSpPr>
        <p:spPr>
          <a:xfrm>
            <a:off x="7367678" y="4166715"/>
            <a:ext cx="477785" cy="629240"/>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extLst>
              <p:ext uri="{D42A27DB-BD31-4B8C-83A1-F6EECF244321}">
                <p14:modId xmlns:p14="http://schemas.microsoft.com/office/powerpoint/2010/main" val="4288753186"/>
              </p:ext>
            </p:extLst>
          </p:nvPr>
        </p:nvGraphicFramePr>
        <p:xfrm>
          <a:off x="9936480" y="4141726"/>
          <a:ext cx="1886820" cy="1838130"/>
        </p:xfrm>
        <a:graphic>
          <a:graphicData uri="http://schemas.openxmlformats.org/drawingml/2006/chart">
            <c:chart xmlns:c="http://schemas.openxmlformats.org/drawingml/2006/chart" xmlns:r="http://schemas.openxmlformats.org/officeDocument/2006/relationships" r:id="rId6"/>
          </a:graphicData>
        </a:graphic>
      </p:graphicFrame>
      <p:sp>
        <p:nvSpPr>
          <p:cNvPr id="28" name="Oval 27"/>
          <p:cNvSpPr/>
          <p:nvPr/>
        </p:nvSpPr>
        <p:spPr>
          <a:xfrm>
            <a:off x="10446502" y="4626139"/>
            <a:ext cx="866776" cy="8667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a:rPr>
              <a:t>86%</a:t>
            </a:r>
          </a:p>
        </p:txBody>
      </p:sp>
      <p:grpSp>
        <p:nvGrpSpPr>
          <p:cNvPr id="33" name="Group 32"/>
          <p:cNvGrpSpPr/>
          <p:nvPr/>
        </p:nvGrpSpPr>
        <p:grpSpPr>
          <a:xfrm>
            <a:off x="9178868" y="3782886"/>
            <a:ext cx="1647321" cy="933159"/>
            <a:chOff x="9098924" y="3574924"/>
            <a:chExt cx="1647321" cy="933159"/>
          </a:xfrm>
        </p:grpSpPr>
        <p:sp>
          <p:nvSpPr>
            <p:cNvPr id="27" name="Oval 26"/>
            <p:cNvSpPr/>
            <p:nvPr/>
          </p:nvSpPr>
          <p:spPr>
            <a:xfrm>
              <a:off x="9098924" y="3574924"/>
              <a:ext cx="717680" cy="71768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Q4</a:t>
              </a:r>
            </a:p>
          </p:txBody>
        </p:sp>
        <p:cxnSp>
          <p:nvCxnSpPr>
            <p:cNvPr id="29" name="Straight Connector 28"/>
            <p:cNvCxnSpPr/>
            <p:nvPr/>
          </p:nvCxnSpPr>
          <p:spPr>
            <a:xfrm>
              <a:off x="9674861" y="3878843"/>
              <a:ext cx="5935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268460" y="3878843"/>
              <a:ext cx="477785" cy="62924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110940" y="1011677"/>
            <a:ext cx="5912447" cy="4990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TextBox 33"/>
          <p:cNvSpPr txBox="1"/>
          <p:nvPr/>
        </p:nvSpPr>
        <p:spPr>
          <a:xfrm>
            <a:off x="7252145" y="1015166"/>
            <a:ext cx="3993633"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2019/20 Quarterly Performance</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237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2019/20 </a:t>
            </a:r>
            <a:r>
              <a:rPr lang="en-ZA" dirty="0"/>
              <a:t>DEPARTMENTAL </a:t>
            </a:r>
            <a:r>
              <a:rPr lang="en-ZA" dirty="0" smtClean="0"/>
              <a:t>PERFORMANCE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28</a:t>
            </a:fld>
            <a:endParaRPr lang="en-ZA" dirty="0"/>
          </a:p>
        </p:txBody>
      </p:sp>
      <p:graphicFrame>
        <p:nvGraphicFramePr>
          <p:cNvPr id="6" name="Chart 5">
            <a:extLst>
              <a:ext uri="{FF2B5EF4-FFF2-40B4-BE49-F238E27FC236}">
                <a16:creationId xmlns:a16="http://schemas.microsoft.com/office/drawing/2014/main" xmlns="" id="{A588E6B5-E64E-44BD-8B79-7139C7F48D72}"/>
              </a:ext>
            </a:extLst>
          </p:cNvPr>
          <p:cNvGraphicFramePr/>
          <p:nvPr>
            <p:extLst>
              <p:ext uri="{D42A27DB-BD31-4B8C-83A1-F6EECF244321}">
                <p14:modId xmlns:p14="http://schemas.microsoft.com/office/powerpoint/2010/main" val="408201339"/>
              </p:ext>
            </p:extLst>
          </p:nvPr>
        </p:nvGraphicFramePr>
        <p:xfrm>
          <a:off x="6313715" y="3493305"/>
          <a:ext cx="5505392"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55D608F3-86A6-4ECA-B862-1F80DDAD931B}"/>
              </a:ext>
            </a:extLst>
          </p:cNvPr>
          <p:cNvGraphicFramePr/>
          <p:nvPr>
            <p:extLst>
              <p:ext uri="{D42A27DB-BD31-4B8C-83A1-F6EECF244321}">
                <p14:modId xmlns:p14="http://schemas.microsoft.com/office/powerpoint/2010/main" val="2025599726"/>
              </p:ext>
            </p:extLst>
          </p:nvPr>
        </p:nvGraphicFramePr>
        <p:xfrm>
          <a:off x="6313715" y="1034143"/>
          <a:ext cx="5505392"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0AA116AA-385F-4E18-9214-EC609813AF84}"/>
              </a:ext>
            </a:extLst>
          </p:cNvPr>
          <p:cNvSpPr txBox="1"/>
          <p:nvPr/>
        </p:nvSpPr>
        <p:spPr>
          <a:xfrm>
            <a:off x="7711362" y="3227110"/>
            <a:ext cx="2710098" cy="400110"/>
          </a:xfrm>
          <a:prstGeom prst="rect">
            <a:avLst/>
          </a:prstGeom>
          <a:noFill/>
        </p:spPr>
        <p:txBody>
          <a:bodyPr wrap="square" rtlCol="0">
            <a:spAutoFit/>
          </a:bodyPr>
          <a:lstStyle/>
          <a:p>
            <a:pPr defTabSz="457200" fontAlgn="base">
              <a:spcBef>
                <a:spcPct val="0"/>
              </a:spcBef>
              <a:spcAft>
                <a:spcPct val="0"/>
              </a:spcAft>
            </a:pPr>
            <a:r>
              <a:rPr lang="en-US" sz="2000" b="1" dirty="0" smtClean="0">
                <a:solidFill>
                  <a:prstClr val="black"/>
                </a:solidFill>
                <a:latin typeface="Arial" charset="0"/>
                <a:ea typeface="ＭＳ Ｐゴシック" pitchFamily="-108" charset="-128"/>
                <a:cs typeface="Arial"/>
              </a:rPr>
              <a:t>Targets not achieved</a:t>
            </a:r>
            <a:endParaRPr lang="en-US" sz="2000" b="1" dirty="0">
              <a:solidFill>
                <a:prstClr val="black"/>
              </a:solidFill>
              <a:latin typeface="Arial" charset="0"/>
              <a:ea typeface="ＭＳ Ｐゴシック" pitchFamily="-108" charset="-128"/>
              <a:cs typeface="Arial"/>
            </a:endParaRPr>
          </a:p>
        </p:txBody>
      </p:sp>
      <p:sp>
        <p:nvSpPr>
          <p:cNvPr id="9" name="TextBox 8">
            <a:extLst>
              <a:ext uri="{FF2B5EF4-FFF2-40B4-BE49-F238E27FC236}">
                <a16:creationId xmlns:a16="http://schemas.microsoft.com/office/drawing/2014/main" xmlns="" id="{0AA116AA-385F-4E18-9214-EC609813AF84}"/>
              </a:ext>
            </a:extLst>
          </p:cNvPr>
          <p:cNvSpPr txBox="1"/>
          <p:nvPr/>
        </p:nvSpPr>
        <p:spPr>
          <a:xfrm>
            <a:off x="7711362" y="871673"/>
            <a:ext cx="2710098" cy="400110"/>
          </a:xfrm>
          <a:prstGeom prst="rect">
            <a:avLst/>
          </a:prstGeom>
          <a:noFill/>
        </p:spPr>
        <p:txBody>
          <a:bodyPr wrap="square" rtlCol="0">
            <a:spAutoFit/>
          </a:bodyPr>
          <a:lstStyle/>
          <a:p>
            <a:pPr defTabSz="457200" fontAlgn="base">
              <a:spcBef>
                <a:spcPct val="0"/>
              </a:spcBef>
              <a:spcAft>
                <a:spcPct val="0"/>
              </a:spcAft>
            </a:pPr>
            <a:r>
              <a:rPr lang="en-US" sz="2000" b="1" dirty="0" smtClean="0">
                <a:solidFill>
                  <a:prstClr val="black"/>
                </a:solidFill>
                <a:latin typeface="Arial" charset="0"/>
                <a:ea typeface="ＭＳ Ｐゴシック" pitchFamily="-108" charset="-128"/>
                <a:cs typeface="Arial"/>
              </a:rPr>
              <a:t>Targets achieved</a:t>
            </a:r>
            <a:endParaRPr lang="en-US" sz="2000" b="1" dirty="0">
              <a:solidFill>
                <a:prstClr val="black"/>
              </a:solidFill>
              <a:latin typeface="Arial" charset="0"/>
              <a:ea typeface="ＭＳ Ｐゴシック" pitchFamily="-108" charset="-128"/>
              <a:cs typeface="Arial"/>
            </a:endParaRPr>
          </a:p>
        </p:txBody>
      </p:sp>
      <p:graphicFrame>
        <p:nvGraphicFramePr>
          <p:cNvPr id="10" name="Table 9">
            <a:extLst>
              <a:ext uri="{FF2B5EF4-FFF2-40B4-BE49-F238E27FC236}">
                <a16:creationId xmlns:a16="http://schemas.microsoft.com/office/drawing/2014/main" xmlns="" id="{127EDD55-11E4-4AC6-ADAB-3087A724F798}"/>
              </a:ext>
            </a:extLst>
          </p:cNvPr>
          <p:cNvGraphicFramePr>
            <a:graphicFrameLocks noGrp="1"/>
          </p:cNvGraphicFramePr>
          <p:nvPr>
            <p:extLst>
              <p:ext uri="{D42A27DB-BD31-4B8C-83A1-F6EECF244321}">
                <p14:modId xmlns:p14="http://schemas.microsoft.com/office/powerpoint/2010/main" val="2919384751"/>
              </p:ext>
            </p:extLst>
          </p:nvPr>
        </p:nvGraphicFramePr>
        <p:xfrm>
          <a:off x="331694" y="920462"/>
          <a:ext cx="5894937" cy="5032865"/>
        </p:xfrm>
        <a:graphic>
          <a:graphicData uri="http://schemas.openxmlformats.org/drawingml/2006/table">
            <a:tbl>
              <a:tblPr firstRow="1" bandRow="1"/>
              <a:tblGrid>
                <a:gridCol w="1290277">
                  <a:extLst>
                    <a:ext uri="{9D8B030D-6E8A-4147-A177-3AD203B41FA5}">
                      <a16:colId xmlns:a16="http://schemas.microsoft.com/office/drawing/2014/main" xmlns="" val="2564411398"/>
                    </a:ext>
                  </a:extLst>
                </a:gridCol>
                <a:gridCol w="1151165">
                  <a:extLst>
                    <a:ext uri="{9D8B030D-6E8A-4147-A177-3AD203B41FA5}">
                      <a16:colId xmlns:a16="http://schemas.microsoft.com/office/drawing/2014/main" xmlns="" val="2851696159"/>
                    </a:ext>
                  </a:extLst>
                </a:gridCol>
                <a:gridCol w="1151165">
                  <a:extLst>
                    <a:ext uri="{9D8B030D-6E8A-4147-A177-3AD203B41FA5}">
                      <a16:colId xmlns:a16="http://schemas.microsoft.com/office/drawing/2014/main" xmlns="" val="1005280288"/>
                    </a:ext>
                  </a:extLst>
                </a:gridCol>
                <a:gridCol w="1151165">
                  <a:extLst>
                    <a:ext uri="{9D8B030D-6E8A-4147-A177-3AD203B41FA5}">
                      <a16:colId xmlns:a16="http://schemas.microsoft.com/office/drawing/2014/main" xmlns="" val="576146675"/>
                    </a:ext>
                  </a:extLst>
                </a:gridCol>
                <a:gridCol w="1151165">
                  <a:extLst>
                    <a:ext uri="{9D8B030D-6E8A-4147-A177-3AD203B41FA5}">
                      <a16:colId xmlns:a16="http://schemas.microsoft.com/office/drawing/2014/main" xmlns="" val="1204493047"/>
                    </a:ext>
                  </a:extLst>
                </a:gridCol>
              </a:tblGrid>
              <a:tr h="1108614">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algn="ctr"/>
                      <a:endParaRPr lang="en-US" sz="1200" dirty="0"/>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bg1"/>
                          </a:solidFill>
                          <a:latin typeface="Arial"/>
                          <a:ea typeface=""/>
                          <a:cs typeface="Arial"/>
                        </a:rPr>
                        <a:t>Total number of performance 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bg1"/>
                          </a:solidFill>
                          <a:latin typeface="Arial"/>
                          <a:ea typeface=""/>
                          <a:cs typeface="Arial"/>
                        </a:rPr>
                        <a:t>Total number of annual targets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r>
                        <a:rPr lang="en-US" sz="1200" b="1" kern="1200" dirty="0" smtClean="0">
                          <a:solidFill>
                            <a:schemeClr val="bg1"/>
                          </a:solidFill>
                          <a:latin typeface="Arial"/>
                          <a:ea typeface=""/>
                          <a:cs typeface="Arial"/>
                        </a:rPr>
                        <a:t>Achieved</a:t>
                      </a:r>
                      <a:endParaRPr lang="en-US" sz="1200" b="1" kern="1200" dirty="0">
                        <a:solidFill>
                          <a:schemeClr val="bg1"/>
                        </a:solidFill>
                        <a:latin typeface="Arial"/>
                        <a:ea typeface=""/>
                        <a:cs typeface="Aria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r>
                        <a:rPr lang="en-US" sz="1200" dirty="0" smtClean="0">
                          <a:solidFill>
                            <a:schemeClr val="bg1"/>
                          </a:solidFill>
                        </a:rPr>
                        <a:t>Not achieved</a:t>
                      </a:r>
                      <a:endParaRPr lang="en-US" sz="12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45D70"/>
                    </a:solidFill>
                  </a:tcPr>
                </a:tc>
                <a:extLst>
                  <a:ext uri="{0D108BD9-81ED-4DB2-BD59-A6C34878D82A}">
                    <a16:rowId xmlns:a16="http://schemas.microsoft.com/office/drawing/2014/main" xmlns="" val="108385598"/>
                  </a:ext>
                </a:extLst>
              </a:tr>
              <a:tr h="64156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r>
                        <a:rPr lang="en-US" sz="1200" dirty="0" smtClean="0">
                          <a:solidFill>
                            <a:schemeClr val="bg1"/>
                          </a:solidFill>
                        </a:rPr>
                        <a:t>1. Administration</a:t>
                      </a:r>
                      <a:endParaRPr lang="en-US" sz="1200" b="1" dirty="0">
                        <a:solidFill>
                          <a:schemeClr val="bg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9</a:t>
                      </a:r>
                      <a:endParaRPr lang="en-ZA" sz="1800" b="0"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9</a:t>
                      </a:r>
                      <a:endParaRPr lang="en-ZA" sz="1800" b="0"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smtClean="0">
                          <a:effectLst/>
                          <a:latin typeface="Arial" panose="020B0604020202020204" pitchFamily="34" charset="0"/>
                          <a:ea typeface="Calibri"/>
                          <a:cs typeface="Arial" panose="020B0604020202020204" pitchFamily="34" charset="0"/>
                        </a:rPr>
                        <a:t>6</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smtClean="0">
                          <a:effectLst/>
                          <a:latin typeface="Arial" panose="020B0604020202020204" pitchFamily="34" charset="0"/>
                          <a:ea typeface="Calibri"/>
                          <a:cs typeface="Arial" panose="020B0604020202020204" pitchFamily="34" charset="0"/>
                        </a:rPr>
                        <a:t>3</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3728516819"/>
                  </a:ext>
                </a:extLst>
              </a:tr>
              <a:tr h="64156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r>
                        <a:rPr lang="en-US" sz="1200" dirty="0" smtClean="0">
                          <a:solidFill>
                            <a:schemeClr val="bg1"/>
                          </a:solidFill>
                        </a:rPr>
                        <a:t>2. Incarceration</a:t>
                      </a:r>
                      <a:endParaRPr lang="en-US" sz="1200" b="1" dirty="0">
                        <a:solidFill>
                          <a:schemeClr val="bg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8</a:t>
                      </a:r>
                      <a:endParaRPr lang="en-ZA" sz="1800" b="0"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8</a:t>
                      </a:r>
                      <a:endParaRPr lang="en-ZA" sz="1800" b="0"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smtClean="0">
                          <a:effectLst/>
                          <a:latin typeface="Arial" panose="020B0604020202020204" pitchFamily="34" charset="0"/>
                          <a:ea typeface="Calibri"/>
                          <a:cs typeface="Arial" panose="020B0604020202020204" pitchFamily="34" charset="0"/>
                        </a:rPr>
                        <a:t>7</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smtClean="0">
                          <a:effectLst/>
                          <a:latin typeface="Arial" panose="020B0604020202020204" pitchFamily="34" charset="0"/>
                          <a:ea typeface="Calibri"/>
                          <a:cs typeface="Arial" panose="020B0604020202020204" pitchFamily="34" charset="0"/>
                        </a:rPr>
                        <a:t>1</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926273471"/>
                  </a:ext>
                </a:extLst>
              </a:tr>
              <a:tr h="64156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r>
                        <a:rPr lang="en-US" sz="1200" dirty="0" smtClean="0">
                          <a:solidFill>
                            <a:schemeClr val="bg1"/>
                          </a:solidFill>
                        </a:rPr>
                        <a:t>3. Rehabilitation</a:t>
                      </a:r>
                      <a:endParaRPr lang="en-US" sz="1200" b="1" dirty="0">
                        <a:solidFill>
                          <a:schemeClr val="bg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7</a:t>
                      </a:r>
                      <a:endParaRPr lang="en-ZA" sz="1800" b="0"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10</a:t>
                      </a:r>
                      <a:endParaRPr lang="en-ZA" sz="1800" b="0"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smtClean="0">
                          <a:effectLst/>
                          <a:latin typeface="Arial" panose="020B0604020202020204" pitchFamily="34" charset="0"/>
                          <a:ea typeface="Calibri"/>
                          <a:cs typeface="Arial" panose="020B0604020202020204" pitchFamily="34" charset="0"/>
                        </a:rPr>
                        <a:t>9</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a:effectLst/>
                          <a:latin typeface="Arial" panose="020B0604020202020204" pitchFamily="34" charset="0"/>
                          <a:ea typeface="Times New Roman"/>
                          <a:cs typeface="Arial" panose="020B0604020202020204" pitchFamily="34" charset="0"/>
                        </a:rPr>
                        <a:t>1</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674212300"/>
                  </a:ext>
                </a:extLst>
              </a:tr>
              <a:tr h="64156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r>
                        <a:rPr lang="en-US" sz="1200" kern="1200" dirty="0" smtClean="0">
                          <a:solidFill>
                            <a:schemeClr val="bg1"/>
                          </a:solidFill>
                        </a:rPr>
                        <a:t>4. Care</a:t>
                      </a:r>
                      <a:endParaRPr lang="en-US" sz="1200" b="1" kern="1200" dirty="0">
                        <a:solidFill>
                          <a:schemeClr val="bg1"/>
                        </a:solidFill>
                        <a:latin typeface="+mn-lt"/>
                        <a:ea typeface="+mn-ea"/>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3</a:t>
                      </a:r>
                      <a:endParaRPr lang="en-ZA" sz="1800" b="0"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3</a:t>
                      </a:r>
                      <a:endParaRPr lang="en-ZA" sz="1800" b="0"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a:effectLst/>
                          <a:latin typeface="Arial" panose="020B0604020202020204" pitchFamily="34" charset="0"/>
                          <a:ea typeface="Times New Roman"/>
                          <a:cs typeface="Arial" panose="020B0604020202020204" pitchFamily="34" charset="0"/>
                        </a:rPr>
                        <a:t>3</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a:effectLst/>
                          <a:latin typeface="Arial" panose="020B0604020202020204" pitchFamily="34" charset="0"/>
                          <a:ea typeface="Times New Roman"/>
                          <a:cs typeface="Arial" panose="020B0604020202020204" pitchFamily="34" charset="0"/>
                        </a:rPr>
                        <a:t>0</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3061374459"/>
                  </a:ext>
                </a:extLst>
              </a:tr>
              <a:tr h="75844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174625" indent="-174625"/>
                      <a:r>
                        <a:rPr lang="en-US" sz="1200" dirty="0" smtClean="0">
                          <a:solidFill>
                            <a:schemeClr val="bg1"/>
                          </a:solidFill>
                        </a:rPr>
                        <a:t>5. Social Reintegration</a:t>
                      </a:r>
                      <a:endParaRPr lang="en-US" sz="1200" b="1" dirty="0">
                        <a:solidFill>
                          <a:schemeClr val="bg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6</a:t>
                      </a:r>
                      <a:endParaRPr lang="en-ZA" sz="1800" b="0"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Arial"/>
                          <a:ea typeface=""/>
                          <a:cs typeface="Arial"/>
                        </a:rPr>
                        <a:t>6</a:t>
                      </a:r>
                      <a:endParaRPr lang="en-ZA" sz="1800" b="0"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4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ZA" sz="1800" dirty="0" smtClean="0">
                          <a:effectLst/>
                          <a:latin typeface="Arial" panose="020B0604020202020204" pitchFamily="34" charset="0"/>
                          <a:ea typeface="Calibri"/>
                          <a:cs typeface="Arial" panose="020B0604020202020204" pitchFamily="34" charset="0"/>
                        </a:rPr>
                        <a:t>6</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kern="1200" dirty="0">
                          <a:effectLst/>
                          <a:latin typeface="Arial" panose="020B0604020202020204" pitchFamily="34" charset="0"/>
                          <a:ea typeface="Times New Roman"/>
                          <a:cs typeface="Arial" panose="020B0604020202020204" pitchFamily="34" charset="0"/>
                        </a:rPr>
                        <a:t>0</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801948398"/>
                  </a:ext>
                </a:extLst>
              </a:tr>
              <a:tr h="599571">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r>
                        <a:rPr lang="en-US" sz="1200" dirty="0" smtClean="0">
                          <a:solidFill>
                            <a:schemeClr val="bg1"/>
                          </a:solidFill>
                        </a:rPr>
                        <a:t>Total </a:t>
                      </a:r>
                      <a:endParaRPr lang="en-US" sz="1200" b="1" dirty="0">
                        <a:solidFill>
                          <a:schemeClr val="bg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a:ea typeface=""/>
                          <a:cs typeface="Arial"/>
                        </a:rPr>
                        <a:t>33</a:t>
                      </a:r>
                      <a:endParaRPr lang="en-ZA" sz="1800" b="1" kern="1200" dirty="0">
                        <a:solidFill>
                          <a:schemeClr val="tx1"/>
                        </a:solidFill>
                        <a:latin typeface="Arial"/>
                        <a:ea typeface=""/>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b="1" kern="1200" dirty="0">
                          <a:solidFill>
                            <a:schemeClr val="tx1"/>
                          </a:solidFill>
                          <a:latin typeface="Arial"/>
                          <a:ea typeface=""/>
                          <a:cs typeface="Arial"/>
                        </a:rPr>
                        <a:t>36</a:t>
                      </a:r>
                      <a:endParaRPr lang="en-ZA" sz="1800" b="1" kern="1200" dirty="0">
                        <a:solidFill>
                          <a:schemeClr val="tx1"/>
                        </a:solidFill>
                        <a:latin typeface="Arial"/>
                        <a:ea typeface=""/>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tint val="20000"/>
                      </a:srgbClr>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b="1" kern="1200" dirty="0" smtClean="0">
                          <a:effectLst/>
                          <a:latin typeface="Arial" panose="020B0604020202020204" pitchFamily="34" charset="0"/>
                          <a:ea typeface="Times New Roman"/>
                          <a:cs typeface="Arial" panose="020B0604020202020204" pitchFamily="34" charset="0"/>
                        </a:rPr>
                        <a:t>31</a:t>
                      </a:r>
                      <a:endParaRPr lang="en-ZA" sz="18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9933"/>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algn="ctr">
                        <a:lnSpc>
                          <a:spcPct val="115000"/>
                        </a:lnSpc>
                        <a:spcAft>
                          <a:spcPts val="0"/>
                        </a:spcAft>
                      </a:pPr>
                      <a:r>
                        <a:rPr lang="en-US" sz="1800" b="1" kern="1200" dirty="0" smtClean="0">
                          <a:effectLst/>
                          <a:latin typeface="Arial" panose="020B0604020202020204" pitchFamily="34" charset="0"/>
                          <a:ea typeface="Calibri"/>
                          <a:cs typeface="Arial" panose="020B0604020202020204" pitchFamily="34" charset="0"/>
                        </a:rPr>
                        <a:t>5</a:t>
                      </a:r>
                      <a:endParaRPr lang="en-ZA" sz="1800" dirty="0">
                        <a:effectLst/>
                        <a:latin typeface="Arial" panose="020B0604020202020204" pitchFamily="34" charset="0"/>
                        <a:ea typeface="Calibri"/>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2121"/>
                    </a:solidFill>
                  </a:tcPr>
                </a:tc>
                <a:extLst>
                  <a:ext uri="{0D108BD9-81ED-4DB2-BD59-A6C34878D82A}">
                    <a16:rowId xmlns:a16="http://schemas.microsoft.com/office/drawing/2014/main" xmlns="" val="3221390209"/>
                  </a:ext>
                </a:extLst>
              </a:tr>
            </a:tbl>
          </a:graphicData>
        </a:graphic>
      </p:graphicFrame>
      <p:sp>
        <p:nvSpPr>
          <p:cNvPr id="3" name="Rectangle 2"/>
          <p:cNvSpPr/>
          <p:nvPr/>
        </p:nvSpPr>
        <p:spPr>
          <a:xfrm>
            <a:off x="6313715" y="920459"/>
            <a:ext cx="5505392" cy="5013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098728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500" dirty="0"/>
              <a:t>COMPARATIVE ANALYSIS OF PERFORMANCE PER  PROGRAMME</a:t>
            </a:r>
          </a:p>
        </p:txBody>
      </p:sp>
      <p:sp>
        <p:nvSpPr>
          <p:cNvPr id="4" name="Slide Number Placeholder 3"/>
          <p:cNvSpPr>
            <a:spLocks noGrp="1"/>
          </p:cNvSpPr>
          <p:nvPr>
            <p:ph type="sldNum" sz="quarter" idx="12"/>
          </p:nvPr>
        </p:nvSpPr>
        <p:spPr/>
        <p:txBody>
          <a:bodyPr/>
          <a:lstStyle/>
          <a:p>
            <a:fld id="{57B0A79F-3671-490D-B8E0-220653DEC0F9}" type="slidenum">
              <a:rPr lang="en-ZA" smtClean="0"/>
              <a:pPr/>
              <a:t>29</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442565230"/>
              </p:ext>
            </p:extLst>
          </p:nvPr>
        </p:nvGraphicFramePr>
        <p:xfrm>
          <a:off x="349083" y="868006"/>
          <a:ext cx="3600000" cy="262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393439588"/>
              </p:ext>
            </p:extLst>
          </p:nvPr>
        </p:nvGraphicFramePr>
        <p:xfrm>
          <a:off x="4165806" y="863715"/>
          <a:ext cx="3600000" cy="26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01974377"/>
              </p:ext>
            </p:extLst>
          </p:nvPr>
        </p:nvGraphicFramePr>
        <p:xfrm>
          <a:off x="7968189" y="863716"/>
          <a:ext cx="3600000" cy="26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040581118"/>
              </p:ext>
            </p:extLst>
          </p:nvPr>
        </p:nvGraphicFramePr>
        <p:xfrm>
          <a:off x="2055963" y="3523756"/>
          <a:ext cx="3600000" cy="26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586809004"/>
              </p:ext>
            </p:extLst>
          </p:nvPr>
        </p:nvGraphicFramePr>
        <p:xfrm>
          <a:off x="5891422" y="3517220"/>
          <a:ext cx="3600000" cy="262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04669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STRUCTURE OF THE ANNUAL REPORT</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a:t>
            </a:fld>
            <a:endParaRPr lang="en-ZA" dirty="0"/>
          </a:p>
        </p:txBody>
      </p:sp>
      <p:pic>
        <p:nvPicPr>
          <p:cNvPr id="5" name="Picture 4">
            <a:extLst>
              <a:ext uri="{FF2B5EF4-FFF2-40B4-BE49-F238E27FC236}">
                <a16:creationId xmlns:a16="http://schemas.microsoft.com/office/drawing/2014/main" xmlns="" id="{0BF046BF-4E91-5441-BD2E-01F8C1E77094}"/>
              </a:ext>
            </a:extLst>
          </p:cNvPr>
          <p:cNvPicPr>
            <a:picLocks noChangeAspect="1"/>
          </p:cNvPicPr>
          <p:nvPr/>
        </p:nvPicPr>
        <p:blipFill rotWithShape="1">
          <a:blip r:embed="rId2">
            <a:extLst>
              <a:ext uri="{28A0092B-C50C-407E-A947-70E740481C1C}">
                <a14:useLocalDpi xmlns:a14="http://schemas.microsoft.com/office/drawing/2010/main" val="0"/>
              </a:ext>
            </a:extLst>
          </a:blip>
          <a:srcRect l="3749" t="4423" r="46337" b="18874"/>
          <a:stretch/>
        </p:blipFill>
        <p:spPr>
          <a:xfrm>
            <a:off x="121920" y="928686"/>
            <a:ext cx="5882640" cy="508254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51022544"/>
              </p:ext>
            </p:extLst>
          </p:nvPr>
        </p:nvGraphicFramePr>
        <p:xfrm>
          <a:off x="6309360" y="1109981"/>
          <a:ext cx="5196840" cy="4920186"/>
        </p:xfrm>
        <a:graphic>
          <a:graphicData uri="http://schemas.openxmlformats.org/drawingml/2006/table">
            <a:tbl>
              <a:tblPr firstRow="1" bandRow="1"/>
              <a:tblGrid>
                <a:gridCol w="1182178"/>
                <a:gridCol w="4014662"/>
              </a:tblGrid>
              <a:tr h="1319400">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r>
                        <a:rPr lang="en-GB" sz="1700" b="0" dirty="0" smtClean="0">
                          <a:latin typeface="Arial" panose="020B0604020202020204" pitchFamily="34" charset="0"/>
                          <a:cs typeface="Arial" panose="020B0604020202020204" pitchFamily="34" charset="0"/>
                        </a:rPr>
                        <a:t>PART A</a:t>
                      </a:r>
                      <a:endParaRPr lang="en-ZA" sz="1700" b="0" dirty="0">
                        <a:solidFill>
                          <a:schemeClr val="tx1"/>
                        </a:solidFill>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effectLst/>
                          <a:latin typeface="Arial" panose="020B0604020202020204" pitchFamily="34" charset="0"/>
                          <a:cs typeface="Arial" panose="020B0604020202020204" pitchFamily="34" charset="0"/>
                        </a:rPr>
                        <a:t>GENERAL INFORMATION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700" b="0" dirty="0" smtClean="0">
                          <a:latin typeface="Arial" panose="020B0604020202020204" pitchFamily="34" charset="0"/>
                          <a:cs typeface="Arial" panose="020B0604020202020204" pitchFamily="34" charset="0"/>
                        </a:rPr>
                        <a:t>Minister's Foreword,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700" b="0" dirty="0" smtClean="0">
                          <a:latin typeface="Arial" panose="020B0604020202020204" pitchFamily="34" charset="0"/>
                          <a:cs typeface="Arial" panose="020B0604020202020204" pitchFamily="34" charset="0"/>
                        </a:rPr>
                        <a:t>Deputy Minister's Statement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0" dirty="0" smtClean="0">
                          <a:latin typeface="Arial" panose="020B0604020202020204" pitchFamily="34" charset="0"/>
                          <a:cs typeface="Arial" panose="020B0604020202020204" pitchFamily="34" charset="0"/>
                        </a:rPr>
                        <a:t>Report of the Accounting Officer</a:t>
                      </a:r>
                      <a:endParaRPr lang="en-ZA" sz="1700" b="0" dirty="0">
                        <a:solidFill>
                          <a:schemeClr val="tx1"/>
                        </a:solidFill>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r>
              <a:tr h="8954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PART B</a:t>
                      </a:r>
                      <a:endParaRPr kumimoji="0" lang="en-ZA"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a:noFill/>
                    </a:lnB>
                    <a:lnTlToBr w="12700" cmpd="sng">
                      <a:noFill/>
                      <a:prstDash val="solid"/>
                    </a:lnTlToBr>
                    <a:lnBlToTr w="12700" cmpd="sng">
                      <a:noFill/>
                      <a:prstDash val="solid"/>
                    </a:lnBlToTr>
                    <a:solidFill>
                      <a:srgbClr val="D6C29E">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GB" sz="1800" dirty="0" smtClean="0">
                          <a:effectLst/>
                          <a:latin typeface="Arial" panose="020B0604020202020204" pitchFamily="34" charset="0"/>
                          <a:cs typeface="Arial" panose="020B0604020202020204" pitchFamily="34" charset="0"/>
                        </a:rPr>
                        <a:t>PERFORMANCE INFORMATION </a:t>
                      </a:r>
                      <a:endParaRPr lang="en-ZA" sz="1700" dirty="0">
                        <a:latin typeface="Arial" panose="020B0604020202020204" pitchFamily="34" charset="0"/>
                        <a:cs typeface="Arial" panose="020B0604020202020204" pitchFamily="34" charset="0"/>
                      </a:endParaRPr>
                    </a:p>
                  </a:txBody>
                  <a:tcPr>
                    <a:lnL>
                      <a:noFill/>
                    </a:lnL>
                    <a:lnR>
                      <a:noFill/>
                    </a:lnR>
                    <a:lnT w="12700" cap="flat" cmpd="sng" algn="ctr">
                      <a:solidFill>
                        <a:srgbClr val="C8AE7E"/>
                      </a:solidFill>
                      <a:prstDash val="solid"/>
                      <a:round/>
                      <a:headEnd type="none" w="med" len="med"/>
                      <a:tailEnd type="none" w="med" len="med"/>
                    </a:lnT>
                    <a:lnB>
                      <a:noFill/>
                    </a:lnB>
                    <a:lnTlToBr w="12700" cmpd="sng">
                      <a:noFill/>
                      <a:prstDash val="solid"/>
                    </a:lnTlToBr>
                    <a:lnBlToTr w="12700" cmpd="sng">
                      <a:noFill/>
                      <a:prstDash val="solid"/>
                    </a:lnBlToTr>
                    <a:solidFill>
                      <a:srgbClr val="D6C29E">
                        <a:alpha val="20000"/>
                      </a:srgbClr>
                    </a:solidFill>
                  </a:tcPr>
                </a:tc>
              </a:tr>
              <a:tr h="8954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PART C</a:t>
                      </a:r>
                      <a:endParaRPr kumimoji="0" lang="en-ZA"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Arial" panose="020B0604020202020204" pitchFamily="34" charset="0"/>
                          <a:cs typeface="Arial" panose="020B0604020202020204" pitchFamily="34" charset="0"/>
                        </a:rPr>
                        <a:t>GOVERNANCE </a:t>
                      </a:r>
                      <a:endParaRPr lang="en-ZA" sz="1800" kern="1200" dirty="0" smtClean="0">
                        <a:effectLst/>
                        <a:latin typeface="Arial" panose="020B0604020202020204" pitchFamily="34" charset="0"/>
                        <a:cs typeface="Arial" panose="020B0604020202020204" pitchFamily="34" charset="0"/>
                      </a:endParaRPr>
                    </a:p>
                    <a:p>
                      <a:pPr marL="0" algn="l" defTabSz="914400" rtl="0" eaLnBrk="1" latinLnBrk="0" hangingPunct="1"/>
                      <a:endParaRPr lang="en-ZA" sz="1800" b="1" kern="1200" dirty="0">
                        <a:solidFill>
                          <a:schemeClr val="dk1"/>
                        </a:solidFill>
                        <a:effectLst/>
                        <a:latin typeface="Arial" panose="020B0604020202020204" pitchFamily="34" charset="0"/>
                        <a:ea typeface="Calibri"/>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r>
              <a:tr h="8954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PART D</a:t>
                      </a:r>
                      <a:endParaRPr kumimoji="0" lang="en-ZA"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rgbClr val="D6C29E">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Arial" panose="020B0604020202020204" pitchFamily="34" charset="0"/>
                          <a:cs typeface="Arial" panose="020B0604020202020204" pitchFamily="34" charset="0"/>
                        </a:rPr>
                        <a:t>HUMAN RESOURCE MANAGEMENT </a:t>
                      </a:r>
                      <a:endParaRPr lang="en-ZA" sz="1800" kern="1200" dirty="0" smtClean="0">
                        <a:effectLst/>
                        <a:latin typeface="Arial" panose="020B0604020202020204" pitchFamily="34" charset="0"/>
                        <a:cs typeface="Arial" panose="020B0604020202020204" pitchFamily="34" charset="0"/>
                      </a:endParaRPr>
                    </a:p>
                    <a:p>
                      <a:pPr marL="0" algn="l" defTabSz="914400" rtl="0" eaLnBrk="1" latinLnBrk="0" hangingPunct="1"/>
                      <a:endParaRPr lang="en-ZA" sz="1800" b="1" kern="1200" dirty="0">
                        <a:solidFill>
                          <a:schemeClr val="dk1"/>
                        </a:solidFill>
                        <a:effectLst/>
                        <a:latin typeface="Arial" panose="020B0604020202020204" pitchFamily="34" charset="0"/>
                        <a:ea typeface="Calibri"/>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rgbClr val="D6C29E">
                        <a:alpha val="20000"/>
                      </a:srgbClr>
                    </a:solidFill>
                  </a:tcPr>
                </a:tc>
              </a:tr>
              <a:tr h="8954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PART E</a:t>
                      </a:r>
                      <a:endParaRPr kumimoji="0" lang="en-ZA"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a:noFill/>
                    </a:lnL>
                    <a:lnR>
                      <a:noFill/>
                    </a:lnR>
                    <a:lnT>
                      <a:noFill/>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latin typeface="Arial" panose="020B0604020202020204" pitchFamily="34" charset="0"/>
                          <a:cs typeface="Arial" panose="020B0604020202020204" pitchFamily="34" charset="0"/>
                        </a:rPr>
                        <a:t>FINANCIAL INFORMATION </a:t>
                      </a:r>
                      <a:endParaRPr lang="en-GB" sz="1800" b="1" kern="1200" dirty="0" smtClean="0">
                        <a:solidFill>
                          <a:schemeClr val="dk1"/>
                        </a:solidFill>
                        <a:effectLst/>
                        <a:latin typeface="Arial" panose="020B0604020202020204" pitchFamily="34" charset="0"/>
                        <a:ea typeface="Calibri"/>
                        <a:cs typeface="Arial" panose="020B0604020202020204" pitchFamily="34" charset="0"/>
                      </a:endParaRPr>
                    </a:p>
                  </a:txBody>
                  <a:tcPr>
                    <a:lnL>
                      <a:noFill/>
                    </a:lnL>
                    <a:lnR>
                      <a:noFill/>
                    </a:lnR>
                    <a:lnT>
                      <a:noFill/>
                    </a:lnT>
                    <a:lnB w="12700" cap="flat" cmpd="sng" algn="ctr">
                      <a:solidFill>
                        <a:srgbClr val="C8AE7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33031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INDICATORS NOT ACHIEVED DURING </a:t>
            </a:r>
            <a:r>
              <a:rPr lang="en-US" sz="3500" dirty="0" smtClean="0"/>
              <a:t>2019/20 </a:t>
            </a:r>
            <a:r>
              <a:rPr lang="en-US" sz="3500" dirty="0"/>
              <a:t>FINANCIAL </a:t>
            </a:r>
            <a:r>
              <a:rPr lang="en-US" sz="3500" dirty="0" smtClean="0"/>
              <a:t>YEAR</a:t>
            </a:r>
            <a:endParaRPr lang="en-ZA" sz="35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30</a:t>
            </a:fld>
            <a:endParaRPr lang="en-ZA" dirty="0"/>
          </a:p>
        </p:txBody>
      </p:sp>
      <p:graphicFrame>
        <p:nvGraphicFramePr>
          <p:cNvPr id="5" name="Content Placeholder 3"/>
          <p:cNvGraphicFramePr>
            <a:graphicFrameLocks/>
          </p:cNvGraphicFramePr>
          <p:nvPr>
            <p:extLst>
              <p:ext uri="{D42A27DB-BD31-4B8C-83A1-F6EECF244321}">
                <p14:modId xmlns:p14="http://schemas.microsoft.com/office/powerpoint/2010/main" val="2725580975"/>
              </p:ext>
            </p:extLst>
          </p:nvPr>
        </p:nvGraphicFramePr>
        <p:xfrm>
          <a:off x="322731" y="967885"/>
          <a:ext cx="11331388" cy="4937159"/>
        </p:xfrm>
        <a:graphic>
          <a:graphicData uri="http://schemas.openxmlformats.org/drawingml/2006/table">
            <a:tbl>
              <a:tblPr firstRow="1" bandRow="1"/>
              <a:tblGrid>
                <a:gridCol w="2464824"/>
                <a:gridCol w="2216641"/>
                <a:gridCol w="2216641"/>
                <a:gridCol w="2216641"/>
                <a:gridCol w="2216641"/>
              </a:tblGrid>
              <a:tr h="594215">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algn="l">
                        <a:lnSpc>
                          <a:spcPct val="100000"/>
                        </a:lnSpc>
                      </a:pPr>
                      <a:r>
                        <a:rPr lang="en-US" sz="1400" dirty="0" smtClean="0">
                          <a:latin typeface="Arial" panose="020B0604020202020204" pitchFamily="34" charset="0"/>
                          <a:cs typeface="Arial" panose="020B0604020202020204" pitchFamily="34" charset="0"/>
                        </a:rPr>
                        <a:t>Indicator </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algn="l">
                        <a:lnSpc>
                          <a:spcPct val="100000"/>
                        </a:lnSpc>
                      </a:pPr>
                      <a:r>
                        <a:rPr lang="en-US" sz="1400" dirty="0" smtClean="0">
                          <a:latin typeface="Arial" panose="020B0604020202020204" pitchFamily="34" charset="0"/>
                          <a:cs typeface="Arial" panose="020B0604020202020204" pitchFamily="34" charset="0"/>
                        </a:rPr>
                        <a:t>Status Q1 2019/20</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algn="l">
                        <a:lnSpc>
                          <a:spcPct val="100000"/>
                        </a:lnSpc>
                      </a:pPr>
                      <a:r>
                        <a:rPr lang="en-US" sz="1400" dirty="0" smtClean="0">
                          <a:latin typeface="Arial" panose="020B0604020202020204" pitchFamily="34" charset="0"/>
                          <a:cs typeface="Arial" panose="020B0604020202020204" pitchFamily="34" charset="0"/>
                        </a:rPr>
                        <a:t>                       </a:t>
                      </a:r>
                    </a:p>
                    <a:p>
                      <a:pPr algn="l">
                        <a:lnSpc>
                          <a:spcPct val="100000"/>
                        </a:lnSpc>
                      </a:pPr>
                      <a:r>
                        <a:rPr lang="en-US" sz="1400" dirty="0" smtClean="0">
                          <a:latin typeface="Arial" panose="020B0604020202020204" pitchFamily="34" charset="0"/>
                          <a:cs typeface="Arial" panose="020B0604020202020204" pitchFamily="34" charset="0"/>
                        </a:rPr>
                        <a:t>Status Q2 2019/20 </a:t>
                      </a:r>
                    </a:p>
                    <a:p>
                      <a:pPr algn="l">
                        <a:lnSpc>
                          <a:spcPct val="100000"/>
                        </a:lnSpc>
                      </a:pP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algn="l">
                        <a:lnSpc>
                          <a:spcPct val="100000"/>
                        </a:lnSpc>
                      </a:pPr>
                      <a:r>
                        <a:rPr lang="en-US" sz="1400" dirty="0" smtClean="0">
                          <a:latin typeface="Arial" panose="020B0604020202020204" pitchFamily="34" charset="0"/>
                          <a:cs typeface="Arial" panose="020B0604020202020204" pitchFamily="34" charset="0"/>
                        </a:rPr>
                        <a:t>Status Q3 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Status Annual 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519686">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Number of audit qualifications</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lnSpc>
                          <a:spcPct val="100000"/>
                        </a:lnSpc>
                      </a:pPr>
                      <a:endParaRPr lang="en-US" sz="1400" b="0" kern="1200" dirty="0">
                        <a:solidFill>
                          <a:schemeClr val="bg1"/>
                        </a:solidFill>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lnSpc>
                          <a:spcPct val="100000"/>
                        </a:lnSpc>
                      </a:pPr>
                      <a:endParaRPr lang="en-US" sz="1400" b="0" kern="1200" dirty="0">
                        <a:solidFill>
                          <a:schemeClr val="bg1"/>
                        </a:solidFill>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lnSpc>
                          <a:spcPct val="100000"/>
                        </a:lnSpc>
                      </a:pPr>
                      <a:endParaRPr lang="en-ZA" sz="1400" b="0" kern="1200" dirty="0" smtClean="0">
                        <a:solidFill>
                          <a:schemeClr val="bg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lnSpc>
                          <a:spcPct val="100000"/>
                        </a:lnSpc>
                      </a:pPr>
                      <a:r>
                        <a:rPr lang="en-ZA" sz="1400" b="0" kern="1200" dirty="0" smtClean="0">
                          <a:solidFill>
                            <a:schemeClr val="bg1"/>
                          </a:solidFill>
                          <a:latin typeface="Arial" panose="020B0604020202020204" pitchFamily="34" charset="0"/>
                          <a:ea typeface="+mn-ea"/>
                          <a:cs typeface="Arial" panose="020B0604020202020204" pitchFamily="34" charset="0"/>
                        </a:rPr>
                        <a:t>Qualified opinion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97371">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Number of sites where IIMS is rolled out.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7 against the target of 20</a:t>
                      </a:r>
                      <a:endParaRPr lang="en-US" sz="1400" b="0" kern="1200" dirty="0">
                        <a:solidFill>
                          <a:schemeClr val="bg1"/>
                        </a:solidFill>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7 against the target of 30</a:t>
                      </a:r>
                      <a:endParaRPr lang="en-US" sz="1400" b="0" kern="1200" dirty="0">
                        <a:solidFill>
                          <a:schemeClr val="bg1"/>
                        </a:solidFill>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7 against the target of</a:t>
                      </a:r>
                      <a:r>
                        <a:rPr lang="en-US" sz="1400" b="0" kern="1200" baseline="0" dirty="0" smtClean="0">
                          <a:solidFill>
                            <a:schemeClr val="bg1"/>
                          </a:solidFill>
                          <a:latin typeface="Arial" panose="020B0604020202020204" pitchFamily="34" charset="0"/>
                          <a:ea typeface="+mn-ea"/>
                          <a:cs typeface="Arial" panose="020B0604020202020204" pitchFamily="34" charset="0"/>
                        </a:rPr>
                        <a:t> 40</a:t>
                      </a:r>
                      <a:endParaRPr lang="en-ZA" sz="1400" b="0" kern="1200" dirty="0" smtClean="0">
                        <a:solidFill>
                          <a:schemeClr val="bg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0" kern="1200" dirty="0" smtClean="0">
                          <a:solidFill>
                            <a:schemeClr val="bg1"/>
                          </a:solidFill>
                          <a:latin typeface="Arial" panose="020B0604020202020204" pitchFamily="34" charset="0"/>
                          <a:ea typeface="+mn-ea"/>
                          <a:cs typeface="Arial" panose="020B0604020202020204" pitchFamily="34" charset="0"/>
                        </a:rPr>
                        <a:t>9 against the target of</a:t>
                      </a:r>
                      <a:r>
                        <a:rPr lang="en-US" sz="1400" b="0" kern="1200" baseline="0" dirty="0" smtClean="0">
                          <a:solidFill>
                            <a:schemeClr val="bg1"/>
                          </a:solidFill>
                          <a:latin typeface="Arial" panose="020B0604020202020204" pitchFamily="34" charset="0"/>
                          <a:ea typeface="+mn-ea"/>
                          <a:cs typeface="Arial" panose="020B0604020202020204" pitchFamily="34" charset="0"/>
                        </a:rPr>
                        <a:t> </a:t>
                      </a:r>
                      <a:r>
                        <a:rPr lang="en-ZA" sz="1400" b="0" kern="1200" baseline="0" dirty="0" smtClean="0">
                          <a:solidFill>
                            <a:schemeClr val="bg1"/>
                          </a:solidFill>
                          <a:latin typeface="Arial" panose="020B0604020202020204" pitchFamily="34" charset="0"/>
                          <a:ea typeface="+mn-ea"/>
                          <a:cs typeface="Arial" panose="020B0604020202020204" pitchFamily="34" charset="0"/>
                        </a:rPr>
                        <a:t>50</a:t>
                      </a:r>
                      <a:endParaRPr lang="en-ZA" sz="1400" b="0" kern="1200" dirty="0" smtClean="0">
                        <a:solidFill>
                          <a:schemeClr val="bg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154918">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r>
                        <a:rPr lang="en-US" sz="14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Percentage of Correctional facilities and PPP facilities inspected on the conditions and treatment of inmates </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15%(36/243)</a:t>
                      </a:r>
                      <a:r>
                        <a:rPr lang="en-US" sz="1400" b="0" kern="1200" baseline="0" dirty="0" smtClean="0">
                          <a:solidFill>
                            <a:schemeClr val="bg1"/>
                          </a:solidFill>
                          <a:latin typeface="Arial" panose="020B0604020202020204" pitchFamily="34" charset="0"/>
                          <a:ea typeface="+mn-ea"/>
                          <a:cs typeface="Arial" panose="020B0604020202020204" pitchFamily="34" charset="0"/>
                        </a:rPr>
                        <a:t> against the target of </a:t>
                      </a:r>
                      <a:r>
                        <a:rPr lang="en-US" sz="1400" b="0" kern="1200" dirty="0" smtClean="0">
                          <a:solidFill>
                            <a:schemeClr val="bg1"/>
                          </a:solidFill>
                          <a:latin typeface="Arial" panose="020B0604020202020204" pitchFamily="34" charset="0"/>
                          <a:ea typeface="+mn-ea"/>
                          <a:cs typeface="Arial" panose="020B0604020202020204" pitchFamily="34" charset="0"/>
                        </a:rPr>
                        <a:t>15% (36/243)</a:t>
                      </a:r>
                      <a:r>
                        <a:rPr lang="en-US" sz="1400" b="0" kern="1200" baseline="0" dirty="0" smtClean="0">
                          <a:solidFill>
                            <a:schemeClr val="bg1"/>
                          </a:solidFill>
                          <a:latin typeface="Arial" panose="020B0604020202020204" pitchFamily="34" charset="0"/>
                          <a:ea typeface="+mn-ea"/>
                          <a:cs typeface="Arial" panose="020B0604020202020204" pitchFamily="34" charset="0"/>
                        </a:rPr>
                        <a:t> </a:t>
                      </a:r>
                      <a:endParaRPr lang="en-US" sz="1400" b="0" kern="1200" dirty="0" smtClean="0">
                        <a:solidFill>
                          <a:schemeClr val="bg1"/>
                        </a:solidFill>
                        <a:latin typeface="Arial" panose="020B0604020202020204" pitchFamily="34" charset="0"/>
                        <a:ea typeface="+mn-ea"/>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29.63% (72/243) against the target of 30%</a:t>
                      </a:r>
                    </a:p>
                    <a:p>
                      <a:pPr marL="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( 73/243)</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lnSpc>
                          <a:spcPct val="100000"/>
                        </a:lnSpc>
                      </a:pPr>
                      <a:r>
                        <a:rPr lang="en-US" sz="1400" b="0" kern="1200" dirty="0" smtClean="0">
                          <a:solidFill>
                            <a:schemeClr val="bg1"/>
                          </a:solidFill>
                          <a:latin typeface="Arial" panose="020B0604020202020204" pitchFamily="34" charset="0"/>
                          <a:ea typeface="+mn-ea"/>
                          <a:cs typeface="Arial" panose="020B0604020202020204" pitchFamily="34" charset="0"/>
                        </a:rPr>
                        <a:t>39.92%  (97/243) against the target of 41%( 99/243)  </a:t>
                      </a:r>
                      <a:endParaRPr lang="en-ZA" sz="1400" b="0" kern="1200" dirty="0">
                        <a:solidFill>
                          <a:schemeClr val="bg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0" kern="1200" dirty="0" smtClean="0">
                          <a:solidFill>
                            <a:schemeClr val="bg1"/>
                          </a:solidFill>
                          <a:latin typeface="Arial" panose="020B0604020202020204" pitchFamily="34" charset="0"/>
                          <a:ea typeface="+mn-ea"/>
                          <a:cs typeface="Arial" panose="020B0604020202020204" pitchFamily="34" charset="0"/>
                        </a:rPr>
                        <a:t>5</a:t>
                      </a:r>
                      <a:r>
                        <a:rPr lang="en-US" sz="1400" b="0" kern="1200" baseline="0" dirty="0" smtClean="0">
                          <a:solidFill>
                            <a:schemeClr val="bg1"/>
                          </a:solidFill>
                          <a:latin typeface="Arial" panose="020B0604020202020204" pitchFamily="34" charset="0"/>
                          <a:ea typeface="+mn-ea"/>
                          <a:cs typeface="Arial" panose="020B0604020202020204" pitchFamily="34" charset="0"/>
                        </a:rPr>
                        <a:t>3</a:t>
                      </a:r>
                      <a:r>
                        <a:rPr lang="en-US" sz="1400" b="0" kern="1200" dirty="0" smtClean="0">
                          <a:solidFill>
                            <a:schemeClr val="bg1"/>
                          </a:solidFill>
                          <a:latin typeface="Arial" panose="020B0604020202020204" pitchFamily="34" charset="0"/>
                          <a:ea typeface="+mn-ea"/>
                          <a:cs typeface="Arial" panose="020B0604020202020204" pitchFamily="34" charset="0"/>
                        </a:rPr>
                        <a:t>%  (129/243) against the target of 56 %  (136/243)  </a:t>
                      </a:r>
                      <a:endParaRPr lang="en-ZA" sz="1400" b="0" kern="1200" dirty="0" smtClean="0">
                        <a:solidFill>
                          <a:schemeClr val="bg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966864">
                <a:tc>
                  <a:txBody>
                    <a:bodyPr/>
                    <a:lstStyle/>
                    <a:p>
                      <a:pPr marL="88900" indent="0" algn="l" fontAlgn="t"/>
                      <a:r>
                        <a:rPr lang="en-US" sz="1400" b="0" i="0" u="none" strike="noStrike" dirty="0">
                          <a:solidFill>
                            <a:srgbClr val="000000"/>
                          </a:solidFill>
                          <a:effectLst/>
                          <a:latin typeface="Arial" panose="020B0604020202020204" pitchFamily="34" charset="0"/>
                          <a:cs typeface="Arial" panose="020B0604020202020204" pitchFamily="34" charset="0"/>
                        </a:rPr>
                        <a:t>Number of new bed spaces created through  construction of new facilities</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331" rtl="0" eaLnBrk="1" fontAlgn="t" latinLnBrk="0" hangingPunct="1">
                        <a:lnSpc>
                          <a:spcPct val="100000"/>
                        </a:lnSpc>
                      </a:pPr>
                      <a:endParaRPr lang="en-US" sz="1400" b="0" kern="1200" dirty="0" smtClean="0">
                        <a:solidFill>
                          <a:schemeClr val="bg1"/>
                        </a:solidFill>
                        <a:latin typeface="Arial" panose="020B0604020202020204" pitchFamily="34" charset="0"/>
                        <a:ea typeface="+mn-ea"/>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just" defTabSz="914331" rtl="0" eaLnBrk="1" fontAlgn="t" latinLnBrk="0" hangingPunct="1">
                        <a:lnSpc>
                          <a:spcPct val="100000"/>
                        </a:lnSpc>
                      </a:pPr>
                      <a:endParaRPr lang="en-US" sz="1400" b="0" kern="1200" dirty="0" smtClean="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just" defTabSz="914331" rtl="0" eaLnBrk="1" fontAlgn="t" latinLnBrk="0" hangingPunct="1">
                        <a:lnSpc>
                          <a:spcPct val="100000"/>
                        </a:lnSpc>
                      </a:pPr>
                      <a:endParaRPr lang="en-ZA" sz="1400" b="0" kern="1200" dirty="0">
                        <a:solidFill>
                          <a:schemeClr val="tx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0 </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against the target </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of 435</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063740">
                <a:tc>
                  <a:txBody>
                    <a:bodyPr/>
                    <a:lstStyle/>
                    <a:p>
                      <a:pPr marL="88900" indent="0"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offenders who participate in educational programmes per daily attendance register per academic year (AET)</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10 951 </a:t>
                      </a:r>
                    </a:p>
                    <a:p>
                      <a:pPr marL="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against the target of 10 527</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10 629 </a:t>
                      </a:r>
                    </a:p>
                    <a:p>
                      <a:pPr marL="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against the target of 10 527</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10  053</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against the target </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of 10 527</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10 411</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against the target </a:t>
                      </a:r>
                    </a:p>
                    <a:p>
                      <a:pPr marL="88900" marR="0" indent="0" algn="just" defTabSz="914331" rtl="0" eaLnBrk="1" fontAlgn="t" latinLnBrk="0" hangingPunct="1">
                        <a:lnSpc>
                          <a:spcPct val="100000"/>
                        </a:lnSpc>
                        <a:spcBef>
                          <a:spcPts val="0"/>
                        </a:spcBef>
                        <a:spcAft>
                          <a:spcPts val="0"/>
                        </a:spcAft>
                        <a:buClrTx/>
                        <a:buSzTx/>
                        <a:buFontTx/>
                        <a:buNone/>
                        <a:tabLst/>
                        <a:defRPr/>
                      </a:pPr>
                      <a:r>
                        <a:rPr lang="en-US" sz="1400" b="0" kern="1200" baseline="0" dirty="0" smtClean="0">
                          <a:solidFill>
                            <a:schemeClr val="bg1"/>
                          </a:solidFill>
                          <a:latin typeface="Arial" panose="020B0604020202020204" pitchFamily="34" charset="0"/>
                          <a:ea typeface="+mn-ea"/>
                          <a:cs typeface="Arial" panose="020B0604020202020204" pitchFamily="34" charset="0"/>
                        </a:rPr>
                        <a:t>of 10 527</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Tree>
    <p:extLst>
      <p:ext uri="{BB962C8B-B14F-4D97-AF65-F5344CB8AC3E}">
        <p14:creationId xmlns:p14="http://schemas.microsoft.com/office/powerpoint/2010/main" val="2888834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ON MTSF INDICATORS FOR THE </a:t>
            </a:r>
            <a:r>
              <a:rPr lang="en-US" sz="3200" dirty="0" smtClean="0"/>
              <a:t>2019/20 </a:t>
            </a:r>
            <a:r>
              <a:rPr lang="en-US" sz="3200" dirty="0"/>
              <a:t>FINANCIAL </a:t>
            </a:r>
            <a:r>
              <a:rPr lang="en-US" sz="3200" dirty="0" smtClean="0"/>
              <a:t>YEAR</a:t>
            </a:r>
            <a:endParaRPr lang="en-ZA" sz="32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105241517"/>
              </p:ext>
            </p:extLst>
          </p:nvPr>
        </p:nvGraphicFramePr>
        <p:xfrm>
          <a:off x="485144" y="1089816"/>
          <a:ext cx="11140798" cy="4911987"/>
        </p:xfrm>
        <a:graphic>
          <a:graphicData uri="http://schemas.openxmlformats.org/drawingml/2006/table">
            <a:tbl>
              <a:tblPr firstRow="1" bandRow="1"/>
              <a:tblGrid>
                <a:gridCol w="1808816"/>
                <a:gridCol w="1808816"/>
                <a:gridCol w="1808816"/>
                <a:gridCol w="1808816"/>
                <a:gridCol w="3905534"/>
              </a:tblGrid>
              <a:tr h="732260">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31781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fontAlgn="t"/>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Percentage of sentenced offenders subjected to correctional programmes per year</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algn="l" fontAlgn="t"/>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l" fontAlgn="t"/>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80%</a:t>
                      </a:r>
                    </a:p>
                    <a:p>
                      <a:pPr marL="88900"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(86 916/</a:t>
                      </a:r>
                    </a:p>
                    <a:p>
                      <a:pPr marL="88900"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108 639)</a:t>
                      </a:r>
                    </a:p>
                    <a:p>
                      <a:pPr marL="88900" indent="0" algn="l" defTabSz="914400" rtl="0" eaLnBrk="1" fontAlgn="t" latinLnBrk="0" hangingPunct="1"/>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99%</a:t>
                      </a:r>
                    </a:p>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(94 694/95 747)</a:t>
                      </a:r>
                    </a:p>
                    <a:p>
                      <a:pPr marL="8890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Interim CIOs were available to facilitate correctional programmes. </a:t>
                      </a:r>
                    </a:p>
                    <a:p>
                      <a:pPr marL="88900" indent="0" algn="l" defTabSz="914331" rtl="0" eaLnBrk="1" fontAlgn="t" latinLnBrk="0" hangingPunct="1"/>
                      <a:endPar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marL="88900" indent="0" algn="l" defTabSz="914331" rtl="0" eaLnBrk="1" fontAlgn="t" latinLnBrk="0" hangingPunct="1"/>
                      <a:r>
                        <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The release of a large number of offenders who qualified for special remission had an  impact on the overachievement of the target.</a:t>
                      </a:r>
                      <a:endParaRPr lang="en-ZA" sz="16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981972">
                <a:tc>
                  <a:txBody>
                    <a:bodyPr/>
                    <a:lstStyle/>
                    <a:p>
                      <a:pPr marL="88900" indent="0" algn="l" fontAlgn="t"/>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of parolees without violations per year</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97% </a:t>
                      </a:r>
                    </a:p>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(55 072/56 775)</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99%</a:t>
                      </a:r>
                    </a:p>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(52 742/53 257)</a:t>
                      </a:r>
                    </a:p>
                    <a:p>
                      <a:pPr marL="8890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Parolees are continously sensitised to adhere to the conditions</a:t>
                      </a:r>
                      <a:r>
                        <a:rPr lang="en-US" sz="16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through orientation manual and supervision brochures</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773991">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of probationers without violations per year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97%</a:t>
                      </a:r>
                    </a:p>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(16 674/17 190)</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99%</a:t>
                      </a:r>
                    </a:p>
                    <a:p>
                      <a:pPr marL="88900"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(12 471/12 604)</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Probationers </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are continuously sensitised to adhere to the conditions through orientation manual and supervision brochures</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18290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PROGRAMME 1: ADMINISTRATION (MANAGEMENT) </a:t>
            </a:r>
          </a:p>
        </p:txBody>
      </p:sp>
      <p:sp>
        <p:nvSpPr>
          <p:cNvPr id="4" name="Slide Number Placeholder 3"/>
          <p:cNvSpPr>
            <a:spLocks noGrp="1"/>
          </p:cNvSpPr>
          <p:nvPr>
            <p:ph type="sldNum" sz="quarter" idx="12"/>
          </p:nvPr>
        </p:nvSpPr>
        <p:spPr/>
        <p:txBody>
          <a:bodyPr/>
          <a:lstStyle/>
          <a:p>
            <a:fld id="{57B0A79F-3671-490D-B8E0-220653DEC0F9}" type="slidenum">
              <a:rPr lang="en-ZA" smtClean="0"/>
              <a:pPr/>
              <a:t>32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049243765"/>
              </p:ext>
            </p:extLst>
          </p:nvPr>
        </p:nvGraphicFramePr>
        <p:xfrm>
          <a:off x="486382" y="1090541"/>
          <a:ext cx="11150447" cy="4625643"/>
        </p:xfrm>
        <a:graphic>
          <a:graphicData uri="http://schemas.openxmlformats.org/drawingml/2006/table">
            <a:tbl>
              <a:tblPr firstRow="1" bandRow="1"/>
              <a:tblGrid>
                <a:gridCol w="2168989"/>
                <a:gridCol w="2168989"/>
                <a:gridCol w="2168989"/>
                <a:gridCol w="2168989"/>
                <a:gridCol w="2474491"/>
              </a:tblGrid>
              <a:tr h="948993">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392303">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fontAlgn="t"/>
                      <a:r>
                        <a:rPr lang="en-US" sz="1600" b="0" i="0" u="none" strike="noStrike" dirty="0">
                          <a:solidFill>
                            <a:srgbClr val="000000"/>
                          </a:solidFill>
                          <a:effectLst/>
                          <a:latin typeface="Arial" panose="020B0604020202020204" pitchFamily="34" charset="0"/>
                          <a:cs typeface="Arial" panose="020B0604020202020204" pitchFamily="34" charset="0"/>
                        </a:rPr>
                        <a:t>Percentage of officials charged and found guilty of corrupt </a:t>
                      </a:r>
                      <a:r>
                        <a:rPr lang="en-US" sz="1600" b="0" i="0" u="none" strike="noStrike" dirty="0" smtClean="0">
                          <a:solidFill>
                            <a:srgbClr val="000000"/>
                          </a:solidFill>
                          <a:effectLst/>
                          <a:latin typeface="Arial" panose="020B0604020202020204" pitchFamily="34" charset="0"/>
                          <a:cs typeface="Arial" panose="020B0604020202020204" pitchFamily="34" charset="0"/>
                        </a:rPr>
                        <a:t>activities.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95%</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97%</a:t>
                      </a:r>
                    </a:p>
                    <a:p>
                      <a:pPr marL="8890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(93/96)</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400" rtl="0" eaLnBrk="1" fontAlgn="t" latinLnBrk="0" hangingPunct="1"/>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Evaluation of cases to ensure prospects of success </a:t>
                      </a:r>
                    </a:p>
                    <a:p>
                      <a:pPr marL="88900" indent="0" algn="l" defTabSz="914400" rtl="0" eaLnBrk="1" fontAlgn="t" latinLnBrk="0" hangingPunct="1"/>
                      <a:endParaRPr lang="en-US" sz="1600" b="0" i="0" u="none" strike="noStrike" kern="1200" dirty="0" smtClean="0">
                        <a:solidFill>
                          <a:srgbClr val="000000"/>
                        </a:solidFill>
                        <a:effectLst/>
                        <a:latin typeface="Arial" panose="020B0604020202020204" pitchFamily="34" charset="0"/>
                        <a:ea typeface=""/>
                        <a:cs typeface="Arial" panose="020B0604020202020204" pitchFamily="34" charset="0"/>
                      </a:endParaRPr>
                    </a:p>
                    <a:p>
                      <a:pPr marL="88900" indent="0" algn="l" defTabSz="914400" rtl="0" eaLnBrk="1" fontAlgn="t" latinLnBrk="0" hangingPunct="1"/>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Consultation with witnesses is required before deciding to initiate disciplinary proceedings and good preparation before hearing.</a:t>
                      </a:r>
                      <a:endParaRPr lang="en-ZA" sz="1600" b="0" i="0" u="none" strike="noStrike" kern="1200" dirty="0">
                        <a:solidFill>
                          <a:srgbClr val="000000"/>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103270">
                <a:tc>
                  <a:txBody>
                    <a:bodyPr/>
                    <a:lstStyle/>
                    <a:p>
                      <a:pPr marL="88900" indent="0" algn="l" defTabSz="914400" rtl="0" eaLnBrk="1" fontAlgn="t" latinLnBrk="0" hangingPunct="1"/>
                      <a:r>
                        <a:rPr lang="en-US" sz="1600" b="0" i="0" u="none" strike="noStrike" kern="1200" dirty="0">
                          <a:solidFill>
                            <a:srgbClr val="000000"/>
                          </a:solidFill>
                          <a:effectLst/>
                          <a:latin typeface="Arial" panose="020B0604020202020204" pitchFamily="34" charset="0"/>
                          <a:ea typeface=""/>
                          <a:cs typeface="Arial" panose="020B0604020202020204" pitchFamily="34" charset="0"/>
                        </a:rPr>
                        <a:t>Percentage of </a:t>
                      </a:r>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Integrated Communication and Marketing Strategy (ICMS) implemented</a:t>
                      </a:r>
                      <a:endParaRPr lang="en-US" sz="1600" b="0" i="0" u="none" strike="noStrike" kern="1200" dirty="0">
                        <a:solidFill>
                          <a:srgbClr val="000000"/>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100%</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100%</a:t>
                      </a:r>
                    </a:p>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(558/558)</a:t>
                      </a:r>
                      <a:endParaRPr lang="en-US" sz="1600" b="0"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lvl="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noProof="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none</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l" defTabSz="914400" rtl="0" eaLnBrk="1" fontAlgn="t" latinLnBrk="0" hangingPunct="1"/>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none</a:t>
                      </a:r>
                      <a:endParaRPr lang="en-ZA" sz="1600" b="0" i="0" u="none" strike="noStrike" kern="1200" dirty="0">
                        <a:solidFill>
                          <a:srgbClr val="000000"/>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00816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0A79F-3671-490D-B8E0-220653DEC0F9}" type="slidenum">
              <a:rPr lang="en-ZA" smtClean="0"/>
              <a:pPr/>
              <a:t>33</a:t>
            </a:fld>
            <a:endParaRPr lang="en-ZA" dirty="0"/>
          </a:p>
        </p:txBody>
      </p:sp>
      <p:sp>
        <p:nvSpPr>
          <p:cNvPr id="5" name="Title 1"/>
          <p:cNvSpPr>
            <a:spLocks noGrp="1"/>
          </p:cNvSpPr>
          <p:nvPr>
            <p:ph type="title"/>
          </p:nvPr>
        </p:nvSpPr>
        <p:spPr/>
        <p:txBody>
          <a:bodyPr>
            <a:normAutofit/>
          </a:bodyPr>
          <a:lstStyle/>
          <a:p>
            <a:r>
              <a:rPr lang="en-ZA" sz="3800" dirty="0"/>
              <a:t>PROGRAMME 1: ADMINISTRATION </a:t>
            </a:r>
            <a:r>
              <a:rPr lang="en-ZA" sz="3800" dirty="0" smtClean="0"/>
              <a:t>(HUMAN RESOURCES) </a:t>
            </a:r>
            <a:endParaRPr lang="en-ZA" sz="3800" dirty="0"/>
          </a:p>
        </p:txBody>
      </p:sp>
      <p:graphicFrame>
        <p:nvGraphicFramePr>
          <p:cNvPr id="6" name="Table 5"/>
          <p:cNvGraphicFramePr>
            <a:graphicFrameLocks noGrp="1"/>
          </p:cNvGraphicFramePr>
          <p:nvPr>
            <p:extLst>
              <p:ext uri="{D42A27DB-BD31-4B8C-83A1-F6EECF244321}">
                <p14:modId xmlns:p14="http://schemas.microsoft.com/office/powerpoint/2010/main" val="513965145"/>
              </p:ext>
            </p:extLst>
          </p:nvPr>
        </p:nvGraphicFramePr>
        <p:xfrm>
          <a:off x="414298" y="1049713"/>
          <a:ext cx="11190516" cy="3660699"/>
        </p:xfrm>
        <a:graphic>
          <a:graphicData uri="http://schemas.openxmlformats.org/drawingml/2006/table">
            <a:tbl>
              <a:tblPr firstRow="1" bandRow="1"/>
              <a:tblGrid>
                <a:gridCol w="2221779"/>
                <a:gridCol w="2221779"/>
                <a:gridCol w="2221779"/>
                <a:gridCol w="2221779"/>
                <a:gridCol w="2303400"/>
              </a:tblGrid>
              <a:tr h="898449">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057137">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Number of </a:t>
                      </a: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officials </a:t>
                      </a:r>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trained in line with the workplace skills plan (WSP</a:t>
                      </a: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23 150</a:t>
                      </a:r>
                    </a:p>
                    <a:p>
                      <a:pPr marL="88900" indent="0" algn="l" defTabSz="914331" rtl="0" eaLnBrk="1" fontAlgn="t" latinLnBrk="0" hangingPunct="1"/>
                      <a:endPar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27 790</a:t>
                      </a:r>
                    </a:p>
                    <a:p>
                      <a:pPr marL="88900" indent="0" algn="l" defTabSz="914331" rtl="0" eaLnBrk="1" fontAlgn="t" latinLnBrk="0" hangingPunct="1"/>
                      <a:endPar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4 640</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Demand for training exceeded the planned target.  </a:t>
                      </a:r>
                    </a:p>
                    <a:p>
                      <a:pPr marL="88900" marR="0" indent="0" algn="l" defTabSz="914331" rtl="0" eaLnBrk="1" fontAlgn="t" latinLnBrk="0" hangingPunct="1">
                        <a:lnSpc>
                          <a:spcPct val="100000"/>
                        </a:lnSpc>
                        <a:spcBef>
                          <a:spcPts val="0"/>
                        </a:spcBef>
                        <a:spcAft>
                          <a:spcPts val="0"/>
                        </a:spcAft>
                        <a:buClrTx/>
                        <a:buSzTx/>
                        <a:buFontTx/>
                        <a:buNone/>
                        <a:tabLst/>
                        <a:defRPr/>
                      </a:pPr>
                      <a:endPar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marL="88900" indent="0" algn="l" defTabSz="914331" rtl="0" eaLnBrk="1" fontAlgn="t" latinLnBrk="0" hangingPunct="1"/>
                      <a:endParaRPr lang="en-ZA" sz="18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307016">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Percentage of management areas where IEHW programme is rolled out.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25%</a:t>
                      </a:r>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
                      </a:r>
                      <a:b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b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(12/48)</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25%</a:t>
                      </a:r>
                      <a:b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br>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(12/48)</a:t>
                      </a:r>
                    </a:p>
                    <a:p>
                      <a:pPr marL="88900" indent="0" algn="l" defTabSz="914331" rtl="0" eaLnBrk="1" fontAlgn="t" latinLnBrk="0" hangingPunct="1"/>
                      <a:endParaRPr lang="en-US" sz="18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none</a:t>
                      </a:r>
                      <a:endParaRPr lang="en-ZA"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none</a:t>
                      </a:r>
                      <a:endParaRPr lang="en-ZA"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28382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1: ADMINISTRATION </a:t>
            </a:r>
            <a:r>
              <a:rPr lang="en-ZA" dirty="0" smtClean="0"/>
              <a:t>(FINANCE)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34</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299701499"/>
              </p:ext>
            </p:extLst>
          </p:nvPr>
        </p:nvGraphicFramePr>
        <p:xfrm>
          <a:off x="281828" y="893444"/>
          <a:ext cx="11313270" cy="5175171"/>
        </p:xfrm>
        <a:graphic>
          <a:graphicData uri="http://schemas.openxmlformats.org/drawingml/2006/table">
            <a:tbl>
              <a:tblPr firstRow="1" bandRow="1"/>
              <a:tblGrid>
                <a:gridCol w="1629658"/>
                <a:gridCol w="1629658"/>
                <a:gridCol w="1629658"/>
                <a:gridCol w="1629658"/>
                <a:gridCol w="4794638"/>
              </a:tblGrid>
              <a:tr h="580072">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2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2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2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3991214">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Percentage of allocated budget spent per year.</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noProof="0" dirty="0" smtClean="0">
                          <a:solidFill>
                            <a:schemeClr val="tx1"/>
                          </a:solidFill>
                          <a:effectLst/>
                          <a:latin typeface="Arial" panose="020B0604020202020204" pitchFamily="34" charset="0"/>
                          <a:ea typeface="+mn-ea"/>
                          <a:cs typeface="Arial" panose="020B0604020202020204" pitchFamily="34" charset="0"/>
                        </a:rPr>
                        <a:t>99.75%</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bg1"/>
                          </a:solidFill>
                          <a:effectLst/>
                          <a:latin typeface="Arial" panose="020B0604020202020204" pitchFamily="34" charset="0"/>
                          <a:ea typeface="+mn-ea"/>
                          <a:cs typeface="Arial" panose="020B0604020202020204" pitchFamily="34" charset="0"/>
                        </a:rPr>
                        <a:t>99.48%</a:t>
                      </a:r>
                    </a:p>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bg1"/>
                          </a:solidFill>
                          <a:effectLst/>
                          <a:latin typeface="Arial" panose="020B0604020202020204" pitchFamily="34" charset="0"/>
                          <a:ea typeface="+mn-ea"/>
                          <a:cs typeface="Arial" panose="020B0604020202020204" pitchFamily="34" charset="0"/>
                        </a:rPr>
                        <a:t>R25,186 billion/</a:t>
                      </a:r>
                    </a:p>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bg1"/>
                          </a:solidFill>
                          <a:effectLst/>
                          <a:latin typeface="Arial" panose="020B0604020202020204" pitchFamily="34" charset="0"/>
                          <a:ea typeface="+mn-ea"/>
                          <a:cs typeface="Arial" panose="020B0604020202020204" pitchFamily="34" charset="0"/>
                        </a:rPr>
                        <a:t>R25,317 billion</a:t>
                      </a:r>
                    </a:p>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endPar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0.27%</a:t>
                      </a:r>
                      <a:endParaRPr lang="en-US" sz="13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Compensation of Employees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 underspending</a:t>
                      </a:r>
                      <a:r>
                        <a:rPr lang="en-US" sz="13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R484 million was </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due to funded vacant posts</a:t>
                      </a:r>
                    </a:p>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Good and Services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 over spending of R444 million due to payment of R639 million that was made for short payment of accommodation charges</a:t>
                      </a:r>
                    </a:p>
                    <a:p>
                      <a:pPr marL="88900" indent="0" algn="l" defTabSz="914331" rtl="0" eaLnBrk="1" fontAlgn="t" latinLnBrk="0" hangingPunct="1"/>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*Interest on rent on land</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There was an expenditure of R507 thousand incurred against a zero budget mainly due to interest paid on overdue accounts under programmes Administration and Incarceration as well as for interest on arrears salary incurred under programmes Administration, Incarceration and Care</a:t>
                      </a:r>
                    </a:p>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Transfers and Subsidies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 overspending of R56 million is as a result of leave gratuity for approved applications of early retirement without penalisation of pension benefits</a:t>
                      </a:r>
                      <a:r>
                        <a:rPr lang="en-US" sz="13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cases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a:t>
                      </a:r>
                    </a:p>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Payments for Capital Assets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a:t>
                      </a:r>
                      <a:r>
                        <a:rPr lang="en-US" sz="13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underspending of R190 million was due</a:t>
                      </a:r>
                      <a:r>
                        <a:rPr lang="en-US" sz="13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to </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mainly due to underperformance</a:t>
                      </a:r>
                      <a:r>
                        <a:rPr lang="en-US" sz="13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on Capital Works Programme </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a:t>
                      </a:r>
                    </a:p>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300" b="1" i="0" u="none" strike="noStrike" kern="1200" dirty="0" smtClean="0">
                          <a:solidFill>
                            <a:schemeClr val="tx1"/>
                          </a:solidFill>
                          <a:effectLst/>
                          <a:latin typeface="Arial" panose="020B0604020202020204" pitchFamily="34" charset="0"/>
                          <a:ea typeface="+mn-ea"/>
                          <a:cs typeface="Arial" panose="020B0604020202020204" pitchFamily="34" charset="0"/>
                        </a:rPr>
                        <a:t>Payment for financial Assets</a:t>
                      </a: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 The actual spending of R9 million incurred against a zero budget mainly due to write offs of debts and losses</a:t>
                      </a:r>
                      <a:endParaRPr lang="en-US" sz="13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523319">
                <a:tc>
                  <a:txBody>
                    <a:bodyPr/>
                    <a:lstStyle/>
                    <a:p>
                      <a:pPr marL="88900" indent="0" algn="l" defTabSz="914331" rtl="0" eaLnBrk="1" fontAlgn="t" latinLnBrk="0" hangingPunct="1"/>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Number of audit </a:t>
                      </a:r>
                      <a:r>
                        <a:rPr lang="en-US" sz="1300" b="0" i="0" u="none" strike="noStrike" kern="1200" dirty="0">
                          <a:solidFill>
                            <a:schemeClr val="tx1"/>
                          </a:solidFill>
                          <a:effectLst/>
                          <a:latin typeface="Arial" panose="020B0604020202020204" pitchFamily="34" charset="0"/>
                          <a:ea typeface="+mn-ea"/>
                          <a:cs typeface="Arial" panose="020B0604020202020204" pitchFamily="34" charset="0"/>
                        </a:rPr>
                        <a:t>qualifications</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noProof="0" dirty="0" smtClean="0">
                          <a:solidFill>
                            <a:schemeClr val="tx1"/>
                          </a:solidFill>
                          <a:effectLst/>
                          <a:latin typeface="Arial" panose="020B0604020202020204" pitchFamily="34" charset="0"/>
                          <a:ea typeface="+mn-ea"/>
                          <a:cs typeface="Arial" panose="020B0604020202020204" pitchFamily="34" charset="0"/>
                        </a:rPr>
                        <a:t>Zero audit qualification</a:t>
                      </a:r>
                      <a:endParaRPr lang="en-US" sz="13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ZA" sz="1300" b="0" i="0" u="none" strike="noStrike" kern="1200" dirty="0" smtClean="0">
                          <a:solidFill>
                            <a:schemeClr val="bg1"/>
                          </a:solidFill>
                          <a:effectLst/>
                          <a:latin typeface="Arial" panose="020B0604020202020204" pitchFamily="34" charset="0"/>
                          <a:ea typeface="+mn-ea"/>
                          <a:cs typeface="Arial" panose="020B0604020202020204" pitchFamily="34" charset="0"/>
                        </a:rPr>
                        <a:t>Qualified opinion</a:t>
                      </a:r>
                      <a:endParaRPr lang="en-ZA" sz="13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One audit qualification on irregular expenditure</a:t>
                      </a:r>
                      <a:endParaRPr lang="en-US" sz="13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300" b="0" i="0" u="none" strike="noStrike" kern="1200" dirty="0" smtClean="0">
                          <a:solidFill>
                            <a:schemeClr val="tx1"/>
                          </a:solidFill>
                          <a:effectLst/>
                          <a:latin typeface="Arial" panose="020B0604020202020204" pitchFamily="34" charset="0"/>
                          <a:ea typeface="+mn-ea"/>
                          <a:cs typeface="Arial" panose="020B0604020202020204" pitchFamily="34" charset="0"/>
                        </a:rPr>
                        <a:t>Irregular expenditure qualified due  to completeness of the register</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73159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ADMINISTRATION </a:t>
            </a:r>
            <a:r>
              <a:rPr lang="en-ZA" dirty="0" smtClean="0"/>
              <a:t>(ICT)</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498411718"/>
              </p:ext>
            </p:extLst>
          </p:nvPr>
        </p:nvGraphicFramePr>
        <p:xfrm>
          <a:off x="307520" y="957485"/>
          <a:ext cx="11141529" cy="4952999"/>
        </p:xfrm>
        <a:graphic>
          <a:graphicData uri="http://schemas.openxmlformats.org/drawingml/2006/table">
            <a:tbl>
              <a:tblPr firstRow="1" bandRow="1"/>
              <a:tblGrid>
                <a:gridCol w="2838787"/>
                <a:gridCol w="1796960"/>
                <a:gridCol w="1796960"/>
                <a:gridCol w="1796960"/>
                <a:gridCol w="2911862"/>
              </a:tblGrid>
              <a:tr h="838199">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105879">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fontAlgn="t"/>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Number of</a:t>
                      </a:r>
                      <a:r>
                        <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sites where IIMS is rolled out. </a:t>
                      </a:r>
                    </a:p>
                    <a:p>
                      <a:pPr algn="l" fontAlgn="t"/>
                      <a:endPar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algn="l" fontAlgn="t"/>
                      <a:endPar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algn="l" fontAlgn="t"/>
                      <a:endPar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50</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9</a:t>
                      </a:r>
                      <a:endParaRPr lang="en-ZA" sz="18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2121"/>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41</a:t>
                      </a:r>
                    </a:p>
                    <a:p>
                      <a:pPr marL="88900" marR="0" indent="0" algn="l" defTabSz="914331" rtl="0" eaLnBrk="1" fontAlgn="t" latinLnBrk="0" hangingPunct="1">
                        <a:lnSpc>
                          <a:spcPct val="100000"/>
                        </a:lnSpc>
                        <a:spcBef>
                          <a:spcPts val="0"/>
                        </a:spcBef>
                        <a:spcAft>
                          <a:spcPts val="0"/>
                        </a:spcAft>
                        <a:buClrTx/>
                        <a:buSzTx/>
                        <a:buFontTx/>
                        <a:buNone/>
                        <a:tabLst/>
                        <a:defRPr/>
                      </a:pPr>
                      <a:endParaRPr lang="en-ZA"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Target not achieved due to resource limitations and insufficient internal IT capacity. </a:t>
                      </a:r>
                    </a:p>
                    <a:p>
                      <a:pPr marL="88900" marR="0" lvl="0" indent="0" algn="l" defTabSz="914331" rtl="0" eaLnBrk="1" fontAlgn="t" latinLnBrk="0" hangingPunct="1">
                        <a:lnSpc>
                          <a:spcPct val="100000"/>
                        </a:lnSpc>
                        <a:spcBef>
                          <a:spcPts val="0"/>
                        </a:spcBef>
                        <a:spcAft>
                          <a:spcPts val="0"/>
                        </a:spcAft>
                        <a:buClrTx/>
                        <a:buSzTx/>
                        <a:buFontTx/>
                        <a:buNone/>
                        <a:tabLst/>
                        <a:defRPr/>
                      </a:pPr>
                      <a:endParaRPr lang="en-US" sz="1800" b="0" i="0" u="none" strike="noStrike" kern="1200" noProof="0" dirty="0" smtClean="0">
                        <a:solidFill>
                          <a:srgbClr val="000000"/>
                        </a:solidFill>
                        <a:effectLst/>
                        <a:latin typeface="Arial" panose="020B0604020202020204" pitchFamily="34" charset="0"/>
                        <a:ea typeface="+mn-ea"/>
                        <a:cs typeface="Arial" panose="020B0604020202020204" pitchFamily="34" charset="0"/>
                      </a:endParaRPr>
                    </a:p>
                    <a:p>
                      <a:pPr marL="8890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Month-end signoffs were not completed due to the early recall of resources from regions pending nation-wide lockdown.</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073246">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Percentage of correctional facilities and community corrections offices where LAN infrastructure  is rolled out.</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41.6%</a:t>
                      </a:r>
                    </a:p>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(150/360)</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41.6%</a:t>
                      </a:r>
                    </a:p>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(150/360)</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None</a:t>
                      </a:r>
                      <a:endParaRPr lang="en-ZA"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None</a:t>
                      </a:r>
                      <a:endParaRPr lang="en-US" sz="18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31656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ADMINISTRATION </a:t>
            </a:r>
            <a:r>
              <a:rPr lang="en-ZA" dirty="0" smtClean="0"/>
              <a:t>(JICS)</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804358809"/>
              </p:ext>
            </p:extLst>
          </p:nvPr>
        </p:nvGraphicFramePr>
        <p:xfrm>
          <a:off x="363071" y="1022715"/>
          <a:ext cx="11168741" cy="3199535"/>
        </p:xfrm>
        <a:graphic>
          <a:graphicData uri="http://schemas.openxmlformats.org/drawingml/2006/table">
            <a:tbl>
              <a:tblPr firstRow="1" bandRow="1"/>
              <a:tblGrid>
                <a:gridCol w="2111688"/>
                <a:gridCol w="2111688"/>
                <a:gridCol w="2111688"/>
                <a:gridCol w="2111688"/>
                <a:gridCol w="2721989"/>
              </a:tblGrid>
              <a:tr h="1100800">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2098735">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Percentage of Correctional facilities and PPP facilities inspected on the conditions and treatment of inmates </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56%  </a:t>
                      </a:r>
                    </a:p>
                    <a:p>
                      <a:pPr marL="0" algn="l" defTabSz="914331" rtl="0" eaLnBrk="1" fontAlgn="t"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(136/243) 	</a:t>
                      </a: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53%  </a:t>
                      </a:r>
                    </a:p>
                    <a:p>
                      <a:pPr marL="87313" indent="0" algn="l" defTabSz="914331" rtl="0" eaLnBrk="1" fontAlgn="t" latinLnBrk="0" hangingPunct="1"/>
                      <a:r>
                        <a:rPr lang="en-US" sz="1800" b="0" i="0" u="none" strike="noStrike" kern="1200" dirty="0" smtClean="0">
                          <a:solidFill>
                            <a:schemeClr val="bg1"/>
                          </a:solidFill>
                          <a:effectLst/>
                          <a:latin typeface="Arial" panose="020B0604020202020204" pitchFamily="34" charset="0"/>
                          <a:ea typeface="+mn-ea"/>
                          <a:cs typeface="Arial" panose="020B0604020202020204" pitchFamily="34" charset="0"/>
                        </a:rPr>
                        <a:t>(129/243) </a:t>
                      </a:r>
                      <a:endParaRPr lang="en-ZA" sz="1800" b="0" i="0" u="none" strike="noStrike" kern="1200" dirty="0" smtClean="0">
                        <a:solidFill>
                          <a:schemeClr val="bg1"/>
                        </a:solidFill>
                        <a:effectLst/>
                        <a:latin typeface="Arial" panose="020B0604020202020204" pitchFamily="34" charset="0"/>
                        <a:ea typeface="+mn-ea"/>
                        <a:cs typeface="Arial" panose="020B0604020202020204" pitchFamily="34" charset="0"/>
                      </a:endParaRPr>
                    </a:p>
                    <a:p>
                      <a:pPr marL="0" algn="l" defTabSz="914331" rtl="0" eaLnBrk="1" fontAlgn="t" latinLnBrk="0" hangingPunct="1"/>
                      <a:endParaRPr lang="en-ZA" sz="18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2121"/>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ZA" sz="1800" b="0" i="0" u="none" strike="noStrike" kern="1200" dirty="0" smtClean="0">
                          <a:solidFill>
                            <a:srgbClr val="000000"/>
                          </a:solidFill>
                          <a:effectLst/>
                          <a:latin typeface="Arial" panose="020B0604020202020204" pitchFamily="34" charset="0"/>
                          <a:ea typeface="+mn-ea"/>
                          <a:cs typeface="Arial" panose="020B0604020202020204" pitchFamily="34" charset="0"/>
                        </a:rPr>
                        <a:t>3%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Underachievement was due to inadequate capacity and closing of correctional facilities due to COVID-19 pandemic</a:t>
                      </a:r>
                      <a:r>
                        <a:rPr lang="en-US" sz="18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43655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700" dirty="0"/>
              <a:t>PROGRAMME 2: INCARCERATION (SECURITY OPERATIONS) </a:t>
            </a:r>
          </a:p>
        </p:txBody>
      </p:sp>
      <p:sp>
        <p:nvSpPr>
          <p:cNvPr id="4" name="Slide Number Placeholder 3"/>
          <p:cNvSpPr>
            <a:spLocks noGrp="1"/>
          </p:cNvSpPr>
          <p:nvPr>
            <p:ph type="sldNum" sz="quarter" idx="12"/>
          </p:nvPr>
        </p:nvSpPr>
        <p:spPr/>
        <p:txBody>
          <a:bodyPr/>
          <a:lstStyle/>
          <a:p>
            <a:fld id="{57B0A79F-3671-490D-B8E0-220653DEC0F9}" type="slidenum">
              <a:rPr lang="en-ZA" smtClean="0"/>
              <a:pPr/>
              <a:t>37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687693434"/>
              </p:ext>
            </p:extLst>
          </p:nvPr>
        </p:nvGraphicFramePr>
        <p:xfrm>
          <a:off x="296356" y="940322"/>
          <a:ext cx="11268114" cy="4931708"/>
        </p:xfrm>
        <a:graphic>
          <a:graphicData uri="http://schemas.openxmlformats.org/drawingml/2006/table">
            <a:tbl>
              <a:tblPr firstRow="1" bandRow="1"/>
              <a:tblGrid>
                <a:gridCol w="2778538"/>
                <a:gridCol w="2110665"/>
                <a:gridCol w="2110665"/>
                <a:gridCol w="2110665"/>
                <a:gridCol w="2157581"/>
              </a:tblGrid>
              <a:tr h="669881">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477166">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Percentage of inmates who escape  from correctional centres and remand detention facilities per year.</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0.034%</a:t>
                      </a:r>
                    </a:p>
                    <a:p>
                      <a:pPr marL="88900"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(57/166 449) </a:t>
                      </a:r>
                    </a:p>
                    <a:p>
                      <a:pPr marL="88900" indent="0" algn="l" defTabSz="914331" rtl="0" eaLnBrk="1" fontAlgn="t" latinLnBrk="0" hangingPunct="1"/>
                      <a:endPar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rPr>
                        <a:t>0.022%</a:t>
                      </a:r>
                    </a:p>
                    <a:p>
                      <a:pPr marL="88900"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rPr>
                        <a:t>(34/154 449) </a:t>
                      </a:r>
                    </a:p>
                    <a:p>
                      <a:pPr marL="88900" marR="0" indent="0" algn="l" defTabSz="914331" rtl="0" eaLnBrk="1" fontAlgn="t" latinLnBrk="0" hangingPunct="1">
                        <a:lnSpc>
                          <a:spcPct val="100000"/>
                        </a:lnSpc>
                        <a:spcBef>
                          <a:spcPts val="0"/>
                        </a:spcBef>
                        <a:spcAft>
                          <a:spcPts val="0"/>
                        </a:spcAft>
                        <a:buClrTx/>
                        <a:buSzTx/>
                        <a:buFontTx/>
                        <a:buNone/>
                        <a:tabLst/>
                        <a:defRPr/>
                      </a:pPr>
                      <a:endPar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0.012%</a:t>
                      </a:r>
                      <a:endParaRPr lang="en-ZA"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Target achieved due to continuous implementation and monitoring of the security policies which includes  the escape prevention plan.</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255058">
                <a:tc>
                  <a:txBody>
                    <a:bodyPr/>
                    <a:lstStyle/>
                    <a:p>
                      <a:pPr marL="88900" indent="0" algn="l" fontAlgn="t"/>
                      <a:r>
                        <a:rPr lang="en-US" sz="1600" b="0" i="0" u="none" strike="noStrike" dirty="0" smtClean="0">
                          <a:solidFill>
                            <a:srgbClr val="000000"/>
                          </a:solidFill>
                          <a:effectLst/>
                          <a:latin typeface="Arial" panose="020B0604020202020204" pitchFamily="34" charset="0"/>
                          <a:cs typeface="Arial" panose="020B0604020202020204" pitchFamily="34" charset="0"/>
                        </a:rPr>
                        <a:t>Percentage of inmates injured as a result of reported assaults in correctional centres and remand detention facilities per year.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4.70%</a:t>
                      </a:r>
                    </a:p>
                    <a:p>
                      <a:pPr marL="88900" indent="0" algn="l" defTabSz="914331" rtl="0" eaLnBrk="1" fontAlgn="t" latinLnBrk="0" hangingPunct="1"/>
                      <a:r>
                        <a:rPr lang="en-US" sz="16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(7 824/ 166 449) </a:t>
                      </a:r>
                      <a:endPar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3.70%</a:t>
                      </a:r>
                    </a:p>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(5 714/154 449) </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1%</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Target achieved due to effective implementation of assault prevention plan</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030942">
                <a:tc>
                  <a:txBody>
                    <a:bodyPr/>
                    <a:lstStyle/>
                    <a:p>
                      <a:pPr marL="88900" indent="0" algn="l" defTabSz="914331" rtl="0" eaLnBrk="1" fontAlgn="t"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Percentage of </a:t>
                      </a: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confirmed unnatural </a:t>
                      </a: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deaths in correctional centres and remand detention facilities per year.</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0.032%</a:t>
                      </a:r>
                    </a:p>
                    <a:p>
                      <a:pPr marL="88900"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(53/166 449)</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0.029%</a:t>
                      </a:r>
                    </a:p>
                    <a:p>
                      <a:pPr marL="88900"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(45/154 449) </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0.003%</a:t>
                      </a:r>
                    </a:p>
                  </a:txBody>
                  <a:tcPr marL="114300" marR="11430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Target achieved due to effective implementation of the death prevention plan</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6884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2: INCARCERATION (FACILITIES</a:t>
            </a:r>
            <a:r>
              <a:rPr lang="en-ZA" dirty="0" smtClean="0"/>
              <a:t>)</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38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481970343"/>
              </p:ext>
            </p:extLst>
          </p:nvPr>
        </p:nvGraphicFramePr>
        <p:xfrm>
          <a:off x="307062" y="950576"/>
          <a:ext cx="11329126" cy="5066369"/>
        </p:xfrm>
        <a:graphic>
          <a:graphicData uri="http://schemas.openxmlformats.org/drawingml/2006/table">
            <a:tbl>
              <a:tblPr firstRow="1" bandRow="1"/>
              <a:tblGrid>
                <a:gridCol w="2032726"/>
                <a:gridCol w="1634565"/>
                <a:gridCol w="1634565"/>
                <a:gridCol w="1634565"/>
                <a:gridCol w="4392705"/>
              </a:tblGrid>
              <a:tr h="637420">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3399576">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400" b="0" i="0" u="none" strike="noStrike" dirty="0">
                          <a:solidFill>
                            <a:srgbClr val="000000"/>
                          </a:solidFill>
                          <a:effectLst/>
                          <a:latin typeface="Arial" panose="020B0604020202020204" pitchFamily="34" charset="0"/>
                          <a:cs typeface="Arial" panose="020B0604020202020204" pitchFamily="34" charset="0"/>
                        </a:rPr>
                        <a:t>Number of new bed spaces created </a:t>
                      </a:r>
                      <a:r>
                        <a:rPr lang="en-US" sz="1400" b="0" i="0" u="none" strike="noStrike" dirty="0" smtClean="0">
                          <a:solidFill>
                            <a:srgbClr val="000000"/>
                          </a:solidFill>
                          <a:effectLst/>
                          <a:latin typeface="Arial" panose="020B0604020202020204" pitchFamily="34" charset="0"/>
                          <a:cs typeface="Arial" panose="020B0604020202020204" pitchFamily="34" charset="0"/>
                        </a:rPr>
                        <a:t>through</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the construction of new facilities.</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435</a:t>
                      </a:r>
                    </a:p>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(Tzaneen)</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400" b="0" i="0" u="none" strike="noStrike" kern="1200" baseline="0" dirty="0" smtClean="0">
                          <a:solidFill>
                            <a:schemeClr val="bg1"/>
                          </a:solidFill>
                          <a:effectLst/>
                          <a:latin typeface="Arial" panose="020B0604020202020204" pitchFamily="34" charset="0"/>
                          <a:ea typeface="+mn-ea"/>
                          <a:cs typeface="Arial" panose="020B0604020202020204" pitchFamily="34" charset="0"/>
                        </a:rPr>
                        <a:t>0</a:t>
                      </a:r>
                      <a:endParaRPr lang="en-US" sz="1400" b="0" i="0" u="none" strike="noStrike" kern="1200" baseline="0" dirty="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435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The contractor informed the Department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that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the project will be completed at the end of March.</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On 11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March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2020 the DCS project manager informed DPW of outstanding work that needed to be completed before practical completion is taken</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On 23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March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the DCS attended the practical completion inspection on site</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On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25 March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the DCS project manager submitted a list of essential works to be completed before practical completion is taken</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National lockdown came into effect on the 26th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March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2020 and contractor left site until </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01 June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2020.</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003004">
                <a:tc>
                  <a:txBody>
                    <a:bodyPr/>
                    <a:lstStyle/>
                    <a:p>
                      <a:pPr marL="87313" indent="0" algn="l" fontAlgn="t"/>
                      <a:r>
                        <a:rPr lang="en-US" sz="1400" b="0" i="0" u="none" strike="noStrike" dirty="0">
                          <a:solidFill>
                            <a:schemeClr val="tx1"/>
                          </a:solidFill>
                          <a:effectLst/>
                          <a:latin typeface="Arial" panose="020B0604020202020204" pitchFamily="34" charset="0"/>
                          <a:cs typeface="Arial" panose="020B0604020202020204" pitchFamily="34" charset="0"/>
                        </a:rPr>
                        <a:t>Number of new bed spaces </a:t>
                      </a:r>
                      <a:r>
                        <a:rPr lang="en-US" sz="1400" b="0" i="0" u="none" strike="noStrike" dirty="0" smtClean="0">
                          <a:solidFill>
                            <a:schemeClr val="tx1"/>
                          </a:solidFill>
                          <a:effectLst/>
                          <a:latin typeface="Arial" panose="020B0604020202020204" pitchFamily="34" charset="0"/>
                          <a:cs typeface="Arial" panose="020B0604020202020204" pitchFamily="34" charset="0"/>
                        </a:rPr>
                        <a:t>created by upgrading of facilities</a:t>
                      </a:r>
                      <a:r>
                        <a:rPr lang="en-US" sz="1400" b="0" i="0" u="none" strike="noStrike" baseline="0" dirty="0" smtClean="0">
                          <a:solidFill>
                            <a:schemeClr val="tx1"/>
                          </a:solidFill>
                          <a:effectLst/>
                          <a:latin typeface="Arial" panose="020B0604020202020204" pitchFamily="34" charset="0"/>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492</a:t>
                      </a:r>
                    </a:p>
                    <a:p>
                      <a:pPr marL="87313" indent="0" algn="l" defTabSz="914400" rtl="0" eaLnBrk="1" fontAlgn="t" latinLnBrk="0" hangingPunct="1"/>
                      <a:endPar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en-US" sz="1400" b="0" i="0" u="none" strike="noStrike" kern="1200" dirty="0" err="1" smtClean="0">
                          <a:solidFill>
                            <a:schemeClr val="tx1"/>
                          </a:solidFill>
                          <a:effectLst/>
                          <a:latin typeface="Arial" panose="020B0604020202020204" pitchFamily="34" charset="0"/>
                          <a:ea typeface="+mn-ea"/>
                          <a:cs typeface="Arial" panose="020B0604020202020204" pitchFamily="34" charset="0"/>
                        </a:rPr>
                        <a:t>Estcourt</a:t>
                      </a: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 - 309)</a:t>
                      </a:r>
                    </a:p>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(Standerton - 183)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bg1"/>
                          </a:solidFill>
                          <a:effectLst/>
                          <a:latin typeface="Arial" panose="020B0604020202020204" pitchFamily="34" charset="0"/>
                          <a:ea typeface="+mn-ea"/>
                          <a:cs typeface="Arial" panose="020B0604020202020204" pitchFamily="34" charset="0"/>
                        </a:rPr>
                        <a:t>1 088</a:t>
                      </a:r>
                    </a:p>
                    <a:p>
                      <a:pPr marL="87313"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bg1"/>
                        </a:solidFill>
                        <a:effectLst/>
                        <a:latin typeface="Arial" panose="020B0604020202020204" pitchFamily="34" charset="0"/>
                        <a:ea typeface="+mn-ea"/>
                        <a:cs typeface="Arial" panose="020B0604020202020204" pitchFamily="34" charset="0"/>
                      </a:endParaRPr>
                    </a:p>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bg1"/>
                          </a:solidFill>
                          <a:effectLst/>
                          <a:latin typeface="Arial" panose="020B0604020202020204" pitchFamily="34" charset="0"/>
                          <a:ea typeface="+mn-ea"/>
                          <a:cs typeface="Arial" panose="020B0604020202020204" pitchFamily="34" charset="0"/>
                        </a:rPr>
                        <a:t>Estcourt (309)</a:t>
                      </a:r>
                    </a:p>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bg1"/>
                          </a:solidFill>
                          <a:effectLst/>
                          <a:latin typeface="Arial" panose="020B0604020202020204" pitchFamily="34" charset="0"/>
                          <a:ea typeface="+mn-ea"/>
                          <a:cs typeface="Arial" panose="020B0604020202020204" pitchFamily="34" charset="0"/>
                        </a:rPr>
                        <a:t>Standerton (779)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596</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mn-ea"/>
                          <a:cs typeface="Arial" panose="020B0604020202020204" pitchFamily="34" charset="0"/>
                        </a:rPr>
                        <a:t>The total additional bedspaces created upon completion of the Standerton Correctional Facility project (Phase 1, Phase 2 and Phase 3) is 779 </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97381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500" dirty="0"/>
              <a:t>PROGRAMME 2: INCARCERATION (OFFENDER MANAGEMENT</a:t>
            </a:r>
            <a:r>
              <a:rPr lang="en-ZA" sz="3500" dirty="0" smtClean="0"/>
              <a:t>)</a:t>
            </a:r>
            <a:endParaRPr lang="en-ZA" sz="3500" dirty="0"/>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39</a:t>
            </a:fld>
            <a:endParaRPr lang="en-ZA"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10164195"/>
              </p:ext>
            </p:extLst>
          </p:nvPr>
        </p:nvGraphicFramePr>
        <p:xfrm>
          <a:off x="283020" y="959818"/>
          <a:ext cx="11340361" cy="4873180"/>
        </p:xfrm>
        <a:graphic>
          <a:graphicData uri="http://schemas.openxmlformats.org/drawingml/2006/table">
            <a:tbl>
              <a:tblPr firstRow="1" bandRow="1"/>
              <a:tblGrid>
                <a:gridCol w="2064926"/>
                <a:gridCol w="2064926"/>
                <a:gridCol w="2064926"/>
                <a:gridCol w="2064926"/>
                <a:gridCol w="3080657"/>
              </a:tblGrid>
              <a:tr h="1072546">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840389">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174625" indent="0" algn="l" fontAlgn="t"/>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Percentage </a:t>
                      </a: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of overcrowding in correctional centres and remand detention facilities in excess of approved capacity.</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40%</a:t>
                      </a:r>
                    </a:p>
                    <a:p>
                      <a:pPr marL="87313"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(47 489/118 572)</a:t>
                      </a:r>
                    </a:p>
                    <a:p>
                      <a:pPr marL="87313" indent="0" algn="l" defTabSz="914331" rtl="0" eaLnBrk="1" fontAlgn="t" latinLnBrk="0" hangingPunct="1"/>
                      <a:endPar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331"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28%</a:t>
                      </a:r>
                    </a:p>
                    <a:p>
                      <a:pPr marL="87313" marR="0" lvl="0" indent="0" algn="l" defTabSz="914331"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(33 945/120 567)</a:t>
                      </a:r>
                    </a:p>
                    <a:p>
                      <a:pPr marL="87313" marR="0" lvl="0" indent="0" algn="l" defTabSz="914331"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174625" indent="0" algn="l" defTabSz="914400" rtl="0" eaLnBrk="1" fontAlgn="t" latinLnBrk="0" hangingPunct="1"/>
                      <a:r>
                        <a:rPr lang="en-US" sz="14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The decrease in the inmate population is mainly due to the special remission of sentences announced in December 2019. effectively releasing low risk offenders into community corrections</a:t>
                      </a:r>
                      <a:endPar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92470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Percentage of offender's profiles submitted by the Case Management Committees (CMCs) that were considered by </a:t>
                      </a: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CSPBs</a:t>
                      </a:r>
                    </a:p>
                    <a:p>
                      <a:pPr marL="0" algn="l" defTabSz="914331" rtl="0" eaLnBrk="1" fontAlgn="t" latinLnBrk="0" hangingPunct="1"/>
                      <a:endPar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92%</a:t>
                      </a:r>
                    </a:p>
                    <a:p>
                      <a:pPr marL="87313" indent="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(28 208/30 660)</a:t>
                      </a:r>
                    </a:p>
                    <a:p>
                      <a:pPr marL="0" algn="l" defTabSz="914331" rtl="0" eaLnBrk="1" fontAlgn="t"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rPr>
                        <a:t>96%</a:t>
                      </a:r>
                    </a:p>
                    <a:p>
                      <a:pPr marL="87313" indent="0" algn="l" defTabSz="914331" rtl="0" eaLnBrk="1" fontAlgn="t" latinLnBrk="0" hangingPunct="1"/>
                      <a:r>
                        <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rPr>
                        <a:t>(34</a:t>
                      </a:r>
                      <a:r>
                        <a:rPr lang="en-ZA" sz="1600" b="0" i="0" u="none" strike="noStrike" kern="1200" baseline="0" dirty="0" smtClean="0">
                          <a:solidFill>
                            <a:schemeClr val="bg1"/>
                          </a:solidFill>
                          <a:effectLst/>
                          <a:latin typeface="Arial" panose="020B0604020202020204" pitchFamily="34" charset="0"/>
                          <a:ea typeface="+mn-ea"/>
                          <a:cs typeface="Arial" panose="020B0604020202020204" pitchFamily="34" charset="0"/>
                        </a:rPr>
                        <a:t> 228/35 509</a:t>
                      </a:r>
                      <a:r>
                        <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4%</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174625" indent="0" algn="l" defTabSz="914400" rtl="0" eaLnBrk="1" fontAlgn="t" latinLnBrk="0" hangingPunct="1"/>
                      <a:r>
                        <a:rPr lang="en-US" sz="14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The Special Remission of sentence pronounced by the President on 16 December 2019 accelerated the consideration dates of qualifying offenders for possible placement on parole resulting in some offenders being considered earlier than planned.</a:t>
                      </a:r>
                      <a:endPar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5543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641254-F372-A44E-B6FB-BC7344C31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2"/>
            <a:ext cx="12192000" cy="6854838"/>
          </a:xfrm>
          <a:prstGeom prst="rect">
            <a:avLst/>
          </a:prstGeom>
        </p:spPr>
      </p:pic>
      <p:sp>
        <p:nvSpPr>
          <p:cNvPr id="3" name="TextBox 2"/>
          <p:cNvSpPr txBox="1"/>
          <p:nvPr/>
        </p:nvSpPr>
        <p:spPr>
          <a:xfrm>
            <a:off x="617039" y="391545"/>
            <a:ext cx="6300000" cy="6300000"/>
          </a:xfrm>
          <a:prstGeom prst="rect">
            <a:avLst/>
          </a:prstGeom>
          <a:noFill/>
        </p:spPr>
        <p:txBody>
          <a:bodyPr wrap="square" rtlCol="0">
            <a:spAutoFit/>
          </a:bodyPr>
          <a:lstStyle/>
          <a:p>
            <a:pPr algn="ctr" defTabSz="914316"/>
            <a:r>
              <a:rPr lang="en-ZA" sz="3600" b="1" dirty="0" smtClean="0">
                <a:solidFill>
                  <a:srgbClr val="C8AE7E"/>
                </a:solidFill>
                <a:latin typeface="Tahoma" panose="020B0604030504040204" pitchFamily="34" charset="0"/>
                <a:ea typeface="Tahoma" panose="020B0604030504040204" pitchFamily="34" charset="0"/>
                <a:cs typeface="Tahoma" panose="020B0604030504040204" pitchFamily="34" charset="0"/>
              </a:rPr>
              <a:t>2019/20 ANNUAL REPORT</a:t>
            </a:r>
          </a:p>
          <a:p>
            <a:pPr algn="ctr" defTabSz="914316"/>
            <a:endParaRPr lang="en-ZA" sz="6600" b="1" dirty="0" smtClean="0">
              <a:solidFill>
                <a:srgbClr val="006600"/>
              </a:solidFill>
              <a:latin typeface="Calibri"/>
            </a:endParaRPr>
          </a:p>
          <a:p>
            <a:pPr algn="ctr" defTabSz="914316"/>
            <a:r>
              <a:rPr lang="en-ZA" sz="7200" b="1" dirty="0" smtClean="0">
                <a:solidFill>
                  <a:srgbClr val="006600"/>
                </a:solidFill>
                <a:latin typeface="Calibri"/>
              </a:rPr>
              <a:t>PART </a:t>
            </a:r>
            <a:r>
              <a:rPr lang="en-ZA" sz="7200" b="1" dirty="0">
                <a:solidFill>
                  <a:srgbClr val="006600"/>
                </a:solidFill>
                <a:latin typeface="Calibri"/>
              </a:rPr>
              <a:t>A</a:t>
            </a:r>
          </a:p>
          <a:p>
            <a:pPr algn="ctr" defTabSz="914316"/>
            <a:endParaRPr lang="en-ZA" sz="7200" b="1" dirty="0">
              <a:solidFill>
                <a:srgbClr val="006600"/>
              </a:solidFill>
              <a:latin typeface="Calibri"/>
            </a:endParaRPr>
          </a:p>
          <a:p>
            <a:pPr algn="ctr" defTabSz="914316"/>
            <a:r>
              <a:rPr lang="en-ZA" sz="7200" b="1" dirty="0">
                <a:solidFill>
                  <a:srgbClr val="006600"/>
                </a:solidFill>
                <a:latin typeface="Calibri"/>
              </a:rPr>
              <a:t>GENERAL INFORMATION</a:t>
            </a:r>
          </a:p>
        </p:txBody>
      </p:sp>
      <p:sp>
        <p:nvSpPr>
          <p:cNvPr id="5" name="Slide Number Placeholder 8"/>
          <p:cNvSpPr txBox="1">
            <a:spLocks/>
          </p:cNvSpPr>
          <p:nvPr/>
        </p:nvSpPr>
        <p:spPr>
          <a:xfrm>
            <a:off x="10515599" y="6430478"/>
            <a:ext cx="53788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DDF56E3-0733-431F-91AD-5209BFCA092A}" type="slidenum">
              <a:rPr lang="en-ZA" smtClean="0">
                <a:solidFill>
                  <a:prstClr val="black">
                    <a:tint val="75000"/>
                  </a:prstClr>
                </a:solidFill>
                <a:latin typeface="Calibri" panose="020F0502020204030204"/>
              </a:rPr>
              <a:t>4</a:t>
            </a:fld>
            <a:endParaRPr lang="en-ZA" dirty="0">
              <a:solidFill>
                <a:prstClr val="black">
                  <a:tint val="75000"/>
                </a:prstClr>
              </a:solidFill>
              <a:latin typeface="Calibri" panose="020F0502020204030204"/>
            </a:endParaRPr>
          </a:p>
        </p:txBody>
      </p:sp>
      <p:grpSp>
        <p:nvGrpSpPr>
          <p:cNvPr id="15" name="Group 14"/>
          <p:cNvGrpSpPr/>
          <p:nvPr/>
        </p:nvGrpSpPr>
        <p:grpSpPr>
          <a:xfrm>
            <a:off x="273423" y="271380"/>
            <a:ext cx="11645154" cy="6318402"/>
            <a:chOff x="286871" y="288587"/>
            <a:chExt cx="11645154" cy="6318402"/>
          </a:xfrm>
        </p:grpSpPr>
        <p:cxnSp>
          <p:nvCxnSpPr>
            <p:cNvPr id="7" name="Straight Connector 6"/>
            <p:cNvCxnSpPr/>
            <p:nvPr/>
          </p:nvCxnSpPr>
          <p:spPr>
            <a:xfrm flipH="1">
              <a:off x="286871" y="288587"/>
              <a:ext cx="116451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871" y="288587"/>
              <a:ext cx="0" cy="631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6871" y="6606989"/>
              <a:ext cx="103900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932025" y="288587"/>
              <a:ext cx="0" cy="240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9045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700" dirty="0"/>
              <a:t>PROGRAMME 2: INCARCERATION (REMAND DETENTION</a:t>
            </a:r>
            <a:r>
              <a:rPr lang="fr-FR" sz="3700" dirty="0" smtClean="0"/>
              <a:t>)</a:t>
            </a:r>
            <a:endParaRPr lang="en-ZA" sz="3700" dirty="0"/>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40</a:t>
            </a:fld>
            <a:endParaRPr lang="en-ZA"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03953431"/>
              </p:ext>
            </p:extLst>
          </p:nvPr>
        </p:nvGraphicFramePr>
        <p:xfrm>
          <a:off x="359227" y="1075439"/>
          <a:ext cx="11277604" cy="2708010"/>
        </p:xfrm>
        <a:graphic>
          <a:graphicData uri="http://schemas.openxmlformats.org/drawingml/2006/table">
            <a:tbl>
              <a:tblPr firstRow="1" bandRow="1"/>
              <a:tblGrid>
                <a:gridCol w="2213187"/>
                <a:gridCol w="2213187"/>
                <a:gridCol w="2213187"/>
                <a:gridCol w="2213187"/>
                <a:gridCol w="2424856"/>
              </a:tblGrid>
              <a:tr h="1052565">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42330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800" b="0" i="0" u="none" strike="noStrike" dirty="0">
                          <a:solidFill>
                            <a:schemeClr val="tx1"/>
                          </a:solidFill>
                          <a:effectLst/>
                          <a:latin typeface="Arial" panose="020B0604020202020204" pitchFamily="34" charset="0"/>
                          <a:cs typeface="Arial" panose="020B0604020202020204" pitchFamily="34" charset="0"/>
                        </a:rPr>
                        <a:t>Percentage of </a:t>
                      </a:r>
                      <a:r>
                        <a:rPr lang="en-US" sz="1800" b="0" i="0" u="none" strike="noStrike" dirty="0" smtClean="0">
                          <a:solidFill>
                            <a:schemeClr val="tx1"/>
                          </a:solidFill>
                          <a:effectLst/>
                          <a:latin typeface="Arial" panose="020B0604020202020204" pitchFamily="34" charset="0"/>
                          <a:cs typeface="Arial" panose="020B0604020202020204" pitchFamily="34" charset="0"/>
                        </a:rPr>
                        <a:t>RD’s in Remand Detention</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Facilities subjected to </a:t>
                      </a:r>
                      <a:r>
                        <a:rPr lang="en-US" sz="1800" b="0" i="0" u="none" strike="noStrike" dirty="0" smtClean="0">
                          <a:solidFill>
                            <a:schemeClr val="tx1"/>
                          </a:solidFill>
                          <a:effectLst/>
                          <a:latin typeface="Arial" panose="020B0604020202020204" pitchFamily="34" charset="0"/>
                          <a:cs typeface="Arial" panose="020B0604020202020204" pitchFamily="34" charset="0"/>
                        </a:rPr>
                        <a:t> </a:t>
                      </a:r>
                      <a:r>
                        <a:rPr lang="en-US" sz="1800" b="0" i="0" u="none" strike="noStrike" dirty="0">
                          <a:solidFill>
                            <a:schemeClr val="tx1"/>
                          </a:solidFill>
                          <a:effectLst/>
                          <a:latin typeface="Arial" panose="020B0604020202020204" pitchFamily="34" charset="0"/>
                          <a:cs typeface="Arial" panose="020B0604020202020204" pitchFamily="34" charset="0"/>
                        </a:rPr>
                        <a:t>Continuous Risk Assessment (CRA</a:t>
                      </a:r>
                      <a:r>
                        <a:rPr lang="en-US" sz="1800" b="0" i="0" u="none" strike="noStrike" dirty="0" smtClean="0">
                          <a:solidFill>
                            <a:schemeClr val="tx1"/>
                          </a:solidFill>
                          <a:effectLst/>
                          <a:latin typeface="Arial" panose="020B0604020202020204" pitchFamily="34" charset="0"/>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800" b="0" i="0" u="none" strike="noStrike" dirty="0" smtClean="0">
                          <a:solidFill>
                            <a:srgbClr val="000000"/>
                          </a:solidFill>
                          <a:effectLst/>
                          <a:latin typeface="Arial" panose="020B0604020202020204" pitchFamily="34" charset="0"/>
                          <a:cs typeface="Arial" panose="020B0604020202020204" pitchFamily="34" charset="0"/>
                        </a:rPr>
                        <a:t>60%</a:t>
                      </a:r>
                    </a:p>
                    <a:p>
                      <a:pPr marL="87313" indent="0" algn="l" fontAlgn="t"/>
                      <a:r>
                        <a:rPr lang="en-US" sz="1800" b="0" i="0" u="none" strike="noStrike" dirty="0" smtClean="0">
                          <a:solidFill>
                            <a:srgbClr val="000000"/>
                          </a:solidFill>
                          <a:effectLst/>
                          <a:latin typeface="Arial" panose="020B0604020202020204" pitchFamily="34" charset="0"/>
                          <a:cs typeface="Arial" panose="020B0604020202020204" pitchFamily="34" charset="0"/>
                        </a:rPr>
                        <a:t>(26 704/44 508</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
                      </a:r>
                      <a:br>
                        <a:rPr lang="en-US" sz="1800" b="0" i="0" u="none" strike="noStrike" dirty="0">
                          <a:solidFill>
                            <a:srgbClr val="000000"/>
                          </a:solidFill>
                          <a:effectLst/>
                          <a:latin typeface="Arial" panose="020B0604020202020204" pitchFamily="34" charset="0"/>
                          <a:cs typeface="Arial" panose="020B0604020202020204" pitchFamily="34" charset="0"/>
                        </a:rPr>
                      </a:br>
                      <a:endParaRPr lang="en-US" sz="18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8900" indent="0" algn="l" defTabSz="914400" rtl="0" eaLnBrk="1" fontAlgn="t" latinLnBrk="0" hangingPunct="1"/>
                      <a:r>
                        <a:rPr lang="en-US" sz="1800" b="0" i="0" u="none" strike="noStrike" kern="1200" smtClean="0">
                          <a:solidFill>
                            <a:schemeClr val="bg1"/>
                          </a:solidFill>
                          <a:effectLst/>
                          <a:latin typeface="Arial" panose="020B0604020202020204" pitchFamily="34" charset="0"/>
                          <a:ea typeface=""/>
                          <a:cs typeface="Arial" panose="020B0604020202020204" pitchFamily="34" charset="0"/>
                        </a:rPr>
                        <a:t>67%</a:t>
                      </a:r>
                      <a:endParaRPr lang="en-US" sz="1800" b="0" i="0" u="none" strike="noStrike" kern="1200" dirty="0" smtClean="0">
                        <a:solidFill>
                          <a:schemeClr val="bg1"/>
                        </a:solidFill>
                        <a:effectLst/>
                        <a:latin typeface="Arial" panose="020B0604020202020204" pitchFamily="34" charset="0"/>
                        <a:ea typeface=""/>
                        <a:cs typeface="Arial" panose="020B0604020202020204" pitchFamily="34" charset="0"/>
                      </a:endParaRPr>
                    </a:p>
                    <a:p>
                      <a:pPr marL="88900" indent="0" algn="l" defTabSz="914400" rtl="0" eaLnBrk="1" fontAlgn="t" latinLnBrk="0" hangingPunct="1"/>
                      <a:r>
                        <a:rPr lang="en-US" sz="1800" b="0" i="0" u="none" strike="noStrike" kern="1200" dirty="0" smtClean="0">
                          <a:solidFill>
                            <a:schemeClr val="bg1"/>
                          </a:solidFill>
                          <a:effectLst/>
                          <a:latin typeface="Arial" panose="020B0604020202020204" pitchFamily="34" charset="0"/>
                          <a:ea typeface=""/>
                          <a:cs typeface="Arial" panose="020B0604020202020204" pitchFamily="34" charset="0"/>
                        </a:rPr>
                        <a:t>(</a:t>
                      </a:r>
                      <a:r>
                        <a:rPr lang="en-US" sz="1800" b="0" i="0" u="none" strike="noStrike" kern="1200" baseline="0" dirty="0" smtClean="0">
                          <a:solidFill>
                            <a:schemeClr val="bg1"/>
                          </a:solidFill>
                          <a:effectLst/>
                          <a:latin typeface="Arial" panose="020B0604020202020204" pitchFamily="34" charset="0"/>
                          <a:ea typeface=""/>
                          <a:cs typeface="Arial" panose="020B0604020202020204" pitchFamily="34" charset="0"/>
                        </a:rPr>
                        <a:t>31 504/46 765)</a:t>
                      </a:r>
                      <a:endParaRPr lang="en-US" sz="1800" b="0" i="0" u="none" strike="noStrike" kern="1200" dirty="0" smtClean="0">
                        <a:solidFill>
                          <a:schemeClr val="bg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800" b="0" i="0" u="none" strike="noStrike" kern="1200" noProof="0" dirty="0" smtClean="0">
                          <a:solidFill>
                            <a:schemeClr val="tx1"/>
                          </a:solidFill>
                          <a:effectLst/>
                          <a:latin typeface="Arial" panose="020B0604020202020204" pitchFamily="34" charset="0"/>
                          <a:ea typeface=""/>
                          <a:cs typeface="Arial" panose="020B0604020202020204" pitchFamily="34" charset="0"/>
                        </a:rPr>
                        <a:t>3%</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800" b="0" i="0" u="none" strike="noStrike" kern="1200" dirty="0" smtClean="0">
                          <a:solidFill>
                            <a:schemeClr val="tx1"/>
                          </a:solidFill>
                          <a:effectLst/>
                          <a:latin typeface="Arial" panose="020B0604020202020204" pitchFamily="34" charset="0"/>
                          <a:ea typeface=""/>
                          <a:cs typeface="Arial" panose="020B0604020202020204" pitchFamily="34" charset="0"/>
                        </a:rPr>
                        <a:t>Support was provided to the regions through training on the amended tool.</a:t>
                      </a:r>
                    </a:p>
                    <a:p>
                      <a:pPr marL="0" algn="l" defTabSz="914331" rtl="0" eaLnBrk="1" fontAlgn="t" latinLnBrk="0" hangingPunct="1"/>
                      <a:endParaRPr lang="en-ZA" sz="18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785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300" dirty="0"/>
              <a:t>PROGRAMME 3: REHABILITATION (CORRECTIONAL PROGRAMMES</a:t>
            </a:r>
            <a:r>
              <a:rPr lang="fr-FR" sz="3300" dirty="0" smtClean="0"/>
              <a:t>)</a:t>
            </a:r>
            <a:endParaRPr lang="en-ZA" sz="33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41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619677670"/>
              </p:ext>
            </p:extLst>
          </p:nvPr>
        </p:nvGraphicFramePr>
        <p:xfrm>
          <a:off x="435429" y="1018728"/>
          <a:ext cx="11146971" cy="3727443"/>
        </p:xfrm>
        <a:graphic>
          <a:graphicData uri="http://schemas.openxmlformats.org/drawingml/2006/table">
            <a:tbl>
              <a:tblPr firstRow="1" bandRow="1"/>
              <a:tblGrid>
                <a:gridCol w="2128157"/>
                <a:gridCol w="2128157"/>
                <a:gridCol w="2128157"/>
                <a:gridCol w="2128157"/>
                <a:gridCol w="2634343"/>
              </a:tblGrid>
              <a:tr h="1008599">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2718844">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Percentage of sentenced offenders subjected to correctional programmes per year</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algn="l" fontAlgn="t"/>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l" fontAlgn="t"/>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l" fontAlgn="t"/>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80%</a:t>
                      </a:r>
                    </a:p>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(86 916/108 639)</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rgbClr val="000000"/>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99%</a:t>
                      </a:r>
                    </a:p>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(94 694/95 747)</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rgbClr val="000000"/>
                        </a:solidFill>
                        <a:effectLst/>
                        <a:latin typeface="Arial" panose="020B0604020202020204" pitchFamily="34" charset="0"/>
                        <a:ea typeface=""/>
                        <a:cs typeface="Arial" panose="020B0604020202020204" pitchFamily="34" charset="0"/>
                      </a:endParaRPr>
                    </a:p>
                    <a:p>
                      <a:pPr marL="87313" marR="0" lvl="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rgbClr val="000000"/>
                        </a:solidFill>
                        <a:effectLst/>
                        <a:latin typeface="Arial" panose="020B0604020202020204" pitchFamily="34" charset="0"/>
                        <a:ea typeface=""/>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Arial" panose="020B0604020202020204" pitchFamily="34" charset="0"/>
                          <a:ea typeface=""/>
                          <a:cs typeface="Arial" panose="020B0604020202020204" pitchFamily="34" charset="0"/>
                        </a:rPr>
                        <a:t>19%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Interim CIOs were available to facilitate correctional programmes. </a:t>
                      </a:r>
                    </a:p>
                    <a:p>
                      <a:pPr marL="87313" indent="0" algn="l" defTabSz="914331" rtl="0" eaLnBrk="1" fontAlgn="t" latinLnBrk="0" hangingPunct="1"/>
                      <a:endPar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marL="87313" indent="0" algn="l" defTabSz="914331" rtl="0" eaLnBrk="1" fontAlgn="t" latinLnBrk="0" hangingPunct="1"/>
                      <a:r>
                        <a:rPr lang="en-US" sz="16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The release of a large number of offenders who qualified for special remission had an  impact on the overachievement of the target.</a:t>
                      </a:r>
                      <a:endParaRPr lang="en-ZA" sz="1600" b="0" i="0" u="none" strike="noStrike" kern="1200" baseline="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7591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500" dirty="0"/>
              <a:t>PROGRAMME 3: REHABILITATION (OFFENDER DEVELOPMENT</a:t>
            </a:r>
            <a:r>
              <a:rPr lang="en-ZA" sz="3500" dirty="0" smtClean="0"/>
              <a:t>)</a:t>
            </a:r>
            <a:endParaRPr lang="en-ZA" sz="3500" dirty="0"/>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42</a:t>
            </a:fld>
            <a:endParaRPr lang="en-ZA"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6910979"/>
              </p:ext>
            </p:extLst>
          </p:nvPr>
        </p:nvGraphicFramePr>
        <p:xfrm>
          <a:off x="282513" y="1027395"/>
          <a:ext cx="11474060" cy="4496833"/>
        </p:xfrm>
        <a:graphic>
          <a:graphicData uri="http://schemas.openxmlformats.org/drawingml/2006/table">
            <a:tbl>
              <a:tblPr firstRow="1" bandRow="1"/>
              <a:tblGrid>
                <a:gridCol w="2231638"/>
                <a:gridCol w="2231638"/>
                <a:gridCol w="2231638"/>
                <a:gridCol w="1970630"/>
                <a:gridCol w="2808516"/>
              </a:tblGrid>
              <a:tr h="810658">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570812">
                <a:tc rowSpan="3">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600" b="0" i="0" u="none" strike="noStrike" dirty="0">
                          <a:solidFill>
                            <a:schemeClr val="tx1"/>
                          </a:solidFill>
                          <a:effectLst/>
                          <a:latin typeface="Arial" panose="020B0604020202020204" pitchFamily="34" charset="0"/>
                          <a:cs typeface="Arial" panose="020B0604020202020204" pitchFamily="34" charset="0"/>
                        </a:rPr>
                        <a:t>Percentage of offenders  participating in skills development programmes measured against the number of offenders enrolled per financial </a:t>
                      </a:r>
                      <a:r>
                        <a:rPr lang="en-US" sz="1600" b="0" i="0" u="none" strike="noStrike" dirty="0" smtClean="0">
                          <a:solidFill>
                            <a:schemeClr val="tx1"/>
                          </a:solidFill>
                          <a:effectLst/>
                          <a:latin typeface="Arial" panose="020B0604020202020204" pitchFamily="34" charset="0"/>
                          <a:cs typeface="Arial" panose="020B0604020202020204" pitchFamily="34" charset="0"/>
                        </a:rPr>
                        <a:t>year</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tx1"/>
                          </a:solidFill>
                          <a:effectLst/>
                          <a:latin typeface="Arial" panose="020B0604020202020204" pitchFamily="34" charset="0"/>
                          <a:ea typeface=""/>
                          <a:cs typeface="Arial" panose="020B0604020202020204" pitchFamily="34" charset="0"/>
                        </a:rPr>
                        <a:t>80%</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(3 010/3  767)</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Long skills</a:t>
                      </a:r>
                    </a:p>
                    <a:p>
                      <a:pPr marL="87313" indent="0" algn="l" defTabSz="914400" rtl="0" eaLnBrk="1" fontAlgn="t" latinLnBrk="0" hangingPunct="1"/>
                      <a:endParaRPr lang="en-US" sz="1600" b="0" i="0" u="none" strike="noStrike" kern="1200" dirty="0" smtClean="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99%</a:t>
                      </a:r>
                    </a:p>
                    <a:p>
                      <a:pPr marL="87313" indent="0" algn="l" defTabSz="914400" rtl="0" eaLnBrk="1" fontAlgn="t" latinLnBrk="0" hangingPunct="1"/>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(3 925/3</a:t>
                      </a:r>
                      <a:r>
                        <a:rPr lang="en-US" sz="1600" b="0" i="0" u="none" strike="noStrike" kern="1200" baseline="0" dirty="0" smtClean="0">
                          <a:solidFill>
                            <a:schemeClr val="bg1"/>
                          </a:solidFill>
                          <a:effectLst/>
                          <a:latin typeface="Arial" panose="020B0604020202020204" pitchFamily="34" charset="0"/>
                          <a:ea typeface=""/>
                          <a:cs typeface="Arial" panose="020B0604020202020204" pitchFamily="34" charset="0"/>
                        </a:rPr>
                        <a:t> 978</a:t>
                      </a: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19%</a:t>
                      </a:r>
                      <a:endParaRPr lang="en-US" sz="1600" b="0" i="0" u="none" strike="noStrike" kern="1200" dirty="0">
                        <a:solidFill>
                          <a:schemeClr val="tx1"/>
                        </a:solidFill>
                        <a:effectLst/>
                        <a:latin typeface="Arial" panose="020B0604020202020204" pitchFamily="34" charset="0"/>
                        <a:ea typeface=""/>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Partnership with external stakeholders (NSF and SASSETA)  improved performance on skills training</a:t>
                      </a:r>
                      <a:endParaRPr lang="en-US" sz="1600" b="0" i="0" u="none" strike="noStrike" kern="1200" dirty="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707156">
                <a:tc vMerge="1">
                  <a:txBody>
                    <a:bodyPr/>
                    <a:lstStyle/>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dirty="0" smtClean="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tx1"/>
                          </a:solidFill>
                          <a:effectLst/>
                          <a:latin typeface="Arial" panose="020B0604020202020204" pitchFamily="34" charset="0"/>
                          <a:ea typeface=""/>
                          <a:cs typeface="Arial" panose="020B0604020202020204" pitchFamily="34" charset="0"/>
                        </a:rPr>
                        <a:t>80%</a:t>
                      </a:r>
                    </a:p>
                    <a:p>
                      <a:pPr marL="87313" indent="0" algn="l" defTabSz="914400" rtl="0" eaLnBrk="1" fontAlgn="t" latinLnBrk="0" hangingPunct="1"/>
                      <a:r>
                        <a:rPr lang="en-ZA" sz="1600" b="0" i="0" u="none" strike="noStrike" kern="1200" dirty="0" smtClean="0">
                          <a:solidFill>
                            <a:schemeClr val="tx1"/>
                          </a:solidFill>
                          <a:effectLst/>
                          <a:latin typeface="Arial" panose="020B0604020202020204" pitchFamily="34" charset="0"/>
                          <a:ea typeface=""/>
                          <a:cs typeface="Arial" panose="020B0604020202020204" pitchFamily="34" charset="0"/>
                        </a:rPr>
                        <a:t>(3 252/4 062)</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Short skills</a:t>
                      </a:r>
                      <a:endParaRPr lang="en-ZA" sz="1600" b="0" i="0" u="none" strike="noStrike" kern="1200" dirty="0" smtClean="0">
                        <a:solidFill>
                          <a:schemeClr val="tx1"/>
                        </a:solidFill>
                        <a:effectLst/>
                        <a:latin typeface="Arial" panose="020B0604020202020204" pitchFamily="34" charset="0"/>
                        <a:ea typeface=""/>
                        <a:cs typeface="Arial" panose="020B0604020202020204" pitchFamily="34" charset="0"/>
                      </a:endParaRPr>
                    </a:p>
                    <a:p>
                      <a:pPr marL="87313" indent="0" algn="l" defTabSz="914400" rtl="0" eaLnBrk="1" fontAlgn="t" latinLnBrk="0" hangingPunct="1"/>
                      <a:endParaRPr lang="en-ZA" sz="1600" b="0" i="0" u="none" strike="noStrike" kern="1200" dirty="0" smtClean="0">
                        <a:solidFill>
                          <a:schemeClr val="tx1"/>
                        </a:solidFill>
                        <a:effectLst/>
                        <a:latin typeface="Arial" panose="020B0604020202020204" pitchFamily="34" charset="0"/>
                        <a:ea typeface=""/>
                        <a:cs typeface="Arial" panose="020B0604020202020204" pitchFamily="34" charset="0"/>
                      </a:endParaRPr>
                    </a:p>
                    <a:p>
                      <a:pPr marL="87313" indent="0" algn="l" defTabSz="914400" rtl="0" eaLnBrk="1" fontAlgn="t" latinLnBrk="0" hangingPunct="1"/>
                      <a:endParaRPr lang="en-ZA" sz="1600" b="0" i="0" u="none" strike="noStrike" kern="1200" dirty="0" smtClean="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
                          <a:cs typeface="Arial" panose="020B0604020202020204" pitchFamily="34" charset="0"/>
                        </a:rPr>
                        <a:t>97%</a:t>
                      </a:r>
                    </a:p>
                    <a:p>
                      <a:pPr marL="87313"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
                          <a:cs typeface="Arial" panose="020B0604020202020204" pitchFamily="34" charset="0"/>
                        </a:rPr>
                        <a:t>(10 816/10</a:t>
                      </a:r>
                      <a:r>
                        <a:rPr lang="en-ZA" sz="1600" b="0" i="0" u="none" strike="noStrike" kern="1200" baseline="0" noProof="0" dirty="0" smtClean="0">
                          <a:solidFill>
                            <a:schemeClr val="bg1"/>
                          </a:solidFill>
                          <a:effectLst/>
                          <a:latin typeface="Arial" panose="020B0604020202020204" pitchFamily="34" charset="0"/>
                          <a:ea typeface=""/>
                          <a:cs typeface="Arial" panose="020B0604020202020204" pitchFamily="34" charset="0"/>
                        </a:rPr>
                        <a:t> 841</a:t>
                      </a:r>
                      <a:r>
                        <a:rPr lang="en-ZA" sz="1600" b="0" i="0" u="none" strike="noStrike" kern="1200" noProof="0" dirty="0" smtClean="0">
                          <a:solidFill>
                            <a:schemeClr val="bg1"/>
                          </a:solidFill>
                          <a:effectLst/>
                          <a:latin typeface="Arial" panose="020B0604020202020204" pitchFamily="34" charset="0"/>
                          <a:ea typeface=""/>
                          <a:cs typeface="Arial" panose="020B0604020202020204" pitchFamily="34" charset="0"/>
                        </a:rPr>
                        <a:t>)</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600" b="0" i="0" u="none" strike="noStrike" kern="1200" noProof="0" dirty="0" smtClean="0">
                        <a:solidFill>
                          <a:schemeClr val="bg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ZA" sz="1600" b="0" i="0" u="none" strike="noStrike" kern="1200" noProof="0" dirty="0" smtClean="0">
                          <a:solidFill>
                            <a:schemeClr val="tx1"/>
                          </a:solidFill>
                          <a:effectLst/>
                          <a:latin typeface="Arial" panose="020B0604020202020204" pitchFamily="34" charset="0"/>
                          <a:ea typeface=""/>
                          <a:cs typeface="Arial" panose="020B0604020202020204" pitchFamily="34" charset="0"/>
                        </a:rPr>
                        <a:t>17%</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Partnership with external stakeholders (NSF and SASSETA)  improved performance on skills training.</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707156">
                <a:tc vMerge="1">
                  <a:txBody>
                    <a:bodyPr/>
                    <a:lstStyle/>
                    <a:p>
                      <a:pPr algn="l" fontAlgn="t"/>
                      <a:endParaRPr lang="en-US" sz="1600" b="0"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80%</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(4 792/5 990)</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TVET College</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99%</a:t>
                      </a:r>
                    </a:p>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(9 364/9</a:t>
                      </a:r>
                      <a:r>
                        <a:rPr lang="en-US" sz="1600" b="0" i="0" u="none" strike="noStrike" kern="1200" baseline="0" dirty="0" smtClean="0">
                          <a:solidFill>
                            <a:schemeClr val="bg1"/>
                          </a:solidFill>
                          <a:effectLst/>
                          <a:latin typeface="Arial" panose="020B0604020202020204" pitchFamily="34" charset="0"/>
                          <a:ea typeface=""/>
                          <a:cs typeface="Arial" panose="020B0604020202020204" pitchFamily="34" charset="0"/>
                        </a:rPr>
                        <a:t> 474</a:t>
                      </a:r>
                      <a:r>
                        <a:rPr lang="en-US" sz="1600" b="0" i="0" u="none" strike="noStrike" kern="1200" dirty="0" smtClean="0">
                          <a:solidFill>
                            <a:schemeClr val="bg1"/>
                          </a:solidFill>
                          <a:effectLst/>
                          <a:latin typeface="Arial" panose="020B0604020202020204" pitchFamily="34" charset="0"/>
                          <a:ea typeface=""/>
                          <a:cs typeface="Arial" panose="020B0604020202020204" pitchFamily="34" charset="0"/>
                        </a:rPr>
                        <a:t>)</a:t>
                      </a:r>
                    </a:p>
                    <a:p>
                      <a:pPr marL="87313"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bg1"/>
                        </a:solidFill>
                        <a:effectLst/>
                        <a:latin typeface="Arial" panose="020B0604020202020204" pitchFamily="34" charset="0"/>
                        <a:ea typeface=""/>
                        <a:cs typeface="Arial" panose="020B0604020202020204" pitchFamily="34" charset="0"/>
                      </a:endParaRPr>
                    </a:p>
                    <a:p>
                      <a:pPr marL="87313"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bg1"/>
                        </a:solidFill>
                        <a:effectLst/>
                        <a:latin typeface="Arial" panose="020B0604020202020204" pitchFamily="34" charset="0"/>
                        <a:ea typeface=""/>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19%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
                          <a:cs typeface="Arial" panose="020B0604020202020204" pitchFamily="34" charset="0"/>
                        </a:rPr>
                        <a:t>Partnerships with TVET Colleges assisted DCS with programme provisioning and improved  attendance in TVET programme contributed to the performance.</a:t>
                      </a:r>
                      <a:endParaRPr lang="en-US" sz="1600" b="0" i="0" u="none" strike="noStrike" kern="1200" dirty="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9359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500" dirty="0"/>
              <a:t>PROGRAMME 3: REHABILITATION (OFFENDER DEVELOPMENT)</a:t>
            </a:r>
          </a:p>
        </p:txBody>
      </p:sp>
      <p:sp>
        <p:nvSpPr>
          <p:cNvPr id="4" name="Slide Number Placeholder 3"/>
          <p:cNvSpPr>
            <a:spLocks noGrp="1"/>
          </p:cNvSpPr>
          <p:nvPr>
            <p:ph type="sldNum" sz="quarter" idx="12"/>
          </p:nvPr>
        </p:nvSpPr>
        <p:spPr/>
        <p:txBody>
          <a:bodyPr/>
          <a:lstStyle/>
          <a:p>
            <a:fld id="{57B0A79F-3671-490D-B8E0-220653DEC0F9}" type="slidenum">
              <a:rPr lang="en-ZA" smtClean="0"/>
              <a:pPr/>
              <a:t>43</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654329299"/>
              </p:ext>
            </p:extLst>
          </p:nvPr>
        </p:nvGraphicFramePr>
        <p:xfrm>
          <a:off x="332646" y="1052260"/>
          <a:ext cx="11423925" cy="5024302"/>
        </p:xfrm>
        <a:graphic>
          <a:graphicData uri="http://schemas.openxmlformats.org/drawingml/2006/table">
            <a:tbl>
              <a:tblPr firstRow="1" bandRow="1"/>
              <a:tblGrid>
                <a:gridCol w="2575884"/>
                <a:gridCol w="1868033"/>
                <a:gridCol w="1868033"/>
                <a:gridCol w="1868033"/>
                <a:gridCol w="3243942"/>
              </a:tblGrid>
              <a:tr h="645912">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4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324257">
                <a:tc rowSpan="2">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400" b="0" i="0" u="none" strike="noStrike" dirty="0" smtClean="0">
                          <a:solidFill>
                            <a:schemeClr val="tx1"/>
                          </a:solidFill>
                          <a:effectLst/>
                          <a:latin typeface="Arial" panose="020B0604020202020204" pitchFamily="34" charset="0"/>
                          <a:cs typeface="Arial" panose="020B0604020202020204" pitchFamily="34" charset="0"/>
                        </a:rPr>
                        <a:t>Number of offenders who participate in Educational programmes per the Daily Attendance Register per Academic Year (AET and FET)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10 527</a:t>
                      </a:r>
                    </a:p>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AET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bg1"/>
                          </a:solidFill>
                          <a:effectLst/>
                          <a:latin typeface="Arial" panose="020B0604020202020204" pitchFamily="34" charset="0"/>
                          <a:ea typeface=""/>
                          <a:cs typeface="Arial" panose="020B0604020202020204" pitchFamily="34" charset="0"/>
                        </a:rPr>
                        <a:t>10 411</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kern="1200" dirty="0" smtClean="0">
                        <a:solidFill>
                          <a:schemeClr val="bg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116</a:t>
                      </a:r>
                      <a:endParaRPr lang="en-ZA"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Target not achieved due to reduction of illiteracy level of the country.  As of 2015, South Africa's total literacy rate was around 94.37%, which means almost 95 percent of all South Africans could read and write.  The illiteracy level is decreasing at a rate of 1,59% per year, according to Statssa.</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164772">
                <a:tc vMerge="1">
                  <a:txBody>
                    <a:bodyPr/>
                    <a:lstStyle/>
                    <a:p>
                      <a:pPr algn="l" fontAlgn="t"/>
                      <a:endParaRPr lang="en-US" sz="1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718</a:t>
                      </a:r>
                      <a:endParaRPr lang="en-ZA"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p>
                      <a:pPr marL="87313" indent="0" algn="l" defTabSz="914400" rtl="0" eaLnBrk="1" fontAlgn="t" latinLnBrk="0" hangingPunct="1"/>
                      <a:r>
                        <a:rPr lang="en-ZA" sz="1400" b="0" i="0" u="none" strike="noStrike" kern="1200" dirty="0" smtClean="0">
                          <a:solidFill>
                            <a:schemeClr val="tx1"/>
                          </a:solidFill>
                          <a:effectLst/>
                          <a:latin typeface="Arial" panose="020B0604020202020204" pitchFamily="34" charset="0"/>
                          <a:ea typeface=""/>
                          <a:cs typeface="Arial" panose="020B0604020202020204" pitchFamily="34" charset="0"/>
                        </a:rPr>
                        <a:t>FET</a:t>
                      </a:r>
                      <a:endParaRPr lang="en-ZA" sz="1400" b="0" i="0" u="none" strike="noStrike" kern="1200" dirty="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bg1"/>
                          </a:solidFill>
                          <a:effectLst/>
                          <a:latin typeface="Arial" panose="020B0604020202020204" pitchFamily="34" charset="0"/>
                          <a:ea typeface=""/>
                          <a:cs typeface="Arial" panose="020B0604020202020204" pitchFamily="34" charset="0"/>
                        </a:rPr>
                        <a:t>977</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bg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259</a:t>
                      </a:r>
                      <a:endParaRPr lang="en-ZA"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Subject related intervention provided on mathematical literacy , English, First additional language(FAL) and life Sciencesa.</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Learner campings to maintain positive attitude to education were held.</a:t>
                      </a:r>
                      <a:endParaRPr lang="en-US" sz="1400" b="0" i="0" u="none" strike="noStrike" kern="1200" dirty="0">
                        <a:solidFill>
                          <a:schemeClr val="tx1"/>
                        </a:solidFill>
                        <a:effectLst/>
                        <a:latin typeface="Arial" panose="020B0604020202020204" pitchFamily="34" charset="0"/>
                        <a:ea typeface=""/>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16477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400" b="0" i="0" u="none" strike="noStrike" kern="1200" dirty="0">
                          <a:solidFill>
                            <a:schemeClr val="tx1"/>
                          </a:solidFill>
                          <a:effectLst/>
                          <a:latin typeface="Arial" panose="020B0604020202020204" pitchFamily="34" charset="0"/>
                          <a:ea typeface=""/>
                          <a:cs typeface="Arial" panose="020B0604020202020204" pitchFamily="34" charset="0"/>
                        </a:rPr>
                        <a:t>Grade 12 pass rate obtained per academic year</a:t>
                      </a: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panose="020B0604020202020204" pitchFamily="34" charset="0"/>
                          <a:ea typeface=""/>
                          <a:cs typeface="Arial" panose="020B0604020202020204" pitchFamily="34" charset="0"/>
                        </a:rPr>
                        <a:t>73%</a:t>
                      </a:r>
                    </a:p>
                    <a:p>
                      <a:pPr marL="87313" marR="0" lvl="0" indent="0" algn="l"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panose="020B0604020202020204" pitchFamily="34" charset="0"/>
                          <a:ea typeface=""/>
                          <a:cs typeface="Arial" panose="020B0604020202020204" pitchFamily="34" charset="0"/>
                        </a:rPr>
                        <a:t>(112/153)</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tx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bg1"/>
                          </a:solidFill>
                          <a:effectLst/>
                          <a:latin typeface="Arial" panose="020B0604020202020204" pitchFamily="34" charset="0"/>
                          <a:ea typeface=""/>
                          <a:cs typeface="Arial" panose="020B0604020202020204" pitchFamily="34" charset="0"/>
                        </a:rPr>
                        <a:t>80%</a:t>
                      </a:r>
                    </a:p>
                    <a:p>
                      <a:pPr marL="87313" marR="0" lvl="0" indent="0" algn="l" defTabSz="914400"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bg1"/>
                          </a:solidFill>
                          <a:effectLst/>
                          <a:latin typeface="Arial" panose="020B0604020202020204" pitchFamily="34" charset="0"/>
                          <a:ea typeface=""/>
                          <a:cs typeface="Arial" panose="020B0604020202020204" pitchFamily="34" charset="0"/>
                        </a:rPr>
                        <a:t>(136/170)</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bg1"/>
                        </a:solidFill>
                        <a:effectLst/>
                        <a:latin typeface="Arial" panose="020B0604020202020204" pitchFamily="34" charset="0"/>
                        <a:ea typeface=""/>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7%</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panose="020B0604020202020204" pitchFamily="34" charset="0"/>
                          <a:ea typeface=""/>
                          <a:cs typeface="Arial" panose="020B0604020202020204" pitchFamily="34" charset="0"/>
                        </a:rPr>
                        <a:t>Subject related intervention provided on Mathematical Literacy, English First Additional Language and in Life( FAL) Sciences</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16187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dirty="0"/>
              <a:t>PROGRAMME 3: REHABILITATION (PSYCHOLOGICAL, SOCIAL WORK AND SPIRITUAL SERVICES) </a:t>
            </a:r>
          </a:p>
        </p:txBody>
      </p:sp>
      <p:sp>
        <p:nvSpPr>
          <p:cNvPr id="4" name="Slide Number Placeholder 3"/>
          <p:cNvSpPr>
            <a:spLocks noGrp="1"/>
          </p:cNvSpPr>
          <p:nvPr>
            <p:ph type="sldNum" sz="quarter" idx="12"/>
          </p:nvPr>
        </p:nvSpPr>
        <p:spPr/>
        <p:txBody>
          <a:bodyPr/>
          <a:lstStyle/>
          <a:p>
            <a:fld id="{57B0A79F-3671-490D-B8E0-220653DEC0F9}" type="slidenum">
              <a:rPr lang="en-ZA" smtClean="0"/>
              <a:pPr/>
              <a:t>44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978207817"/>
              </p:ext>
            </p:extLst>
          </p:nvPr>
        </p:nvGraphicFramePr>
        <p:xfrm>
          <a:off x="412377" y="994196"/>
          <a:ext cx="11289767" cy="5024243"/>
        </p:xfrm>
        <a:graphic>
          <a:graphicData uri="http://schemas.openxmlformats.org/drawingml/2006/table">
            <a:tbl>
              <a:tblPr firstRow="1" bandRow="1"/>
              <a:tblGrid>
                <a:gridCol w="2568108"/>
                <a:gridCol w="1959681"/>
                <a:gridCol w="1959681"/>
                <a:gridCol w="1959681"/>
                <a:gridCol w="2842616"/>
              </a:tblGrid>
              <a:tr h="882956">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15996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of incarcerated offenders, probationers and parolees who are involved in Social Work services per year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52%</a:t>
                      </a:r>
                    </a:p>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(102 194/196 527)</a:t>
                      </a:r>
                    </a:p>
                    <a:p>
                      <a:pPr marL="87313" indent="0" algn="l" defTabSz="914400" rtl="0" eaLnBrk="1" fontAlgn="t" latinLnBrk="0" hangingPunct="1"/>
                      <a:endPar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71%</a:t>
                      </a:r>
                    </a:p>
                    <a:p>
                      <a:pPr marL="87313" indent="0" algn="l" defTabSz="914400" rtl="0" eaLnBrk="1" fontAlgn="t" latinLnBrk="0" hangingPunct="1"/>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(112 267/157 204)</a:t>
                      </a:r>
                    </a:p>
                    <a:p>
                      <a:pPr marL="87313" indent="0" algn="l" defTabSz="914400" rtl="0" eaLnBrk="1" fontAlgn="t" latinLnBrk="0" hangingPunct="1"/>
                      <a:endPar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19%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High number of newly admitted offenders, parolees and probationers involved in Social Work interventions.</a:t>
                      </a:r>
                      <a:endParaRPr lang="en-ZA"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881743">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Percentage of inmates who are involved in psychological services per year</a:t>
                      </a: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indent="0" algn="l" defTabSz="914400" rtl="0" eaLnBrk="1" fontAlgn="t" latinLnBrk="0" hangingPunct="1"/>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500" b="0" i="0" u="none" strike="noStrike" kern="1200" dirty="0">
                          <a:solidFill>
                            <a:schemeClr val="tx1"/>
                          </a:solidFill>
                          <a:effectLst/>
                          <a:latin typeface="Arial" panose="020B0604020202020204" pitchFamily="34" charset="0"/>
                          <a:ea typeface="+mn-ea"/>
                          <a:cs typeface="Arial" panose="020B0604020202020204" pitchFamily="34" charset="0"/>
                        </a:rPr>
                      </a:br>
                      <a:endParaRPr lang="en-US"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19%</a:t>
                      </a:r>
                    </a:p>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(31 625/166 449)</a:t>
                      </a:r>
                    </a:p>
                    <a:p>
                      <a:pPr marL="87313" indent="0" algn="l" defTabSz="914400" rtl="0" eaLnBrk="1" fontAlgn="t" latinLnBrk="0" hangingPunct="1"/>
                      <a:endPar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33%</a:t>
                      </a:r>
                    </a:p>
                    <a:p>
                      <a:pPr marL="87313" indent="0" algn="l" defTabSz="914400" rtl="0" eaLnBrk="1" fontAlgn="t" latinLnBrk="0" hangingPunct="1"/>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(50 354/154 449)</a:t>
                      </a:r>
                    </a:p>
                    <a:p>
                      <a:pPr marL="87313" indent="0" algn="l" defTabSz="914400" rtl="0" eaLnBrk="1" fontAlgn="t" latinLnBrk="0" hangingPunct="1"/>
                      <a:endPar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14%</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Target achieved due to additional assistance rendered by student psychologist and community service psychologist.</a:t>
                      </a:r>
                      <a:endParaRPr lang="en-ZA"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616774">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of inmates who benefit from spiritual services per year</a:t>
                      </a: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indent="0" algn="l" defTabSz="914400" rtl="0" eaLnBrk="1" fontAlgn="t" latinLnBrk="0" hangingPunct="1"/>
                      <a:endPar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87313" indent="0" algn="l" defTabSz="914400" rtl="0" eaLnBrk="1" fontAlgn="t" latinLnBrk="0" hangingPunct="1"/>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5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a:r>
                      <a:br>
                        <a:rPr lang="en-US" sz="1500" b="0" i="0" u="none" strike="noStrike" kern="1200" dirty="0">
                          <a:solidFill>
                            <a:schemeClr val="tx1"/>
                          </a:solidFill>
                          <a:effectLst/>
                          <a:latin typeface="Arial" panose="020B0604020202020204" pitchFamily="34" charset="0"/>
                          <a:ea typeface="+mn-ea"/>
                          <a:cs typeface="Arial" panose="020B0604020202020204" pitchFamily="34" charset="0"/>
                        </a:rPr>
                      </a:br>
                      <a:endParaRPr lang="en-US"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62%</a:t>
                      </a:r>
                    </a:p>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(103 199/166 449)  </a:t>
                      </a:r>
                    </a:p>
                    <a:p>
                      <a:pPr marL="87313" indent="0" algn="l" defTabSz="914400" rtl="0" eaLnBrk="1" fontAlgn="t" latinLnBrk="0" hangingPunct="1"/>
                      <a:endPar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109%</a:t>
                      </a:r>
                    </a:p>
                    <a:p>
                      <a:pPr marL="87313" indent="0" algn="l" defTabSz="914400" rtl="0" eaLnBrk="1" fontAlgn="t" latinLnBrk="0" hangingPunct="1"/>
                      <a:r>
                        <a:rPr lang="en-US" sz="1500" b="0" i="0" u="none" strike="noStrike" kern="1200" dirty="0" smtClean="0">
                          <a:solidFill>
                            <a:schemeClr val="bg1"/>
                          </a:solidFill>
                          <a:effectLst/>
                          <a:latin typeface="Arial" panose="020B0604020202020204" pitchFamily="34" charset="0"/>
                          <a:ea typeface="+mn-ea"/>
                          <a:cs typeface="Arial" panose="020B0604020202020204" pitchFamily="34" charset="0"/>
                        </a:rPr>
                        <a:t>(167 680/154 449)</a:t>
                      </a:r>
                    </a:p>
                    <a:p>
                      <a:pPr marL="87313" indent="0" algn="l" defTabSz="914400" rtl="0" eaLnBrk="1" fontAlgn="t" latinLnBrk="0" hangingPunct="1"/>
                      <a:endParaRPr lang="en-US"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47%</a:t>
                      </a:r>
                      <a:endParaRPr lang="en-US"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500" b="0" i="0" u="none" strike="noStrike" kern="1200" dirty="0" smtClean="0">
                          <a:solidFill>
                            <a:schemeClr val="tx1"/>
                          </a:solidFill>
                          <a:effectLst/>
                          <a:latin typeface="Arial" panose="020B0604020202020204" pitchFamily="34" charset="0"/>
                          <a:ea typeface="+mn-ea"/>
                          <a:cs typeface="Arial" panose="020B0604020202020204" pitchFamily="34" charset="0"/>
                        </a:rPr>
                        <a:t>Overachievement attributed to increased involvement of inmates in Spiritual Care sessions due to engagement and formalization of partnerships through signed memoranda of understanding with various stakeholders.</a:t>
                      </a:r>
                      <a:endParaRPr lang="en-US" sz="15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02612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PROGRAMME 4: </a:t>
            </a:r>
            <a:r>
              <a:rPr lang="en-US" sz="4000" dirty="0" smtClean="0"/>
              <a:t>CARE</a:t>
            </a:r>
            <a:endParaRPr lang="en-ZA" sz="40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45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395146553"/>
              </p:ext>
            </p:extLst>
          </p:nvPr>
        </p:nvGraphicFramePr>
        <p:xfrm>
          <a:off x="349623" y="978374"/>
          <a:ext cx="11341633" cy="4963865"/>
        </p:xfrm>
        <a:graphic>
          <a:graphicData uri="http://schemas.openxmlformats.org/drawingml/2006/table">
            <a:tbl>
              <a:tblPr firstRow="1" bandRow="1"/>
              <a:tblGrid>
                <a:gridCol w="1919906"/>
                <a:gridCol w="1934595"/>
                <a:gridCol w="1934595"/>
                <a:gridCol w="1934595"/>
                <a:gridCol w="3617942"/>
              </a:tblGrid>
              <a:tr h="809993">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499119">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Percentage of inmates on </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Anti-Retroviral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therapy (ART).</a:t>
                      </a:r>
                      <a:br>
                        <a:rPr lang="en-US" sz="1600" b="0" i="0" u="none" strike="noStrike" kern="1200" dirty="0">
                          <a:solidFill>
                            <a:schemeClr val="tx1"/>
                          </a:solidFill>
                          <a:effectLst/>
                          <a:latin typeface="Arial" panose="020B0604020202020204" pitchFamily="34" charset="0"/>
                          <a:ea typeface="+mn-ea"/>
                          <a:cs typeface="Arial" panose="020B0604020202020204" pitchFamily="34" charset="0"/>
                        </a:rPr>
                      </a:b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90%</a:t>
                      </a:r>
                    </a:p>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(29 551/32 834)</a:t>
                      </a:r>
                    </a:p>
                    <a:p>
                      <a:pPr marL="87313" indent="0" algn="l" defTabSz="914331" rtl="0" eaLnBrk="1" fontAlgn="t" latinLnBrk="0" hangingPunct="1"/>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99%</a:t>
                      </a:r>
                    </a:p>
                    <a:p>
                      <a:pPr marL="87313" indent="0" algn="l" defTabSz="914331" rtl="0" eaLnBrk="1" fontAlgn="t" latinLnBrk="0" hangingPunct="1"/>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(26 783/27 076)</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Continuous compliance  on the implementation of UTT guideline, </a:t>
                      </a:r>
                    </a:p>
                    <a:p>
                      <a:pPr marL="87313" marR="0" lvl="0" indent="0" algn="l" defTabSz="914331"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Follow up on those awaiting initiations, </a:t>
                      </a:r>
                    </a:p>
                    <a:p>
                      <a:pPr marL="87313" marR="0" lvl="0" indent="0" algn="l" defTabSz="914331"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Continuous  counselling of those that are refusing treatment to return back to care. </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96490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TB (new pulmonary) cure rate of </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offenders</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89%</a:t>
                      </a:r>
                    </a:p>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(1 380/1551)</a:t>
                      </a:r>
                    </a:p>
                    <a:p>
                      <a:pPr marL="87313" indent="0" algn="l" defTabSz="914331" rtl="0" eaLnBrk="1" fontAlgn="t" latinLnBrk="0" hangingPunct="1"/>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93%</a:t>
                      </a:r>
                    </a:p>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(502/538)</a:t>
                      </a:r>
                    </a:p>
                    <a:p>
                      <a:pPr marL="87313" marR="0" indent="0" algn="l" defTabSz="914331"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4%</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Effective management of patients diagnosed and compliance to treatment </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812502">
                <a:tc>
                  <a:txBody>
                    <a:bodyPr/>
                    <a:lstStyle/>
                    <a:p>
                      <a:pPr marL="87313" indent="0" algn="l" defTabSz="914331" rtl="0" eaLnBrk="1" fontAlgn="t"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Percentage of therapeutic diets prescribed for inmates</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a:t>
                      </a:r>
                    </a:p>
                    <a:p>
                      <a:pPr marL="87313" indent="0" algn="l" defTabSz="914331" rtl="0" eaLnBrk="1" fontAlgn="t" latinLnBrk="0" hangingPunct="1"/>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12%</a:t>
                      </a:r>
                    </a:p>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(19 974/166 449)</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6%</a:t>
                      </a:r>
                    </a:p>
                    <a:p>
                      <a:pPr marL="87313" indent="0" algn="l" defTabSz="914331" rtl="0" eaLnBrk="1" fontAlgn="t" latinLnBrk="0" hangingPunct="1"/>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(9 238/154 449)</a:t>
                      </a:r>
                    </a:p>
                    <a:p>
                      <a:pPr marL="87313" indent="0" algn="l" defTabSz="914331" rtl="0" eaLnBrk="1" fontAlgn="t" latinLnBrk="0" hangingPunct="1"/>
                      <a:endPar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7313" indent="0" algn="l" defTabSz="914331" rtl="0" eaLnBrk="1" fontAlgn="t" latinLnBrk="0" hangingPunct="1"/>
                      <a:r>
                        <a:rPr lang="fr-FR" sz="1600" b="0" i="0" u="none" strike="noStrike" kern="1200" dirty="0" smtClean="0">
                          <a:solidFill>
                            <a:schemeClr val="tx1"/>
                          </a:solidFill>
                          <a:effectLst/>
                          <a:latin typeface="Arial" panose="020B0604020202020204" pitchFamily="34" charset="0"/>
                          <a:ea typeface="+mn-ea"/>
                          <a:cs typeface="Arial" panose="020B0604020202020204" pitchFamily="34" charset="0"/>
                        </a:rPr>
                        <a:t>6%</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Target achieved due to effective </a:t>
                      </a:r>
                    </a:p>
                    <a:p>
                      <a:pPr marL="87313" indent="0" algn="l" defTabSz="914331"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review of diets</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07615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PROGRAMME 5: SOCIAL </a:t>
            </a:r>
            <a:r>
              <a:rPr lang="en-ZA" sz="4000" dirty="0" smtClean="0"/>
              <a:t>REINTEGRATION</a:t>
            </a:r>
            <a:endParaRPr lang="en-ZA" sz="40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46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978967127"/>
              </p:ext>
            </p:extLst>
          </p:nvPr>
        </p:nvGraphicFramePr>
        <p:xfrm>
          <a:off x="283029" y="1076692"/>
          <a:ext cx="11310257" cy="4811714"/>
        </p:xfrm>
        <a:graphic>
          <a:graphicData uri="http://schemas.openxmlformats.org/drawingml/2006/table">
            <a:tbl>
              <a:tblPr firstRow="1" bandRow="1"/>
              <a:tblGrid>
                <a:gridCol w="2047574"/>
                <a:gridCol w="2295087"/>
                <a:gridCol w="2295087"/>
                <a:gridCol w="2295087"/>
                <a:gridCol w="2377422"/>
              </a:tblGrid>
              <a:tr h="900749">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981552">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fontAlgn="t"/>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of parolees without violations per year</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97% </a:t>
                      </a:r>
                    </a:p>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(55 072/56 775)</a:t>
                      </a:r>
                    </a:p>
                    <a:p>
                      <a:pPr marL="87313"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99%</a:t>
                      </a:r>
                    </a:p>
                    <a:p>
                      <a:pPr marL="87313" indent="0" algn="l" defTabSz="914400" rtl="0" eaLnBrk="1" fontAlgn="t" latinLnBrk="0" hangingPunct="1"/>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(52 742/53 257)</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Parolees are continously sensitised to adhere to the conditions through orientation manual and supervision brochures</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066800">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Percentage of probationers without violations per year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97%</a:t>
                      </a:r>
                    </a:p>
                    <a:p>
                      <a:pPr marL="87313"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(16 674/17 190)</a:t>
                      </a:r>
                    </a:p>
                    <a:p>
                      <a:pPr marL="87313"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99%</a:t>
                      </a:r>
                    </a:p>
                    <a:p>
                      <a:pPr marL="87313"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(12 471/12 604)</a:t>
                      </a:r>
                    </a:p>
                    <a:p>
                      <a:pPr marL="87313" marR="0" lvl="0" indent="0" algn="l" defTabSz="914400" rtl="0" eaLnBrk="1" fontAlgn="t" latinLnBrk="0" hangingPunct="1">
                        <a:lnSpc>
                          <a:spcPct val="100000"/>
                        </a:lnSpc>
                        <a:spcBef>
                          <a:spcPts val="0"/>
                        </a:spcBef>
                        <a:spcAft>
                          <a:spcPts val="0"/>
                        </a:spcAft>
                        <a:buClrTx/>
                        <a:buSzTx/>
                        <a:buFontTx/>
                        <a:buNone/>
                        <a:tabLst/>
                        <a:defRPr/>
                      </a:pPr>
                      <a:endPar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Probationers </a:t>
                      </a:r>
                      <a:r>
                        <a:rPr lang="en-US"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are continuously sensitised to adhere to the conditions through orientation manual and supervision brochures</a:t>
                      </a:r>
                      <a:endParaRPr lang="en-ZA"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066800">
                <a:tc>
                  <a:txBody>
                    <a:bodyPr/>
                    <a:lstStyle/>
                    <a:p>
                      <a:pPr marL="87313" indent="0" algn="l" defTabSz="914400" rtl="0" eaLnBrk="1" fontAlgn="t" latinLnBrk="0" hangingPunct="1"/>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Number of victims/ offended, </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who participate</a:t>
                      </a:r>
                    </a:p>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in </a:t>
                      </a: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restorative </a:t>
                      </a: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justice programme </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7 560</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23 192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en-ZA"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15 632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Increased in the number of SAW  to trace and prepare victims for participation in the programmes </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0058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t>PROGRAMME 5: SOCIAL </a:t>
            </a:r>
            <a:r>
              <a:rPr lang="en-ZA" sz="4000" dirty="0" smtClean="0"/>
              <a:t>REINTEGRATION</a:t>
            </a:r>
            <a:endParaRPr lang="en-ZA" sz="40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47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369438749"/>
              </p:ext>
            </p:extLst>
          </p:nvPr>
        </p:nvGraphicFramePr>
        <p:xfrm>
          <a:off x="250371" y="1018456"/>
          <a:ext cx="11440887" cy="4990934"/>
        </p:xfrm>
        <a:graphic>
          <a:graphicData uri="http://schemas.openxmlformats.org/drawingml/2006/table">
            <a:tbl>
              <a:tblPr firstRow="1" bandRow="1"/>
              <a:tblGrid>
                <a:gridCol w="2630251"/>
                <a:gridCol w="1954307"/>
                <a:gridCol w="1954307"/>
                <a:gridCol w="1954307"/>
                <a:gridCol w="2947715"/>
              </a:tblGrid>
              <a:tr h="1054100">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US"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Planned target</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Actual achievement</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p>
                      <a:pPr marL="88900" marR="0" indent="0" algn="l" defTabSz="914331" rtl="0" eaLnBrk="1" fontAlgn="t" latinLnBrk="0" hangingPunct="1">
                        <a:lnSpc>
                          <a:spcPct val="100000"/>
                        </a:lnSpc>
                        <a:spcBef>
                          <a:spcPts val="0"/>
                        </a:spcBef>
                        <a:spcAft>
                          <a:spcPts val="0"/>
                        </a:spcAft>
                        <a:buClrTx/>
                        <a:buSzTx/>
                        <a:buFontTx/>
                        <a:buNone/>
                        <a:tabLst/>
                        <a:defRPr/>
                      </a:pPr>
                      <a:r>
                        <a:rPr lang="en-GB" sz="1500" b="1" i="0" u="none" strike="noStrike" kern="1200" dirty="0">
                          <a:solidFill>
                            <a:schemeClr val="bg1"/>
                          </a:solidFill>
                          <a:effectLst/>
                          <a:latin typeface="Arial" panose="020B0604020202020204" pitchFamily="34" charset="0"/>
                          <a:ea typeface="+mn-ea"/>
                          <a:cs typeface="Arial" panose="020B0604020202020204" pitchFamily="34" charset="0"/>
                        </a:rPr>
                        <a:t>2019/2020</a:t>
                      </a:r>
                      <a:endParaRPr lang="en-ZA"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on Annual</a:t>
                      </a:r>
                      <a:endParaRPr lang="en-US" sz="15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Arial"/>
                          <a:ea typeface=""/>
                          <a:cs typeface="Arial"/>
                        </a:defRPr>
                      </a:lvl1pPr>
                      <a:lvl2pPr marL="457200" algn="l" defTabSz="914400" rtl="0" eaLnBrk="1" latinLnBrk="0" hangingPunct="1">
                        <a:defRPr sz="1800" b="1" kern="1200">
                          <a:solidFill>
                            <a:schemeClr val="lt1"/>
                          </a:solidFill>
                          <a:latin typeface="Arial"/>
                          <a:ea typeface=""/>
                          <a:cs typeface="Arial"/>
                        </a:defRPr>
                      </a:lvl2pPr>
                      <a:lvl3pPr marL="914400" algn="l" defTabSz="914400" rtl="0" eaLnBrk="1" latinLnBrk="0" hangingPunct="1">
                        <a:defRPr sz="1800" b="1" kern="1200">
                          <a:solidFill>
                            <a:schemeClr val="lt1"/>
                          </a:solidFill>
                          <a:latin typeface="Arial"/>
                          <a:ea typeface=""/>
                          <a:cs typeface="Arial"/>
                        </a:defRPr>
                      </a:lvl3pPr>
                      <a:lvl4pPr marL="1371600" algn="l" defTabSz="914400" rtl="0" eaLnBrk="1" latinLnBrk="0" hangingPunct="1">
                        <a:defRPr sz="1800" b="1" kern="1200">
                          <a:solidFill>
                            <a:schemeClr val="lt1"/>
                          </a:solidFill>
                          <a:latin typeface="Arial"/>
                          <a:ea typeface=""/>
                          <a:cs typeface="Arial"/>
                        </a:defRPr>
                      </a:lvl4pPr>
                      <a:lvl5pPr marL="1828800" algn="l" defTabSz="914400" rtl="0" eaLnBrk="1" latinLnBrk="0" hangingPunct="1">
                        <a:defRPr sz="1800" b="1" kern="1200">
                          <a:solidFill>
                            <a:schemeClr val="lt1"/>
                          </a:solidFill>
                          <a:latin typeface="Arial"/>
                          <a:ea typeface=""/>
                          <a:cs typeface="Arial"/>
                        </a:defRPr>
                      </a:lvl5pPr>
                      <a:lvl6pPr marL="2286000" algn="l" defTabSz="914400" rtl="0" eaLnBrk="1" latinLnBrk="0" hangingPunct="1">
                        <a:defRPr sz="1800" b="1" kern="1200">
                          <a:solidFill>
                            <a:schemeClr val="lt1"/>
                          </a:solidFill>
                          <a:latin typeface="Arial"/>
                          <a:ea typeface=""/>
                          <a:cs typeface="Arial"/>
                        </a:defRPr>
                      </a:lvl6pPr>
                      <a:lvl7pPr marL="2743200" algn="l" defTabSz="914400" rtl="0" eaLnBrk="1" latinLnBrk="0" hangingPunct="1">
                        <a:defRPr sz="1800" b="1" kern="1200">
                          <a:solidFill>
                            <a:schemeClr val="lt1"/>
                          </a:solidFill>
                          <a:latin typeface="Arial"/>
                          <a:ea typeface=""/>
                          <a:cs typeface="Arial"/>
                        </a:defRPr>
                      </a:lvl7pPr>
                      <a:lvl8pPr marL="3200400" algn="l" defTabSz="914400" rtl="0" eaLnBrk="1" latinLnBrk="0" hangingPunct="1">
                        <a:defRPr sz="1800" b="1" kern="1200">
                          <a:solidFill>
                            <a:schemeClr val="lt1"/>
                          </a:solidFill>
                          <a:latin typeface="Arial"/>
                          <a:ea typeface=""/>
                          <a:cs typeface="Arial"/>
                        </a:defRPr>
                      </a:lvl8pPr>
                      <a:lvl9pPr marL="3657600" algn="l" defTabSz="914400" rtl="0" eaLnBrk="1" latinLnBrk="0" hangingPunct="1">
                        <a:defRPr sz="1800" b="1" kern="1200">
                          <a:solidFill>
                            <a:schemeClr val="lt1"/>
                          </a:solidFill>
                          <a:latin typeface="Arial"/>
                          <a:ea typeface=""/>
                          <a:cs typeface="Arial"/>
                        </a:defRPr>
                      </a:lvl9pPr>
                    </a:lstStyle>
                    <a:p>
                      <a:pPr marL="8890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1563273">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r>
                        <a:rPr lang="en-US"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Number of offenders/ parolees and probationers who participate in restorative justice programme </a:t>
                      </a:r>
                    </a:p>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endParaRPr lang="en-US" sz="1600" b="0" i="0" u="none" strike="noStrike" kern="1200" noProof="0" dirty="0" smtClean="0">
                        <a:solidFill>
                          <a:schemeClr val="tx1"/>
                        </a:solidFill>
                        <a:effectLst/>
                        <a:latin typeface="Arial" panose="020B0604020202020204" pitchFamily="34" charset="0"/>
                        <a:ea typeface="+mn-ea"/>
                        <a:cs typeface="Arial" panose="020B0604020202020204" pitchFamily="34" charset="0"/>
                      </a:endParaRPr>
                    </a:p>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endParaRPr lang="en-US" sz="1600" b="0" i="0" u="none" strike="noStrike" kern="1200" noProof="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7 000</a:t>
                      </a:r>
                    </a:p>
                    <a:p>
                      <a:pPr marL="87313" indent="0" algn="l" defTabSz="914400" rtl="0" eaLnBrk="1" fontAlgn="t" latinLnBrk="0" hangingPunct="1">
                        <a:tabLst>
                          <a:tab pos="174625" algn="l"/>
                        </a:tabLst>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tabLst>
                          <a:tab pos="174625" algn="l"/>
                        </a:tabLst>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7 468</a:t>
                      </a:r>
                    </a:p>
                    <a:p>
                      <a:pPr marL="87313" indent="0" algn="l" defTabSz="914400" rtl="0" eaLnBrk="1" fontAlgn="t" latinLnBrk="0" hangingPunct="1">
                        <a:tabLst>
                          <a:tab pos="174625" algn="l"/>
                        </a:tabLst>
                      </a:pPr>
                      <a:endPar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p>
                      <a:pPr marL="87313" indent="0" algn="l" defTabSz="914400" rtl="0" eaLnBrk="1" fontAlgn="t" latinLnBrk="0" hangingPunct="1">
                        <a:tabLst>
                          <a:tab pos="174625" algn="l"/>
                        </a:tabLst>
                      </a:pPr>
                      <a:endParaRPr lang="en-US" sz="16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marR="0" indent="0" algn="l" defTabSz="914400" rtl="0" eaLnBrk="1" fontAlgn="t" latinLnBrk="0" hangingPunct="1">
                        <a:lnSpc>
                          <a:spcPct val="100000"/>
                        </a:lnSpc>
                        <a:spcBef>
                          <a:spcPts val="0"/>
                        </a:spcBef>
                        <a:spcAft>
                          <a:spcPts val="0"/>
                        </a:spcAft>
                        <a:buClrTx/>
                        <a:buSzTx/>
                        <a:buFontTx/>
                        <a:buNone/>
                        <a:tabLst>
                          <a:tab pos="174625" algn="l"/>
                        </a:tabLst>
                        <a:defRPr/>
                      </a:pPr>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468</a:t>
                      </a:r>
                    </a:p>
                  </a:txBody>
                  <a:tcPr marL="114300" marR="11430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Arial"/>
                        </a:defRPr>
                      </a:lvl1pPr>
                      <a:lvl2pPr marL="457200" algn="l" defTabSz="914400" rtl="0" eaLnBrk="1" latinLnBrk="0" hangingPunct="1">
                        <a:defRPr sz="1800" kern="1200">
                          <a:solidFill>
                            <a:schemeClr val="dk1"/>
                          </a:solidFill>
                          <a:latin typeface="Arial"/>
                          <a:ea typeface=""/>
                          <a:cs typeface="Arial"/>
                        </a:defRPr>
                      </a:lvl2pPr>
                      <a:lvl3pPr marL="914400" algn="l" defTabSz="914400" rtl="0" eaLnBrk="1" latinLnBrk="0" hangingPunct="1">
                        <a:defRPr sz="1800" kern="1200">
                          <a:solidFill>
                            <a:schemeClr val="dk1"/>
                          </a:solidFill>
                          <a:latin typeface="Arial"/>
                          <a:ea typeface=""/>
                          <a:cs typeface="Arial"/>
                        </a:defRPr>
                      </a:lvl3pPr>
                      <a:lvl4pPr marL="1371600" algn="l" defTabSz="914400" rtl="0" eaLnBrk="1" latinLnBrk="0" hangingPunct="1">
                        <a:defRPr sz="1800" kern="1200">
                          <a:solidFill>
                            <a:schemeClr val="dk1"/>
                          </a:solidFill>
                          <a:latin typeface="Arial"/>
                          <a:ea typeface=""/>
                          <a:cs typeface="Arial"/>
                        </a:defRPr>
                      </a:lvl4pPr>
                      <a:lvl5pPr marL="1828800" algn="l" defTabSz="914400" rtl="0" eaLnBrk="1" latinLnBrk="0" hangingPunct="1">
                        <a:defRPr sz="1800" kern="1200">
                          <a:solidFill>
                            <a:schemeClr val="dk1"/>
                          </a:solidFill>
                          <a:latin typeface="Arial"/>
                          <a:ea typeface=""/>
                          <a:cs typeface="Arial"/>
                        </a:defRPr>
                      </a:lvl5pPr>
                      <a:lvl6pPr marL="2286000" algn="l" defTabSz="914400" rtl="0" eaLnBrk="1" latinLnBrk="0" hangingPunct="1">
                        <a:defRPr sz="1800" kern="1200">
                          <a:solidFill>
                            <a:schemeClr val="dk1"/>
                          </a:solidFill>
                          <a:latin typeface="Arial"/>
                          <a:ea typeface=""/>
                          <a:cs typeface="Arial"/>
                        </a:defRPr>
                      </a:lvl6pPr>
                      <a:lvl7pPr marL="2743200" algn="l" defTabSz="914400" rtl="0" eaLnBrk="1" latinLnBrk="0" hangingPunct="1">
                        <a:defRPr sz="1800" kern="1200">
                          <a:solidFill>
                            <a:schemeClr val="dk1"/>
                          </a:solidFill>
                          <a:latin typeface="Arial"/>
                          <a:ea typeface=""/>
                          <a:cs typeface="Arial"/>
                        </a:defRPr>
                      </a:lvl7pPr>
                      <a:lvl8pPr marL="3200400" algn="l" defTabSz="914400" rtl="0" eaLnBrk="1" latinLnBrk="0" hangingPunct="1">
                        <a:defRPr sz="1800" kern="1200">
                          <a:solidFill>
                            <a:schemeClr val="dk1"/>
                          </a:solidFill>
                          <a:latin typeface="Arial"/>
                          <a:ea typeface=""/>
                          <a:cs typeface="Arial"/>
                        </a:defRPr>
                      </a:lvl8pPr>
                      <a:lvl9pPr marL="3657600" algn="l" defTabSz="914400" rtl="0" eaLnBrk="1" latinLnBrk="0" hangingPunct="1">
                        <a:defRPr sz="1800" kern="1200">
                          <a:solidFill>
                            <a:schemeClr val="dk1"/>
                          </a:solidFill>
                          <a:latin typeface="Arial"/>
                          <a:ea typeface=""/>
                          <a:cs typeface="Arial"/>
                        </a:defRPr>
                      </a:lvl9pPr>
                    </a:lstStyle>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Marketing of Restorative Justice Programmes (RJ) to inmates and communities through Izimbizos</a:t>
                      </a:r>
                    </a:p>
                    <a:p>
                      <a:pPr marL="87313" indent="0" algn="l" defTabSz="914400" rtl="0" eaLnBrk="1" fontAlgn="t" latinLnBrk="0" hangingPunct="1">
                        <a:tabLst>
                          <a:tab pos="174625" algn="l"/>
                        </a:tabLst>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Increase in Victim Offender Dialogues (VOD).</a:t>
                      </a: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1240971">
                <a:tc>
                  <a:txBody>
                    <a:bodyPr/>
                    <a:lstStyle/>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Number of Offenders/Parolees reintegrated back into communities through halfway house partnerships</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r>
                        <a:rPr lang="en-ZA" sz="1600" b="0" i="0" u="none" strike="noStrike" kern="1200" noProof="0" dirty="0" smtClean="0">
                          <a:solidFill>
                            <a:schemeClr val="tx1"/>
                          </a:solidFill>
                          <a:effectLst/>
                          <a:latin typeface="Arial" panose="020B0604020202020204" pitchFamily="34" charset="0"/>
                          <a:ea typeface="+mn-ea"/>
                          <a:cs typeface="Arial" panose="020B0604020202020204" pitchFamily="34" charset="0"/>
                        </a:rPr>
                        <a:t>72</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r>
                        <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rPr>
                        <a:t>82</a:t>
                      </a:r>
                    </a:p>
                    <a:p>
                      <a:pPr marL="87313" marR="0" lvl="0" indent="0" algn="l" defTabSz="914400" rtl="0" eaLnBrk="1" fontAlgn="t" latinLnBrk="0" hangingPunct="1">
                        <a:lnSpc>
                          <a:spcPct val="100000"/>
                        </a:lnSpc>
                        <a:spcBef>
                          <a:spcPts val="0"/>
                        </a:spcBef>
                        <a:spcAft>
                          <a:spcPts val="0"/>
                        </a:spcAft>
                        <a:buClrTx/>
                        <a:buSzTx/>
                        <a:buFontTx/>
                        <a:buNone/>
                        <a:tabLst>
                          <a:tab pos="174625" algn="l"/>
                        </a:tabLst>
                        <a:defRPr/>
                      </a:pPr>
                      <a:endParaRPr lang="en-ZA" sz="1600" b="0" i="0" u="none" strike="noStrike" kern="1200" noProof="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7313" indent="0" algn="l" defTabSz="914400" rtl="0" eaLnBrk="1" fontAlgn="t" latinLnBrk="0" hangingPunct="1">
                        <a:lnSpc>
                          <a:spcPct val="107000"/>
                        </a:lnSpc>
                        <a:spcAft>
                          <a:spcPts val="0"/>
                        </a:spcAft>
                        <a:tabLst>
                          <a:tab pos="174625" algn="l"/>
                        </a:tabLst>
                      </a:pPr>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10</a:t>
                      </a:r>
                    </a:p>
                  </a:txBody>
                  <a:tcPr marL="114300" marR="11430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Effective reintegration of offenders and parolees after the establishment of the new Halfway House</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r h="979458">
                <a:tc>
                  <a:txBody>
                    <a:bodyPr/>
                    <a:lstStyle/>
                    <a:p>
                      <a:pPr marL="87313" indent="0" algn="l" fontAlgn="t">
                        <a:tabLst>
                          <a:tab pos="174625" algn="l"/>
                        </a:tabLst>
                      </a:pPr>
                      <a:r>
                        <a:rPr lang="en-US" sz="1600" b="0" i="0" u="none" strike="noStrike" dirty="0">
                          <a:solidFill>
                            <a:schemeClr val="tx1"/>
                          </a:solidFill>
                          <a:effectLst/>
                          <a:latin typeface="Arial" panose="020B0604020202020204" pitchFamily="34" charset="0"/>
                          <a:cs typeface="Arial" panose="020B0604020202020204" pitchFamily="34" charset="0"/>
                        </a:rPr>
                        <a:t>Number of service points established in community corrections</a:t>
                      </a:r>
                      <a:r>
                        <a:rPr lang="en-US" sz="1600" b="0" i="0" u="none" strike="noStrike" dirty="0" smtClean="0">
                          <a:solidFill>
                            <a:schemeClr val="tx1"/>
                          </a:solidFill>
                          <a:effectLst/>
                          <a:latin typeface="Arial" panose="020B0604020202020204" pitchFamily="34" charset="0"/>
                          <a:cs typeface="Arial" panose="020B0604020202020204" pitchFamily="34" charset="0"/>
                        </a:rPr>
                        <a:t>.</a:t>
                      </a: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tabLst>
                          <a:tab pos="174625" algn="l"/>
                        </a:tabLst>
                      </a:pPr>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60</a:t>
                      </a:r>
                    </a:p>
                    <a:p>
                      <a:pPr marL="87313" indent="0" algn="l" defTabSz="914400" rtl="0" eaLnBrk="1" fontAlgn="t" latinLnBrk="0" hangingPunct="1">
                        <a:tabLst>
                          <a:tab pos="174625" algn="l"/>
                        </a:tabLst>
                      </a:pPr>
                      <a:endPar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tabLst>
                          <a:tab pos="174625" algn="l"/>
                        </a:tabLst>
                      </a:pPr>
                      <a:r>
                        <a:rPr lang="en-US" sz="1600" b="0" i="0" u="none" strike="noStrike" kern="1200" dirty="0" smtClean="0">
                          <a:solidFill>
                            <a:schemeClr val="bg1"/>
                          </a:solidFill>
                          <a:effectLst/>
                          <a:latin typeface="Arial" panose="020B0604020202020204" pitchFamily="34" charset="0"/>
                          <a:ea typeface="+mn-ea"/>
                          <a:cs typeface="Arial" panose="020B0604020202020204" pitchFamily="34" charset="0"/>
                        </a:rPr>
                        <a:t>228</a:t>
                      </a:r>
                      <a:endPar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p>
                      <a:pPr marL="87313" indent="0" algn="l" defTabSz="914400" rtl="0" eaLnBrk="1" fontAlgn="t" latinLnBrk="0" hangingPunct="1">
                        <a:tabLst>
                          <a:tab pos="174625" algn="l"/>
                        </a:tabLst>
                      </a:pPr>
                      <a:endParaRPr lang="en-ZA" sz="1600" b="0"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87313" indent="0" algn="l" defTabSz="914400" rtl="0" eaLnBrk="1" fontAlgn="t" latinLnBrk="0" hangingPunct="1">
                        <a:tabLst>
                          <a:tab pos="174625" algn="l"/>
                        </a:tabLst>
                      </a:pPr>
                      <a:r>
                        <a:rPr lang="en-ZA" sz="1600" b="0" i="0" u="none" strike="noStrike" kern="1200" dirty="0" smtClean="0">
                          <a:solidFill>
                            <a:schemeClr val="tx1"/>
                          </a:solidFill>
                          <a:effectLst/>
                          <a:latin typeface="Arial" panose="020B0604020202020204" pitchFamily="34" charset="0"/>
                          <a:ea typeface="+mn-ea"/>
                          <a:cs typeface="Arial" panose="020B0604020202020204" pitchFamily="34" charset="0"/>
                        </a:rPr>
                        <a:t>168</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l" defTabSz="914400" rtl="0" eaLnBrk="1" fontAlgn="t" latinLnBrk="0" hangingPunct="1">
                        <a:tabLst>
                          <a:tab pos="174625" algn="l"/>
                        </a:tabLst>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Partnering with different community stakeholders has contributed positively towards the achievement of the target</a:t>
                      </a:r>
                      <a:endParaRPr lang="en-ZA"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9888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a:t>AUDIT OUTCOMES ON AUDITED PROGRAMMES PROGRAMME 2: </a:t>
            </a:r>
            <a:r>
              <a:rPr lang="fr-FR" sz="2800" dirty="0" smtClean="0"/>
              <a:t>INCARCERATION</a:t>
            </a:r>
            <a:endParaRPr lang="en-ZA" sz="28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48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655598884"/>
              </p:ext>
            </p:extLst>
          </p:nvPr>
        </p:nvGraphicFramePr>
        <p:xfrm>
          <a:off x="331694" y="1096282"/>
          <a:ext cx="11337792" cy="4101409"/>
        </p:xfrm>
        <a:graphic>
          <a:graphicData uri="http://schemas.openxmlformats.org/drawingml/2006/table">
            <a:tbl>
              <a:tblPr firstRow="1" bandRow="1"/>
              <a:tblGrid>
                <a:gridCol w="1480381"/>
                <a:gridCol w="1018417"/>
                <a:gridCol w="2360256"/>
                <a:gridCol w="1009971"/>
                <a:gridCol w="2229398"/>
                <a:gridCol w="1497590"/>
                <a:gridCol w="1741779"/>
              </a:tblGrid>
              <a:tr h="71812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500" b="1" dirty="0" smtClean="0">
                          <a:solidFill>
                            <a:schemeClr val="bg1"/>
                          </a:solidFill>
                          <a:latin typeface="Arial" panose="020B0604020202020204" pitchFamily="34" charset="0"/>
                          <a:cs typeface="Arial" panose="020B0604020202020204" pitchFamily="34" charset="0"/>
                        </a:rPr>
                        <a:t>Programme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31" rtl="0" eaLnBrk="1" latinLnBrk="0" hangingPunct="1">
                        <a:defRPr sz="1800" b="1" kern="1200">
                          <a:solidFill>
                            <a:schemeClr val="lt1"/>
                          </a:solidFill>
                          <a:latin typeface="Calibri"/>
                          <a:ea typeface=""/>
                          <a:cs typeface=""/>
                        </a:defRPr>
                      </a:lvl1pPr>
                      <a:lvl2pPr marL="457165" algn="l" defTabSz="914331" rtl="0" eaLnBrk="1" latinLnBrk="0" hangingPunct="1">
                        <a:defRPr sz="1800" b="1" kern="1200">
                          <a:solidFill>
                            <a:schemeClr val="lt1"/>
                          </a:solidFill>
                          <a:latin typeface="Calibri"/>
                          <a:ea typeface=""/>
                          <a:cs typeface=""/>
                        </a:defRPr>
                      </a:lvl2pPr>
                      <a:lvl3pPr marL="914331" algn="l" defTabSz="914331" rtl="0" eaLnBrk="1" latinLnBrk="0" hangingPunct="1">
                        <a:defRPr sz="1800" b="1" kern="1200">
                          <a:solidFill>
                            <a:schemeClr val="lt1"/>
                          </a:solidFill>
                          <a:latin typeface="Calibri"/>
                          <a:ea typeface=""/>
                          <a:cs typeface=""/>
                        </a:defRPr>
                      </a:lvl3pPr>
                      <a:lvl4pPr marL="1371495" algn="l" defTabSz="914331" rtl="0" eaLnBrk="1" latinLnBrk="0" hangingPunct="1">
                        <a:defRPr sz="1800" b="1" kern="1200">
                          <a:solidFill>
                            <a:schemeClr val="lt1"/>
                          </a:solidFill>
                          <a:latin typeface="Calibri"/>
                          <a:ea typeface=""/>
                          <a:cs typeface=""/>
                        </a:defRPr>
                      </a:lvl4pPr>
                      <a:lvl5pPr marL="1828660" algn="l" defTabSz="914331" rtl="0" eaLnBrk="1" latinLnBrk="0" hangingPunct="1">
                        <a:defRPr sz="1800" b="1" kern="1200">
                          <a:solidFill>
                            <a:schemeClr val="lt1"/>
                          </a:solidFill>
                          <a:latin typeface="Calibri"/>
                          <a:ea typeface=""/>
                          <a:cs typeface=""/>
                        </a:defRPr>
                      </a:lvl5pPr>
                      <a:lvl6pPr marL="2285826" algn="l" defTabSz="914331" rtl="0" eaLnBrk="1" latinLnBrk="0" hangingPunct="1">
                        <a:defRPr sz="1800" b="1" kern="1200">
                          <a:solidFill>
                            <a:schemeClr val="lt1"/>
                          </a:solidFill>
                          <a:latin typeface="Calibri"/>
                          <a:ea typeface=""/>
                          <a:cs typeface=""/>
                        </a:defRPr>
                      </a:lvl6pPr>
                      <a:lvl7pPr marL="2742990" algn="l" defTabSz="914331" rtl="0" eaLnBrk="1" latinLnBrk="0" hangingPunct="1">
                        <a:defRPr sz="1800" b="1" kern="1200">
                          <a:solidFill>
                            <a:schemeClr val="lt1"/>
                          </a:solidFill>
                          <a:latin typeface="Calibri"/>
                          <a:ea typeface=""/>
                          <a:cs typeface=""/>
                        </a:defRPr>
                      </a:lvl7pPr>
                      <a:lvl8pPr marL="3200156" algn="l" defTabSz="914331" rtl="0" eaLnBrk="1" latinLnBrk="0" hangingPunct="1">
                        <a:defRPr sz="1800" b="1" kern="1200">
                          <a:solidFill>
                            <a:schemeClr val="lt1"/>
                          </a:solidFill>
                          <a:latin typeface="Calibri"/>
                          <a:ea typeface=""/>
                          <a:cs typeface=""/>
                        </a:defRPr>
                      </a:lvl8pPr>
                      <a:lvl9pPr marL="3657321" algn="l" defTabSz="914331" rtl="0" eaLnBrk="1" latinLnBrk="0" hangingPunct="1">
                        <a:defRPr sz="1800" b="1" kern="1200">
                          <a:solidFill>
                            <a:schemeClr val="lt1"/>
                          </a:solidFill>
                          <a:latin typeface="Calibri"/>
                          <a:ea typeface=""/>
                          <a:cs typeface=""/>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latin typeface="Arial" panose="020B0604020202020204" pitchFamily="34" charset="0"/>
                          <a:cs typeface="Arial" panose="020B0604020202020204" pitchFamily="34" charset="0"/>
                        </a:rPr>
                        <a:t>2018/19</a:t>
                      </a:r>
                      <a:endParaRPr lang="en-ZA" sz="1500" b="1" dirty="0" smtClean="0">
                        <a:solidFill>
                          <a:schemeClr val="bg1"/>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500" b="1" dirty="0" smtClean="0">
                          <a:solidFill>
                            <a:schemeClr val="bg1"/>
                          </a:solidFill>
                          <a:latin typeface="Arial" panose="020B0604020202020204" pitchFamily="34" charset="0"/>
                          <a:cs typeface="Arial" panose="020B0604020202020204" pitchFamily="34" charset="0"/>
                        </a:rPr>
                        <a:t>Basis for Qualification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31" rtl="0" eaLnBrk="1" latinLnBrk="0" hangingPunct="1">
                        <a:defRPr sz="1800" b="1" kern="1200">
                          <a:solidFill>
                            <a:schemeClr val="lt1"/>
                          </a:solidFill>
                          <a:latin typeface="Calibri"/>
                          <a:ea typeface=""/>
                          <a:cs typeface=""/>
                        </a:defRPr>
                      </a:lvl1pPr>
                      <a:lvl2pPr marL="457165" algn="l" defTabSz="914331" rtl="0" eaLnBrk="1" latinLnBrk="0" hangingPunct="1">
                        <a:defRPr sz="1800" b="1" kern="1200">
                          <a:solidFill>
                            <a:schemeClr val="lt1"/>
                          </a:solidFill>
                          <a:latin typeface="Calibri"/>
                          <a:ea typeface=""/>
                          <a:cs typeface=""/>
                        </a:defRPr>
                      </a:lvl2pPr>
                      <a:lvl3pPr marL="914331" algn="l" defTabSz="914331" rtl="0" eaLnBrk="1" latinLnBrk="0" hangingPunct="1">
                        <a:defRPr sz="1800" b="1" kern="1200">
                          <a:solidFill>
                            <a:schemeClr val="lt1"/>
                          </a:solidFill>
                          <a:latin typeface="Calibri"/>
                          <a:ea typeface=""/>
                          <a:cs typeface=""/>
                        </a:defRPr>
                      </a:lvl3pPr>
                      <a:lvl4pPr marL="1371495" algn="l" defTabSz="914331" rtl="0" eaLnBrk="1" latinLnBrk="0" hangingPunct="1">
                        <a:defRPr sz="1800" b="1" kern="1200">
                          <a:solidFill>
                            <a:schemeClr val="lt1"/>
                          </a:solidFill>
                          <a:latin typeface="Calibri"/>
                          <a:ea typeface=""/>
                          <a:cs typeface=""/>
                        </a:defRPr>
                      </a:lvl4pPr>
                      <a:lvl5pPr marL="1828660" algn="l" defTabSz="914331" rtl="0" eaLnBrk="1" latinLnBrk="0" hangingPunct="1">
                        <a:defRPr sz="1800" b="1" kern="1200">
                          <a:solidFill>
                            <a:schemeClr val="lt1"/>
                          </a:solidFill>
                          <a:latin typeface="Calibri"/>
                          <a:ea typeface=""/>
                          <a:cs typeface=""/>
                        </a:defRPr>
                      </a:lvl5pPr>
                      <a:lvl6pPr marL="2285826" algn="l" defTabSz="914331" rtl="0" eaLnBrk="1" latinLnBrk="0" hangingPunct="1">
                        <a:defRPr sz="1800" b="1" kern="1200">
                          <a:solidFill>
                            <a:schemeClr val="lt1"/>
                          </a:solidFill>
                          <a:latin typeface="Calibri"/>
                          <a:ea typeface=""/>
                          <a:cs typeface=""/>
                        </a:defRPr>
                      </a:lvl6pPr>
                      <a:lvl7pPr marL="2742990" algn="l" defTabSz="914331" rtl="0" eaLnBrk="1" latinLnBrk="0" hangingPunct="1">
                        <a:defRPr sz="1800" b="1" kern="1200">
                          <a:solidFill>
                            <a:schemeClr val="lt1"/>
                          </a:solidFill>
                          <a:latin typeface="Calibri"/>
                          <a:ea typeface=""/>
                          <a:cs typeface=""/>
                        </a:defRPr>
                      </a:lvl7pPr>
                      <a:lvl8pPr marL="3200156" algn="l" defTabSz="914331" rtl="0" eaLnBrk="1" latinLnBrk="0" hangingPunct="1">
                        <a:defRPr sz="1800" b="1" kern="1200">
                          <a:solidFill>
                            <a:schemeClr val="lt1"/>
                          </a:solidFill>
                          <a:latin typeface="Calibri"/>
                          <a:ea typeface=""/>
                          <a:cs typeface=""/>
                        </a:defRPr>
                      </a:lvl8pPr>
                      <a:lvl9pPr marL="3657321" algn="l" defTabSz="914331" rtl="0" eaLnBrk="1" latinLnBrk="0" hangingPunct="1">
                        <a:defRPr sz="1800" b="1" kern="1200">
                          <a:solidFill>
                            <a:schemeClr val="lt1"/>
                          </a:solidFill>
                          <a:latin typeface="Calibri"/>
                          <a:ea typeface=""/>
                          <a:cs typeface=""/>
                        </a:defRPr>
                      </a:lvl9pPr>
                    </a:lstStyle>
                    <a:p>
                      <a:r>
                        <a:rPr lang="en-ZA" sz="1500" b="1" dirty="0" smtClean="0">
                          <a:solidFill>
                            <a:schemeClr val="bg1"/>
                          </a:solidFill>
                          <a:latin typeface="Arial" panose="020B0604020202020204" pitchFamily="34" charset="0"/>
                          <a:cs typeface="Arial" panose="020B0604020202020204" pitchFamily="34" charset="0"/>
                        </a:rPr>
                        <a:t>2019/20</a:t>
                      </a:r>
                      <a:endParaRPr lang="en-ZA" sz="1500" b="1" dirty="0">
                        <a:solidFill>
                          <a:schemeClr val="bg1"/>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500" b="1" dirty="0" smtClean="0">
                          <a:solidFill>
                            <a:schemeClr val="bg1"/>
                          </a:solidFill>
                          <a:latin typeface="Arial" panose="020B0604020202020204" pitchFamily="34" charset="0"/>
                          <a:cs typeface="Arial" panose="020B0604020202020204" pitchFamily="34" charset="0"/>
                        </a:rPr>
                        <a:t>Basis for Qualification</a:t>
                      </a:r>
                      <a:endParaRPr lang="en-ZA" sz="1500" b="1" dirty="0">
                        <a:solidFill>
                          <a:schemeClr val="bg1"/>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31" rtl="0" eaLnBrk="1" latinLnBrk="0" hangingPunct="1">
                        <a:defRPr sz="1800" b="1" kern="1200">
                          <a:solidFill>
                            <a:schemeClr val="lt1"/>
                          </a:solidFill>
                          <a:latin typeface="Calibri"/>
                          <a:ea typeface=""/>
                          <a:cs typeface=""/>
                        </a:defRPr>
                      </a:lvl1pPr>
                      <a:lvl2pPr marL="457165" algn="l" defTabSz="914331" rtl="0" eaLnBrk="1" latinLnBrk="0" hangingPunct="1">
                        <a:defRPr sz="1800" b="1" kern="1200">
                          <a:solidFill>
                            <a:schemeClr val="lt1"/>
                          </a:solidFill>
                          <a:latin typeface="Calibri"/>
                          <a:ea typeface=""/>
                          <a:cs typeface=""/>
                        </a:defRPr>
                      </a:lvl2pPr>
                      <a:lvl3pPr marL="914331" algn="l" defTabSz="914331" rtl="0" eaLnBrk="1" latinLnBrk="0" hangingPunct="1">
                        <a:defRPr sz="1800" b="1" kern="1200">
                          <a:solidFill>
                            <a:schemeClr val="lt1"/>
                          </a:solidFill>
                          <a:latin typeface="Calibri"/>
                          <a:ea typeface=""/>
                          <a:cs typeface=""/>
                        </a:defRPr>
                      </a:lvl3pPr>
                      <a:lvl4pPr marL="1371495" algn="l" defTabSz="914331" rtl="0" eaLnBrk="1" latinLnBrk="0" hangingPunct="1">
                        <a:defRPr sz="1800" b="1" kern="1200">
                          <a:solidFill>
                            <a:schemeClr val="lt1"/>
                          </a:solidFill>
                          <a:latin typeface="Calibri"/>
                          <a:ea typeface=""/>
                          <a:cs typeface=""/>
                        </a:defRPr>
                      </a:lvl4pPr>
                      <a:lvl5pPr marL="1828660" algn="l" defTabSz="914331" rtl="0" eaLnBrk="1" latinLnBrk="0" hangingPunct="1">
                        <a:defRPr sz="1800" b="1" kern="1200">
                          <a:solidFill>
                            <a:schemeClr val="lt1"/>
                          </a:solidFill>
                          <a:latin typeface="Calibri"/>
                          <a:ea typeface=""/>
                          <a:cs typeface=""/>
                        </a:defRPr>
                      </a:lvl5pPr>
                      <a:lvl6pPr marL="2285826" algn="l" defTabSz="914331" rtl="0" eaLnBrk="1" latinLnBrk="0" hangingPunct="1">
                        <a:defRPr sz="1800" b="1" kern="1200">
                          <a:solidFill>
                            <a:schemeClr val="lt1"/>
                          </a:solidFill>
                          <a:latin typeface="Calibri"/>
                          <a:ea typeface=""/>
                          <a:cs typeface=""/>
                        </a:defRPr>
                      </a:lvl6pPr>
                      <a:lvl7pPr marL="2742990" algn="l" defTabSz="914331" rtl="0" eaLnBrk="1" latinLnBrk="0" hangingPunct="1">
                        <a:defRPr sz="1800" b="1" kern="1200">
                          <a:solidFill>
                            <a:schemeClr val="lt1"/>
                          </a:solidFill>
                          <a:latin typeface="Calibri"/>
                          <a:ea typeface=""/>
                          <a:cs typeface=""/>
                        </a:defRPr>
                      </a:lvl7pPr>
                      <a:lvl8pPr marL="3200156" algn="l" defTabSz="914331" rtl="0" eaLnBrk="1" latinLnBrk="0" hangingPunct="1">
                        <a:defRPr sz="1800" b="1" kern="1200">
                          <a:solidFill>
                            <a:schemeClr val="lt1"/>
                          </a:solidFill>
                          <a:latin typeface="Calibri"/>
                          <a:ea typeface=""/>
                          <a:cs typeface=""/>
                        </a:defRPr>
                      </a:lvl8pPr>
                      <a:lvl9pPr marL="3657321" algn="l" defTabSz="914331" rtl="0" eaLnBrk="1" latinLnBrk="0" hangingPunct="1">
                        <a:defRPr sz="1800" b="1" kern="1200">
                          <a:solidFill>
                            <a:schemeClr val="lt1"/>
                          </a:solidFill>
                          <a:latin typeface="Calibri"/>
                          <a:ea typeface=""/>
                          <a:cs typeface=""/>
                        </a:defRPr>
                      </a:lvl9pPr>
                    </a:lstStyle>
                    <a:p>
                      <a:r>
                        <a:rPr lang="en-US" sz="1500" b="1" dirty="0" smtClean="0">
                          <a:solidFill>
                            <a:schemeClr val="bg1"/>
                          </a:solidFill>
                          <a:latin typeface="Arial" panose="020B0604020202020204" pitchFamily="34" charset="0"/>
                          <a:cs typeface="Arial" panose="020B0604020202020204" pitchFamily="34" charset="0"/>
                        </a:rPr>
                        <a:t>Analysis</a:t>
                      </a:r>
                      <a:r>
                        <a:rPr lang="en-US" sz="1500" b="1" baseline="0" dirty="0" smtClean="0">
                          <a:solidFill>
                            <a:schemeClr val="bg1"/>
                          </a:solidFill>
                          <a:latin typeface="Arial" panose="020B0604020202020204" pitchFamily="34" charset="0"/>
                          <a:cs typeface="Arial" panose="020B0604020202020204" pitchFamily="34" charset="0"/>
                        </a:rPr>
                        <a:t> of performance </a:t>
                      </a:r>
                      <a:endParaRPr lang="en-ZA" sz="1500" b="1" dirty="0">
                        <a:solidFill>
                          <a:schemeClr val="bg1"/>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500" b="1" dirty="0" smtClean="0">
                          <a:solidFill>
                            <a:schemeClr val="bg1"/>
                          </a:solidFill>
                          <a:latin typeface="Arial" panose="020B0604020202020204" pitchFamily="34" charset="0"/>
                          <a:cs typeface="Arial" panose="020B0604020202020204" pitchFamily="34" charset="0"/>
                        </a:rPr>
                        <a:t>Action Plan</a:t>
                      </a:r>
                      <a:endParaRPr lang="en-ZA" sz="1500" b="1" dirty="0">
                        <a:solidFill>
                          <a:schemeClr val="bg1"/>
                        </a:solidFill>
                        <a:latin typeface="Arial" panose="020B0604020202020204" pitchFamily="34" charset="0"/>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236394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kumimoji="0" lang="en-ZA"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Programme 2: Incarceration</a:t>
                      </a:r>
                      <a:endParaRPr kumimoji="0" lang="en-ZA" sz="15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ea typeface=""/>
                          <a:cs typeface=""/>
                        </a:defRPr>
                      </a:lvl1pPr>
                      <a:lvl2pPr marL="457165" algn="l" defTabSz="914331" rtl="0" eaLnBrk="1" latinLnBrk="0" hangingPunct="1">
                        <a:defRPr sz="1800" kern="1200">
                          <a:solidFill>
                            <a:schemeClr val="dk1"/>
                          </a:solidFill>
                          <a:latin typeface="Calibri"/>
                          <a:ea typeface=""/>
                          <a:cs typeface=""/>
                        </a:defRPr>
                      </a:lvl2pPr>
                      <a:lvl3pPr marL="914331" algn="l" defTabSz="914331" rtl="0" eaLnBrk="1" latinLnBrk="0" hangingPunct="1">
                        <a:defRPr sz="1800" kern="1200">
                          <a:solidFill>
                            <a:schemeClr val="dk1"/>
                          </a:solidFill>
                          <a:latin typeface="Calibri"/>
                          <a:ea typeface=""/>
                          <a:cs typeface=""/>
                        </a:defRPr>
                      </a:lvl3pPr>
                      <a:lvl4pPr marL="1371495" algn="l" defTabSz="914331" rtl="0" eaLnBrk="1" latinLnBrk="0" hangingPunct="1">
                        <a:defRPr sz="1800" kern="1200">
                          <a:solidFill>
                            <a:schemeClr val="dk1"/>
                          </a:solidFill>
                          <a:latin typeface="Calibri"/>
                          <a:ea typeface=""/>
                          <a:cs typeface=""/>
                        </a:defRPr>
                      </a:lvl4pPr>
                      <a:lvl5pPr marL="1828660" algn="l" defTabSz="914331" rtl="0" eaLnBrk="1" latinLnBrk="0" hangingPunct="1">
                        <a:defRPr sz="1800" kern="1200">
                          <a:solidFill>
                            <a:schemeClr val="dk1"/>
                          </a:solidFill>
                          <a:latin typeface="Calibri"/>
                          <a:ea typeface=""/>
                          <a:cs typeface=""/>
                        </a:defRPr>
                      </a:lvl5pPr>
                      <a:lvl6pPr marL="2285826" algn="l" defTabSz="914331" rtl="0" eaLnBrk="1" latinLnBrk="0" hangingPunct="1">
                        <a:defRPr sz="1800" kern="1200">
                          <a:solidFill>
                            <a:schemeClr val="dk1"/>
                          </a:solidFill>
                          <a:latin typeface="Calibri"/>
                          <a:ea typeface=""/>
                          <a:cs typeface=""/>
                        </a:defRPr>
                      </a:lvl6pPr>
                      <a:lvl7pPr marL="2742990" algn="l" defTabSz="914331" rtl="0" eaLnBrk="1" latinLnBrk="0" hangingPunct="1">
                        <a:defRPr sz="1800" kern="1200">
                          <a:solidFill>
                            <a:schemeClr val="dk1"/>
                          </a:solidFill>
                          <a:latin typeface="Calibri"/>
                          <a:ea typeface=""/>
                          <a:cs typeface=""/>
                        </a:defRPr>
                      </a:lvl7pPr>
                      <a:lvl8pPr marL="3200156" algn="l" defTabSz="914331" rtl="0" eaLnBrk="1" latinLnBrk="0" hangingPunct="1">
                        <a:defRPr sz="1800" kern="1200">
                          <a:solidFill>
                            <a:schemeClr val="dk1"/>
                          </a:solidFill>
                          <a:latin typeface="Calibri"/>
                          <a:ea typeface=""/>
                          <a:cs typeface=""/>
                        </a:defRPr>
                      </a:lvl8pPr>
                      <a:lvl9pPr marL="3657321" algn="l" defTabSz="914331" rtl="0" eaLnBrk="1" latinLnBrk="0" hangingPunct="1">
                        <a:defRPr sz="1800" kern="1200">
                          <a:solidFill>
                            <a:schemeClr val="dk1"/>
                          </a:solidFill>
                          <a:latin typeface="Calibri"/>
                          <a:ea typeface=""/>
                          <a:cs typeface=""/>
                        </a:defRPr>
                      </a:lvl9pPr>
                    </a:lstStyle>
                    <a:p>
                      <a:r>
                        <a:rPr kumimoji="0" lang="en-US"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Qualified</a:t>
                      </a:r>
                      <a:endParaRPr kumimoji="0" lang="en-ZA" sz="15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4625" marR="0" lvl="0" indent="-174625" algn="l" defTabSz="914331" rtl="0" eaLnBrk="1" fontAlgn="t" latinLnBrk="0" hangingPunct="1">
                        <a:lnSpc>
                          <a:spcPct val="90000"/>
                        </a:lnSpc>
                        <a:spcBef>
                          <a:spcPct val="90000"/>
                        </a:spcBef>
                        <a:spcAft>
                          <a:spcPct val="0"/>
                        </a:spcAft>
                        <a:buClrTx/>
                        <a:buSzTx/>
                        <a:buFont typeface="Arial" panose="020B0604020202020204" pitchFamily="34" charset="0"/>
                        <a:buChar char="•"/>
                        <a:tabLst/>
                        <a:defRPr/>
                      </a:pPr>
                      <a:r>
                        <a:rPr lang="en-US" sz="1500" kern="1200" noProof="0" dirty="0" smtClean="0">
                          <a:solidFill>
                            <a:prstClr val="black"/>
                          </a:solidFill>
                          <a:latin typeface="Arial" panose="020B0604020202020204" pitchFamily="34" charset="0"/>
                          <a:ea typeface="+mn-ea"/>
                          <a:cs typeface="Arial" panose="020B0604020202020204" pitchFamily="34" charset="0"/>
                        </a:rPr>
                        <a:t>Lack of adequate evidence to substantiate approved accommodation on overcrowding indicator</a:t>
                      </a:r>
                    </a:p>
                    <a:p>
                      <a:pPr marL="174625" marR="0" lvl="0" indent="-174625" algn="l" defTabSz="914331" rtl="0" eaLnBrk="1" fontAlgn="t" latinLnBrk="0" hangingPunct="1">
                        <a:lnSpc>
                          <a:spcPct val="90000"/>
                        </a:lnSpc>
                        <a:spcBef>
                          <a:spcPct val="90000"/>
                        </a:spcBef>
                        <a:spcAft>
                          <a:spcPct val="0"/>
                        </a:spcAft>
                        <a:buClrTx/>
                        <a:buSzTx/>
                        <a:buFont typeface="Arial" panose="020B0604020202020204" pitchFamily="34" charset="0"/>
                        <a:buChar char="•"/>
                        <a:tabLst/>
                        <a:defRPr/>
                      </a:pPr>
                      <a:r>
                        <a:rPr lang="en-US" sz="1500" kern="1200" noProof="0" dirty="0" smtClean="0">
                          <a:solidFill>
                            <a:prstClr val="black"/>
                          </a:solidFill>
                          <a:latin typeface="Arial" panose="020B0604020202020204" pitchFamily="34" charset="0"/>
                          <a:ea typeface="+mn-ea"/>
                          <a:cs typeface="Arial" panose="020B0604020202020204" pitchFamily="34" charset="0"/>
                        </a:rPr>
                        <a:t>Lack of sufficient appropriate audit evidence to support the achievement </a:t>
                      </a: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Number of new bed spaces created by upgrading of facilities annually (C Max: 12)</a:t>
                      </a:r>
                      <a:endParaRPr lang="en-US" sz="1500" kern="1200" noProof="0" dirty="0" smtClean="0">
                        <a:solidFill>
                          <a:prstClr val="black"/>
                        </a:solidFill>
                        <a:latin typeface="Arial" panose="020B0604020202020204" pitchFamily="34" charset="0"/>
                        <a:ea typeface="+mn-ea"/>
                        <a:cs typeface="Arial" panose="020B0604020202020204" pitchFamily="34" charset="0"/>
                      </a:endParaRPr>
                    </a:p>
                    <a:p>
                      <a:pPr marL="285750" marR="0" lvl="0" indent="-285750"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endParaRPr lang="en-ZA" sz="1500" kern="1200" dirty="0">
                        <a:solidFill>
                          <a:prstClr val="black"/>
                        </a:solidFill>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ea typeface=""/>
                          <a:cs typeface=""/>
                        </a:defRPr>
                      </a:lvl1pPr>
                      <a:lvl2pPr marL="457165" algn="l" defTabSz="914331" rtl="0" eaLnBrk="1" latinLnBrk="0" hangingPunct="1">
                        <a:defRPr sz="1800" kern="1200">
                          <a:solidFill>
                            <a:schemeClr val="dk1"/>
                          </a:solidFill>
                          <a:latin typeface="Calibri"/>
                          <a:ea typeface=""/>
                          <a:cs typeface=""/>
                        </a:defRPr>
                      </a:lvl2pPr>
                      <a:lvl3pPr marL="914331" algn="l" defTabSz="914331" rtl="0" eaLnBrk="1" latinLnBrk="0" hangingPunct="1">
                        <a:defRPr sz="1800" kern="1200">
                          <a:solidFill>
                            <a:schemeClr val="dk1"/>
                          </a:solidFill>
                          <a:latin typeface="Calibri"/>
                          <a:ea typeface=""/>
                          <a:cs typeface=""/>
                        </a:defRPr>
                      </a:lvl3pPr>
                      <a:lvl4pPr marL="1371495" algn="l" defTabSz="914331" rtl="0" eaLnBrk="1" latinLnBrk="0" hangingPunct="1">
                        <a:defRPr sz="1800" kern="1200">
                          <a:solidFill>
                            <a:schemeClr val="dk1"/>
                          </a:solidFill>
                          <a:latin typeface="Calibri"/>
                          <a:ea typeface=""/>
                          <a:cs typeface=""/>
                        </a:defRPr>
                      </a:lvl4pPr>
                      <a:lvl5pPr marL="1828660" algn="l" defTabSz="914331" rtl="0" eaLnBrk="1" latinLnBrk="0" hangingPunct="1">
                        <a:defRPr sz="1800" kern="1200">
                          <a:solidFill>
                            <a:schemeClr val="dk1"/>
                          </a:solidFill>
                          <a:latin typeface="Calibri"/>
                          <a:ea typeface=""/>
                          <a:cs typeface=""/>
                        </a:defRPr>
                      </a:lvl5pPr>
                      <a:lvl6pPr marL="2285826" algn="l" defTabSz="914331" rtl="0" eaLnBrk="1" latinLnBrk="0" hangingPunct="1">
                        <a:defRPr sz="1800" kern="1200">
                          <a:solidFill>
                            <a:schemeClr val="dk1"/>
                          </a:solidFill>
                          <a:latin typeface="Calibri"/>
                          <a:ea typeface=""/>
                          <a:cs typeface=""/>
                        </a:defRPr>
                      </a:lvl6pPr>
                      <a:lvl7pPr marL="2742990" algn="l" defTabSz="914331" rtl="0" eaLnBrk="1" latinLnBrk="0" hangingPunct="1">
                        <a:defRPr sz="1800" kern="1200">
                          <a:solidFill>
                            <a:schemeClr val="dk1"/>
                          </a:solidFill>
                          <a:latin typeface="Calibri"/>
                          <a:ea typeface=""/>
                          <a:cs typeface=""/>
                        </a:defRPr>
                      </a:lvl7pPr>
                      <a:lvl8pPr marL="3200156" algn="l" defTabSz="914331" rtl="0" eaLnBrk="1" latinLnBrk="0" hangingPunct="1">
                        <a:defRPr sz="1800" kern="1200">
                          <a:solidFill>
                            <a:schemeClr val="dk1"/>
                          </a:solidFill>
                          <a:latin typeface="Calibri"/>
                          <a:ea typeface=""/>
                          <a:cs typeface=""/>
                        </a:defRPr>
                      </a:lvl8pPr>
                      <a:lvl9pPr marL="3657321" algn="l" defTabSz="914331"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Qualified</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4625" marR="0" lvl="0" indent="-174625"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r>
                        <a:rPr lang="en-US" sz="1500" kern="1200" noProof="0" dirty="0" smtClean="0">
                          <a:solidFill>
                            <a:prstClr val="black"/>
                          </a:solidFill>
                          <a:latin typeface="Arial" panose="020B0604020202020204" pitchFamily="34" charset="0"/>
                          <a:ea typeface="+mn-ea"/>
                          <a:cs typeface="Arial" panose="020B0604020202020204" pitchFamily="34" charset="0"/>
                        </a:rPr>
                        <a:t>Lack of adequate audit evidence to substantiate approved accommodation on overcrowding indicator.</a:t>
                      </a:r>
                    </a:p>
                    <a:p>
                      <a:pPr marL="174625" marR="0" lvl="0" indent="-174625"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r>
                        <a:rPr lang="en-US" sz="1500" kern="1200" noProof="0" dirty="0" smtClean="0">
                          <a:solidFill>
                            <a:prstClr val="black"/>
                          </a:solidFill>
                          <a:latin typeface="Arial" panose="020B0604020202020204" pitchFamily="34" charset="0"/>
                          <a:ea typeface="+mn-ea"/>
                          <a:cs typeface="Arial" panose="020B0604020202020204" pitchFamily="34" charset="0"/>
                        </a:rPr>
                        <a:t>The reported achievement was not consistent with the planned and reported target</a:t>
                      </a:r>
                      <a:r>
                        <a:rPr lang="en-US" sz="1500" kern="1200" baseline="0" noProof="0" dirty="0" smtClean="0">
                          <a:solidFill>
                            <a:prstClr val="black"/>
                          </a:solidFill>
                          <a:latin typeface="Arial" panose="020B0604020202020204" pitchFamily="34" charset="0"/>
                          <a:ea typeface="+mn-ea"/>
                          <a:cs typeface="Arial" panose="020B0604020202020204" pitchFamily="34" charset="0"/>
                        </a:rPr>
                        <a:t>  for the </a:t>
                      </a:r>
                      <a:r>
                        <a:rPr lang="en-US" sz="1500" kern="1200" noProof="0" dirty="0" smtClean="0">
                          <a:solidFill>
                            <a:prstClr val="black"/>
                          </a:solidFill>
                          <a:latin typeface="Arial" panose="020B0604020202020204" pitchFamily="34" charset="0"/>
                          <a:ea typeface="+mn-ea"/>
                          <a:cs typeface="Arial" panose="020B0604020202020204" pitchFamily="34" charset="0"/>
                        </a:rPr>
                        <a:t>new bed spaces created by upgrading of facilities.</a:t>
                      </a: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ea typeface=""/>
                          <a:cs typeface=""/>
                        </a:defRPr>
                      </a:lvl1pPr>
                      <a:lvl2pPr marL="457165" algn="l" defTabSz="914331" rtl="0" eaLnBrk="1" latinLnBrk="0" hangingPunct="1">
                        <a:defRPr sz="1800" kern="1200">
                          <a:solidFill>
                            <a:schemeClr val="dk1"/>
                          </a:solidFill>
                          <a:latin typeface="Calibri"/>
                          <a:ea typeface=""/>
                          <a:cs typeface=""/>
                        </a:defRPr>
                      </a:lvl2pPr>
                      <a:lvl3pPr marL="914331" algn="l" defTabSz="914331" rtl="0" eaLnBrk="1" latinLnBrk="0" hangingPunct="1">
                        <a:defRPr sz="1800" kern="1200">
                          <a:solidFill>
                            <a:schemeClr val="dk1"/>
                          </a:solidFill>
                          <a:latin typeface="Calibri"/>
                          <a:ea typeface=""/>
                          <a:cs typeface=""/>
                        </a:defRPr>
                      </a:lvl3pPr>
                      <a:lvl4pPr marL="1371495" algn="l" defTabSz="914331" rtl="0" eaLnBrk="1" latinLnBrk="0" hangingPunct="1">
                        <a:defRPr sz="1800" kern="1200">
                          <a:solidFill>
                            <a:schemeClr val="dk1"/>
                          </a:solidFill>
                          <a:latin typeface="Calibri"/>
                          <a:ea typeface=""/>
                          <a:cs typeface=""/>
                        </a:defRPr>
                      </a:lvl4pPr>
                      <a:lvl5pPr marL="1828660" algn="l" defTabSz="914331" rtl="0" eaLnBrk="1" latinLnBrk="0" hangingPunct="1">
                        <a:defRPr sz="1800" kern="1200">
                          <a:solidFill>
                            <a:schemeClr val="dk1"/>
                          </a:solidFill>
                          <a:latin typeface="Calibri"/>
                          <a:ea typeface=""/>
                          <a:cs typeface=""/>
                        </a:defRPr>
                      </a:lvl5pPr>
                      <a:lvl6pPr marL="2285826" algn="l" defTabSz="914331" rtl="0" eaLnBrk="1" latinLnBrk="0" hangingPunct="1">
                        <a:defRPr sz="1800" kern="1200">
                          <a:solidFill>
                            <a:schemeClr val="dk1"/>
                          </a:solidFill>
                          <a:latin typeface="Calibri"/>
                          <a:ea typeface=""/>
                          <a:cs typeface=""/>
                        </a:defRPr>
                      </a:lvl6pPr>
                      <a:lvl7pPr marL="2742990" algn="l" defTabSz="914331" rtl="0" eaLnBrk="1" latinLnBrk="0" hangingPunct="1">
                        <a:defRPr sz="1800" kern="1200">
                          <a:solidFill>
                            <a:schemeClr val="dk1"/>
                          </a:solidFill>
                          <a:latin typeface="Calibri"/>
                          <a:ea typeface=""/>
                          <a:cs typeface=""/>
                        </a:defRPr>
                      </a:lvl7pPr>
                      <a:lvl8pPr marL="3200156" algn="l" defTabSz="914331" rtl="0" eaLnBrk="1" latinLnBrk="0" hangingPunct="1">
                        <a:defRPr sz="1800" kern="1200">
                          <a:solidFill>
                            <a:schemeClr val="dk1"/>
                          </a:solidFill>
                          <a:latin typeface="Calibri"/>
                          <a:ea typeface=""/>
                          <a:cs typeface=""/>
                        </a:defRPr>
                      </a:lvl8pPr>
                      <a:lvl9pPr marL="3657321" algn="l" defTabSz="914331"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Unchanged </a:t>
                      </a:r>
                      <a:endParaRPr kumimoji="0" lang="en-ZA"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Review and update all records on bedspaces at Correctional Facilities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Development and roll out of a new accommodation determination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121920" marR="12192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9209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PREDETERMINED OBJECTIVES: AUDIT CONCLUSION FOR </a:t>
            </a:r>
            <a:r>
              <a:rPr lang="en-US" sz="3000" dirty="0" smtClean="0"/>
              <a:t>2019/20 </a:t>
            </a:r>
            <a:r>
              <a:rPr lang="en-US" sz="3000" dirty="0"/>
              <a:t>(AOPO</a:t>
            </a:r>
            <a:r>
              <a:rPr lang="en-US" sz="3000" dirty="0" smtClean="0"/>
              <a:t>)</a:t>
            </a:r>
            <a:endParaRPr lang="en-ZA" sz="3000" dirty="0"/>
          </a:p>
        </p:txBody>
      </p:sp>
      <p:sp>
        <p:nvSpPr>
          <p:cNvPr id="3" name="Content Placeholder 2"/>
          <p:cNvSpPr>
            <a:spLocks noGrp="1"/>
          </p:cNvSpPr>
          <p:nvPr>
            <p:ph idx="1"/>
          </p:nvPr>
        </p:nvSpPr>
        <p:spPr>
          <a:xfrm>
            <a:off x="367165" y="991906"/>
            <a:ext cx="11277988" cy="4895215"/>
          </a:xfrm>
        </p:spPr>
        <p:txBody>
          <a:bodyPr/>
          <a:lstStyle/>
          <a:p>
            <a:pPr marL="0" lvl="0" indent="0" algn="just" defTabSz="914316" fontAlgn="t">
              <a:lnSpc>
                <a:spcPct val="110000"/>
              </a:lnSpc>
              <a:spcBef>
                <a:spcPts val="600"/>
              </a:spcBef>
              <a:spcAft>
                <a:spcPts val="600"/>
              </a:spcAft>
              <a:buNone/>
            </a:pPr>
            <a:r>
              <a:rPr lang="en-ZA" sz="2000" b="1" dirty="0">
                <a:solidFill>
                  <a:srgbClr val="003300"/>
                </a:solidFill>
                <a:latin typeface="Arial" panose="020B0604020202020204" pitchFamily="34" charset="0"/>
                <a:cs typeface="Arial" panose="020B0604020202020204" pitchFamily="34" charset="0"/>
              </a:rPr>
              <a:t>PROGRAMME 2: INCARCERATION</a:t>
            </a:r>
            <a:endParaRPr lang="en-ZA" sz="2000" kern="0" dirty="0">
              <a:solidFill>
                <a:prstClr val="black"/>
              </a:solidFill>
              <a:latin typeface="Arial" panose="020B0604020202020204" pitchFamily="34" charset="0"/>
              <a:cs typeface="Arial" panose="020B0604020202020204" pitchFamily="34" charset="0"/>
            </a:endParaRPr>
          </a:p>
          <a:p>
            <a:pPr marL="457200" lvl="0" indent="-457200" algn="just" defTabSz="914316" fontAlgn="t">
              <a:lnSpc>
                <a:spcPct val="110000"/>
              </a:lnSpc>
              <a:spcBef>
                <a:spcPts val="600"/>
              </a:spcBef>
              <a:spcAft>
                <a:spcPts val="600"/>
              </a:spcAft>
              <a:buFont typeface="+mj-lt"/>
              <a:buAutoNum type="arabicPeriod"/>
            </a:pPr>
            <a:r>
              <a:rPr lang="en-US" sz="2000" kern="0" dirty="0">
                <a:solidFill>
                  <a:prstClr val="black"/>
                </a:solidFill>
                <a:latin typeface="Arial" panose="020B0604020202020204" pitchFamily="34" charset="0"/>
                <a:cs typeface="Arial" panose="020B0604020202020204" pitchFamily="34" charset="0"/>
              </a:rPr>
              <a:t>Percentage of overcrowding in correctional centres and remand detention facilities in excess </a:t>
            </a:r>
            <a:r>
              <a:rPr lang="en-US" sz="2000" kern="0" dirty="0" smtClean="0">
                <a:solidFill>
                  <a:prstClr val="black"/>
                </a:solidFill>
                <a:latin typeface="Arial" panose="020B0604020202020204" pitchFamily="34" charset="0"/>
                <a:cs typeface="Arial" panose="020B0604020202020204" pitchFamily="34" charset="0"/>
              </a:rPr>
              <a:t>of approved </a:t>
            </a:r>
            <a:r>
              <a:rPr lang="en-US" sz="2000" kern="0" dirty="0">
                <a:solidFill>
                  <a:prstClr val="black"/>
                </a:solidFill>
                <a:latin typeface="Arial" panose="020B0604020202020204" pitchFamily="34" charset="0"/>
                <a:cs typeface="Arial" panose="020B0604020202020204" pitchFamily="34" charset="0"/>
              </a:rPr>
              <a:t>capacity</a:t>
            </a:r>
            <a:r>
              <a:rPr lang="en-ZA" sz="2000" kern="0" dirty="0" smtClean="0">
                <a:solidFill>
                  <a:prstClr val="black"/>
                </a:solidFill>
                <a:latin typeface="Arial" panose="020B0604020202020204" pitchFamily="34" charset="0"/>
                <a:cs typeface="Arial" panose="020B0604020202020204" pitchFamily="34" charset="0"/>
              </a:rPr>
              <a:t> – sufficient appropriate audit evidence </a:t>
            </a:r>
            <a:r>
              <a:rPr lang="en-ZA" sz="2000" kern="0" dirty="0">
                <a:solidFill>
                  <a:prstClr val="black"/>
                </a:solidFill>
                <a:latin typeface="Arial" panose="020B0604020202020204" pitchFamily="34" charset="0"/>
                <a:cs typeface="Arial" panose="020B0604020202020204" pitchFamily="34" charset="0"/>
              </a:rPr>
              <a:t>(bedspaces) to substantiate the reported approved capacity </a:t>
            </a:r>
            <a:r>
              <a:rPr lang="en-ZA" sz="2000" kern="0" dirty="0" smtClean="0">
                <a:solidFill>
                  <a:prstClr val="black"/>
                </a:solidFill>
                <a:latin typeface="Arial" panose="020B0604020202020204" pitchFamily="34" charset="0"/>
                <a:cs typeface="Arial" panose="020B0604020202020204" pitchFamily="34" charset="0"/>
              </a:rPr>
              <a:t>could not </a:t>
            </a:r>
            <a:r>
              <a:rPr lang="en-ZA" sz="2000" kern="0" dirty="0">
                <a:solidFill>
                  <a:prstClr val="black"/>
                </a:solidFill>
                <a:latin typeface="Arial" panose="020B0604020202020204" pitchFamily="34" charset="0"/>
                <a:cs typeface="Arial" panose="020B0604020202020204" pitchFamily="34" charset="0"/>
              </a:rPr>
              <a:t>provided </a:t>
            </a:r>
            <a:r>
              <a:rPr lang="en-US" sz="2000" kern="0" dirty="0">
                <a:solidFill>
                  <a:prstClr val="black"/>
                </a:solidFill>
                <a:latin typeface="Arial" panose="020B0604020202020204" pitchFamily="34" charset="0"/>
                <a:cs typeface="Arial" panose="020B0604020202020204" pitchFamily="34" charset="0"/>
              </a:rPr>
              <a:t>due to the lack of accurate and complete records</a:t>
            </a:r>
            <a:r>
              <a:rPr lang="en-ZA" sz="2000" kern="0" dirty="0" smtClean="0">
                <a:solidFill>
                  <a:prstClr val="black"/>
                </a:solidFill>
                <a:latin typeface="Arial" panose="020B0604020202020204" pitchFamily="34" charset="0"/>
                <a:cs typeface="Arial" panose="020B0604020202020204" pitchFamily="34" charset="0"/>
              </a:rPr>
              <a:t>.</a:t>
            </a:r>
            <a:endParaRPr lang="en-ZA" sz="2000" kern="0" dirty="0">
              <a:solidFill>
                <a:prstClr val="black"/>
              </a:solidFill>
              <a:latin typeface="Arial" panose="020B0604020202020204" pitchFamily="34" charset="0"/>
              <a:cs typeface="Arial" panose="020B0604020202020204" pitchFamily="34" charset="0"/>
            </a:endParaRPr>
          </a:p>
          <a:p>
            <a:pPr marL="457200" lvl="0" indent="-457200" algn="just" defTabSz="914316" fontAlgn="t">
              <a:lnSpc>
                <a:spcPct val="110000"/>
              </a:lnSpc>
              <a:spcBef>
                <a:spcPts val="600"/>
              </a:spcBef>
              <a:spcAft>
                <a:spcPts val="600"/>
              </a:spcAft>
              <a:buFont typeface="+mj-lt"/>
              <a:buAutoNum type="arabicPeriod"/>
            </a:pPr>
            <a:r>
              <a:rPr lang="en-US" sz="2000" kern="0" dirty="0">
                <a:solidFill>
                  <a:prstClr val="black"/>
                </a:solidFill>
                <a:latin typeface="Arial" panose="020B0604020202020204" pitchFamily="34" charset="0"/>
                <a:cs typeface="Arial" panose="020B0604020202020204" pitchFamily="34" charset="0"/>
              </a:rPr>
              <a:t>The reported achievement was not consistent with the planned and reported target. </a:t>
            </a:r>
            <a:r>
              <a:rPr lang="en-US" sz="2000" kern="0" dirty="0" smtClean="0">
                <a:solidFill>
                  <a:prstClr val="black"/>
                </a:solidFill>
                <a:latin typeface="Arial" panose="020B0604020202020204" pitchFamily="34" charset="0"/>
                <a:cs typeface="Arial" panose="020B0604020202020204" pitchFamily="34" charset="0"/>
              </a:rPr>
              <a:t>The planned </a:t>
            </a:r>
            <a:r>
              <a:rPr lang="en-US" sz="2000" kern="0" dirty="0">
                <a:solidFill>
                  <a:prstClr val="black"/>
                </a:solidFill>
                <a:latin typeface="Arial" panose="020B0604020202020204" pitchFamily="34" charset="0"/>
                <a:cs typeface="Arial" panose="020B0604020202020204" pitchFamily="34" charset="0"/>
              </a:rPr>
              <a:t>indicator and target were 183 additional bed spaces created through upgrading </a:t>
            </a:r>
            <a:r>
              <a:rPr lang="en-US" sz="2000" kern="0" dirty="0" smtClean="0">
                <a:solidFill>
                  <a:prstClr val="black"/>
                </a:solidFill>
                <a:latin typeface="Arial" panose="020B0604020202020204" pitchFamily="34" charset="0"/>
                <a:cs typeface="Arial" panose="020B0604020202020204" pitchFamily="34" charset="0"/>
              </a:rPr>
              <a:t>of phase </a:t>
            </a:r>
            <a:r>
              <a:rPr lang="en-US" sz="2000" kern="0" dirty="0">
                <a:solidFill>
                  <a:prstClr val="black"/>
                </a:solidFill>
                <a:latin typeface="Arial" panose="020B0604020202020204" pitchFamily="34" charset="0"/>
                <a:cs typeface="Arial" panose="020B0604020202020204" pitchFamily="34" charset="0"/>
              </a:rPr>
              <a:t>3 of the project, but the reported achievement referred to was 779 additional bed </a:t>
            </a:r>
            <a:r>
              <a:rPr lang="en-US" sz="2000" kern="0" dirty="0" smtClean="0">
                <a:solidFill>
                  <a:prstClr val="black"/>
                </a:solidFill>
                <a:latin typeface="Arial" panose="020B0604020202020204" pitchFamily="34" charset="0"/>
                <a:cs typeface="Arial" panose="020B0604020202020204" pitchFamily="34" charset="0"/>
              </a:rPr>
              <a:t>spaces created </a:t>
            </a:r>
            <a:r>
              <a:rPr lang="en-US" sz="2000" kern="0" dirty="0">
                <a:solidFill>
                  <a:prstClr val="black"/>
                </a:solidFill>
                <a:latin typeface="Arial" panose="020B0604020202020204" pitchFamily="34" charset="0"/>
                <a:cs typeface="Arial" panose="020B0604020202020204" pitchFamily="34" charset="0"/>
              </a:rPr>
              <a:t>for phase 1 to 3 of the </a:t>
            </a:r>
            <a:r>
              <a:rPr lang="en-US" sz="2000" kern="0" dirty="0" smtClean="0">
                <a:solidFill>
                  <a:prstClr val="black"/>
                </a:solidFill>
                <a:latin typeface="Arial" panose="020B0604020202020204" pitchFamily="34" charset="0"/>
                <a:cs typeface="Arial" panose="020B0604020202020204" pitchFamily="34" charset="0"/>
              </a:rPr>
              <a:t>project</a:t>
            </a:r>
            <a:r>
              <a:rPr lang="en-ZA" sz="2000" kern="0" dirty="0" smtClean="0">
                <a:solidFill>
                  <a:prstClr val="black"/>
                </a:solidFill>
                <a:latin typeface="Arial" panose="020B0604020202020204" pitchFamily="34" charset="0"/>
                <a:cs typeface="Arial" panose="020B0604020202020204" pitchFamily="34" charset="0"/>
              </a:rPr>
              <a:t>. </a:t>
            </a:r>
            <a:endParaRPr lang="en-ZA" sz="2000" kern="0" dirty="0">
              <a:solidFill>
                <a:prstClr val="black"/>
              </a:solidFill>
              <a:latin typeface="Arial" panose="020B0604020202020204" pitchFamily="34" charset="0"/>
              <a:cs typeface="Arial" panose="020B0604020202020204" pitchFamily="34" charset="0"/>
            </a:endParaRPr>
          </a:p>
          <a:p>
            <a:pPr marL="457200" lvl="0" indent="-457200" algn="just" defTabSz="914316" fontAlgn="t">
              <a:lnSpc>
                <a:spcPct val="110000"/>
              </a:lnSpc>
              <a:spcBef>
                <a:spcPts val="600"/>
              </a:spcBef>
              <a:spcAft>
                <a:spcPts val="600"/>
              </a:spcAft>
              <a:buFont typeface="+mj-lt"/>
              <a:buAutoNum type="arabicPeriod"/>
            </a:pPr>
            <a:r>
              <a:rPr lang="en-US" sz="2000" kern="0" dirty="0">
                <a:solidFill>
                  <a:prstClr val="black"/>
                </a:solidFill>
                <a:latin typeface="Arial" panose="020B0604020202020204" pitchFamily="34" charset="0"/>
                <a:cs typeface="Arial" panose="020B0604020202020204" pitchFamily="34" charset="0"/>
              </a:rPr>
              <a:t>Percentage of RD’s in Remand Detention Facilities subjected to  Continuous Risk Assessment (CRA</a:t>
            </a:r>
            <a:r>
              <a:rPr lang="en-US" sz="2000" kern="0" dirty="0" smtClean="0">
                <a:solidFill>
                  <a:prstClr val="black"/>
                </a:solidFill>
                <a:latin typeface="Arial" panose="020B0604020202020204" pitchFamily="34" charset="0"/>
                <a:cs typeface="Arial" panose="020B0604020202020204" pitchFamily="34" charset="0"/>
              </a:rPr>
              <a:t>) </a:t>
            </a:r>
            <a:r>
              <a:rPr lang="en-ZA" sz="2000" kern="0" dirty="0" smtClean="0">
                <a:solidFill>
                  <a:prstClr val="black"/>
                </a:solidFill>
                <a:latin typeface="Arial" panose="020B0604020202020204" pitchFamily="34" charset="0"/>
                <a:cs typeface="Arial" panose="020B0604020202020204" pitchFamily="34" charset="0"/>
              </a:rPr>
              <a:t>– </a:t>
            </a:r>
            <a:r>
              <a:rPr lang="en-ZA" sz="2000" kern="0" dirty="0">
                <a:solidFill>
                  <a:prstClr val="black"/>
                </a:solidFill>
                <a:latin typeface="Arial" panose="020B0604020202020204" pitchFamily="34" charset="0"/>
                <a:cs typeface="Arial" panose="020B0604020202020204" pitchFamily="34" charset="0"/>
              </a:rPr>
              <a:t>material </a:t>
            </a:r>
            <a:r>
              <a:rPr lang="en-ZA" sz="2000" kern="0" dirty="0" smtClean="0">
                <a:solidFill>
                  <a:prstClr val="black"/>
                </a:solidFill>
                <a:latin typeface="Arial" panose="020B0604020202020204" pitchFamily="34" charset="0"/>
                <a:cs typeface="Arial" panose="020B0604020202020204" pitchFamily="34" charset="0"/>
              </a:rPr>
              <a:t>adjustments.</a:t>
            </a:r>
            <a:endParaRPr lang="en-ZA" sz="2000" kern="0" dirty="0">
              <a:solidFill>
                <a:prstClr val="black"/>
              </a:solidFill>
              <a:latin typeface="Arial" panose="020B0604020202020204" pitchFamily="34" charset="0"/>
              <a:cs typeface="Arial" panose="020B0604020202020204" pitchFamily="34" charset="0"/>
            </a:endParaRPr>
          </a:p>
          <a:p>
            <a:pPr marL="0" indent="0">
              <a:lnSpc>
                <a:spcPct val="110000"/>
              </a:lnSpc>
              <a:spcBef>
                <a:spcPts val="600"/>
              </a:spcBef>
              <a:spcAft>
                <a:spcPts val="600"/>
              </a:spcAft>
              <a:buNone/>
            </a:pP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pPr/>
              <a:t>49</a:t>
            </a:fld>
            <a:endParaRPr lang="en-ZA" dirty="0"/>
          </a:p>
        </p:txBody>
      </p:sp>
    </p:spTree>
    <p:extLst>
      <p:ext uri="{BB962C8B-B14F-4D97-AF65-F5344CB8AC3E}">
        <p14:creationId xmlns:p14="http://schemas.microsoft.com/office/powerpoint/2010/main" val="230067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CONSTITUTIONAL MANDATE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5</a:t>
            </a:fld>
            <a:endParaRPr lang="en-ZA" dirty="0"/>
          </a:p>
        </p:txBody>
      </p:sp>
      <p:sp>
        <p:nvSpPr>
          <p:cNvPr id="5" name="Content Placeholder 2"/>
          <p:cNvSpPr txBox="1">
            <a:spLocks/>
          </p:cNvSpPr>
          <p:nvPr/>
        </p:nvSpPr>
        <p:spPr>
          <a:xfrm>
            <a:off x="293914" y="925286"/>
            <a:ext cx="11405027" cy="5170714"/>
          </a:xfrm>
          <a:prstGeom prst="rect">
            <a:avLst/>
          </a:prstGeom>
        </p:spPr>
        <p:txBody>
          <a:bodyPr>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buFont typeface="Arial" pitchFamily="34" charset="0"/>
              <a:buNone/>
            </a:pPr>
            <a:r>
              <a:rPr lang="en-GB" sz="2000" dirty="0" smtClean="0">
                <a:solidFill>
                  <a:prstClr val="black"/>
                </a:solidFill>
                <a:latin typeface="Arial" panose="020B0604020202020204" pitchFamily="34" charset="0"/>
                <a:ea typeface="Calibri"/>
                <a:cs typeface="Arial" panose="020B0604020202020204" pitchFamily="34" charset="0"/>
              </a:rPr>
              <a:t>The Constitution of the </a:t>
            </a:r>
            <a:r>
              <a:rPr lang="en-GB" sz="2000" smtClean="0">
                <a:solidFill>
                  <a:prstClr val="black"/>
                </a:solidFill>
                <a:latin typeface="Arial" panose="020B0604020202020204" pitchFamily="34" charset="0"/>
                <a:ea typeface="Calibri"/>
                <a:cs typeface="Arial" panose="020B0604020202020204" pitchFamily="34" charset="0"/>
              </a:rPr>
              <a:t>Republic of </a:t>
            </a:r>
            <a:r>
              <a:rPr lang="en-GB" sz="2000" dirty="0" smtClean="0">
                <a:solidFill>
                  <a:prstClr val="black"/>
                </a:solidFill>
                <a:latin typeface="Arial" panose="020B0604020202020204" pitchFamily="34" charset="0"/>
                <a:ea typeface="Calibri"/>
                <a:cs typeface="Arial" panose="020B0604020202020204" pitchFamily="34" charset="0"/>
              </a:rPr>
              <a:t>South Africa (Act No. 108 of 1996) compels the Department to comply with the following sections in terms of the treatment of offenders:</a:t>
            </a:r>
          </a:p>
          <a:p>
            <a:pPr marL="0" indent="0" algn="just">
              <a:lnSpc>
                <a:spcPct val="115000"/>
              </a:lnSpc>
              <a:buFont typeface="Arial" pitchFamily="34" charset="0"/>
              <a:buNone/>
            </a:pPr>
            <a:endParaRPr lang="en-ZA" sz="12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9 – Equality</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10 – Human dignity</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12 – Freedom and security of the person</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27 – Right to health care services</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28 – Children’s rights</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29 – Right to education</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31 – Freedom of religion</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35 – Rights to humane treatment and to communicate and be visited by family, next of kin etc.</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a:lnSpc>
                <a:spcPct val="115000"/>
              </a:lnSpc>
              <a:buFont typeface="Wingdings"/>
              <a:buChar char=""/>
            </a:pPr>
            <a:r>
              <a:rPr lang="en-GB" sz="2000" dirty="0" smtClean="0">
                <a:solidFill>
                  <a:prstClr val="black"/>
                </a:solidFill>
                <a:latin typeface="Arial" panose="020B0604020202020204" pitchFamily="34" charset="0"/>
                <a:ea typeface="Calibri"/>
                <a:cs typeface="Arial" panose="020B0604020202020204" pitchFamily="34" charset="0"/>
              </a:rPr>
              <a:t>Section 36 - Limitation of Rights</a:t>
            </a:r>
            <a:endParaRPr lang="en-ZA" sz="2000" dirty="0" smtClean="0">
              <a:solidFill>
                <a:prstClr val="black"/>
              </a:solidFill>
              <a:latin typeface="Arial" panose="020B0604020202020204" pitchFamily="34" charset="0"/>
              <a:ea typeface="Calibri"/>
              <a:cs typeface="Arial" panose="020B0604020202020204" pitchFamily="34" charset="0"/>
            </a:endParaRPr>
          </a:p>
          <a:p>
            <a:pPr algn="just" fontAlgn="base">
              <a:spcBef>
                <a:spcPct val="0"/>
              </a:spcBef>
              <a:spcAft>
                <a:spcPct val="0"/>
              </a:spcAft>
              <a:defRPr/>
            </a:pPr>
            <a:endParaRPr lang="en-GB" sz="2000" dirty="0" smtClean="0">
              <a:solidFill>
                <a:srgbClr val="000000"/>
              </a:solidFill>
              <a:latin typeface="Arial" panose="020B0604020202020204" pitchFamily="34" charset="0"/>
              <a:ea typeface="Arial Unicode MS" pitchFamily="34" charset="-128"/>
              <a:cs typeface="Arial" panose="020B0604020202020204" pitchFamily="34" charset="0"/>
            </a:endParaRPr>
          </a:p>
          <a:p>
            <a:pPr marL="0" indent="0" algn="just" fontAlgn="base">
              <a:spcBef>
                <a:spcPct val="0"/>
              </a:spcBef>
              <a:spcAft>
                <a:spcPct val="0"/>
              </a:spcAft>
              <a:buFont typeface="Arial" pitchFamily="34" charset="0"/>
              <a:buNone/>
              <a:defRPr/>
            </a:pPr>
            <a:endParaRPr lang="en-US" sz="2000" dirty="0">
              <a:solidFill>
                <a:srgbClr val="FF0000"/>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430839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PREDETERMINED OBJECTIVES: AUDIT CONCLUSION FOR 2019/20 (AOPO)</a:t>
            </a:r>
            <a:endParaRPr lang="en-ZA" sz="3000" dirty="0"/>
          </a:p>
        </p:txBody>
      </p:sp>
      <p:sp>
        <p:nvSpPr>
          <p:cNvPr id="3" name="Content Placeholder 2"/>
          <p:cNvSpPr>
            <a:spLocks noGrp="1"/>
          </p:cNvSpPr>
          <p:nvPr>
            <p:ph idx="1"/>
          </p:nvPr>
        </p:nvSpPr>
        <p:spPr>
          <a:xfrm>
            <a:off x="358200" y="990737"/>
            <a:ext cx="11376600" cy="4895215"/>
          </a:xfrm>
        </p:spPr>
        <p:txBody>
          <a:bodyPr>
            <a:noAutofit/>
          </a:bodyPr>
          <a:lstStyle/>
          <a:p>
            <a:pPr algn="just">
              <a:lnSpc>
                <a:spcPct val="110000"/>
              </a:lnSpc>
            </a:pPr>
            <a:r>
              <a:rPr lang="en-US" sz="1800" dirty="0">
                <a:latin typeface="Arial" panose="020B0604020202020204" pitchFamily="34" charset="0"/>
                <a:cs typeface="Arial" panose="020B0604020202020204" pitchFamily="34" charset="0"/>
              </a:rPr>
              <a:t>Over the five-year Medium-term Strategic Framework period (2015-2020), the Department continued to use its allocated budget to deliver on its core </a:t>
            </a:r>
            <a:r>
              <a:rPr lang="en-US" sz="1800" dirty="0" err="1">
                <a:latin typeface="Arial" panose="020B0604020202020204" pitchFamily="34" charset="0"/>
                <a:cs typeface="Arial" panose="020B0604020202020204" pitchFamily="34" charset="0"/>
              </a:rPr>
              <a:t>programmes</a:t>
            </a:r>
            <a:r>
              <a:rPr lang="en-US" sz="1800" dirty="0">
                <a:latin typeface="Arial" panose="020B0604020202020204" pitchFamily="34" charset="0"/>
                <a:cs typeface="Arial" panose="020B0604020202020204" pitchFamily="34" charset="0"/>
              </a:rPr>
              <a:t>, increasing performance from 62% in 2015/16 to 86% in 2019/20.  </a:t>
            </a:r>
            <a:endParaRPr lang="en-US" sz="1800" dirty="0" smtClean="0">
              <a:latin typeface="Arial" panose="020B0604020202020204" pitchFamily="34" charset="0"/>
              <a:cs typeface="Arial" panose="020B0604020202020204" pitchFamily="34" charset="0"/>
            </a:endParaRPr>
          </a:p>
          <a:p>
            <a:pPr algn="just">
              <a:lnSpc>
                <a:spcPct val="110000"/>
              </a:lnSpc>
            </a:pPr>
            <a:r>
              <a:rPr lang="en-US" sz="1800" dirty="0" smtClean="0">
                <a:latin typeface="Arial" panose="020B0604020202020204" pitchFamily="34" charset="0"/>
                <a:cs typeface="Arial" panose="020B0604020202020204" pitchFamily="34" charset="0"/>
              </a:rPr>
              <a:t>Despite </a:t>
            </a:r>
            <a:r>
              <a:rPr lang="en-US" sz="1800" dirty="0">
                <a:latin typeface="Arial" panose="020B0604020202020204" pitchFamily="34" charset="0"/>
                <a:cs typeface="Arial" panose="020B0604020202020204" pitchFamily="34" charset="0"/>
              </a:rPr>
              <a:t>these improvements, the weak Accommodation Determination System (ADS) and internal controls continue to hamper the progress towards producing a credible performance report for the overcrowding of correctional facilities.  </a:t>
            </a:r>
            <a:endParaRPr lang="en-US" sz="1800" dirty="0" smtClean="0">
              <a:latin typeface="Arial" panose="020B0604020202020204" pitchFamily="34" charset="0"/>
              <a:cs typeface="Arial" panose="020B0604020202020204" pitchFamily="34" charset="0"/>
            </a:endParaRPr>
          </a:p>
          <a:p>
            <a:pPr algn="just">
              <a:lnSpc>
                <a:spcPct val="110000"/>
              </a:lnSpc>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ADS and related processes to adequately collect, collate and report information on </a:t>
            </a:r>
            <a:r>
              <a:rPr lang="en-US" sz="1800" dirty="0" err="1">
                <a:latin typeface="Arial" panose="020B0604020202020204" pitchFamily="34" charset="0"/>
                <a:cs typeface="Arial" panose="020B0604020202020204" pitchFamily="34" charset="0"/>
              </a:rPr>
              <a:t>bedspaces</a:t>
            </a:r>
            <a:r>
              <a:rPr lang="en-US" sz="1800" dirty="0">
                <a:latin typeface="Arial" panose="020B0604020202020204" pitchFamily="34" charset="0"/>
                <a:cs typeface="Arial" panose="020B0604020202020204" pitchFamily="34" charset="0"/>
              </a:rPr>
              <a:t> have proved to be unreliable when it comes to confirming the approved accommodation at correctional facilities.  </a:t>
            </a:r>
            <a:endParaRPr lang="en-US" sz="1800" dirty="0" smtClean="0">
              <a:latin typeface="Arial" panose="020B0604020202020204" pitchFamily="34" charset="0"/>
              <a:cs typeface="Arial" panose="020B0604020202020204" pitchFamily="34" charset="0"/>
            </a:endParaRPr>
          </a:p>
          <a:p>
            <a:pPr algn="just">
              <a:lnSpc>
                <a:spcPct val="110000"/>
              </a:lnSpc>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qualification remains unchanged from the prior year.  </a:t>
            </a:r>
          </a:p>
          <a:p>
            <a:pPr algn="just">
              <a:lnSpc>
                <a:spcPct val="110000"/>
              </a:lnSpc>
            </a:pPr>
            <a:r>
              <a:rPr lang="en-US" sz="1800" dirty="0" smtClean="0">
                <a:latin typeface="Arial" panose="020B0604020202020204" pitchFamily="34" charset="0"/>
                <a:cs typeface="Arial" panose="020B0604020202020204" pitchFamily="34" charset="0"/>
              </a:rPr>
              <a:t>The Department is </a:t>
            </a:r>
            <a:r>
              <a:rPr lang="en-US" sz="1800" dirty="0">
                <a:latin typeface="Arial" panose="020B0604020202020204" pitchFamily="34" charset="0"/>
                <a:cs typeface="Arial" panose="020B0604020202020204" pitchFamily="34" charset="0"/>
              </a:rPr>
              <a:t>committed to strengthening financial and performance management, </a:t>
            </a:r>
            <a:r>
              <a:rPr lang="en-US" sz="1800" dirty="0" err="1">
                <a:latin typeface="Arial" panose="020B0604020202020204" pitchFamily="34" charset="0"/>
                <a:cs typeface="Arial" panose="020B0604020202020204" pitchFamily="34" charset="0"/>
              </a:rPr>
              <a:t>emphasising</a:t>
            </a:r>
            <a:r>
              <a:rPr lang="en-US" sz="1800" dirty="0">
                <a:latin typeface="Arial" panose="020B0604020202020204" pitchFamily="34" charset="0"/>
                <a:cs typeface="Arial" panose="020B0604020202020204" pitchFamily="34" charset="0"/>
              </a:rPr>
              <a:t> the need for accountability and getting the basics right.  </a:t>
            </a:r>
            <a:endParaRPr lang="en-US" sz="1800" dirty="0" smtClean="0">
              <a:latin typeface="Arial" panose="020B0604020202020204" pitchFamily="34" charset="0"/>
              <a:cs typeface="Arial" panose="020B0604020202020204" pitchFamily="34" charset="0"/>
            </a:endParaRPr>
          </a:p>
          <a:p>
            <a:pPr algn="just">
              <a:lnSpc>
                <a:spcPct val="110000"/>
              </a:lnSpc>
            </a:pPr>
            <a:r>
              <a:rPr lang="en-US" sz="1800" dirty="0" smtClean="0">
                <a:latin typeface="Arial" panose="020B0604020202020204" pitchFamily="34" charset="0"/>
                <a:cs typeface="Arial" panose="020B0604020202020204" pitchFamily="34" charset="0"/>
              </a:rPr>
              <a:t>Proper </a:t>
            </a:r>
            <a:r>
              <a:rPr lang="en-US" sz="1800" dirty="0">
                <a:latin typeface="Arial" panose="020B0604020202020204" pitchFamily="34" charset="0"/>
                <a:cs typeface="Arial" panose="020B0604020202020204" pitchFamily="34" charset="0"/>
              </a:rPr>
              <a:t>systems and processes will be put in place to revisit the physical measurements of all correctional centers accommodation using G309 forms and updating the ADS report so that the accommodation total reported for the overcrowding indicator is accurate and complete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pPr/>
              <a:t>50</a:t>
            </a:fld>
            <a:endParaRPr lang="en-ZA" dirty="0"/>
          </a:p>
        </p:txBody>
      </p:sp>
    </p:spTree>
    <p:extLst>
      <p:ext uri="{BB962C8B-B14F-4D97-AF65-F5344CB8AC3E}">
        <p14:creationId xmlns:p14="http://schemas.microsoft.com/office/powerpoint/2010/main" val="3920264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CAPITAL INVESTMENT</a:t>
            </a:r>
            <a:endParaRPr lang="en-ZA" dirty="0"/>
          </a:p>
        </p:txBody>
      </p:sp>
      <p:sp>
        <p:nvSpPr>
          <p:cNvPr id="3" name="Content Placeholder 2"/>
          <p:cNvSpPr>
            <a:spLocks noGrp="1"/>
          </p:cNvSpPr>
          <p:nvPr>
            <p:ph idx="1"/>
          </p:nvPr>
        </p:nvSpPr>
        <p:spPr>
          <a:xfrm>
            <a:off x="376129" y="893295"/>
            <a:ext cx="11376600" cy="5122023"/>
          </a:xfrm>
        </p:spPr>
        <p:txBody>
          <a:bodyPr>
            <a:noAutofit/>
          </a:bodyPr>
          <a:lstStyle/>
          <a:p>
            <a:pPr marL="342900" indent="-342900" algn="just">
              <a:lnSpc>
                <a:spcPct val="11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The property portfolio </a:t>
            </a:r>
            <a:r>
              <a:rPr lang="en-US" sz="1600" dirty="0" smtClean="0">
                <a:latin typeface="Arial" panose="020B0604020202020204" pitchFamily="34" charset="0"/>
                <a:cs typeface="Arial" panose="020B0604020202020204" pitchFamily="34" charset="0"/>
              </a:rPr>
              <a:t>consists </a:t>
            </a:r>
            <a:r>
              <a:rPr lang="en-US" sz="1600" dirty="0">
                <a:latin typeface="Arial" panose="020B0604020202020204" pitchFamily="34" charset="0"/>
                <a:cs typeface="Arial" panose="020B0604020202020204" pitchFamily="34" charset="0"/>
              </a:rPr>
              <a:t>of 243 correctional facilities and 218 community corrections offices, office accommodation, living quarters, agricultural facilities and production workshops.  </a:t>
            </a:r>
            <a:endParaRPr lang="en-US" sz="1600" dirty="0" smtClean="0">
              <a:latin typeface="Arial" panose="020B0604020202020204" pitchFamily="34" charset="0"/>
              <a:cs typeface="Arial" panose="020B0604020202020204" pitchFamily="34" charset="0"/>
            </a:endParaRPr>
          </a:p>
          <a:p>
            <a:pPr marL="342900" indent="-342900" algn="just">
              <a:lnSpc>
                <a:spcPct val="110000"/>
              </a:lnSpc>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There </a:t>
            </a:r>
            <a:r>
              <a:rPr lang="en-US" sz="1600" dirty="0">
                <a:latin typeface="Arial" panose="020B0604020202020204" pitchFamily="34" charset="0"/>
                <a:cs typeface="Arial" panose="020B0604020202020204" pitchFamily="34" charset="0"/>
              </a:rPr>
              <a:t>are a total of 15 new generation correctional centres </a:t>
            </a:r>
            <a:r>
              <a:rPr lang="en-US" sz="1600" dirty="0" smtClean="0">
                <a:latin typeface="Arial" panose="020B0604020202020204" pitchFamily="34" charset="0"/>
                <a:cs typeface="Arial" panose="020B0604020202020204" pitchFamily="34" charset="0"/>
              </a:rPr>
              <a:t>within the portfolio</a:t>
            </a:r>
            <a:r>
              <a:rPr lang="en-US" sz="1600" dirty="0">
                <a:latin typeface="Arial" panose="020B0604020202020204" pitchFamily="34" charset="0"/>
                <a:cs typeface="Arial" panose="020B0604020202020204" pitchFamily="34" charset="0"/>
              </a:rPr>
              <a:t>, which constitute 6,2% of correctional facilities. </a:t>
            </a:r>
            <a:endParaRPr lang="en-US" sz="1600" dirty="0" smtClean="0">
              <a:latin typeface="Arial" panose="020B0604020202020204" pitchFamily="34" charset="0"/>
              <a:cs typeface="Arial" panose="020B0604020202020204" pitchFamily="34" charset="0"/>
            </a:endParaRPr>
          </a:p>
          <a:p>
            <a:pPr marL="342900" indent="-342900" algn="just">
              <a:lnSpc>
                <a:spcPct val="11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The infrastructure budget for the 2019/20 financial year was R718 528 000 </a:t>
            </a:r>
            <a:r>
              <a:rPr lang="en-US" sz="1600" dirty="0" smtClean="0">
                <a:latin typeface="Arial" panose="020B0604020202020204" pitchFamily="34" charset="0"/>
                <a:cs typeface="Arial" panose="020B0604020202020204" pitchFamily="34" charset="0"/>
              </a:rPr>
              <a:t>with </a:t>
            </a:r>
            <a:r>
              <a:rPr lang="en-US" sz="1600" dirty="0">
                <a:latin typeface="Arial" panose="020B0604020202020204" pitchFamily="34" charset="0"/>
                <a:cs typeface="Arial" panose="020B0604020202020204" pitchFamily="34" charset="0"/>
              </a:rPr>
              <a:t>a total expenditure of R409 473 370 </a:t>
            </a:r>
            <a:r>
              <a:rPr lang="en-US" sz="1600" dirty="0" smtClean="0">
                <a:latin typeface="Arial" panose="020B0604020202020204" pitchFamily="34" charset="0"/>
                <a:cs typeface="Arial" panose="020B0604020202020204" pitchFamily="34" charset="0"/>
              </a:rPr>
              <a:t>recorded at </a:t>
            </a:r>
            <a:r>
              <a:rPr lang="en-US" sz="1600" dirty="0">
                <a:latin typeface="Arial" panose="020B0604020202020204" pitchFamily="34" charset="0"/>
                <a:cs typeface="Arial" panose="020B0604020202020204" pitchFamily="34" charset="0"/>
              </a:rPr>
              <a:t>the end of March 2020. </a:t>
            </a:r>
            <a:endParaRPr lang="en-US" sz="1600" dirty="0" smtClean="0">
              <a:latin typeface="Arial" panose="020B0604020202020204" pitchFamily="34" charset="0"/>
              <a:cs typeface="Arial" panose="020B0604020202020204" pitchFamily="34" charset="0"/>
            </a:endParaRPr>
          </a:p>
          <a:p>
            <a:pPr marL="342900" indent="-342900" algn="just">
              <a:lnSpc>
                <a:spcPct val="11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During the period under review, the replacement of a corrugated iron correctional centre at Estcourt with a new generation correctional centre was finalised and the upgrading of the Standerton correctional centre was also finalised which created an additional 1 088 bedspaces.  </a:t>
            </a:r>
            <a:endParaRPr lang="en-US" sz="1600" dirty="0" smtClean="0">
              <a:latin typeface="Arial" panose="020B0604020202020204" pitchFamily="34" charset="0"/>
              <a:cs typeface="Arial" panose="020B0604020202020204" pitchFamily="34" charset="0"/>
            </a:endParaRPr>
          </a:p>
          <a:p>
            <a:pPr marL="342900" indent="-342900" algn="just">
              <a:lnSpc>
                <a:spcPct val="110000"/>
              </a:lnSpc>
              <a:spcBef>
                <a:spcPts val="600"/>
              </a:spcBef>
              <a:spcAft>
                <a:spcPts val="600"/>
              </a:spcAft>
              <a:buFont typeface="+mj-lt"/>
              <a:buAutoNum type="arabicPeriod"/>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new Estcourt correctional facility consists of two units with a capacity to accommodate 512 inmates.  It also has a hospital section, training centre, maintenance workshop, logistics and other support structures</a:t>
            </a:r>
            <a:r>
              <a:rPr lang="en-US" sz="1600" dirty="0" smtClean="0">
                <a:latin typeface="Arial" panose="020B0604020202020204" pitchFamily="34" charset="0"/>
                <a:cs typeface="Arial" panose="020B0604020202020204" pitchFamily="34" charset="0"/>
              </a:rPr>
              <a:t>.</a:t>
            </a:r>
          </a:p>
          <a:p>
            <a:pPr marL="342900" indent="-342900" algn="just">
              <a:lnSpc>
                <a:spcPct val="11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Constructed to accommodate 1 460 inmates, the upgraded Standerton correctional facility, </a:t>
            </a:r>
            <a:r>
              <a:rPr lang="en-US" sz="1600" dirty="0" smtClean="0">
                <a:latin typeface="Arial" panose="020B0604020202020204" pitchFamily="34" charset="0"/>
                <a:cs typeface="Arial" panose="020B0604020202020204" pitchFamily="34" charset="0"/>
              </a:rPr>
              <a:t>was </a:t>
            </a:r>
            <a:r>
              <a:rPr lang="en-US" sz="1600" dirty="0">
                <a:latin typeface="Arial" panose="020B0604020202020204" pitchFamily="34" charset="0"/>
                <a:cs typeface="Arial" panose="020B0604020202020204" pitchFamily="34" charset="0"/>
              </a:rPr>
              <a:t>implemented in three </a:t>
            </a:r>
            <a:r>
              <a:rPr lang="en-US" sz="1600" dirty="0" smtClean="0">
                <a:latin typeface="Arial" panose="020B0604020202020204" pitchFamily="34" charset="0"/>
                <a:cs typeface="Arial" panose="020B0604020202020204" pitchFamily="34" charset="0"/>
              </a:rPr>
              <a:t>phases</a:t>
            </a:r>
          </a:p>
          <a:p>
            <a:pPr marL="342900" indent="-342900" algn="just">
              <a:lnSpc>
                <a:spcPct val="110000"/>
              </a:lnSpc>
              <a:spcBef>
                <a:spcPts val="600"/>
              </a:spcBef>
              <a:spcAft>
                <a:spcPts val="600"/>
              </a:spcAft>
              <a:buFont typeface="+mj-lt"/>
              <a:buAutoNum type="arabicPeriod"/>
            </a:pPr>
            <a:r>
              <a:rPr lang="en-US" sz="1600" dirty="0">
                <a:latin typeface="Arial" panose="020B0604020202020204" pitchFamily="34" charset="0"/>
                <a:cs typeface="Arial" panose="020B0604020202020204" pitchFamily="34" charset="0"/>
              </a:rPr>
              <a:t>The Standerton correctional facility was constructed in line with the new-generation correctional facilities model, meant to effectively facilitate the rehabilitation and care of inmates.  This facility includes integrated security system, kitchen, laundry, hospital section and workshop equipment, as well as, heating and ventilation systems</a:t>
            </a: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pPr/>
              <a:t>51</a:t>
            </a:fld>
            <a:endParaRPr lang="en-ZA" dirty="0"/>
          </a:p>
        </p:txBody>
      </p:sp>
    </p:spTree>
    <p:extLst>
      <p:ext uri="{BB962C8B-B14F-4D97-AF65-F5344CB8AC3E}">
        <p14:creationId xmlns:p14="http://schemas.microsoft.com/office/powerpoint/2010/main" val="3336229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37D951-B814-E54A-8445-53464538C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
        <p:nvSpPr>
          <p:cNvPr id="4" name="TextBox 3"/>
          <p:cNvSpPr txBox="1"/>
          <p:nvPr/>
        </p:nvSpPr>
        <p:spPr>
          <a:xfrm>
            <a:off x="626004" y="391545"/>
            <a:ext cx="6300000" cy="6300000"/>
          </a:xfrm>
          <a:prstGeom prst="rect">
            <a:avLst/>
          </a:prstGeom>
          <a:noFill/>
        </p:spPr>
        <p:txBody>
          <a:bodyPr wrap="square" rtlCol="0">
            <a:spAutoFit/>
          </a:bodyPr>
          <a:lstStyle/>
          <a:p>
            <a:pPr algn="ctr" defTabSz="914316"/>
            <a:r>
              <a:rPr lang="en-ZA" sz="3600" b="1" dirty="0">
                <a:solidFill>
                  <a:srgbClr val="C8AE7E"/>
                </a:solidFill>
                <a:latin typeface="Tahoma" panose="020B0604030504040204" pitchFamily="34" charset="0"/>
                <a:ea typeface="Tahoma" panose="020B0604030504040204" pitchFamily="34" charset="0"/>
                <a:cs typeface="Tahoma" panose="020B0604030504040204" pitchFamily="34" charset="0"/>
              </a:rPr>
              <a:t>2019/20 ANNUAL REPORT</a:t>
            </a:r>
          </a:p>
          <a:p>
            <a:pPr algn="ctr" defTabSz="914316"/>
            <a:endParaRPr lang="fr-FR" sz="7200" b="1" dirty="0" smtClean="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PART C</a:t>
            </a:r>
            <a:endParaRPr lang="fr-FR" sz="7200" b="1" dirty="0">
              <a:solidFill>
                <a:srgbClr val="006600"/>
              </a:solidFill>
              <a:latin typeface="Calibri" panose="020F0502020204030204"/>
            </a:endParaRPr>
          </a:p>
          <a:p>
            <a:pPr algn="ctr" defTabSz="914316"/>
            <a:endParaRPr lang="fr-FR" sz="7200" b="1" dirty="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GOVERNANCE</a:t>
            </a:r>
            <a:endParaRPr lang="fr-FR" sz="7200" b="1" dirty="0">
              <a:solidFill>
                <a:srgbClr val="006600"/>
              </a:solidFill>
              <a:latin typeface="Calibri" panose="020F0502020204030204"/>
            </a:endParaRPr>
          </a:p>
        </p:txBody>
      </p:sp>
      <p:sp>
        <p:nvSpPr>
          <p:cNvPr id="5" name="Slide Number Placeholder 5"/>
          <p:cNvSpPr txBox="1">
            <a:spLocks/>
          </p:cNvSpPr>
          <p:nvPr/>
        </p:nvSpPr>
        <p:spPr>
          <a:xfrm>
            <a:off x="10569387" y="6426525"/>
            <a:ext cx="466165" cy="36670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D26546D-E87E-416E-B16E-0CA6AAF475D8}" type="slidenum">
              <a:rPr lang="en-ZA" smtClean="0">
                <a:solidFill>
                  <a:prstClr val="black">
                    <a:tint val="75000"/>
                  </a:prstClr>
                </a:solidFill>
                <a:latin typeface="Calibri" panose="020F0502020204030204"/>
              </a:rPr>
              <a:t>52</a:t>
            </a:fld>
            <a:endParaRPr lang="en-ZA" dirty="0">
              <a:solidFill>
                <a:prstClr val="black">
                  <a:tint val="75000"/>
                </a:prstClr>
              </a:solidFill>
              <a:latin typeface="Calibri" panose="020F0502020204030204"/>
            </a:endParaRPr>
          </a:p>
        </p:txBody>
      </p:sp>
      <p:grpSp>
        <p:nvGrpSpPr>
          <p:cNvPr id="6" name="Group 5"/>
          <p:cNvGrpSpPr/>
          <p:nvPr/>
        </p:nvGrpSpPr>
        <p:grpSpPr>
          <a:xfrm>
            <a:off x="273423" y="271380"/>
            <a:ext cx="11645154" cy="6318402"/>
            <a:chOff x="286871" y="288587"/>
            <a:chExt cx="11645154" cy="6318402"/>
          </a:xfrm>
        </p:grpSpPr>
        <p:cxnSp>
          <p:nvCxnSpPr>
            <p:cNvPr id="7" name="Straight Connector 6"/>
            <p:cNvCxnSpPr/>
            <p:nvPr/>
          </p:nvCxnSpPr>
          <p:spPr>
            <a:xfrm flipH="1">
              <a:off x="286871" y="288587"/>
              <a:ext cx="116451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6871" y="288587"/>
              <a:ext cx="0" cy="631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871" y="6606989"/>
              <a:ext cx="103900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32025" y="288587"/>
              <a:ext cx="0" cy="240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103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GOVERNANCE</a:t>
            </a:r>
            <a:endParaRPr lang="en-ZA" dirty="0"/>
          </a:p>
        </p:txBody>
      </p:sp>
      <p:sp>
        <p:nvSpPr>
          <p:cNvPr id="3" name="Content Placeholder 2"/>
          <p:cNvSpPr>
            <a:spLocks noGrp="1"/>
          </p:cNvSpPr>
          <p:nvPr>
            <p:ph idx="1"/>
          </p:nvPr>
        </p:nvSpPr>
        <p:spPr>
          <a:xfrm>
            <a:off x="367165" y="875365"/>
            <a:ext cx="11376600" cy="5113058"/>
          </a:xfrm>
        </p:spPr>
        <p:txBody>
          <a:bodyPr>
            <a:noAutofit/>
          </a:bodyPr>
          <a:lstStyle/>
          <a:p>
            <a:pPr marL="0" indent="0">
              <a:lnSpc>
                <a:spcPct val="130000"/>
              </a:lnSpc>
              <a:spcBef>
                <a:spcPts val="600"/>
              </a:spcBef>
              <a:buNone/>
            </a:pPr>
            <a:r>
              <a:rPr lang="en-ZA" sz="2000" b="1" dirty="0" smtClean="0">
                <a:solidFill>
                  <a:schemeClr val="accent6">
                    <a:lumMod val="50000"/>
                  </a:schemeClr>
                </a:solidFill>
                <a:latin typeface="Arial" panose="020B0604020202020204" pitchFamily="34" charset="0"/>
                <a:cs typeface="Arial" panose="020B0604020202020204" pitchFamily="34" charset="0"/>
              </a:rPr>
              <a:t>RISK MANAGEMENT</a:t>
            </a:r>
          </a:p>
          <a:p>
            <a:pPr marL="358775" indent="-358775" algn="just">
              <a:lnSpc>
                <a:spcPct val="130000"/>
              </a:lnSpc>
              <a:spcBef>
                <a:spcPts val="600"/>
              </a:spcBef>
              <a:buFont typeface="+mj-lt"/>
              <a:buAutoNum type="arabicPeriod"/>
              <a:tabLst>
                <a:tab pos="358775" algn="l"/>
              </a:tabLs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risk management frameworks (i.e. Charter, Policy and Strategy) were reviewed during the 2019/20 financial year. </a:t>
            </a:r>
            <a:endParaRPr lang="en-US" sz="1600" dirty="0" smtClean="0">
              <a:latin typeface="Arial" panose="020B0604020202020204" pitchFamily="34" charset="0"/>
              <a:cs typeface="Arial" panose="020B0604020202020204" pitchFamily="34" charset="0"/>
            </a:endParaRPr>
          </a:p>
          <a:p>
            <a:pPr marL="358775" indent="-358775" algn="just">
              <a:lnSpc>
                <a:spcPct val="130000"/>
              </a:lnSpc>
              <a:spcBef>
                <a:spcPts val="600"/>
              </a:spcBef>
              <a:buFont typeface="+mj-lt"/>
              <a:buAutoNum type="arabicPeriod"/>
              <a:tabLst>
                <a:tab pos="358775" algn="l"/>
              </a:tabLst>
            </a:pP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he </a:t>
            </a:r>
            <a:r>
              <a:rPr lang="en-US" sz="1600" dirty="0">
                <a:latin typeface="Arial" panose="020B0604020202020204" pitchFamily="34" charset="0"/>
                <a:cs typeface="Arial" panose="020B0604020202020204" pitchFamily="34" charset="0"/>
              </a:rPr>
              <a:t>Risk Management Committee members were subjected to training during the 2019/20 financial </a:t>
            </a:r>
            <a:r>
              <a:rPr lang="en-US" sz="1600" dirty="0" smtClean="0">
                <a:latin typeface="Arial" panose="020B0604020202020204" pitchFamily="34" charset="0"/>
                <a:cs typeface="Arial" panose="020B0604020202020204" pitchFamily="34" charset="0"/>
              </a:rPr>
              <a:t>year.</a:t>
            </a:r>
          </a:p>
          <a:p>
            <a:pPr marL="358775" indent="-358775" algn="just">
              <a:lnSpc>
                <a:spcPct val="130000"/>
              </a:lnSpc>
              <a:spcBef>
                <a:spcPts val="600"/>
              </a:spcBef>
              <a:buFont typeface="+mj-lt"/>
              <a:buAutoNum type="arabicPeriod"/>
              <a:tabLst>
                <a:tab pos="358775" algn="l"/>
              </a:tabLs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Department </a:t>
            </a:r>
            <a:r>
              <a:rPr lang="en-US" sz="1600" dirty="0" smtClean="0">
                <a:latin typeface="Arial" panose="020B0604020202020204" pitchFamily="34" charset="0"/>
                <a:cs typeface="Arial" panose="020B0604020202020204" pitchFamily="34" charset="0"/>
              </a:rPr>
              <a:t>has finalised </a:t>
            </a:r>
            <a:r>
              <a:rPr lang="en-US" sz="1600" dirty="0">
                <a:latin typeface="Arial" panose="020B0604020202020204" pitchFamily="34" charset="0"/>
                <a:cs typeface="Arial" panose="020B0604020202020204" pitchFamily="34" charset="0"/>
              </a:rPr>
              <a:t>the appointments of additional human resources and an independent external chairperson to strength the risk management function within the Department. </a:t>
            </a:r>
            <a:endParaRPr lang="en-US" sz="1600" dirty="0" smtClean="0">
              <a:latin typeface="Arial" panose="020B0604020202020204" pitchFamily="34" charset="0"/>
              <a:cs typeface="Arial" panose="020B0604020202020204" pitchFamily="34" charset="0"/>
            </a:endParaRPr>
          </a:p>
          <a:p>
            <a:pPr marL="0" indent="0" algn="just">
              <a:lnSpc>
                <a:spcPct val="130000"/>
              </a:lnSpc>
              <a:spcBef>
                <a:spcPts val="600"/>
              </a:spcBef>
              <a:buNone/>
            </a:pPr>
            <a:r>
              <a:rPr lang="en-ZA" sz="2000" b="1" dirty="0" smtClean="0">
                <a:solidFill>
                  <a:schemeClr val="accent6">
                    <a:lumMod val="50000"/>
                  </a:schemeClr>
                </a:solidFill>
                <a:latin typeface="Arial" panose="020B0604020202020204" pitchFamily="34" charset="0"/>
                <a:cs typeface="Arial" panose="020B0604020202020204" pitchFamily="34" charset="0"/>
              </a:rPr>
              <a:t>FRAUD AND CORRUPTION</a:t>
            </a:r>
          </a:p>
          <a:p>
            <a:pPr marL="342900" indent="-342900" algn="just">
              <a:lnSpc>
                <a:spcPct val="130000"/>
              </a:lnSpc>
              <a:spcBef>
                <a:spcPts val="600"/>
              </a:spcBef>
              <a:buFont typeface="+mj-lt"/>
              <a:buAutoNum type="arabicPeriod"/>
            </a:pPr>
            <a:r>
              <a:rPr lang="en-US" sz="1600" dirty="0">
                <a:latin typeface="Arial" panose="020B0604020202020204" pitchFamily="34" charset="0"/>
                <a:cs typeface="Arial" panose="020B0604020202020204" pitchFamily="34" charset="0"/>
              </a:rPr>
              <a:t>There were 54 workshops conducted on Ethics, Fraud Prevention and Anti-Corruption including whistle blowing during </a:t>
            </a:r>
            <a:r>
              <a:rPr lang="en-US" sz="1600" dirty="0" smtClean="0">
                <a:latin typeface="Arial" panose="020B0604020202020204" pitchFamily="34" charset="0"/>
                <a:cs typeface="Arial" panose="020B0604020202020204" pitchFamily="34" charset="0"/>
              </a:rPr>
              <a:t>the 2019/20 </a:t>
            </a:r>
            <a:r>
              <a:rPr lang="en-US" sz="1600" dirty="0">
                <a:latin typeface="Arial" panose="020B0604020202020204" pitchFamily="34" charset="0"/>
                <a:cs typeface="Arial" panose="020B0604020202020204" pitchFamily="34" charset="0"/>
              </a:rPr>
              <a:t>financial year where 1 522 officials were sensitized and 5 815 promotional items were distributed. </a:t>
            </a:r>
            <a:endParaRPr lang="en-US" sz="1600" dirty="0" smtClean="0">
              <a:latin typeface="Arial" panose="020B0604020202020204" pitchFamily="34" charset="0"/>
              <a:cs typeface="Arial" panose="020B0604020202020204" pitchFamily="34" charset="0"/>
            </a:endParaRPr>
          </a:p>
          <a:p>
            <a:pPr marL="342900" indent="-342900" algn="just">
              <a:lnSpc>
                <a:spcPct val="130000"/>
              </a:lnSpc>
              <a:spcBef>
                <a:spcPts val="600"/>
              </a:spcBef>
              <a:buFont typeface="+mj-lt"/>
              <a:buAutoNum type="arabicPeriod"/>
            </a:pP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Department finalised </a:t>
            </a:r>
            <a:r>
              <a:rPr lang="en-US" sz="1600" dirty="0">
                <a:latin typeface="Arial" panose="020B0604020202020204" pitchFamily="34" charset="0"/>
                <a:cs typeface="Arial" panose="020B0604020202020204" pitchFamily="34" charset="0"/>
              </a:rPr>
              <a:t>96 disciplinary hearings of officials, resulting in 93 officials being found guilty (a 96,87% success rate on guilty findings) in disciplinary </a:t>
            </a:r>
            <a:r>
              <a:rPr lang="en-US" sz="1600" dirty="0" smtClean="0">
                <a:latin typeface="Arial" panose="020B0604020202020204" pitchFamily="34" charset="0"/>
                <a:cs typeface="Arial" panose="020B0604020202020204" pitchFamily="34" charset="0"/>
              </a:rPr>
              <a:t>hearings.</a:t>
            </a:r>
          </a:p>
          <a:p>
            <a:pPr marL="342900" indent="-342900" algn="just">
              <a:lnSpc>
                <a:spcPct val="130000"/>
              </a:lnSpc>
              <a:spcBef>
                <a:spcPts val="600"/>
              </a:spcBef>
              <a:buFont typeface="+mj-lt"/>
              <a:buAutoNum type="arabicPeriod"/>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sanctions meted out were as follows: 24 dismissals, 1 demotion, 14 suspensions without salary as alternative to dismissal, 26 final written warnings, 4 written warnings, 23 corrective counselling, 1 verbal warning and 3 officials were found not guilty.  </a:t>
            </a:r>
            <a:endParaRPr lang="en-US" sz="1600" dirty="0" smtClean="0">
              <a:latin typeface="Arial" panose="020B0604020202020204" pitchFamily="34" charset="0"/>
              <a:cs typeface="Arial" panose="020B0604020202020204" pitchFamily="34" charset="0"/>
            </a:endParaRPr>
          </a:p>
          <a:p>
            <a:pPr marL="342900" indent="-342900" algn="just">
              <a:lnSpc>
                <a:spcPct val="130000"/>
              </a:lnSpc>
              <a:spcBef>
                <a:spcPts val="600"/>
              </a:spcBef>
              <a:buFont typeface="+mj-lt"/>
              <a:buAutoNum type="arabicPeriod"/>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total of 10 officials resigned before the disciplinary hearings could be finalised. </a:t>
            </a: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pPr/>
              <a:t>53</a:t>
            </a:fld>
            <a:endParaRPr lang="en-ZA" dirty="0"/>
          </a:p>
        </p:txBody>
      </p:sp>
    </p:spTree>
    <p:extLst>
      <p:ext uri="{BB962C8B-B14F-4D97-AF65-F5344CB8AC3E}">
        <p14:creationId xmlns:p14="http://schemas.microsoft.com/office/powerpoint/2010/main" val="3018136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GOVERNANCE</a:t>
            </a:r>
            <a:endParaRPr lang="en-ZA" dirty="0"/>
          </a:p>
        </p:txBody>
      </p:sp>
      <p:sp>
        <p:nvSpPr>
          <p:cNvPr id="3" name="Content Placeholder 2"/>
          <p:cNvSpPr>
            <a:spLocks noGrp="1"/>
          </p:cNvSpPr>
          <p:nvPr>
            <p:ph idx="1"/>
          </p:nvPr>
        </p:nvSpPr>
        <p:spPr>
          <a:xfrm>
            <a:off x="367165" y="947083"/>
            <a:ext cx="11376600" cy="5310282"/>
          </a:xfrm>
        </p:spPr>
        <p:txBody>
          <a:bodyPr>
            <a:normAutofit fontScale="92500" lnSpcReduction="20000"/>
          </a:bodyPr>
          <a:lstStyle/>
          <a:p>
            <a:pPr marL="0" indent="0">
              <a:lnSpc>
                <a:spcPct val="110000"/>
              </a:lnSpc>
              <a:buNone/>
            </a:pPr>
            <a:r>
              <a:rPr lang="en-ZA" sz="2000" b="1" dirty="0">
                <a:solidFill>
                  <a:schemeClr val="accent6">
                    <a:lumMod val="50000"/>
                  </a:schemeClr>
                </a:solidFill>
                <a:latin typeface="Arial" panose="020B0604020202020204" pitchFamily="34" charset="0"/>
                <a:cs typeface="Arial" panose="020B0604020202020204" pitchFamily="34" charset="0"/>
              </a:rPr>
              <a:t>MINIMISING CONFLICT OF </a:t>
            </a:r>
            <a:r>
              <a:rPr lang="en-ZA" sz="2000" b="1" dirty="0" smtClean="0">
                <a:solidFill>
                  <a:schemeClr val="accent6">
                    <a:lumMod val="50000"/>
                  </a:schemeClr>
                </a:solidFill>
                <a:latin typeface="Arial" panose="020B0604020202020204" pitchFamily="34" charset="0"/>
                <a:cs typeface="Arial" panose="020B0604020202020204" pitchFamily="34" charset="0"/>
              </a:rPr>
              <a:t>INTEREST</a:t>
            </a:r>
          </a:p>
          <a:p>
            <a:pPr marL="342900" indent="-342900" algn="just">
              <a:lnSpc>
                <a:spcPct val="130000"/>
              </a:lnSpc>
              <a:buFont typeface="+mj-lt"/>
              <a:buAutoNum type="arabicPeriod"/>
            </a:pPr>
            <a:r>
              <a:rPr lang="en-US" sz="1900" dirty="0">
                <a:latin typeface="Arial" panose="020B0604020202020204" pitchFamily="34" charset="0"/>
                <a:cs typeface="Arial" panose="020B0604020202020204" pitchFamily="34" charset="0"/>
              </a:rPr>
              <a:t>The Department issued various national circulars to enhance compliance, monitoring and transparency regarding the declaration of interest during the procurement process.  </a:t>
            </a:r>
          </a:p>
          <a:p>
            <a:pPr marL="342900" indent="-342900" algn="just">
              <a:lnSpc>
                <a:spcPct val="130000"/>
              </a:lnSpc>
              <a:buFont typeface="+mj-lt"/>
              <a:buAutoNum type="arabicPeriod"/>
            </a:pPr>
            <a:r>
              <a:rPr lang="en-US" sz="1900" dirty="0">
                <a:latin typeface="Arial" panose="020B0604020202020204" pitchFamily="34" charset="0"/>
                <a:cs typeface="Arial" panose="020B0604020202020204" pitchFamily="34" charset="0"/>
              </a:rPr>
              <a:t>All members of the Bid Adjudication Committee and SCM practitioners are required to sign the respective codes of conduct additional to the Code of Conduct for Public Servants that further advice on the process of declaring interest. </a:t>
            </a:r>
          </a:p>
          <a:p>
            <a:pPr marL="0" indent="0" algn="just">
              <a:lnSpc>
                <a:spcPct val="110000"/>
              </a:lnSpc>
              <a:spcBef>
                <a:spcPts val="2400"/>
              </a:spcBef>
              <a:buNone/>
            </a:pPr>
            <a:r>
              <a:rPr lang="en-ZA" sz="2200" b="1" dirty="0">
                <a:solidFill>
                  <a:schemeClr val="accent6">
                    <a:lumMod val="50000"/>
                  </a:schemeClr>
                </a:solidFill>
                <a:latin typeface="Arial" panose="020B0604020202020204" pitchFamily="34" charset="0"/>
                <a:cs typeface="Arial" panose="020B0604020202020204" pitchFamily="34" charset="0"/>
              </a:rPr>
              <a:t>CODE OF </a:t>
            </a:r>
            <a:r>
              <a:rPr lang="en-ZA" sz="2200" b="1" dirty="0" smtClean="0">
                <a:solidFill>
                  <a:schemeClr val="accent6">
                    <a:lumMod val="50000"/>
                  </a:schemeClr>
                </a:solidFill>
                <a:latin typeface="Arial" panose="020B0604020202020204" pitchFamily="34" charset="0"/>
                <a:cs typeface="Arial" panose="020B0604020202020204" pitchFamily="34" charset="0"/>
              </a:rPr>
              <a:t>CONDUCT</a:t>
            </a:r>
          </a:p>
          <a:p>
            <a:pPr marL="342900" indent="-342900" algn="just">
              <a:lnSpc>
                <a:spcPct val="120000"/>
              </a:lnSpc>
              <a:buFont typeface="+mj-lt"/>
              <a:buAutoNum type="arabicPeriod"/>
            </a:pPr>
            <a:r>
              <a:rPr lang="en-US" sz="1900" dirty="0">
                <a:latin typeface="Arial" panose="020B0604020202020204" pitchFamily="34" charset="0"/>
                <a:cs typeface="Arial" panose="020B0604020202020204" pitchFamily="34" charset="0"/>
              </a:rPr>
              <a:t>The highest standards of ethical business are required of correctional officials as articulated in Chapter 8 of the White Paper on Corrections in South Africa. </a:t>
            </a:r>
          </a:p>
          <a:p>
            <a:pPr marL="342900" indent="-342900" algn="just">
              <a:lnSpc>
                <a:spcPct val="120000"/>
              </a:lnSpc>
              <a:buFont typeface="+mj-lt"/>
              <a:buAutoNum type="arabicPeriod"/>
            </a:pP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Department registered 210 cases of contravention of the code of conduct during the 2019/20 financial year. </a:t>
            </a:r>
            <a:r>
              <a:rPr lang="en-US" sz="1900" dirty="0" smtClean="0">
                <a:latin typeface="Arial" panose="020B0604020202020204" pitchFamily="34" charset="0"/>
                <a:cs typeface="Arial" panose="020B0604020202020204" pitchFamily="34" charset="0"/>
              </a:rPr>
              <a:t> </a:t>
            </a:r>
          </a:p>
          <a:p>
            <a:pPr marL="342900" indent="-342900" algn="just">
              <a:lnSpc>
                <a:spcPct val="120000"/>
              </a:lnSpc>
              <a:buFont typeface="+mj-lt"/>
              <a:buAutoNum type="arabicPeriod"/>
            </a:pPr>
            <a:r>
              <a:rPr lang="en-US" sz="1900" dirty="0">
                <a:latin typeface="Arial" panose="020B0604020202020204" pitchFamily="34" charset="0"/>
                <a:cs typeface="Arial" panose="020B0604020202020204" pitchFamily="34" charset="0"/>
              </a:rPr>
              <a:t>In order to mitigate the above the Department will be providing training on the code of conduct that will emphasise ethical behaviour to ensure that officials do not engage in any transaction or actions that is in conflict with or infringes on the execution of his or her official duties.  </a:t>
            </a:r>
            <a:endParaRPr lang="en-US" sz="19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pPr/>
              <a:t>54</a:t>
            </a:fld>
            <a:endParaRPr lang="en-ZA" dirty="0"/>
          </a:p>
        </p:txBody>
      </p:sp>
    </p:spTree>
    <p:extLst>
      <p:ext uri="{BB962C8B-B14F-4D97-AF65-F5344CB8AC3E}">
        <p14:creationId xmlns:p14="http://schemas.microsoft.com/office/powerpoint/2010/main" val="605222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GOVERNANCE</a:t>
            </a:r>
            <a:endParaRPr lang="en-ZA" dirty="0"/>
          </a:p>
        </p:txBody>
      </p:sp>
      <p:sp>
        <p:nvSpPr>
          <p:cNvPr id="3" name="Content Placeholder 2"/>
          <p:cNvSpPr>
            <a:spLocks noGrp="1"/>
          </p:cNvSpPr>
          <p:nvPr>
            <p:ph idx="1"/>
          </p:nvPr>
        </p:nvSpPr>
        <p:spPr>
          <a:xfrm>
            <a:off x="367165" y="947083"/>
            <a:ext cx="11322811" cy="5113058"/>
          </a:xfrm>
        </p:spPr>
        <p:txBody>
          <a:bodyPr>
            <a:normAutofit/>
          </a:bodyPr>
          <a:lstStyle/>
          <a:p>
            <a:pPr marL="0" indent="0" algn="just">
              <a:lnSpc>
                <a:spcPct val="110000"/>
              </a:lnSpc>
              <a:buNone/>
            </a:pPr>
            <a:r>
              <a:rPr lang="en-ZA" sz="2000" b="1" dirty="0" smtClean="0">
                <a:solidFill>
                  <a:schemeClr val="accent6">
                    <a:lumMod val="50000"/>
                  </a:schemeClr>
                </a:solidFill>
                <a:latin typeface="Arial" panose="020B0604020202020204" pitchFamily="34" charset="0"/>
                <a:cs typeface="Arial" panose="020B0604020202020204" pitchFamily="34" charset="0"/>
              </a:rPr>
              <a:t>PORTFOLIO COMMITTEE MEETINGS</a:t>
            </a:r>
          </a:p>
          <a:p>
            <a:pPr marL="358775" indent="-358775" algn="just">
              <a:lnSpc>
                <a:spcPct val="110000"/>
              </a:lnSpc>
              <a:buFont typeface="+mj-lt"/>
              <a:buAutoNum type="arabicPeriod"/>
            </a:pPr>
            <a:r>
              <a:rPr lang="en-US" sz="1800" dirty="0">
                <a:latin typeface="Arial" panose="020B0604020202020204" pitchFamily="34" charset="0"/>
                <a:cs typeface="Arial" panose="020B0604020202020204" pitchFamily="34" charset="0"/>
              </a:rPr>
              <a:t>The Department </a:t>
            </a:r>
            <a:r>
              <a:rPr lang="en-US" sz="1800" dirty="0" smtClean="0">
                <a:latin typeface="Arial" panose="020B0604020202020204" pitchFamily="34" charset="0"/>
                <a:cs typeface="Arial" panose="020B0604020202020204" pitchFamily="34" charset="0"/>
              </a:rPr>
              <a:t>was requested to </a:t>
            </a:r>
            <a:r>
              <a:rPr lang="en-US" sz="1800" dirty="0">
                <a:latin typeface="Arial" panose="020B0604020202020204" pitchFamily="34" charset="0"/>
                <a:cs typeface="Arial" panose="020B0604020202020204" pitchFamily="34" charset="0"/>
              </a:rPr>
              <a:t>provide details of its </a:t>
            </a:r>
            <a:r>
              <a:rPr lang="en-US" sz="1800" dirty="0" smtClean="0">
                <a:latin typeface="Arial" panose="020B0604020202020204" pitchFamily="34" charset="0"/>
                <a:cs typeface="Arial" panose="020B0604020202020204" pitchFamily="34" charset="0"/>
              </a:rPr>
              <a:t>audit action plan </a:t>
            </a:r>
            <a:r>
              <a:rPr lang="en-US" sz="1800" dirty="0">
                <a:latin typeface="Arial" panose="020B0604020202020204" pitchFamily="34" charset="0"/>
                <a:cs typeface="Arial" panose="020B0604020202020204" pitchFamily="34" charset="0"/>
              </a:rPr>
              <a:t>to address the poor audit outcome </a:t>
            </a:r>
            <a:r>
              <a:rPr lang="en-US" sz="1800" dirty="0" smtClean="0">
                <a:latin typeface="Arial" panose="020B0604020202020204" pitchFamily="34" charset="0"/>
                <a:cs typeface="Arial" panose="020B0604020202020204" pitchFamily="34" charset="0"/>
              </a:rPr>
              <a:t>and submit </a:t>
            </a:r>
            <a:r>
              <a:rPr lang="en-US" sz="1800" dirty="0">
                <a:latin typeface="Arial" panose="020B0604020202020204" pitchFamily="34" charset="0"/>
                <a:cs typeface="Arial" panose="020B0604020202020204" pitchFamily="34" charset="0"/>
              </a:rPr>
              <a:t>quarterly reports on the implementation of the audit action plan going </a:t>
            </a:r>
            <a:r>
              <a:rPr lang="en-US" sz="1800" dirty="0" smtClean="0">
                <a:latin typeface="Arial" panose="020B0604020202020204" pitchFamily="34" charset="0"/>
                <a:cs typeface="Arial" panose="020B0604020202020204" pitchFamily="34" charset="0"/>
              </a:rPr>
              <a:t>forward.  </a:t>
            </a:r>
          </a:p>
          <a:p>
            <a:pPr marL="358775" indent="-358775" algn="just">
              <a:lnSpc>
                <a:spcPct val="110000"/>
              </a:lnSpc>
              <a:buFont typeface="+mj-lt"/>
              <a:buAutoNum type="arabicPeriod"/>
            </a:pPr>
            <a:r>
              <a:rPr lang="en-US" sz="1800" dirty="0" smtClean="0">
                <a:latin typeface="Arial" panose="020B0604020202020204" pitchFamily="34" charset="0"/>
                <a:cs typeface="Arial" panose="020B0604020202020204" pitchFamily="34" charset="0"/>
              </a:rPr>
              <a:t>The Department was requested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provide quarterly </a:t>
            </a:r>
            <a:r>
              <a:rPr lang="en-US" sz="1800" dirty="0">
                <a:latin typeface="Arial" panose="020B0604020202020204" pitchFamily="34" charset="0"/>
                <a:cs typeface="Arial" panose="020B0604020202020204" pitchFamily="34" charset="0"/>
              </a:rPr>
              <a:t>reports on the progress of SCM-related investigations that were referred by the Auditor-General</a:t>
            </a:r>
            <a:r>
              <a:rPr lang="en-US" sz="1800" dirty="0" smtClean="0">
                <a:latin typeface="Arial" panose="020B0604020202020204" pitchFamily="34" charset="0"/>
                <a:cs typeface="Arial" panose="020B0604020202020204" pitchFamily="34" charset="0"/>
              </a:rPr>
              <a:t>. </a:t>
            </a:r>
          </a:p>
          <a:p>
            <a:pPr marL="0" indent="0" algn="just">
              <a:lnSpc>
                <a:spcPct val="110000"/>
              </a:lnSpc>
              <a:spcBef>
                <a:spcPts val="2400"/>
              </a:spcBef>
              <a:buNone/>
            </a:pPr>
            <a:r>
              <a:rPr lang="en-ZA" sz="1800" b="1" dirty="0" smtClean="0">
                <a:solidFill>
                  <a:schemeClr val="accent6">
                    <a:lumMod val="50000"/>
                  </a:schemeClr>
                </a:solidFill>
                <a:latin typeface="Arial" panose="020B0604020202020204" pitchFamily="34" charset="0"/>
                <a:cs typeface="Arial" panose="020B0604020202020204" pitchFamily="34" charset="0"/>
              </a:rPr>
              <a:t>INTERNAL AUDIT AND AUDIT COMMITTEE</a:t>
            </a:r>
          </a:p>
          <a:p>
            <a:pPr marL="342900" indent="-342900" algn="just">
              <a:lnSpc>
                <a:spcPct val="110000"/>
              </a:lnSpc>
              <a:buFont typeface="+mj-lt"/>
              <a:buAutoNum type="arabicPeriod"/>
            </a:pPr>
            <a:r>
              <a:rPr lang="en-US" sz="1800" dirty="0" smtClean="0">
                <a:latin typeface="Arial" panose="020B0604020202020204" pitchFamily="34" charset="0"/>
                <a:cs typeface="Arial" panose="020B0604020202020204" pitchFamily="34" charset="0"/>
              </a:rPr>
              <a:t>Internal Audit Activity reports administratively to the Accounting Officer and functionally to the Audit Committee.  </a:t>
            </a:r>
          </a:p>
          <a:p>
            <a:pPr marL="342900" indent="-342900" algn="just">
              <a:lnSpc>
                <a:spcPct val="110000"/>
              </a:lnSpc>
              <a:buFont typeface="+mj-lt"/>
              <a:buAutoNum type="arabicPeriod"/>
            </a:pPr>
            <a:r>
              <a:rPr lang="en-US" sz="1800" dirty="0" smtClean="0">
                <a:latin typeface="Arial" panose="020B0604020202020204" pitchFamily="34" charset="0"/>
                <a:cs typeface="Arial" panose="020B0604020202020204" pitchFamily="34" charset="0"/>
              </a:rPr>
              <a:t>During the 2019/20 financial year there were no scope limitations on the Internal Audit Activity.  </a:t>
            </a:r>
          </a:p>
          <a:p>
            <a:pPr marL="342900" indent="-342900" algn="just">
              <a:lnSpc>
                <a:spcPct val="110000"/>
              </a:lnSpc>
              <a:buFont typeface="+mj-lt"/>
              <a:buAutoNum type="arabicPeriod"/>
            </a:pPr>
            <a:r>
              <a:rPr lang="en-US" sz="1800" dirty="0" smtClean="0">
                <a:latin typeface="Arial" panose="020B0604020202020204" pitchFamily="34" charset="0"/>
                <a:cs typeface="Arial" panose="020B0604020202020204" pitchFamily="34" charset="0"/>
              </a:rPr>
              <a:t>Audit engagements which formed part of the 2019/20 Annual Internal Audit Plan were discussed and approved by the Audit Committee</a:t>
            </a:r>
          </a:p>
        </p:txBody>
      </p:sp>
      <p:sp>
        <p:nvSpPr>
          <p:cNvPr id="4" name="Slide Number Placeholder 3"/>
          <p:cNvSpPr>
            <a:spLocks noGrp="1"/>
          </p:cNvSpPr>
          <p:nvPr>
            <p:ph type="sldNum" sz="quarter" idx="12"/>
          </p:nvPr>
        </p:nvSpPr>
        <p:spPr/>
        <p:txBody>
          <a:bodyPr/>
          <a:lstStyle/>
          <a:p>
            <a:fld id="{57B0A79F-3671-490D-B8E0-220653DEC0F9}" type="slidenum">
              <a:rPr lang="en-ZA" smtClean="0"/>
              <a:pPr/>
              <a:t>55</a:t>
            </a:fld>
            <a:endParaRPr lang="en-ZA" dirty="0"/>
          </a:p>
        </p:txBody>
      </p:sp>
    </p:spTree>
    <p:extLst>
      <p:ext uri="{BB962C8B-B14F-4D97-AF65-F5344CB8AC3E}">
        <p14:creationId xmlns:p14="http://schemas.microsoft.com/office/powerpoint/2010/main" val="1620204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EBE8F2-4810-414D-BC34-3FC4682F5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
        <p:nvSpPr>
          <p:cNvPr id="3" name="TextBox 2"/>
          <p:cNvSpPr txBox="1"/>
          <p:nvPr/>
        </p:nvSpPr>
        <p:spPr>
          <a:xfrm>
            <a:off x="697721" y="289782"/>
            <a:ext cx="6300000" cy="6300000"/>
          </a:xfrm>
          <a:prstGeom prst="rect">
            <a:avLst/>
          </a:prstGeom>
          <a:noFill/>
        </p:spPr>
        <p:txBody>
          <a:bodyPr wrap="square" rtlCol="0">
            <a:spAutoFit/>
          </a:bodyPr>
          <a:lstStyle/>
          <a:p>
            <a:pPr algn="ctr" defTabSz="914316"/>
            <a:r>
              <a:rPr lang="en-ZA" sz="3600" b="1" dirty="0">
                <a:solidFill>
                  <a:srgbClr val="C8AE7E"/>
                </a:solidFill>
                <a:latin typeface="Tahoma" panose="020B0604030504040204" pitchFamily="34" charset="0"/>
                <a:ea typeface="Tahoma" panose="020B0604030504040204" pitchFamily="34" charset="0"/>
                <a:cs typeface="Tahoma" panose="020B0604030504040204" pitchFamily="34" charset="0"/>
              </a:rPr>
              <a:t>2019/20 ANNUAL REPORT</a:t>
            </a:r>
          </a:p>
          <a:p>
            <a:pPr algn="ctr" defTabSz="914316"/>
            <a:endParaRPr lang="fr-FR" sz="4800" b="1" dirty="0" smtClean="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PART D</a:t>
            </a:r>
            <a:endParaRPr lang="fr-FR" sz="7200" b="1" dirty="0">
              <a:solidFill>
                <a:srgbClr val="006600"/>
              </a:solidFill>
              <a:latin typeface="Calibri" panose="020F0502020204030204"/>
            </a:endParaRPr>
          </a:p>
          <a:p>
            <a:pPr algn="ctr" defTabSz="914316"/>
            <a:endParaRPr lang="fr-FR" sz="4800" b="1" dirty="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HUMAN RESOURCE MANAGEMENT</a:t>
            </a:r>
            <a:endParaRPr lang="fr-FR" sz="7200" b="1" dirty="0">
              <a:solidFill>
                <a:srgbClr val="006600"/>
              </a:solidFill>
              <a:latin typeface="Calibri" panose="020F0502020204030204"/>
            </a:endParaRPr>
          </a:p>
        </p:txBody>
      </p:sp>
      <p:sp>
        <p:nvSpPr>
          <p:cNvPr id="5" name="Slide Number Placeholder 5"/>
          <p:cNvSpPr txBox="1">
            <a:spLocks/>
          </p:cNvSpPr>
          <p:nvPr/>
        </p:nvSpPr>
        <p:spPr>
          <a:xfrm>
            <a:off x="10663517" y="6406429"/>
            <a:ext cx="394447" cy="36670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61C487-E97A-4FB5-9D78-3823C12A1018}" type="slidenum">
              <a:rPr lang="en-ZA" smtClean="0">
                <a:solidFill>
                  <a:prstClr val="black">
                    <a:tint val="75000"/>
                  </a:prstClr>
                </a:solidFill>
                <a:latin typeface="Calibri" panose="020F0502020204030204"/>
              </a:rPr>
              <a:t>56</a:t>
            </a:fld>
            <a:endParaRPr lang="en-ZA" dirty="0">
              <a:solidFill>
                <a:prstClr val="black">
                  <a:tint val="75000"/>
                </a:prstClr>
              </a:solidFill>
              <a:latin typeface="Calibri" panose="020F0502020204030204"/>
            </a:endParaRPr>
          </a:p>
        </p:txBody>
      </p:sp>
      <p:grpSp>
        <p:nvGrpSpPr>
          <p:cNvPr id="6" name="Group 5"/>
          <p:cNvGrpSpPr/>
          <p:nvPr/>
        </p:nvGrpSpPr>
        <p:grpSpPr>
          <a:xfrm>
            <a:off x="273423" y="271380"/>
            <a:ext cx="11645154" cy="6318402"/>
            <a:chOff x="286871" y="288587"/>
            <a:chExt cx="11645154" cy="6318402"/>
          </a:xfrm>
        </p:grpSpPr>
        <p:cxnSp>
          <p:nvCxnSpPr>
            <p:cNvPr id="7" name="Straight Connector 6"/>
            <p:cNvCxnSpPr/>
            <p:nvPr/>
          </p:nvCxnSpPr>
          <p:spPr>
            <a:xfrm flipH="1">
              <a:off x="286871" y="288587"/>
              <a:ext cx="116451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6871" y="288587"/>
              <a:ext cx="0" cy="631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871" y="6606989"/>
              <a:ext cx="103900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32025" y="288587"/>
              <a:ext cx="0" cy="240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826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HUMAN RESOURCES</a:t>
            </a:r>
            <a:endParaRPr lang="en-ZA" sz="4000" dirty="0"/>
          </a:p>
        </p:txBody>
      </p:sp>
      <p:sp>
        <p:nvSpPr>
          <p:cNvPr id="3" name="Content Placeholder 2"/>
          <p:cNvSpPr>
            <a:spLocks noGrp="1"/>
          </p:cNvSpPr>
          <p:nvPr>
            <p:ph idx="1"/>
          </p:nvPr>
        </p:nvSpPr>
        <p:spPr>
          <a:xfrm>
            <a:off x="358200" y="911225"/>
            <a:ext cx="11376600" cy="5238564"/>
          </a:xfrm>
        </p:spPr>
        <p:txBody>
          <a:bodyPr>
            <a:noAutofit/>
          </a:bodyPr>
          <a:lstStyle/>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The post establishment of the Department was 42 061 during the year under review and of this number, a total of 38 123 posts were filled.  </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The Department appointed 3 884 new employees in 2019/20 financial year, which is a noticeable increase as compared to the financial year 2018/19, where 690 employees were appointed, however due to the high turnover that the Department experienced, these gains did not make an impact on the vacancy rate.  </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The number of vacant posts were 3 938 representing a vacancy rate of 9.4%.  </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Despite efforts to fill vacant and funded positions the vacancy rate increased from 7.5% in 2018/19 to 9.4% in 2019/20, which is attributed to amongst others, a higher turnover rate during the year under review.  </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In an effort to accelerate the filling of vacancies with experienced and trained </a:t>
            </a:r>
            <a:r>
              <a:rPr lang="en-US" sz="1700" smtClean="0">
                <a:latin typeface="Arial" panose="020B0604020202020204" pitchFamily="34" charset="0"/>
                <a:cs typeface="Arial" panose="020B0604020202020204" pitchFamily="34" charset="0"/>
              </a:rPr>
              <a:t>officials 946 ex-officials </a:t>
            </a:r>
            <a:r>
              <a:rPr lang="en-US" sz="1700" dirty="0" smtClean="0">
                <a:latin typeface="Arial" panose="020B0604020202020204" pitchFamily="34" charset="0"/>
                <a:cs typeface="Arial" panose="020B0604020202020204" pitchFamily="34" charset="0"/>
              </a:rPr>
              <a:t>were employed in 2019/20.</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Employees who terminated their services with the Department increased from 4.03% in 2018/19 to 7.2% in 2019/2020.   </a:t>
            </a:r>
          </a:p>
          <a:p>
            <a:pPr marL="457200" indent="-457200" algn="just">
              <a:lnSpc>
                <a:spcPct val="110000"/>
              </a:lnSpc>
              <a:buFont typeface="+mj-lt"/>
              <a:buAutoNum type="arabicPeriod"/>
            </a:pPr>
            <a:r>
              <a:rPr lang="en-US" sz="1700" dirty="0" smtClean="0">
                <a:latin typeface="Arial" panose="020B0604020202020204" pitchFamily="34" charset="0"/>
                <a:cs typeface="Arial" panose="020B0604020202020204" pitchFamily="34" charset="0"/>
              </a:rPr>
              <a:t>The second highest service termination rate in the Department was ascribed to the retirement, which accounts for 25.2% of the total service terminations, an indication that suggests an aging workforce.</a:t>
            </a: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57</a:t>
            </a:fld>
            <a:endParaRPr lang="en-ZA" dirty="0">
              <a:solidFill>
                <a:prstClr val="white"/>
              </a:solidFill>
            </a:endParaRPr>
          </a:p>
        </p:txBody>
      </p:sp>
    </p:spTree>
    <p:extLst>
      <p:ext uri="{BB962C8B-B14F-4D97-AF65-F5344CB8AC3E}">
        <p14:creationId xmlns:p14="http://schemas.microsoft.com/office/powerpoint/2010/main" val="1834893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HUMAN RESOURCES</a:t>
            </a:r>
            <a:endParaRPr lang="en-ZA" sz="4000" dirty="0"/>
          </a:p>
        </p:txBody>
      </p:sp>
      <p:sp>
        <p:nvSpPr>
          <p:cNvPr id="3" name="Content Placeholder 2"/>
          <p:cNvSpPr>
            <a:spLocks noGrp="1"/>
          </p:cNvSpPr>
          <p:nvPr>
            <p:ph idx="1"/>
          </p:nvPr>
        </p:nvSpPr>
        <p:spPr>
          <a:xfrm>
            <a:off x="358200" y="938304"/>
            <a:ext cx="11376600" cy="5238564"/>
          </a:xfrm>
        </p:spPr>
        <p:txBody>
          <a:bodyPr>
            <a:noAutofit/>
          </a:bodyPr>
          <a:lstStyle/>
          <a:p>
            <a:pPr marL="457200" indent="-457200" algn="just">
              <a:lnSpc>
                <a:spcPct val="110000"/>
              </a:lnSpc>
              <a:spcBef>
                <a:spcPts val="600"/>
              </a:spcBef>
              <a:buFont typeface="+mj-lt"/>
              <a:buAutoNum type="arabicPeriod" startAt="8"/>
            </a:pPr>
            <a:r>
              <a:rPr lang="en-US" sz="1700" dirty="0">
                <a:latin typeface="Arial" panose="020B0604020202020204" pitchFamily="34" charset="0"/>
                <a:cs typeface="Arial" panose="020B0604020202020204" pitchFamily="34" charset="0"/>
              </a:rPr>
              <a:t>A total of 151 680 officials were trained over the five year period in line with the workplace skills plan with 27 790 officials trained in 2019/20 against a target of 23 150.  </a:t>
            </a:r>
            <a:endParaRPr lang="en-US" sz="1700" dirty="0" smtClean="0">
              <a:latin typeface="Arial" panose="020B0604020202020204" pitchFamily="34" charset="0"/>
              <a:cs typeface="Arial" panose="020B0604020202020204" pitchFamily="34" charset="0"/>
            </a:endParaRPr>
          </a:p>
          <a:p>
            <a:pPr marL="457200" indent="-457200" algn="just">
              <a:lnSpc>
                <a:spcPct val="110000"/>
              </a:lnSpc>
              <a:spcBef>
                <a:spcPts val="600"/>
              </a:spcBef>
              <a:buFont typeface="+mj-lt"/>
              <a:buAutoNum type="arabicPeriod" startAt="8"/>
            </a:pPr>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Department has increased the number of women in security related training to enable them to handle all </a:t>
            </a:r>
            <a:r>
              <a:rPr lang="en-US" sz="1700" dirty="0" smtClean="0">
                <a:latin typeface="Arial" panose="020B0604020202020204" pitchFamily="34" charset="0"/>
                <a:cs typeface="Arial" panose="020B0604020202020204" pitchFamily="34" charset="0"/>
              </a:rPr>
              <a:t>security </a:t>
            </a:r>
            <a:r>
              <a:rPr lang="en-US" sz="1700" dirty="0">
                <a:latin typeface="Arial" panose="020B0604020202020204" pitchFamily="34" charset="0"/>
                <a:cs typeface="Arial" panose="020B0604020202020204" pitchFamily="34" charset="0"/>
              </a:rPr>
              <a:t>challenges encountered in correctional facilities. </a:t>
            </a:r>
            <a:endParaRPr lang="en-US" sz="1700" dirty="0" smtClean="0">
              <a:latin typeface="Arial" panose="020B0604020202020204" pitchFamily="34" charset="0"/>
              <a:cs typeface="Arial" panose="020B0604020202020204" pitchFamily="34" charset="0"/>
            </a:endParaRPr>
          </a:p>
          <a:p>
            <a:pPr marL="457200" indent="-457200" algn="just">
              <a:lnSpc>
                <a:spcPct val="110000"/>
              </a:lnSpc>
              <a:spcBef>
                <a:spcPts val="600"/>
              </a:spcBef>
              <a:buFont typeface="+mj-lt"/>
              <a:buAutoNum type="arabicPeriod" startAt="8"/>
            </a:pPr>
            <a:r>
              <a:rPr lang="en-US" sz="1700" dirty="0">
                <a:latin typeface="Arial" panose="020B0604020202020204" pitchFamily="34" charset="0"/>
                <a:cs typeface="Arial" panose="020B0604020202020204" pitchFamily="34" charset="0"/>
              </a:rPr>
              <a:t>A total of 2 106 officials were trained on the approved prevention and management of sexual harassment in the DCS Workplace Policy and Procedures. </a:t>
            </a:r>
            <a:endParaRPr lang="en-US" sz="1700" dirty="0" smtClean="0">
              <a:latin typeface="Arial" panose="020B0604020202020204" pitchFamily="34" charset="0"/>
              <a:cs typeface="Arial" panose="020B0604020202020204" pitchFamily="34" charset="0"/>
            </a:endParaRPr>
          </a:p>
          <a:p>
            <a:pPr marL="457200" indent="-457200" algn="just">
              <a:lnSpc>
                <a:spcPct val="110000"/>
              </a:lnSpc>
              <a:spcBef>
                <a:spcPts val="600"/>
              </a:spcBef>
              <a:buFont typeface="+mj-lt"/>
              <a:buAutoNum type="arabicPeriod" startAt="8"/>
            </a:pPr>
            <a:r>
              <a:rPr lang="en-US" sz="1700" dirty="0">
                <a:latin typeface="Arial" panose="020B0604020202020204" pitchFamily="34" charset="0"/>
                <a:cs typeface="Arial" panose="020B0604020202020204" pitchFamily="34" charset="0"/>
              </a:rPr>
              <a:t>Over the period 2015/16 to 2019/20 the Department enrolled 5 003 learners (3 039 in 2015/16; 930 in 2018/19 and 1 034 in 2019/20) on the Corrections Services Learnership programme.  </a:t>
            </a:r>
            <a:endParaRPr lang="en-US" sz="1700" dirty="0" smtClean="0">
              <a:latin typeface="Arial" panose="020B0604020202020204" pitchFamily="34" charset="0"/>
              <a:cs typeface="Arial" panose="020B0604020202020204" pitchFamily="34" charset="0"/>
            </a:endParaRPr>
          </a:p>
          <a:p>
            <a:pPr marL="457200" indent="-457200" algn="just">
              <a:lnSpc>
                <a:spcPct val="110000"/>
              </a:lnSpc>
              <a:spcBef>
                <a:spcPts val="600"/>
              </a:spcBef>
              <a:buFont typeface="+mj-lt"/>
              <a:buAutoNum type="arabicPeriod" startAt="8"/>
            </a:pPr>
            <a:r>
              <a:rPr lang="en-US" sz="1700" dirty="0" smtClean="0">
                <a:latin typeface="Arial" panose="020B0604020202020204" pitchFamily="34" charset="0"/>
                <a:cs typeface="Arial" panose="020B0604020202020204" pitchFamily="34" charset="0"/>
              </a:rPr>
              <a:t>During </a:t>
            </a:r>
            <a:r>
              <a:rPr lang="en-US" sz="1700" dirty="0">
                <a:latin typeface="Arial" panose="020B0604020202020204" pitchFamily="34" charset="0"/>
                <a:cs typeface="Arial" panose="020B0604020202020204" pitchFamily="34" charset="0"/>
              </a:rPr>
              <a:t>the 2019/20 financial year </a:t>
            </a:r>
            <a:r>
              <a:rPr lang="en-US" sz="1700" dirty="0" smtClean="0">
                <a:latin typeface="Arial" panose="020B0604020202020204" pitchFamily="34" charset="0"/>
                <a:cs typeface="Arial" panose="020B0604020202020204" pitchFamily="34" charset="0"/>
              </a:rPr>
              <a:t>561 interns </a:t>
            </a:r>
            <a:r>
              <a:rPr lang="en-US" sz="1700" dirty="0">
                <a:latin typeface="Arial" panose="020B0604020202020204" pitchFamily="34" charset="0"/>
                <a:cs typeface="Arial" panose="020B0604020202020204" pitchFamily="34" charset="0"/>
              </a:rPr>
              <a:t>were enrolled in the graduate internship programme and </a:t>
            </a:r>
            <a:r>
              <a:rPr lang="en-US" sz="1700" dirty="0" smtClean="0">
                <a:latin typeface="Arial" panose="020B0604020202020204" pitchFamily="34" charset="0"/>
                <a:cs typeface="Arial" panose="020B0604020202020204" pitchFamily="34" charset="0"/>
              </a:rPr>
              <a:t>297 participated </a:t>
            </a:r>
            <a:r>
              <a:rPr lang="en-US" sz="1700" dirty="0">
                <a:latin typeface="Arial" panose="020B0604020202020204" pitchFamily="34" charset="0"/>
                <a:cs typeface="Arial" panose="020B0604020202020204" pitchFamily="34" charset="0"/>
              </a:rPr>
              <a:t>in the student internship programme</a:t>
            </a:r>
            <a:r>
              <a:rPr lang="en-US" sz="1700" dirty="0" smtClean="0">
                <a:latin typeface="Arial" panose="020B0604020202020204" pitchFamily="34" charset="0"/>
                <a:cs typeface="Arial" panose="020B0604020202020204" pitchFamily="34" charset="0"/>
              </a:rPr>
              <a:t>.</a:t>
            </a:r>
          </a:p>
          <a:p>
            <a:pPr marL="457200" indent="-457200" algn="just">
              <a:lnSpc>
                <a:spcPct val="110000"/>
              </a:lnSpc>
              <a:spcBef>
                <a:spcPts val="600"/>
              </a:spcBef>
              <a:buFont typeface="+mj-lt"/>
              <a:buAutoNum type="arabicPeriod" startAt="8"/>
            </a:pPr>
            <a:r>
              <a:rPr lang="en-US" sz="1700" dirty="0">
                <a:latin typeface="Arial" panose="020B0604020202020204" pitchFamily="34" charset="0"/>
                <a:cs typeface="Arial" panose="020B0604020202020204" pitchFamily="34" charset="0"/>
              </a:rPr>
              <a:t>Over the five year period, the Department conducted 48 Integrated Employee Health and Wellness Programmes (IEHW) in every Management Area.  </a:t>
            </a:r>
            <a:endParaRPr lang="en-US" sz="1700" dirty="0" smtClean="0">
              <a:latin typeface="Arial" panose="020B0604020202020204" pitchFamily="34" charset="0"/>
              <a:cs typeface="Arial" panose="020B0604020202020204" pitchFamily="34" charset="0"/>
            </a:endParaRPr>
          </a:p>
          <a:p>
            <a:pPr marL="457200" indent="-457200" algn="just">
              <a:lnSpc>
                <a:spcPct val="110000"/>
              </a:lnSpc>
              <a:spcBef>
                <a:spcPts val="600"/>
              </a:spcBef>
              <a:buFont typeface="+mj-lt"/>
              <a:buAutoNum type="arabicPeriod" startAt="8"/>
            </a:pPr>
            <a:r>
              <a:rPr lang="en-US" sz="1700" dirty="0" smtClean="0">
                <a:latin typeface="Arial" panose="020B0604020202020204" pitchFamily="34" charset="0"/>
                <a:cs typeface="Arial" panose="020B0604020202020204" pitchFamily="34" charset="0"/>
              </a:rPr>
              <a:t>A </a:t>
            </a:r>
            <a:r>
              <a:rPr lang="en-US" sz="1700" dirty="0">
                <a:latin typeface="Arial" panose="020B0604020202020204" pitchFamily="34" charset="0"/>
                <a:cs typeface="Arial" panose="020B0604020202020204" pitchFamily="34" charset="0"/>
              </a:rPr>
              <a:t>roll out of IEHW Programmes was conducted in 12 Management Areas in the 2019/20 financial year</a:t>
            </a:r>
            <a:r>
              <a:rPr lang="en-US" sz="1700" dirty="0" smtClean="0">
                <a:latin typeface="Arial" panose="020B0604020202020204" pitchFamily="34" charset="0"/>
                <a:cs typeface="Arial" panose="020B0604020202020204" pitchFamily="34" charset="0"/>
              </a:rPr>
              <a:t>.</a:t>
            </a:r>
          </a:p>
          <a:p>
            <a:pPr marL="457200" indent="-457200" algn="just">
              <a:lnSpc>
                <a:spcPct val="110000"/>
              </a:lnSpc>
              <a:spcBef>
                <a:spcPts val="600"/>
              </a:spcBef>
              <a:buFont typeface="+mj-lt"/>
              <a:buAutoNum type="arabicPeriod" startAt="8"/>
            </a:pPr>
            <a:r>
              <a:rPr lang="en-US" sz="1700" dirty="0" smtClean="0">
                <a:latin typeface="Arial" panose="020B0604020202020204" pitchFamily="34" charset="0"/>
                <a:cs typeface="Arial" panose="020B0604020202020204" pitchFamily="34" charset="0"/>
              </a:rPr>
              <a:t>The Department continues to experience challenges with the </a:t>
            </a:r>
            <a:r>
              <a:rPr lang="en-US" sz="1700" dirty="0">
                <a:latin typeface="Arial" panose="020B0604020202020204" pitchFamily="34" charset="0"/>
                <a:cs typeface="Arial" panose="020B0604020202020204" pitchFamily="34" charset="0"/>
              </a:rPr>
              <a:t>filling </a:t>
            </a:r>
            <a:r>
              <a:rPr lang="en-US" sz="1700" dirty="0" smtClean="0">
                <a:latin typeface="Arial" panose="020B0604020202020204" pitchFamily="34" charset="0"/>
                <a:cs typeface="Arial" panose="020B0604020202020204" pitchFamily="34" charset="0"/>
              </a:rPr>
              <a:t>of vacant </a:t>
            </a:r>
            <a:r>
              <a:rPr lang="en-US" sz="1700" dirty="0">
                <a:latin typeface="Arial" panose="020B0604020202020204" pitchFamily="34" charset="0"/>
                <a:cs typeface="Arial" panose="020B0604020202020204" pitchFamily="34" charset="0"/>
              </a:rPr>
              <a:t>posts at a rate that compensates for the staff leaving its employ.  This situation was exacerbated by the decreased compensation of employees’ budget. </a:t>
            </a:r>
            <a:endParaRPr lang="en-ZA"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58</a:t>
            </a:fld>
            <a:endParaRPr lang="en-ZA" dirty="0">
              <a:solidFill>
                <a:prstClr val="white"/>
              </a:solidFill>
            </a:endParaRPr>
          </a:p>
        </p:txBody>
      </p:sp>
    </p:spTree>
    <p:extLst>
      <p:ext uri="{BB962C8B-B14F-4D97-AF65-F5344CB8AC3E}">
        <p14:creationId xmlns:p14="http://schemas.microsoft.com/office/powerpoint/2010/main" val="2520069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EMPLOYMENT AND VACANCIES BY PROGRAMME AS AT 31 MARCH 2020</a:t>
            </a:r>
            <a:endParaRPr lang="en-ZA" sz="30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59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736562940"/>
              </p:ext>
            </p:extLst>
          </p:nvPr>
        </p:nvGraphicFramePr>
        <p:xfrm>
          <a:off x="537881" y="1084728"/>
          <a:ext cx="11008662" cy="4837626"/>
        </p:xfrm>
        <a:graphic>
          <a:graphicData uri="http://schemas.openxmlformats.org/drawingml/2006/table">
            <a:tbl>
              <a:tblPr firstRow="1" firstCol="1" bandRow="1" bandCol="1"/>
              <a:tblGrid>
                <a:gridCol w="2958354"/>
                <a:gridCol w="2012577"/>
                <a:gridCol w="2012577"/>
                <a:gridCol w="2012577"/>
                <a:gridCol w="2012577"/>
              </a:tblGrid>
              <a:tr h="1603518">
                <a:tc>
                  <a:txBody>
                    <a:bodyPr/>
                    <a:lstStyle/>
                    <a:p>
                      <a:pPr algn="ctr">
                        <a:lnSpc>
                          <a:spcPct val="115000"/>
                        </a:lnSpc>
                        <a:spcBef>
                          <a:spcPts val="300"/>
                        </a:spcBef>
                        <a:spcAft>
                          <a:spcPts val="300"/>
                        </a:spcAft>
                      </a:pP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Programme</a:t>
                      </a:r>
                      <a:endParaRPr lang="en-ZA"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on approved establishment</a:t>
                      </a:r>
                      <a:endParaRPr lang="en-ZA"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posts filled</a:t>
                      </a:r>
                      <a:endParaRPr lang="en-ZA"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Vacancy rate</a:t>
                      </a:r>
                      <a:endParaRPr lang="en-ZA"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employees additional to the establishment</a:t>
                      </a:r>
                      <a:endParaRPr lang="en-ZA"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r>
              <a:tr h="507894">
                <a:tc>
                  <a:txBody>
                    <a:bodyPr/>
                    <a:lstStyle/>
                    <a:p>
                      <a:pP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Administration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6 814</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5 891</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  13,5</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664</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91561">
                <a:tc>
                  <a:txBody>
                    <a:bodyPr/>
                    <a:lstStyle/>
                    <a:p>
                      <a:pP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Care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2 043</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1 766</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  13,6</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64</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91561">
                <a:tc>
                  <a:txBody>
                    <a:bodyPr/>
                    <a:lstStyle/>
                    <a:p>
                      <a:pP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Incarceration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28 455</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26 352</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  7,4</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1 363</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591298">
                <a:tc>
                  <a:txBody>
                    <a:bodyPr/>
                    <a:lstStyle/>
                    <a:p>
                      <a:pP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Rehabilitation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2 522</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2 187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  13,3</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67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91561">
                <a:tc>
                  <a:txBody>
                    <a:bodyPr/>
                    <a:lstStyle/>
                    <a:p>
                      <a:pP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Social reintegration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2 227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1 927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  13,5</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28</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511151">
                <a:tc>
                  <a:txBody>
                    <a:bodyPr/>
                    <a:lstStyle/>
                    <a:p>
                      <a:pPr>
                        <a:lnSpc>
                          <a:spcPct val="115000"/>
                        </a:lnSpc>
                        <a:spcBef>
                          <a:spcPts val="300"/>
                        </a:spcBef>
                        <a:spcAft>
                          <a:spcPts val="300"/>
                        </a:spcAft>
                      </a:pPr>
                      <a:r>
                        <a:rPr lang="en-GB" sz="2000" b="1" dirty="0">
                          <a:effectLst/>
                          <a:latin typeface="Arial" panose="020B0604020202020204" pitchFamily="34" charset="0"/>
                          <a:ea typeface="Calibri" panose="020F0502020204030204" pitchFamily="34" charset="0"/>
                          <a:cs typeface="Arial" panose="020B0604020202020204" pitchFamily="34" charset="0"/>
                        </a:rPr>
                        <a:t>Total</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Bef>
                          <a:spcPts val="300"/>
                        </a:spcBef>
                        <a:spcAft>
                          <a:spcPts val="300"/>
                        </a:spcAft>
                      </a:pPr>
                      <a:r>
                        <a:rPr lang="en-GB" sz="2000" b="1" dirty="0">
                          <a:effectLst/>
                          <a:latin typeface="Arial" panose="020B0604020202020204" pitchFamily="34" charset="0"/>
                          <a:ea typeface="Calibri" panose="020F0502020204030204" pitchFamily="34" charset="0"/>
                          <a:cs typeface="Arial" panose="020B0604020202020204" pitchFamily="34" charset="0"/>
                        </a:rPr>
                        <a:t>42 061</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Bef>
                          <a:spcPts val="300"/>
                        </a:spcBef>
                        <a:spcAft>
                          <a:spcPts val="300"/>
                        </a:spcAft>
                      </a:pPr>
                      <a:r>
                        <a:rPr lang="en-GB" sz="2000" b="1" dirty="0">
                          <a:effectLst/>
                          <a:latin typeface="Arial" panose="020B0604020202020204" pitchFamily="34" charset="0"/>
                          <a:ea typeface="Calibri" panose="020F0502020204030204" pitchFamily="34" charset="0"/>
                          <a:cs typeface="Arial" panose="020B0604020202020204" pitchFamily="34" charset="0"/>
                        </a:rPr>
                        <a:t>38 123</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Bef>
                          <a:spcPts val="300"/>
                        </a:spcBef>
                        <a:spcAft>
                          <a:spcPts val="300"/>
                        </a:spcAft>
                      </a:pPr>
                      <a:r>
                        <a:rPr lang="en-GB" sz="2000" b="1" dirty="0">
                          <a:effectLst/>
                          <a:latin typeface="Arial" panose="020B0604020202020204" pitchFamily="34" charset="0"/>
                          <a:ea typeface="Calibri" panose="020F0502020204030204" pitchFamily="34" charset="0"/>
                          <a:cs typeface="Arial" panose="020B0604020202020204" pitchFamily="34" charset="0"/>
                        </a:rPr>
                        <a:t>  9,4</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Bef>
                          <a:spcPts val="300"/>
                        </a:spcBef>
                        <a:spcAft>
                          <a:spcPts val="300"/>
                        </a:spcAft>
                      </a:pPr>
                      <a:r>
                        <a:rPr lang="en-GB" sz="2000" b="1" dirty="0">
                          <a:effectLst/>
                          <a:latin typeface="Arial" panose="020B0604020202020204" pitchFamily="34" charset="0"/>
                          <a:ea typeface="Calibri" panose="020F0502020204030204" pitchFamily="34" charset="0"/>
                          <a:cs typeface="Arial" panose="020B0604020202020204" pitchFamily="34" charset="0"/>
                        </a:rPr>
                        <a:t>2 186</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r>
            </a:tbl>
          </a:graphicData>
        </a:graphic>
      </p:graphicFrame>
    </p:spTree>
    <p:extLst>
      <p:ext uri="{BB962C8B-B14F-4D97-AF65-F5344CB8AC3E}">
        <p14:creationId xmlns:p14="http://schemas.microsoft.com/office/powerpoint/2010/main" val="300425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LEGISLATIVE MANDATE AND POLICY MANDATE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6</a:t>
            </a:fld>
            <a:endParaRPr lang="en-ZA" dirty="0"/>
          </a:p>
        </p:txBody>
      </p:sp>
      <p:sp>
        <p:nvSpPr>
          <p:cNvPr id="5" name="Content Placeholder 2"/>
          <p:cNvSpPr txBox="1">
            <a:spLocks/>
          </p:cNvSpPr>
          <p:nvPr/>
        </p:nvSpPr>
        <p:spPr>
          <a:xfrm>
            <a:off x="223157" y="1023260"/>
            <a:ext cx="5760000" cy="4648200"/>
          </a:xfrm>
          <a:prstGeom prst="rect">
            <a:avLst/>
          </a:prstGeom>
          <a:ln w="28575">
            <a:solidFill>
              <a:srgbClr val="CC9900"/>
            </a:solidFill>
          </a:ln>
        </p:spPr>
        <p:txBody>
          <a:bodyPr>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7" marR="0" lvl="0" indent="-342897" algn="just" defTabSz="914391" rtl="0" eaLnBrk="1" fontAlgn="base" latinLnBrk="0" hangingPunct="1">
              <a:lnSpc>
                <a:spcPct val="100000"/>
              </a:lnSpc>
              <a:spcBef>
                <a:spcPts val="6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Correctional Services Act 111 of 1998</a:t>
            </a:r>
          </a:p>
          <a:p>
            <a:pPr marL="342897" marR="0" lvl="0" indent="-342897" algn="just" defTabSz="914391" rtl="0" eaLnBrk="1" fontAlgn="base"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Criminal Procedure Act 51 of 1977</a:t>
            </a:r>
          </a:p>
          <a:p>
            <a:pPr marL="342897" marR="0" lvl="0" indent="-342897" algn="just" defTabSz="914391" rtl="0" eaLnBrk="1" fontAlgn="auto"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Child Justice Act 75 of 2008</a:t>
            </a:r>
            <a:endParaRPr kumimoji="0" lang="en-ZA"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342897" marR="0" lvl="0" indent="-342897" algn="just" defTabSz="914391" rtl="0" eaLnBrk="1" fontAlgn="base"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Promotion of Administrative Justice Act 3 of 2000</a:t>
            </a:r>
          </a:p>
          <a:p>
            <a:pPr marL="342897" marR="0" lvl="0" indent="-342897" algn="just" defTabSz="914391" rtl="0" eaLnBrk="1" fontAlgn="base"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National Health Act 61 of 2003</a:t>
            </a:r>
            <a:endParaRPr kumimoji="0" lang="en-ZA"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897" marR="0" lvl="0" indent="-342897" algn="just" defTabSz="914391" rtl="0" eaLnBrk="1" fontAlgn="base"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Mental Health Care Act 17 of 2002</a:t>
            </a:r>
            <a:endParaRPr kumimoji="0" lang="en-ZA"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897" marR="0" lvl="0" indent="-342897" algn="just" defTabSz="914391" rtl="0" eaLnBrk="1" fontAlgn="auto" latinLnBrk="0" hangingPunct="1">
              <a:lnSpc>
                <a:spcPct val="100000"/>
              </a:lnSpc>
              <a:spcBef>
                <a:spcPts val="600"/>
              </a:spcBef>
              <a:spcAft>
                <a:spcPts val="600"/>
              </a:spcAft>
              <a:buClrTx/>
              <a:buSzTx/>
              <a:buFont typeface="Arial" pitchFamily="34" charset="0"/>
              <a:buChar char="•"/>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Prevention and Combatting of Torture of Persons Act 13 of 2013</a:t>
            </a:r>
            <a:endParaRPr kumimoji="0" lang="en-ZA" sz="2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342897" marR="0" lvl="0" indent="-342897" algn="just" defTabSz="914391" rtl="0" eaLnBrk="1" fontAlgn="base" latinLnBrk="0" hangingPunct="1">
              <a:lnSpc>
                <a:spcPct val="100000"/>
              </a:lnSpc>
              <a:spcBef>
                <a:spcPts val="1200"/>
              </a:spcBef>
              <a:spcAft>
                <a:spcPts val="600"/>
              </a:spcAft>
              <a:buClrTx/>
              <a:buSzTx/>
              <a:buFont typeface="Arial" pitchFamily="34" charset="0"/>
              <a:buChar char="•"/>
              <a:tabLst/>
              <a:defRPr/>
            </a:pP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6" name="Rectangle 5"/>
          <p:cNvSpPr/>
          <p:nvPr/>
        </p:nvSpPr>
        <p:spPr>
          <a:xfrm>
            <a:off x="6154371" y="1023259"/>
            <a:ext cx="5760000" cy="4644000"/>
          </a:xfrm>
          <a:prstGeom prst="rect">
            <a:avLst/>
          </a:prstGeom>
          <a:ln w="28575">
            <a:solidFill>
              <a:srgbClr val="CC9900"/>
            </a:solidFill>
          </a:ln>
        </p:spPr>
        <p:txBody>
          <a:bodyPr wrap="square">
            <a:spAutoFit/>
          </a:bodyPr>
          <a:lstStyle/>
          <a:p>
            <a:pPr marL="342900" marR="0" lvl="0" indent="-342900" algn="just" defTabSz="914316"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White Paper on Corrections in South Africa (2005) </a:t>
            </a:r>
            <a:endParaRPr kumimoji="0" lang="en-ZA" sz="24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900" marR="0" lvl="0" indent="-342900" algn="just" defTabSz="914316"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White Paper on Remand Detention Management in South Africa (2014) </a:t>
            </a:r>
          </a:p>
          <a:p>
            <a:pPr marL="342900" marR="0" lvl="0" indent="-342900" algn="just" defTabSz="914316"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National Development Plan Vision 2030</a:t>
            </a:r>
            <a:endParaRPr kumimoji="0" lang="en-ZA"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247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PERSONNEL EXPENDITURE PER PROGRAMME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60</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521356422"/>
              </p:ext>
            </p:extLst>
          </p:nvPr>
        </p:nvGraphicFramePr>
        <p:xfrm>
          <a:off x="345141" y="1034719"/>
          <a:ext cx="11129683" cy="4566324"/>
        </p:xfrm>
        <a:graphic>
          <a:graphicData uri="http://schemas.openxmlformats.org/drawingml/2006/table">
            <a:tbl>
              <a:tblPr firstRow="1" firstCol="1" bandRow="1"/>
              <a:tblGrid>
                <a:gridCol w="2286494"/>
                <a:gridCol w="1631938"/>
                <a:gridCol w="1471638"/>
                <a:gridCol w="1687566"/>
                <a:gridCol w="1387068"/>
                <a:gridCol w="1424884"/>
                <a:gridCol w="1240095"/>
              </a:tblGrid>
              <a:tr h="1523028">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Programme</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expenditure (R’000)</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Personnel expenditure (R’000)</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Training expenditure</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(R’000)</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Professional and special services expenditure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(R’000)</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Personnel expenditure as a percentage of total expenditure</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c>
                  <a:txBody>
                    <a:bodyPr/>
                    <a:lstStyle/>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Average personnel cost per employee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(R’000)</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D70"/>
                    </a:solidFill>
                  </a:tcPr>
                </a:tc>
              </a:tr>
              <a:tr h="480638">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4,926,423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2,978,096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169,330*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41,427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60.5%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431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0638">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Incarceration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15,189,842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10,724,061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285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70.6%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388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0638">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Rehabilitation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1,895,158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1,448,696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1,646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935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76.4%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324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0638">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Care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2,187,640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930,867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42.6%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501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0638">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Social Reintegration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987,083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889,718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51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90.1%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474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0638">
                <a:tc>
                  <a:txBody>
                    <a:bodyPr/>
                    <a:lstStyle/>
                    <a:p>
                      <a:pP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Total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25,186,146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16,971,438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171,722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42,792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67.4%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397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r>
            </a:tbl>
          </a:graphicData>
        </a:graphic>
      </p:graphicFrame>
    </p:spTree>
    <p:extLst>
      <p:ext uri="{BB962C8B-B14F-4D97-AF65-F5344CB8AC3E}">
        <p14:creationId xmlns:p14="http://schemas.microsoft.com/office/powerpoint/2010/main" val="3548401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EMPLOYMENT EQUITY</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61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934850784"/>
              </p:ext>
            </p:extLst>
          </p:nvPr>
        </p:nvGraphicFramePr>
        <p:xfrm>
          <a:off x="430304" y="1039900"/>
          <a:ext cx="10883154" cy="4897241"/>
        </p:xfrm>
        <a:graphic>
          <a:graphicData uri="http://schemas.openxmlformats.org/drawingml/2006/table">
            <a:tbl>
              <a:tblPr firstRow="1" firstCol="1" bandRow="1" bandCol="1"/>
              <a:tblGrid>
                <a:gridCol w="2291992"/>
                <a:gridCol w="999073"/>
                <a:gridCol w="929421"/>
                <a:gridCol w="933775"/>
                <a:gridCol w="1088316"/>
                <a:gridCol w="1088316"/>
                <a:gridCol w="929421"/>
                <a:gridCol w="931598"/>
                <a:gridCol w="931598"/>
                <a:gridCol w="759644"/>
              </a:tblGrid>
              <a:tr h="402583">
                <a:tc rowSpan="2">
                  <a:txBody>
                    <a:bodyPr/>
                    <a:lstStyle/>
                    <a:p>
                      <a:pPr algn="ct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Occupational category</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gridSpan="4">
                  <a:txBody>
                    <a:bodyPr/>
                    <a:lstStyle/>
                    <a:p>
                      <a:pPr algn="ctr">
                        <a:lnSpc>
                          <a:spcPct val="115000"/>
                        </a:lnSpc>
                        <a:spcAft>
                          <a:spcPts val="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Male</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Female</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r>
              <a:tr h="402583">
                <a:tc vMerge="1">
                  <a:txBody>
                    <a:bodyPr/>
                    <a:lstStyle/>
                    <a:p>
                      <a:endParaRPr lang="en-ZA"/>
                    </a:p>
                  </a:txBody>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African</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Coloured</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Indian</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White</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African</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Coloured</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Indian</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a:txBody>
                    <a:bodyPr/>
                    <a:lstStyle/>
                    <a:p>
                      <a:pPr>
                        <a:lnSpc>
                          <a:spcPct val="115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White</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545D70"/>
                    </a:solidFill>
                  </a:tcPr>
                </a:tc>
                <a:tc vMerge="1">
                  <a:txBody>
                    <a:bodyPr/>
                    <a:lstStyle/>
                    <a:p>
                      <a:endParaRPr lang="en-ZA"/>
                    </a:p>
                  </a:txBody>
                  <a:tcPr/>
                </a:tc>
              </a:tr>
              <a:tr h="606976">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Legislators, senior officials and managers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173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02583">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1 160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2 219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6905">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Technicians and associate professionals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1 099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198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279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2 549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02583">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Clerks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1 611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1 594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204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3 852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02583">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 and sales workers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7 763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1 245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276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14 683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2 840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351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2 357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29 657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86905">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Craft and related trades workers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282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455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02583">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Contract-(Level below 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601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754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1 404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r h="402583">
                <a:tc>
                  <a:txBody>
                    <a:bodyPr/>
                    <a:lstStyle/>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12 364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1 779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232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637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18 651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3 325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428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2 893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c>
                  <a:txBody>
                    <a:bodyPr/>
                    <a:lstStyle/>
                    <a:p>
                      <a:pPr algn="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40 309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solidFill>
                      <a:srgbClr val="CDD1D9"/>
                    </a:solidFill>
                  </a:tcPr>
                </a:tc>
              </a:tr>
              <a:tr h="486905">
                <a:tc>
                  <a:txBody>
                    <a:bodyPr/>
                    <a:lstStyle/>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Employees with disabilities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98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583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F1E48C-FFC2-AA48-A4E9-07653B347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
        <p:nvSpPr>
          <p:cNvPr id="4" name="TextBox 3"/>
          <p:cNvSpPr txBox="1"/>
          <p:nvPr/>
        </p:nvSpPr>
        <p:spPr>
          <a:xfrm>
            <a:off x="626004" y="391545"/>
            <a:ext cx="6300000" cy="6300000"/>
          </a:xfrm>
          <a:prstGeom prst="rect">
            <a:avLst/>
          </a:prstGeom>
          <a:noFill/>
        </p:spPr>
        <p:txBody>
          <a:bodyPr wrap="square" rtlCol="0">
            <a:spAutoFit/>
          </a:bodyPr>
          <a:lstStyle/>
          <a:p>
            <a:pPr algn="ctr" defTabSz="914316"/>
            <a:r>
              <a:rPr lang="en-ZA" sz="3600" b="1" dirty="0">
                <a:solidFill>
                  <a:srgbClr val="C8AE7E"/>
                </a:solidFill>
                <a:latin typeface="Tahoma" panose="020B0604030504040204" pitchFamily="34" charset="0"/>
                <a:ea typeface="Tahoma" panose="020B0604030504040204" pitchFamily="34" charset="0"/>
                <a:cs typeface="Tahoma" panose="020B0604030504040204" pitchFamily="34" charset="0"/>
              </a:rPr>
              <a:t>2019/20 ANNUAL REPORT</a:t>
            </a:r>
          </a:p>
          <a:p>
            <a:pPr algn="ctr" defTabSz="914316"/>
            <a:endParaRPr lang="fr-FR" sz="7200" b="1" dirty="0" smtClean="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PART </a:t>
            </a:r>
            <a:r>
              <a:rPr lang="fr-FR" sz="7200" b="1" dirty="0">
                <a:solidFill>
                  <a:srgbClr val="006600"/>
                </a:solidFill>
                <a:latin typeface="Calibri" panose="020F0502020204030204"/>
              </a:rPr>
              <a:t>E</a:t>
            </a:r>
          </a:p>
          <a:p>
            <a:pPr algn="ctr" defTabSz="914316"/>
            <a:endParaRPr lang="fr-FR" sz="7200" b="1" dirty="0">
              <a:solidFill>
                <a:srgbClr val="006600"/>
              </a:solidFill>
              <a:latin typeface="Calibri" panose="020F0502020204030204"/>
            </a:endParaRPr>
          </a:p>
          <a:p>
            <a:pPr algn="ctr" defTabSz="914316"/>
            <a:r>
              <a:rPr lang="fr-FR" sz="7200" b="1" dirty="0" smtClean="0">
                <a:solidFill>
                  <a:srgbClr val="006600"/>
                </a:solidFill>
                <a:latin typeface="Calibri" panose="020F0502020204030204"/>
              </a:rPr>
              <a:t>FINANCIAL INFORMATION</a:t>
            </a:r>
            <a:endParaRPr lang="fr-FR" sz="7200" b="1" dirty="0">
              <a:solidFill>
                <a:srgbClr val="006600"/>
              </a:solidFill>
              <a:latin typeface="Calibri" panose="020F0502020204030204"/>
            </a:endParaRPr>
          </a:p>
        </p:txBody>
      </p:sp>
      <p:sp>
        <p:nvSpPr>
          <p:cNvPr id="5" name="Slide Number Placeholder 5"/>
          <p:cNvSpPr txBox="1">
            <a:spLocks/>
          </p:cNvSpPr>
          <p:nvPr/>
        </p:nvSpPr>
        <p:spPr>
          <a:xfrm>
            <a:off x="10569388" y="6406429"/>
            <a:ext cx="528917" cy="36670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7B0A79F-3671-490D-B8E0-220653DEC0F9}" type="slidenum">
              <a:rPr lang="en-ZA" smtClean="0">
                <a:solidFill>
                  <a:prstClr val="black">
                    <a:tint val="75000"/>
                  </a:prstClr>
                </a:solidFill>
                <a:latin typeface="Calibri" panose="020F0502020204030204"/>
              </a:rPr>
              <a:pPr algn="ctr"/>
              <a:t>62</a:t>
            </a:fld>
            <a:endParaRPr lang="en-ZA" dirty="0">
              <a:solidFill>
                <a:prstClr val="black">
                  <a:tint val="75000"/>
                </a:prstClr>
              </a:solidFill>
              <a:latin typeface="Calibri" panose="020F0502020204030204"/>
            </a:endParaRPr>
          </a:p>
        </p:txBody>
      </p:sp>
      <p:grpSp>
        <p:nvGrpSpPr>
          <p:cNvPr id="6" name="Group 5"/>
          <p:cNvGrpSpPr/>
          <p:nvPr/>
        </p:nvGrpSpPr>
        <p:grpSpPr>
          <a:xfrm>
            <a:off x="273423" y="271380"/>
            <a:ext cx="11645154" cy="6318402"/>
            <a:chOff x="286871" y="288587"/>
            <a:chExt cx="11645154" cy="6318402"/>
          </a:xfrm>
        </p:grpSpPr>
        <p:cxnSp>
          <p:nvCxnSpPr>
            <p:cNvPr id="7" name="Straight Connector 6"/>
            <p:cNvCxnSpPr/>
            <p:nvPr/>
          </p:nvCxnSpPr>
          <p:spPr>
            <a:xfrm flipH="1">
              <a:off x="286871" y="288587"/>
              <a:ext cx="116451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6871" y="288587"/>
              <a:ext cx="0" cy="6318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871" y="6606989"/>
              <a:ext cx="103900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32025" y="288587"/>
              <a:ext cx="0" cy="240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6237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OVERVIEW OF THE AUDIT OUTCOMES OVER THE 5 YEAR PERIOD</a:t>
            </a:r>
            <a:endParaRPr lang="en-ZA" sz="33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63</a:t>
            </a:fld>
            <a:endParaRPr lang="en-ZA" dirty="0"/>
          </a:p>
        </p:txBody>
      </p:sp>
      <p:sp>
        <p:nvSpPr>
          <p:cNvPr id="5" name="Content Placeholder 1"/>
          <p:cNvSpPr txBox="1">
            <a:spLocks/>
          </p:cNvSpPr>
          <p:nvPr/>
        </p:nvSpPr>
        <p:spPr>
          <a:xfrm>
            <a:off x="331258" y="1157286"/>
            <a:ext cx="11529483" cy="1600200"/>
          </a:xfrm>
          <a:prstGeom prst="rect">
            <a:avLst/>
          </a:prstGeom>
        </p:spPr>
        <p:txBody>
          <a:bodyPr vert="horz" lIns="91440" tIns="45720" rIns="91440" bIns="45720" rtlCol="0">
            <a:norm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spcBef>
                <a:spcPts val="600"/>
              </a:spcBef>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A five year comparison between 2015/16 to 2019/20 financial years indicates a significant decrease on the number of findings from six hundred and sixty-seven (667) in 2015/16 financial year to two hundred and fourteen (214) in 2019/20 financial year.  This translates to 68% decrease during the five year period.</a:t>
            </a:r>
          </a:p>
          <a:p>
            <a:pPr marL="342900" indent="-342900" algn="just">
              <a:spcBef>
                <a:spcPts val="600"/>
              </a:spcBef>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Despite the efforts to reduce findings, the Department received the following audit opinions during the 2015/16 to 2019/20 financial years. </a:t>
            </a:r>
          </a:p>
        </p:txBody>
      </p:sp>
      <p:graphicFrame>
        <p:nvGraphicFramePr>
          <p:cNvPr id="6" name="Table 5"/>
          <p:cNvGraphicFramePr>
            <a:graphicFrameLocks noGrp="1"/>
          </p:cNvGraphicFramePr>
          <p:nvPr>
            <p:extLst>
              <p:ext uri="{D42A27DB-BD31-4B8C-83A1-F6EECF244321}">
                <p14:modId xmlns:p14="http://schemas.microsoft.com/office/powerpoint/2010/main" val="3077055366"/>
              </p:ext>
            </p:extLst>
          </p:nvPr>
        </p:nvGraphicFramePr>
        <p:xfrm>
          <a:off x="602840" y="2986087"/>
          <a:ext cx="11131960" cy="2743200"/>
        </p:xfrm>
        <a:graphic>
          <a:graphicData uri="http://schemas.openxmlformats.org/drawingml/2006/table">
            <a:tbl>
              <a:tblPr firstRow="1" bandRow="1"/>
              <a:tblGrid>
                <a:gridCol w="1447155"/>
                <a:gridCol w="1995720"/>
                <a:gridCol w="1832571"/>
                <a:gridCol w="2351314"/>
                <a:gridCol w="3505200"/>
              </a:tblGrid>
              <a:tr h="228990">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1800" b="1" dirty="0" smtClean="0">
                          <a:solidFill>
                            <a:schemeClr val="bg1"/>
                          </a:solidFill>
                          <a:latin typeface="Arial" panose="020B0604020202020204" pitchFamily="34" charset="0"/>
                          <a:cs typeface="Arial" panose="020B0604020202020204" pitchFamily="34" charset="0"/>
                        </a:rPr>
                        <a:t>Financial</a:t>
                      </a:r>
                      <a:r>
                        <a:rPr lang="en-ZA" sz="1800" b="1" baseline="0" dirty="0" smtClean="0">
                          <a:solidFill>
                            <a:schemeClr val="bg1"/>
                          </a:solidFill>
                          <a:latin typeface="Arial" panose="020B0604020202020204" pitchFamily="34" charset="0"/>
                          <a:cs typeface="Arial" panose="020B0604020202020204" pitchFamily="34" charset="0"/>
                        </a:rPr>
                        <a:t> Year</a:t>
                      </a:r>
                      <a:endParaRPr lang="en-ZA" sz="18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1800" b="1" dirty="0" smtClean="0">
                          <a:solidFill>
                            <a:schemeClr val="bg1"/>
                          </a:solidFill>
                          <a:latin typeface="Arial" panose="020B0604020202020204" pitchFamily="34" charset="0"/>
                          <a:cs typeface="Arial" panose="020B0604020202020204" pitchFamily="34" charset="0"/>
                        </a:rPr>
                        <a:t>Total number of findings</a:t>
                      </a:r>
                      <a:endParaRPr lang="en-ZA" sz="18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1800" b="1" dirty="0" smtClean="0">
                          <a:solidFill>
                            <a:schemeClr val="bg1"/>
                          </a:solidFill>
                          <a:latin typeface="Arial" panose="020B0604020202020204" pitchFamily="34" charset="0"/>
                          <a:cs typeface="Arial" panose="020B0604020202020204" pitchFamily="34" charset="0"/>
                        </a:rPr>
                        <a:t>% decrease/</a:t>
                      </a:r>
                    </a:p>
                    <a:p>
                      <a:r>
                        <a:rPr lang="en-ZA" sz="1800" b="1" dirty="0" smtClean="0">
                          <a:solidFill>
                            <a:schemeClr val="bg1"/>
                          </a:solidFill>
                          <a:latin typeface="Arial" panose="020B0604020202020204" pitchFamily="34" charset="0"/>
                          <a:cs typeface="Arial" panose="020B0604020202020204" pitchFamily="34" charset="0"/>
                        </a:rPr>
                        <a:t>increase (Y/Y)</a:t>
                      </a:r>
                      <a:endParaRPr lang="en-ZA" sz="18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1800" b="1" dirty="0" smtClean="0">
                          <a:solidFill>
                            <a:schemeClr val="bg1"/>
                          </a:solidFill>
                          <a:latin typeface="Arial" panose="020B0604020202020204" pitchFamily="34" charset="0"/>
                          <a:cs typeface="Arial" panose="020B0604020202020204" pitchFamily="34" charset="0"/>
                        </a:rPr>
                        <a:t>Audit Outcome</a:t>
                      </a:r>
                      <a:endParaRPr lang="en-ZA" sz="18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1800" b="1" dirty="0" smtClean="0">
                          <a:solidFill>
                            <a:schemeClr val="bg1"/>
                          </a:solidFill>
                          <a:latin typeface="Arial" panose="020B0604020202020204" pitchFamily="34" charset="0"/>
                          <a:cs typeface="Arial" panose="020B0604020202020204" pitchFamily="34" charset="0"/>
                        </a:rPr>
                        <a:t>Area(s) of Qualification</a:t>
                      </a:r>
                      <a:endParaRPr lang="en-ZA" sz="18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25999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2015/16</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667</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13%</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Unqualified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1466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2016/17</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373</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(44%)</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Capital</a:t>
                      </a:r>
                      <a:r>
                        <a:rPr lang="en-ZA" sz="1800" baseline="0" dirty="0" smtClean="0">
                          <a:solidFill>
                            <a:schemeClr val="tx1"/>
                          </a:solidFill>
                          <a:latin typeface="Arial" panose="020B0604020202020204" pitchFamily="34" charset="0"/>
                          <a:cs typeface="Arial" panose="020B0604020202020204" pitchFamily="34" charset="0"/>
                        </a:rPr>
                        <a:t> Work-in Progress</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4566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2017/18</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257</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(31%)</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Commitments</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8542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2018/19</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204</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(21%)</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800" dirty="0" smtClean="0">
                          <a:solidFill>
                            <a:schemeClr val="tx1"/>
                          </a:solidFill>
                          <a:latin typeface="Arial" panose="020B0604020202020204" pitchFamily="34" charset="0"/>
                          <a:cs typeface="Arial" panose="020B0604020202020204" pitchFamily="34" charset="0"/>
                        </a:rPr>
                        <a:t>Commitments and Irregular</a:t>
                      </a:r>
                      <a:r>
                        <a:rPr lang="en-ZA" sz="1800" baseline="0" dirty="0" smtClean="0">
                          <a:solidFill>
                            <a:schemeClr val="tx1"/>
                          </a:solidFill>
                          <a:latin typeface="Arial" panose="020B0604020202020204" pitchFamily="34" charset="0"/>
                          <a:cs typeface="Arial" panose="020B0604020202020204" pitchFamily="34" charset="0"/>
                        </a:rPr>
                        <a:t> Expenditure</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85420">
                <a:tc>
                  <a:txBody>
                    <a:bodyPr/>
                    <a:lstStyle/>
                    <a:p>
                      <a:r>
                        <a:rPr lang="en-ZA" dirty="0" smtClean="0">
                          <a:latin typeface="Arial" panose="020B0604020202020204" pitchFamily="34" charset="0"/>
                          <a:cs typeface="Arial" panose="020B0604020202020204" pitchFamily="34" charset="0"/>
                        </a:rPr>
                        <a:t>2019/20</a:t>
                      </a:r>
                      <a:endParaRPr lang="en-ZA" dirty="0">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ZA" dirty="0" smtClean="0">
                          <a:solidFill>
                            <a:schemeClr val="tx1"/>
                          </a:solidFill>
                          <a:latin typeface="Arial" panose="020B0604020202020204" pitchFamily="34" charset="0"/>
                          <a:cs typeface="Arial" panose="020B0604020202020204" pitchFamily="34" charset="0"/>
                        </a:rPr>
                        <a:t>214</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ZA" dirty="0" smtClean="0">
                          <a:solidFill>
                            <a:schemeClr val="tx1"/>
                          </a:solidFill>
                          <a:latin typeface="Arial" panose="020B0604020202020204" pitchFamily="34" charset="0"/>
                          <a:cs typeface="Arial" panose="020B0604020202020204" pitchFamily="34" charset="0"/>
                        </a:rPr>
                        <a:t>5%</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ZA" dirty="0" smtClean="0">
                          <a:latin typeface="Arial" panose="020B0604020202020204" pitchFamily="34" charset="0"/>
                          <a:cs typeface="Arial" panose="020B0604020202020204" pitchFamily="34" charset="0"/>
                        </a:rPr>
                        <a:t>Qualified</a:t>
                      </a:r>
                      <a:endParaRPr lang="en-ZA" dirty="0">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ZA" dirty="0" smtClean="0">
                          <a:latin typeface="Arial" panose="020B0604020202020204" pitchFamily="34" charset="0"/>
                          <a:cs typeface="Arial" panose="020B0604020202020204" pitchFamily="34" charset="0"/>
                        </a:rPr>
                        <a:t>Irregular Expenditure</a:t>
                      </a:r>
                      <a:endParaRPr lang="en-ZA" dirty="0">
                        <a:latin typeface="Arial" panose="020B0604020202020204" pitchFamily="34" charset="0"/>
                        <a:cs typeface="Arial" panose="020B0604020202020204" pitchFamily="34" charset="0"/>
                      </a:endParaRPr>
                    </a:p>
                  </a:txBody>
                  <a:tcPr>
                    <a:lnL w="12700" cap="flat" cmpd="sng" algn="ctr">
                      <a:solidFill>
                        <a:srgbClr val="545D70"/>
                      </a:solidFill>
                      <a:prstDash val="solid"/>
                      <a:round/>
                      <a:headEnd type="none" w="med" len="med"/>
                      <a:tailEnd type="none" w="med" len="med"/>
                    </a:lnL>
                    <a:lnR w="12700" cap="flat" cmpd="sng" algn="ctr">
                      <a:solidFill>
                        <a:srgbClr val="545D70"/>
                      </a:solidFill>
                      <a:prstDash val="solid"/>
                      <a:round/>
                      <a:headEnd type="none" w="med" len="med"/>
                      <a:tailEnd type="none" w="med" len="med"/>
                    </a:lnR>
                    <a:lnT w="12700" cap="flat" cmpd="sng" algn="ctr">
                      <a:solidFill>
                        <a:srgbClr val="545D70"/>
                      </a:solidFill>
                      <a:prstDash val="solid"/>
                      <a:round/>
                      <a:headEnd type="none" w="med" len="med"/>
                      <a:tailEnd type="none" w="med" len="med"/>
                    </a:lnT>
                    <a:lnB w="12700" cap="flat" cmpd="sng" algn="ctr">
                      <a:solidFill>
                        <a:srgbClr val="545D7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3245476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OVERVIEW OF THE AUDIT OUTCOMES OVER THE 5 YEAR PERIOD</a:t>
            </a:r>
            <a:endParaRPr lang="en-ZA" sz="3300"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64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648312226"/>
              </p:ext>
            </p:extLst>
          </p:nvPr>
        </p:nvGraphicFramePr>
        <p:xfrm>
          <a:off x="1021977" y="4737735"/>
          <a:ext cx="5378824" cy="914400"/>
        </p:xfrm>
        <a:graphic>
          <a:graphicData uri="http://schemas.openxmlformats.org/drawingml/2006/table">
            <a:tbl>
              <a:tblPr firstRow="1" bandRow="1"/>
              <a:tblGrid>
                <a:gridCol w="1344706"/>
                <a:gridCol w="1344706"/>
                <a:gridCol w="1344706"/>
                <a:gridCol w="1344706"/>
              </a:tblGrid>
              <a:tr h="2289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2017/18</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2018/19</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p>
                      <a:pPr algn="ctr"/>
                      <a:r>
                        <a:rPr lang="en-ZA" sz="1600" dirty="0" smtClean="0">
                          <a:solidFill>
                            <a:schemeClr val="bg1"/>
                          </a:solidFill>
                        </a:rPr>
                        <a:t>2019/20</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Analysis</a:t>
                      </a:r>
                      <a:r>
                        <a:rPr lang="en-US" sz="1600" baseline="0" dirty="0" smtClean="0">
                          <a:solidFill>
                            <a:schemeClr val="bg1"/>
                          </a:solidFill>
                        </a:rPr>
                        <a:t> of performance </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18542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a:ea typeface=""/>
                          <a:cs typeface="Arial"/>
                        </a:rPr>
                        <a:t>Qualified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lgn="ctr"/>
                      <a:r>
                        <a:rPr lang="en-ZA" sz="1600" kern="1200" dirty="0" smtClean="0">
                          <a:solidFill>
                            <a:schemeClr val="tx1"/>
                          </a:solidFill>
                          <a:latin typeface="Arial"/>
                          <a:ea typeface=""/>
                          <a:cs typeface="Arial"/>
                        </a:rPr>
                        <a:t>Qualified</a:t>
                      </a:r>
                      <a:endParaRPr lang="en-ZA" sz="1600" kern="1200" dirty="0">
                        <a:solidFill>
                          <a:schemeClr val="tx1"/>
                        </a:solidFill>
                        <a:latin typeface="Arial"/>
                        <a:ea typeface=""/>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a:ea typeface=""/>
                          <a:cs typeface="Arial"/>
                        </a:rPr>
                        <a:t>Qualified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latin typeface="+mn-lt"/>
                        </a:rPr>
                        <a:t>Unchanged</a:t>
                      </a:r>
                      <a:endParaRPr lang="en-ZA" sz="1600" dirty="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50000"/>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40325785"/>
              </p:ext>
            </p:extLst>
          </p:nvPr>
        </p:nvGraphicFramePr>
        <p:xfrm>
          <a:off x="165100" y="1272987"/>
          <a:ext cx="1312653" cy="3385539"/>
        </p:xfrm>
        <a:graphic>
          <a:graphicData uri="http://schemas.openxmlformats.org/drawingml/2006/table">
            <a:tbl>
              <a:tblPr firstRow="1" bandRow="1"/>
              <a:tblGrid>
                <a:gridCol w="1312653"/>
              </a:tblGrid>
              <a:tr h="99508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000" b="1" dirty="0" smtClean="0"/>
                        <a:t>Clean</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2197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000" b="1" dirty="0" smtClean="0"/>
                        <a:t>Unqualified</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512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000" b="1" dirty="0" smtClean="0"/>
                        <a:t>Qualified</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305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000" b="1" dirty="0" smtClean="0"/>
                        <a:t>Adverse</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29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000" b="1" dirty="0" smtClean="0"/>
                        <a:t>Disclaimer</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642585507"/>
              </p:ext>
            </p:extLst>
          </p:nvPr>
        </p:nvGraphicFramePr>
        <p:xfrm>
          <a:off x="1013010" y="945776"/>
          <a:ext cx="5400000" cy="3733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9997054"/>
              </p:ext>
            </p:extLst>
          </p:nvPr>
        </p:nvGraphicFramePr>
        <p:xfrm>
          <a:off x="6580095" y="4737735"/>
          <a:ext cx="5380317" cy="914400"/>
        </p:xfrm>
        <a:graphic>
          <a:graphicData uri="http://schemas.openxmlformats.org/drawingml/2006/table">
            <a:tbl>
              <a:tblPr firstRow="1" bandRow="1"/>
              <a:tblGrid>
                <a:gridCol w="1793439"/>
                <a:gridCol w="1793439"/>
                <a:gridCol w="1793439"/>
              </a:tblGrid>
              <a:tr h="2289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2018/19</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2019/20</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600" dirty="0" smtClean="0">
                          <a:solidFill>
                            <a:schemeClr val="bg1"/>
                          </a:solidFill>
                        </a:rPr>
                        <a:t>Analysis</a:t>
                      </a:r>
                      <a:r>
                        <a:rPr lang="en-US" sz="1600" baseline="0" dirty="0" smtClean="0">
                          <a:solidFill>
                            <a:schemeClr val="bg1"/>
                          </a:solidFill>
                        </a:rPr>
                        <a:t> of performance </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185420">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204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214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rPr>
                        <a:t>5%</a:t>
                      </a:r>
                      <a:endParaRPr lang="en-ZA" sz="1600" dirty="0" smtClean="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2122267" y="5383530"/>
            <a:ext cx="179070" cy="179070"/>
          </a:xfrm>
          <a:prstGeom prst="rect">
            <a:avLst/>
          </a:prstGeom>
        </p:spPr>
      </p:pic>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3482043" y="5407990"/>
            <a:ext cx="179070" cy="179070"/>
          </a:xfrm>
          <a:prstGeom prst="rect">
            <a:avLst/>
          </a:prstGeom>
        </p:spPr>
      </p:pic>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4841819" y="5407990"/>
            <a:ext cx="179070" cy="179070"/>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532978261"/>
              </p:ext>
            </p:extLst>
          </p:nvPr>
        </p:nvGraphicFramePr>
        <p:xfrm>
          <a:off x="6574971" y="968829"/>
          <a:ext cx="5366658" cy="3712028"/>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flipV="1">
            <a:off x="9619242" y="5370994"/>
            <a:ext cx="206076" cy="216065"/>
          </a:xfrm>
          <a:prstGeom prst="rect">
            <a:avLst/>
          </a:prstGeom>
        </p:spPr>
      </p:pic>
    </p:spTree>
    <p:extLst>
      <p:ext uri="{BB962C8B-B14F-4D97-AF65-F5344CB8AC3E}">
        <p14:creationId xmlns:p14="http://schemas.microsoft.com/office/powerpoint/2010/main" val="3512820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THE AUDIT OUTCOMES</a:t>
            </a:r>
            <a:endParaRPr lang="en-ZA" dirty="0"/>
          </a:p>
        </p:txBody>
      </p:sp>
      <p:sp>
        <p:nvSpPr>
          <p:cNvPr id="3" name="Content Placeholder 2"/>
          <p:cNvSpPr>
            <a:spLocks noGrp="1"/>
          </p:cNvSpPr>
          <p:nvPr>
            <p:ph idx="1"/>
          </p:nvPr>
        </p:nvSpPr>
        <p:spPr>
          <a:xfrm>
            <a:off x="410817" y="936525"/>
            <a:ext cx="11155992" cy="5053458"/>
          </a:xfrm>
        </p:spPr>
        <p:txBody>
          <a:bodyPr>
            <a:noAutofit/>
          </a:bodyPr>
          <a:lstStyle/>
          <a:p>
            <a:pPr marL="342900" indent="-342900" algn="just" defTabSz="914391">
              <a:lnSpc>
                <a:spcPct val="110000"/>
              </a:lnSpc>
              <a:spcBef>
                <a:spcPts val="600"/>
              </a:spcBef>
              <a:spcAft>
                <a:spcPts val="600"/>
              </a:spcAft>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Despite the two hundred and fourteen (214) overall findings reported in 2019/20 financial year, the Department has realized a significant decline in the number of findings on the financial statements audit from two hundred and thirty seven (237) in 2015/16 to eighty (80) in the 2019/20 financial year.  </a:t>
            </a:r>
          </a:p>
          <a:p>
            <a:pPr marL="342900" indent="-342900" algn="just" defTabSz="914391">
              <a:lnSpc>
                <a:spcPct val="110000"/>
              </a:lnSpc>
              <a:spcBef>
                <a:spcPts val="600"/>
              </a:spcBef>
              <a:spcAft>
                <a:spcPts val="600"/>
              </a:spcAft>
              <a:buFont typeface="+mj-lt"/>
              <a:buAutoNum type="arabicPeriod"/>
            </a:pPr>
            <a:r>
              <a:rPr lang="en-US" sz="1800" dirty="0">
                <a:latin typeface="Arial" panose="020B0604020202020204" pitchFamily="34" charset="0"/>
                <a:ea typeface="Arial Unicode MS" panose="020B0604020202020204" pitchFamily="34" charset="-128"/>
                <a:cs typeface="Arial" panose="020B0604020202020204" pitchFamily="34" charset="0"/>
              </a:rPr>
              <a:t>A similar reduction on the Audit of Performance Objectives (AOPO) findings was noted from four hundred and seven (407) findings received in the 2015/16 financial to only ten (10) findings in the 2019/20 financial year. </a:t>
            </a:r>
            <a:r>
              <a:rPr lang="en-ZA" sz="1800" dirty="0" smtClean="0">
                <a:latin typeface="Arial" panose="020B0604020202020204" pitchFamily="34" charset="0"/>
                <a:ea typeface="Arial Unicode MS" panose="020B0604020202020204" pitchFamily="34" charset="-128"/>
                <a:cs typeface="Arial" panose="020B0604020202020204" pitchFamily="34" charset="0"/>
              </a:rPr>
              <a:t> </a:t>
            </a:r>
          </a:p>
          <a:p>
            <a:pPr marL="342900" indent="-342900" algn="just" defTabSz="914391">
              <a:lnSpc>
                <a:spcPct val="110000"/>
              </a:lnSpc>
              <a:spcBef>
                <a:spcPts val="600"/>
              </a:spcBef>
              <a:spcAft>
                <a:spcPts val="600"/>
              </a:spcAft>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In contrast, the compliance audit findings have increased from twenty three (23) in 2015/16 to one hundred and twenty four (124) in 2019/20 financial years. </a:t>
            </a:r>
          </a:p>
          <a:p>
            <a:pPr marL="342900" indent="-342900" algn="just" defTabSz="914391">
              <a:lnSpc>
                <a:spcPct val="110000"/>
              </a:lnSpc>
              <a:spcBef>
                <a:spcPts val="600"/>
              </a:spcBef>
              <a:spcAft>
                <a:spcPts val="600"/>
              </a:spcAft>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The Supply Chain Management was also qualified on commitments and irregular expenditure in 2018/19 followed by another qualification on the irregular expenditure in 2019/20 financial year. </a:t>
            </a:r>
            <a:endParaRPr lang="en-ZA" sz="1800" dirty="0">
              <a:latin typeface="Arial" panose="020B0604020202020204" pitchFamily="34" charset="0"/>
              <a:ea typeface="Arial Unicode MS" panose="020B0604020202020204" pitchFamily="34" charset="-128"/>
              <a:cs typeface="Arial" panose="020B0604020202020204" pitchFamily="34" charset="0"/>
            </a:endParaRPr>
          </a:p>
          <a:p>
            <a:pPr marL="342900" indent="-342900" algn="just" defTabSz="914391">
              <a:lnSpc>
                <a:spcPct val="110000"/>
              </a:lnSpc>
              <a:spcBef>
                <a:spcPts val="600"/>
              </a:spcBef>
              <a:spcAft>
                <a:spcPts val="600"/>
              </a:spcAft>
              <a:buFont typeface="+mj-lt"/>
              <a:buAutoNum type="arabicPeriod"/>
            </a:pPr>
            <a:r>
              <a:rPr lang="en-ZA" sz="1800" dirty="0" smtClean="0">
                <a:latin typeface="Arial" panose="020B0604020202020204" pitchFamily="34" charset="0"/>
                <a:ea typeface="Arial Unicode MS" panose="020B0604020202020204" pitchFamily="34" charset="-128"/>
                <a:cs typeface="Arial" panose="020B0604020202020204" pitchFamily="34" charset="0"/>
              </a:rPr>
              <a:t>The common root causes to negative audit outcomes are mainly attributable to lack of capacity and appropriate skills in financial management and supply chain management, lack</a:t>
            </a:r>
            <a:r>
              <a:rPr lang="en-GB" sz="1800" kern="0" dirty="0" smtClean="0">
                <a:solidFill>
                  <a:prstClr val="black"/>
                </a:solidFill>
                <a:latin typeface="Arial" panose="020B0604020202020204" pitchFamily="34" charset="0"/>
                <a:ea typeface="Calibri" panose="020F0502020204030204" pitchFamily="34" charset="0"/>
                <a:cs typeface="Arial"/>
              </a:rPr>
              <a:t> </a:t>
            </a:r>
            <a:r>
              <a:rPr lang="en-GB" sz="1800" kern="0" dirty="0">
                <a:solidFill>
                  <a:prstClr val="black"/>
                </a:solidFill>
                <a:latin typeface="Arial" panose="020B0604020202020204" pitchFamily="34" charset="0"/>
                <a:ea typeface="Calibri" panose="020F0502020204030204" pitchFamily="34" charset="0"/>
                <a:cs typeface="Arial"/>
              </a:rPr>
              <a:t>of proper planning </a:t>
            </a:r>
            <a:r>
              <a:rPr lang="en-GB" sz="1800" kern="0" dirty="0" smtClean="0">
                <a:solidFill>
                  <a:prstClr val="black"/>
                </a:solidFill>
                <a:latin typeface="Arial" panose="020B0604020202020204" pitchFamily="34" charset="0"/>
                <a:ea typeface="Calibri" panose="020F0502020204030204" pitchFamily="34" charset="0"/>
                <a:cs typeface="Arial"/>
              </a:rPr>
              <a:t>on the </a:t>
            </a:r>
            <a:r>
              <a:rPr lang="en-GB" sz="1800" kern="0" dirty="0">
                <a:solidFill>
                  <a:prstClr val="black"/>
                </a:solidFill>
                <a:latin typeface="Arial" panose="020B0604020202020204" pitchFamily="34" charset="0"/>
                <a:ea typeface="Calibri" panose="020F0502020204030204" pitchFamily="34" charset="0"/>
                <a:cs typeface="Arial"/>
              </a:rPr>
              <a:t>procurement of goods and </a:t>
            </a:r>
            <a:r>
              <a:rPr lang="en-GB" sz="1800" kern="0" dirty="0" smtClean="0">
                <a:solidFill>
                  <a:prstClr val="black"/>
                </a:solidFill>
                <a:latin typeface="Arial" panose="020B0604020202020204" pitchFamily="34" charset="0"/>
                <a:ea typeface="Calibri" panose="020F0502020204030204" pitchFamily="34" charset="0"/>
                <a:cs typeface="Arial"/>
              </a:rPr>
              <a:t>services (contracts </a:t>
            </a:r>
            <a:r>
              <a:rPr lang="en-GB" sz="1800" kern="0" dirty="0">
                <a:solidFill>
                  <a:prstClr val="black"/>
                </a:solidFill>
                <a:latin typeface="Arial" panose="020B0604020202020204" pitchFamily="34" charset="0"/>
                <a:ea typeface="Calibri" panose="020F0502020204030204" pitchFamily="34" charset="0"/>
                <a:cs typeface="Arial"/>
              </a:rPr>
              <a:t>not timely </a:t>
            </a:r>
            <a:r>
              <a:rPr lang="en-GB" sz="1800" kern="0" dirty="0" smtClean="0">
                <a:solidFill>
                  <a:prstClr val="black"/>
                </a:solidFill>
                <a:latin typeface="Arial" panose="020B0604020202020204" pitchFamily="34" charset="0"/>
                <a:ea typeface="Calibri" panose="020F0502020204030204" pitchFamily="34" charset="0"/>
                <a:cs typeface="Arial"/>
              </a:rPr>
              <a:t>renewed) and non-compliance to SCM regulatory frameworks. </a:t>
            </a:r>
            <a:endParaRPr lang="en-ZA" sz="1800" dirty="0" smtClean="0">
              <a:latin typeface="Arial" panose="020B0604020202020204" pitchFamily="34" charset="0"/>
              <a:ea typeface="Arial Unicode MS" panose="020B0604020202020204"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65</a:t>
            </a:fld>
            <a:endParaRPr lang="en-ZA" dirty="0">
              <a:solidFill>
                <a:prstClr val="white"/>
              </a:solidFill>
            </a:endParaRPr>
          </a:p>
        </p:txBody>
      </p:sp>
    </p:spTree>
    <p:extLst>
      <p:ext uri="{BB962C8B-B14F-4D97-AF65-F5344CB8AC3E}">
        <p14:creationId xmlns:p14="http://schemas.microsoft.com/office/powerpoint/2010/main" val="728712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0"/>
            <a:ext cx="11232000" cy="792000"/>
          </a:xfrm>
        </p:spPr>
        <p:txBody>
          <a:bodyPr>
            <a:normAutofit/>
          </a:bodyPr>
          <a:lstStyle/>
          <a:p>
            <a:r>
              <a:rPr lang="en-US" dirty="0" smtClean="0"/>
              <a:t>OVERVIEW OF THE AUDIT OUTCOMES 2019/20</a:t>
            </a:r>
            <a:endParaRPr lang="en-ZA" dirty="0"/>
          </a:p>
        </p:txBody>
      </p:sp>
      <p:sp>
        <p:nvSpPr>
          <p:cNvPr id="3" name="Content Placeholder 2"/>
          <p:cNvSpPr>
            <a:spLocks noGrp="1"/>
          </p:cNvSpPr>
          <p:nvPr>
            <p:ph idx="1"/>
          </p:nvPr>
        </p:nvSpPr>
        <p:spPr>
          <a:xfrm>
            <a:off x="67733" y="883517"/>
            <a:ext cx="11505702" cy="5439658"/>
          </a:xfrm>
        </p:spPr>
        <p:txBody>
          <a:bodyPr>
            <a:normAutofit/>
          </a:bodyPr>
          <a:lstStyle/>
          <a:p>
            <a:pPr marL="0" indent="0" algn="just" defTabSz="914391">
              <a:lnSpc>
                <a:spcPct val="100000"/>
              </a:lnSpc>
              <a:spcBef>
                <a:spcPts val="600"/>
              </a:spcBef>
              <a:buNone/>
            </a:pPr>
            <a:endParaRPr lang="en-GB" sz="1800" kern="0" dirty="0">
              <a:solidFill>
                <a:prstClr val="black"/>
              </a:solidFill>
              <a:latin typeface="Arial" panose="020B0604020202020204" pitchFamily="34" charset="0"/>
              <a:ea typeface="Arial Unicode MS" panose="020B0604020202020204" pitchFamily="34" charset="-128"/>
              <a:cs typeface="Arial"/>
            </a:endParaRPr>
          </a:p>
          <a:p>
            <a:pPr marL="0" indent="0" algn="just" defTabSz="914391">
              <a:lnSpc>
                <a:spcPct val="100000"/>
              </a:lnSpc>
              <a:spcBef>
                <a:spcPts val="600"/>
              </a:spcBef>
              <a:buNone/>
            </a:pPr>
            <a:endParaRPr lang="en-ZA" sz="1800" dirty="0">
              <a:latin typeface="Arial" panose="020B0604020202020204" pitchFamily="34" charset="0"/>
              <a:ea typeface="Arial Unicode MS" panose="020B0604020202020204" pitchFamily="34" charset="-128"/>
              <a:cs typeface="Arial" panose="020B0604020202020204" pitchFamily="34" charset="0"/>
            </a:endParaRPr>
          </a:p>
          <a:p>
            <a:pPr marL="0" indent="0" algn="just" defTabSz="914391">
              <a:lnSpc>
                <a:spcPct val="100000"/>
              </a:lnSpc>
              <a:spcBef>
                <a:spcPts val="600"/>
              </a:spcBef>
              <a:buNone/>
            </a:pPr>
            <a:endParaRPr lang="en-ZA" sz="1800" dirty="0" smtClean="0">
              <a:latin typeface="Arial" panose="020B0604020202020204" pitchFamily="34" charset="0"/>
              <a:ea typeface="Arial Unicode MS" panose="020B0604020202020204" pitchFamily="34" charset="-128"/>
              <a:cs typeface="Arial" panose="020B0604020202020204" pitchFamily="34" charset="0"/>
            </a:endParaRPr>
          </a:p>
          <a:p>
            <a:pPr marL="0" indent="0" algn="just" defTabSz="914391">
              <a:lnSpc>
                <a:spcPct val="100000"/>
              </a:lnSpc>
              <a:spcBef>
                <a:spcPts val="600"/>
              </a:spcBef>
              <a:buNone/>
            </a:pPr>
            <a:endParaRPr lang="en-ZA" sz="1800" dirty="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66</a:t>
            </a:fld>
            <a:endParaRPr lang="en-ZA" dirty="0">
              <a:solidFill>
                <a:prstClr val="white"/>
              </a:solidFill>
            </a:endParaRPr>
          </a:p>
        </p:txBody>
      </p:sp>
      <p:sp>
        <p:nvSpPr>
          <p:cNvPr id="5" name="Rectangle 4"/>
          <p:cNvSpPr/>
          <p:nvPr/>
        </p:nvSpPr>
        <p:spPr>
          <a:xfrm>
            <a:off x="377686" y="1037533"/>
            <a:ext cx="11284227" cy="3785652"/>
          </a:xfrm>
          <a:prstGeom prst="rect">
            <a:avLst/>
          </a:prstGeom>
        </p:spPr>
        <p:txBody>
          <a:bodyPr wrap="square">
            <a:spAutoFit/>
          </a:bodyPr>
          <a:lstStyle/>
          <a:p>
            <a:pPr marL="357188" indent="-357188" algn="just" defTabSz="457200">
              <a:buFont typeface="+mj-lt"/>
              <a:buAutoNum type="arabicPeriod" startAt="5"/>
              <a:defRPr/>
            </a:pPr>
            <a:r>
              <a:rPr lang="en-ZA" sz="2000" kern="0" dirty="0" smtClean="0">
                <a:solidFill>
                  <a:prstClr val="black"/>
                </a:solidFill>
                <a:latin typeface="Arial" panose="020B0604020202020204" pitchFamily="34" charset="0"/>
                <a:ea typeface="Calibri" panose="020F0502020204030204" pitchFamily="34" charset="0"/>
                <a:cs typeface="Arial"/>
              </a:rPr>
              <a:t>The Department has put the following measures in place to address the negative audit outcomes primarily on the supply chain management processes:</a:t>
            </a:r>
          </a:p>
          <a:p>
            <a:pPr algn="just" defTabSz="457200">
              <a:defRPr/>
            </a:pPr>
            <a:endParaRPr lang="en-ZA" sz="2000" kern="0" dirty="0">
              <a:solidFill>
                <a:prstClr val="black"/>
              </a:solidFill>
              <a:latin typeface="Arial" panose="020B0604020202020204" pitchFamily="34" charset="0"/>
              <a:ea typeface="Calibri" panose="020F0502020204030204" pitchFamily="34" charset="0"/>
              <a:cs typeface="Arial"/>
            </a:endParaRPr>
          </a:p>
          <a:p>
            <a:pPr marL="742950" lvl="1" indent="-285750" algn="just" defTabSz="457200">
              <a:spcBef>
                <a:spcPts val="1200"/>
              </a:spcBef>
              <a:spcAft>
                <a:spcPts val="600"/>
              </a:spcAft>
              <a:buFont typeface="Arial" panose="020B0604020202020204" pitchFamily="34" charset="0"/>
              <a:buChar char="•"/>
              <a:defRPr/>
            </a:pPr>
            <a:r>
              <a:rPr lang="en-ZA" sz="2000" kern="0" dirty="0" smtClean="0">
                <a:solidFill>
                  <a:prstClr val="black"/>
                </a:solidFill>
                <a:latin typeface="Arial" panose="020B0604020202020204" pitchFamily="34" charset="0"/>
                <a:ea typeface="Calibri" panose="020F0502020204030204" pitchFamily="34" charset="0"/>
                <a:cs typeface="Arial"/>
              </a:rPr>
              <a:t>Provide continuous training to financial management and supply chain management officials on Modified Cash Standards (MCS) and regulatory frameworks.</a:t>
            </a:r>
          </a:p>
          <a:p>
            <a:pPr marL="742950" lvl="1" indent="-285750" algn="just" defTabSz="457200">
              <a:spcBef>
                <a:spcPts val="1200"/>
              </a:spcBef>
              <a:spcAft>
                <a:spcPts val="600"/>
              </a:spcAft>
              <a:buFont typeface="Arial" panose="020B0604020202020204" pitchFamily="34" charset="0"/>
              <a:buChar char="•"/>
              <a:defRPr/>
            </a:pPr>
            <a:r>
              <a:rPr lang="en-ZA" sz="2000" kern="0" dirty="0" smtClean="0">
                <a:solidFill>
                  <a:prstClr val="black"/>
                </a:solidFill>
                <a:latin typeface="Arial" panose="020B0604020202020204" pitchFamily="34" charset="0"/>
                <a:ea typeface="Calibri" panose="020F0502020204030204" pitchFamily="34" charset="0"/>
                <a:cs typeface="Arial"/>
              </a:rPr>
              <a:t>Strengthened </a:t>
            </a:r>
            <a:r>
              <a:rPr lang="en-ZA" sz="2000" kern="0" dirty="0">
                <a:solidFill>
                  <a:prstClr val="black"/>
                </a:solidFill>
                <a:latin typeface="Arial" panose="020B0604020202020204" pitchFamily="34" charset="0"/>
                <a:ea typeface="Calibri" panose="020F0502020204030204" pitchFamily="34" charset="0"/>
                <a:cs typeface="Arial"/>
              </a:rPr>
              <a:t>and </a:t>
            </a:r>
            <a:r>
              <a:rPr lang="en-ZA" sz="2000" kern="0" dirty="0" smtClean="0">
                <a:solidFill>
                  <a:prstClr val="black"/>
                </a:solidFill>
                <a:latin typeface="Arial" panose="020B0604020202020204" pitchFamily="34" charset="0"/>
                <a:ea typeface="Calibri" panose="020F0502020204030204" pitchFamily="34" charset="0"/>
                <a:cs typeface="Arial"/>
              </a:rPr>
              <a:t>enhancing </a:t>
            </a:r>
            <a:r>
              <a:rPr lang="en-ZA" sz="2000" kern="0" dirty="0">
                <a:solidFill>
                  <a:prstClr val="black"/>
                </a:solidFill>
                <a:latin typeface="Arial" panose="020B0604020202020204" pitchFamily="34" charset="0"/>
                <a:ea typeface="Calibri" panose="020F0502020204030204" pitchFamily="34" charset="0"/>
                <a:cs typeface="Arial"/>
              </a:rPr>
              <a:t>the internal controls </a:t>
            </a:r>
            <a:r>
              <a:rPr lang="en-ZA" sz="2000" kern="0" dirty="0" smtClean="0">
                <a:solidFill>
                  <a:prstClr val="black"/>
                </a:solidFill>
                <a:latin typeface="Arial" panose="020B0604020202020204" pitchFamily="34" charset="0"/>
                <a:ea typeface="Calibri" panose="020F0502020204030204" pitchFamily="34" charset="0"/>
                <a:cs typeface="Arial"/>
              </a:rPr>
              <a:t>on </a:t>
            </a:r>
            <a:r>
              <a:rPr lang="en-ZA" sz="2000" kern="0" dirty="0">
                <a:solidFill>
                  <a:prstClr val="black"/>
                </a:solidFill>
                <a:latin typeface="Arial" panose="020B0604020202020204" pitchFamily="34" charset="0"/>
                <a:ea typeface="Calibri" panose="020F0502020204030204" pitchFamily="34" charset="0"/>
                <a:cs typeface="Arial"/>
              </a:rPr>
              <a:t>procurement processes, procedures and contract management so as to prevent cases of irregular expenditure by implementing circulars and directives.</a:t>
            </a:r>
          </a:p>
          <a:p>
            <a:pPr marL="723900" lvl="1" indent="-266700" algn="just" defTabSz="457200">
              <a:spcBef>
                <a:spcPts val="1200"/>
              </a:spcBef>
              <a:spcAft>
                <a:spcPts val="600"/>
              </a:spcAft>
              <a:buFont typeface="Arial" panose="020B0604020202020204" pitchFamily="34" charset="0"/>
              <a:buChar char="•"/>
              <a:defRPr/>
            </a:pPr>
            <a:r>
              <a:rPr lang="en-ZA" sz="2000" kern="0" dirty="0">
                <a:solidFill>
                  <a:prstClr val="black"/>
                </a:solidFill>
                <a:latin typeface="Arial" panose="020B0604020202020204" pitchFamily="34" charset="0"/>
                <a:ea typeface="Calibri" panose="020F0502020204030204" pitchFamily="34" charset="0"/>
                <a:cs typeface="Arial"/>
              </a:rPr>
              <a:t>The followings measures or steps </a:t>
            </a:r>
            <a:r>
              <a:rPr lang="en-ZA" sz="2000" kern="0" dirty="0" smtClean="0">
                <a:solidFill>
                  <a:prstClr val="black"/>
                </a:solidFill>
                <a:latin typeface="Arial" panose="020B0604020202020204" pitchFamily="34" charset="0"/>
                <a:ea typeface="Calibri" panose="020F0502020204030204" pitchFamily="34" charset="0"/>
                <a:cs typeface="Arial"/>
              </a:rPr>
              <a:t>will be implemented </a:t>
            </a:r>
            <a:r>
              <a:rPr lang="en-ZA" sz="2000" kern="0" dirty="0">
                <a:solidFill>
                  <a:prstClr val="black"/>
                </a:solidFill>
                <a:latin typeface="Arial" panose="020B0604020202020204" pitchFamily="34" charset="0"/>
                <a:ea typeface="Calibri" panose="020F0502020204030204" pitchFamily="34" charset="0"/>
                <a:cs typeface="Arial"/>
              </a:rPr>
              <a:t>to prevent re-occurrence of cases of irregular expenditure amongst others</a:t>
            </a:r>
            <a:r>
              <a:rPr lang="en-ZA" sz="2000" kern="0" dirty="0" smtClean="0">
                <a:solidFill>
                  <a:prstClr val="black"/>
                </a:solidFill>
                <a:latin typeface="Arial" panose="020B0604020202020204" pitchFamily="34" charset="0"/>
                <a:ea typeface="Calibri" panose="020F0502020204030204" pitchFamily="34" charset="0"/>
                <a:cs typeface="Arial"/>
              </a:rPr>
              <a:t>:</a:t>
            </a:r>
            <a:endParaRPr lang="en-ZA" sz="2000" kern="0" dirty="0">
              <a:solidFill>
                <a:prstClr val="black"/>
              </a:solidFill>
              <a:latin typeface="Arial" panose="020B0604020202020204" pitchFamily="34" charset="0"/>
              <a:ea typeface="Calibri" panose="020F0502020204030204" pitchFamily="34" charset="0"/>
              <a:cs typeface="Arial"/>
            </a:endParaRPr>
          </a:p>
        </p:txBody>
      </p:sp>
    </p:spTree>
    <p:extLst>
      <p:ext uri="{BB962C8B-B14F-4D97-AF65-F5344CB8AC3E}">
        <p14:creationId xmlns:p14="http://schemas.microsoft.com/office/powerpoint/2010/main" val="3603005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OVERVIEW OF THE AUDIT OUTCOMES 2019/20</a:t>
            </a:r>
            <a:endParaRPr lang="en-ZA" dirty="0"/>
          </a:p>
        </p:txBody>
      </p:sp>
      <p:sp>
        <p:nvSpPr>
          <p:cNvPr id="3" name="Content Placeholder 2"/>
          <p:cNvSpPr>
            <a:spLocks noGrp="1"/>
          </p:cNvSpPr>
          <p:nvPr>
            <p:ph idx="1"/>
          </p:nvPr>
        </p:nvSpPr>
        <p:spPr>
          <a:xfrm>
            <a:off x="358200" y="1063624"/>
            <a:ext cx="11336843" cy="4895215"/>
          </a:xfrm>
        </p:spPr>
        <p:txBody>
          <a:bodyPr/>
          <a:lstStyle/>
          <a:p>
            <a:pPr marL="782637" lvl="4" indent="-285750" algn="just" defTabSz="457200">
              <a:lnSpc>
                <a:spcPct val="100000"/>
              </a:lnSpc>
              <a:spcBef>
                <a:spcPts val="1200"/>
              </a:spcBef>
              <a:spcAft>
                <a:spcPts val="600"/>
              </a:spcAft>
              <a:buFont typeface="Wingdings" panose="05000000000000000000" pitchFamily="2" charset="2"/>
              <a:buChar char="§"/>
              <a:defRPr/>
            </a:pPr>
            <a:r>
              <a:rPr lang="en-ZA" kern="0" dirty="0">
                <a:solidFill>
                  <a:prstClr val="black"/>
                </a:solidFill>
                <a:latin typeface="Arial" panose="020B0604020202020204" pitchFamily="34" charset="0"/>
                <a:ea typeface="Calibri" panose="020F0502020204030204" pitchFamily="34" charset="0"/>
                <a:cs typeface="Arial"/>
              </a:rPr>
              <a:t>Reviewing of bids prior to award -  Where bids with the </a:t>
            </a:r>
            <a:r>
              <a:rPr lang="en-US" kern="0" dirty="0">
                <a:solidFill>
                  <a:prstClr val="black"/>
                </a:solidFill>
                <a:latin typeface="Arial" panose="020B0604020202020204" pitchFamily="34" charset="0"/>
                <a:ea typeface="Calibri" panose="020F0502020204030204" pitchFamily="34" charset="0"/>
                <a:cs typeface="Arial"/>
              </a:rPr>
              <a:t>monetary threshold below </a:t>
            </a:r>
            <a:r>
              <a:rPr lang="en-US" kern="0" dirty="0" smtClean="0">
                <a:solidFill>
                  <a:prstClr val="black"/>
                </a:solidFill>
                <a:latin typeface="Arial" panose="020B0604020202020204" pitchFamily="34" charset="0"/>
                <a:ea typeface="Calibri" panose="020F0502020204030204" pitchFamily="34" charset="0"/>
                <a:cs typeface="Arial"/>
              </a:rPr>
              <a:t>R10 </a:t>
            </a:r>
            <a:r>
              <a:rPr lang="en-US" kern="0" dirty="0">
                <a:solidFill>
                  <a:prstClr val="black"/>
                </a:solidFill>
                <a:latin typeface="Arial" panose="020B0604020202020204" pitchFamily="34" charset="0"/>
                <a:ea typeface="Calibri" panose="020F0502020204030204" pitchFamily="34" charset="0"/>
                <a:cs typeface="Arial"/>
              </a:rPr>
              <a:t>million are reviewed by Director Procurement and bids above </a:t>
            </a:r>
            <a:r>
              <a:rPr lang="en-US" kern="0" dirty="0" smtClean="0">
                <a:solidFill>
                  <a:prstClr val="black"/>
                </a:solidFill>
                <a:latin typeface="Arial" panose="020B0604020202020204" pitchFamily="34" charset="0"/>
                <a:ea typeface="Calibri" panose="020F0502020204030204" pitchFamily="34" charset="0"/>
                <a:cs typeface="Arial"/>
              </a:rPr>
              <a:t>R20 </a:t>
            </a:r>
            <a:r>
              <a:rPr lang="en-US" kern="0" dirty="0">
                <a:solidFill>
                  <a:prstClr val="black"/>
                </a:solidFill>
                <a:latin typeface="Arial" panose="020B0604020202020204" pitchFamily="34" charset="0"/>
                <a:ea typeface="Calibri" panose="020F0502020204030204" pitchFamily="34" charset="0"/>
                <a:cs typeface="Arial"/>
              </a:rPr>
              <a:t>million are reviewed by Internal Audit.</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ZA" kern="0" dirty="0">
                <a:solidFill>
                  <a:prstClr val="black"/>
                </a:solidFill>
                <a:latin typeface="Arial"/>
                <a:cs typeface="Arial"/>
              </a:rPr>
              <a:t>Mandatory briefing sessions</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ZA" kern="0" dirty="0">
                <a:solidFill>
                  <a:prstClr val="black"/>
                </a:solidFill>
                <a:latin typeface="Arial"/>
                <a:cs typeface="Arial"/>
              </a:rPr>
              <a:t>Standardization of special conditions of contract for perishable and non-perishable food items. </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ZA" kern="0" dirty="0">
                <a:solidFill>
                  <a:prstClr val="black"/>
                </a:solidFill>
                <a:latin typeface="Arial"/>
                <a:cs typeface="Arial"/>
              </a:rPr>
              <a:t>Centralization of signing of contracts exceeding </a:t>
            </a:r>
            <a:r>
              <a:rPr lang="en-ZA" kern="0" dirty="0" smtClean="0">
                <a:solidFill>
                  <a:prstClr val="black"/>
                </a:solidFill>
                <a:latin typeface="Arial"/>
                <a:cs typeface="Arial"/>
              </a:rPr>
              <a:t>R3 </a:t>
            </a:r>
            <a:r>
              <a:rPr lang="en-ZA" kern="0" dirty="0">
                <a:solidFill>
                  <a:prstClr val="black"/>
                </a:solidFill>
                <a:latin typeface="Arial"/>
                <a:cs typeface="Arial"/>
              </a:rPr>
              <a:t>million, as a preventive control </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ZA" kern="0" dirty="0">
                <a:solidFill>
                  <a:prstClr val="black"/>
                </a:solidFill>
                <a:latin typeface="Arial"/>
                <a:cs typeface="Arial"/>
              </a:rPr>
              <a:t>Contract monitoring to ensure timely advertisement of renewal contracts or bids.</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US" dirty="0">
                <a:solidFill>
                  <a:prstClr val="black"/>
                </a:solidFill>
                <a:latin typeface="Arial" panose="020B0604020202020204" pitchFamily="34" charset="0"/>
                <a:ea typeface="Arial Unicode MS" panose="020B0604020202020204" pitchFamily="34" charset="-128"/>
                <a:cs typeface="Arial" panose="020B0604020202020204" pitchFamily="34" charset="0"/>
              </a:rPr>
              <a:t>Finalize the arrangement and awarding other term contracts where there are no contracts in place.</a:t>
            </a:r>
          </a:p>
          <a:p>
            <a:pPr marL="782637" lvl="4" indent="-285750" algn="just" defTabSz="457200">
              <a:lnSpc>
                <a:spcPct val="100000"/>
              </a:lnSpc>
              <a:spcBef>
                <a:spcPts val="1200"/>
              </a:spcBef>
              <a:spcAft>
                <a:spcPts val="600"/>
              </a:spcAft>
              <a:buFont typeface="Wingdings" panose="05000000000000000000" pitchFamily="2" charset="2"/>
              <a:buChar char="§"/>
              <a:defRPr/>
            </a:pPr>
            <a:r>
              <a:rPr lang="en-ZA" sz="1700" dirty="0">
                <a:solidFill>
                  <a:prstClr val="black"/>
                </a:solidFill>
                <a:latin typeface="Arial" panose="020B0604020202020204" pitchFamily="34" charset="0"/>
                <a:cs typeface="Arial" panose="020B0604020202020204" pitchFamily="34" charset="0"/>
              </a:rPr>
              <a:t>Collaboration with National Treasury for strategic commodity sourcing for high expenditure commodities i.e. perishable provisions   </a:t>
            </a:r>
          </a:p>
          <a:p>
            <a:pPr marL="782637" lvl="4" indent="-285750" algn="just" defTabSz="457200">
              <a:lnSpc>
                <a:spcPct val="100000"/>
              </a:lnSpc>
              <a:spcBef>
                <a:spcPts val="1200"/>
              </a:spcBef>
              <a:buFont typeface="Wingdings" panose="05000000000000000000" pitchFamily="2" charset="2"/>
              <a:buChar char="§"/>
              <a:defRPr/>
            </a:pPr>
            <a:endParaRPr lang="en-ZA" dirty="0">
              <a:solidFill>
                <a:prstClr val="black"/>
              </a:solidFill>
              <a:latin typeface="Arial" panose="020B0604020202020204" pitchFamily="34" charset="0"/>
              <a:ea typeface="Arial Unicode MS" panose="020B0604020202020204" pitchFamily="34" charset="-128"/>
              <a:cs typeface="Arial" panose="020B0604020202020204" pitchFamily="34" charset="0"/>
            </a:endParaRPr>
          </a:p>
          <a:p>
            <a:pPr marL="496887" lvl="4" indent="0" algn="just" defTabSz="457200">
              <a:lnSpc>
                <a:spcPct val="100000"/>
              </a:lnSpc>
              <a:spcBef>
                <a:spcPts val="0"/>
              </a:spcBef>
              <a:buNone/>
              <a:defRPr/>
            </a:pPr>
            <a:endParaRPr lang="en-US" b="1" kern="0" dirty="0">
              <a:solidFill>
                <a:srgbClr val="000000"/>
              </a:solidFill>
              <a:latin typeface="Arial"/>
              <a:cs typeface="Arial"/>
            </a:endParaRPr>
          </a:p>
          <a:p>
            <a:pPr marL="0" indent="0">
              <a:buNone/>
            </a:pP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67</a:t>
            </a:fld>
            <a:endParaRPr lang="en-ZA" dirty="0">
              <a:solidFill>
                <a:prstClr val="white"/>
              </a:solidFill>
            </a:endParaRPr>
          </a:p>
        </p:txBody>
      </p:sp>
    </p:spTree>
    <p:extLst>
      <p:ext uri="{BB962C8B-B14F-4D97-AF65-F5344CB8AC3E}">
        <p14:creationId xmlns:p14="http://schemas.microsoft.com/office/powerpoint/2010/main" val="2915733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0A79F-3671-490D-B8E0-220653DEC0F9}" type="slidenum">
              <a:rPr lang="en-ZA" smtClean="0"/>
              <a:pPr/>
              <a:t>68</a:t>
            </a:fld>
            <a:endParaRPr lang="en-ZA" dirty="0"/>
          </a:p>
        </p:txBody>
      </p:sp>
      <p:sp>
        <p:nvSpPr>
          <p:cNvPr id="5" name="TextBox 4"/>
          <p:cNvSpPr txBox="1"/>
          <p:nvPr/>
        </p:nvSpPr>
        <p:spPr>
          <a:xfrm>
            <a:off x="0" y="-14998"/>
            <a:ext cx="12192000" cy="769441"/>
          </a:xfrm>
          <a:prstGeom prst="rect">
            <a:avLst/>
          </a:prstGeom>
          <a:noFill/>
        </p:spPr>
        <p:txBody>
          <a:bodyPr wrap="square" rtlCol="0">
            <a:spAutoFit/>
          </a:bodyPr>
          <a:lstStyle/>
          <a:p>
            <a:pPr defTabSz="914316"/>
            <a:r>
              <a:rPr lang="en-ZA" sz="4400" b="1" dirty="0">
                <a:latin typeface="+mj-lt"/>
                <a:ea typeface="+mj-ea"/>
                <a:cs typeface="+mj-cs"/>
              </a:rPr>
              <a:t>EXPENDITURE ANALYSIS PER PROGRAMME</a:t>
            </a:r>
          </a:p>
        </p:txBody>
      </p:sp>
      <p:graphicFrame>
        <p:nvGraphicFramePr>
          <p:cNvPr id="6" name="Table 5"/>
          <p:cNvGraphicFramePr>
            <a:graphicFrameLocks noGrp="1"/>
          </p:cNvGraphicFramePr>
          <p:nvPr>
            <p:extLst>
              <p:ext uri="{D42A27DB-BD31-4B8C-83A1-F6EECF244321}">
                <p14:modId xmlns:p14="http://schemas.microsoft.com/office/powerpoint/2010/main" val="1403296900"/>
              </p:ext>
            </p:extLst>
          </p:nvPr>
        </p:nvGraphicFramePr>
        <p:xfrm>
          <a:off x="1066800" y="1391920"/>
          <a:ext cx="10134600" cy="4037073"/>
        </p:xfrm>
        <a:graphic>
          <a:graphicData uri="http://schemas.openxmlformats.org/drawingml/2006/table">
            <a:tbl>
              <a:tblPr firstRow="1" bandRow="1"/>
              <a:tblGrid>
                <a:gridCol w="2026920"/>
                <a:gridCol w="2026920"/>
                <a:gridCol w="2026920"/>
                <a:gridCol w="2026920"/>
                <a:gridCol w="2026920"/>
              </a:tblGrid>
              <a:tr h="97910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Programme</a:t>
                      </a:r>
                      <a:endParaRPr lang="en-ZA" sz="11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Adjusted budget</a:t>
                      </a:r>
                      <a:endParaRPr lang="en-ZA" sz="1100" dirty="0">
                        <a:solidFill>
                          <a:schemeClr val="bg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100" dirty="0">
                        <a:solidFill>
                          <a:schemeClr val="bg1"/>
                        </a:solidFill>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Actual expenditure</a:t>
                      </a:r>
                      <a:endParaRPr lang="en-ZA" sz="1100" dirty="0">
                        <a:solidFill>
                          <a:schemeClr val="bg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100" dirty="0">
                        <a:solidFill>
                          <a:schemeClr val="bg1"/>
                        </a:solidFill>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800" b="1" kern="1200" dirty="0">
                          <a:solidFill>
                            <a:schemeClr val="bg1"/>
                          </a:solidFill>
                          <a:effectLst/>
                          <a:latin typeface="Arial" panose="020B0604020202020204" pitchFamily="34" charset="0"/>
                          <a:ea typeface="Times New Roman"/>
                          <a:cs typeface="Arial" panose="020B0604020202020204" pitchFamily="34" charset="0"/>
                        </a:rPr>
                        <a:t>Percentage actual expenditure</a:t>
                      </a:r>
                      <a:endParaRPr lang="en-ZA" sz="1100" dirty="0">
                        <a:solidFill>
                          <a:schemeClr val="bg1"/>
                        </a:solidFill>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R="320040" algn="ctr">
                        <a:lnSpc>
                          <a:spcPct val="115000"/>
                        </a:lnSpc>
                        <a:spcAft>
                          <a:spcPts val="0"/>
                        </a:spcAft>
                        <a:tabLst>
                          <a:tab pos="1864360" algn="l"/>
                        </a:tabLst>
                      </a:pPr>
                      <a:r>
                        <a:rPr lang="en-ZA" sz="1800" b="1" kern="1200" dirty="0">
                          <a:solidFill>
                            <a:schemeClr val="bg1"/>
                          </a:solidFill>
                          <a:effectLst/>
                          <a:latin typeface="Arial" panose="020B0604020202020204" pitchFamily="34" charset="0"/>
                          <a:ea typeface="Times New Roman"/>
                          <a:cs typeface="Arial" panose="020B0604020202020204" pitchFamily="34" charset="0"/>
                        </a:rPr>
                        <a:t>Available budget</a:t>
                      </a:r>
                      <a:endParaRPr lang="en-ZA" sz="1100" dirty="0">
                        <a:solidFill>
                          <a:schemeClr val="bg1"/>
                        </a:solidFill>
                        <a:effectLst/>
                        <a:latin typeface="Arial" panose="020B0604020202020204" pitchFamily="34" charset="0"/>
                        <a:ea typeface="Calibri"/>
                        <a:cs typeface="Arial" panose="020B0604020202020204" pitchFamily="34" charset="0"/>
                      </a:endParaRPr>
                    </a:p>
                    <a:p>
                      <a:pPr marR="320040" algn="ctr">
                        <a:lnSpc>
                          <a:spcPct val="115000"/>
                        </a:lnSpc>
                        <a:spcAft>
                          <a:spcPts val="0"/>
                        </a:spcAft>
                        <a:tabLst>
                          <a:tab pos="1864360" algn="l"/>
                        </a:tabLst>
                      </a:pPr>
                      <a:r>
                        <a:rPr lang="en-ZA" sz="18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100" dirty="0">
                        <a:solidFill>
                          <a:schemeClr val="bg1"/>
                        </a:solidFill>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48955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Bef>
                          <a:spcPts val="650"/>
                        </a:spcBef>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Administration</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4,945,970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4,926,423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99.6%</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r>
                        <a:rPr lang="en-US" sz="1800" kern="1200" dirty="0" smtClean="0">
                          <a:solidFill>
                            <a:srgbClr val="000000"/>
                          </a:solidFill>
                          <a:effectLst/>
                          <a:latin typeface="Arial" panose="020B0604020202020204" pitchFamily="34" charset="0"/>
                          <a:ea typeface="Times New Roman"/>
                          <a:cs typeface="Arial" panose="020B0604020202020204" pitchFamily="34" charset="0"/>
                        </a:rPr>
                        <a:t>19,547</a:t>
                      </a:r>
                      <a:endParaRPr lang="en-ZA" sz="180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955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Bef>
                          <a:spcPts val="650"/>
                        </a:spcBef>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Incarceration</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15,189,842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15,189,842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100.0%</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R="523240"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a:t>
                      </a:r>
                      <a:r>
                        <a:rPr lang="en-GB" sz="1800" kern="1200" dirty="0" smtClean="0">
                          <a:solidFill>
                            <a:srgbClr val="000000"/>
                          </a:solidFill>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955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Bef>
                          <a:spcPts val="650"/>
                        </a:spcBef>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Rehabilitation</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1,934,554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1,895,158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98.0%</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39,396</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955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Bef>
                          <a:spcPts val="650"/>
                        </a:spcBef>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Care</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2,252,438</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2,187,640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97.1%</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64,798</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955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ct val="100000"/>
                        </a:lnSpc>
                        <a:spcBef>
                          <a:spcPts val="650"/>
                        </a:spcBef>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Social Reintegration</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994,078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987,083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99.3%</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kern="1200" dirty="0">
                          <a:solidFill>
                            <a:srgbClr val="000000"/>
                          </a:solidFill>
                          <a:effectLst/>
                          <a:latin typeface="Arial" panose="020B0604020202020204" pitchFamily="34" charset="0"/>
                          <a:ea typeface="Times New Roman"/>
                          <a:cs typeface="Arial" panose="020B0604020202020204" pitchFamily="34" charset="0"/>
                        </a:rPr>
                        <a:t>                    6,995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284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lnSpc>
                          <a:spcPts val="1300"/>
                        </a:lnSpc>
                        <a:spcBef>
                          <a:spcPts val="650"/>
                        </a:spcBef>
                        <a:spcAft>
                          <a:spcPts val="0"/>
                        </a:spcAft>
                      </a:pPr>
                      <a:r>
                        <a:rPr lang="en-GB" sz="1800" b="1" kern="1200" dirty="0">
                          <a:solidFill>
                            <a:srgbClr val="000000"/>
                          </a:solidFill>
                          <a:effectLst/>
                          <a:latin typeface="Arial" panose="020B0604020202020204" pitchFamily="34" charset="0"/>
                          <a:ea typeface="Times New Roman"/>
                          <a:cs typeface="Arial" panose="020B0604020202020204" pitchFamily="34" charset="0"/>
                        </a:rPr>
                        <a:t>Total</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GB" sz="1800" b="1" kern="1200" dirty="0">
                          <a:solidFill>
                            <a:srgbClr val="000000"/>
                          </a:solidFill>
                          <a:effectLst/>
                          <a:latin typeface="Arial" panose="020B0604020202020204" pitchFamily="34" charset="0"/>
                          <a:ea typeface="Times New Roman"/>
                          <a:cs typeface="Arial" panose="020B0604020202020204" pitchFamily="34" charset="0"/>
                        </a:rPr>
                        <a:t> 25,316,882 </a:t>
                      </a:r>
                      <a:endParaRPr lang="en-ZA" sz="11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b="1" kern="1200" dirty="0">
                          <a:solidFill>
                            <a:srgbClr val="000000"/>
                          </a:solidFill>
                          <a:effectLst/>
                          <a:latin typeface="Arial" panose="020B0604020202020204" pitchFamily="34" charset="0"/>
                          <a:ea typeface="Times New Roman"/>
                          <a:cs typeface="Arial" panose="020B0604020202020204" pitchFamily="34" charset="0"/>
                        </a:rPr>
                        <a:t> 25,186,146</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b="1" kern="1200" dirty="0">
                          <a:solidFill>
                            <a:srgbClr val="000000"/>
                          </a:solidFill>
                          <a:effectLst/>
                          <a:latin typeface="Arial" panose="020B0604020202020204" pitchFamily="34" charset="0"/>
                          <a:ea typeface="Times New Roman"/>
                          <a:cs typeface="Arial" panose="020B0604020202020204" pitchFamily="34" charset="0"/>
                        </a:rPr>
                        <a:t>99.5%</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ts val="1300"/>
                        </a:lnSpc>
                        <a:spcAft>
                          <a:spcPts val="0"/>
                        </a:spcAft>
                      </a:pPr>
                      <a:r>
                        <a:rPr lang="en-GB" sz="1800" b="1" kern="1200" dirty="0">
                          <a:solidFill>
                            <a:srgbClr val="000000"/>
                          </a:solidFill>
                          <a:effectLst/>
                          <a:latin typeface="Arial" panose="020B0604020202020204" pitchFamily="34" charset="0"/>
                          <a:ea typeface="Times New Roman"/>
                          <a:cs typeface="Arial" panose="020B0604020202020204" pitchFamily="34" charset="0"/>
                        </a:rPr>
                        <a:t> 130,736 </a:t>
                      </a:r>
                      <a:endParaRPr lang="en-ZA" sz="1100" dirty="0">
                        <a:effectLst/>
                        <a:latin typeface="Arial" panose="020B0604020202020204" pitchFamily="34" charset="0"/>
                        <a:ea typeface="Calibri"/>
                        <a:cs typeface="Arial" panose="020B0604020202020204" pitchFamily="34" charset="0"/>
                      </a:endParaRPr>
                    </a:p>
                  </a:txBody>
                  <a:tcPr marL="68580" marR="6858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r>
            </a:tbl>
          </a:graphicData>
        </a:graphic>
      </p:graphicFrame>
    </p:spTree>
    <p:extLst>
      <p:ext uri="{BB962C8B-B14F-4D97-AF65-F5344CB8AC3E}">
        <p14:creationId xmlns:p14="http://schemas.microsoft.com/office/powerpoint/2010/main" val="1611527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0A79F-3671-490D-B8E0-220653DEC0F9}" type="slidenum">
              <a:rPr lang="en-ZA" smtClean="0"/>
              <a:pPr/>
              <a:t>69</a:t>
            </a:fld>
            <a:endParaRPr lang="en-ZA" dirty="0"/>
          </a:p>
        </p:txBody>
      </p:sp>
      <p:sp>
        <p:nvSpPr>
          <p:cNvPr id="5" name="TextBox 4"/>
          <p:cNvSpPr txBox="1"/>
          <p:nvPr/>
        </p:nvSpPr>
        <p:spPr>
          <a:xfrm>
            <a:off x="0" y="-14998"/>
            <a:ext cx="12192000" cy="707886"/>
          </a:xfrm>
          <a:prstGeom prst="rect">
            <a:avLst/>
          </a:prstGeom>
          <a:noFill/>
        </p:spPr>
        <p:txBody>
          <a:bodyPr wrap="square" rtlCol="0">
            <a:spAutoFit/>
          </a:bodyPr>
          <a:lstStyle/>
          <a:p>
            <a:pPr defTabSz="914316"/>
            <a:r>
              <a:rPr lang="en-ZA" sz="4000" b="1" dirty="0">
                <a:latin typeface="+mj-lt"/>
                <a:ea typeface="+mj-ea"/>
                <a:cs typeface="+mj-cs"/>
              </a:rPr>
              <a:t>EXPENDITURE ANALYSIS PER ECONOMIC CLASSIFICATION</a:t>
            </a:r>
          </a:p>
        </p:txBody>
      </p:sp>
      <p:graphicFrame>
        <p:nvGraphicFramePr>
          <p:cNvPr id="6" name="Table 5"/>
          <p:cNvGraphicFramePr>
            <a:graphicFrameLocks noGrp="1"/>
          </p:cNvGraphicFramePr>
          <p:nvPr>
            <p:extLst>
              <p:ext uri="{D42A27DB-BD31-4B8C-83A1-F6EECF244321}">
                <p14:modId xmlns:p14="http://schemas.microsoft.com/office/powerpoint/2010/main" val="3261577227"/>
              </p:ext>
            </p:extLst>
          </p:nvPr>
        </p:nvGraphicFramePr>
        <p:xfrm>
          <a:off x="685800" y="1295400"/>
          <a:ext cx="10668000" cy="4657344"/>
        </p:xfrm>
        <a:graphic>
          <a:graphicData uri="http://schemas.openxmlformats.org/drawingml/2006/table">
            <a:tbl>
              <a:tblPr firstRow="1" bandRow="1"/>
              <a:tblGrid>
                <a:gridCol w="2133600"/>
                <a:gridCol w="2133600"/>
                <a:gridCol w="2133600"/>
                <a:gridCol w="2133600"/>
                <a:gridCol w="2133600"/>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Economic classification</a:t>
                      </a:r>
                      <a:endParaRPr lang="en-ZA" sz="16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Adjusted budget</a:t>
                      </a:r>
                      <a:endParaRPr lang="en-ZA" sz="1600" dirty="0">
                        <a:solidFill>
                          <a:schemeClr val="bg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6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Actual expenditure</a:t>
                      </a:r>
                      <a:endParaRPr lang="en-ZA" sz="1600" dirty="0">
                        <a:solidFill>
                          <a:schemeClr val="bg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6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Percentage actual expenditure</a:t>
                      </a:r>
                      <a:endParaRPr lang="en-ZA" sz="16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Available budget</a:t>
                      </a:r>
                      <a:endParaRPr lang="en-ZA" sz="1600" dirty="0">
                        <a:solidFill>
                          <a:schemeClr val="bg1"/>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n-ZA" sz="1600" b="1" kern="1200" dirty="0">
                          <a:solidFill>
                            <a:schemeClr val="bg1"/>
                          </a:solidFill>
                          <a:effectLst/>
                          <a:latin typeface="Arial" panose="020B0604020202020204" pitchFamily="34" charset="0"/>
                          <a:ea typeface="Times New Roman"/>
                          <a:cs typeface="Arial" panose="020B0604020202020204" pitchFamily="34" charset="0"/>
                        </a:rPr>
                        <a:t>(R’000)</a:t>
                      </a:r>
                      <a:endParaRPr lang="en-ZA" sz="1600" dirty="0">
                        <a:solidFill>
                          <a:schemeClr val="bg1"/>
                        </a:solidFill>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45D7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Compensation of employees</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17,455,895</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16,971,438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97.22%</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 484,457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Goods and services</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 6,333,621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6,811,470</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107.54%</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 (477,849)</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8671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Interest on rent on land</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507</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0%</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(507)</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90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Transfers and subsidies</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821,811</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877,957</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106.83%</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(56,146)</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Payment of capital assets</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705,555</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 515,439</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GB" sz="1600" kern="1200" dirty="0">
                          <a:solidFill>
                            <a:srgbClr val="000000"/>
                          </a:solidFill>
                          <a:effectLst/>
                          <a:latin typeface="Arial" panose="020B0604020202020204" pitchFamily="34" charset="0"/>
                          <a:ea typeface="Times New Roman"/>
                          <a:cs typeface="Arial" panose="020B0604020202020204" pitchFamily="34" charset="0"/>
                        </a:rPr>
                        <a:t>73.05%</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190,116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606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Payment of financial assets</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9,335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0%</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kern="1200" dirty="0">
                          <a:solidFill>
                            <a:srgbClr val="000000"/>
                          </a:solidFill>
                          <a:effectLst/>
                          <a:latin typeface="Arial" panose="020B0604020202020204" pitchFamily="34" charset="0"/>
                          <a:ea typeface="Times New Roman"/>
                          <a:cs typeface="Arial" panose="020B0604020202020204" pitchFamily="34" charset="0"/>
                        </a:rPr>
                        <a:t>(9,335)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5000"/>
                        </a:lnSpc>
                        <a:spcAft>
                          <a:spcPts val="0"/>
                        </a:spcAft>
                      </a:pPr>
                      <a:r>
                        <a:rPr lang="en-ZA" sz="1600" b="1" kern="1200" dirty="0">
                          <a:solidFill>
                            <a:srgbClr val="000000"/>
                          </a:solidFill>
                          <a:effectLst/>
                          <a:latin typeface="Arial" panose="020B0604020202020204" pitchFamily="34" charset="0"/>
                          <a:ea typeface="Times New Roman"/>
                          <a:cs typeface="Arial" panose="020B0604020202020204" pitchFamily="34" charset="0"/>
                        </a:rPr>
                        <a:t>Total</a:t>
                      </a:r>
                      <a:endParaRPr lang="en-ZA" sz="1600" dirty="0">
                        <a:effectLst/>
                        <a:latin typeface="Arial" panose="020B0604020202020204" pitchFamily="34" charset="0"/>
                        <a:ea typeface="Calibri"/>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b="1" kern="1200" dirty="0">
                          <a:solidFill>
                            <a:srgbClr val="000000"/>
                          </a:solidFill>
                          <a:effectLst/>
                          <a:latin typeface="Arial" panose="020B0604020202020204" pitchFamily="34" charset="0"/>
                          <a:ea typeface="Times New Roman"/>
                          <a:cs typeface="Arial" panose="020B0604020202020204" pitchFamily="34" charset="0"/>
                        </a:rPr>
                        <a:t>25,316,882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b="1" kern="1200" dirty="0">
                          <a:solidFill>
                            <a:srgbClr val="000000"/>
                          </a:solidFill>
                          <a:effectLst/>
                          <a:latin typeface="Arial" panose="020B0604020202020204" pitchFamily="34" charset="0"/>
                          <a:ea typeface="Times New Roman"/>
                          <a:cs typeface="Arial" panose="020B0604020202020204" pitchFamily="34" charset="0"/>
                        </a:rPr>
                        <a:t> 25,186,146</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b="1" kern="1200" dirty="0">
                          <a:solidFill>
                            <a:srgbClr val="000000"/>
                          </a:solidFill>
                          <a:effectLst/>
                          <a:latin typeface="Arial" panose="020B0604020202020204" pitchFamily="34" charset="0"/>
                          <a:ea typeface="Times New Roman"/>
                          <a:cs typeface="Arial" panose="020B0604020202020204" pitchFamily="34" charset="0"/>
                        </a:rPr>
                        <a:t>99.5%</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lnSpc>
                          <a:spcPct val="115000"/>
                        </a:lnSpc>
                        <a:spcAft>
                          <a:spcPts val="0"/>
                        </a:spcAft>
                      </a:pPr>
                      <a:r>
                        <a:rPr lang="en-ZA" sz="1600" b="1" kern="1200" dirty="0">
                          <a:solidFill>
                            <a:srgbClr val="000000"/>
                          </a:solidFill>
                          <a:effectLst/>
                          <a:latin typeface="Arial" panose="020B0604020202020204" pitchFamily="34" charset="0"/>
                          <a:ea typeface="Times New Roman"/>
                          <a:cs typeface="Arial" panose="020B0604020202020204" pitchFamily="34" charset="0"/>
                        </a:rPr>
                        <a:t> 130,736 </a:t>
                      </a:r>
                      <a:endParaRPr lang="en-ZA" sz="1600" dirty="0">
                        <a:effectLst/>
                        <a:latin typeface="Arial" panose="020B0604020202020204" pitchFamily="34" charset="0"/>
                        <a:ea typeface="Calibri"/>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DD1D9"/>
                    </a:solidFill>
                  </a:tcPr>
                </a:tc>
              </a:tr>
            </a:tbl>
          </a:graphicData>
        </a:graphic>
      </p:graphicFrame>
    </p:spTree>
    <p:extLst>
      <p:ext uri="{BB962C8B-B14F-4D97-AF65-F5344CB8AC3E}">
        <p14:creationId xmlns:p14="http://schemas.microsoft.com/office/powerpoint/2010/main" val="324816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DEPARTMENTAL PROGRAMME BUDGET STRUCTURE</a:t>
            </a:r>
            <a:endParaRPr lang="en-ZA" dirty="0"/>
          </a:p>
        </p:txBody>
      </p:sp>
      <p:sp>
        <p:nvSpPr>
          <p:cNvPr id="4" name="Slide Number Placeholder 3"/>
          <p:cNvSpPr>
            <a:spLocks noGrp="1"/>
          </p:cNvSpPr>
          <p:nvPr>
            <p:ph type="sldNum" sz="quarter" idx="12"/>
          </p:nvPr>
        </p:nvSpPr>
        <p:spPr/>
        <p:txBody>
          <a:bodyPr/>
          <a:lstStyle/>
          <a:p>
            <a:fld id="{57B0A79F-3671-490D-B8E0-220653DEC0F9}" type="slidenum">
              <a:rPr lang="en-ZA" smtClean="0"/>
              <a:pPr/>
              <a:t>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019188937"/>
              </p:ext>
            </p:extLst>
          </p:nvPr>
        </p:nvGraphicFramePr>
        <p:xfrm>
          <a:off x="365760" y="944873"/>
          <a:ext cx="11582400" cy="5062635"/>
        </p:xfrm>
        <a:graphic>
          <a:graphicData uri="http://schemas.openxmlformats.org/drawingml/2006/table">
            <a:tbl>
              <a:tblPr firstRow="1" bandRow="1"/>
              <a:tblGrid>
                <a:gridCol w="4328160"/>
                <a:gridCol w="7254240"/>
              </a:tblGrid>
              <a:tr h="397486">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2000" dirty="0" smtClean="0"/>
                        <a:t>PROGRAMMES</a:t>
                      </a:r>
                      <a:endParaRPr lang="en-ZA" sz="2000" dirty="0">
                        <a:latin typeface="Calibri" pitchFamily="34" charset="0"/>
                        <a:cs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8AE7E"/>
                    </a:solidFill>
                  </a:tcPr>
                </a:tc>
                <a:tc>
                  <a:txBody>
                    <a:bodyPr/>
                    <a:lstStyle>
                      <a:lvl1pPr marL="0" algn="l" defTabSz="914391" rtl="0" eaLnBrk="1" latinLnBrk="0" hangingPunct="1">
                        <a:defRPr sz="1800" b="1" kern="1200">
                          <a:solidFill>
                            <a:schemeClr val="lt1"/>
                          </a:solidFill>
                          <a:latin typeface="Arial"/>
                          <a:ea typeface=""/>
                          <a:cs typeface="Arial"/>
                        </a:defRPr>
                      </a:lvl1pPr>
                      <a:lvl2pPr marL="457196" algn="l" defTabSz="914391" rtl="0" eaLnBrk="1" latinLnBrk="0" hangingPunct="1">
                        <a:defRPr sz="1800" b="1" kern="1200">
                          <a:solidFill>
                            <a:schemeClr val="lt1"/>
                          </a:solidFill>
                          <a:latin typeface="Arial"/>
                          <a:ea typeface=""/>
                          <a:cs typeface="Arial"/>
                        </a:defRPr>
                      </a:lvl2pPr>
                      <a:lvl3pPr marL="914391" algn="l" defTabSz="914391" rtl="0" eaLnBrk="1" latinLnBrk="0" hangingPunct="1">
                        <a:defRPr sz="1800" b="1" kern="1200">
                          <a:solidFill>
                            <a:schemeClr val="lt1"/>
                          </a:solidFill>
                          <a:latin typeface="Arial"/>
                          <a:ea typeface=""/>
                          <a:cs typeface="Arial"/>
                        </a:defRPr>
                      </a:lvl3pPr>
                      <a:lvl4pPr marL="1371587" algn="l" defTabSz="914391" rtl="0" eaLnBrk="1" latinLnBrk="0" hangingPunct="1">
                        <a:defRPr sz="1800" b="1" kern="1200">
                          <a:solidFill>
                            <a:schemeClr val="lt1"/>
                          </a:solidFill>
                          <a:latin typeface="Arial"/>
                          <a:ea typeface=""/>
                          <a:cs typeface="Arial"/>
                        </a:defRPr>
                      </a:lvl4pPr>
                      <a:lvl5pPr marL="1828783" algn="l" defTabSz="914391" rtl="0" eaLnBrk="1" latinLnBrk="0" hangingPunct="1">
                        <a:defRPr sz="1800" b="1" kern="1200">
                          <a:solidFill>
                            <a:schemeClr val="lt1"/>
                          </a:solidFill>
                          <a:latin typeface="Arial"/>
                          <a:ea typeface=""/>
                          <a:cs typeface="Arial"/>
                        </a:defRPr>
                      </a:lvl5pPr>
                      <a:lvl6pPr marL="2285978" algn="l" defTabSz="914391" rtl="0" eaLnBrk="1" latinLnBrk="0" hangingPunct="1">
                        <a:defRPr sz="1800" b="1" kern="1200">
                          <a:solidFill>
                            <a:schemeClr val="lt1"/>
                          </a:solidFill>
                          <a:latin typeface="Arial"/>
                          <a:ea typeface=""/>
                          <a:cs typeface="Arial"/>
                        </a:defRPr>
                      </a:lvl6pPr>
                      <a:lvl7pPr marL="2743174" algn="l" defTabSz="914391" rtl="0" eaLnBrk="1" latinLnBrk="0" hangingPunct="1">
                        <a:defRPr sz="1800" b="1" kern="1200">
                          <a:solidFill>
                            <a:schemeClr val="lt1"/>
                          </a:solidFill>
                          <a:latin typeface="Arial"/>
                          <a:ea typeface=""/>
                          <a:cs typeface="Arial"/>
                        </a:defRPr>
                      </a:lvl7pPr>
                      <a:lvl8pPr marL="3200370" algn="l" defTabSz="914391" rtl="0" eaLnBrk="1" latinLnBrk="0" hangingPunct="1">
                        <a:defRPr sz="1800" b="1" kern="1200">
                          <a:solidFill>
                            <a:schemeClr val="lt1"/>
                          </a:solidFill>
                          <a:latin typeface="Arial"/>
                          <a:ea typeface=""/>
                          <a:cs typeface="Arial"/>
                        </a:defRPr>
                      </a:lvl8pPr>
                      <a:lvl9pPr marL="3657565" algn="l" defTabSz="914391" rtl="0" eaLnBrk="1" latinLnBrk="0" hangingPunct="1">
                        <a:defRPr sz="1800" b="1" kern="1200">
                          <a:solidFill>
                            <a:schemeClr val="lt1"/>
                          </a:solidFill>
                          <a:latin typeface="Arial"/>
                          <a:ea typeface=""/>
                          <a:cs typeface="Arial"/>
                        </a:defRPr>
                      </a:lvl9pPr>
                    </a:lstStyle>
                    <a:p>
                      <a:r>
                        <a:rPr lang="en-ZA" sz="2000" dirty="0" smtClean="0"/>
                        <a:t>SUB-PROGRAMMES</a:t>
                      </a:r>
                      <a:endParaRPr lang="en-ZA" sz="2000" dirty="0">
                        <a:latin typeface="Calibri" pitchFamily="34" charset="0"/>
                        <a:cs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8AE7E"/>
                    </a:solidFill>
                  </a:tcPr>
                </a:tc>
              </a:tr>
              <a:tr h="298115">
                <a:tc rowSpan="5">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391"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PROGRAMME 1: ADMINISTRATION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400" dirty="0" smtClean="0">
                          <a:latin typeface="Arial" panose="020B0604020202020204" pitchFamily="34" charset="0"/>
                          <a:cs typeface="Arial" panose="020B0604020202020204" pitchFamily="34" charset="0"/>
                        </a:rPr>
                        <a:t>Management</a:t>
                      </a:r>
                      <a:endParaRPr lang="en-ZA" sz="1400" b="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98115">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400" dirty="0" smtClean="0">
                          <a:latin typeface="Arial" panose="020B0604020202020204" pitchFamily="34" charset="0"/>
                          <a:cs typeface="Arial" panose="020B0604020202020204" pitchFamily="34" charset="0"/>
                        </a:rPr>
                        <a:t>Finance</a:t>
                      </a:r>
                      <a:endParaRPr lang="en-ZA" sz="1400" b="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98115">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algn="l" defTabSz="753878" rtl="0" eaLnBrk="1" latinLnBrk="0" hangingPunct="1"/>
                      <a:r>
                        <a:rPr lang="en-ZA" sz="1400" kern="1200" dirty="0" smtClean="0">
                          <a:latin typeface="Arial" panose="020B0604020202020204" pitchFamily="34" charset="0"/>
                          <a:cs typeface="Arial" panose="020B0604020202020204" pitchFamily="34" charset="0"/>
                        </a:rPr>
                        <a:t>Human Resources</a:t>
                      </a:r>
                      <a:endParaRPr lang="en-ZA" sz="1400" b="0" kern="1200" dirty="0">
                        <a:solidFill>
                          <a:schemeClr val="dk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98115">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ZA" sz="1400" dirty="0" smtClean="0">
                          <a:latin typeface="Arial" panose="020B0604020202020204" pitchFamily="34" charset="0"/>
                          <a:cs typeface="Arial" panose="020B0604020202020204" pitchFamily="34" charset="0"/>
                        </a:rPr>
                        <a:t>Information Technology</a:t>
                      </a:r>
                      <a:endParaRPr lang="en-ZA" sz="1400" b="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98115">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r>
                        <a:rPr lang="en-US" sz="1400" dirty="0" smtClean="0">
                          <a:latin typeface="Arial" panose="020B0604020202020204" pitchFamily="34" charset="0"/>
                          <a:cs typeface="Arial" panose="020B0604020202020204" pitchFamily="34" charset="0"/>
                        </a:rPr>
                        <a:t>Judicial Inspectorate Of Correctional Services (JICS)</a:t>
                      </a:r>
                      <a:endParaRPr lang="en-ZA" sz="1400" b="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PROGRAMME 2: </a:t>
                      </a:r>
                      <a:r>
                        <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INCARCERATION</a:t>
                      </a:r>
                      <a:endPar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algn="l" defTabSz="914331" rtl="0" eaLnBrk="1" latinLnBrk="0" hangingPunct="1">
                        <a:spcAft>
                          <a:spcPts val="0"/>
                        </a:spcAft>
                      </a:pPr>
                      <a:r>
                        <a:rPr lang="en-US" sz="1400" kern="1200" dirty="0">
                          <a:latin typeface="Arial" panose="020B0604020202020204" pitchFamily="34" charset="0"/>
                          <a:cs typeface="Arial" panose="020B0604020202020204" pitchFamily="34" charset="0"/>
                        </a:rPr>
                        <a:t>Security Operations</a:t>
                      </a:r>
                      <a:endParaRPr lang="en-ZA"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algn="l" defTabSz="914331" rtl="0" eaLnBrk="1" latinLnBrk="0" hangingPunct="1">
                        <a:spcAft>
                          <a:spcPts val="0"/>
                        </a:spcAft>
                      </a:pPr>
                      <a:r>
                        <a:rPr lang="en-US" sz="1400" kern="1200" dirty="0">
                          <a:latin typeface="Arial" panose="020B0604020202020204" pitchFamily="34" charset="0"/>
                          <a:cs typeface="Arial" panose="020B0604020202020204" pitchFamily="34" charset="0"/>
                        </a:rPr>
                        <a:t>Remand Detention</a:t>
                      </a:r>
                      <a:endParaRPr lang="en-ZA"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marL="0" algn="l" defTabSz="914331" rtl="0" eaLnBrk="1" latinLnBrk="0" hangingPunct="1">
                        <a:spcAft>
                          <a:spcPts val="0"/>
                        </a:spcAft>
                      </a:pPr>
                      <a:r>
                        <a:rPr lang="en-US" sz="1400" kern="1200" dirty="0">
                          <a:latin typeface="Arial" panose="020B0604020202020204" pitchFamily="34" charset="0"/>
                          <a:cs typeface="Arial" panose="020B0604020202020204" pitchFamily="34" charset="0"/>
                        </a:rPr>
                        <a:t>Offender Management</a:t>
                      </a:r>
                      <a:endParaRPr lang="en-ZA"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85559">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PROGRAMME 3: REHABILITATION</a:t>
                      </a:r>
                      <a:endPar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Correctional Programmes</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Offender Development</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Psychological, Social and Spiritual Services</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PROGRAMME 4: CARE</a:t>
                      </a:r>
                      <a:endPar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Health and Hygiene Services</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Nutritional Services</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39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PROGRAMME 5: SOCIAL REINTERGRATION</a:t>
                      </a:r>
                      <a:endPar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Supervision</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Community Reintegration</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4D3"/>
                    </a:solidFill>
                  </a:tcPr>
                </a:tc>
              </a:tr>
              <a:tr h="285559">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ea typeface=""/>
                          <a:cs typeface="Arial"/>
                        </a:defRPr>
                      </a:lvl1pPr>
                      <a:lvl2pPr marL="457196" algn="l" defTabSz="914391" rtl="0" eaLnBrk="1" latinLnBrk="0" hangingPunct="1">
                        <a:defRPr sz="1800" kern="1200">
                          <a:solidFill>
                            <a:schemeClr val="dk1"/>
                          </a:solidFill>
                          <a:latin typeface="Arial"/>
                          <a:ea typeface=""/>
                          <a:cs typeface="Arial"/>
                        </a:defRPr>
                      </a:lvl2pPr>
                      <a:lvl3pPr marL="914391" algn="l" defTabSz="914391" rtl="0" eaLnBrk="1" latinLnBrk="0" hangingPunct="1">
                        <a:defRPr sz="1800" kern="1200">
                          <a:solidFill>
                            <a:schemeClr val="dk1"/>
                          </a:solidFill>
                          <a:latin typeface="Arial"/>
                          <a:ea typeface=""/>
                          <a:cs typeface="Arial"/>
                        </a:defRPr>
                      </a:lvl3pPr>
                      <a:lvl4pPr marL="1371587" algn="l" defTabSz="914391" rtl="0" eaLnBrk="1" latinLnBrk="0" hangingPunct="1">
                        <a:defRPr sz="1800" kern="1200">
                          <a:solidFill>
                            <a:schemeClr val="dk1"/>
                          </a:solidFill>
                          <a:latin typeface="Arial"/>
                          <a:ea typeface=""/>
                          <a:cs typeface="Arial"/>
                        </a:defRPr>
                      </a:lvl4pPr>
                      <a:lvl5pPr marL="1828783" algn="l" defTabSz="914391" rtl="0" eaLnBrk="1" latinLnBrk="0" hangingPunct="1">
                        <a:defRPr sz="1800" kern="1200">
                          <a:solidFill>
                            <a:schemeClr val="dk1"/>
                          </a:solidFill>
                          <a:latin typeface="Arial"/>
                          <a:ea typeface=""/>
                          <a:cs typeface="Arial"/>
                        </a:defRPr>
                      </a:lvl5pPr>
                      <a:lvl6pPr marL="2285978" algn="l" defTabSz="914391" rtl="0" eaLnBrk="1" latinLnBrk="0" hangingPunct="1">
                        <a:defRPr sz="1800" kern="1200">
                          <a:solidFill>
                            <a:schemeClr val="dk1"/>
                          </a:solidFill>
                          <a:latin typeface="Arial"/>
                          <a:ea typeface=""/>
                          <a:cs typeface="Arial"/>
                        </a:defRPr>
                      </a:lvl6pPr>
                      <a:lvl7pPr marL="2743174" algn="l" defTabSz="914391" rtl="0" eaLnBrk="1" latinLnBrk="0" hangingPunct="1">
                        <a:defRPr sz="1800" kern="1200">
                          <a:solidFill>
                            <a:schemeClr val="dk1"/>
                          </a:solidFill>
                          <a:latin typeface="Arial"/>
                          <a:ea typeface=""/>
                          <a:cs typeface="Arial"/>
                        </a:defRPr>
                      </a:lvl7pPr>
                      <a:lvl8pPr marL="3200370" algn="l" defTabSz="914391" rtl="0" eaLnBrk="1" latinLnBrk="0" hangingPunct="1">
                        <a:defRPr sz="1800" kern="1200">
                          <a:solidFill>
                            <a:schemeClr val="dk1"/>
                          </a:solidFill>
                          <a:latin typeface="Arial"/>
                          <a:ea typeface=""/>
                          <a:cs typeface="Arial"/>
                        </a:defRPr>
                      </a:lvl8pPr>
                      <a:lvl9pPr marL="3657565" algn="l" defTabSz="914391" rtl="0" eaLnBrk="1" latinLnBrk="0" hangingPunct="1">
                        <a:defRPr sz="1800" kern="1200">
                          <a:solidFill>
                            <a:schemeClr val="dk1"/>
                          </a:solidFill>
                          <a:latin typeface="Arial"/>
                          <a:ea typeface=""/>
                          <a:cs typeface="Arial"/>
                        </a:defRPr>
                      </a:lvl9pPr>
                    </a:lstStyle>
                    <a:p>
                      <a:pPr>
                        <a:spcAft>
                          <a:spcPts val="0"/>
                        </a:spcAft>
                      </a:pPr>
                      <a:r>
                        <a:rPr lang="en-US" sz="1400" dirty="0">
                          <a:effectLst/>
                          <a:latin typeface="Arial" panose="020B0604020202020204" pitchFamily="34" charset="0"/>
                          <a:cs typeface="Arial" panose="020B0604020202020204" pitchFamily="34" charset="0"/>
                        </a:rPr>
                        <a:t>Office Accommodation: Community Corrections</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0E7"/>
                    </a:solidFill>
                  </a:tcPr>
                </a:tc>
              </a:tr>
            </a:tbl>
          </a:graphicData>
        </a:graphic>
      </p:graphicFrame>
    </p:spTree>
    <p:extLst>
      <p:ext uri="{BB962C8B-B14F-4D97-AF65-F5344CB8AC3E}">
        <p14:creationId xmlns:p14="http://schemas.microsoft.com/office/powerpoint/2010/main" val="2316240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B0A79F-3671-490D-B8E0-220653DEC0F9}" type="slidenum">
              <a:rPr lang="en-ZA" smtClean="0"/>
              <a:pPr/>
              <a:t>70</a:t>
            </a:fld>
            <a:endParaRPr lang="en-ZA" dirty="0"/>
          </a:p>
        </p:txBody>
      </p:sp>
      <p:sp>
        <p:nvSpPr>
          <p:cNvPr id="5" name="TextBox 4"/>
          <p:cNvSpPr txBox="1"/>
          <p:nvPr/>
        </p:nvSpPr>
        <p:spPr>
          <a:xfrm>
            <a:off x="0" y="0"/>
            <a:ext cx="12192000" cy="707886"/>
          </a:xfrm>
          <a:prstGeom prst="rect">
            <a:avLst/>
          </a:prstGeom>
          <a:noFill/>
        </p:spPr>
        <p:txBody>
          <a:bodyPr wrap="square" rtlCol="0">
            <a:spAutoFit/>
          </a:bodyPr>
          <a:lstStyle/>
          <a:p>
            <a:pPr defTabSz="914316"/>
            <a:r>
              <a:rPr lang="en-ZA" sz="4000" b="1" dirty="0">
                <a:latin typeface="+mj-lt"/>
                <a:ea typeface="+mj-ea"/>
                <a:cs typeface="+mj-cs"/>
              </a:rPr>
              <a:t>EXPENDITURE ANALYSIS PER ECONOMIC CLASSIFICATION</a:t>
            </a:r>
          </a:p>
        </p:txBody>
      </p:sp>
      <p:sp>
        <p:nvSpPr>
          <p:cNvPr id="6" name="Rectangle 3"/>
          <p:cNvSpPr txBox="1">
            <a:spLocks noChangeArrowheads="1"/>
          </p:cNvSpPr>
          <p:nvPr/>
        </p:nvSpPr>
        <p:spPr bwMode="auto">
          <a:xfrm>
            <a:off x="419099" y="1034390"/>
            <a:ext cx="11405347" cy="614463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42900" indent="-342900" algn="just">
              <a:lnSpc>
                <a:spcPts val="1300"/>
              </a:lnSpc>
              <a:spcBef>
                <a:spcPts val="650"/>
              </a:spcBef>
              <a:spcAft>
                <a:spcPts val="650"/>
              </a:spcAft>
              <a:buClr>
                <a:srgbClr val="000000"/>
              </a:buClr>
              <a:buSzPts val="1400"/>
              <a:buFont typeface="Arial"/>
              <a:buAutoNum type="arabicPeriod"/>
              <a:tabLst>
                <a:tab pos="270510" algn="l"/>
              </a:tabLst>
            </a:pPr>
            <a:r>
              <a:rPr lang="en-GB" sz="1200" b="1" dirty="0" smtClean="0">
                <a:solidFill>
                  <a:srgbClr val="000000"/>
                </a:solidFill>
                <a:latin typeface="Arial" panose="020B0604020202020204" pitchFamily="34" charset="0"/>
                <a:ea typeface="Times New Roman"/>
                <a:cs typeface="Arial" panose="020B0604020202020204" pitchFamily="34" charset="0"/>
              </a:rPr>
              <a:t>Compensation of Employees: </a:t>
            </a:r>
            <a:r>
              <a:rPr lang="en-ZA" sz="1200" dirty="0" smtClean="0">
                <a:solidFill>
                  <a:srgbClr val="000000"/>
                </a:solidFill>
                <a:latin typeface="Arial" panose="020B0604020202020204" pitchFamily="34" charset="0"/>
                <a:ea typeface="Times New Roman"/>
                <a:cs typeface="Arial" panose="020B0604020202020204" pitchFamily="34" charset="0"/>
              </a:rPr>
              <a:t>The </a:t>
            </a:r>
            <a:r>
              <a:rPr lang="en-GB" sz="1200" dirty="0" smtClean="0">
                <a:solidFill>
                  <a:srgbClr val="000000"/>
                </a:solidFill>
                <a:latin typeface="Arial" panose="020B0604020202020204" pitchFamily="34" charset="0"/>
                <a:ea typeface="Times New Roman"/>
                <a:cs typeface="Arial" panose="020B0604020202020204" pitchFamily="34" charset="0"/>
              </a:rPr>
              <a:t>underspending of R484,457 million was due to vacant funded posts. </a:t>
            </a:r>
            <a:endParaRPr lang="en-ZA" sz="1200" dirty="0" smtClean="0">
              <a:solidFill>
                <a:prstClr val="black"/>
              </a:solidFill>
              <a:latin typeface="Arial" panose="020B0604020202020204" pitchFamily="34" charset="0"/>
              <a:ea typeface="Times New Roman"/>
              <a:cs typeface="Arial" panose="020B0604020202020204" pitchFamily="34" charset="0"/>
            </a:endParaRP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srgbClr val="000000"/>
                </a:solidFill>
                <a:latin typeface="Arial" panose="020B0604020202020204" pitchFamily="34" charset="0"/>
                <a:ea typeface="Times New Roman"/>
                <a:cs typeface="Arial" panose="020B0604020202020204" pitchFamily="34" charset="0"/>
              </a:rPr>
              <a:t>Goods and Services: </a:t>
            </a:r>
            <a:r>
              <a:rPr lang="en-GB" sz="1200" dirty="0" smtClean="0">
                <a:solidFill>
                  <a:srgbClr val="000000"/>
                </a:solidFill>
                <a:latin typeface="Arial" panose="020B0604020202020204" pitchFamily="34" charset="0"/>
                <a:ea typeface="Times New Roman"/>
                <a:cs typeface="Arial" panose="020B0604020202020204" pitchFamily="34" charset="0"/>
              </a:rPr>
              <a:t>The overspending of R477 million was due to payment of R639 million that was made for short payment of accommodation charges to the Department of Public Works and Infrastructure.</a:t>
            </a: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srgbClr val="000000"/>
                </a:solidFill>
                <a:latin typeface="Arial" panose="020B0604020202020204" pitchFamily="34" charset="0"/>
                <a:ea typeface="Times New Roman"/>
                <a:cs typeface="Arial" panose="020B0604020202020204" pitchFamily="34" charset="0"/>
              </a:rPr>
              <a:t>Interest and rent on land: </a:t>
            </a:r>
            <a:r>
              <a:rPr lang="en-GB" sz="1200" dirty="0" smtClean="0">
                <a:solidFill>
                  <a:srgbClr val="000000"/>
                </a:solidFill>
                <a:latin typeface="Arial" panose="020B0604020202020204" pitchFamily="34" charset="0"/>
                <a:ea typeface="Times New Roman"/>
                <a:cs typeface="Arial" panose="020B0604020202020204" pitchFamily="34" charset="0"/>
              </a:rPr>
              <a:t>There was an expenditure of R507 thousand incurred against a zero budget mainly due to interest paid on overdue accounts, as well as for interest on arrear  salary payments.</a:t>
            </a: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srgbClr val="000000"/>
                </a:solidFill>
                <a:latin typeface="Arial" panose="020B0604020202020204" pitchFamily="34" charset="0"/>
                <a:ea typeface="Calibri"/>
                <a:cs typeface="Arial" panose="020B0604020202020204" pitchFamily="34" charset="0"/>
              </a:rPr>
              <a:t>Transfers and Subsidies: </a:t>
            </a:r>
            <a:r>
              <a:rPr lang="en-GB" sz="1200" dirty="0" smtClean="0">
                <a:solidFill>
                  <a:srgbClr val="000000"/>
                </a:solidFill>
                <a:latin typeface="Arial" panose="020B0604020202020204" pitchFamily="34" charset="0"/>
                <a:ea typeface="Calibri"/>
                <a:cs typeface="Arial" panose="020B0604020202020204" pitchFamily="34" charset="0"/>
              </a:rPr>
              <a:t>The overspending of R56,146 million is mainly due to leave gratuity payments for approved applications of early retirement without penalisation of pension benefits cases</a:t>
            </a: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srgbClr val="000000"/>
                </a:solidFill>
                <a:latin typeface="Arial" panose="020B0604020202020204" pitchFamily="34" charset="0"/>
                <a:ea typeface="Times New Roman"/>
                <a:cs typeface="Arial" panose="020B0604020202020204" pitchFamily="34" charset="0"/>
              </a:rPr>
              <a:t>Payment for Capital Assets: </a:t>
            </a:r>
            <a:r>
              <a:rPr lang="en-GB" sz="1200" dirty="0" smtClean="0">
                <a:solidFill>
                  <a:srgbClr val="000000"/>
                </a:solidFill>
                <a:latin typeface="Arial" panose="020B0604020202020204" pitchFamily="34" charset="0"/>
                <a:ea typeface="Times New Roman"/>
                <a:cs typeface="Arial" panose="020B0604020202020204" pitchFamily="34" charset="0"/>
              </a:rPr>
              <a:t>The underspending of R190,116 million was due to underperformance on Capital Works Programme  </a:t>
            </a:r>
            <a:endParaRPr lang="en-ZA" sz="1200" dirty="0" smtClean="0">
              <a:solidFill>
                <a:prstClr val="black"/>
              </a:solidFill>
              <a:latin typeface="Arial" panose="020B0604020202020204" pitchFamily="34" charset="0"/>
              <a:ea typeface="Times New Roman"/>
              <a:cs typeface="Arial" panose="020B0604020202020204" pitchFamily="34" charset="0"/>
            </a:endParaRP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srgbClr val="000000"/>
                </a:solidFill>
                <a:latin typeface="Arial" panose="020B0604020202020204" pitchFamily="34" charset="0"/>
                <a:ea typeface="Times New Roman"/>
                <a:cs typeface="Arial" panose="020B0604020202020204" pitchFamily="34" charset="0"/>
              </a:rPr>
              <a:t>Payment of Financial Assets: </a:t>
            </a:r>
            <a:r>
              <a:rPr lang="en-GB" sz="1200" dirty="0" smtClean="0">
                <a:solidFill>
                  <a:srgbClr val="000000"/>
                </a:solidFill>
                <a:latin typeface="Arial" panose="020B0604020202020204" pitchFamily="34" charset="0"/>
                <a:ea typeface="Times New Roman"/>
                <a:cs typeface="Arial" panose="020B0604020202020204" pitchFamily="34" charset="0"/>
              </a:rPr>
              <a:t>There was an expenditure of R9,335 million incurred against a zero budget mainly due to write offs of debts and losses. </a:t>
            </a:r>
            <a:endParaRPr lang="en-ZA" sz="1200" dirty="0" smtClean="0">
              <a:solidFill>
                <a:prstClr val="black"/>
              </a:solidFill>
              <a:latin typeface="Arial" panose="020B0604020202020204" pitchFamily="34" charset="0"/>
              <a:ea typeface="Times New Roman"/>
              <a:cs typeface="Arial" panose="020B0604020202020204" pitchFamily="34" charset="0"/>
            </a:endParaRPr>
          </a:p>
          <a:p>
            <a:pPr marL="342900" indent="-342900" algn="just">
              <a:lnSpc>
                <a:spcPct val="115000"/>
              </a:lnSpc>
              <a:spcAft>
                <a:spcPts val="1000"/>
              </a:spcAft>
              <a:buClr>
                <a:srgbClr val="000000"/>
              </a:buClr>
              <a:buSzPts val="1400"/>
              <a:buFont typeface="Arial"/>
              <a:buAutoNum type="arabicPeriod"/>
            </a:pPr>
            <a:r>
              <a:rPr lang="en-ZA" sz="1200" b="1" dirty="0" smtClean="0">
                <a:solidFill>
                  <a:srgbClr val="000000"/>
                </a:solidFill>
                <a:latin typeface="Arial" panose="020B0604020202020204" pitchFamily="34" charset="0"/>
                <a:ea typeface="Calibri"/>
                <a:cs typeface="Arial" panose="020B0604020202020204" pitchFamily="34" charset="0"/>
              </a:rPr>
              <a:t>Explanation of Internal Charges: </a:t>
            </a:r>
            <a:r>
              <a:rPr lang="en-GB" sz="1200" dirty="0" smtClean="0">
                <a:solidFill>
                  <a:prstClr val="black"/>
                </a:solidFill>
                <a:latin typeface="Arial" panose="020B0604020202020204" pitchFamily="34" charset="0"/>
                <a:ea typeface="Times New Roman"/>
                <a:cs typeface="Arial" panose="020B0604020202020204" pitchFamily="34" charset="0"/>
              </a:rPr>
              <a:t>In the Department, the supplier Programme: Administration under Stores Activity budgets for the cost of buying the required bulk supplies, while client (end user) programmes budgets for the cost of ordering their portion of the bulk supplies from Stores under Programme: Administration. To account for the issue from the central store to the client, the department uses the Objective of Internal Charges to allocate expenditure correctly by debiting the relevant internal item under the client programme and crediting the Internal Charges objective. Internal Charges is a Fund on the Basic Accounting System and is allocated a credit (negative budget). When reporting externally the Internal Charges objective is deducted from the Stores Activity so that the net effect is only shown against the client (end user) programme.</a:t>
            </a: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prstClr val="black"/>
                </a:solidFill>
                <a:latin typeface="Arial" panose="020B0604020202020204" pitchFamily="34" charset="0"/>
                <a:ea typeface="Times New Roman"/>
                <a:cs typeface="Arial" panose="020B0604020202020204" pitchFamily="34" charset="0"/>
              </a:rPr>
              <a:t>Correction of Prior Period Error (Misclassification): </a:t>
            </a:r>
            <a:r>
              <a:rPr lang="en-GB" sz="1200" dirty="0" smtClean="0">
                <a:solidFill>
                  <a:prstClr val="black"/>
                </a:solidFill>
                <a:latin typeface="Arial" panose="020B0604020202020204" pitchFamily="34" charset="0"/>
                <a:ea typeface="Times New Roman"/>
                <a:cs typeface="Arial" panose="020B0604020202020204" pitchFamily="34" charset="0"/>
              </a:rPr>
              <a:t>In 2018/19 financial year Compensation of Employees expenditure amounting to R1,069 million for Aid Assistance Fund: Criminal Assets Recovery Account (CARA) was incorrectly accounted for under Voted Funds.  Prior year expenditure for both Voted Funds and Aid Assistance have been restated.</a:t>
            </a:r>
            <a:endParaRPr lang="en-ZA" sz="1200" dirty="0" smtClean="0">
              <a:solidFill>
                <a:prstClr val="black"/>
              </a:solidFill>
              <a:latin typeface="Arial" panose="020B0604020202020204" pitchFamily="34" charset="0"/>
              <a:ea typeface="Times New Roman"/>
              <a:cs typeface="Arial" panose="020B0604020202020204" pitchFamily="34" charset="0"/>
            </a:endParaRPr>
          </a:p>
          <a:p>
            <a:pPr marL="342900" indent="-342900" algn="just">
              <a:lnSpc>
                <a:spcPts val="1300"/>
              </a:lnSpc>
              <a:spcBef>
                <a:spcPts val="650"/>
              </a:spcBef>
              <a:spcAft>
                <a:spcPts val="650"/>
              </a:spcAft>
              <a:buClr>
                <a:srgbClr val="000000"/>
              </a:buClr>
              <a:buSzPts val="1400"/>
              <a:buFont typeface="Arial"/>
              <a:buAutoNum type="arabicPeriod"/>
            </a:pPr>
            <a:r>
              <a:rPr lang="en-GB" sz="1200" b="1" dirty="0" smtClean="0">
                <a:solidFill>
                  <a:prstClr val="black"/>
                </a:solidFill>
                <a:latin typeface="Arial" panose="020B0604020202020204" pitchFamily="34" charset="0"/>
                <a:ea typeface="Times New Roman"/>
                <a:cs typeface="Arial" panose="020B0604020202020204" pitchFamily="34" charset="0"/>
              </a:rPr>
              <a:t>Expenditure on COVID-19: </a:t>
            </a:r>
            <a:r>
              <a:rPr lang="en-GB" sz="1200" dirty="0" smtClean="0">
                <a:solidFill>
                  <a:prstClr val="black"/>
                </a:solidFill>
                <a:latin typeface="Arial" panose="020B0604020202020204" pitchFamily="34" charset="0"/>
                <a:ea typeface="Times New Roman"/>
                <a:cs typeface="Arial" panose="020B0604020202020204" pitchFamily="34" charset="0"/>
              </a:rPr>
              <a:t>An amount of R817 thousand was spent on personal protective equipment.</a:t>
            </a:r>
            <a:endParaRPr lang="en-ZA" sz="1200" dirty="0" smtClean="0">
              <a:solidFill>
                <a:prstClr val="black"/>
              </a:solidFill>
              <a:latin typeface="Arial" panose="020B0604020202020204" pitchFamily="34" charset="0"/>
              <a:ea typeface="Times New Roman"/>
              <a:cs typeface="Arial" panose="020B0604020202020204" pitchFamily="34" charset="0"/>
            </a:endParaRPr>
          </a:p>
          <a:p>
            <a:pPr marL="342900" indent="-342900" algn="just">
              <a:lnSpc>
                <a:spcPct val="115000"/>
              </a:lnSpc>
              <a:spcAft>
                <a:spcPts val="1000"/>
              </a:spcAft>
              <a:buClr>
                <a:srgbClr val="000000"/>
              </a:buClr>
              <a:buSzPts val="1400"/>
              <a:buFont typeface="Arial"/>
              <a:buAutoNum type="arabicPeriod"/>
            </a:pPr>
            <a:endParaRPr lang="en-ZA" sz="1050" dirty="0">
              <a:solidFill>
                <a:prstClr val="black"/>
              </a:solidFill>
              <a:latin typeface="Arial" panose="020B0604020202020204" pitchFamily="34" charset="0"/>
              <a:ea typeface="Calibri"/>
              <a:cs typeface="Arial" panose="020B0604020202020204" pitchFamily="34" charset="0"/>
            </a:endParaRPr>
          </a:p>
          <a:p>
            <a:pPr marL="342900" indent="-342900" algn="just">
              <a:lnSpc>
                <a:spcPts val="1300"/>
              </a:lnSpc>
              <a:spcBef>
                <a:spcPts val="650"/>
              </a:spcBef>
              <a:spcAft>
                <a:spcPts val="650"/>
              </a:spcAft>
              <a:buClr>
                <a:srgbClr val="000000"/>
              </a:buClr>
              <a:buSzPts val="1400"/>
              <a:buFont typeface="Arial"/>
              <a:buAutoNum type="arabicPeriod"/>
            </a:pPr>
            <a:endParaRPr lang="en-GB" sz="1200" dirty="0">
              <a:solidFill>
                <a:srgbClr val="000000"/>
              </a:solidFill>
              <a:latin typeface="Arial" panose="020B0604020202020204" pitchFamily="34" charset="0"/>
              <a:ea typeface="Times New Roman"/>
              <a:cs typeface="Arial" panose="020B0604020202020204" pitchFamily="34" charset="0"/>
            </a:endParaRPr>
          </a:p>
          <a:p>
            <a:pPr marL="342900" indent="-342900" algn="just">
              <a:lnSpc>
                <a:spcPts val="1300"/>
              </a:lnSpc>
              <a:spcBef>
                <a:spcPts val="650"/>
              </a:spcBef>
              <a:spcAft>
                <a:spcPts val="650"/>
              </a:spcAft>
              <a:buClr>
                <a:srgbClr val="000000"/>
              </a:buClr>
              <a:buSzPts val="1400"/>
              <a:buFont typeface="Arial"/>
              <a:buAutoNum type="arabicPeriod"/>
            </a:pPr>
            <a:endParaRPr lang="en-ZA" sz="1200" dirty="0">
              <a:solidFill>
                <a:prstClr val="black"/>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4130970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ZA" dirty="0"/>
          </a:p>
        </p:txBody>
      </p:sp>
      <p:sp>
        <p:nvSpPr>
          <p:cNvPr id="3" name="Content Placeholder 2"/>
          <p:cNvSpPr>
            <a:spLocks noGrp="1"/>
          </p:cNvSpPr>
          <p:nvPr>
            <p:ph idx="1"/>
          </p:nvPr>
        </p:nvSpPr>
        <p:spPr>
          <a:xfrm>
            <a:off x="331306" y="950259"/>
            <a:ext cx="11376600" cy="5054935"/>
          </a:xfrm>
        </p:spPr>
        <p:txBody>
          <a:bodyPr>
            <a:noAutofit/>
          </a:bodyPr>
          <a:lstStyle/>
          <a:p>
            <a:pPr marL="457200" indent="-457200" algn="just">
              <a:lnSpc>
                <a:spcPct val="120000"/>
              </a:lnSpc>
              <a:spcBef>
                <a:spcPts val="800"/>
              </a:spcBef>
              <a:buFont typeface="+mj-lt"/>
              <a:buAutoNum type="arabicPeriod"/>
            </a:pPr>
            <a:r>
              <a:rPr lang="en-US" sz="2000" dirty="0">
                <a:latin typeface="Arial" panose="020B0604020202020204" pitchFamily="34" charset="0"/>
                <a:cs typeface="Arial" panose="020B0604020202020204" pitchFamily="34" charset="0"/>
              </a:rPr>
              <a:t>Overall positive performance for the </a:t>
            </a:r>
            <a:r>
              <a:rPr lang="en-US" sz="2000" dirty="0" smtClean="0">
                <a:latin typeface="Arial" panose="020B0604020202020204" pitchFamily="34" charset="0"/>
                <a:cs typeface="Arial" panose="020B0604020202020204" pitchFamily="34" charset="0"/>
              </a:rPr>
              <a:t>year, </a:t>
            </a:r>
            <a:r>
              <a:rPr lang="en-US" sz="2000" dirty="0">
                <a:latin typeface="Arial" panose="020B0604020202020204" pitchFamily="34" charset="0"/>
                <a:cs typeface="Arial" panose="020B0604020202020204" pitchFamily="34" charset="0"/>
              </a:rPr>
              <a:t>given the difficult </a:t>
            </a:r>
            <a:r>
              <a:rPr lang="en-US" sz="2000" dirty="0" smtClean="0">
                <a:latin typeface="Arial" panose="020B0604020202020204" pitchFamily="34" charset="0"/>
                <a:cs typeface="Arial" panose="020B0604020202020204" pitchFamily="34" charset="0"/>
              </a:rPr>
              <a:t>fiscal conditions and capacity constraints.</a:t>
            </a:r>
            <a:endParaRPr lang="en-US" sz="2000" dirty="0">
              <a:latin typeface="Arial" panose="020B0604020202020204" pitchFamily="34" charset="0"/>
              <a:cs typeface="Arial" panose="020B0604020202020204" pitchFamily="34" charset="0"/>
            </a:endParaRPr>
          </a:p>
          <a:p>
            <a:pPr marL="457200" indent="-457200" algn="just">
              <a:lnSpc>
                <a:spcPct val="120000"/>
              </a:lnSpc>
              <a:spcBef>
                <a:spcPts val="800"/>
              </a:spcBef>
              <a:buFont typeface="+mj-lt"/>
              <a:buAutoNum type="arabicPeriod"/>
            </a:pPr>
            <a:r>
              <a:rPr lang="en-US" sz="2000" dirty="0">
                <a:latin typeface="Arial" panose="020B0604020202020204" pitchFamily="34" charset="0"/>
                <a:cs typeface="Arial" panose="020B0604020202020204" pitchFamily="34" charset="0"/>
              </a:rPr>
              <a:t>Achieved </a:t>
            </a:r>
            <a:r>
              <a:rPr lang="en-US" sz="2000" dirty="0" smtClean="0">
                <a:latin typeface="Arial" panose="020B0604020202020204" pitchFamily="34" charset="0"/>
                <a:cs typeface="Arial" panose="020B0604020202020204" pitchFamily="34" charset="0"/>
              </a:rPr>
              <a:t>86% </a:t>
            </a:r>
            <a:r>
              <a:rPr lang="en-US" sz="2000" dirty="0">
                <a:latin typeface="Arial" panose="020B0604020202020204" pitchFamily="34" charset="0"/>
                <a:cs typeface="Arial" panose="020B0604020202020204" pitchFamily="34" charset="0"/>
              </a:rPr>
              <a:t>performance against predetermined </a:t>
            </a:r>
            <a:r>
              <a:rPr lang="en-US" sz="2000" dirty="0" smtClean="0">
                <a:latin typeface="Arial" panose="020B0604020202020204" pitchFamily="34" charset="0"/>
                <a:cs typeface="Arial" panose="020B0604020202020204" pitchFamily="34" charset="0"/>
              </a:rPr>
              <a:t>KPIs, the highest for the five year period.</a:t>
            </a:r>
            <a:endParaRPr lang="en-US" sz="2000" dirty="0">
              <a:latin typeface="Arial" panose="020B0604020202020204" pitchFamily="34" charset="0"/>
              <a:cs typeface="Arial" panose="020B0604020202020204" pitchFamily="34" charset="0"/>
            </a:endParaRPr>
          </a:p>
          <a:p>
            <a:pPr marL="457200" indent="-457200" algn="just">
              <a:lnSpc>
                <a:spcPct val="120000"/>
              </a:lnSpc>
              <a:spcBef>
                <a:spcPts val="800"/>
              </a:spcBef>
              <a:buFont typeface="+mj-lt"/>
              <a:buAutoNum type="arabicPeriod"/>
            </a:pPr>
            <a:r>
              <a:rPr lang="en-US" sz="2000" dirty="0">
                <a:latin typeface="Arial" panose="020B0604020202020204" pitchFamily="34" charset="0"/>
                <a:cs typeface="Arial" panose="020B0604020202020204" pitchFamily="34" charset="0"/>
              </a:rPr>
              <a:t>The MTEF Period will be challenging, which means that there will more focus on sustainability of the business. The activities to improve the sustainability of the business include:</a:t>
            </a:r>
          </a:p>
          <a:p>
            <a:pPr marL="806450" lvl="1" indent="-349250" algn="just">
              <a:lnSpc>
                <a:spcPct val="120000"/>
              </a:lnSpc>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Robust audit action plan to address irregular expenditure disclosure, consequence management and bedspace reconciliation</a:t>
            </a:r>
          </a:p>
          <a:p>
            <a:pPr marL="806450" lvl="1" indent="-349250" algn="just">
              <a:lnSpc>
                <a:spcPct val="12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Implementation of the new operating vision for </a:t>
            </a:r>
            <a:r>
              <a:rPr lang="en-US" sz="1800" dirty="0" smtClean="0">
                <a:latin typeface="Arial" panose="020B0604020202020204" pitchFamily="34" charset="0"/>
                <a:cs typeface="Arial" panose="020B0604020202020204" pitchFamily="34" charset="0"/>
              </a:rPr>
              <a:t>DCS;</a:t>
            </a:r>
          </a:p>
          <a:p>
            <a:pPr marL="806450" lvl="1" indent="-349250" algn="just">
              <a:lnSpc>
                <a:spcPct val="120000"/>
              </a:lnSpc>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Implementation </a:t>
            </a:r>
            <a:r>
              <a:rPr lang="en-US" sz="1800" dirty="0">
                <a:latin typeface="Arial" panose="020B0604020202020204" pitchFamily="34" charset="0"/>
                <a:cs typeface="Arial" panose="020B0604020202020204" pitchFamily="34" charset="0"/>
              </a:rPr>
              <a:t>of the </a:t>
            </a:r>
            <a:r>
              <a:rPr lang="en-US" sz="1800" dirty="0" smtClean="0">
                <a:latin typeface="Arial" panose="020B0604020202020204" pitchFamily="34" charset="0"/>
                <a:cs typeface="Arial" panose="020B0604020202020204" pitchFamily="34" charset="0"/>
              </a:rPr>
              <a:t>Self Sufficiency Strategy</a:t>
            </a:r>
            <a:r>
              <a:rPr lang="en-US" sz="1800" dirty="0">
                <a:latin typeface="Arial" panose="020B0604020202020204" pitchFamily="34" charset="0"/>
                <a:cs typeface="Arial" panose="020B0604020202020204" pitchFamily="34" charset="0"/>
              </a:rPr>
              <a:t>;</a:t>
            </a:r>
          </a:p>
          <a:p>
            <a:pPr marL="806450" lvl="1" indent="-349250" algn="just">
              <a:lnSpc>
                <a:spcPct val="12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Consideration of acquisitions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806450" lvl="1" indent="-349250" algn="just">
              <a:lnSpc>
                <a:spcPct val="12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Continuation of the cost containment </a:t>
            </a:r>
            <a:r>
              <a:rPr lang="en-US" sz="1800" dirty="0" smtClean="0">
                <a:latin typeface="Arial" panose="020B0604020202020204" pitchFamily="34" charset="0"/>
                <a:cs typeface="Arial" panose="020B0604020202020204" pitchFamily="34" charset="0"/>
              </a:rPr>
              <a:t>initiatives; </a:t>
            </a:r>
            <a:endParaRPr lang="en-US" sz="1800" dirty="0">
              <a:latin typeface="Arial" panose="020B0604020202020204" pitchFamily="34" charset="0"/>
              <a:cs typeface="Arial" panose="020B0604020202020204" pitchFamily="34" charset="0"/>
            </a:endParaRPr>
          </a:p>
          <a:p>
            <a:pPr marL="806450" lvl="1" indent="-349250" algn="just">
              <a:lnSpc>
                <a:spcPct val="120000"/>
              </a:lnSpc>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Corporate </a:t>
            </a:r>
            <a:r>
              <a:rPr lang="en-US" sz="1800" dirty="0">
                <a:latin typeface="Arial" panose="020B0604020202020204" pitchFamily="34" charset="0"/>
                <a:cs typeface="Arial" panose="020B0604020202020204" pitchFamily="34" charset="0"/>
              </a:rPr>
              <a:t>governance remains at high </a:t>
            </a:r>
            <a:r>
              <a:rPr lang="en-US" sz="1800" dirty="0" smtClean="0">
                <a:latin typeface="Arial" panose="020B0604020202020204" pitchFamily="34" charset="0"/>
                <a:cs typeface="Arial" panose="020B0604020202020204" pitchFamily="34" charset="0"/>
              </a:rPr>
              <a:t>priority;</a:t>
            </a:r>
            <a:endParaRPr lang="en-US" sz="1800" dirty="0">
              <a:latin typeface="Arial" panose="020B0604020202020204" pitchFamily="34" charset="0"/>
              <a:cs typeface="Arial" panose="020B0604020202020204" pitchFamily="34" charset="0"/>
            </a:endParaRPr>
          </a:p>
          <a:p>
            <a:pPr marL="806450" lvl="1" indent="-349250" algn="just">
              <a:lnSpc>
                <a:spcPct val="12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Developing our people and improving stakeholder relationships remains a priority. </a:t>
            </a:r>
          </a:p>
        </p:txBody>
      </p:sp>
      <p:sp>
        <p:nvSpPr>
          <p:cNvPr id="4" name="Slide Number Placeholder 3"/>
          <p:cNvSpPr>
            <a:spLocks noGrp="1"/>
          </p:cNvSpPr>
          <p:nvPr>
            <p:ph type="sldNum" sz="quarter" idx="12"/>
          </p:nvPr>
        </p:nvSpPr>
        <p:spPr/>
        <p:txBody>
          <a:bodyPr/>
          <a:lstStyle/>
          <a:p>
            <a:fld id="{57B0A79F-3671-490D-B8E0-220653DEC0F9}" type="slidenum">
              <a:rPr lang="en-ZA" smtClean="0"/>
              <a:pPr/>
              <a:t>71</a:t>
            </a:fld>
            <a:endParaRPr lang="en-ZA" dirty="0"/>
          </a:p>
        </p:txBody>
      </p:sp>
    </p:spTree>
    <p:extLst>
      <p:ext uri="{BB962C8B-B14F-4D97-AF65-F5344CB8AC3E}">
        <p14:creationId xmlns:p14="http://schemas.microsoft.com/office/powerpoint/2010/main" val="1159132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05911E8-CBF6-5445-A4FD-1CA99482E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
            <a:ext cx="12192000" cy="6854838"/>
          </a:xfrm>
          <a:prstGeom prst="rect">
            <a:avLst/>
          </a:prstGeom>
        </p:spPr>
      </p:pic>
    </p:spTree>
    <p:extLst>
      <p:ext uri="{BB962C8B-B14F-4D97-AF65-F5344CB8AC3E}">
        <p14:creationId xmlns:p14="http://schemas.microsoft.com/office/powerpoint/2010/main" val="310368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(SECURITY)</a:t>
            </a:r>
            <a:endParaRPr lang="en-ZA" dirty="0"/>
          </a:p>
        </p:txBody>
      </p:sp>
      <p:sp>
        <p:nvSpPr>
          <p:cNvPr id="3" name="Content Placeholder 2"/>
          <p:cNvSpPr>
            <a:spLocks noGrp="1"/>
          </p:cNvSpPr>
          <p:nvPr>
            <p:ph idx="1"/>
          </p:nvPr>
        </p:nvSpPr>
        <p:spPr>
          <a:xfrm>
            <a:off x="419673" y="858515"/>
            <a:ext cx="11216516" cy="5464657"/>
          </a:xfrm>
        </p:spPr>
        <p:txBody>
          <a:bodyPr>
            <a:noAutofit/>
          </a:bodyPr>
          <a:lstStyle/>
          <a:p>
            <a:pPr marL="342900" indent="-342900" algn="just" eaLnBrk="0" fontAlgn="base" hangingPunct="0">
              <a:lnSpc>
                <a:spcPct val="110000"/>
              </a:lnSpc>
              <a:spcBef>
                <a:spcPts val="600"/>
              </a:spcBef>
              <a:spcAft>
                <a:spcPct val="0"/>
              </a:spcAft>
              <a:buFont typeface="+mj-lt"/>
              <a:buAutoNum type="arabicPeriod"/>
              <a:defRPr/>
            </a:pPr>
            <a:r>
              <a:rPr lang="en-US" sz="1300" dirty="0" smtClean="0">
                <a:latin typeface="Arial" panose="020B0604020202020204" pitchFamily="34" charset="0"/>
                <a:ea typeface="Calibri"/>
                <a:cs typeface="Arial" panose="020B0604020202020204" pitchFamily="34" charset="0"/>
              </a:rPr>
              <a:t>The </a:t>
            </a:r>
            <a:r>
              <a:rPr lang="en-US" sz="1300" dirty="0">
                <a:latin typeface="Arial" panose="020B0604020202020204" pitchFamily="34" charset="0"/>
                <a:ea typeface="Calibri"/>
                <a:cs typeface="Arial" panose="020B0604020202020204" pitchFamily="34" charset="0"/>
              </a:rPr>
              <a:t>Department has a responsibility </a:t>
            </a:r>
            <a:r>
              <a:rPr lang="en-US" sz="1300" dirty="0" smtClean="0">
                <a:latin typeface="Arial" panose="020B0604020202020204" pitchFamily="34" charset="0"/>
                <a:ea typeface="Calibri"/>
                <a:cs typeface="Arial" panose="020B0604020202020204" pitchFamily="34" charset="0"/>
              </a:rPr>
              <a:t>to ensure that </a:t>
            </a:r>
            <a:r>
              <a:rPr lang="en-US" sz="1300" dirty="0">
                <a:latin typeface="Arial" panose="020B0604020202020204" pitchFamily="34" charset="0"/>
                <a:ea typeface="Calibri"/>
                <a:cs typeface="Arial" panose="020B0604020202020204" pitchFamily="34" charset="0"/>
              </a:rPr>
              <a:t>the inmate population is kept in a secure, safe and humane environment while facilitating a successful reintegration of the inmates back to their communities equipped with the tools to be law-abiding, healthy and employable members of society </a:t>
            </a:r>
            <a:r>
              <a:rPr lang="en-ZA" sz="1300" dirty="0">
                <a:latin typeface="Arial" panose="020B0604020202020204" pitchFamily="34" charset="0"/>
                <a:ea typeface="Calibri"/>
                <a:cs typeface="Arial" panose="020B0604020202020204" pitchFamily="34" charset="0"/>
              </a:rPr>
              <a:t>.</a:t>
            </a:r>
            <a:r>
              <a:rPr lang="en-GB" sz="1300" dirty="0">
                <a:latin typeface="Arial" panose="020B0604020202020204" pitchFamily="34" charset="0"/>
                <a:ea typeface="Calibri"/>
                <a:cs typeface="Arial" panose="020B0604020202020204" pitchFamily="34" charset="0"/>
              </a:rPr>
              <a:t> </a:t>
            </a:r>
          </a:p>
          <a:p>
            <a:pPr marL="342900" indent="-342900" algn="just" eaLnBrk="0" fontAlgn="base" hangingPunct="0">
              <a:lnSpc>
                <a:spcPct val="110000"/>
              </a:lnSpc>
              <a:spcBef>
                <a:spcPts val="600"/>
              </a:spcBef>
              <a:spcAft>
                <a:spcPct val="0"/>
              </a:spcAft>
              <a:buFont typeface="+mj-lt"/>
              <a:buAutoNum type="arabicPeriod"/>
              <a:defRPr/>
            </a:pPr>
            <a:r>
              <a:rPr lang="en-GB" sz="1300" dirty="0">
                <a:latin typeface="Arial" panose="020B0604020202020204" pitchFamily="34" charset="0"/>
                <a:ea typeface="Calibri"/>
                <a:cs typeface="Arial" panose="020B0604020202020204" pitchFamily="34" charset="0"/>
              </a:rPr>
              <a:t>The reduction in overcrowding  as a results of the Department’s implementation of the Special Remission has indeed eased </a:t>
            </a:r>
            <a:r>
              <a:rPr lang="en-GB" sz="1300" dirty="0" smtClean="0">
                <a:latin typeface="Arial" panose="020B0604020202020204" pitchFamily="34" charset="0"/>
                <a:ea typeface="Calibri"/>
                <a:cs typeface="Arial" panose="020B0604020202020204" pitchFamily="34" charset="0"/>
              </a:rPr>
              <a:t>the </a:t>
            </a:r>
            <a:r>
              <a:rPr lang="en-GB" sz="1300" dirty="0">
                <a:latin typeface="Arial" panose="020B0604020202020204" pitchFamily="34" charset="0"/>
                <a:ea typeface="Calibri"/>
                <a:cs typeface="Arial" panose="020B0604020202020204" pitchFamily="34" charset="0"/>
              </a:rPr>
              <a:t>pressure on </a:t>
            </a:r>
            <a:r>
              <a:rPr lang="en-GB" sz="1300" dirty="0" smtClean="0">
                <a:latin typeface="Arial" panose="020B0604020202020204" pitchFamily="34" charset="0"/>
                <a:ea typeface="Calibri"/>
                <a:cs typeface="Arial" panose="020B0604020202020204" pitchFamily="34" charset="0"/>
              </a:rPr>
              <a:t>the Department in </a:t>
            </a:r>
            <a:r>
              <a:rPr lang="en-GB" sz="1300" dirty="0">
                <a:latin typeface="Arial" panose="020B0604020202020204" pitchFamily="34" charset="0"/>
                <a:ea typeface="Calibri"/>
                <a:cs typeface="Arial" panose="020B0604020202020204" pitchFamily="34" charset="0"/>
              </a:rPr>
              <a:t>ensuring safety and security of inmates </a:t>
            </a:r>
            <a:r>
              <a:rPr lang="en-GB" sz="1300" dirty="0" smtClean="0">
                <a:latin typeface="Arial" panose="020B0604020202020204" pitchFamily="34" charset="0"/>
                <a:ea typeface="Calibri"/>
                <a:cs typeface="Arial" panose="020B0604020202020204" pitchFamily="34" charset="0"/>
              </a:rPr>
              <a:t>which </a:t>
            </a:r>
            <a:r>
              <a:rPr lang="en-GB" sz="1300" dirty="0">
                <a:latin typeface="Arial" panose="020B0604020202020204" pitchFamily="34" charset="0"/>
                <a:ea typeface="Calibri"/>
                <a:cs typeface="Arial" panose="020B0604020202020204" pitchFamily="34" charset="0"/>
              </a:rPr>
              <a:t>led to reduction in escapes, injuries and unnatural deaths as compared to previous financial years. </a:t>
            </a: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The reduction in escapes, injuries and unnatural deaths </a:t>
            </a:r>
            <a:r>
              <a:rPr lang="en-US" sz="1300" dirty="0" smtClean="0">
                <a:latin typeface="Arial" panose="020B0604020202020204" pitchFamily="34" charset="0"/>
                <a:ea typeface="Calibri"/>
                <a:cs typeface="Arial" panose="020B0604020202020204" pitchFamily="34" charset="0"/>
              </a:rPr>
              <a:t>was also attributed </a:t>
            </a:r>
            <a:r>
              <a:rPr lang="en-US" sz="1300" dirty="0">
                <a:latin typeface="Arial" panose="020B0604020202020204" pitchFamily="34" charset="0"/>
                <a:ea typeface="Calibri"/>
                <a:cs typeface="Arial" panose="020B0604020202020204" pitchFamily="34" charset="0"/>
              </a:rPr>
              <a:t>to </a:t>
            </a:r>
            <a:r>
              <a:rPr lang="en-US" sz="1300" dirty="0" smtClean="0">
                <a:latin typeface="Arial" panose="020B0604020202020204" pitchFamily="34" charset="0"/>
                <a:ea typeface="Calibri"/>
                <a:cs typeface="Arial" panose="020B0604020202020204" pitchFamily="34" charset="0"/>
              </a:rPr>
              <a:t>increased security </a:t>
            </a:r>
            <a:r>
              <a:rPr lang="en-US" sz="1300" dirty="0">
                <a:latin typeface="Arial" panose="020B0604020202020204" pitchFamily="34" charset="0"/>
                <a:ea typeface="Calibri"/>
                <a:cs typeface="Arial" panose="020B0604020202020204" pitchFamily="34" charset="0"/>
              </a:rPr>
              <a:t>awareness, monitoring and evaluation, special operations such as the clean up and surprise search operations, deployment of Emergency Security Teams (ESTs) to hotspot areas, reduction of idleness amongst inmates as well as the implementation of the assault prevention plan. </a:t>
            </a: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The increasing inmate to official ratio makes the supervision and management of large groups difficult and is the main contributor to violent behaviour, smuggling of contrabands, escapes and unnatural deaths within DCS facilities.  </a:t>
            </a: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The Department has prioritised the implementation of the escape prevention plan, assault prevention plan and death prevention plan in order to improve security measures for high risk areas.  </a:t>
            </a: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During 2019/20 financial year the Department has successfully achieved its targets on escapes, assaults and unnatural deaths and further demonstrated an improvement when compared to performance over the five year period. </a:t>
            </a:r>
            <a:endParaRPr lang="en-US" sz="1300" dirty="0" smtClean="0">
              <a:latin typeface="Arial" panose="020B0604020202020204" pitchFamily="34" charset="0"/>
              <a:ea typeface="Calibri"/>
              <a:cs typeface="Arial" panose="020B0604020202020204" pitchFamily="34" charset="0"/>
            </a:endParaRP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During 2019/20 financial </a:t>
            </a:r>
            <a:r>
              <a:rPr lang="en-US" sz="1300" dirty="0" smtClean="0">
                <a:latin typeface="Arial" panose="020B0604020202020204" pitchFamily="34" charset="0"/>
                <a:ea typeface="Calibri"/>
                <a:cs typeface="Arial" panose="020B0604020202020204" pitchFamily="34" charset="0"/>
              </a:rPr>
              <a:t>year, 34 escapes were recorded as compared to 2018/19 where the Department recorded 56 number of escapes. Although </a:t>
            </a:r>
            <a:r>
              <a:rPr lang="en-US" sz="1300" dirty="0">
                <a:latin typeface="Arial" panose="020B0604020202020204" pitchFamily="34" charset="0"/>
                <a:ea typeface="Calibri"/>
                <a:cs typeface="Arial" panose="020B0604020202020204" pitchFamily="34" charset="0"/>
              </a:rPr>
              <a:t>one escape is one too many, the Department is continuously striving to realise its end goal of eliminating escapes in the future.  </a:t>
            </a:r>
            <a:endParaRPr lang="en-US" sz="1300" dirty="0" smtClean="0">
              <a:latin typeface="Arial" panose="020B0604020202020204" pitchFamily="34" charset="0"/>
              <a:ea typeface="Calibri"/>
              <a:cs typeface="Arial" panose="020B0604020202020204" pitchFamily="34" charset="0"/>
            </a:endParaRPr>
          </a:p>
          <a:p>
            <a:pPr marL="342900" indent="-342900" algn="just" eaLnBrk="0" fontAlgn="base" hangingPunct="0">
              <a:lnSpc>
                <a:spcPct val="110000"/>
              </a:lnSpc>
              <a:spcBef>
                <a:spcPts val="600"/>
              </a:spcBef>
              <a:spcAft>
                <a:spcPct val="0"/>
              </a:spcAft>
              <a:buFont typeface="+mj-lt"/>
              <a:buAutoNum type="arabicPeriod"/>
              <a:defRPr/>
            </a:pPr>
            <a:r>
              <a:rPr lang="en-US" sz="1300" dirty="0" smtClean="0">
                <a:latin typeface="Arial" panose="020B0604020202020204" pitchFamily="34" charset="0"/>
                <a:ea typeface="Calibri"/>
                <a:cs typeface="Arial" panose="020B0604020202020204" pitchFamily="34" charset="0"/>
              </a:rPr>
              <a:t>There has been a decrease in the number of </a:t>
            </a:r>
            <a:r>
              <a:rPr lang="en-US" sz="1300" dirty="0">
                <a:latin typeface="Arial" panose="020B0604020202020204" pitchFamily="34" charset="0"/>
                <a:ea typeface="Calibri"/>
                <a:cs typeface="Arial" panose="020B0604020202020204" pitchFamily="34" charset="0"/>
              </a:rPr>
              <a:t>inmates injured as a results of reported assaults in correctional centres and remand detention. </a:t>
            </a:r>
            <a:r>
              <a:rPr lang="en-US" sz="1300" dirty="0" smtClean="0">
                <a:latin typeface="Arial" panose="020B0604020202020204" pitchFamily="34" charset="0"/>
                <a:ea typeface="Calibri"/>
                <a:cs typeface="Arial" panose="020B0604020202020204" pitchFamily="34" charset="0"/>
              </a:rPr>
              <a:t>A total of 5 714 injuries were recorded during 2019/20 financial year </a:t>
            </a:r>
            <a:r>
              <a:rPr lang="en-US" sz="1300" dirty="0">
                <a:latin typeface="Arial" panose="020B0604020202020204" pitchFamily="34" charset="0"/>
                <a:ea typeface="Calibri"/>
                <a:cs typeface="Arial" panose="020B0604020202020204" pitchFamily="34" charset="0"/>
              </a:rPr>
              <a:t>as compared to 6 </a:t>
            </a:r>
            <a:r>
              <a:rPr lang="en-US" sz="1300" dirty="0" smtClean="0">
                <a:latin typeface="Arial" panose="020B0604020202020204" pitchFamily="34" charset="0"/>
                <a:ea typeface="Calibri"/>
                <a:cs typeface="Arial" panose="020B0604020202020204" pitchFamily="34" charset="0"/>
              </a:rPr>
              <a:t>701 injuries recorded during 2018/19 financial year</a:t>
            </a:r>
          </a:p>
          <a:p>
            <a:pPr marL="342900" indent="-342900" algn="just" eaLnBrk="0" fontAlgn="base" hangingPunct="0">
              <a:lnSpc>
                <a:spcPct val="110000"/>
              </a:lnSpc>
              <a:spcBef>
                <a:spcPts val="600"/>
              </a:spcBef>
              <a:spcAft>
                <a:spcPct val="0"/>
              </a:spcAft>
              <a:buFont typeface="+mj-lt"/>
              <a:buAutoNum type="arabicPeriod"/>
              <a:defRPr/>
            </a:pPr>
            <a:r>
              <a:rPr lang="en-US" sz="1300" dirty="0">
                <a:latin typeface="Arial" panose="020B0604020202020204" pitchFamily="34" charset="0"/>
                <a:ea typeface="Calibri"/>
                <a:cs typeface="Arial" panose="020B0604020202020204" pitchFamily="34" charset="0"/>
              </a:rPr>
              <a:t>A total of </a:t>
            </a:r>
            <a:r>
              <a:rPr lang="en-US" sz="1300" dirty="0" smtClean="0">
                <a:latin typeface="Arial" panose="020B0604020202020204" pitchFamily="34" charset="0"/>
                <a:ea typeface="Calibri"/>
                <a:cs typeface="Arial" panose="020B0604020202020204" pitchFamily="34" charset="0"/>
              </a:rPr>
              <a:t>45 confirmed </a:t>
            </a:r>
            <a:r>
              <a:rPr lang="en-US" sz="1300" dirty="0">
                <a:latin typeface="Arial" panose="020B0604020202020204" pitchFamily="34" charset="0"/>
                <a:ea typeface="Calibri"/>
                <a:cs typeface="Arial" panose="020B0604020202020204" pitchFamily="34" charset="0"/>
              </a:rPr>
              <a:t>unnatural deaths in correctional centres and remand detention </a:t>
            </a:r>
            <a:r>
              <a:rPr lang="en-US" sz="1300" dirty="0" smtClean="0">
                <a:latin typeface="Arial" panose="020B0604020202020204" pitchFamily="34" charset="0"/>
                <a:ea typeface="Calibri"/>
                <a:cs typeface="Arial" panose="020B0604020202020204" pitchFamily="34" charset="0"/>
              </a:rPr>
              <a:t>facilities were recorded during 2019/20 financial year </a:t>
            </a:r>
            <a:r>
              <a:rPr lang="en-US" sz="1300" dirty="0">
                <a:latin typeface="Arial" panose="020B0604020202020204" pitchFamily="34" charset="0"/>
                <a:ea typeface="Calibri"/>
                <a:cs typeface="Arial" panose="020B0604020202020204" pitchFamily="34" charset="0"/>
              </a:rPr>
              <a:t>as compared to </a:t>
            </a:r>
            <a:r>
              <a:rPr lang="en-US" sz="1300" dirty="0" smtClean="0">
                <a:latin typeface="Arial" panose="020B0604020202020204" pitchFamily="34" charset="0"/>
                <a:ea typeface="Calibri"/>
                <a:cs typeface="Arial" panose="020B0604020202020204" pitchFamily="34" charset="0"/>
              </a:rPr>
              <a:t>58 that were recorded during 2018/19 financial year</a:t>
            </a:r>
            <a:endParaRPr lang="en-US" sz="1300" dirty="0">
              <a:latin typeface="Arial" panose="020B0604020202020204" pitchFamily="34" charset="0"/>
              <a:ea typeface="Calibri"/>
              <a:cs typeface="Arial" panose="020B0604020202020204" pitchFamily="34" charset="0"/>
            </a:endParaRPr>
          </a:p>
          <a:p>
            <a:pPr marL="342900" indent="-342900" algn="just" eaLnBrk="0" fontAlgn="base" hangingPunct="0">
              <a:lnSpc>
                <a:spcPct val="120000"/>
              </a:lnSpc>
              <a:spcBef>
                <a:spcPts val="600"/>
              </a:spcBef>
              <a:spcAft>
                <a:spcPct val="0"/>
              </a:spcAft>
              <a:buFont typeface="+mj-lt"/>
              <a:buAutoNum type="arabicPeriod"/>
              <a:defRPr/>
            </a:pP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8</a:t>
            </a:fld>
            <a:endParaRPr lang="en-ZA" dirty="0">
              <a:solidFill>
                <a:prstClr val="white"/>
              </a:solidFill>
            </a:endParaRPr>
          </a:p>
        </p:txBody>
      </p:sp>
    </p:spTree>
    <p:extLst>
      <p:ext uri="{BB962C8B-B14F-4D97-AF65-F5344CB8AC3E}">
        <p14:creationId xmlns:p14="http://schemas.microsoft.com/office/powerpoint/2010/main" val="374850770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OVERVIEW OF PERFORMANCE (INCARCERATION)</a:t>
            </a:r>
            <a:endParaRPr lang="en-ZA" dirty="0"/>
          </a:p>
        </p:txBody>
      </p:sp>
      <p:sp>
        <p:nvSpPr>
          <p:cNvPr id="3" name="Content Placeholder 2"/>
          <p:cNvSpPr>
            <a:spLocks noGrp="1"/>
          </p:cNvSpPr>
          <p:nvPr>
            <p:ph idx="1"/>
          </p:nvPr>
        </p:nvSpPr>
        <p:spPr>
          <a:xfrm>
            <a:off x="286871" y="924495"/>
            <a:ext cx="11331388" cy="5488325"/>
          </a:xfrm>
        </p:spPr>
        <p:txBody>
          <a:bodyPr>
            <a:noAutofit/>
          </a:bodyPr>
          <a:lstStyle/>
          <a:p>
            <a:pPr marL="342900" lvl="0" indent="-342900" algn="just" defTabSz="914391" fontAlgn="base">
              <a:lnSpc>
                <a:spcPct val="110000"/>
              </a:lnSpc>
              <a:spcBef>
                <a:spcPts val="600"/>
              </a:spcBef>
              <a:spcAft>
                <a:spcPct val="0"/>
              </a:spcAft>
              <a:buFont typeface="+mj-lt"/>
              <a:buAutoNum type="arabicPeriod"/>
              <a:defRPr/>
            </a:pPr>
            <a:r>
              <a:rPr kumimoji="1" lang="en-US" sz="1500" dirty="0" smtClean="0">
                <a:latin typeface="Arial" panose="020B0604020202020204" pitchFamily="34" charset="0"/>
                <a:ea typeface="Calibri" pitchFamily="34" charset="0"/>
                <a:cs typeface="Arial" panose="020B0604020202020204" pitchFamily="34" charset="0"/>
              </a:rPr>
              <a:t>The </a:t>
            </a:r>
            <a:r>
              <a:rPr kumimoji="1" lang="en-US" sz="1500" dirty="0">
                <a:latin typeface="Arial" panose="020B0604020202020204" pitchFamily="34" charset="0"/>
                <a:ea typeface="Calibri" pitchFamily="34" charset="0"/>
                <a:cs typeface="Arial" panose="020B0604020202020204" pitchFamily="34" charset="0"/>
              </a:rPr>
              <a:t>increase in offender population continues to present unavoidable challenges of overcrowding in correctional facilities.  </a:t>
            </a:r>
          </a:p>
          <a:p>
            <a:pPr marL="342900" lvl="0" indent="-342900" algn="just" defTabSz="914391" fontAlgn="base">
              <a:lnSpc>
                <a:spcPct val="110000"/>
              </a:lnSpc>
              <a:spcBef>
                <a:spcPts val="600"/>
              </a:spcBef>
              <a:spcAft>
                <a:spcPct val="0"/>
              </a:spcAft>
              <a:buFont typeface="+mj-lt"/>
              <a:buAutoNum type="arabicPeriod"/>
              <a:defRPr/>
            </a:pPr>
            <a:r>
              <a:rPr kumimoji="1" lang="en-US" sz="1500" dirty="0">
                <a:latin typeface="Arial" panose="020B0604020202020204" pitchFamily="34" charset="0"/>
                <a:ea typeface="Calibri" pitchFamily="34" charset="0"/>
                <a:cs typeface="Arial" panose="020B0604020202020204" pitchFamily="34" charset="0"/>
              </a:rPr>
              <a:t>The inmate population for 2019/20 was recorded at 154 449 against the approved bedspace total of 120 567</a:t>
            </a:r>
            <a:endParaRPr kumimoji="1" lang="en-GB" sz="1500" dirty="0">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ts val="600"/>
              </a:spcBef>
              <a:spcAft>
                <a:spcPct val="0"/>
              </a:spcAft>
              <a:buFont typeface="+mj-lt"/>
              <a:buAutoNum type="arabicPeriod"/>
              <a:defRPr/>
            </a:pPr>
            <a:r>
              <a:rPr kumimoji="1" lang="en-GB" sz="1500" dirty="0">
                <a:latin typeface="Arial" panose="020B0604020202020204" pitchFamily="34" charset="0"/>
                <a:ea typeface="Calibri" pitchFamily="34" charset="0"/>
                <a:cs typeface="Arial" panose="020B0604020202020204" pitchFamily="34" charset="0"/>
              </a:rPr>
              <a:t>The announcement by the President of South Africa, Mr Matamela Cyril Ramaphosa in December 2019 of the Special Remission has led to the release of </a:t>
            </a:r>
            <a:r>
              <a:rPr kumimoji="1" lang="en-GB" sz="1500" dirty="0" smtClean="0">
                <a:latin typeface="Arial" panose="020B0604020202020204" pitchFamily="34" charset="0"/>
                <a:ea typeface="Calibri" pitchFamily="34" charset="0"/>
                <a:cs typeface="Arial" panose="020B0604020202020204" pitchFamily="34" charset="0"/>
              </a:rPr>
              <a:t>19 153 low </a:t>
            </a:r>
            <a:r>
              <a:rPr kumimoji="1" lang="en-GB" sz="1500" dirty="0">
                <a:latin typeface="Arial" panose="020B0604020202020204" pitchFamily="34" charset="0"/>
                <a:ea typeface="Calibri" pitchFamily="34" charset="0"/>
                <a:cs typeface="Arial" panose="020B0604020202020204" pitchFamily="34" charset="0"/>
              </a:rPr>
              <a:t>risk inmates to community corrections </a:t>
            </a:r>
          </a:p>
          <a:p>
            <a:pPr marL="342900" lvl="0" indent="-342900" algn="just" defTabSz="914391" fontAlgn="base">
              <a:lnSpc>
                <a:spcPct val="110000"/>
              </a:lnSpc>
              <a:spcBef>
                <a:spcPts val="600"/>
              </a:spcBef>
              <a:spcAft>
                <a:spcPct val="0"/>
              </a:spcAft>
              <a:buFont typeface="+mj-lt"/>
              <a:buAutoNum type="arabicPeriod"/>
              <a:defRPr/>
            </a:pPr>
            <a:r>
              <a:rPr kumimoji="1" lang="en-GB" sz="1500" dirty="0">
                <a:latin typeface="Arial" panose="020B0604020202020204" pitchFamily="34" charset="0"/>
                <a:ea typeface="Calibri" pitchFamily="34" charset="0"/>
                <a:cs typeface="Arial" panose="020B0604020202020204" pitchFamily="34" charset="0"/>
              </a:rPr>
              <a:t>The number of available accommodation (bed space) at the end of special remission remained 120 567 which translated into an overcrowding level of </a:t>
            </a:r>
            <a:r>
              <a:rPr kumimoji="1" lang="en-GB" sz="1500" dirty="0" smtClean="0">
                <a:latin typeface="Arial" panose="020B0604020202020204" pitchFamily="34" charset="0"/>
                <a:ea typeface="Calibri" pitchFamily="34" charset="0"/>
                <a:cs typeface="Arial" panose="020B0604020202020204" pitchFamily="34" charset="0"/>
              </a:rPr>
              <a:t>28%,  </a:t>
            </a:r>
            <a:endParaRPr kumimoji="1" lang="en-GB" sz="1500" dirty="0">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ts val="600"/>
              </a:spcBef>
              <a:spcAft>
                <a:spcPct val="0"/>
              </a:spcAft>
              <a:buFont typeface="+mj-lt"/>
              <a:buAutoNum type="arabicPeriod"/>
              <a:defRPr/>
            </a:pPr>
            <a:r>
              <a:rPr kumimoji="1" lang="en-GB" sz="1500" dirty="0">
                <a:latin typeface="Arial" panose="020B0604020202020204" pitchFamily="34" charset="0"/>
                <a:ea typeface="Calibri" pitchFamily="34" charset="0"/>
                <a:cs typeface="Arial" panose="020B0604020202020204" pitchFamily="34" charset="0"/>
              </a:rPr>
              <a:t>Implementation of the Special Remission reflects a decrease of 8 </a:t>
            </a:r>
            <a:r>
              <a:rPr kumimoji="1" lang="en-GB" sz="1500" dirty="0" smtClean="0">
                <a:latin typeface="Arial" panose="020B0604020202020204" pitchFamily="34" charset="0"/>
                <a:ea typeface="Calibri" pitchFamily="34" charset="0"/>
                <a:cs typeface="Arial" panose="020B0604020202020204" pitchFamily="34" charset="0"/>
              </a:rPr>
              <a:t>426 </a:t>
            </a:r>
            <a:r>
              <a:rPr kumimoji="1" lang="en-GB" sz="1500" dirty="0">
                <a:latin typeface="Arial" panose="020B0604020202020204" pitchFamily="34" charset="0"/>
                <a:ea typeface="Calibri" pitchFamily="34" charset="0"/>
                <a:cs typeface="Arial" panose="020B0604020202020204" pitchFamily="34" charset="0"/>
              </a:rPr>
              <a:t>inmates between the 2018/19 and 2019/20 financial years.</a:t>
            </a:r>
          </a:p>
          <a:p>
            <a:pPr marL="342900" lvl="0" indent="-342900" algn="just" defTabSz="914391" fontAlgn="base">
              <a:lnSpc>
                <a:spcPct val="110000"/>
              </a:lnSpc>
              <a:spcBef>
                <a:spcPts val="600"/>
              </a:spcBef>
              <a:spcAft>
                <a:spcPct val="0"/>
              </a:spcAft>
              <a:buFont typeface="+mj-lt"/>
              <a:buAutoNum type="arabicPeriod"/>
              <a:defRPr/>
            </a:pPr>
            <a:r>
              <a:rPr kumimoji="1" lang="en-GB" sz="1500" dirty="0">
                <a:latin typeface="Arial" panose="020B0604020202020204" pitchFamily="34" charset="0"/>
                <a:ea typeface="Calibri" pitchFamily="34" charset="0"/>
                <a:cs typeface="Arial" panose="020B0604020202020204" pitchFamily="34" charset="0"/>
              </a:rPr>
              <a:t> </a:t>
            </a:r>
            <a:r>
              <a:rPr kumimoji="1" lang="en-US" sz="1500" dirty="0">
                <a:latin typeface="Arial" panose="020B0604020202020204" pitchFamily="34" charset="0"/>
                <a:ea typeface="Calibri" pitchFamily="34" charset="0"/>
                <a:cs typeface="Arial" panose="020B0604020202020204" pitchFamily="34" charset="0"/>
              </a:rPr>
              <a:t>Although the Special Remission of sentences assisted in alleviating overcrowding, it is important to take cognizance of the fact that a remission of sentence is not the final solution to overcrowding management but a short-term relief</a:t>
            </a:r>
            <a:r>
              <a:rPr kumimoji="1" lang="en-US" sz="1500" dirty="0" smtClean="0">
                <a:latin typeface="Arial" panose="020B0604020202020204" pitchFamily="34" charset="0"/>
                <a:ea typeface="Calibri" pitchFamily="34" charset="0"/>
                <a:cs typeface="Arial" panose="020B0604020202020204" pitchFamily="34" charset="0"/>
              </a:rPr>
              <a:t>.</a:t>
            </a:r>
          </a:p>
          <a:p>
            <a:pPr marL="342900" lvl="0" indent="-342900" algn="just" defTabSz="914391" fontAlgn="base">
              <a:lnSpc>
                <a:spcPct val="110000"/>
              </a:lnSpc>
              <a:spcBef>
                <a:spcPts val="600"/>
              </a:spcBef>
              <a:spcAft>
                <a:spcPct val="0"/>
              </a:spcAft>
              <a:buFont typeface="+mj-lt"/>
              <a:buAutoNum type="arabicPeriod"/>
              <a:defRPr/>
            </a:pPr>
            <a:r>
              <a:rPr kumimoji="1" lang="en-US" sz="1500" dirty="0">
                <a:latin typeface="Arial" panose="020B0604020202020204" pitchFamily="34" charset="0"/>
                <a:ea typeface="Calibri" pitchFamily="34" charset="0"/>
                <a:cs typeface="Arial" panose="020B0604020202020204" pitchFamily="34" charset="0"/>
              </a:rPr>
              <a:t>A multipronged approach is necessary to address </a:t>
            </a:r>
            <a:r>
              <a:rPr kumimoji="1" lang="en-US" sz="1500" dirty="0" smtClean="0">
                <a:latin typeface="Arial" panose="020B0604020202020204" pitchFamily="34" charset="0"/>
                <a:ea typeface="Calibri" pitchFamily="34" charset="0"/>
                <a:cs typeface="Arial" panose="020B0604020202020204" pitchFamily="34" charset="0"/>
              </a:rPr>
              <a:t>overcrowding </a:t>
            </a:r>
            <a:r>
              <a:rPr kumimoji="1" lang="en-US" sz="1500" dirty="0">
                <a:latin typeface="Arial" panose="020B0604020202020204" pitchFamily="34" charset="0"/>
                <a:ea typeface="Calibri" pitchFamily="34" charset="0"/>
                <a:cs typeface="Arial" panose="020B0604020202020204" pitchFamily="34" charset="0"/>
              </a:rPr>
              <a:t>in </a:t>
            </a:r>
            <a:r>
              <a:rPr kumimoji="1" lang="en-US" sz="1500" dirty="0" smtClean="0">
                <a:latin typeface="Arial" panose="020B0604020202020204" pitchFamily="34" charset="0"/>
                <a:ea typeface="Calibri" pitchFamily="34" charset="0"/>
                <a:cs typeface="Arial" panose="020B0604020202020204" pitchFamily="34" charset="0"/>
              </a:rPr>
              <a:t>correctional facilities, </a:t>
            </a:r>
            <a:r>
              <a:rPr kumimoji="1" lang="en-US" sz="1500" dirty="0">
                <a:latin typeface="Arial" panose="020B0604020202020204" pitchFamily="34" charset="0"/>
                <a:ea typeface="Calibri" pitchFamily="34" charset="0"/>
                <a:cs typeface="Arial" panose="020B0604020202020204" pitchFamily="34" charset="0"/>
              </a:rPr>
              <a:t>focusing on the reduction of poverty, moral regeneration, arrest, bail, sentencing, parole and the efficiency of the entire criminal justice system.</a:t>
            </a:r>
            <a:endParaRPr kumimoji="1" lang="en-US" sz="1500" dirty="0" smtClean="0">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ts val="600"/>
              </a:spcBef>
              <a:spcAft>
                <a:spcPct val="0"/>
              </a:spcAft>
              <a:buFont typeface="+mj-lt"/>
              <a:buAutoNum type="arabicPeriod"/>
              <a:defRPr/>
            </a:pPr>
            <a:r>
              <a:rPr kumimoji="1" lang="en-US" sz="1500" dirty="0">
                <a:latin typeface="Arial" panose="020B0604020202020204" pitchFamily="34" charset="0"/>
                <a:ea typeface="Calibri" pitchFamily="34" charset="0"/>
                <a:cs typeface="Arial" panose="020B0604020202020204" pitchFamily="34" charset="0"/>
              </a:rPr>
              <a:t>Over the past three years Parole Boards have consistently improved in the submissions and approval of offender’s profiles by CSPBs.  </a:t>
            </a:r>
            <a:endParaRPr kumimoji="1" lang="en-US" sz="1500" dirty="0" smtClean="0">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ts val="600"/>
              </a:spcBef>
              <a:spcAft>
                <a:spcPct val="0"/>
              </a:spcAft>
              <a:buFont typeface="+mj-lt"/>
              <a:buAutoNum type="arabicPeriod"/>
              <a:defRPr/>
            </a:pPr>
            <a:r>
              <a:rPr kumimoji="1" lang="en-US" sz="1500" dirty="0" smtClean="0">
                <a:latin typeface="Arial" panose="020B0604020202020204" pitchFamily="34" charset="0"/>
                <a:ea typeface="Calibri" pitchFamily="34" charset="0"/>
                <a:cs typeface="Arial" panose="020B0604020202020204" pitchFamily="34" charset="0"/>
              </a:rPr>
              <a:t>Performance </a:t>
            </a:r>
            <a:r>
              <a:rPr kumimoji="1" lang="en-US" sz="1500" dirty="0">
                <a:latin typeface="Arial" panose="020B0604020202020204" pitchFamily="34" charset="0"/>
                <a:ea typeface="Calibri" pitchFamily="34" charset="0"/>
                <a:cs typeface="Arial" panose="020B0604020202020204" pitchFamily="34" charset="0"/>
              </a:rPr>
              <a:t>has increased by 17% from 28 226 in the 2017/18 financial year to 34 228 in 2019/20.  </a:t>
            </a:r>
            <a:endParaRPr kumimoji="1" lang="en-US" sz="1500" dirty="0" smtClean="0">
              <a:latin typeface="Arial" panose="020B0604020202020204" pitchFamily="34" charset="0"/>
              <a:ea typeface="Calibri" pitchFamily="34" charset="0"/>
              <a:cs typeface="Arial" panose="020B0604020202020204" pitchFamily="34" charset="0"/>
            </a:endParaRPr>
          </a:p>
          <a:p>
            <a:pPr marL="342900" lvl="0" indent="-342900" algn="just" defTabSz="914391" fontAlgn="base">
              <a:lnSpc>
                <a:spcPct val="110000"/>
              </a:lnSpc>
              <a:spcBef>
                <a:spcPts val="600"/>
              </a:spcBef>
              <a:spcAft>
                <a:spcPct val="0"/>
              </a:spcAft>
              <a:buFont typeface="+mj-lt"/>
              <a:buAutoNum type="arabicPeriod"/>
              <a:defRPr/>
            </a:pPr>
            <a:r>
              <a:rPr kumimoji="1" lang="en-US" sz="1500" dirty="0" smtClean="0">
                <a:latin typeface="Arial" panose="020B0604020202020204" pitchFamily="34" charset="0"/>
                <a:ea typeface="Calibri" pitchFamily="34" charset="0"/>
                <a:cs typeface="Arial" panose="020B0604020202020204" pitchFamily="34" charset="0"/>
              </a:rPr>
              <a:t>During </a:t>
            </a:r>
            <a:r>
              <a:rPr kumimoji="1" lang="en-US" sz="1500" dirty="0">
                <a:latin typeface="Arial" panose="020B0604020202020204" pitchFamily="34" charset="0"/>
                <a:ea typeface="Calibri" pitchFamily="34" charset="0"/>
                <a:cs typeface="Arial" panose="020B0604020202020204" pitchFamily="34" charset="0"/>
              </a:rPr>
              <a:t>consideration of offenders for placement by Parole Boards, specific attention is given to the type of crime committed, the length of sentence and the gravity thereof is counterbalanced with other factors such as whether an offender has benefited from rehabilitation programmes, the risk of re-offending as well as victims representation. </a:t>
            </a:r>
            <a:endParaRPr kumimoji="1" lang="en-ZA" sz="1500" dirty="0">
              <a:latin typeface="Arial" panose="020B0604020202020204" pitchFamily="34" charset="0"/>
              <a:ea typeface="Calibri"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7B0A79F-3671-490D-B8E0-220653DEC0F9}" type="slidenum">
              <a:rPr lang="en-ZA" smtClean="0">
                <a:solidFill>
                  <a:prstClr val="white"/>
                </a:solidFill>
              </a:rPr>
              <a:pPr/>
              <a:t>9</a:t>
            </a:fld>
            <a:endParaRPr lang="en-ZA" dirty="0">
              <a:solidFill>
                <a:prstClr val="white"/>
              </a:solidFill>
            </a:endParaRPr>
          </a:p>
        </p:txBody>
      </p:sp>
    </p:spTree>
    <p:extLst>
      <p:ext uri="{BB962C8B-B14F-4D97-AF65-F5344CB8AC3E}">
        <p14:creationId xmlns:p14="http://schemas.microsoft.com/office/powerpoint/2010/main" val="4183681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venir Heav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venir Heav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venir Heav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venir Heav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2365</TotalTime>
  <Words>9624</Words>
  <Application>Microsoft Office PowerPoint</Application>
  <PresentationFormat>Widescreen</PresentationFormat>
  <Paragraphs>1386</Paragraphs>
  <Slides>72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72</vt:i4>
      </vt:variant>
    </vt:vector>
  </HeadingPairs>
  <TitlesOfParts>
    <vt:vector size="86" baseType="lpstr">
      <vt:lpstr>Arial Unicode MS</vt:lpstr>
      <vt:lpstr>ＭＳ Ｐゴシック</vt:lpstr>
      <vt:lpstr>Arial</vt:lpstr>
      <vt:lpstr>Calibri</vt:lpstr>
      <vt:lpstr>Calibri Light</vt:lpstr>
      <vt:lpstr>Courier New</vt:lpstr>
      <vt:lpstr>Lato</vt:lpstr>
      <vt:lpstr>Rockwell</vt:lpstr>
      <vt:lpstr>Tahoma</vt:lpstr>
      <vt:lpstr>Times New Roman</vt:lpstr>
      <vt:lpstr>Wingdings</vt:lpstr>
      <vt:lpstr>Office Theme</vt:lpstr>
      <vt:lpstr>1_Office Theme</vt:lpstr>
      <vt:lpstr>Atlas</vt:lpstr>
      <vt:lpstr>PowerPoint Presentation</vt:lpstr>
      <vt:lpstr>PRESENTATION OUTLINE</vt:lpstr>
      <vt:lpstr>STRUCTURE OF THE ANNUAL REPORT</vt:lpstr>
      <vt:lpstr>PowerPoint Presentation</vt:lpstr>
      <vt:lpstr>CONSTITUTIONAL MANDATE</vt:lpstr>
      <vt:lpstr>LEGISLATIVE MANDATE AND POLICY MANDATE</vt:lpstr>
      <vt:lpstr>DEPARTMENTAL PROGRAMME BUDGET STRUCTURE</vt:lpstr>
      <vt:lpstr>OVERVIEW OF PERFORMANCE (SECURITY)</vt:lpstr>
      <vt:lpstr>OVERVIEW OF PERFORMANCE (INCARCERATION)</vt:lpstr>
      <vt:lpstr>OVERVIEW OF PERFORMANCE (REHABILITATION)</vt:lpstr>
      <vt:lpstr>OVERVIEW OF PERFORMANCE (REHABILITATION)</vt:lpstr>
      <vt:lpstr>OVERVIEW OF PERFORMANCE (REHABILITATION)</vt:lpstr>
      <vt:lpstr>OVERVIEW OF PERFORMANCE (REHABILITATION)</vt:lpstr>
      <vt:lpstr>OVERVIEW OF PERFORMANCE (REHABILITATION)</vt:lpstr>
      <vt:lpstr>OVERVIEW OF PERFORMANCE (CARE)</vt:lpstr>
      <vt:lpstr>OVERVIEW OF PERFORMANCE (SOCIAL REINTEGRATION)</vt:lpstr>
      <vt:lpstr>OVERVIEW OF PERFORMANCE (SOCIAL REINTEGRATION)</vt:lpstr>
      <vt:lpstr>OVERVIEW OF PERFORMANCE (SIGNIFICANT EVENTS)</vt:lpstr>
      <vt:lpstr>OVERVIEW OF PERFORMANCE (SIGNIFICANT EVENTS)</vt:lpstr>
      <vt:lpstr>SERVICE DELIVERY ENVIRONMENT</vt:lpstr>
      <vt:lpstr>SERVICE DELIVERY ENVIRONMENT</vt:lpstr>
      <vt:lpstr>SERVICE DELIVERY ENVIRONMENT</vt:lpstr>
      <vt:lpstr>ORGANISATIONAL ENVIRONMENT</vt:lpstr>
      <vt:lpstr>ORGANISATIONAL ENVIRONMENT</vt:lpstr>
      <vt:lpstr>PowerPoint Presentation</vt:lpstr>
      <vt:lpstr>STRATEGIC OVERVIEW</vt:lpstr>
      <vt:lpstr>SUMMARY OF PERFORMANCE FOR THE PERIOD 2015/16 TO 2019/20</vt:lpstr>
      <vt:lpstr>2019/20 DEPARTMENTAL PERFORMANCE</vt:lpstr>
      <vt:lpstr>COMPARATIVE ANALYSIS OF PERFORMANCE PER  PROGRAMME</vt:lpstr>
      <vt:lpstr>INDICATORS NOT ACHIEVED DURING 2019/20 FINANCIAL YEAR</vt:lpstr>
      <vt:lpstr>PROGRESS ON MTSF INDICATORS FOR THE 2019/20 FINANCIAL YEAR</vt:lpstr>
      <vt:lpstr>PROGRAMME 1: ADMINISTRATION (MANAGEMENT) </vt:lpstr>
      <vt:lpstr>PROGRAMME 1: ADMINISTRATION (HUMAN RESOURCES) </vt:lpstr>
      <vt:lpstr>PROGRAMME 1: ADMINISTRATION (FINANCE)</vt:lpstr>
      <vt:lpstr>PROGRAMME 1: ADMINISTRATION (ICT)</vt:lpstr>
      <vt:lpstr>PROGRAMME 1: ADMINISTRATION (JICS)</vt:lpstr>
      <vt:lpstr>PROGRAMME 2: INCARCERATION (SECURITY OPERATIONS) </vt:lpstr>
      <vt:lpstr>PROGRAMME 2: INCARCERATION (FACILITIES)</vt:lpstr>
      <vt:lpstr>PROGRAMME 2: INCARCERATION (OFFENDER MANAGEMENT)</vt:lpstr>
      <vt:lpstr>PROGRAMME 2: INCARCERATION (REMAND DETENTION)</vt:lpstr>
      <vt:lpstr>PROGRAMME 3: REHABILITATION (CORRECTIONAL PROGRAMMES)</vt:lpstr>
      <vt:lpstr>PROGRAMME 3: REHABILITATION (OFFENDER DEVELOPMENT)</vt:lpstr>
      <vt:lpstr>PROGRAMME 3: REHABILITATION (OFFENDER DEVELOPMENT)</vt:lpstr>
      <vt:lpstr>PROGRAMME 3: REHABILITATION (PSYCHOLOGICAL, SOCIAL WORK AND SPIRITUAL SERVICES) </vt:lpstr>
      <vt:lpstr>PROGRAMME 4: CARE</vt:lpstr>
      <vt:lpstr>PROGRAMME 5: SOCIAL REINTEGRATION</vt:lpstr>
      <vt:lpstr>PROGRAMME 5: SOCIAL REINTEGRATION</vt:lpstr>
      <vt:lpstr>AUDIT OUTCOMES ON AUDITED PROGRAMMES PROGRAMME 2: INCARCERATION</vt:lpstr>
      <vt:lpstr>PREDETERMINED OBJECTIVES: AUDIT CONCLUSION FOR 2019/20 (AOPO)</vt:lpstr>
      <vt:lpstr>PREDETERMINED OBJECTIVES: AUDIT CONCLUSION FOR 2019/20 (AOPO)</vt:lpstr>
      <vt:lpstr>CAPITAL INVESTMENT</vt:lpstr>
      <vt:lpstr>PowerPoint Presentation</vt:lpstr>
      <vt:lpstr>GOVERNANCE</vt:lpstr>
      <vt:lpstr>GOVERNANCE</vt:lpstr>
      <vt:lpstr>GOVERNANCE</vt:lpstr>
      <vt:lpstr>PowerPoint Presentation</vt:lpstr>
      <vt:lpstr>HUMAN RESOURCES</vt:lpstr>
      <vt:lpstr>HUMAN RESOURCES</vt:lpstr>
      <vt:lpstr>EMPLOYMENT AND VACANCIES BY PROGRAMME AS AT 31 MARCH 2020</vt:lpstr>
      <vt:lpstr>PERSONNEL EXPENDITURE PER PROGRAMME</vt:lpstr>
      <vt:lpstr>EMPLOYMENT EQUITY</vt:lpstr>
      <vt:lpstr>PowerPoint Presentation</vt:lpstr>
      <vt:lpstr>OVERVIEW OF THE AUDIT OUTCOMES OVER THE 5 YEAR PERIOD</vt:lpstr>
      <vt:lpstr>OVERVIEW OF THE AUDIT OUTCOMES OVER THE 5 YEAR PERIOD</vt:lpstr>
      <vt:lpstr>OVERVIEW OF THE AUDIT OUTCOMES</vt:lpstr>
      <vt:lpstr>OVERVIEW OF THE AUDIT OUTCOMES 2019/20</vt:lpstr>
      <vt:lpstr>OVERVIEW OF THE AUDIT OUTCOMES 2019/20</vt:lpstr>
      <vt:lpstr>PowerPoint Presentation</vt:lpstr>
      <vt:lpstr>PowerPoint Presentation</vt:lpstr>
      <vt:lpstr>PowerPoint Presentation</vt:lpstr>
      <vt:lpstr>CONCLUSION</vt:lpstr>
      <vt:lpstr>PowerPoint Presentation</vt:lpstr>
    </vt:vector>
  </TitlesOfParts>
  <Company>Department of Correctional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Anbigay Naicker</dc:creator>
  <cp:lastModifiedBy>Sihle Zikalala</cp:lastModifiedBy>
  <cp:revision>205</cp:revision>
  <cp:lastPrinted>2020-11-18T13:03:02Z</cp:lastPrinted>
  <dcterms:created xsi:type="dcterms:W3CDTF">2020-11-03T11:14:57Z</dcterms:created>
  <dcterms:modified xsi:type="dcterms:W3CDTF">2020-11-26T08:44:47Z</dcterms:modified>
</cp:coreProperties>
</file>