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7" r:id="rId3"/>
  </p:sldMasterIdLst>
  <p:notesMasterIdLst>
    <p:notesMasterId r:id="rId82"/>
  </p:notesMasterIdLst>
  <p:handoutMasterIdLst>
    <p:handoutMasterId r:id="rId83"/>
  </p:handoutMasterIdLst>
  <p:sldIdLst>
    <p:sldId id="718" r:id="rId4"/>
    <p:sldId id="353" r:id="rId5"/>
    <p:sldId id="648" r:id="rId6"/>
    <p:sldId id="649" r:id="rId7"/>
    <p:sldId id="747" r:id="rId8"/>
    <p:sldId id="312" r:id="rId9"/>
    <p:sldId id="630" r:id="rId10"/>
    <p:sldId id="651" r:id="rId11"/>
    <p:sldId id="710" r:id="rId12"/>
    <p:sldId id="717" r:id="rId13"/>
    <p:sldId id="732" r:id="rId14"/>
    <p:sldId id="654" r:id="rId15"/>
    <p:sldId id="655" r:id="rId16"/>
    <p:sldId id="656" r:id="rId17"/>
    <p:sldId id="407" r:id="rId18"/>
    <p:sldId id="693" r:id="rId19"/>
    <p:sldId id="350" r:id="rId20"/>
    <p:sldId id="742" r:id="rId21"/>
    <p:sldId id="743" r:id="rId22"/>
    <p:sldId id="744" r:id="rId23"/>
    <p:sldId id="745" r:id="rId24"/>
    <p:sldId id="705" r:id="rId25"/>
    <p:sldId id="736" r:id="rId26"/>
    <p:sldId id="709" r:id="rId27"/>
    <p:sldId id="658" r:id="rId28"/>
    <p:sldId id="659" r:id="rId29"/>
    <p:sldId id="694" r:id="rId30"/>
    <p:sldId id="675" r:id="rId31"/>
    <p:sldId id="676" r:id="rId32"/>
    <p:sldId id="702" r:id="rId33"/>
    <p:sldId id="737" r:id="rId34"/>
    <p:sldId id="660" r:id="rId35"/>
    <p:sldId id="681" r:id="rId36"/>
    <p:sldId id="731" r:id="rId37"/>
    <p:sldId id="695" r:id="rId38"/>
    <p:sldId id="662" r:id="rId39"/>
    <p:sldId id="663" r:id="rId40"/>
    <p:sldId id="664" r:id="rId41"/>
    <p:sldId id="667" r:id="rId42"/>
    <p:sldId id="668" r:id="rId43"/>
    <p:sldId id="669" r:id="rId44"/>
    <p:sldId id="672" r:id="rId45"/>
    <p:sldId id="673" r:id="rId46"/>
    <p:sldId id="674" r:id="rId47"/>
    <p:sldId id="679" r:id="rId48"/>
    <p:sldId id="683" r:id="rId49"/>
    <p:sldId id="677" r:id="rId50"/>
    <p:sldId id="685" r:id="rId51"/>
    <p:sldId id="686" r:id="rId52"/>
    <p:sldId id="712" r:id="rId53"/>
    <p:sldId id="713" r:id="rId54"/>
    <p:sldId id="714" r:id="rId55"/>
    <p:sldId id="715" r:id="rId56"/>
    <p:sldId id="703" r:id="rId57"/>
    <p:sldId id="688" r:id="rId58"/>
    <p:sldId id="719" r:id="rId59"/>
    <p:sldId id="748" r:id="rId60"/>
    <p:sldId id="749" r:id="rId61"/>
    <p:sldId id="738" r:id="rId62"/>
    <p:sldId id="739" r:id="rId63"/>
    <p:sldId id="696" r:id="rId64"/>
    <p:sldId id="582" r:id="rId65"/>
    <p:sldId id="697" r:id="rId66"/>
    <p:sldId id="708" r:id="rId67"/>
    <p:sldId id="698" r:id="rId68"/>
    <p:sldId id="583" r:id="rId69"/>
    <p:sldId id="699" r:id="rId70"/>
    <p:sldId id="740" r:id="rId71"/>
    <p:sldId id="700" r:id="rId72"/>
    <p:sldId id="584" r:id="rId73"/>
    <p:sldId id="746" r:id="rId74"/>
    <p:sldId id="724" r:id="rId75"/>
    <p:sldId id="725" r:id="rId76"/>
    <p:sldId id="727" r:id="rId77"/>
    <p:sldId id="728" r:id="rId78"/>
    <p:sldId id="730" r:id="rId79"/>
    <p:sldId id="741" r:id="rId80"/>
    <p:sldId id="359" r:id="rId8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FE8"/>
    <a:srgbClr val="C20000"/>
    <a:srgbClr val="006600"/>
    <a:srgbClr val="58805B"/>
    <a:srgbClr val="FF5050"/>
    <a:srgbClr val="014929"/>
    <a:srgbClr val="DCE2DC"/>
    <a:srgbClr val="FFFF00"/>
    <a:srgbClr val="7B9486"/>
    <a:srgbClr val="355D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96433" autoAdjust="0"/>
  </p:normalViewPr>
  <p:slideViewPr>
    <p:cSldViewPr snapToGrid="0">
      <p:cViewPr varScale="1">
        <p:scale>
          <a:sx n="81" d="100"/>
          <a:sy n="81" d="100"/>
        </p:scale>
        <p:origin x="104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96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presProps" Target="pres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Sheet1!$A$2</c:f>
              <c:strCache>
                <c:ptCount val="1"/>
                <c:pt idx="0">
                  <c:v>Achieved</c:v>
                </c:pt>
              </c:strCache>
            </c:strRef>
          </c:tx>
          <c:spPr>
            <a:solidFill>
              <a:srgbClr val="006600"/>
            </a:solidFill>
            <a:ln>
              <a:noFill/>
            </a:ln>
            <a:effectLst/>
            <a:sp3d/>
          </c:spPr>
          <c:invertIfNegative val="0"/>
          <c:cat>
            <c:strRef>
              <c:f>Sheet1!$B$1:$F$1</c:f>
              <c:strCache>
                <c:ptCount val="5"/>
                <c:pt idx="0">
                  <c:v>FY2015/16</c:v>
                </c:pt>
                <c:pt idx="1">
                  <c:v>FY2016/17</c:v>
                </c:pt>
                <c:pt idx="2">
                  <c:v>FY2017/18</c:v>
                </c:pt>
                <c:pt idx="3">
                  <c:v>FY2018/19</c:v>
                </c:pt>
                <c:pt idx="4">
                  <c:v>FY2019/20</c:v>
                </c:pt>
              </c:strCache>
            </c:strRef>
          </c:cat>
          <c:val>
            <c:numRef>
              <c:f>Sheet1!$B$2:$F$2</c:f>
              <c:numCache>
                <c:formatCode>General</c:formatCode>
                <c:ptCount val="5"/>
                <c:pt idx="0">
                  <c:v>69</c:v>
                </c:pt>
                <c:pt idx="1">
                  <c:v>62</c:v>
                </c:pt>
                <c:pt idx="2">
                  <c:v>64</c:v>
                </c:pt>
                <c:pt idx="3">
                  <c:v>67</c:v>
                </c:pt>
                <c:pt idx="4">
                  <c:v>57</c:v>
                </c:pt>
              </c:numCache>
            </c:numRef>
          </c:val>
          <c:extLst>
            <c:ext xmlns:c16="http://schemas.microsoft.com/office/drawing/2014/chart" uri="{C3380CC4-5D6E-409C-BE32-E72D297353CC}">
              <c16:uniqueId val="{00000000-6F6A-4514-9016-BB3D870D0AAF}"/>
            </c:ext>
          </c:extLst>
        </c:ser>
        <c:ser>
          <c:idx val="1"/>
          <c:order val="1"/>
          <c:tx>
            <c:strRef>
              <c:f>Sheet1!$A$3</c:f>
              <c:strCache>
                <c:ptCount val="1"/>
                <c:pt idx="0">
                  <c:v>Not Achieved</c:v>
                </c:pt>
              </c:strCache>
            </c:strRef>
          </c:tx>
          <c:spPr>
            <a:solidFill>
              <a:srgbClr val="C00000"/>
            </a:solidFill>
            <a:ln>
              <a:noFill/>
            </a:ln>
            <a:effectLst/>
            <a:sp3d/>
          </c:spPr>
          <c:invertIfNegative val="0"/>
          <c:cat>
            <c:strRef>
              <c:f>Sheet1!$B$1:$F$1</c:f>
              <c:strCache>
                <c:ptCount val="5"/>
                <c:pt idx="0">
                  <c:v>FY2015/16</c:v>
                </c:pt>
                <c:pt idx="1">
                  <c:v>FY2016/17</c:v>
                </c:pt>
                <c:pt idx="2">
                  <c:v>FY2017/18</c:v>
                </c:pt>
                <c:pt idx="3">
                  <c:v>FY2018/19</c:v>
                </c:pt>
                <c:pt idx="4">
                  <c:v>FY2019/20</c:v>
                </c:pt>
              </c:strCache>
            </c:strRef>
          </c:cat>
          <c:val>
            <c:numRef>
              <c:f>Sheet1!$B$3:$F$3</c:f>
              <c:numCache>
                <c:formatCode>General</c:formatCode>
                <c:ptCount val="5"/>
                <c:pt idx="0">
                  <c:v>35</c:v>
                </c:pt>
                <c:pt idx="1">
                  <c:v>33</c:v>
                </c:pt>
                <c:pt idx="2">
                  <c:v>36</c:v>
                </c:pt>
                <c:pt idx="3">
                  <c:v>30</c:v>
                </c:pt>
                <c:pt idx="4">
                  <c:v>21</c:v>
                </c:pt>
              </c:numCache>
            </c:numRef>
          </c:val>
          <c:extLst>
            <c:ext xmlns:c16="http://schemas.microsoft.com/office/drawing/2014/chart" uri="{C3380CC4-5D6E-409C-BE32-E72D297353CC}">
              <c16:uniqueId val="{00000001-6F6A-4514-9016-BB3D870D0AAF}"/>
            </c:ext>
          </c:extLst>
        </c:ser>
        <c:ser>
          <c:idx val="2"/>
          <c:order val="2"/>
          <c:tx>
            <c:strRef>
              <c:f>Sheet1!$A$4</c:f>
              <c:strCache>
                <c:ptCount val="1"/>
                <c:pt idx="0">
                  <c:v>Total per Annum</c:v>
                </c:pt>
              </c:strCache>
            </c:strRef>
          </c:tx>
          <c:spPr>
            <a:gradFill>
              <a:gsLst>
                <a:gs pos="100000">
                  <a:schemeClr val="accent3">
                    <a:alpha val="0"/>
                  </a:schemeClr>
                </a:gs>
                <a:gs pos="50000">
                  <a:schemeClr val="accent3"/>
                </a:gs>
              </a:gsLst>
              <a:lin ang="5400000" scaled="0"/>
            </a:gradFill>
            <a:ln>
              <a:noFill/>
            </a:ln>
            <a:effectLst/>
            <a:sp3d/>
          </c:spPr>
          <c:invertIfNegative val="0"/>
          <c:cat>
            <c:strRef>
              <c:f>Sheet1!$B$1:$F$1</c:f>
              <c:strCache>
                <c:ptCount val="5"/>
                <c:pt idx="0">
                  <c:v>FY2015/16</c:v>
                </c:pt>
                <c:pt idx="1">
                  <c:v>FY2016/17</c:v>
                </c:pt>
                <c:pt idx="2">
                  <c:v>FY2017/18</c:v>
                </c:pt>
                <c:pt idx="3">
                  <c:v>FY2018/19</c:v>
                </c:pt>
                <c:pt idx="4">
                  <c:v>FY2019/20</c:v>
                </c:pt>
              </c:strCache>
            </c:strRef>
          </c:cat>
          <c:val>
            <c:numRef>
              <c:f>Sheet1!$B$4:$F$4</c:f>
              <c:numCache>
                <c:formatCode>General</c:formatCode>
                <c:ptCount val="5"/>
                <c:pt idx="0">
                  <c:v>104</c:v>
                </c:pt>
                <c:pt idx="1">
                  <c:v>95</c:v>
                </c:pt>
                <c:pt idx="2">
                  <c:v>100</c:v>
                </c:pt>
                <c:pt idx="3">
                  <c:v>97</c:v>
                </c:pt>
                <c:pt idx="4">
                  <c:v>78</c:v>
                </c:pt>
              </c:numCache>
            </c:numRef>
          </c:val>
          <c:extLst>
            <c:ext xmlns:c16="http://schemas.microsoft.com/office/drawing/2014/chart" uri="{C3380CC4-5D6E-409C-BE32-E72D297353CC}">
              <c16:uniqueId val="{00000002-6F6A-4514-9016-BB3D870D0AAF}"/>
            </c:ext>
          </c:extLst>
        </c:ser>
        <c:dLbls>
          <c:showLegendKey val="0"/>
          <c:showVal val="0"/>
          <c:showCatName val="0"/>
          <c:showSerName val="0"/>
          <c:showPercent val="0"/>
          <c:showBubbleSize val="0"/>
        </c:dLbls>
        <c:gapWidth val="75"/>
        <c:shape val="box"/>
        <c:axId val="431866680"/>
        <c:axId val="431867072"/>
        <c:axId val="0"/>
      </c:bar3DChart>
      <c:catAx>
        <c:axId val="4318666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31867072"/>
        <c:crosses val="autoZero"/>
        <c:auto val="1"/>
        <c:lblAlgn val="ctr"/>
        <c:lblOffset val="100"/>
        <c:noMultiLvlLbl val="0"/>
      </c:catAx>
      <c:valAx>
        <c:axId val="43186707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1866680"/>
        <c:crosses val="autoZero"/>
        <c:crossBetween val="between"/>
      </c:valAx>
      <c:spPr>
        <a:noFill/>
        <a:ln>
          <a:noFill/>
        </a:ln>
        <a:effectLst/>
      </c:spPr>
    </c:plotArea>
    <c:legend>
      <c:legendPos val="b"/>
      <c:layout>
        <c:manualLayout>
          <c:xMode val="edge"/>
          <c:yMode val="edge"/>
          <c:x val="0.26847942014421455"/>
          <c:y val="7.0718635096528912E-2"/>
          <c:w val="0.55769412343712799"/>
          <c:h val="8.139672179410285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55F12B5-37C5-4E14-9293-F6949D308B93}" type="datetimeFigureOut">
              <a:rPr lang="en-GB" smtClean="0"/>
              <a:t>30/11/2020</a:t>
            </a:fld>
            <a:endParaRPr lang="en-GB"/>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2C682DD-DAA9-4A1C-9A9D-6687605C8BFF}" type="slidenum">
              <a:rPr lang="en-GB" smtClean="0"/>
              <a:t>‹#›</a:t>
            </a:fld>
            <a:endParaRPr lang="en-GB"/>
          </a:p>
        </p:txBody>
      </p:sp>
    </p:spTree>
    <p:extLst>
      <p:ext uri="{BB962C8B-B14F-4D97-AF65-F5344CB8AC3E}">
        <p14:creationId xmlns:p14="http://schemas.microsoft.com/office/powerpoint/2010/main" val="2042116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970159" y="0"/>
            <a:ext cx="3038604" cy="465341"/>
          </a:xfrm>
          <a:prstGeom prst="rect">
            <a:avLst/>
          </a:prstGeom>
        </p:spPr>
        <p:txBody>
          <a:bodyPr vert="horz" lIns="91440" tIns="45720" rIns="91440" bIns="45720" rtlCol="0"/>
          <a:lstStyle>
            <a:lvl1pPr algn="r">
              <a:defRPr sz="1200"/>
            </a:lvl1pPr>
          </a:lstStyle>
          <a:p>
            <a:fld id="{D9BC5F20-513B-4FFE-A8E8-39E994DE0342}" type="datetimeFigureOut">
              <a:rPr lang="en-ZA" smtClean="0"/>
              <a:t>2020/11/30</a:t>
            </a:fld>
            <a:endParaRPr lang="en-ZA"/>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700713" y="4473512"/>
            <a:ext cx="5608975" cy="366028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831059"/>
            <a:ext cx="3038604" cy="465341"/>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970159" y="8831059"/>
            <a:ext cx="3038604" cy="465341"/>
          </a:xfrm>
          <a:prstGeom prst="rect">
            <a:avLst/>
          </a:prstGeom>
        </p:spPr>
        <p:txBody>
          <a:bodyPr vert="horz" lIns="91440" tIns="45720" rIns="91440" bIns="45720" rtlCol="0" anchor="b"/>
          <a:lstStyle>
            <a:lvl1pPr algn="r">
              <a:defRPr sz="1200"/>
            </a:lvl1pPr>
          </a:lstStyle>
          <a:p>
            <a:fld id="{8A359725-AC7F-425D-B091-46AF6CA89FA7}" type="slidenum">
              <a:rPr lang="en-ZA" smtClean="0"/>
              <a:t>‹#›</a:t>
            </a:fld>
            <a:endParaRPr lang="en-ZA"/>
          </a:p>
        </p:txBody>
      </p:sp>
    </p:spTree>
    <p:extLst>
      <p:ext uri="{BB962C8B-B14F-4D97-AF65-F5344CB8AC3E}">
        <p14:creationId xmlns:p14="http://schemas.microsoft.com/office/powerpoint/2010/main" val="3028050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A209AB-54BA-4DE2-A4CD-3A1DB9EDCF74}" type="slidenum">
              <a:rPr lang="en-ZA" smtClean="0"/>
              <a:t>3</a:t>
            </a:fld>
            <a:endParaRPr lang="en-ZA"/>
          </a:p>
        </p:txBody>
      </p:sp>
    </p:spTree>
    <p:extLst>
      <p:ext uri="{BB962C8B-B14F-4D97-AF65-F5344CB8AC3E}">
        <p14:creationId xmlns:p14="http://schemas.microsoft.com/office/powerpoint/2010/main" val="3209368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A209AB-54BA-4DE2-A4CD-3A1DB9EDCF74}" type="slidenum">
              <a:rPr lang="en-ZA" smtClean="0"/>
              <a:t>13</a:t>
            </a:fld>
            <a:endParaRPr lang="en-ZA"/>
          </a:p>
        </p:txBody>
      </p:sp>
    </p:spTree>
    <p:extLst>
      <p:ext uri="{BB962C8B-B14F-4D97-AF65-F5344CB8AC3E}">
        <p14:creationId xmlns:p14="http://schemas.microsoft.com/office/powerpoint/2010/main" val="1183202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A209AB-54BA-4DE2-A4CD-3A1DB9EDCF74}" type="slidenum">
              <a:rPr lang="en-ZA" smtClean="0"/>
              <a:t>14</a:t>
            </a:fld>
            <a:endParaRPr lang="en-ZA"/>
          </a:p>
        </p:txBody>
      </p:sp>
    </p:spTree>
    <p:extLst>
      <p:ext uri="{BB962C8B-B14F-4D97-AF65-F5344CB8AC3E}">
        <p14:creationId xmlns:p14="http://schemas.microsoft.com/office/powerpoint/2010/main" val="236606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A209AB-54BA-4DE2-A4CD-3A1DB9EDCF74}" type="slidenum">
              <a:rPr lang="en-ZA" smtClean="0"/>
              <a:t>17</a:t>
            </a:fld>
            <a:endParaRPr lang="en-ZA"/>
          </a:p>
        </p:txBody>
      </p:sp>
    </p:spTree>
    <p:extLst>
      <p:ext uri="{BB962C8B-B14F-4D97-AF65-F5344CB8AC3E}">
        <p14:creationId xmlns:p14="http://schemas.microsoft.com/office/powerpoint/2010/main" val="487994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A209AB-54BA-4DE2-A4CD-3A1DB9EDCF74}" type="slidenum">
              <a:rPr lang="en-ZA" smtClean="0"/>
              <a:t>18</a:t>
            </a:fld>
            <a:endParaRPr lang="en-ZA"/>
          </a:p>
        </p:txBody>
      </p:sp>
    </p:spTree>
    <p:extLst>
      <p:ext uri="{BB962C8B-B14F-4D97-AF65-F5344CB8AC3E}">
        <p14:creationId xmlns:p14="http://schemas.microsoft.com/office/powerpoint/2010/main" val="2131998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A209AB-54BA-4DE2-A4CD-3A1DB9EDCF74}" type="slidenum">
              <a:rPr lang="en-ZA" smtClean="0"/>
              <a:t>19</a:t>
            </a:fld>
            <a:endParaRPr lang="en-ZA"/>
          </a:p>
        </p:txBody>
      </p:sp>
    </p:spTree>
    <p:extLst>
      <p:ext uri="{BB962C8B-B14F-4D97-AF65-F5344CB8AC3E}">
        <p14:creationId xmlns:p14="http://schemas.microsoft.com/office/powerpoint/2010/main" val="716648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A209AB-54BA-4DE2-A4CD-3A1DB9EDCF74}" type="slidenum">
              <a:rPr lang="en-ZA" smtClean="0"/>
              <a:t>20</a:t>
            </a:fld>
            <a:endParaRPr lang="en-ZA"/>
          </a:p>
        </p:txBody>
      </p:sp>
    </p:spTree>
    <p:extLst>
      <p:ext uri="{BB962C8B-B14F-4D97-AF65-F5344CB8AC3E}">
        <p14:creationId xmlns:p14="http://schemas.microsoft.com/office/powerpoint/2010/main" val="3991869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A209AB-54BA-4DE2-A4CD-3A1DB9EDCF74}" type="slidenum">
              <a:rPr lang="en-ZA" smtClean="0"/>
              <a:t>21</a:t>
            </a:fld>
            <a:endParaRPr lang="en-ZA"/>
          </a:p>
        </p:txBody>
      </p:sp>
    </p:spTree>
    <p:extLst>
      <p:ext uri="{BB962C8B-B14F-4D97-AF65-F5344CB8AC3E}">
        <p14:creationId xmlns:p14="http://schemas.microsoft.com/office/powerpoint/2010/main" val="2094505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A209AB-54BA-4DE2-A4CD-3A1DB9EDCF74}" type="slidenum">
              <a:rPr lang="en-ZA" smtClean="0"/>
              <a:t>22</a:t>
            </a:fld>
            <a:endParaRPr lang="en-ZA"/>
          </a:p>
        </p:txBody>
      </p:sp>
    </p:spTree>
    <p:extLst>
      <p:ext uri="{BB962C8B-B14F-4D97-AF65-F5344CB8AC3E}">
        <p14:creationId xmlns:p14="http://schemas.microsoft.com/office/powerpoint/2010/main" val="2081545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A209AB-54BA-4DE2-A4CD-3A1DB9EDCF74}" type="slidenum">
              <a:rPr lang="en-ZA" smtClean="0"/>
              <a:t>23</a:t>
            </a:fld>
            <a:endParaRPr lang="en-ZA"/>
          </a:p>
        </p:txBody>
      </p:sp>
    </p:spTree>
    <p:extLst>
      <p:ext uri="{BB962C8B-B14F-4D97-AF65-F5344CB8AC3E}">
        <p14:creationId xmlns:p14="http://schemas.microsoft.com/office/powerpoint/2010/main" val="4098143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A209AB-54BA-4DE2-A4CD-3A1DB9EDCF74}" type="slidenum">
              <a:rPr lang="en-ZA" smtClean="0"/>
              <a:t>24</a:t>
            </a:fld>
            <a:endParaRPr lang="en-ZA"/>
          </a:p>
        </p:txBody>
      </p:sp>
    </p:spTree>
    <p:extLst>
      <p:ext uri="{BB962C8B-B14F-4D97-AF65-F5344CB8AC3E}">
        <p14:creationId xmlns:p14="http://schemas.microsoft.com/office/powerpoint/2010/main" val="1344987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A209AB-54BA-4DE2-A4CD-3A1DB9EDCF74}" type="slidenum">
              <a:rPr lang="en-ZA" smtClean="0"/>
              <a:t>4</a:t>
            </a:fld>
            <a:endParaRPr lang="en-ZA"/>
          </a:p>
        </p:txBody>
      </p:sp>
    </p:spTree>
    <p:extLst>
      <p:ext uri="{BB962C8B-B14F-4D97-AF65-F5344CB8AC3E}">
        <p14:creationId xmlns:p14="http://schemas.microsoft.com/office/powerpoint/2010/main" val="3645474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A209AB-54BA-4DE2-A4CD-3A1DB9EDCF74}" type="slidenum">
              <a:rPr lang="en-ZA" smtClean="0"/>
              <a:t>25</a:t>
            </a:fld>
            <a:endParaRPr lang="en-ZA"/>
          </a:p>
        </p:txBody>
      </p:sp>
    </p:spTree>
    <p:extLst>
      <p:ext uri="{BB962C8B-B14F-4D97-AF65-F5344CB8AC3E}">
        <p14:creationId xmlns:p14="http://schemas.microsoft.com/office/powerpoint/2010/main" val="487994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A209AB-54BA-4DE2-A4CD-3A1DB9EDCF74}" type="slidenum">
              <a:rPr lang="en-ZA" smtClean="0"/>
              <a:t>26</a:t>
            </a:fld>
            <a:endParaRPr lang="en-ZA"/>
          </a:p>
        </p:txBody>
      </p:sp>
    </p:spTree>
    <p:extLst>
      <p:ext uri="{BB962C8B-B14F-4D97-AF65-F5344CB8AC3E}">
        <p14:creationId xmlns:p14="http://schemas.microsoft.com/office/powerpoint/2010/main" val="4879940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A209AB-54BA-4DE2-A4CD-3A1DB9EDCF74}" type="slidenum">
              <a:rPr lang="en-ZA" smtClean="0"/>
              <a:t>28</a:t>
            </a:fld>
            <a:endParaRPr lang="en-ZA"/>
          </a:p>
        </p:txBody>
      </p:sp>
    </p:spTree>
    <p:extLst>
      <p:ext uri="{BB962C8B-B14F-4D97-AF65-F5344CB8AC3E}">
        <p14:creationId xmlns:p14="http://schemas.microsoft.com/office/powerpoint/2010/main" val="11616847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A209AB-54BA-4DE2-A4CD-3A1DB9EDCF74}" type="slidenum">
              <a:rPr lang="en-ZA" smtClean="0"/>
              <a:t>29</a:t>
            </a:fld>
            <a:endParaRPr lang="en-ZA"/>
          </a:p>
        </p:txBody>
      </p:sp>
    </p:spTree>
    <p:extLst>
      <p:ext uri="{BB962C8B-B14F-4D97-AF65-F5344CB8AC3E}">
        <p14:creationId xmlns:p14="http://schemas.microsoft.com/office/powerpoint/2010/main" val="33959689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A209AB-54BA-4DE2-A4CD-3A1DB9EDCF74}" type="slidenum">
              <a:rPr lang="en-ZA" smtClean="0"/>
              <a:t>34</a:t>
            </a:fld>
            <a:endParaRPr lang="en-ZA"/>
          </a:p>
        </p:txBody>
      </p:sp>
    </p:spTree>
    <p:extLst>
      <p:ext uri="{BB962C8B-B14F-4D97-AF65-F5344CB8AC3E}">
        <p14:creationId xmlns:p14="http://schemas.microsoft.com/office/powerpoint/2010/main" val="12155950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A209AB-54BA-4DE2-A4CD-3A1DB9EDCF74}" type="slidenum">
              <a:rPr lang="en-ZA" smtClean="0"/>
              <a:t>38</a:t>
            </a:fld>
            <a:endParaRPr lang="en-ZA"/>
          </a:p>
        </p:txBody>
      </p:sp>
    </p:spTree>
    <p:extLst>
      <p:ext uri="{BB962C8B-B14F-4D97-AF65-F5344CB8AC3E}">
        <p14:creationId xmlns:p14="http://schemas.microsoft.com/office/powerpoint/2010/main" val="25178938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A209AB-54BA-4DE2-A4CD-3A1DB9EDCF74}" type="slidenum">
              <a:rPr lang="en-ZA" smtClean="0"/>
              <a:t>39</a:t>
            </a:fld>
            <a:endParaRPr lang="en-ZA"/>
          </a:p>
        </p:txBody>
      </p:sp>
    </p:spTree>
    <p:extLst>
      <p:ext uri="{BB962C8B-B14F-4D97-AF65-F5344CB8AC3E}">
        <p14:creationId xmlns:p14="http://schemas.microsoft.com/office/powerpoint/2010/main" val="31105114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A209AB-54BA-4DE2-A4CD-3A1DB9EDCF74}" type="slidenum">
              <a:rPr lang="en-ZA" smtClean="0"/>
              <a:t>40</a:t>
            </a:fld>
            <a:endParaRPr lang="en-ZA"/>
          </a:p>
        </p:txBody>
      </p:sp>
    </p:spTree>
    <p:extLst>
      <p:ext uri="{BB962C8B-B14F-4D97-AF65-F5344CB8AC3E}">
        <p14:creationId xmlns:p14="http://schemas.microsoft.com/office/powerpoint/2010/main" val="15515080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A209AB-54BA-4DE2-A4CD-3A1DB9EDCF74}" type="slidenum">
              <a:rPr lang="en-ZA" smtClean="0"/>
              <a:t>41</a:t>
            </a:fld>
            <a:endParaRPr lang="en-ZA"/>
          </a:p>
        </p:txBody>
      </p:sp>
    </p:spTree>
    <p:extLst>
      <p:ext uri="{BB962C8B-B14F-4D97-AF65-F5344CB8AC3E}">
        <p14:creationId xmlns:p14="http://schemas.microsoft.com/office/powerpoint/2010/main" val="13578649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A209AB-54BA-4DE2-A4CD-3A1DB9EDCF74}" type="slidenum">
              <a:rPr lang="en-ZA" smtClean="0"/>
              <a:t>42</a:t>
            </a:fld>
            <a:endParaRPr lang="en-ZA"/>
          </a:p>
        </p:txBody>
      </p:sp>
    </p:spTree>
    <p:extLst>
      <p:ext uri="{BB962C8B-B14F-4D97-AF65-F5344CB8AC3E}">
        <p14:creationId xmlns:p14="http://schemas.microsoft.com/office/powerpoint/2010/main" val="3076589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A209AB-54BA-4DE2-A4CD-3A1DB9EDCF74}" type="slidenum">
              <a:rPr lang="en-ZA" smtClean="0"/>
              <a:t>5</a:t>
            </a:fld>
            <a:endParaRPr lang="en-ZA"/>
          </a:p>
        </p:txBody>
      </p:sp>
    </p:spTree>
    <p:extLst>
      <p:ext uri="{BB962C8B-B14F-4D97-AF65-F5344CB8AC3E}">
        <p14:creationId xmlns:p14="http://schemas.microsoft.com/office/powerpoint/2010/main" val="4884493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A209AB-54BA-4DE2-A4CD-3A1DB9EDCF74}" type="slidenum">
              <a:rPr lang="en-ZA" smtClean="0"/>
              <a:t>43</a:t>
            </a:fld>
            <a:endParaRPr lang="en-ZA"/>
          </a:p>
        </p:txBody>
      </p:sp>
    </p:spTree>
    <p:extLst>
      <p:ext uri="{BB962C8B-B14F-4D97-AF65-F5344CB8AC3E}">
        <p14:creationId xmlns:p14="http://schemas.microsoft.com/office/powerpoint/2010/main" val="30765898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A209AB-54BA-4DE2-A4CD-3A1DB9EDCF74}" type="slidenum">
              <a:rPr lang="en-ZA" smtClean="0"/>
              <a:t>44</a:t>
            </a:fld>
            <a:endParaRPr lang="en-ZA"/>
          </a:p>
        </p:txBody>
      </p:sp>
    </p:spTree>
    <p:extLst>
      <p:ext uri="{BB962C8B-B14F-4D97-AF65-F5344CB8AC3E}">
        <p14:creationId xmlns:p14="http://schemas.microsoft.com/office/powerpoint/2010/main" val="30765898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A209AB-54BA-4DE2-A4CD-3A1DB9EDCF74}" type="slidenum">
              <a:rPr lang="en-ZA" smtClean="0"/>
              <a:t>47</a:t>
            </a:fld>
            <a:endParaRPr lang="en-ZA"/>
          </a:p>
        </p:txBody>
      </p:sp>
    </p:spTree>
    <p:extLst>
      <p:ext uri="{BB962C8B-B14F-4D97-AF65-F5344CB8AC3E}">
        <p14:creationId xmlns:p14="http://schemas.microsoft.com/office/powerpoint/2010/main" val="3844006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A209AB-54BA-4DE2-A4CD-3A1DB9EDCF74}" type="slidenum">
              <a:rPr lang="en-ZA" smtClean="0"/>
              <a:t>48</a:t>
            </a:fld>
            <a:endParaRPr lang="en-ZA"/>
          </a:p>
        </p:txBody>
      </p:sp>
    </p:spTree>
    <p:extLst>
      <p:ext uri="{BB962C8B-B14F-4D97-AF65-F5344CB8AC3E}">
        <p14:creationId xmlns:p14="http://schemas.microsoft.com/office/powerpoint/2010/main" val="903535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68A209AB-54BA-4DE2-A4CD-3A1DB9EDCF74}" type="slidenum">
              <a:rPr lang="en-ZA" smtClean="0"/>
              <a:t>49</a:t>
            </a:fld>
            <a:endParaRPr lang="en-ZA"/>
          </a:p>
        </p:txBody>
      </p:sp>
    </p:spTree>
    <p:extLst>
      <p:ext uri="{BB962C8B-B14F-4D97-AF65-F5344CB8AC3E}">
        <p14:creationId xmlns:p14="http://schemas.microsoft.com/office/powerpoint/2010/main" val="26375765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A209AB-54BA-4DE2-A4CD-3A1DB9EDCF74}" type="slidenum">
              <a:rPr lang="en-ZA" smtClean="0"/>
              <a:t>50</a:t>
            </a:fld>
            <a:endParaRPr lang="en-ZA"/>
          </a:p>
        </p:txBody>
      </p:sp>
    </p:spTree>
    <p:extLst>
      <p:ext uri="{BB962C8B-B14F-4D97-AF65-F5344CB8AC3E}">
        <p14:creationId xmlns:p14="http://schemas.microsoft.com/office/powerpoint/2010/main" val="9894033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A209AB-54BA-4DE2-A4CD-3A1DB9EDCF74}" type="slidenum">
              <a:rPr lang="en-ZA" smtClean="0"/>
              <a:t>51</a:t>
            </a:fld>
            <a:endParaRPr lang="en-ZA"/>
          </a:p>
        </p:txBody>
      </p:sp>
    </p:spTree>
    <p:extLst>
      <p:ext uri="{BB962C8B-B14F-4D97-AF65-F5344CB8AC3E}">
        <p14:creationId xmlns:p14="http://schemas.microsoft.com/office/powerpoint/2010/main" val="5232770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A209AB-54BA-4DE2-A4CD-3A1DB9EDCF74}" type="slidenum">
              <a:rPr lang="en-ZA" smtClean="0"/>
              <a:t>52</a:t>
            </a:fld>
            <a:endParaRPr lang="en-ZA"/>
          </a:p>
        </p:txBody>
      </p:sp>
    </p:spTree>
    <p:extLst>
      <p:ext uri="{BB962C8B-B14F-4D97-AF65-F5344CB8AC3E}">
        <p14:creationId xmlns:p14="http://schemas.microsoft.com/office/powerpoint/2010/main" val="1434503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A209AB-54BA-4DE2-A4CD-3A1DB9EDCF74}" type="slidenum">
              <a:rPr lang="en-ZA" smtClean="0"/>
              <a:t>53</a:t>
            </a:fld>
            <a:endParaRPr lang="en-ZA"/>
          </a:p>
        </p:txBody>
      </p:sp>
    </p:spTree>
    <p:extLst>
      <p:ext uri="{BB962C8B-B14F-4D97-AF65-F5344CB8AC3E}">
        <p14:creationId xmlns:p14="http://schemas.microsoft.com/office/powerpoint/2010/main" val="4562590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A209AB-54BA-4DE2-A4CD-3A1DB9EDCF74}" type="slidenum">
              <a:rPr lang="en-ZA" smtClean="0"/>
              <a:t>62</a:t>
            </a:fld>
            <a:endParaRPr lang="en-ZA"/>
          </a:p>
        </p:txBody>
      </p:sp>
    </p:spTree>
    <p:extLst>
      <p:ext uri="{BB962C8B-B14F-4D97-AF65-F5344CB8AC3E}">
        <p14:creationId xmlns:p14="http://schemas.microsoft.com/office/powerpoint/2010/main" val="1115117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A209AB-54BA-4DE2-A4CD-3A1DB9EDCF74}" type="slidenum">
              <a:rPr lang="en-ZA" smtClean="0"/>
              <a:t>7</a:t>
            </a:fld>
            <a:endParaRPr lang="en-ZA"/>
          </a:p>
        </p:txBody>
      </p:sp>
    </p:spTree>
    <p:extLst>
      <p:ext uri="{BB962C8B-B14F-4D97-AF65-F5344CB8AC3E}">
        <p14:creationId xmlns:p14="http://schemas.microsoft.com/office/powerpoint/2010/main" val="1751263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A209AB-54BA-4DE2-A4CD-3A1DB9EDCF74}" type="slidenum">
              <a:rPr lang="en-ZA" smtClean="0"/>
              <a:t>63</a:t>
            </a:fld>
            <a:endParaRPr lang="en-ZA"/>
          </a:p>
        </p:txBody>
      </p:sp>
    </p:spTree>
    <p:extLst>
      <p:ext uri="{BB962C8B-B14F-4D97-AF65-F5344CB8AC3E}">
        <p14:creationId xmlns:p14="http://schemas.microsoft.com/office/powerpoint/2010/main" val="30765898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A209AB-54BA-4DE2-A4CD-3A1DB9EDCF74}" type="slidenum">
              <a:rPr lang="en-ZA" smtClean="0"/>
              <a:t>64</a:t>
            </a:fld>
            <a:endParaRPr lang="en-ZA"/>
          </a:p>
        </p:txBody>
      </p:sp>
    </p:spTree>
    <p:extLst>
      <p:ext uri="{BB962C8B-B14F-4D97-AF65-F5344CB8AC3E}">
        <p14:creationId xmlns:p14="http://schemas.microsoft.com/office/powerpoint/2010/main" val="30765898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A209AB-54BA-4DE2-A4CD-3A1DB9EDCF74}" type="slidenum">
              <a:rPr lang="en-ZA" smtClean="0"/>
              <a:t>66</a:t>
            </a:fld>
            <a:endParaRPr lang="en-ZA"/>
          </a:p>
        </p:txBody>
      </p:sp>
    </p:spTree>
    <p:extLst>
      <p:ext uri="{BB962C8B-B14F-4D97-AF65-F5344CB8AC3E}">
        <p14:creationId xmlns:p14="http://schemas.microsoft.com/office/powerpoint/2010/main" val="21368338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A209AB-54BA-4DE2-A4CD-3A1DB9EDCF74}" type="slidenum">
              <a:rPr lang="en-ZA" smtClean="0"/>
              <a:t>67</a:t>
            </a:fld>
            <a:endParaRPr lang="en-ZA"/>
          </a:p>
        </p:txBody>
      </p:sp>
    </p:spTree>
    <p:extLst>
      <p:ext uri="{BB962C8B-B14F-4D97-AF65-F5344CB8AC3E}">
        <p14:creationId xmlns:p14="http://schemas.microsoft.com/office/powerpoint/2010/main" val="30765898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A209AB-54BA-4DE2-A4CD-3A1DB9EDCF74}" type="slidenum">
              <a:rPr lang="en-ZA" smtClean="0"/>
              <a:t>68</a:t>
            </a:fld>
            <a:endParaRPr lang="en-ZA"/>
          </a:p>
        </p:txBody>
      </p:sp>
    </p:spTree>
    <p:extLst>
      <p:ext uri="{BB962C8B-B14F-4D97-AF65-F5344CB8AC3E}">
        <p14:creationId xmlns:p14="http://schemas.microsoft.com/office/powerpoint/2010/main" val="16647200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A209AB-54BA-4DE2-A4CD-3A1DB9EDCF74}" type="slidenum">
              <a:rPr lang="en-ZA" smtClean="0"/>
              <a:t>70</a:t>
            </a:fld>
            <a:endParaRPr lang="en-ZA"/>
          </a:p>
        </p:txBody>
      </p:sp>
    </p:spTree>
    <p:extLst>
      <p:ext uri="{BB962C8B-B14F-4D97-AF65-F5344CB8AC3E}">
        <p14:creationId xmlns:p14="http://schemas.microsoft.com/office/powerpoint/2010/main" val="13651032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A209AB-54BA-4DE2-A4CD-3A1DB9EDCF74}" type="slidenum">
              <a:rPr lang="en-ZA" smtClean="0"/>
              <a:t>73</a:t>
            </a:fld>
            <a:endParaRPr lang="en-ZA"/>
          </a:p>
        </p:txBody>
      </p:sp>
    </p:spTree>
    <p:extLst>
      <p:ext uri="{BB962C8B-B14F-4D97-AF65-F5344CB8AC3E}">
        <p14:creationId xmlns:p14="http://schemas.microsoft.com/office/powerpoint/2010/main" val="3593389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A209AB-54BA-4DE2-A4CD-3A1DB9EDCF74}" type="slidenum">
              <a:rPr lang="en-ZA" smtClean="0"/>
              <a:t>74</a:t>
            </a:fld>
            <a:endParaRPr lang="en-ZA"/>
          </a:p>
        </p:txBody>
      </p:sp>
    </p:spTree>
    <p:extLst>
      <p:ext uri="{BB962C8B-B14F-4D97-AF65-F5344CB8AC3E}">
        <p14:creationId xmlns:p14="http://schemas.microsoft.com/office/powerpoint/2010/main" val="4975119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A209AB-54BA-4DE2-A4CD-3A1DB9EDCF74}" type="slidenum">
              <a:rPr lang="en-ZA" smtClean="0"/>
              <a:t>75</a:t>
            </a:fld>
            <a:endParaRPr lang="en-ZA"/>
          </a:p>
        </p:txBody>
      </p:sp>
    </p:spTree>
    <p:extLst>
      <p:ext uri="{BB962C8B-B14F-4D97-AF65-F5344CB8AC3E}">
        <p14:creationId xmlns:p14="http://schemas.microsoft.com/office/powerpoint/2010/main" val="36318423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A209AB-54BA-4DE2-A4CD-3A1DB9EDCF74}" type="slidenum">
              <a:rPr lang="en-ZA" smtClean="0"/>
              <a:t>76</a:t>
            </a:fld>
            <a:endParaRPr lang="en-ZA"/>
          </a:p>
        </p:txBody>
      </p:sp>
    </p:spTree>
    <p:extLst>
      <p:ext uri="{BB962C8B-B14F-4D97-AF65-F5344CB8AC3E}">
        <p14:creationId xmlns:p14="http://schemas.microsoft.com/office/powerpoint/2010/main" val="2068894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A209AB-54BA-4DE2-A4CD-3A1DB9EDCF74}" type="slidenum">
              <a:rPr lang="en-ZA" smtClean="0"/>
              <a:t>8</a:t>
            </a:fld>
            <a:endParaRPr lang="en-ZA"/>
          </a:p>
        </p:txBody>
      </p:sp>
    </p:spTree>
    <p:extLst>
      <p:ext uri="{BB962C8B-B14F-4D97-AF65-F5344CB8AC3E}">
        <p14:creationId xmlns:p14="http://schemas.microsoft.com/office/powerpoint/2010/main" val="4770100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A209AB-54BA-4DE2-A4CD-3A1DB9EDCF74}" type="slidenum">
              <a:rPr lang="en-ZA" smtClean="0"/>
              <a:t>77</a:t>
            </a:fld>
            <a:endParaRPr lang="en-ZA"/>
          </a:p>
        </p:txBody>
      </p:sp>
    </p:spTree>
    <p:extLst>
      <p:ext uri="{BB962C8B-B14F-4D97-AF65-F5344CB8AC3E}">
        <p14:creationId xmlns:p14="http://schemas.microsoft.com/office/powerpoint/2010/main" val="1166803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A209AB-54BA-4DE2-A4CD-3A1DB9EDCF74}" type="slidenum">
              <a:rPr lang="en-ZA" smtClean="0"/>
              <a:t>9</a:t>
            </a:fld>
            <a:endParaRPr lang="en-ZA"/>
          </a:p>
        </p:txBody>
      </p:sp>
    </p:spTree>
    <p:extLst>
      <p:ext uri="{BB962C8B-B14F-4D97-AF65-F5344CB8AC3E}">
        <p14:creationId xmlns:p14="http://schemas.microsoft.com/office/powerpoint/2010/main" val="802297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A209AB-54BA-4DE2-A4CD-3A1DB9EDCF74}" type="slidenum">
              <a:rPr lang="en-ZA" smtClean="0"/>
              <a:t>10</a:t>
            </a:fld>
            <a:endParaRPr lang="en-ZA"/>
          </a:p>
        </p:txBody>
      </p:sp>
    </p:spTree>
    <p:extLst>
      <p:ext uri="{BB962C8B-B14F-4D97-AF65-F5344CB8AC3E}">
        <p14:creationId xmlns:p14="http://schemas.microsoft.com/office/powerpoint/2010/main" val="437458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A209AB-54BA-4DE2-A4CD-3A1DB9EDCF74}" type="slidenum">
              <a:rPr lang="en-ZA" smtClean="0"/>
              <a:t>11</a:t>
            </a:fld>
            <a:endParaRPr lang="en-ZA"/>
          </a:p>
        </p:txBody>
      </p:sp>
    </p:spTree>
    <p:extLst>
      <p:ext uri="{BB962C8B-B14F-4D97-AF65-F5344CB8AC3E}">
        <p14:creationId xmlns:p14="http://schemas.microsoft.com/office/powerpoint/2010/main" val="2954693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A209AB-54BA-4DE2-A4CD-3A1DB9EDCF74}" type="slidenum">
              <a:rPr lang="en-ZA" smtClean="0"/>
              <a:t>12</a:t>
            </a:fld>
            <a:endParaRPr lang="en-ZA"/>
          </a:p>
        </p:txBody>
      </p:sp>
    </p:spTree>
    <p:extLst>
      <p:ext uri="{BB962C8B-B14F-4D97-AF65-F5344CB8AC3E}">
        <p14:creationId xmlns:p14="http://schemas.microsoft.com/office/powerpoint/2010/main" val="3766511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B3DA3F-58B1-453C-866A-2C31CB231A63}" type="datetimeFigureOut">
              <a:rPr lang="en-ZA" smtClean="0"/>
              <a:t>2020/11/30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A270D2B-0835-49A3-ACEE-56E9604391EE}" type="slidenum">
              <a:rPr lang="en-ZA" smtClean="0"/>
              <a:t>‹#›</a:t>
            </a:fld>
            <a:endParaRPr lang="en-ZA"/>
          </a:p>
        </p:txBody>
      </p:sp>
    </p:spTree>
    <p:extLst>
      <p:ext uri="{BB962C8B-B14F-4D97-AF65-F5344CB8AC3E}">
        <p14:creationId xmlns:p14="http://schemas.microsoft.com/office/powerpoint/2010/main" val="67179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B3DA3F-58B1-453C-866A-2C31CB231A63}" type="datetimeFigureOut">
              <a:rPr lang="en-ZA" smtClean="0"/>
              <a:t>2020/11/30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A270D2B-0835-49A3-ACEE-56E9604391EE}" type="slidenum">
              <a:rPr lang="en-ZA" smtClean="0"/>
              <a:t>‹#›</a:t>
            </a:fld>
            <a:endParaRPr lang="en-ZA"/>
          </a:p>
        </p:txBody>
      </p:sp>
    </p:spTree>
    <p:extLst>
      <p:ext uri="{BB962C8B-B14F-4D97-AF65-F5344CB8AC3E}">
        <p14:creationId xmlns:p14="http://schemas.microsoft.com/office/powerpoint/2010/main" val="1628636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B3DA3F-58B1-453C-866A-2C31CB231A63}" type="datetimeFigureOut">
              <a:rPr lang="en-ZA" smtClean="0"/>
              <a:t>2020/11/30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A270D2B-0835-49A3-ACEE-56E9604391EE}" type="slidenum">
              <a:rPr lang="en-ZA" smtClean="0"/>
              <a:t>‹#›</a:t>
            </a:fld>
            <a:endParaRPr lang="en-ZA"/>
          </a:p>
        </p:txBody>
      </p:sp>
    </p:spTree>
    <p:extLst>
      <p:ext uri="{BB962C8B-B14F-4D97-AF65-F5344CB8AC3E}">
        <p14:creationId xmlns:p14="http://schemas.microsoft.com/office/powerpoint/2010/main" val="2440753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954" b="1">
                <a:solidFill>
                  <a:schemeClr val="bg2"/>
                </a:solidFill>
                <a:effectLst/>
              </a:defRPr>
            </a:lvl1pPr>
          </a:lstStyle>
          <a:p>
            <a:r>
              <a:rPr lang="en-US" dirty="0"/>
              <a:t>Click to edit Master title style</a:t>
            </a:r>
            <a:endParaRPr lang="en-ZA" dirty="0"/>
          </a:p>
        </p:txBody>
      </p:sp>
      <p:sp>
        <p:nvSpPr>
          <p:cNvPr id="3" name="Content Placeholder 2"/>
          <p:cNvSpPr>
            <a:spLocks noGrp="1"/>
          </p:cNvSpPr>
          <p:nvPr>
            <p:ph idx="1"/>
          </p:nvPr>
        </p:nvSpPr>
        <p:spPr/>
        <p:txBody>
          <a:bodyPr/>
          <a:lstStyle>
            <a:lvl1pPr>
              <a:defRPr>
                <a:solidFill>
                  <a:schemeClr val="bg2"/>
                </a:solidFill>
                <a:effectLst/>
              </a:defRPr>
            </a:lvl1pPr>
            <a:lvl2pPr>
              <a:defRPr>
                <a:solidFill>
                  <a:schemeClr val="bg2"/>
                </a:solidFill>
                <a:effectLst/>
              </a:defRPr>
            </a:lvl2pPr>
            <a:lvl3pPr>
              <a:defRPr>
                <a:solidFill>
                  <a:schemeClr val="bg2"/>
                </a:solidFill>
                <a:effectLst/>
              </a:defRPr>
            </a:lvl3pPr>
            <a:lvl4pPr>
              <a:defRPr>
                <a:solidFill>
                  <a:schemeClr val="bg2"/>
                </a:solidFill>
                <a:effectLst/>
              </a:defRPr>
            </a:lvl4pPr>
            <a:lvl5pPr>
              <a:defRPr>
                <a:solidFill>
                  <a:schemeClr val="bg2"/>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Rectangle 3"/>
          <p:cNvSpPr>
            <a:spLocks noGrp="1" noChangeArrowheads="1"/>
          </p:cNvSpPr>
          <p:nvPr>
            <p:ph type="ftr" sz="quarter" idx="10"/>
          </p:nvPr>
        </p:nvSpPr>
        <p:spPr>
          <a:ln/>
        </p:spPr>
        <p:txBody>
          <a:bodyPr/>
          <a:lstStyle>
            <a:lvl1pPr>
              <a:defRPr>
                <a:latin typeface="Arial" pitchFamily="34" charset="0"/>
                <a:cs typeface="Arial" pitchFamily="34" charset="0"/>
              </a:defRPr>
            </a:lvl1pPr>
          </a:lstStyle>
          <a:p>
            <a:pPr>
              <a:defRPr/>
            </a:pPr>
            <a:r>
              <a:rPr lang="en-US">
                <a:solidFill>
                  <a:prstClr val="black"/>
                </a:solidFill>
              </a:rPr>
              <a:t>RESTRICTED</a:t>
            </a:r>
            <a:endParaRPr lang="en-US" dirty="0">
              <a:solidFill>
                <a:prstClr val="black"/>
              </a:solidFill>
            </a:endParaRPr>
          </a:p>
        </p:txBody>
      </p:sp>
      <p:sp>
        <p:nvSpPr>
          <p:cNvPr id="5" name="Rectangle 4"/>
          <p:cNvSpPr>
            <a:spLocks noGrp="1" noChangeArrowheads="1"/>
          </p:cNvSpPr>
          <p:nvPr>
            <p:ph type="sldNum" sz="quarter" idx="11"/>
          </p:nvPr>
        </p:nvSpPr>
        <p:spPr>
          <a:ln/>
        </p:spPr>
        <p:txBody>
          <a:bodyPr/>
          <a:lstStyle>
            <a:lvl1pPr>
              <a:defRPr>
                <a:latin typeface="Arial" pitchFamily="34" charset="0"/>
                <a:cs typeface="Arial" pitchFamily="34" charset="0"/>
              </a:defRPr>
            </a:lvl1pPr>
          </a:lstStyle>
          <a:p>
            <a:pPr>
              <a:defRPr/>
            </a:pPr>
            <a:fld id="{A435E877-8877-4687-8C36-80F9BEB75CF6}"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89177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p:spTree>
      <p:nvGrpSpPr>
        <p:cNvPr id="1" name=""/>
        <p:cNvGrpSpPr/>
        <p:nvPr/>
      </p:nvGrpSpPr>
      <p:grpSpPr>
        <a:xfrm>
          <a:off x="0" y="0"/>
          <a:ext cx="0" cy="0"/>
          <a:chOff x="0" y="0"/>
          <a:chExt cx="0" cy="0"/>
        </a:xfrm>
      </p:grpSpPr>
      <p:pic>
        <p:nvPicPr>
          <p:cNvPr id="6" name="Picture 6" descr="G:\COA-Photoshop.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94400"/>
            <a:ext cx="9144000"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0"/>
          <p:cNvSpPr/>
          <p:nvPr userDrawn="1"/>
        </p:nvSpPr>
        <p:spPr>
          <a:xfrm>
            <a:off x="0" y="7"/>
            <a:ext cx="9144000" cy="5084763"/>
          </a:xfrm>
          <a:prstGeom prst="rect">
            <a:avLst/>
          </a:prstGeom>
          <a:no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defTabSz="844083">
              <a:defRPr/>
            </a:pPr>
            <a:endParaRPr lang="en-US" sz="1662">
              <a:solidFill>
                <a:prstClr val="black"/>
              </a:solidFill>
            </a:endParaRPr>
          </a:p>
        </p:txBody>
      </p:sp>
      <p:sp>
        <p:nvSpPr>
          <p:cNvPr id="7" name="Rectangle 15"/>
          <p:cNvSpPr>
            <a:spLocks noGrp="1"/>
          </p:cNvSpPr>
          <p:nvPr>
            <p:ph type="sldNum" sz="quarter" idx="10"/>
          </p:nvPr>
        </p:nvSpPr>
        <p:spPr/>
        <p:txBody>
          <a:bodyPr/>
          <a:lstStyle>
            <a:lvl1pPr>
              <a:defRPr sz="1108">
                <a:latin typeface="Arial" panose="020B0604020202020204" pitchFamily="34" charset="0"/>
                <a:cs typeface="Arial" panose="020B0604020202020204" pitchFamily="34" charset="0"/>
              </a:defRPr>
            </a:lvl1pPr>
            <a:extLst/>
          </a:lstStyle>
          <a:p>
            <a:pPr>
              <a:defRPr/>
            </a:pPr>
            <a:fld id="{55C916AF-1DF0-4DE0-AFEC-5E20B4260D2F}" type="slidenum">
              <a:rPr lang="en-US" smtClean="0">
                <a:solidFill>
                  <a:prstClr val="black"/>
                </a:solidFill>
              </a:rPr>
              <a:pPr>
                <a:defRPr/>
              </a:pPr>
              <a:t>‹#›</a:t>
            </a:fld>
            <a:endParaRPr lang="en-US" dirty="0">
              <a:solidFill>
                <a:prstClr val="black"/>
              </a:solidFill>
            </a:endParaRPr>
          </a:p>
        </p:txBody>
      </p:sp>
      <p:sp>
        <p:nvSpPr>
          <p:cNvPr id="8" name="Rectangle 16"/>
          <p:cNvSpPr>
            <a:spLocks noGrp="1"/>
          </p:cNvSpPr>
          <p:nvPr>
            <p:ph type="ftr" sz="quarter" idx="11"/>
          </p:nvPr>
        </p:nvSpPr>
        <p:spPr/>
        <p:txBody>
          <a:bodyPr/>
          <a:lstStyle>
            <a:lvl1pPr>
              <a:defRPr>
                <a:latin typeface="Arial" pitchFamily="34" charset="0"/>
                <a:cs typeface="Arial" pitchFamily="34" charset="0"/>
              </a:defRPr>
            </a:lvl1pPr>
          </a:lstStyle>
          <a:p>
            <a:pPr>
              <a:defRPr/>
            </a:pPr>
            <a:r>
              <a:rPr lang="en-US" dirty="0">
                <a:solidFill>
                  <a:prstClr val="black"/>
                </a:solidFill>
              </a:rPr>
              <a:t>RESTRICTED</a:t>
            </a:r>
          </a:p>
        </p:txBody>
      </p:sp>
    </p:spTree>
    <p:extLst>
      <p:ext uri="{BB962C8B-B14F-4D97-AF65-F5344CB8AC3E}">
        <p14:creationId xmlns:p14="http://schemas.microsoft.com/office/powerpoint/2010/main" val="647783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Rectangle 15"/>
          <p:cNvSpPr>
            <a:spLocks noGrp="1"/>
          </p:cNvSpPr>
          <p:nvPr>
            <p:ph type="sldNum" sz="quarter" idx="10"/>
          </p:nvPr>
        </p:nvSpPr>
        <p:spPr>
          <a:xfrm>
            <a:off x="8027378" y="6477000"/>
            <a:ext cx="1021374" cy="304800"/>
          </a:xfrm>
        </p:spPr>
        <p:txBody>
          <a:bodyPr/>
          <a:lstStyle>
            <a:lvl1pPr>
              <a:defRPr sz="1108">
                <a:latin typeface="Arial" pitchFamily="34" charset="0"/>
                <a:cs typeface="Arial" pitchFamily="34" charset="0"/>
              </a:defRPr>
            </a:lvl1pPr>
          </a:lstStyle>
          <a:p>
            <a:pPr>
              <a:defRPr/>
            </a:pPr>
            <a:fld id="{347967F4-BC60-47BA-B9E8-40AABF95C781}" type="slidenum">
              <a:rPr lang="en-US" smtClean="0">
                <a:solidFill>
                  <a:prstClr val="black"/>
                </a:solidFill>
              </a:rPr>
              <a:pPr>
                <a:defRPr/>
              </a:pPr>
              <a:t>‹#›</a:t>
            </a:fld>
            <a:endParaRPr lang="en-US">
              <a:solidFill>
                <a:prstClr val="black"/>
              </a:solidFill>
            </a:endParaRPr>
          </a:p>
        </p:txBody>
      </p:sp>
      <p:sp>
        <p:nvSpPr>
          <p:cNvPr id="3" name="Rectangle 16"/>
          <p:cNvSpPr>
            <a:spLocks noGrp="1"/>
          </p:cNvSpPr>
          <p:nvPr>
            <p:ph type="ftr" sz="quarter" idx="11"/>
          </p:nvPr>
        </p:nvSpPr>
        <p:spPr>
          <a:xfrm>
            <a:off x="2705100" y="6477000"/>
            <a:ext cx="3733800" cy="304800"/>
          </a:xfrm>
        </p:spPr>
        <p:txBody>
          <a:bodyPr/>
          <a:lstStyle>
            <a:lvl1pPr>
              <a:defRPr sz="1108">
                <a:latin typeface="Arial" pitchFamily="34" charset="0"/>
                <a:cs typeface="Arial" pitchFamily="34" charset="0"/>
              </a:defRPr>
            </a:lvl1pPr>
          </a:lstStyle>
          <a:p>
            <a:pPr>
              <a:defRPr/>
            </a:pPr>
            <a:r>
              <a:rPr lang="en-US">
                <a:solidFill>
                  <a:prstClr val="black"/>
                </a:solidFill>
              </a:rPr>
              <a:t>RESTRICTED</a:t>
            </a:r>
            <a:endParaRPr lang="en-US" dirty="0">
              <a:solidFill>
                <a:prstClr val="black"/>
              </a:solidFill>
            </a:endParaRPr>
          </a:p>
        </p:txBody>
      </p:sp>
    </p:spTree>
    <p:extLst>
      <p:ext uri="{BB962C8B-B14F-4D97-AF65-F5344CB8AC3E}">
        <p14:creationId xmlns:p14="http://schemas.microsoft.com/office/powerpoint/2010/main" val="3956841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3" name="Rectangle 15"/>
          <p:cNvSpPr>
            <a:spLocks noGrp="1"/>
          </p:cNvSpPr>
          <p:nvPr>
            <p:ph type="sldNum" sz="quarter" idx="10"/>
          </p:nvPr>
        </p:nvSpPr>
        <p:spPr>
          <a:xfrm>
            <a:off x="8027378" y="6477000"/>
            <a:ext cx="1021374" cy="304800"/>
          </a:xfrm>
        </p:spPr>
        <p:txBody>
          <a:bodyPr/>
          <a:lstStyle>
            <a:lvl1pPr>
              <a:defRPr sz="1108">
                <a:latin typeface="Arial" pitchFamily="34" charset="0"/>
                <a:cs typeface="Arial" pitchFamily="34" charset="0"/>
              </a:defRPr>
            </a:lvl1pPr>
          </a:lstStyle>
          <a:p>
            <a:pPr>
              <a:defRPr/>
            </a:pPr>
            <a:fld id="{347967F4-BC60-47BA-B9E8-40AABF95C781}" type="slidenum">
              <a:rPr lang="en-US" smtClean="0">
                <a:solidFill>
                  <a:prstClr val="black"/>
                </a:solidFill>
              </a:rPr>
              <a:pPr>
                <a:defRPr/>
              </a:pPr>
              <a:t>‹#›</a:t>
            </a:fld>
            <a:endParaRPr lang="en-US">
              <a:solidFill>
                <a:prstClr val="black"/>
              </a:solidFill>
            </a:endParaRPr>
          </a:p>
        </p:txBody>
      </p:sp>
      <p:sp>
        <p:nvSpPr>
          <p:cNvPr id="4" name="Rectangle 16"/>
          <p:cNvSpPr>
            <a:spLocks noGrp="1"/>
          </p:cNvSpPr>
          <p:nvPr>
            <p:ph type="ftr" sz="quarter" idx="11"/>
          </p:nvPr>
        </p:nvSpPr>
        <p:spPr>
          <a:xfrm>
            <a:off x="2705100" y="6477000"/>
            <a:ext cx="3733800" cy="304800"/>
          </a:xfrm>
        </p:spPr>
        <p:txBody>
          <a:bodyPr/>
          <a:lstStyle>
            <a:lvl1pPr>
              <a:defRPr sz="1108">
                <a:latin typeface="Arial" pitchFamily="34" charset="0"/>
                <a:cs typeface="Arial" pitchFamily="34" charset="0"/>
              </a:defRPr>
            </a:lvl1pPr>
          </a:lstStyle>
          <a:p>
            <a:pPr>
              <a:defRPr/>
            </a:pPr>
            <a:r>
              <a:rPr lang="en-US">
                <a:solidFill>
                  <a:prstClr val="black"/>
                </a:solidFill>
              </a:rPr>
              <a:t>RESTRICTED</a:t>
            </a:r>
            <a:endParaRPr lang="en-US" dirty="0">
              <a:solidFill>
                <a:prstClr val="black"/>
              </a:solidFill>
            </a:endParaRPr>
          </a:p>
        </p:txBody>
      </p:sp>
    </p:spTree>
    <p:extLst>
      <p:ext uri="{BB962C8B-B14F-4D97-AF65-F5344CB8AC3E}">
        <p14:creationId xmlns:p14="http://schemas.microsoft.com/office/powerpoint/2010/main" val="991075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544210-0073-47A0-B8E2-8EE608C34078}" type="datetimeFigureOut">
              <a:rPr lang="en-GB" smtClean="0">
                <a:solidFill>
                  <a:prstClr val="black">
                    <a:tint val="75000"/>
                  </a:prstClr>
                </a:solidFill>
              </a:rPr>
              <a:pPr/>
              <a:t>30/11/2020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902F72D-02C7-41FA-87D3-E79E37AA2B1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55222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544210-0073-47A0-B8E2-8EE608C34078}" type="datetimeFigureOut">
              <a:rPr lang="en-GB" smtClean="0">
                <a:solidFill>
                  <a:prstClr val="black">
                    <a:tint val="75000"/>
                  </a:prstClr>
                </a:solidFill>
              </a:rPr>
              <a:pPr/>
              <a:t>30/11/2020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902F72D-02C7-41FA-87D3-E79E37AA2B1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378383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544210-0073-47A0-B8E2-8EE608C34078}" type="datetimeFigureOut">
              <a:rPr lang="en-GB" smtClean="0">
                <a:solidFill>
                  <a:prstClr val="black">
                    <a:tint val="75000"/>
                  </a:prstClr>
                </a:solidFill>
              </a:rPr>
              <a:pPr/>
              <a:t>30/11/2020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902F72D-02C7-41FA-87D3-E79E37AA2B1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67004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544210-0073-47A0-B8E2-8EE608C34078}" type="datetimeFigureOut">
              <a:rPr lang="en-GB" smtClean="0">
                <a:solidFill>
                  <a:prstClr val="black">
                    <a:tint val="75000"/>
                  </a:prstClr>
                </a:solidFill>
              </a:rPr>
              <a:pPr/>
              <a:t>30/11/2020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902F72D-02C7-41FA-87D3-E79E37AA2B1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86544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B3DA3F-58B1-453C-866A-2C31CB231A63}" type="datetimeFigureOut">
              <a:rPr lang="en-ZA" smtClean="0"/>
              <a:t>2020/11/30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A270D2B-0835-49A3-ACEE-56E9604391EE}" type="slidenum">
              <a:rPr lang="en-ZA" smtClean="0"/>
              <a:t>‹#›</a:t>
            </a:fld>
            <a:endParaRPr lang="en-ZA"/>
          </a:p>
        </p:txBody>
      </p:sp>
    </p:spTree>
    <p:extLst>
      <p:ext uri="{BB962C8B-B14F-4D97-AF65-F5344CB8AC3E}">
        <p14:creationId xmlns:p14="http://schemas.microsoft.com/office/powerpoint/2010/main" val="30598189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544210-0073-47A0-B8E2-8EE608C34078}" type="datetimeFigureOut">
              <a:rPr lang="en-GB" smtClean="0">
                <a:solidFill>
                  <a:prstClr val="black">
                    <a:tint val="75000"/>
                  </a:prstClr>
                </a:solidFill>
              </a:rPr>
              <a:pPr/>
              <a:t>30/11/2020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902F72D-02C7-41FA-87D3-E79E37AA2B1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028886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544210-0073-47A0-B8E2-8EE608C34078}" type="datetimeFigureOut">
              <a:rPr lang="en-GB" smtClean="0">
                <a:solidFill>
                  <a:prstClr val="black">
                    <a:tint val="75000"/>
                  </a:prstClr>
                </a:solidFill>
              </a:rPr>
              <a:pPr/>
              <a:t>30/11/2020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902F72D-02C7-41FA-87D3-E79E37AA2B1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15418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44210-0073-47A0-B8E2-8EE608C34078}" type="datetimeFigureOut">
              <a:rPr lang="en-GB" smtClean="0">
                <a:solidFill>
                  <a:prstClr val="black">
                    <a:tint val="75000"/>
                  </a:prstClr>
                </a:solidFill>
              </a:rPr>
              <a:pPr/>
              <a:t>30/11/2020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902F72D-02C7-41FA-87D3-E79E37AA2B1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480030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544210-0073-47A0-B8E2-8EE608C34078}" type="datetimeFigureOut">
              <a:rPr lang="en-GB" smtClean="0">
                <a:solidFill>
                  <a:prstClr val="black">
                    <a:tint val="75000"/>
                  </a:prstClr>
                </a:solidFill>
              </a:rPr>
              <a:pPr/>
              <a:t>30/11/2020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902F72D-02C7-41FA-87D3-E79E37AA2B1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542141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544210-0073-47A0-B8E2-8EE608C34078}" type="datetimeFigureOut">
              <a:rPr lang="en-GB" smtClean="0">
                <a:solidFill>
                  <a:prstClr val="black">
                    <a:tint val="75000"/>
                  </a:prstClr>
                </a:solidFill>
              </a:rPr>
              <a:pPr/>
              <a:t>30/11/2020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902F72D-02C7-41FA-87D3-E79E37AA2B1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2015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544210-0073-47A0-B8E2-8EE608C34078}" type="datetimeFigureOut">
              <a:rPr lang="en-GB" smtClean="0">
                <a:solidFill>
                  <a:prstClr val="black">
                    <a:tint val="75000"/>
                  </a:prstClr>
                </a:solidFill>
              </a:rPr>
              <a:pPr/>
              <a:t>30/11/2020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902F72D-02C7-41FA-87D3-E79E37AA2B1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71981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544210-0073-47A0-B8E2-8EE608C34078}" type="datetimeFigureOut">
              <a:rPr lang="en-GB" smtClean="0">
                <a:solidFill>
                  <a:prstClr val="black">
                    <a:tint val="75000"/>
                  </a:prstClr>
                </a:solidFill>
              </a:rPr>
              <a:pPr/>
              <a:t>30/11/2020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902F72D-02C7-41FA-87D3-E79E37AA2B1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15162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B3DA3F-58B1-453C-866A-2C31CB231A63}" type="datetimeFigureOut">
              <a:rPr lang="en-ZA" smtClean="0"/>
              <a:t>2020/11/30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A270D2B-0835-49A3-ACEE-56E9604391EE}" type="slidenum">
              <a:rPr lang="en-ZA" smtClean="0"/>
              <a:t>‹#›</a:t>
            </a:fld>
            <a:endParaRPr lang="en-ZA"/>
          </a:p>
        </p:txBody>
      </p:sp>
    </p:spTree>
    <p:extLst>
      <p:ext uri="{BB962C8B-B14F-4D97-AF65-F5344CB8AC3E}">
        <p14:creationId xmlns:p14="http://schemas.microsoft.com/office/powerpoint/2010/main" val="1812786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B3DA3F-58B1-453C-866A-2C31CB231A63}" type="datetimeFigureOut">
              <a:rPr lang="en-ZA" smtClean="0"/>
              <a:t>2020/11/30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A270D2B-0835-49A3-ACEE-56E9604391EE}" type="slidenum">
              <a:rPr lang="en-ZA" smtClean="0"/>
              <a:t>‹#›</a:t>
            </a:fld>
            <a:endParaRPr lang="en-ZA"/>
          </a:p>
        </p:txBody>
      </p:sp>
    </p:spTree>
    <p:extLst>
      <p:ext uri="{BB962C8B-B14F-4D97-AF65-F5344CB8AC3E}">
        <p14:creationId xmlns:p14="http://schemas.microsoft.com/office/powerpoint/2010/main" val="1477937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B3DA3F-58B1-453C-866A-2C31CB231A63}" type="datetimeFigureOut">
              <a:rPr lang="en-ZA" smtClean="0"/>
              <a:t>2020/11/30</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7A270D2B-0835-49A3-ACEE-56E9604391EE}" type="slidenum">
              <a:rPr lang="en-ZA" smtClean="0"/>
              <a:t>‹#›</a:t>
            </a:fld>
            <a:endParaRPr lang="en-ZA"/>
          </a:p>
        </p:txBody>
      </p:sp>
    </p:spTree>
    <p:extLst>
      <p:ext uri="{BB962C8B-B14F-4D97-AF65-F5344CB8AC3E}">
        <p14:creationId xmlns:p14="http://schemas.microsoft.com/office/powerpoint/2010/main" val="3101719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B3DA3F-58B1-453C-866A-2C31CB231A63}" type="datetimeFigureOut">
              <a:rPr lang="en-ZA" smtClean="0"/>
              <a:t>2020/11/30</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7A270D2B-0835-49A3-ACEE-56E9604391EE}" type="slidenum">
              <a:rPr lang="en-ZA" smtClean="0"/>
              <a:t>‹#›</a:t>
            </a:fld>
            <a:endParaRPr lang="en-ZA"/>
          </a:p>
        </p:txBody>
      </p:sp>
    </p:spTree>
    <p:extLst>
      <p:ext uri="{BB962C8B-B14F-4D97-AF65-F5344CB8AC3E}">
        <p14:creationId xmlns:p14="http://schemas.microsoft.com/office/powerpoint/2010/main" val="1552393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B3DA3F-58B1-453C-866A-2C31CB231A63}" type="datetimeFigureOut">
              <a:rPr lang="en-ZA" smtClean="0"/>
              <a:t>2020/11/30</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7A270D2B-0835-49A3-ACEE-56E9604391EE}" type="slidenum">
              <a:rPr lang="en-ZA" smtClean="0"/>
              <a:t>‹#›</a:t>
            </a:fld>
            <a:endParaRPr lang="en-ZA"/>
          </a:p>
        </p:txBody>
      </p:sp>
    </p:spTree>
    <p:extLst>
      <p:ext uri="{BB962C8B-B14F-4D97-AF65-F5344CB8AC3E}">
        <p14:creationId xmlns:p14="http://schemas.microsoft.com/office/powerpoint/2010/main" val="2834517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B3DA3F-58B1-453C-866A-2C31CB231A63}" type="datetimeFigureOut">
              <a:rPr lang="en-ZA" smtClean="0"/>
              <a:t>2020/11/30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A270D2B-0835-49A3-ACEE-56E9604391EE}" type="slidenum">
              <a:rPr lang="en-ZA" smtClean="0"/>
              <a:t>‹#›</a:t>
            </a:fld>
            <a:endParaRPr lang="en-ZA"/>
          </a:p>
        </p:txBody>
      </p:sp>
    </p:spTree>
    <p:extLst>
      <p:ext uri="{BB962C8B-B14F-4D97-AF65-F5344CB8AC3E}">
        <p14:creationId xmlns:p14="http://schemas.microsoft.com/office/powerpoint/2010/main" val="925751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B3DA3F-58B1-453C-866A-2C31CB231A63}" type="datetimeFigureOut">
              <a:rPr lang="en-ZA" smtClean="0"/>
              <a:t>2020/11/30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A270D2B-0835-49A3-ACEE-56E9604391EE}" type="slidenum">
              <a:rPr lang="en-ZA" smtClean="0"/>
              <a:t>‹#›</a:t>
            </a:fld>
            <a:endParaRPr lang="en-ZA"/>
          </a:p>
        </p:txBody>
      </p:sp>
    </p:spTree>
    <p:extLst>
      <p:ext uri="{BB962C8B-B14F-4D97-AF65-F5344CB8AC3E}">
        <p14:creationId xmlns:p14="http://schemas.microsoft.com/office/powerpoint/2010/main" val="224627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B3DA3F-58B1-453C-866A-2C31CB231A63}" type="datetimeFigureOut">
              <a:rPr lang="en-ZA" smtClean="0"/>
              <a:t>2020/11/30</a:t>
            </a:fld>
            <a:endParaRPr lang="en-Z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70D2B-0835-49A3-ACEE-56E9604391EE}" type="slidenum">
              <a:rPr lang="en-ZA" smtClean="0"/>
              <a:t>‹#›</a:t>
            </a:fld>
            <a:endParaRPr lang="en-ZA"/>
          </a:p>
        </p:txBody>
      </p:sp>
    </p:spTree>
    <p:extLst>
      <p:ext uri="{BB962C8B-B14F-4D97-AF65-F5344CB8AC3E}">
        <p14:creationId xmlns:p14="http://schemas.microsoft.com/office/powerpoint/2010/main" val="2736439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7" name="Picture 6" descr="G:\COA-Photoshop.jp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5994400"/>
            <a:ext cx="9144000"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9731" name="Rectangle 3"/>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defRPr sz="1108">
                <a:solidFill>
                  <a:srgbClr val="006600"/>
                </a:solidFill>
                <a:cs typeface="Arial" pitchFamily="34" charset="0"/>
              </a:defRPr>
            </a:lvl1pPr>
          </a:lstStyle>
          <a:p>
            <a:pPr defTabSz="844083" fontAlgn="base">
              <a:spcBef>
                <a:spcPct val="0"/>
              </a:spcBef>
              <a:spcAft>
                <a:spcPct val="0"/>
              </a:spcAft>
              <a:defRPr/>
            </a:pPr>
            <a:r>
              <a:rPr lang="en-US">
                <a:solidFill>
                  <a:prstClr val="black"/>
                </a:solidFill>
                <a:latin typeface="Arial" pitchFamily="34" charset="0"/>
              </a:rPr>
              <a:t>RESTRICTED</a:t>
            </a:r>
            <a:endParaRPr lang="en-US" dirty="0">
              <a:solidFill>
                <a:prstClr val="black"/>
              </a:solidFill>
              <a:latin typeface="Arial" pitchFamily="34" charset="0"/>
            </a:endParaRPr>
          </a:p>
        </p:txBody>
      </p:sp>
      <p:sp>
        <p:nvSpPr>
          <p:cNvPr id="329732" name="Rectangle 4"/>
          <p:cNvSpPr>
            <a:spLocks noGrp="1" noChangeArrowheads="1"/>
          </p:cNvSpPr>
          <p:nvPr>
            <p:ph type="sldNum" sz="quarter" idx="4"/>
          </p:nvPr>
        </p:nvSpPr>
        <p:spPr bwMode="auto">
          <a:xfrm>
            <a:off x="6948264"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108">
                <a:solidFill>
                  <a:schemeClr val="bg2"/>
                </a:solidFill>
                <a:latin typeface="Arial" pitchFamily="34" charset="0"/>
                <a:cs typeface="Arial" pitchFamily="34" charset="0"/>
              </a:defRPr>
            </a:lvl1pPr>
          </a:lstStyle>
          <a:p>
            <a:pPr defTabSz="844083" fontAlgn="base">
              <a:spcBef>
                <a:spcPct val="0"/>
              </a:spcBef>
              <a:spcAft>
                <a:spcPct val="0"/>
              </a:spcAft>
              <a:defRPr/>
            </a:pPr>
            <a:fld id="{323D7853-DBEF-4228-89DD-C265517686E6}" type="slidenum">
              <a:rPr lang="en-US" smtClean="0">
                <a:solidFill>
                  <a:prstClr val="black"/>
                </a:solidFill>
              </a:rPr>
              <a:pPr defTabSz="844083" fontAlgn="base">
                <a:spcBef>
                  <a:spcPct val="0"/>
                </a:spcBef>
                <a:spcAft>
                  <a:spcPct val="0"/>
                </a:spcAft>
                <a:defRPr/>
              </a:pPr>
              <a:t>‹#›</a:t>
            </a:fld>
            <a:endParaRPr lang="en-US" dirty="0">
              <a:solidFill>
                <a:prstClr val="black"/>
              </a:solidFill>
            </a:endParaRPr>
          </a:p>
        </p:txBody>
      </p:sp>
      <p:sp>
        <p:nvSpPr>
          <p:cNvPr id="329733" name="Rectangle 5"/>
          <p:cNvSpPr>
            <a:spLocks noGrp="1" noChangeArrowheads="1"/>
          </p:cNvSpPr>
          <p:nvPr>
            <p:ph type="body" idx="1"/>
          </p:nvPr>
        </p:nvSpPr>
        <p:spPr bwMode="auto">
          <a:xfrm>
            <a:off x="457200" y="1340774"/>
            <a:ext cx="8229600" cy="4726657"/>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9734" name="Rectangle 6"/>
          <p:cNvSpPr>
            <a:spLocks noGrp="1" noChangeArrowheads="1"/>
          </p:cNvSpPr>
          <p:nvPr>
            <p:ph type="title"/>
          </p:nvPr>
        </p:nvSpPr>
        <p:spPr bwMode="auto">
          <a:xfrm>
            <a:off x="457200" y="277819"/>
            <a:ext cx="8229600" cy="1139825"/>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1612386920"/>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dt="0"/>
  <p:txStyles>
    <p:titleStyle>
      <a:lvl1pPr algn="ctr" rtl="0" eaLnBrk="0" fontAlgn="base" hangingPunct="0">
        <a:spcBef>
          <a:spcPct val="0"/>
        </a:spcBef>
        <a:spcAft>
          <a:spcPct val="0"/>
        </a:spcAft>
        <a:defRPr sz="4062">
          <a:solidFill>
            <a:schemeClr val="tx1"/>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62">
          <a:solidFill>
            <a:schemeClr val="tx1"/>
          </a:solidFill>
          <a:effectLst>
            <a:outerShdw blurRad="38100" dist="38100" dir="2700000" algn="tl">
              <a:srgbClr val="000000"/>
            </a:outerShdw>
          </a:effectLst>
          <a:latin typeface="Arial" pitchFamily="34" charset="0"/>
          <a:cs typeface="Arial" pitchFamily="34" charset="0"/>
        </a:defRPr>
      </a:lvl2pPr>
      <a:lvl3pPr algn="ctr" rtl="0" eaLnBrk="0" fontAlgn="base" hangingPunct="0">
        <a:spcBef>
          <a:spcPct val="0"/>
        </a:spcBef>
        <a:spcAft>
          <a:spcPct val="0"/>
        </a:spcAft>
        <a:defRPr sz="4062">
          <a:solidFill>
            <a:schemeClr val="tx1"/>
          </a:solidFill>
          <a:effectLst>
            <a:outerShdw blurRad="38100" dist="38100" dir="2700000" algn="tl">
              <a:srgbClr val="000000"/>
            </a:outerShdw>
          </a:effectLst>
          <a:latin typeface="Arial" pitchFamily="34" charset="0"/>
          <a:cs typeface="Arial" pitchFamily="34" charset="0"/>
        </a:defRPr>
      </a:lvl3pPr>
      <a:lvl4pPr algn="ctr" rtl="0" eaLnBrk="0" fontAlgn="base" hangingPunct="0">
        <a:spcBef>
          <a:spcPct val="0"/>
        </a:spcBef>
        <a:spcAft>
          <a:spcPct val="0"/>
        </a:spcAft>
        <a:defRPr sz="4062">
          <a:solidFill>
            <a:schemeClr val="tx1"/>
          </a:solidFill>
          <a:effectLst>
            <a:outerShdw blurRad="38100" dist="38100" dir="2700000" algn="tl">
              <a:srgbClr val="000000"/>
            </a:outerShdw>
          </a:effectLst>
          <a:latin typeface="Arial" pitchFamily="34" charset="0"/>
          <a:cs typeface="Arial" pitchFamily="34" charset="0"/>
        </a:defRPr>
      </a:lvl4pPr>
      <a:lvl5pPr algn="ctr" rtl="0" eaLnBrk="0" fontAlgn="base" hangingPunct="0">
        <a:spcBef>
          <a:spcPct val="0"/>
        </a:spcBef>
        <a:spcAft>
          <a:spcPct val="0"/>
        </a:spcAft>
        <a:defRPr sz="4062">
          <a:solidFill>
            <a:schemeClr val="tx1"/>
          </a:solidFill>
          <a:effectLst>
            <a:outerShdw blurRad="38100" dist="38100" dir="2700000" algn="tl">
              <a:srgbClr val="000000"/>
            </a:outerShdw>
          </a:effectLst>
          <a:latin typeface="Arial" pitchFamily="34" charset="0"/>
          <a:cs typeface="Arial" pitchFamily="34" charset="0"/>
        </a:defRPr>
      </a:lvl5pPr>
      <a:lvl6pPr marL="422041" algn="ctr" rtl="0" fontAlgn="base">
        <a:spcBef>
          <a:spcPct val="0"/>
        </a:spcBef>
        <a:spcAft>
          <a:spcPct val="0"/>
        </a:spcAft>
        <a:defRPr sz="4062">
          <a:solidFill>
            <a:schemeClr val="tx1"/>
          </a:solidFill>
          <a:effectLst>
            <a:outerShdw blurRad="38100" dist="38100" dir="2700000" algn="tl">
              <a:srgbClr val="000000"/>
            </a:outerShdw>
          </a:effectLst>
          <a:latin typeface="Arial" pitchFamily="34" charset="0"/>
          <a:cs typeface="Arial" pitchFamily="34" charset="0"/>
        </a:defRPr>
      </a:lvl6pPr>
      <a:lvl7pPr marL="844083" algn="ctr" rtl="0" fontAlgn="base">
        <a:spcBef>
          <a:spcPct val="0"/>
        </a:spcBef>
        <a:spcAft>
          <a:spcPct val="0"/>
        </a:spcAft>
        <a:defRPr sz="4062">
          <a:solidFill>
            <a:schemeClr val="tx1"/>
          </a:solidFill>
          <a:effectLst>
            <a:outerShdw blurRad="38100" dist="38100" dir="2700000" algn="tl">
              <a:srgbClr val="000000"/>
            </a:outerShdw>
          </a:effectLst>
          <a:latin typeface="Arial" pitchFamily="34" charset="0"/>
          <a:cs typeface="Arial" pitchFamily="34" charset="0"/>
        </a:defRPr>
      </a:lvl7pPr>
      <a:lvl8pPr marL="1266124" algn="ctr" rtl="0" fontAlgn="base">
        <a:spcBef>
          <a:spcPct val="0"/>
        </a:spcBef>
        <a:spcAft>
          <a:spcPct val="0"/>
        </a:spcAft>
        <a:defRPr sz="4062">
          <a:solidFill>
            <a:schemeClr val="tx1"/>
          </a:solidFill>
          <a:effectLst>
            <a:outerShdw blurRad="38100" dist="38100" dir="2700000" algn="tl">
              <a:srgbClr val="000000"/>
            </a:outerShdw>
          </a:effectLst>
          <a:latin typeface="Arial" pitchFamily="34" charset="0"/>
          <a:cs typeface="Arial" pitchFamily="34" charset="0"/>
        </a:defRPr>
      </a:lvl8pPr>
      <a:lvl9pPr marL="1688165" algn="ctr" rtl="0" fontAlgn="base">
        <a:spcBef>
          <a:spcPct val="0"/>
        </a:spcBef>
        <a:spcAft>
          <a:spcPct val="0"/>
        </a:spcAft>
        <a:defRPr sz="4062">
          <a:solidFill>
            <a:schemeClr val="tx1"/>
          </a:solidFill>
          <a:effectLst>
            <a:outerShdw blurRad="38100" dist="38100" dir="2700000" algn="tl">
              <a:srgbClr val="000000"/>
            </a:outerShdw>
          </a:effectLst>
          <a:latin typeface="Arial" pitchFamily="34" charset="0"/>
          <a:cs typeface="Arial" pitchFamily="34" charset="0"/>
        </a:defRPr>
      </a:lvl9pPr>
    </p:titleStyle>
    <p:bodyStyle>
      <a:lvl1pPr marL="316531" indent="-316531" algn="l" rtl="0" eaLnBrk="0" fontAlgn="base" hangingPunct="0">
        <a:spcBef>
          <a:spcPct val="20000"/>
        </a:spcBef>
        <a:spcAft>
          <a:spcPct val="0"/>
        </a:spcAft>
        <a:buClr>
          <a:schemeClr val="tx1"/>
        </a:buClr>
        <a:buFont typeface="Wingdings" pitchFamily="2" charset="2"/>
        <a:buChar char="Ø"/>
        <a:defRPr sz="2954">
          <a:solidFill>
            <a:schemeClr val="tx1"/>
          </a:solidFill>
          <a:effectLst>
            <a:outerShdw blurRad="38100" dist="38100" dir="2700000" algn="tl">
              <a:srgbClr val="000000"/>
            </a:outerShdw>
          </a:effectLst>
          <a:latin typeface="+mn-lt"/>
          <a:ea typeface="+mn-ea"/>
          <a:cs typeface="+mn-cs"/>
        </a:defRPr>
      </a:lvl1pPr>
      <a:lvl2pPr marL="685817" indent="-263776" algn="l" rtl="0" eaLnBrk="0" fontAlgn="base" hangingPunct="0">
        <a:spcBef>
          <a:spcPct val="20000"/>
        </a:spcBef>
        <a:spcAft>
          <a:spcPct val="0"/>
        </a:spcAft>
        <a:buClr>
          <a:schemeClr val="tx1"/>
        </a:buClr>
        <a:buFont typeface="Wingdings" pitchFamily="2" charset="2"/>
        <a:buChar char="Ø"/>
        <a:defRPr sz="2585">
          <a:solidFill>
            <a:schemeClr val="tx1"/>
          </a:solidFill>
          <a:effectLst>
            <a:outerShdw blurRad="38100" dist="38100" dir="2700000" algn="tl">
              <a:srgbClr val="000000"/>
            </a:outerShdw>
          </a:effectLst>
          <a:latin typeface="+mn-lt"/>
          <a:cs typeface="+mn-cs"/>
        </a:defRPr>
      </a:lvl2pPr>
      <a:lvl3pPr marL="1055103" indent="-211021" algn="l" rtl="0" eaLnBrk="0" fontAlgn="base" hangingPunct="0">
        <a:spcBef>
          <a:spcPct val="20000"/>
        </a:spcBef>
        <a:spcAft>
          <a:spcPct val="0"/>
        </a:spcAft>
        <a:buClr>
          <a:schemeClr val="tx1"/>
        </a:buClr>
        <a:buFont typeface="Wingdings" pitchFamily="2" charset="2"/>
        <a:buChar char="Ø"/>
        <a:defRPr sz="2215">
          <a:solidFill>
            <a:schemeClr val="tx1"/>
          </a:solidFill>
          <a:effectLst>
            <a:outerShdw blurRad="38100" dist="38100" dir="2700000" algn="tl">
              <a:srgbClr val="000000"/>
            </a:outerShdw>
          </a:effectLst>
          <a:latin typeface="+mn-lt"/>
          <a:cs typeface="+mn-cs"/>
        </a:defRPr>
      </a:lvl3pPr>
      <a:lvl4pPr marL="1477145" indent="-211021" algn="l" rtl="0" eaLnBrk="0" fontAlgn="base" hangingPunct="0">
        <a:spcBef>
          <a:spcPct val="20000"/>
        </a:spcBef>
        <a:spcAft>
          <a:spcPct val="0"/>
        </a:spcAft>
        <a:buClr>
          <a:schemeClr val="tx1"/>
        </a:buClr>
        <a:buFont typeface="Wingdings" pitchFamily="2" charset="2"/>
        <a:buChar char="Ø"/>
        <a:defRPr sz="1846">
          <a:solidFill>
            <a:schemeClr val="tx1"/>
          </a:solidFill>
          <a:effectLst>
            <a:outerShdw blurRad="38100" dist="38100" dir="2700000" algn="tl">
              <a:srgbClr val="000000"/>
            </a:outerShdw>
          </a:effectLst>
          <a:latin typeface="+mn-lt"/>
          <a:cs typeface="+mn-cs"/>
        </a:defRPr>
      </a:lvl4pPr>
      <a:lvl5pPr marL="1899186" indent="-211021" algn="l" rtl="0" eaLnBrk="0" fontAlgn="base" hangingPunct="0">
        <a:spcBef>
          <a:spcPct val="20000"/>
        </a:spcBef>
        <a:spcAft>
          <a:spcPct val="0"/>
        </a:spcAft>
        <a:buClr>
          <a:schemeClr val="tx1"/>
        </a:buClr>
        <a:buFont typeface="Wingdings" pitchFamily="2" charset="2"/>
        <a:buChar char="Ø"/>
        <a:defRPr sz="1846">
          <a:solidFill>
            <a:schemeClr val="tx1"/>
          </a:solidFill>
          <a:effectLst>
            <a:outerShdw blurRad="38100" dist="38100" dir="2700000" algn="tl">
              <a:srgbClr val="000000"/>
            </a:outerShdw>
          </a:effectLst>
          <a:latin typeface="+mn-lt"/>
          <a:cs typeface="+mn-cs"/>
        </a:defRPr>
      </a:lvl5pPr>
      <a:lvl6pPr marL="2321227" indent="-211021" algn="l" rtl="0" fontAlgn="base">
        <a:spcBef>
          <a:spcPct val="20000"/>
        </a:spcBef>
        <a:spcAft>
          <a:spcPct val="0"/>
        </a:spcAft>
        <a:buClr>
          <a:schemeClr val="tx1"/>
        </a:buClr>
        <a:buFont typeface="Wingdings" pitchFamily="2" charset="2"/>
        <a:buChar char="Ø"/>
        <a:defRPr sz="1846">
          <a:solidFill>
            <a:schemeClr val="tx1"/>
          </a:solidFill>
          <a:effectLst>
            <a:outerShdw blurRad="38100" dist="38100" dir="2700000" algn="tl">
              <a:srgbClr val="000000"/>
            </a:outerShdw>
          </a:effectLst>
          <a:latin typeface="+mn-lt"/>
          <a:cs typeface="+mn-cs"/>
        </a:defRPr>
      </a:lvl6pPr>
      <a:lvl7pPr marL="2743269" indent="-211021" algn="l" rtl="0" fontAlgn="base">
        <a:spcBef>
          <a:spcPct val="20000"/>
        </a:spcBef>
        <a:spcAft>
          <a:spcPct val="0"/>
        </a:spcAft>
        <a:buClr>
          <a:schemeClr val="tx1"/>
        </a:buClr>
        <a:buFont typeface="Wingdings" pitchFamily="2" charset="2"/>
        <a:buChar char="Ø"/>
        <a:defRPr sz="1846">
          <a:solidFill>
            <a:schemeClr val="tx1"/>
          </a:solidFill>
          <a:effectLst>
            <a:outerShdw blurRad="38100" dist="38100" dir="2700000" algn="tl">
              <a:srgbClr val="000000"/>
            </a:outerShdw>
          </a:effectLst>
          <a:latin typeface="+mn-lt"/>
          <a:cs typeface="+mn-cs"/>
        </a:defRPr>
      </a:lvl7pPr>
      <a:lvl8pPr marL="3165310" indent="-211021" algn="l" rtl="0" fontAlgn="base">
        <a:spcBef>
          <a:spcPct val="20000"/>
        </a:spcBef>
        <a:spcAft>
          <a:spcPct val="0"/>
        </a:spcAft>
        <a:buClr>
          <a:schemeClr val="tx1"/>
        </a:buClr>
        <a:buFont typeface="Wingdings" pitchFamily="2" charset="2"/>
        <a:buChar char="Ø"/>
        <a:defRPr sz="1846">
          <a:solidFill>
            <a:schemeClr val="tx1"/>
          </a:solidFill>
          <a:effectLst>
            <a:outerShdw blurRad="38100" dist="38100" dir="2700000" algn="tl">
              <a:srgbClr val="000000"/>
            </a:outerShdw>
          </a:effectLst>
          <a:latin typeface="+mn-lt"/>
          <a:cs typeface="+mn-cs"/>
        </a:defRPr>
      </a:lvl8pPr>
      <a:lvl9pPr marL="3587351" indent="-211021" algn="l" rtl="0" fontAlgn="base">
        <a:spcBef>
          <a:spcPct val="20000"/>
        </a:spcBef>
        <a:spcAft>
          <a:spcPct val="0"/>
        </a:spcAft>
        <a:buClr>
          <a:schemeClr val="tx1"/>
        </a:buClr>
        <a:buFont typeface="Wingdings" pitchFamily="2" charset="2"/>
        <a:buChar char="Ø"/>
        <a:defRPr sz="1846">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544210-0073-47A0-B8E2-8EE608C34078}" type="datetimeFigureOut">
              <a:rPr lang="en-GB" smtClean="0">
                <a:solidFill>
                  <a:prstClr val="black">
                    <a:tint val="75000"/>
                  </a:prstClr>
                </a:solidFill>
              </a:rPr>
              <a:pPr/>
              <a:t>30/11/2020</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02F72D-02C7-41FA-87D3-E79E37AA2B1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7109596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4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98213"/>
            <a:ext cx="9144000" cy="6417114"/>
          </a:xfrm>
          <a:prstGeom prst="rect">
            <a:avLst/>
          </a:prstGeom>
        </p:spPr>
      </p:pic>
      <p:pic>
        <p:nvPicPr>
          <p:cNvPr id="5" name="Picture 4">
            <a:extLst>
              <a:ext uri="{FF2B5EF4-FFF2-40B4-BE49-F238E27FC236}">
                <a16:creationId xmlns:a16="http://schemas.microsoft.com/office/drawing/2014/main" id="{82DE43F4-AC2F-2540-B1D3-A3B211703107}"/>
              </a:ext>
            </a:extLst>
          </p:cNvPr>
          <p:cNvPicPr>
            <a:picLocks noChangeAspect="1"/>
          </p:cNvPicPr>
          <p:nvPr/>
        </p:nvPicPr>
        <p:blipFill>
          <a:blip r:embed="rId3"/>
          <a:stretch>
            <a:fillRect/>
          </a:stretch>
        </p:blipFill>
        <p:spPr>
          <a:xfrm>
            <a:off x="0" y="0"/>
            <a:ext cx="9144000" cy="6858000"/>
          </a:xfrm>
          <a:prstGeom prst="rect">
            <a:avLst/>
          </a:prstGeom>
        </p:spPr>
      </p:pic>
      <p:sp>
        <p:nvSpPr>
          <p:cNvPr id="13" name="TextBox 12">
            <a:extLst>
              <a:ext uri="{FF2B5EF4-FFF2-40B4-BE49-F238E27FC236}">
                <a16:creationId xmlns:a16="http://schemas.microsoft.com/office/drawing/2014/main" id="{5098FD61-33EF-4761-8036-8B7B7F634A42}"/>
              </a:ext>
            </a:extLst>
          </p:cNvPr>
          <p:cNvSpPr txBox="1"/>
          <p:nvPr/>
        </p:nvSpPr>
        <p:spPr>
          <a:xfrm>
            <a:off x="626295" y="6343387"/>
            <a:ext cx="8351838" cy="338554"/>
          </a:xfrm>
          <a:prstGeom prst="rect">
            <a:avLst/>
          </a:prstGeom>
          <a:noFill/>
        </p:spPr>
        <p:txBody>
          <a:bodyPr wrap="none" rtlCol="0">
            <a:spAutoFit/>
          </a:bodyPr>
          <a:lstStyle/>
          <a:p>
            <a:pPr algn="r"/>
            <a:r>
              <a:rPr lang="en-GB" sz="1600" dirty="0">
                <a:solidFill>
                  <a:srgbClr val="004828"/>
                </a:solidFill>
                <a:latin typeface="Arial" panose="020B0604020202020204" pitchFamily="34" charset="0"/>
                <a:cs typeface="Arial" panose="020B0604020202020204" pitchFamily="34" charset="0"/>
              </a:rPr>
              <a:t>Presentation to the Portfolio Committee on Defence and Military </a:t>
            </a:r>
            <a:r>
              <a:rPr lang="en-GB" sz="1600" dirty="0" smtClean="0">
                <a:solidFill>
                  <a:srgbClr val="004828"/>
                </a:solidFill>
                <a:latin typeface="Arial" panose="020B0604020202020204" pitchFamily="34" charset="0"/>
                <a:cs typeface="Arial" panose="020B0604020202020204" pitchFamily="34" charset="0"/>
              </a:rPr>
              <a:t>Veterans on 01 Dec 2020</a:t>
            </a:r>
            <a:endParaRPr lang="en-GB" sz="1600" dirty="0">
              <a:solidFill>
                <a:srgbClr val="004828"/>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AB172BBE-DA9D-4AB5-A498-978AA188EE0F}"/>
              </a:ext>
            </a:extLst>
          </p:cNvPr>
          <p:cNvSpPr txBox="1"/>
          <p:nvPr/>
        </p:nvSpPr>
        <p:spPr>
          <a:xfrm>
            <a:off x="4787853" y="5289777"/>
            <a:ext cx="4279306" cy="400110"/>
          </a:xfrm>
          <a:prstGeom prst="rect">
            <a:avLst/>
          </a:prstGeom>
          <a:noFill/>
        </p:spPr>
        <p:txBody>
          <a:bodyPr wrap="square" rtlCol="0">
            <a:spAutoFit/>
          </a:bodyPr>
          <a:lstStyle/>
          <a:p>
            <a:r>
              <a:rPr lang="en-GB" sz="2000" spc="200" dirty="0">
                <a:solidFill>
                  <a:srgbClr val="3D6040"/>
                </a:solidFill>
                <a:latin typeface="Arial" panose="020B0604020202020204" pitchFamily="34" charset="0"/>
                <a:cs typeface="Arial" panose="020B0604020202020204" pitchFamily="34" charset="0"/>
              </a:rPr>
              <a:t>DEPARTMENT OF DEFENCE</a:t>
            </a:r>
          </a:p>
        </p:txBody>
      </p:sp>
      <p:sp>
        <p:nvSpPr>
          <p:cNvPr id="15" name="TextBox 14"/>
          <p:cNvSpPr txBox="1"/>
          <p:nvPr/>
        </p:nvSpPr>
        <p:spPr>
          <a:xfrm>
            <a:off x="6228002" y="4483100"/>
            <a:ext cx="2653661" cy="675150"/>
          </a:xfrm>
          <a:prstGeom prst="rect">
            <a:avLst/>
          </a:prstGeom>
          <a:noFill/>
        </p:spPr>
        <p:txBody>
          <a:bodyPr wrap="square" rtlCol="0">
            <a:prstTxWarp prst="textPlain">
              <a:avLst/>
            </a:prstTxWarp>
            <a:spAutoFit/>
          </a:bodyPr>
          <a:lstStyle/>
          <a:p>
            <a:r>
              <a:rPr lang="en-GB" sz="4000" b="1" dirty="0">
                <a:gradFill flip="none" rotWithShape="1">
                  <a:gsLst>
                    <a:gs pos="59000">
                      <a:srgbClr val="7B9486">
                        <a:tint val="66000"/>
                        <a:satMod val="160000"/>
                      </a:srgbClr>
                    </a:gs>
                    <a:gs pos="88000">
                      <a:srgbClr val="7B9486">
                        <a:tint val="44500"/>
                        <a:satMod val="160000"/>
                      </a:srgbClr>
                    </a:gs>
                    <a:gs pos="100000">
                      <a:srgbClr val="7B9486">
                        <a:tint val="23500"/>
                        <a:satMod val="160000"/>
                      </a:srgbClr>
                    </a:gs>
                  </a:gsLst>
                  <a:lin ang="5400000" scaled="1"/>
                  <a:tileRect/>
                </a:gradFill>
                <a:latin typeface="Arial Black" panose="020B0A04020102020204" pitchFamily="34" charset="0"/>
                <a:cs typeface="Arial" panose="020B0604020202020204" pitchFamily="34" charset="0"/>
              </a:rPr>
              <a:t>2019/20</a:t>
            </a:r>
          </a:p>
        </p:txBody>
      </p:sp>
      <p:cxnSp>
        <p:nvCxnSpPr>
          <p:cNvPr id="16" name="Straight Connector 15">
            <a:extLst>
              <a:ext uri="{FF2B5EF4-FFF2-40B4-BE49-F238E27FC236}">
                <a16:creationId xmlns:a16="http://schemas.microsoft.com/office/drawing/2014/main" id="{0CCC7CF6-F59B-45F8-B781-D742A998BDD3}"/>
              </a:ext>
            </a:extLst>
          </p:cNvPr>
          <p:cNvCxnSpPr/>
          <p:nvPr/>
        </p:nvCxnSpPr>
        <p:spPr>
          <a:xfrm>
            <a:off x="4594674" y="5749292"/>
            <a:ext cx="4279306" cy="0"/>
          </a:xfrm>
          <a:prstGeom prst="line">
            <a:avLst/>
          </a:prstGeom>
          <a:ln w="19050">
            <a:solidFill>
              <a:srgbClr val="5A835B"/>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960634B-D1B3-4971-B56B-3344BA73CED8}"/>
              </a:ext>
            </a:extLst>
          </p:cNvPr>
          <p:cNvSpPr txBox="1"/>
          <p:nvPr/>
        </p:nvSpPr>
        <p:spPr>
          <a:xfrm>
            <a:off x="4982705" y="5857291"/>
            <a:ext cx="3905332" cy="523220"/>
          </a:xfrm>
          <a:prstGeom prst="rect">
            <a:avLst/>
          </a:prstGeom>
          <a:noFill/>
          <a:ln>
            <a:noFill/>
          </a:ln>
        </p:spPr>
        <p:txBody>
          <a:bodyPr wrap="none" rtlCol="0">
            <a:prstTxWarp prst="textPlain">
              <a:avLst/>
            </a:prstTxWarp>
            <a:spAutoFit/>
          </a:bodyPr>
          <a:lstStyle/>
          <a:p>
            <a:r>
              <a:rPr lang="en-GB" sz="2800" b="1" spc="150" dirty="0">
                <a:solidFill>
                  <a:srgbClr val="014929"/>
                </a:solidFill>
                <a:latin typeface="Arial Black" panose="020B0A04020102020204" pitchFamily="34" charset="0"/>
                <a:cs typeface="Arial" panose="020B0604020202020204" pitchFamily="34" charset="0"/>
              </a:rPr>
              <a:t>Annual Report</a:t>
            </a:r>
          </a:p>
        </p:txBody>
      </p:sp>
    </p:spTree>
    <p:extLst>
      <p:ext uri="{BB962C8B-B14F-4D97-AF65-F5344CB8AC3E}">
        <p14:creationId xmlns:p14="http://schemas.microsoft.com/office/powerpoint/2010/main" val="1630692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Background</a:t>
            </a:r>
          </a:p>
        </p:txBody>
      </p:sp>
      <p:sp>
        <p:nvSpPr>
          <p:cNvPr id="6" name="Rectangle 13"/>
          <p:cNvSpPr>
            <a:spLocks noChangeArrowheads="1"/>
          </p:cNvSpPr>
          <p:nvPr/>
        </p:nvSpPr>
        <p:spPr bwMode="auto">
          <a:xfrm>
            <a:off x="208294" y="705647"/>
            <a:ext cx="8738480"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gn="just" defTabSz="914400" fontAlgn="base">
              <a:spcBef>
                <a:spcPct val="0"/>
              </a:spcBef>
              <a:spcAft>
                <a:spcPct val="0"/>
              </a:spcAft>
              <a:buFont typeface="+mj-lt"/>
              <a:buAutoNum type="arabicParenR" startAt="6"/>
            </a:pPr>
            <a:r>
              <a:rPr lang="en-ZA" sz="2200" b="1" dirty="0">
                <a:effectLst>
                  <a:outerShdw blurRad="38100" dist="38100" dir="2700000" algn="tl">
                    <a:srgbClr val="000000">
                      <a:alpha val="43137"/>
                    </a:srgbClr>
                  </a:outerShdw>
                </a:effectLst>
                <a:latin typeface="Arial" charset="0"/>
                <a:cs typeface="Arial" charset="0"/>
              </a:rPr>
              <a:t>Letter from Parliament</a:t>
            </a:r>
            <a:r>
              <a:rPr lang="en-ZA" sz="2200" dirty="0">
                <a:latin typeface="Arial" charset="0"/>
                <a:cs typeface="Arial" charset="0"/>
              </a:rPr>
              <a:t> to the </a:t>
            </a:r>
            <a:r>
              <a:rPr lang="en-ZA" sz="2200" dirty="0" err="1">
                <a:latin typeface="Arial" charset="0"/>
                <a:cs typeface="Arial" charset="0"/>
              </a:rPr>
              <a:t>MOD&amp;MV</a:t>
            </a:r>
            <a:r>
              <a:rPr lang="en-ZA" sz="2200" dirty="0">
                <a:latin typeface="Arial" charset="0"/>
                <a:cs typeface="Arial" charset="0"/>
              </a:rPr>
              <a:t> dated </a:t>
            </a:r>
            <a:r>
              <a:rPr lang="en-ZA" sz="2200" b="1" dirty="0">
                <a:effectLst>
                  <a:outerShdw blurRad="38100" dist="38100" dir="2700000" algn="tl">
                    <a:srgbClr val="000000">
                      <a:alpha val="43137"/>
                    </a:srgbClr>
                  </a:outerShdw>
                </a:effectLst>
                <a:latin typeface="Arial" charset="0"/>
                <a:cs typeface="Arial" charset="0"/>
              </a:rPr>
              <a:t>23 Sep 2020 </a:t>
            </a:r>
            <a:r>
              <a:rPr lang="en-ZA" sz="2200" dirty="0">
                <a:latin typeface="Arial" charset="0"/>
                <a:cs typeface="Arial" charset="0"/>
              </a:rPr>
              <a:t>requesting the submission of the draft DOD Annual Report to the </a:t>
            </a:r>
            <a:r>
              <a:rPr lang="en-ZA" sz="2200" dirty="0" err="1">
                <a:latin typeface="Arial" charset="0"/>
                <a:cs typeface="Arial" charset="0"/>
              </a:rPr>
              <a:t>PCD&amp;MV</a:t>
            </a:r>
            <a:r>
              <a:rPr lang="en-ZA" sz="2200" dirty="0">
                <a:latin typeface="Arial" charset="0"/>
                <a:cs typeface="Arial" charset="0"/>
              </a:rPr>
              <a:t> </a:t>
            </a:r>
            <a:r>
              <a:rPr lang="en-ZA" sz="2200" b="1" dirty="0">
                <a:effectLst>
                  <a:outerShdw blurRad="38100" dist="38100" dir="2700000" algn="tl">
                    <a:srgbClr val="000000">
                      <a:alpha val="43137"/>
                    </a:srgbClr>
                  </a:outerShdw>
                </a:effectLst>
                <a:latin typeface="Arial" charset="0"/>
                <a:cs typeface="Arial" charset="0"/>
              </a:rPr>
              <a:t>before 01 Oct 2020 </a:t>
            </a:r>
            <a:r>
              <a:rPr lang="en-ZA" sz="2200" dirty="0">
                <a:latin typeface="Arial" charset="0"/>
                <a:cs typeface="Arial" charset="0"/>
              </a:rPr>
              <a:t>in preparation of the </a:t>
            </a:r>
            <a:r>
              <a:rPr lang="en-ZA" sz="2200" dirty="0" err="1">
                <a:latin typeface="Arial" charset="0"/>
                <a:cs typeface="Arial" charset="0"/>
              </a:rPr>
              <a:t>BRRR</a:t>
            </a:r>
            <a:r>
              <a:rPr lang="en-ZA" sz="2200" dirty="0">
                <a:latin typeface="Arial" charset="0"/>
                <a:cs typeface="Arial" charset="0"/>
              </a:rPr>
              <a:t> process for the Annual Report briefings from </a:t>
            </a:r>
            <a:r>
              <a:rPr lang="en-ZA" sz="2200" dirty="0">
                <a:effectLst>
                  <a:outerShdw blurRad="38100" dist="38100" dir="2700000" algn="tl">
                    <a:srgbClr val="000000">
                      <a:alpha val="43137"/>
                    </a:srgbClr>
                  </a:outerShdw>
                </a:effectLst>
                <a:latin typeface="Arial" charset="0"/>
                <a:cs typeface="Arial" charset="0"/>
              </a:rPr>
              <a:t>06 – 15 Oct 2020</a:t>
            </a:r>
            <a:r>
              <a:rPr lang="en-ZA" sz="2200" dirty="0" smtClean="0">
                <a:latin typeface="Arial" charset="0"/>
                <a:cs typeface="Arial" charset="0"/>
              </a:rPr>
              <a:t>. </a:t>
            </a:r>
          </a:p>
          <a:p>
            <a:pPr algn="just" defTabSz="914400" fontAlgn="base">
              <a:spcBef>
                <a:spcPct val="0"/>
              </a:spcBef>
              <a:spcAft>
                <a:spcPct val="0"/>
              </a:spcAft>
            </a:pPr>
            <a:r>
              <a:rPr lang="en-ZA" sz="2200" dirty="0" smtClean="0">
                <a:latin typeface="Arial" charset="0"/>
                <a:cs typeface="Arial" charset="0"/>
              </a:rPr>
              <a:t>     </a:t>
            </a:r>
            <a:r>
              <a:rPr lang="en-ZA" sz="2200" i="1" dirty="0" smtClean="0">
                <a:solidFill>
                  <a:schemeClr val="tx1">
                    <a:lumMod val="65000"/>
                    <a:lumOff val="35000"/>
                  </a:schemeClr>
                </a:solidFill>
                <a:latin typeface="Arial" charset="0"/>
                <a:cs typeface="Arial" charset="0"/>
              </a:rPr>
              <a:t>-   </a:t>
            </a:r>
            <a:r>
              <a:rPr lang="en-ZA" sz="2200" i="1" dirty="0" smtClean="0">
                <a:solidFill>
                  <a:srgbClr val="58805B"/>
                </a:solidFill>
                <a:latin typeface="Arial" charset="0"/>
                <a:cs typeface="Arial" charset="0"/>
              </a:rPr>
              <a:t>The  Pre-Audited  DOD  Annual  Report  was  provided  to  the  </a:t>
            </a:r>
          </a:p>
          <a:p>
            <a:pPr algn="just" defTabSz="914400" fontAlgn="base">
              <a:spcBef>
                <a:spcPct val="0"/>
              </a:spcBef>
              <a:spcAft>
                <a:spcPct val="0"/>
              </a:spcAft>
            </a:pPr>
            <a:r>
              <a:rPr lang="en-ZA" sz="2200" i="1" dirty="0">
                <a:solidFill>
                  <a:srgbClr val="58805B"/>
                </a:solidFill>
                <a:latin typeface="Arial" charset="0"/>
                <a:cs typeface="Arial" charset="0"/>
              </a:rPr>
              <a:t> </a:t>
            </a:r>
            <a:r>
              <a:rPr lang="en-ZA" sz="2200" i="1" dirty="0" smtClean="0">
                <a:solidFill>
                  <a:srgbClr val="58805B"/>
                </a:solidFill>
                <a:latin typeface="Arial" charset="0"/>
                <a:cs typeface="Arial" charset="0"/>
              </a:rPr>
              <a:t>        </a:t>
            </a:r>
            <a:r>
              <a:rPr lang="en-ZA" sz="2200" i="1" dirty="0" err="1" smtClean="0">
                <a:solidFill>
                  <a:srgbClr val="58805B"/>
                </a:solidFill>
                <a:latin typeface="Arial" charset="0"/>
                <a:cs typeface="Arial" charset="0"/>
              </a:rPr>
              <a:t>PCD&amp;MV</a:t>
            </a:r>
            <a:r>
              <a:rPr lang="en-ZA" sz="2200" i="1" dirty="0" smtClean="0">
                <a:solidFill>
                  <a:srgbClr val="58805B"/>
                </a:solidFill>
                <a:latin typeface="Arial" charset="0"/>
                <a:cs typeface="Arial" charset="0"/>
              </a:rPr>
              <a:t> (for </a:t>
            </a:r>
            <a:r>
              <a:rPr lang="en-ZA" sz="2200" i="1" dirty="0" err="1" smtClean="0">
                <a:solidFill>
                  <a:srgbClr val="58805B"/>
                </a:solidFill>
                <a:latin typeface="Arial" charset="0"/>
                <a:cs typeface="Arial" charset="0"/>
              </a:rPr>
              <a:t>BRRR</a:t>
            </a:r>
            <a:r>
              <a:rPr lang="en-ZA" sz="2200" i="1" dirty="0" smtClean="0">
                <a:solidFill>
                  <a:srgbClr val="58805B"/>
                </a:solidFill>
                <a:latin typeface="Arial" charset="0"/>
                <a:cs typeface="Arial" charset="0"/>
              </a:rPr>
              <a:t> purposes) on 01 Oct 2020.  </a:t>
            </a:r>
          </a:p>
          <a:p>
            <a:pPr algn="just" defTabSz="914400" fontAlgn="base">
              <a:spcBef>
                <a:spcPct val="0"/>
              </a:spcBef>
              <a:spcAft>
                <a:spcPct val="0"/>
              </a:spcAft>
            </a:pPr>
            <a:r>
              <a:rPr lang="en-ZA" sz="2200" i="1" dirty="0">
                <a:solidFill>
                  <a:srgbClr val="58805B"/>
                </a:solidFill>
                <a:latin typeface="Arial" charset="0"/>
                <a:cs typeface="Arial" charset="0"/>
              </a:rPr>
              <a:t> </a:t>
            </a:r>
            <a:r>
              <a:rPr lang="en-ZA" sz="2200" i="1" dirty="0" smtClean="0">
                <a:solidFill>
                  <a:srgbClr val="58805B"/>
                </a:solidFill>
                <a:latin typeface="Arial" charset="0"/>
                <a:cs typeface="Arial" charset="0"/>
              </a:rPr>
              <a:t>    -   Received the </a:t>
            </a:r>
            <a:r>
              <a:rPr lang="en-ZA" sz="2200" b="1" i="1" dirty="0" smtClean="0">
                <a:solidFill>
                  <a:srgbClr val="58805B"/>
                </a:solidFill>
                <a:latin typeface="Arial" charset="0"/>
                <a:cs typeface="Arial" charset="0"/>
              </a:rPr>
              <a:t>preliminary</a:t>
            </a:r>
            <a:r>
              <a:rPr lang="en-ZA" sz="2200" i="1" dirty="0" smtClean="0">
                <a:solidFill>
                  <a:srgbClr val="58805B"/>
                </a:solidFill>
                <a:latin typeface="Arial" charset="0"/>
                <a:cs typeface="Arial" charset="0"/>
              </a:rPr>
              <a:t> BRRR on 17 Oct 2020. </a:t>
            </a:r>
            <a:endParaRPr lang="en-ZA" sz="2200" i="1" dirty="0">
              <a:solidFill>
                <a:srgbClr val="58805B"/>
              </a:solidFill>
              <a:latin typeface="Arial" charset="0"/>
              <a:cs typeface="Arial" charset="0"/>
            </a:endParaRPr>
          </a:p>
          <a:p>
            <a:pPr marL="457200" indent="-457200" algn="just" defTabSz="914400" fontAlgn="base">
              <a:spcBef>
                <a:spcPct val="0"/>
              </a:spcBef>
              <a:spcAft>
                <a:spcPct val="0"/>
              </a:spcAft>
              <a:buFont typeface="+mj-lt"/>
              <a:buAutoNum type="arabicParenR" startAt="6"/>
            </a:pPr>
            <a:endParaRPr lang="en-ZA" sz="2200" b="1" dirty="0" smtClean="0">
              <a:solidFill>
                <a:prstClr val="black"/>
              </a:solidFill>
              <a:effectLst>
                <a:outerShdw blurRad="38100" dist="38100" dir="2700000" algn="tl">
                  <a:srgbClr val="000000">
                    <a:alpha val="43137"/>
                  </a:srgbClr>
                </a:outerShdw>
              </a:effectLst>
              <a:latin typeface="Arial" charset="0"/>
              <a:cs typeface="Arial" charset="0"/>
            </a:endParaRPr>
          </a:p>
          <a:p>
            <a:pPr marL="457200" indent="-457200" algn="just" defTabSz="914400" fontAlgn="base">
              <a:spcBef>
                <a:spcPct val="0"/>
              </a:spcBef>
              <a:spcAft>
                <a:spcPct val="0"/>
              </a:spcAft>
              <a:buFont typeface="+mj-lt"/>
              <a:buAutoNum type="arabicParenR" startAt="7"/>
            </a:pPr>
            <a:r>
              <a:rPr lang="en-ZA" sz="2200" b="1" dirty="0" smtClean="0">
                <a:solidFill>
                  <a:prstClr val="black"/>
                </a:solidFill>
                <a:effectLst>
                  <a:outerShdw blurRad="38100" dist="38100" dir="2700000" algn="tl">
                    <a:srgbClr val="000000">
                      <a:alpha val="43137"/>
                    </a:srgbClr>
                  </a:outerShdw>
                </a:effectLst>
                <a:latin typeface="Arial" charset="0"/>
                <a:cs typeface="Arial" charset="0"/>
              </a:rPr>
              <a:t>Notification </a:t>
            </a:r>
            <a:r>
              <a:rPr lang="en-ZA" sz="2200" dirty="0">
                <a:solidFill>
                  <a:prstClr val="black"/>
                </a:solidFill>
                <a:latin typeface="Arial" charset="0"/>
                <a:cs typeface="Arial" charset="0"/>
              </a:rPr>
              <a:t>from the </a:t>
            </a:r>
            <a:r>
              <a:rPr lang="en-ZA" sz="2200" b="1" dirty="0">
                <a:solidFill>
                  <a:prstClr val="black"/>
                </a:solidFill>
                <a:effectLst>
                  <a:outerShdw blurRad="38100" dist="38100" dir="2700000" algn="tl">
                    <a:srgbClr val="000000">
                      <a:alpha val="43137"/>
                    </a:srgbClr>
                  </a:outerShdw>
                </a:effectLst>
                <a:latin typeface="Arial" charset="0"/>
                <a:cs typeface="Arial" charset="0"/>
              </a:rPr>
              <a:t>Deputy President </a:t>
            </a:r>
            <a:r>
              <a:rPr lang="en-ZA" sz="2200" dirty="0">
                <a:solidFill>
                  <a:prstClr val="black"/>
                </a:solidFill>
                <a:latin typeface="Arial" charset="0"/>
                <a:cs typeface="Arial" charset="0"/>
              </a:rPr>
              <a:t>dated</a:t>
            </a:r>
            <a:r>
              <a:rPr lang="en-ZA" sz="2200" b="1" dirty="0">
                <a:solidFill>
                  <a:prstClr val="black"/>
                </a:solidFill>
                <a:effectLst>
                  <a:outerShdw blurRad="38100" dist="38100" dir="2700000" algn="tl">
                    <a:srgbClr val="000000">
                      <a:alpha val="43137"/>
                    </a:srgbClr>
                  </a:outerShdw>
                </a:effectLst>
                <a:latin typeface="Arial" charset="0"/>
                <a:cs typeface="Arial" charset="0"/>
              </a:rPr>
              <a:t> </a:t>
            </a:r>
            <a:r>
              <a:rPr lang="en-ZA" sz="2200" b="1" dirty="0" smtClean="0">
                <a:solidFill>
                  <a:prstClr val="black"/>
                </a:solidFill>
                <a:effectLst>
                  <a:outerShdw blurRad="38100" dist="38100" dir="2700000" algn="tl">
                    <a:srgbClr val="000000">
                      <a:alpha val="43137"/>
                    </a:srgbClr>
                  </a:outerShdw>
                </a:effectLst>
                <a:latin typeface="Arial" charset="0"/>
                <a:cs typeface="Arial" charset="0"/>
              </a:rPr>
              <a:t>29 </a:t>
            </a:r>
            <a:r>
              <a:rPr lang="en-ZA" sz="2200" b="1" dirty="0">
                <a:solidFill>
                  <a:prstClr val="black"/>
                </a:solidFill>
                <a:effectLst>
                  <a:outerShdw blurRad="38100" dist="38100" dir="2700000" algn="tl">
                    <a:srgbClr val="000000">
                      <a:alpha val="43137"/>
                    </a:srgbClr>
                  </a:outerShdw>
                </a:effectLst>
                <a:latin typeface="Arial" charset="0"/>
                <a:cs typeface="Arial" charset="0"/>
              </a:rPr>
              <a:t>Sep 2020 </a:t>
            </a:r>
            <a:r>
              <a:rPr lang="en-ZA" sz="2200" dirty="0">
                <a:solidFill>
                  <a:prstClr val="black"/>
                </a:solidFill>
                <a:latin typeface="Arial" charset="0"/>
                <a:cs typeface="Arial" charset="0"/>
              </a:rPr>
              <a:t>to all members of the Executive requesting the tabling of Annual Reports and Financial Statements </a:t>
            </a:r>
            <a:r>
              <a:rPr lang="en-ZA" sz="2200" b="1" dirty="0" smtClean="0">
                <a:solidFill>
                  <a:prstClr val="black"/>
                </a:solidFill>
                <a:effectLst>
                  <a:outerShdw blurRad="38100" dist="38100" dir="2700000" algn="tl">
                    <a:srgbClr val="000000">
                      <a:alpha val="43137"/>
                    </a:srgbClr>
                  </a:outerShdw>
                </a:effectLst>
                <a:latin typeface="Arial" charset="0"/>
                <a:cs typeface="Arial" charset="0"/>
              </a:rPr>
              <a:t>by the end of Oct 2020</a:t>
            </a:r>
            <a:r>
              <a:rPr lang="en-ZA" sz="2200" b="1" dirty="0" smtClean="0">
                <a:solidFill>
                  <a:prstClr val="black"/>
                </a:solidFill>
                <a:latin typeface="Arial" charset="0"/>
                <a:cs typeface="Arial" charset="0"/>
              </a:rPr>
              <a:t> </a:t>
            </a:r>
            <a:r>
              <a:rPr lang="en-ZA" sz="2200" dirty="0" smtClean="0">
                <a:solidFill>
                  <a:prstClr val="black"/>
                </a:solidFill>
                <a:latin typeface="Arial" charset="0"/>
                <a:cs typeface="Arial" charset="0"/>
              </a:rPr>
              <a:t>but latest </a:t>
            </a:r>
            <a:r>
              <a:rPr lang="en-ZA" sz="2200" b="1" dirty="0" smtClean="0">
                <a:solidFill>
                  <a:prstClr val="black"/>
                </a:solidFill>
                <a:effectLst>
                  <a:outerShdw blurRad="38100" dist="38100" dir="2700000" algn="tl">
                    <a:srgbClr val="000000">
                      <a:alpha val="43137"/>
                    </a:srgbClr>
                  </a:outerShdw>
                </a:effectLst>
                <a:latin typeface="Arial" charset="0"/>
                <a:cs typeface="Arial" charset="0"/>
              </a:rPr>
              <a:t>16 </a:t>
            </a:r>
            <a:r>
              <a:rPr lang="en-ZA" sz="2200" b="1" dirty="0">
                <a:solidFill>
                  <a:prstClr val="black"/>
                </a:solidFill>
                <a:effectLst>
                  <a:outerShdw blurRad="38100" dist="38100" dir="2700000" algn="tl">
                    <a:srgbClr val="000000">
                      <a:alpha val="43137"/>
                    </a:srgbClr>
                  </a:outerShdw>
                </a:effectLst>
                <a:latin typeface="Arial" charset="0"/>
                <a:cs typeface="Arial" charset="0"/>
              </a:rPr>
              <a:t>Nov 2020</a:t>
            </a:r>
            <a:r>
              <a:rPr lang="en-ZA" sz="2200" dirty="0" smtClean="0">
                <a:solidFill>
                  <a:prstClr val="black"/>
                </a:solidFill>
                <a:latin typeface="Arial" charset="0"/>
                <a:cs typeface="Arial" charset="0"/>
              </a:rPr>
              <a:t>.</a:t>
            </a:r>
          </a:p>
          <a:p>
            <a:pPr marL="457200" indent="-457200" algn="just" defTabSz="914400" fontAlgn="base">
              <a:spcBef>
                <a:spcPct val="0"/>
              </a:spcBef>
              <a:spcAft>
                <a:spcPct val="0"/>
              </a:spcAft>
              <a:buFont typeface="+mj-lt"/>
              <a:buAutoNum type="arabicParenR" startAt="7"/>
            </a:pPr>
            <a:endParaRPr lang="en-ZA" sz="2200" dirty="0">
              <a:solidFill>
                <a:prstClr val="black"/>
              </a:solidFill>
              <a:latin typeface="Arial" charset="0"/>
              <a:cs typeface="Arial" charset="0"/>
            </a:endParaRPr>
          </a:p>
          <a:p>
            <a:pPr algn="just" defTabSz="914400" fontAlgn="base">
              <a:spcBef>
                <a:spcPct val="0"/>
              </a:spcBef>
              <a:spcAft>
                <a:spcPct val="0"/>
              </a:spcAft>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10</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4045204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Background</a:t>
            </a:r>
          </a:p>
        </p:txBody>
      </p:sp>
      <p:sp>
        <p:nvSpPr>
          <p:cNvPr id="6" name="Rectangle 13"/>
          <p:cNvSpPr>
            <a:spLocks noChangeArrowheads="1"/>
          </p:cNvSpPr>
          <p:nvPr/>
        </p:nvSpPr>
        <p:spPr bwMode="auto">
          <a:xfrm>
            <a:off x="208294" y="705647"/>
            <a:ext cx="8738480"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gn="just" defTabSz="914400" fontAlgn="base">
              <a:spcBef>
                <a:spcPct val="0"/>
              </a:spcBef>
              <a:spcAft>
                <a:spcPct val="0"/>
              </a:spcAft>
              <a:buFont typeface="+mj-lt"/>
              <a:buAutoNum type="arabicParenR" startAt="8"/>
            </a:pPr>
            <a:r>
              <a:rPr lang="en-ZA" sz="2200" b="1" dirty="0" smtClean="0">
                <a:solidFill>
                  <a:prstClr val="black"/>
                </a:solidFill>
                <a:effectLst>
                  <a:outerShdw blurRad="38100" dist="38100" dir="2700000" algn="tl">
                    <a:srgbClr val="000000">
                      <a:alpha val="43137"/>
                    </a:srgbClr>
                  </a:outerShdw>
                </a:effectLst>
                <a:latin typeface="Arial" charset="0"/>
                <a:cs typeface="Arial" charset="0"/>
              </a:rPr>
              <a:t>AGSA </a:t>
            </a:r>
            <a:r>
              <a:rPr lang="en-ZA" sz="2200" b="1" dirty="0">
                <a:solidFill>
                  <a:prstClr val="black"/>
                </a:solidFill>
                <a:effectLst>
                  <a:outerShdw blurRad="38100" dist="38100" dir="2700000" algn="tl">
                    <a:srgbClr val="000000">
                      <a:alpha val="43137"/>
                    </a:srgbClr>
                  </a:outerShdw>
                </a:effectLst>
                <a:latin typeface="Arial" charset="0"/>
                <a:cs typeface="Arial" charset="0"/>
              </a:rPr>
              <a:t>letter 06611REG19/20 </a:t>
            </a:r>
            <a:r>
              <a:rPr lang="en-ZA" sz="2200" dirty="0">
                <a:solidFill>
                  <a:prstClr val="black"/>
                </a:solidFill>
                <a:latin typeface="Arial" charset="0"/>
                <a:cs typeface="Arial" charset="0"/>
              </a:rPr>
              <a:t>dated </a:t>
            </a:r>
            <a:r>
              <a:rPr lang="en-ZA" sz="2200" b="1" dirty="0" smtClean="0">
                <a:solidFill>
                  <a:prstClr val="black"/>
                </a:solidFill>
                <a:effectLst>
                  <a:outerShdw blurRad="38100" dist="38100" dir="2700000" algn="tl">
                    <a:srgbClr val="000000">
                      <a:alpha val="43137"/>
                    </a:srgbClr>
                  </a:outerShdw>
                </a:effectLst>
                <a:latin typeface="Arial" charset="0"/>
                <a:cs typeface="Arial" charset="0"/>
              </a:rPr>
              <a:t>06 Nov </a:t>
            </a:r>
            <a:r>
              <a:rPr lang="en-ZA" sz="2200" b="1" dirty="0">
                <a:solidFill>
                  <a:prstClr val="black"/>
                </a:solidFill>
                <a:effectLst>
                  <a:outerShdw blurRad="38100" dist="38100" dir="2700000" algn="tl">
                    <a:srgbClr val="000000">
                      <a:alpha val="43137"/>
                    </a:srgbClr>
                  </a:outerShdw>
                </a:effectLst>
                <a:latin typeface="Arial" charset="0"/>
                <a:cs typeface="Arial" charset="0"/>
              </a:rPr>
              <a:t>2020</a:t>
            </a:r>
            <a:r>
              <a:rPr lang="en-ZA" sz="2200" dirty="0">
                <a:solidFill>
                  <a:prstClr val="black"/>
                </a:solidFill>
                <a:latin typeface="Arial" charset="0"/>
                <a:cs typeface="Arial" charset="0"/>
              </a:rPr>
              <a:t>, </a:t>
            </a:r>
            <a:r>
              <a:rPr lang="en-ZA" sz="2200" dirty="0" smtClean="0">
                <a:solidFill>
                  <a:prstClr val="black"/>
                </a:solidFill>
                <a:latin typeface="Arial" charset="0"/>
                <a:cs typeface="Arial" charset="0"/>
              </a:rPr>
              <a:t>regarding the “</a:t>
            </a:r>
            <a:r>
              <a:rPr lang="en-ZA" sz="2200" i="1" dirty="0" smtClean="0">
                <a:solidFill>
                  <a:prstClr val="black"/>
                </a:solidFill>
                <a:latin typeface="Arial" charset="0"/>
                <a:cs typeface="Arial" charset="0"/>
              </a:rPr>
              <a:t>Delay in the issue of the audit report for the 19/20 financial year</a:t>
            </a:r>
            <a:r>
              <a:rPr lang="en-ZA" sz="2200" dirty="0" smtClean="0">
                <a:solidFill>
                  <a:prstClr val="black"/>
                </a:solidFill>
                <a:latin typeface="Arial" charset="0"/>
                <a:cs typeface="Arial" charset="0"/>
              </a:rPr>
              <a:t>”, explained </a:t>
            </a:r>
            <a:r>
              <a:rPr lang="en-ZA" sz="2200" dirty="0">
                <a:solidFill>
                  <a:prstClr val="black"/>
                </a:solidFill>
                <a:latin typeface="Arial" charset="0"/>
                <a:cs typeface="Arial" charset="0"/>
              </a:rPr>
              <a:t>the </a:t>
            </a:r>
            <a:r>
              <a:rPr lang="en-ZA" sz="2200" dirty="0" smtClean="0">
                <a:solidFill>
                  <a:prstClr val="black"/>
                </a:solidFill>
                <a:latin typeface="Arial" charset="0"/>
                <a:cs typeface="Arial" charset="0"/>
              </a:rPr>
              <a:t>challenges encountered with the completion of computer assisted audit techniques.  AGSA committed to finalise the </a:t>
            </a:r>
            <a:r>
              <a:rPr lang="en-ZA" sz="2200" dirty="0">
                <a:solidFill>
                  <a:prstClr val="black"/>
                </a:solidFill>
                <a:latin typeface="Arial" charset="0"/>
                <a:cs typeface="Arial" charset="0"/>
              </a:rPr>
              <a:t>audit </a:t>
            </a:r>
            <a:r>
              <a:rPr lang="en-ZA" sz="2200" dirty="0" smtClean="0">
                <a:solidFill>
                  <a:prstClr val="black"/>
                </a:solidFill>
                <a:latin typeface="Arial" charset="0"/>
                <a:cs typeface="Arial" charset="0"/>
              </a:rPr>
              <a:t>by </a:t>
            </a:r>
            <a:r>
              <a:rPr lang="en-ZA" sz="2200" b="1" dirty="0">
                <a:solidFill>
                  <a:prstClr val="black"/>
                </a:solidFill>
                <a:effectLst>
                  <a:outerShdw blurRad="38100" dist="38100" dir="2700000" algn="tl">
                    <a:srgbClr val="000000">
                      <a:alpha val="43137"/>
                    </a:srgbClr>
                  </a:outerShdw>
                </a:effectLst>
                <a:latin typeface="Arial" charset="0"/>
                <a:cs typeface="Arial" charset="0"/>
              </a:rPr>
              <a:t>13</a:t>
            </a:r>
            <a:r>
              <a:rPr lang="en-ZA" sz="2200" b="1" dirty="0" smtClean="0">
                <a:solidFill>
                  <a:prstClr val="black"/>
                </a:solidFill>
                <a:effectLst>
                  <a:outerShdw blurRad="38100" dist="38100" dir="2700000" algn="tl">
                    <a:srgbClr val="000000">
                      <a:alpha val="43137"/>
                    </a:srgbClr>
                  </a:outerShdw>
                </a:effectLst>
                <a:latin typeface="Arial" charset="0"/>
                <a:cs typeface="Arial" charset="0"/>
              </a:rPr>
              <a:t> Nov 2020</a:t>
            </a:r>
            <a:r>
              <a:rPr lang="en-ZA" sz="2200" dirty="0" smtClean="0">
                <a:solidFill>
                  <a:prstClr val="black"/>
                </a:solidFill>
                <a:latin typeface="Arial" charset="0"/>
                <a:cs typeface="Arial" charset="0"/>
              </a:rPr>
              <a:t>.  </a:t>
            </a:r>
          </a:p>
          <a:p>
            <a:pPr lvl="1" algn="just" defTabSz="914400" fontAlgn="base">
              <a:spcBef>
                <a:spcPct val="0"/>
              </a:spcBef>
              <a:spcAft>
                <a:spcPct val="0"/>
              </a:spcAft>
            </a:pPr>
            <a:r>
              <a:rPr lang="en-ZA" sz="2200" i="1" dirty="0" smtClean="0">
                <a:solidFill>
                  <a:srgbClr val="58805B"/>
                </a:solidFill>
                <a:latin typeface="Arial" charset="0"/>
                <a:cs typeface="Arial" charset="0"/>
              </a:rPr>
              <a:t>(Signed </a:t>
            </a:r>
            <a:r>
              <a:rPr lang="en-ZA" sz="2200" i="1" dirty="0">
                <a:solidFill>
                  <a:srgbClr val="58805B"/>
                </a:solidFill>
                <a:latin typeface="Arial" charset="0"/>
                <a:cs typeface="Arial" charset="0"/>
              </a:rPr>
              <a:t>Audit Report received on 12 Nov </a:t>
            </a:r>
            <a:r>
              <a:rPr lang="en-ZA" sz="2200" i="1" dirty="0" smtClean="0">
                <a:solidFill>
                  <a:srgbClr val="58805B"/>
                </a:solidFill>
                <a:latin typeface="Arial" charset="0"/>
                <a:cs typeface="Arial" charset="0"/>
              </a:rPr>
              <a:t>2020)</a:t>
            </a:r>
            <a:endParaRPr lang="en-ZA" sz="2200" i="1" dirty="0">
              <a:solidFill>
                <a:srgbClr val="58805B"/>
              </a:solidFill>
              <a:latin typeface="Arial" charset="0"/>
              <a:cs typeface="Arial" charset="0"/>
            </a:endParaRPr>
          </a:p>
          <a:p>
            <a:pPr algn="just" defTabSz="914400" fontAlgn="base">
              <a:spcBef>
                <a:spcPct val="0"/>
              </a:spcBef>
              <a:spcAft>
                <a:spcPct val="0"/>
              </a:spcAft>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11</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104716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Amended Legislative Target Dates</a:t>
            </a:r>
          </a:p>
        </p:txBody>
      </p:sp>
      <p:sp>
        <p:nvSpPr>
          <p:cNvPr id="6" name="Rectangle 13"/>
          <p:cNvSpPr>
            <a:spLocks noChangeArrowheads="1"/>
          </p:cNvSpPr>
          <p:nvPr/>
        </p:nvSpPr>
        <p:spPr bwMode="auto">
          <a:xfrm>
            <a:off x="288979" y="663282"/>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r>
              <a:rPr lang="en-ZA" sz="2800" b="1" strike="sngStrike" dirty="0">
                <a:effectLst>
                  <a:outerShdw blurRad="38100" dist="38100" dir="2700000" algn="tl">
                    <a:srgbClr val="000000">
                      <a:alpha val="43137"/>
                    </a:srgbClr>
                  </a:outerShdw>
                </a:effectLst>
                <a:latin typeface="Arial" charset="0"/>
                <a:cs typeface="Arial" charset="0"/>
              </a:rPr>
              <a:t>31 May 2020</a:t>
            </a:r>
            <a:r>
              <a:rPr lang="en-ZA" sz="2800" b="1" dirty="0">
                <a:solidFill>
                  <a:srgbClr val="C00000"/>
                </a:solidFill>
                <a:effectLst>
                  <a:outerShdw blurRad="38100" dist="38100" dir="2700000" algn="tl">
                    <a:srgbClr val="000000">
                      <a:alpha val="43137"/>
                    </a:srgbClr>
                  </a:outerShdw>
                </a:effectLst>
                <a:latin typeface="Arial" charset="0"/>
                <a:cs typeface="Arial" charset="0"/>
              </a:rPr>
              <a:t>            31 July 2020</a:t>
            </a:r>
          </a:p>
          <a:p>
            <a:pPr marL="457200" indent="-4572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algn="just" defTabSz="914400" fontAlgn="base">
              <a:spcBef>
                <a:spcPct val="0"/>
              </a:spcBef>
              <a:spcAft>
                <a:spcPct val="0"/>
              </a:spcAft>
            </a:pPr>
            <a:r>
              <a:rPr lang="en-ZA" sz="2100" dirty="0">
                <a:solidFill>
                  <a:prstClr val="black"/>
                </a:solidFill>
                <a:latin typeface="Arial" charset="0"/>
                <a:cs typeface="Arial" charset="0"/>
              </a:rPr>
              <a:t>In accordance with Section 40(1)(c) of the PFMA, the AO for the Department “</a:t>
            </a:r>
            <a:r>
              <a:rPr lang="en-ZA" sz="2100" i="1" dirty="0">
                <a:solidFill>
                  <a:prstClr val="black"/>
                </a:solidFill>
                <a:latin typeface="Arial" charset="0"/>
                <a:cs typeface="Arial" charset="0"/>
              </a:rPr>
              <a:t>must submit the financial statements within two months after the end of the financial year to the Auditor-General for auditing</a:t>
            </a:r>
            <a:r>
              <a:rPr lang="en-ZA" sz="2100" dirty="0">
                <a:solidFill>
                  <a:prstClr val="black"/>
                </a:solidFill>
                <a:latin typeface="Arial" charset="0"/>
                <a:cs typeface="Arial" charset="0"/>
              </a:rPr>
              <a:t>” (inclusive of the Department’s non-financial performance information).  </a:t>
            </a:r>
          </a:p>
          <a:p>
            <a:pPr algn="just" defTabSz="914400" fontAlgn="base">
              <a:spcBef>
                <a:spcPct val="0"/>
              </a:spcBef>
              <a:spcAft>
                <a:spcPct val="0"/>
              </a:spcAft>
            </a:pPr>
            <a:endParaRPr lang="en-ZA" sz="2100" dirty="0">
              <a:solidFill>
                <a:prstClr val="black"/>
              </a:solidFill>
              <a:latin typeface="Arial" charset="0"/>
              <a:cs typeface="Arial" charset="0"/>
            </a:endParaRPr>
          </a:p>
          <a:p>
            <a:pPr algn="just" defTabSz="914400" fontAlgn="base">
              <a:spcBef>
                <a:spcPct val="0"/>
              </a:spcBef>
              <a:spcAft>
                <a:spcPct val="0"/>
              </a:spcAft>
            </a:pPr>
            <a:r>
              <a:rPr lang="en-ZA" sz="2100" dirty="0">
                <a:solidFill>
                  <a:prstClr val="black"/>
                </a:solidFill>
                <a:latin typeface="Arial" charset="0"/>
                <a:cs typeface="Arial" charset="0"/>
              </a:rPr>
              <a:t>This implies that the draft Annual Report must be submitted to the AGSA by </a:t>
            </a:r>
            <a:r>
              <a:rPr lang="en-ZA" sz="2100" b="1" dirty="0" smtClean="0">
                <a:solidFill>
                  <a:prstClr val="black"/>
                </a:solidFill>
                <a:latin typeface="Arial" charset="0"/>
                <a:cs typeface="Arial" charset="0"/>
              </a:rPr>
              <a:t>end </a:t>
            </a:r>
            <a:r>
              <a:rPr lang="en-ZA" sz="2100" b="1" strike="sngStrike" dirty="0" smtClean="0">
                <a:solidFill>
                  <a:schemeClr val="bg2">
                    <a:lumMod val="50000"/>
                  </a:schemeClr>
                </a:solidFill>
                <a:latin typeface="Arial" charset="0"/>
                <a:cs typeface="Arial" charset="0"/>
              </a:rPr>
              <a:t>May</a:t>
            </a:r>
            <a:r>
              <a:rPr lang="en-ZA" sz="2100" b="1" dirty="0" smtClean="0">
                <a:solidFill>
                  <a:prstClr val="black"/>
                </a:solidFill>
                <a:latin typeface="Arial" charset="0"/>
                <a:cs typeface="Arial" charset="0"/>
              </a:rPr>
              <a:t> </a:t>
            </a:r>
            <a:r>
              <a:rPr lang="en-ZA" sz="2100" b="1" dirty="0">
                <a:solidFill>
                  <a:prstClr val="black"/>
                </a:solidFill>
                <a:latin typeface="Arial" charset="0"/>
                <a:cs typeface="Arial" charset="0"/>
              </a:rPr>
              <a:t>July </a:t>
            </a:r>
            <a:r>
              <a:rPr lang="en-ZA" sz="2100" dirty="0">
                <a:solidFill>
                  <a:prstClr val="black"/>
                </a:solidFill>
                <a:latin typeface="Arial" charset="0"/>
                <a:cs typeface="Arial" charset="0"/>
              </a:rPr>
              <a:t>each year.  The AGSA will review the contents of the Annual Report to ensure that it is consistent with the information provided in the AFS, planning documents and any other relevant material.  The AGSA will then complete the audit and provide their Audit Report to Parliament for the relevant financial year, usually by </a:t>
            </a:r>
            <a:r>
              <a:rPr lang="en-ZA" sz="2100" b="1" dirty="0" smtClean="0">
                <a:solidFill>
                  <a:prstClr val="black"/>
                </a:solidFill>
                <a:latin typeface="Arial" charset="0"/>
                <a:cs typeface="Arial" charset="0"/>
              </a:rPr>
              <a:t>end </a:t>
            </a:r>
            <a:r>
              <a:rPr lang="en-ZA" sz="2100" b="1" strike="sngStrike" dirty="0" smtClean="0">
                <a:solidFill>
                  <a:schemeClr val="bg2">
                    <a:lumMod val="50000"/>
                  </a:schemeClr>
                </a:solidFill>
                <a:latin typeface="Arial" charset="0"/>
                <a:cs typeface="Arial" charset="0"/>
              </a:rPr>
              <a:t>July</a:t>
            </a:r>
            <a:r>
              <a:rPr lang="en-ZA" sz="2100" b="1" dirty="0" smtClean="0">
                <a:solidFill>
                  <a:prstClr val="black"/>
                </a:solidFill>
                <a:latin typeface="Arial" charset="0"/>
                <a:cs typeface="Arial" charset="0"/>
              </a:rPr>
              <a:t> </a:t>
            </a:r>
            <a:r>
              <a:rPr lang="en-ZA" sz="2100" b="1" strike="sngStrike" dirty="0">
                <a:solidFill>
                  <a:schemeClr val="bg2">
                    <a:lumMod val="50000"/>
                  </a:schemeClr>
                </a:solidFill>
                <a:latin typeface="Arial" charset="0"/>
                <a:cs typeface="Arial" charset="0"/>
              </a:rPr>
              <a:t>September</a:t>
            </a:r>
            <a:r>
              <a:rPr lang="en-ZA" sz="2100" b="1" dirty="0">
                <a:solidFill>
                  <a:schemeClr val="bg2">
                    <a:lumMod val="50000"/>
                  </a:schemeClr>
                </a:solidFill>
                <a:latin typeface="Arial" charset="0"/>
                <a:cs typeface="Arial" charset="0"/>
              </a:rPr>
              <a:t> </a:t>
            </a:r>
            <a:r>
              <a:rPr lang="en-ZA" sz="2100" b="1" strike="sngStrike" dirty="0">
                <a:solidFill>
                  <a:schemeClr val="bg2">
                    <a:lumMod val="50000"/>
                  </a:schemeClr>
                </a:solidFill>
                <a:latin typeface="Arial" charset="0"/>
                <a:cs typeface="Arial" charset="0"/>
              </a:rPr>
              <a:t>October</a:t>
            </a:r>
            <a:r>
              <a:rPr lang="en-ZA" sz="2100" b="1" dirty="0">
                <a:solidFill>
                  <a:schemeClr val="bg2">
                    <a:lumMod val="50000"/>
                  </a:schemeClr>
                </a:solidFill>
                <a:latin typeface="Arial" charset="0"/>
                <a:cs typeface="Arial" charset="0"/>
              </a:rPr>
              <a:t> </a:t>
            </a:r>
            <a:r>
              <a:rPr lang="en-ZA" sz="2100" b="1" dirty="0" smtClean="0">
                <a:solidFill>
                  <a:prstClr val="black"/>
                </a:solidFill>
                <a:effectLst>
                  <a:outerShdw blurRad="38100" dist="38100" dir="2700000" algn="tl">
                    <a:srgbClr val="000000">
                      <a:alpha val="43137"/>
                    </a:srgbClr>
                  </a:outerShdw>
                </a:effectLst>
                <a:latin typeface="Arial" charset="0"/>
                <a:cs typeface="Arial" charset="0"/>
              </a:rPr>
              <a:t>November</a:t>
            </a:r>
            <a:r>
              <a:rPr lang="en-ZA" sz="2100" dirty="0" smtClean="0">
                <a:solidFill>
                  <a:prstClr val="black"/>
                </a:solidFill>
                <a:latin typeface="Arial" charset="0"/>
                <a:cs typeface="Arial" charset="0"/>
              </a:rPr>
              <a:t>. (</a:t>
            </a:r>
            <a:r>
              <a:rPr lang="en-ZA" sz="2100" b="1" dirty="0" smtClean="0">
                <a:solidFill>
                  <a:srgbClr val="C00000"/>
                </a:solidFill>
                <a:effectLst>
                  <a:outerShdw blurRad="38100" dist="38100" dir="2700000" algn="tl">
                    <a:srgbClr val="000000">
                      <a:alpha val="43137"/>
                    </a:srgbClr>
                  </a:outerShdw>
                </a:effectLst>
                <a:latin typeface="Arial" charset="0"/>
                <a:cs typeface="Arial" charset="0"/>
              </a:rPr>
              <a:t>12 November 2020</a:t>
            </a:r>
            <a:r>
              <a:rPr lang="en-ZA" sz="2100" dirty="0" smtClean="0">
                <a:solidFill>
                  <a:prstClr val="black"/>
                </a:solidFill>
                <a:latin typeface="Arial" charset="0"/>
                <a:cs typeface="Arial" charset="0"/>
              </a:rPr>
              <a:t>)</a:t>
            </a:r>
            <a:endParaRPr lang="en-ZA" sz="2100" dirty="0">
              <a:solidFill>
                <a:prstClr val="black"/>
              </a:solidFill>
              <a:latin typeface="Arial" charset="0"/>
              <a:cs typeface="Arial" charset="0"/>
            </a:endParaRPr>
          </a:p>
          <a:p>
            <a:pPr algn="just" defTabSz="914400" fontAlgn="base">
              <a:spcBef>
                <a:spcPct val="0"/>
              </a:spcBef>
              <a:spcAft>
                <a:spcPct val="0"/>
              </a:spcAft>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12</a:t>
            </a:fld>
            <a:endParaRPr lang="en-US" altLang="en-US" sz="2400" dirty="0">
              <a:solidFill>
                <a:srgbClr val="014929"/>
              </a:solidFill>
              <a:latin typeface="Arial" panose="020B0604020202020204" pitchFamily="34" charset="0"/>
            </a:endParaRPr>
          </a:p>
        </p:txBody>
      </p:sp>
      <p:sp>
        <p:nvSpPr>
          <p:cNvPr id="2" name="Right Arrow 1"/>
          <p:cNvSpPr/>
          <p:nvPr/>
        </p:nvSpPr>
        <p:spPr>
          <a:xfrm>
            <a:off x="2646944" y="779655"/>
            <a:ext cx="798900" cy="317633"/>
          </a:xfrm>
          <a:prstGeom prst="right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512172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Amended Legislative Target Dates</a:t>
            </a:r>
          </a:p>
        </p:txBody>
      </p:sp>
      <p:sp>
        <p:nvSpPr>
          <p:cNvPr id="6" name="Rectangle 13"/>
          <p:cNvSpPr>
            <a:spLocks noChangeArrowheads="1"/>
          </p:cNvSpPr>
          <p:nvPr/>
        </p:nvSpPr>
        <p:spPr bwMode="auto">
          <a:xfrm>
            <a:off x="288979" y="836532"/>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r>
              <a:rPr lang="en-ZA" sz="2800" b="1" strike="sngStrike" dirty="0">
                <a:effectLst>
                  <a:outerShdw blurRad="38100" dist="38100" dir="2700000" algn="tl">
                    <a:srgbClr val="000000">
                      <a:alpha val="43137"/>
                    </a:srgbClr>
                  </a:outerShdw>
                </a:effectLst>
                <a:latin typeface="Arial" charset="0"/>
                <a:cs typeface="Arial" charset="0"/>
              </a:rPr>
              <a:t>31 August 2020</a:t>
            </a:r>
            <a:r>
              <a:rPr lang="en-ZA" sz="2800" b="1" dirty="0">
                <a:solidFill>
                  <a:srgbClr val="C00000"/>
                </a:solidFill>
                <a:effectLst>
                  <a:outerShdw blurRad="38100" dist="38100" dir="2700000" algn="tl">
                    <a:srgbClr val="000000">
                      <a:alpha val="43137"/>
                    </a:srgbClr>
                  </a:outerShdw>
                </a:effectLst>
                <a:latin typeface="Arial" charset="0"/>
                <a:cs typeface="Arial" charset="0"/>
              </a:rPr>
              <a:t>            </a:t>
            </a:r>
            <a:r>
              <a:rPr lang="en-ZA" sz="2800" b="1" dirty="0" smtClean="0">
                <a:solidFill>
                  <a:srgbClr val="C00000"/>
                </a:solidFill>
                <a:effectLst>
                  <a:outerShdw blurRad="38100" dist="38100" dir="2700000" algn="tl">
                    <a:srgbClr val="000000">
                      <a:alpha val="43137"/>
                    </a:srgbClr>
                  </a:outerShdw>
                </a:effectLst>
                <a:latin typeface="Arial" charset="0"/>
                <a:cs typeface="Arial" charset="0"/>
              </a:rPr>
              <a:t> 30 November 2020</a:t>
            </a:r>
            <a:endParaRPr lang="en-ZA" sz="2800" b="1" dirty="0">
              <a:solidFill>
                <a:srgbClr val="C00000"/>
              </a:solidFill>
              <a:effectLst>
                <a:outerShdw blurRad="38100" dist="38100" dir="2700000" algn="tl">
                  <a:srgbClr val="000000">
                    <a:alpha val="43137"/>
                  </a:srgbClr>
                </a:outerShdw>
              </a:effectLst>
              <a:latin typeface="Arial" charset="0"/>
              <a:cs typeface="Arial" charset="0"/>
            </a:endParaRPr>
          </a:p>
          <a:p>
            <a:pPr marL="457200" indent="-4572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algn="just" defTabSz="914400" fontAlgn="base">
              <a:spcBef>
                <a:spcPct val="0"/>
              </a:spcBef>
              <a:spcAft>
                <a:spcPct val="0"/>
              </a:spcAft>
            </a:pPr>
            <a:r>
              <a:rPr lang="en-ZA" sz="2100" dirty="0">
                <a:solidFill>
                  <a:prstClr val="black"/>
                </a:solidFill>
                <a:latin typeface="Arial" charset="0"/>
                <a:cs typeface="Arial" charset="0"/>
              </a:rPr>
              <a:t>Section 40(1)(d) of the PMFA stipulates that the AO for the Department “</a:t>
            </a:r>
            <a:r>
              <a:rPr lang="en-ZA" sz="2100" i="1" dirty="0">
                <a:solidFill>
                  <a:prstClr val="black"/>
                </a:solidFill>
                <a:latin typeface="Arial" charset="0"/>
                <a:cs typeface="Arial" charset="0"/>
              </a:rPr>
              <a:t>must submit </a:t>
            </a:r>
            <a:r>
              <a:rPr lang="en-ZA" sz="2100" b="1" i="1" dirty="0">
                <a:solidFill>
                  <a:prstClr val="black"/>
                </a:solidFill>
                <a:latin typeface="Arial" charset="0"/>
                <a:cs typeface="Arial" charset="0"/>
              </a:rPr>
              <a:t>within five months of the end of a financial year</a:t>
            </a:r>
            <a:r>
              <a:rPr lang="en-ZA" sz="2100" i="1" dirty="0">
                <a:solidFill>
                  <a:prstClr val="black"/>
                </a:solidFill>
                <a:latin typeface="Arial" charset="0"/>
                <a:cs typeface="Arial" charset="0"/>
              </a:rPr>
              <a:t> to treasury:</a:t>
            </a:r>
          </a:p>
          <a:p>
            <a:pPr algn="just" defTabSz="914400" fontAlgn="base">
              <a:spcBef>
                <a:spcPct val="0"/>
              </a:spcBef>
              <a:spcAft>
                <a:spcPct val="0"/>
              </a:spcAft>
            </a:pPr>
            <a:endParaRPr lang="en-ZA" sz="2100" i="1" dirty="0">
              <a:solidFill>
                <a:prstClr val="black"/>
              </a:solidFill>
              <a:latin typeface="Arial" charset="0"/>
              <a:cs typeface="Arial" charset="0"/>
            </a:endParaRPr>
          </a:p>
          <a:p>
            <a:pPr marL="342900" indent="-342900" algn="just" defTabSz="914400" fontAlgn="base">
              <a:spcBef>
                <a:spcPct val="0"/>
              </a:spcBef>
              <a:spcAft>
                <a:spcPct val="0"/>
              </a:spcAft>
              <a:buFont typeface="Arial" panose="020B0604020202020204" pitchFamily="34" charset="0"/>
              <a:buChar char="•"/>
            </a:pPr>
            <a:r>
              <a:rPr lang="en-ZA" sz="2100" i="1" dirty="0">
                <a:solidFill>
                  <a:prstClr val="black"/>
                </a:solidFill>
                <a:latin typeface="Arial" charset="0"/>
                <a:cs typeface="Arial" charset="0"/>
              </a:rPr>
              <a:t>an annual report on the activities of the department;</a:t>
            </a:r>
          </a:p>
          <a:p>
            <a:pPr marL="342900" indent="-342900" algn="just" defTabSz="914400" fontAlgn="base">
              <a:spcBef>
                <a:spcPct val="0"/>
              </a:spcBef>
              <a:spcAft>
                <a:spcPct val="0"/>
              </a:spcAft>
              <a:buFont typeface="Arial" panose="020B0604020202020204" pitchFamily="34" charset="0"/>
              <a:buChar char="•"/>
            </a:pPr>
            <a:r>
              <a:rPr lang="en-ZA" sz="2100" i="1" dirty="0">
                <a:solidFill>
                  <a:prstClr val="black"/>
                </a:solidFill>
                <a:latin typeface="Arial" charset="0"/>
                <a:cs typeface="Arial" charset="0"/>
              </a:rPr>
              <a:t>the financial statements for the financial year after those statements have been audited;  and</a:t>
            </a:r>
          </a:p>
          <a:p>
            <a:pPr marL="342900" indent="-342900" algn="just" defTabSz="914400" fontAlgn="base">
              <a:spcBef>
                <a:spcPct val="0"/>
              </a:spcBef>
              <a:spcAft>
                <a:spcPct val="0"/>
              </a:spcAft>
              <a:buFont typeface="Arial" panose="020B0604020202020204" pitchFamily="34" charset="0"/>
              <a:buChar char="•"/>
            </a:pPr>
            <a:r>
              <a:rPr lang="en-ZA" sz="2100" i="1" dirty="0">
                <a:solidFill>
                  <a:prstClr val="black"/>
                </a:solidFill>
                <a:latin typeface="Arial" charset="0"/>
                <a:cs typeface="Arial" charset="0"/>
              </a:rPr>
              <a:t>the Auditor-General’s report on those statements</a:t>
            </a:r>
            <a:r>
              <a:rPr lang="en-ZA" sz="2100" dirty="0">
                <a:solidFill>
                  <a:prstClr val="black"/>
                </a:solidFill>
                <a:latin typeface="Arial" charset="0"/>
                <a:cs typeface="Arial" charset="0"/>
              </a:rPr>
              <a:t>”. </a:t>
            </a:r>
          </a:p>
          <a:p>
            <a:pPr algn="just" defTabSz="914400" fontAlgn="base">
              <a:spcBef>
                <a:spcPct val="0"/>
              </a:spcBef>
              <a:spcAft>
                <a:spcPct val="0"/>
              </a:spcAft>
            </a:pPr>
            <a:endParaRPr lang="en-ZA" sz="2100" dirty="0">
              <a:solidFill>
                <a:prstClr val="black"/>
              </a:solidFill>
              <a:latin typeface="Arial" charset="0"/>
              <a:cs typeface="Arial" charset="0"/>
            </a:endParaRPr>
          </a:p>
          <a:p>
            <a:pPr algn="just" defTabSz="914400" fontAlgn="base">
              <a:spcBef>
                <a:spcPct val="0"/>
              </a:spcBef>
              <a:spcAft>
                <a:spcPct val="0"/>
              </a:spcAft>
            </a:pPr>
            <a:r>
              <a:rPr lang="en-ZA" sz="2100" dirty="0">
                <a:solidFill>
                  <a:prstClr val="black"/>
                </a:solidFill>
                <a:latin typeface="Arial" charset="0"/>
                <a:cs typeface="Arial" charset="0"/>
              </a:rPr>
              <a:t>This implies that the </a:t>
            </a:r>
            <a:r>
              <a:rPr lang="en-ZA" sz="2100" b="1" dirty="0">
                <a:solidFill>
                  <a:prstClr val="black"/>
                </a:solidFill>
                <a:latin typeface="Arial" charset="0"/>
                <a:cs typeface="Arial" charset="0"/>
              </a:rPr>
              <a:t>final, audited DOD Annual Report </a:t>
            </a:r>
            <a:r>
              <a:rPr lang="en-ZA" sz="2100" dirty="0">
                <a:solidFill>
                  <a:prstClr val="black"/>
                </a:solidFill>
                <a:latin typeface="Arial" charset="0"/>
                <a:cs typeface="Arial" charset="0"/>
              </a:rPr>
              <a:t>must be presented by the AO to the EA and NT by </a:t>
            </a:r>
            <a:r>
              <a:rPr lang="en-ZA" sz="2100" b="1" dirty="0" smtClean="0">
                <a:solidFill>
                  <a:prstClr val="black"/>
                </a:solidFill>
                <a:latin typeface="Arial" charset="0"/>
                <a:cs typeface="Arial" charset="0"/>
              </a:rPr>
              <a:t>end </a:t>
            </a:r>
            <a:r>
              <a:rPr lang="en-ZA" sz="2100" b="1" strike="sngStrike" dirty="0" smtClean="0">
                <a:solidFill>
                  <a:schemeClr val="bg1">
                    <a:lumMod val="50000"/>
                  </a:schemeClr>
                </a:solidFill>
                <a:latin typeface="Arial" charset="0"/>
                <a:cs typeface="Arial" charset="0"/>
              </a:rPr>
              <a:t>August</a:t>
            </a:r>
            <a:r>
              <a:rPr lang="en-ZA" sz="2100" b="1" dirty="0" smtClean="0">
                <a:solidFill>
                  <a:prstClr val="black"/>
                </a:solidFill>
                <a:latin typeface="Arial" charset="0"/>
                <a:cs typeface="Arial" charset="0"/>
              </a:rPr>
              <a:t> </a:t>
            </a:r>
            <a:r>
              <a:rPr lang="en-ZA" sz="2100" b="1" strike="sngStrike" dirty="0">
                <a:solidFill>
                  <a:schemeClr val="bg1">
                    <a:lumMod val="50000"/>
                  </a:schemeClr>
                </a:solidFill>
                <a:latin typeface="Arial" charset="0"/>
                <a:cs typeface="Arial" charset="0"/>
              </a:rPr>
              <a:t>October</a:t>
            </a:r>
            <a:r>
              <a:rPr lang="en-ZA" sz="2100" b="1" dirty="0">
                <a:solidFill>
                  <a:prstClr val="black"/>
                </a:solidFill>
                <a:latin typeface="Arial" charset="0"/>
                <a:cs typeface="Arial" charset="0"/>
              </a:rPr>
              <a:t>  </a:t>
            </a:r>
            <a:r>
              <a:rPr lang="en-ZA" sz="2100" b="1" dirty="0" smtClean="0">
                <a:solidFill>
                  <a:prstClr val="black"/>
                </a:solidFill>
                <a:latin typeface="Arial" charset="0"/>
                <a:cs typeface="Arial" charset="0"/>
              </a:rPr>
              <a:t/>
            </a:r>
            <a:br>
              <a:rPr lang="en-ZA" sz="2100" b="1" dirty="0" smtClean="0">
                <a:solidFill>
                  <a:prstClr val="black"/>
                </a:solidFill>
                <a:latin typeface="Arial" charset="0"/>
                <a:cs typeface="Arial" charset="0"/>
              </a:rPr>
            </a:br>
            <a:r>
              <a:rPr lang="en-ZA" sz="2100" b="1" dirty="0" smtClean="0">
                <a:solidFill>
                  <a:prstClr val="black"/>
                </a:solidFill>
                <a:latin typeface="Arial" charset="0"/>
                <a:cs typeface="Arial" charset="0"/>
              </a:rPr>
              <a:t>November</a:t>
            </a:r>
            <a:r>
              <a:rPr lang="en-ZA" sz="2100" dirty="0" smtClean="0">
                <a:solidFill>
                  <a:prstClr val="black"/>
                </a:solidFill>
                <a:latin typeface="Arial" charset="0"/>
                <a:cs typeface="Arial" charset="0"/>
              </a:rPr>
              <a:t>.</a:t>
            </a:r>
            <a:r>
              <a:rPr lang="en-ZA" sz="2100" b="1" dirty="0" smtClean="0">
                <a:solidFill>
                  <a:prstClr val="black"/>
                </a:solidFill>
                <a:latin typeface="Arial" charset="0"/>
                <a:cs typeface="Arial" charset="0"/>
              </a:rPr>
              <a:t> </a:t>
            </a:r>
            <a:r>
              <a:rPr lang="en-ZA" sz="2100" dirty="0" smtClean="0">
                <a:solidFill>
                  <a:prstClr val="black"/>
                </a:solidFill>
                <a:latin typeface="Arial" charset="0"/>
                <a:cs typeface="Arial" charset="0"/>
              </a:rPr>
              <a:t>(</a:t>
            </a:r>
            <a:r>
              <a:rPr lang="en-ZA" sz="2100" b="1" dirty="0" smtClean="0">
                <a:solidFill>
                  <a:srgbClr val="C00000"/>
                </a:solidFill>
                <a:effectLst>
                  <a:outerShdw blurRad="38100" dist="38100" dir="2700000" algn="tl">
                    <a:srgbClr val="000000">
                      <a:alpha val="43137"/>
                    </a:srgbClr>
                  </a:outerShdw>
                </a:effectLst>
                <a:latin typeface="Arial" charset="0"/>
                <a:cs typeface="Arial" charset="0"/>
              </a:rPr>
              <a:t>20</a:t>
            </a:r>
            <a:r>
              <a:rPr lang="en-ZA" sz="2100" b="1" dirty="0" smtClean="0">
                <a:solidFill>
                  <a:prstClr val="black"/>
                </a:solidFill>
                <a:latin typeface="Arial" charset="0"/>
                <a:cs typeface="Arial" charset="0"/>
              </a:rPr>
              <a:t> </a:t>
            </a:r>
            <a:r>
              <a:rPr lang="en-ZA" sz="2100" b="1" dirty="0" smtClean="0">
                <a:solidFill>
                  <a:srgbClr val="C00000"/>
                </a:solidFill>
                <a:effectLst>
                  <a:outerShdw blurRad="38100" dist="38100" dir="2700000" algn="tl">
                    <a:srgbClr val="000000">
                      <a:alpha val="43137"/>
                    </a:srgbClr>
                  </a:outerShdw>
                </a:effectLst>
                <a:latin typeface="Arial" charset="0"/>
                <a:cs typeface="Arial" charset="0"/>
              </a:rPr>
              <a:t>November 2020</a:t>
            </a:r>
            <a:r>
              <a:rPr lang="en-ZA" sz="2100" dirty="0">
                <a:solidFill>
                  <a:prstClr val="black"/>
                </a:solidFill>
                <a:latin typeface="Arial" charset="0"/>
                <a:cs typeface="Arial" charset="0"/>
              </a:rPr>
              <a:t>)</a:t>
            </a:r>
          </a:p>
          <a:p>
            <a:pPr algn="just" defTabSz="914400" fontAlgn="base">
              <a:spcBef>
                <a:spcPct val="0"/>
              </a:spcBef>
              <a:spcAft>
                <a:spcPct val="0"/>
              </a:spcAft>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13</a:t>
            </a:fld>
            <a:endParaRPr lang="en-US" altLang="en-US" sz="2400" dirty="0">
              <a:solidFill>
                <a:srgbClr val="014929"/>
              </a:solidFill>
              <a:latin typeface="Arial" panose="020B0604020202020204" pitchFamily="34" charset="0"/>
            </a:endParaRPr>
          </a:p>
        </p:txBody>
      </p:sp>
      <p:sp>
        <p:nvSpPr>
          <p:cNvPr id="8" name="Right Arrow 7"/>
          <p:cNvSpPr/>
          <p:nvPr/>
        </p:nvSpPr>
        <p:spPr>
          <a:xfrm>
            <a:off x="3205210" y="914405"/>
            <a:ext cx="798900" cy="317633"/>
          </a:xfrm>
          <a:prstGeom prst="right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786579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Amended Legislative Target Dates</a:t>
            </a:r>
          </a:p>
        </p:txBody>
      </p:sp>
      <p:sp>
        <p:nvSpPr>
          <p:cNvPr id="6" name="Rectangle 13"/>
          <p:cNvSpPr>
            <a:spLocks noChangeArrowheads="1"/>
          </p:cNvSpPr>
          <p:nvPr/>
        </p:nvSpPr>
        <p:spPr bwMode="auto">
          <a:xfrm>
            <a:off x="288979" y="836532"/>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r>
              <a:rPr lang="en-ZA" sz="2800" b="1" strike="sngStrike" dirty="0">
                <a:effectLst>
                  <a:outerShdw blurRad="38100" dist="38100" dir="2700000" algn="tl">
                    <a:srgbClr val="000000">
                      <a:alpha val="43137"/>
                    </a:srgbClr>
                  </a:outerShdw>
                </a:effectLst>
                <a:latin typeface="Arial" charset="0"/>
                <a:cs typeface="Arial" charset="0"/>
              </a:rPr>
              <a:t>30 September 2020</a:t>
            </a:r>
            <a:r>
              <a:rPr lang="en-ZA" sz="2800" b="1" dirty="0">
                <a:solidFill>
                  <a:srgbClr val="C00000"/>
                </a:solidFill>
                <a:effectLst>
                  <a:outerShdw blurRad="38100" dist="38100" dir="2700000" algn="tl">
                    <a:srgbClr val="000000">
                      <a:alpha val="43137"/>
                    </a:srgbClr>
                  </a:outerShdw>
                </a:effectLst>
                <a:latin typeface="Arial" charset="0"/>
                <a:cs typeface="Arial" charset="0"/>
              </a:rPr>
              <a:t>            30 November 2020</a:t>
            </a:r>
          </a:p>
          <a:p>
            <a:pPr marL="457200" indent="-4572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algn="just" defTabSz="914400" fontAlgn="base">
              <a:spcBef>
                <a:spcPct val="0"/>
              </a:spcBef>
              <a:spcAft>
                <a:spcPct val="0"/>
              </a:spcAft>
            </a:pPr>
            <a:r>
              <a:rPr lang="en-ZA" sz="2200" dirty="0">
                <a:solidFill>
                  <a:prstClr val="black"/>
                </a:solidFill>
                <a:latin typeface="Arial" charset="0"/>
                <a:cs typeface="Arial" charset="0"/>
              </a:rPr>
              <a:t>In terms of Section 65(1)(a) of the PFMA, “</a:t>
            </a:r>
            <a:r>
              <a:rPr lang="en-ZA" sz="2200" i="1" dirty="0">
                <a:solidFill>
                  <a:prstClr val="black"/>
                </a:solidFill>
                <a:latin typeface="Arial" charset="0"/>
                <a:cs typeface="Arial" charset="0"/>
              </a:rPr>
              <a:t>the executive authority responsible for a department must table in the National Assembly or provincial legislature, the annual report and financial statements referred to in Section 40(1)(d) and the audit report on those statements, within one month after the accounting officer for the department received the audit report</a:t>
            </a:r>
            <a:r>
              <a:rPr lang="en-ZA" sz="2200" dirty="0">
                <a:solidFill>
                  <a:prstClr val="black"/>
                </a:solidFill>
                <a:latin typeface="Arial" charset="0"/>
                <a:cs typeface="Arial" charset="0"/>
              </a:rPr>
              <a:t>”. </a:t>
            </a:r>
          </a:p>
          <a:p>
            <a:pPr algn="just" defTabSz="914400" fontAlgn="base">
              <a:spcBef>
                <a:spcPct val="0"/>
              </a:spcBef>
              <a:spcAft>
                <a:spcPct val="0"/>
              </a:spcAft>
            </a:pPr>
            <a:endParaRPr lang="en-ZA" sz="2200" dirty="0">
              <a:solidFill>
                <a:prstClr val="black"/>
              </a:solidFill>
              <a:latin typeface="Arial" charset="0"/>
              <a:cs typeface="Arial" charset="0"/>
            </a:endParaRPr>
          </a:p>
          <a:p>
            <a:pPr algn="just" defTabSz="914400" fontAlgn="base">
              <a:spcBef>
                <a:spcPct val="0"/>
              </a:spcBef>
              <a:spcAft>
                <a:spcPct val="0"/>
              </a:spcAft>
            </a:pPr>
            <a:r>
              <a:rPr lang="en-ZA" sz="2200" dirty="0">
                <a:solidFill>
                  <a:prstClr val="black"/>
                </a:solidFill>
                <a:latin typeface="Arial" charset="0"/>
                <a:cs typeface="Arial" charset="0"/>
              </a:rPr>
              <a:t>Tabling of the Annual Report to the Speaker of the National Assembly and the Chairperson of the National Council of Provinces usually takes place by the </a:t>
            </a:r>
            <a:r>
              <a:rPr lang="en-ZA" sz="2200" b="1" dirty="0">
                <a:solidFill>
                  <a:prstClr val="black"/>
                </a:solidFill>
                <a:latin typeface="Arial" charset="0"/>
                <a:cs typeface="Arial" charset="0"/>
              </a:rPr>
              <a:t>end of </a:t>
            </a:r>
            <a:r>
              <a:rPr lang="en-ZA" sz="2200" b="1" strike="sngStrike" dirty="0">
                <a:solidFill>
                  <a:srgbClr val="909591"/>
                </a:solidFill>
                <a:latin typeface="Arial" charset="0"/>
                <a:cs typeface="Arial" charset="0"/>
              </a:rPr>
              <a:t>September</a:t>
            </a:r>
            <a:r>
              <a:rPr lang="en-ZA" sz="2200" b="1" dirty="0">
                <a:solidFill>
                  <a:prstClr val="black"/>
                </a:solidFill>
                <a:latin typeface="Arial" charset="0"/>
                <a:cs typeface="Arial" charset="0"/>
              </a:rPr>
              <a:t> </a:t>
            </a:r>
            <a:r>
              <a:rPr lang="en-ZA" sz="2200" b="1" dirty="0" smtClean="0">
                <a:solidFill>
                  <a:prstClr val="black"/>
                </a:solidFill>
                <a:latin typeface="Arial" charset="0"/>
                <a:cs typeface="Arial" charset="0"/>
              </a:rPr>
              <a:t>November</a:t>
            </a:r>
            <a:r>
              <a:rPr lang="en-ZA" sz="2200" dirty="0" smtClean="0">
                <a:solidFill>
                  <a:prstClr val="black"/>
                </a:solidFill>
                <a:latin typeface="Arial" charset="0"/>
                <a:cs typeface="Arial" charset="0"/>
              </a:rPr>
              <a:t>.</a:t>
            </a:r>
          </a:p>
          <a:p>
            <a:pPr algn="just" defTabSz="914400" fontAlgn="base">
              <a:spcBef>
                <a:spcPct val="0"/>
              </a:spcBef>
              <a:spcAft>
                <a:spcPct val="0"/>
              </a:spcAft>
            </a:pPr>
            <a:r>
              <a:rPr lang="en-ZA" sz="2200" dirty="0" smtClean="0">
                <a:solidFill>
                  <a:prstClr val="black"/>
                </a:solidFill>
                <a:latin typeface="Arial" charset="0"/>
                <a:cs typeface="Arial" charset="0"/>
              </a:rPr>
              <a:t>(</a:t>
            </a:r>
            <a:r>
              <a:rPr lang="en-ZA" sz="2200" b="1" dirty="0" smtClean="0">
                <a:solidFill>
                  <a:srgbClr val="C00000"/>
                </a:solidFill>
                <a:effectLst>
                  <a:outerShdw blurRad="38100" dist="38100" dir="2700000" algn="tl">
                    <a:srgbClr val="000000">
                      <a:alpha val="43137"/>
                    </a:srgbClr>
                  </a:outerShdw>
                </a:effectLst>
                <a:latin typeface="Arial" charset="0"/>
                <a:cs typeface="Arial" charset="0"/>
              </a:rPr>
              <a:t>20 November 2020</a:t>
            </a:r>
            <a:r>
              <a:rPr lang="en-ZA" sz="2200" dirty="0" smtClean="0">
                <a:solidFill>
                  <a:prstClr val="black"/>
                </a:solidFill>
                <a:latin typeface="Arial" charset="0"/>
                <a:cs typeface="Arial" charset="0"/>
              </a:rPr>
              <a:t>)</a:t>
            </a: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14</a:t>
            </a:fld>
            <a:endParaRPr lang="en-US" altLang="en-US" sz="2400" dirty="0">
              <a:solidFill>
                <a:srgbClr val="014929"/>
              </a:solidFill>
              <a:latin typeface="Arial" panose="020B0604020202020204" pitchFamily="34" charset="0"/>
            </a:endParaRPr>
          </a:p>
        </p:txBody>
      </p:sp>
      <p:sp>
        <p:nvSpPr>
          <p:cNvPr id="8" name="Right Arrow 7"/>
          <p:cNvSpPr/>
          <p:nvPr/>
        </p:nvSpPr>
        <p:spPr>
          <a:xfrm>
            <a:off x="3811601" y="914405"/>
            <a:ext cx="798900" cy="317633"/>
          </a:xfrm>
          <a:prstGeom prst="right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176119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6" name="Rectangle 13"/>
          <p:cNvSpPr>
            <a:spLocks noChangeArrowheads="1"/>
          </p:cNvSpPr>
          <p:nvPr/>
        </p:nvSpPr>
        <p:spPr bwMode="auto">
          <a:xfrm>
            <a:off x="298580" y="595901"/>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fontAlgn="base">
              <a:lnSpc>
                <a:spcPct val="200000"/>
              </a:lnSpc>
              <a:spcBef>
                <a:spcPct val="0"/>
              </a:spcBef>
              <a:spcAft>
                <a:spcPct val="0"/>
              </a:spcAft>
            </a:pPr>
            <a:endParaRPr lang="en-ZA" sz="2600" dirty="0">
              <a:solidFill>
                <a:prstClr val="black"/>
              </a:solidFill>
              <a:latin typeface="Arial" charset="0"/>
              <a:cs typeface="Arial" charset="0"/>
            </a:endParaRPr>
          </a:p>
          <a:p>
            <a:pPr algn="ctr" defTabSz="914400" fontAlgn="base">
              <a:lnSpc>
                <a:spcPct val="200000"/>
              </a:lnSpc>
              <a:spcBef>
                <a:spcPct val="0"/>
              </a:spcBef>
              <a:spcAft>
                <a:spcPct val="0"/>
              </a:spcAft>
            </a:pPr>
            <a:endParaRPr lang="en-ZA" sz="2600" dirty="0">
              <a:solidFill>
                <a:prstClr val="black"/>
              </a:solidFill>
              <a:latin typeface="Arial" charset="0"/>
              <a:cs typeface="Arial" charset="0"/>
            </a:endParaRPr>
          </a:p>
          <a:p>
            <a:pPr algn="ctr" defTabSz="914400" fontAlgn="base">
              <a:spcBef>
                <a:spcPct val="0"/>
              </a:spcBef>
              <a:spcAft>
                <a:spcPct val="0"/>
              </a:spcAft>
            </a:pPr>
            <a:endParaRPr lang="en-ZA" b="1" dirty="0">
              <a:solidFill>
                <a:srgbClr val="014929"/>
              </a:solidFill>
              <a:effectLst>
                <a:outerShdw blurRad="38100" dist="38100" dir="2700000" algn="tl">
                  <a:srgbClr val="000000">
                    <a:alpha val="43137"/>
                  </a:srgbClr>
                </a:outerShdw>
              </a:effectLst>
              <a:latin typeface="Arial" charset="0"/>
              <a:cs typeface="Arial" charset="0"/>
            </a:endParaRPr>
          </a:p>
          <a:p>
            <a:pPr algn="ctr" defTabSz="914400" fontAlgn="base">
              <a:spcBef>
                <a:spcPct val="0"/>
              </a:spcBef>
              <a:spcAft>
                <a:spcPct val="0"/>
              </a:spcAft>
            </a:pPr>
            <a:r>
              <a:rPr lang="en-ZA" sz="4800" b="1" dirty="0">
                <a:solidFill>
                  <a:srgbClr val="014929"/>
                </a:solidFill>
                <a:effectLst>
                  <a:outerShdw blurRad="38100" dist="38100" dir="2700000" algn="tl">
                    <a:srgbClr val="000000">
                      <a:alpha val="43137"/>
                    </a:srgbClr>
                  </a:outerShdw>
                </a:effectLst>
                <a:latin typeface="Arial" charset="0"/>
                <a:cs typeface="Arial" charset="0"/>
              </a:rPr>
              <a:t>2. DOD Annual Report Structure and Content</a:t>
            </a:r>
            <a:endParaRPr lang="en-US" sz="4800" b="1" dirty="0">
              <a:solidFill>
                <a:srgbClr val="014929"/>
              </a:solidFill>
              <a:effectLst>
                <a:outerShdw blurRad="38100" dist="38100" dir="2700000" algn="tl">
                  <a:srgbClr val="000000">
                    <a:alpha val="43137"/>
                  </a:srgbClr>
                </a:outerShdw>
              </a:effectLst>
              <a:latin typeface="Arial" charset="0"/>
              <a:cs typeface="Arial" charset="0"/>
            </a:endParaRPr>
          </a:p>
        </p:txBody>
      </p:sp>
    </p:spTree>
    <p:extLst>
      <p:ext uri="{BB962C8B-B14F-4D97-AF65-F5344CB8AC3E}">
        <p14:creationId xmlns:p14="http://schemas.microsoft.com/office/powerpoint/2010/main" val="4109717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6" name="Rectangle 13"/>
          <p:cNvSpPr>
            <a:spLocks noChangeArrowheads="1"/>
          </p:cNvSpPr>
          <p:nvPr/>
        </p:nvSpPr>
        <p:spPr bwMode="auto">
          <a:xfrm>
            <a:off x="298580" y="595901"/>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fontAlgn="base">
              <a:lnSpc>
                <a:spcPct val="200000"/>
              </a:lnSpc>
              <a:spcBef>
                <a:spcPct val="0"/>
              </a:spcBef>
              <a:spcAft>
                <a:spcPct val="0"/>
              </a:spcAft>
            </a:pPr>
            <a:endParaRPr lang="en-ZA" sz="2600" dirty="0">
              <a:solidFill>
                <a:prstClr val="black"/>
              </a:solidFill>
              <a:latin typeface="Arial" charset="0"/>
              <a:cs typeface="Arial" charset="0"/>
            </a:endParaRPr>
          </a:p>
          <a:p>
            <a:pPr algn="ctr" defTabSz="914400" fontAlgn="base">
              <a:lnSpc>
                <a:spcPct val="200000"/>
              </a:lnSpc>
              <a:spcBef>
                <a:spcPct val="0"/>
              </a:spcBef>
              <a:spcAft>
                <a:spcPct val="0"/>
              </a:spcAft>
            </a:pPr>
            <a:endParaRPr lang="en-ZA" sz="2600" dirty="0">
              <a:solidFill>
                <a:prstClr val="black"/>
              </a:solidFill>
              <a:latin typeface="Arial" charset="0"/>
              <a:cs typeface="Arial" charset="0"/>
            </a:endParaRPr>
          </a:p>
          <a:p>
            <a:pPr algn="ctr" defTabSz="914400" fontAlgn="base">
              <a:spcBef>
                <a:spcPct val="0"/>
              </a:spcBef>
              <a:spcAft>
                <a:spcPct val="0"/>
              </a:spcAft>
            </a:pPr>
            <a:r>
              <a:rPr lang="en-ZA" sz="6000" b="1" dirty="0">
                <a:solidFill>
                  <a:srgbClr val="014929"/>
                </a:solidFill>
                <a:effectLst>
                  <a:outerShdw blurRad="38100" dist="38100" dir="2700000" algn="tl">
                    <a:srgbClr val="000000">
                      <a:alpha val="43137"/>
                    </a:srgbClr>
                  </a:outerShdw>
                </a:effectLst>
                <a:latin typeface="Arial" charset="0"/>
                <a:cs typeface="Arial" charset="0"/>
              </a:rPr>
              <a:t>Part A</a:t>
            </a:r>
            <a:r>
              <a:rPr lang="en-ZA" sz="4800" b="1" dirty="0">
                <a:solidFill>
                  <a:srgbClr val="014929"/>
                </a:solidFill>
                <a:effectLst>
                  <a:outerShdw blurRad="38100" dist="38100" dir="2700000" algn="tl">
                    <a:srgbClr val="000000">
                      <a:alpha val="43137"/>
                    </a:srgbClr>
                  </a:outerShdw>
                </a:effectLst>
                <a:latin typeface="Arial" charset="0"/>
                <a:cs typeface="Arial" charset="0"/>
              </a:rPr>
              <a:t>: </a:t>
            </a:r>
          </a:p>
          <a:p>
            <a:pPr algn="ctr" defTabSz="914400" fontAlgn="base">
              <a:spcBef>
                <a:spcPct val="0"/>
              </a:spcBef>
              <a:spcAft>
                <a:spcPct val="0"/>
              </a:spcAft>
            </a:pPr>
            <a:r>
              <a:rPr lang="en-ZA" sz="4800" b="1" dirty="0">
                <a:solidFill>
                  <a:srgbClr val="014929"/>
                </a:solidFill>
                <a:effectLst>
                  <a:outerShdw blurRad="38100" dist="38100" dir="2700000" algn="tl">
                    <a:srgbClr val="000000">
                      <a:alpha val="43137"/>
                    </a:srgbClr>
                  </a:outerShdw>
                </a:effectLst>
                <a:latin typeface="Arial" charset="0"/>
                <a:cs typeface="Arial" charset="0"/>
              </a:rPr>
              <a:t>General Information </a:t>
            </a:r>
            <a:endParaRPr lang="en-US" sz="4800" b="1" dirty="0">
              <a:solidFill>
                <a:srgbClr val="014929"/>
              </a:solidFill>
              <a:effectLst>
                <a:outerShdw blurRad="38100" dist="38100" dir="2700000" algn="tl">
                  <a:srgbClr val="000000">
                    <a:alpha val="43137"/>
                  </a:srgbClr>
                </a:outerShdw>
              </a:effectLst>
              <a:latin typeface="Arial" charset="0"/>
              <a:cs typeface="Arial" charset="0"/>
            </a:endParaRPr>
          </a:p>
        </p:txBody>
      </p:sp>
    </p:spTree>
    <p:extLst>
      <p:ext uri="{BB962C8B-B14F-4D97-AF65-F5344CB8AC3E}">
        <p14:creationId xmlns:p14="http://schemas.microsoft.com/office/powerpoint/2010/main" val="3251534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4" y="0"/>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DOD Annual Report Structure</a:t>
            </a:r>
          </a:p>
        </p:txBody>
      </p:sp>
      <p:sp>
        <p:nvSpPr>
          <p:cNvPr id="6" name="Rectangle 13"/>
          <p:cNvSpPr>
            <a:spLocks noChangeArrowheads="1"/>
          </p:cNvSpPr>
          <p:nvPr/>
        </p:nvSpPr>
        <p:spPr bwMode="auto">
          <a:xfrm>
            <a:off x="288979" y="625475"/>
            <a:ext cx="8565502" cy="482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lnSpc>
                <a:spcPct val="150000"/>
              </a:lnSpc>
              <a:spcBef>
                <a:spcPct val="0"/>
              </a:spcBef>
              <a:spcAft>
                <a:spcPct val="0"/>
              </a:spcAft>
            </a:pPr>
            <a:r>
              <a:rPr lang="en-ZA" sz="2800" b="1" dirty="0">
                <a:solidFill>
                  <a:prstClr val="black"/>
                </a:solidFill>
                <a:latin typeface="Arial" charset="0"/>
                <a:cs typeface="Arial" charset="0"/>
              </a:rPr>
              <a:t>Part A: General Information </a:t>
            </a:r>
            <a:endParaRPr lang="en-ZA" sz="900" b="1" dirty="0">
              <a:solidFill>
                <a:prstClr val="black"/>
              </a:solidFill>
              <a:latin typeface="Arial" charset="0"/>
              <a:cs typeface="Arial" charset="0"/>
            </a:endParaRPr>
          </a:p>
          <a:p>
            <a:pPr defTabSz="914400" fontAlgn="base">
              <a:lnSpc>
                <a:spcPct val="150000"/>
              </a:lnSpc>
              <a:spcBef>
                <a:spcPct val="0"/>
              </a:spcBef>
              <a:spcAft>
                <a:spcPct val="0"/>
              </a:spcAft>
            </a:pPr>
            <a:r>
              <a:rPr lang="en-ZA" sz="900" b="1" dirty="0">
                <a:solidFill>
                  <a:prstClr val="black"/>
                </a:solidFill>
                <a:latin typeface="Arial" charset="0"/>
                <a:cs typeface="Arial" charset="0"/>
              </a:rPr>
              <a:t> </a:t>
            </a:r>
            <a:endParaRPr lang="en-ZA" sz="900" dirty="0">
              <a:solidFill>
                <a:prstClr val="black"/>
              </a:solidFill>
              <a:latin typeface="Arial" charset="0"/>
              <a:cs typeface="Arial" charset="0"/>
            </a:endParaRPr>
          </a:p>
          <a:p>
            <a:pPr marL="342900" indent="-342900" algn="just" defTabSz="914400" fontAlgn="base">
              <a:spcBef>
                <a:spcPct val="0"/>
              </a:spcBef>
              <a:spcAft>
                <a:spcPct val="0"/>
              </a:spcAft>
              <a:buFont typeface="Arial" panose="020B0604020202020204" pitchFamily="34" charset="0"/>
              <a:buChar char="•"/>
            </a:pPr>
            <a:r>
              <a:rPr lang="en-ZA" sz="2200" dirty="0" smtClean="0">
                <a:latin typeface="Arial" charset="0"/>
                <a:cs typeface="Arial" charset="0"/>
              </a:rPr>
              <a:t>Foreword by the Executive Authority </a:t>
            </a:r>
            <a:r>
              <a:rPr lang="en-ZA" dirty="0">
                <a:solidFill>
                  <a:srgbClr val="70AD47">
                    <a:lumMod val="75000"/>
                  </a:srgbClr>
                </a:solidFill>
                <a:latin typeface="Arial" charset="0"/>
                <a:cs typeface="Arial" charset="0"/>
              </a:rPr>
              <a:t>[DOD AR p7]</a:t>
            </a:r>
          </a:p>
          <a:p>
            <a:pPr marL="342900" indent="-342900">
              <a:buFont typeface="Arial" panose="020B0604020202020204" pitchFamily="34" charset="0"/>
              <a:buChar char="•"/>
            </a:pPr>
            <a:endParaRPr lang="en-ZA" sz="1000" dirty="0">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endParaRPr>
          </a:p>
          <a:p>
            <a:pPr marL="342900" indent="-342900">
              <a:buFont typeface="Arial" panose="020B0604020202020204" pitchFamily="34" charset="0"/>
              <a:buChar char="•"/>
            </a:pPr>
            <a:r>
              <a:rPr lang="en-ZA" sz="2200" dirty="0" smtClean="0">
                <a:latin typeface="Arial" charset="0"/>
                <a:cs typeface="Arial" charset="0"/>
              </a:rPr>
              <a:t>Strategic Statement by the Head of the Department </a:t>
            </a:r>
            <a:r>
              <a:rPr lang="en-ZA" dirty="0">
                <a:solidFill>
                  <a:srgbClr val="70AD47">
                    <a:lumMod val="75000"/>
                  </a:srgbClr>
                </a:solidFill>
                <a:latin typeface="Arial" charset="0"/>
                <a:cs typeface="Arial" charset="0"/>
              </a:rPr>
              <a:t>[DOD AR </a:t>
            </a:r>
            <a:r>
              <a:rPr lang="en-ZA" dirty="0" smtClean="0">
                <a:solidFill>
                  <a:srgbClr val="70AD47">
                    <a:lumMod val="75000"/>
                  </a:srgbClr>
                </a:solidFill>
                <a:latin typeface="Arial" charset="0"/>
                <a:cs typeface="Arial" charset="0"/>
              </a:rPr>
              <a:t>p9]</a:t>
            </a:r>
            <a:r>
              <a:rPr lang="en-ZA" sz="2200" dirty="0" smtClean="0">
                <a:latin typeface="Arial" charset="0"/>
                <a:cs typeface="Arial" charset="0"/>
              </a:rPr>
              <a:t>  </a:t>
            </a:r>
            <a:endParaRPr lang="en-ZA" sz="2000" b="1" dirty="0" smtClean="0">
              <a:solidFill>
                <a:srgbClr val="33CC33"/>
              </a:solidFill>
              <a:effectLst>
                <a:outerShdw blurRad="38100" dist="38100" dir="2700000" algn="tl">
                  <a:srgbClr val="000000">
                    <a:alpha val="43137"/>
                  </a:srgbClr>
                </a:outerShdw>
              </a:effectLst>
              <a:sym typeface="Wingdings" panose="05000000000000000000" pitchFamily="2" charset="2"/>
            </a:endParaRPr>
          </a:p>
          <a:p>
            <a:pPr marL="342900" indent="-342900">
              <a:buFont typeface="Arial" panose="020B0604020202020204" pitchFamily="34" charset="0"/>
              <a:buChar char="•"/>
            </a:pPr>
            <a:endParaRPr lang="en-ZA" sz="1000" dirty="0">
              <a:latin typeface="Arial" charset="0"/>
              <a:cs typeface="Arial" charset="0"/>
            </a:endParaRPr>
          </a:p>
          <a:p>
            <a:pPr marL="342900" indent="-342900" algn="just" defTabSz="914400" fontAlgn="base">
              <a:buFont typeface="Arial" panose="020B0604020202020204" pitchFamily="34" charset="0"/>
              <a:buChar char="•"/>
            </a:pPr>
            <a:r>
              <a:rPr lang="en-ZA" sz="2200" dirty="0">
                <a:solidFill>
                  <a:prstClr val="black"/>
                </a:solidFill>
                <a:latin typeface="Arial" charset="0"/>
                <a:cs typeface="Arial" charset="0"/>
              </a:rPr>
              <a:t>Introduction by the C </a:t>
            </a:r>
            <a:r>
              <a:rPr lang="en-ZA" sz="2200" dirty="0" smtClean="0">
                <a:solidFill>
                  <a:prstClr val="black"/>
                </a:solidFill>
                <a:latin typeface="Arial" charset="0"/>
                <a:cs typeface="Arial" charset="0"/>
              </a:rPr>
              <a:t>SANDF </a:t>
            </a:r>
            <a:r>
              <a:rPr lang="en-ZA" dirty="0">
                <a:solidFill>
                  <a:srgbClr val="70AD47">
                    <a:lumMod val="75000"/>
                  </a:srgbClr>
                </a:solidFill>
                <a:latin typeface="Arial" charset="0"/>
                <a:cs typeface="Arial" charset="0"/>
              </a:rPr>
              <a:t>[DOD AR </a:t>
            </a:r>
            <a:r>
              <a:rPr lang="en-ZA" dirty="0" smtClean="0">
                <a:solidFill>
                  <a:srgbClr val="70AD47">
                    <a:lumMod val="75000"/>
                  </a:srgbClr>
                </a:solidFill>
                <a:latin typeface="Arial" charset="0"/>
                <a:cs typeface="Arial" charset="0"/>
              </a:rPr>
              <a:t>p11]</a:t>
            </a:r>
            <a:endParaRPr lang="en-ZA" sz="2200" dirty="0">
              <a:solidFill>
                <a:srgbClr val="C00000"/>
              </a:solidFill>
              <a:latin typeface="Arial" charset="0"/>
              <a:cs typeface="Arial" charset="0"/>
            </a:endParaRPr>
          </a:p>
          <a:p>
            <a:pPr marL="342900" indent="-342900" algn="just" defTabSz="914400" fontAlgn="base">
              <a:buFont typeface="Arial" panose="020B0604020202020204" pitchFamily="34" charset="0"/>
              <a:buChar char="•"/>
            </a:pPr>
            <a:endParaRPr lang="en-ZA" sz="1000" dirty="0">
              <a:solidFill>
                <a:srgbClr val="C00000"/>
              </a:solidFill>
              <a:latin typeface="Arial" charset="0"/>
              <a:cs typeface="Arial" charset="0"/>
            </a:endParaRPr>
          </a:p>
          <a:p>
            <a:pPr marL="342900" indent="-342900" algn="just" defTabSz="914400" fontAlgn="base">
              <a:buFont typeface="Arial" panose="020B0604020202020204" pitchFamily="34" charset="0"/>
              <a:buChar char="•"/>
            </a:pPr>
            <a:r>
              <a:rPr lang="en-ZA" sz="2200" dirty="0">
                <a:solidFill>
                  <a:prstClr val="black"/>
                </a:solidFill>
                <a:latin typeface="Arial" charset="0"/>
                <a:cs typeface="Arial" charset="0"/>
              </a:rPr>
              <a:t>Strategic Overview </a:t>
            </a:r>
            <a:r>
              <a:rPr lang="en-ZA" dirty="0">
                <a:solidFill>
                  <a:srgbClr val="70AD47">
                    <a:lumMod val="75000"/>
                  </a:srgbClr>
                </a:solidFill>
                <a:latin typeface="Arial" charset="0"/>
                <a:cs typeface="Arial" charset="0"/>
              </a:rPr>
              <a:t>[DOD AR </a:t>
            </a:r>
            <a:r>
              <a:rPr lang="en-ZA" dirty="0" smtClean="0">
                <a:solidFill>
                  <a:srgbClr val="70AD47">
                    <a:lumMod val="75000"/>
                  </a:srgbClr>
                </a:solidFill>
                <a:latin typeface="Arial" charset="0"/>
                <a:cs typeface="Arial" charset="0"/>
              </a:rPr>
              <a:t>p13]</a:t>
            </a:r>
            <a:endParaRPr lang="en-ZA" sz="2200" dirty="0">
              <a:solidFill>
                <a:prstClr val="black"/>
              </a:solidFill>
              <a:latin typeface="Arial" charset="0"/>
              <a:cs typeface="Arial" charset="0"/>
            </a:endParaRPr>
          </a:p>
          <a:p>
            <a:pPr marL="342900" indent="-342900" algn="just" defTabSz="914400" fontAlgn="base">
              <a:buFont typeface="Arial" panose="020B0604020202020204" pitchFamily="34" charset="0"/>
              <a:buChar char="•"/>
            </a:pPr>
            <a:endParaRPr lang="en-ZA" sz="1000" dirty="0">
              <a:solidFill>
                <a:prstClr val="black"/>
              </a:solidFill>
              <a:latin typeface="Arial" charset="0"/>
              <a:cs typeface="Arial" charset="0"/>
            </a:endParaRPr>
          </a:p>
          <a:p>
            <a:pPr marL="342900" indent="-342900" algn="just" defTabSz="914400" fontAlgn="base">
              <a:buFont typeface="Arial" panose="020B0604020202020204" pitchFamily="34" charset="0"/>
              <a:buChar char="•"/>
            </a:pPr>
            <a:r>
              <a:rPr lang="en-ZA" sz="2200" dirty="0">
                <a:solidFill>
                  <a:prstClr val="black"/>
                </a:solidFill>
                <a:latin typeface="Arial" charset="0"/>
                <a:cs typeface="Arial" charset="0"/>
              </a:rPr>
              <a:t>Organisational and Legislative </a:t>
            </a:r>
            <a:r>
              <a:rPr lang="en-ZA" sz="2200" dirty="0" smtClean="0">
                <a:solidFill>
                  <a:prstClr val="black"/>
                </a:solidFill>
                <a:latin typeface="Arial" charset="0"/>
                <a:cs typeface="Arial" charset="0"/>
              </a:rPr>
              <a:t>Mandates</a:t>
            </a:r>
            <a:r>
              <a:rPr lang="en-ZA" dirty="0">
                <a:solidFill>
                  <a:srgbClr val="70AD47">
                    <a:lumMod val="75000"/>
                  </a:srgbClr>
                </a:solidFill>
                <a:latin typeface="Arial" charset="0"/>
                <a:cs typeface="Arial" charset="0"/>
              </a:rPr>
              <a:t> [DOD AR </a:t>
            </a:r>
            <a:r>
              <a:rPr lang="en-ZA" dirty="0" smtClean="0">
                <a:solidFill>
                  <a:srgbClr val="70AD47">
                    <a:lumMod val="75000"/>
                  </a:srgbClr>
                </a:solidFill>
                <a:latin typeface="Arial" charset="0"/>
                <a:cs typeface="Arial" charset="0"/>
              </a:rPr>
              <a:t>p14]</a:t>
            </a:r>
            <a:r>
              <a:rPr lang="en-ZA" sz="2200" dirty="0" smtClean="0">
                <a:solidFill>
                  <a:prstClr val="black"/>
                </a:solidFill>
                <a:latin typeface="Arial" charset="0"/>
                <a:cs typeface="Arial" charset="0"/>
              </a:rPr>
              <a:t> </a:t>
            </a:r>
            <a:r>
              <a:rPr lang="en-ZA" sz="2400" b="1" dirty="0" smtClean="0">
                <a:solidFill>
                  <a:srgbClr val="33CC33"/>
                </a:solidFill>
                <a:effectLst>
                  <a:outerShdw blurRad="38100" dist="38100" dir="2700000" algn="tl">
                    <a:srgbClr val="000000">
                      <a:alpha val="43137"/>
                    </a:srgbClr>
                  </a:outerShdw>
                </a:effectLst>
                <a:sym typeface="Wingdings" panose="05000000000000000000" pitchFamily="2" charset="2"/>
              </a:rPr>
              <a:t> </a:t>
            </a:r>
            <a:r>
              <a:rPr lang="en-ZA" sz="2200" dirty="0" smtClean="0">
                <a:solidFill>
                  <a:prstClr val="black"/>
                </a:solidFill>
                <a:latin typeface="Arial" charset="0"/>
                <a:cs typeface="Arial" charset="0"/>
              </a:rPr>
              <a:t> </a:t>
            </a:r>
            <a:endParaRPr lang="en-ZA" sz="2200" dirty="0">
              <a:solidFill>
                <a:prstClr val="black"/>
              </a:solidFill>
              <a:latin typeface="Arial" charset="0"/>
              <a:cs typeface="Arial" charset="0"/>
            </a:endParaRPr>
          </a:p>
          <a:p>
            <a:pPr marL="342900" indent="-342900" algn="just" defTabSz="914400" fontAlgn="base">
              <a:buFont typeface="Arial" panose="020B0604020202020204" pitchFamily="34" charset="0"/>
              <a:buChar char="•"/>
            </a:pPr>
            <a:endParaRPr lang="en-ZA" sz="1000" dirty="0">
              <a:solidFill>
                <a:prstClr val="black"/>
              </a:solidFill>
              <a:latin typeface="Arial" charset="0"/>
              <a:cs typeface="Arial" charset="0"/>
            </a:endParaRPr>
          </a:p>
          <a:p>
            <a:pPr marL="342900" indent="-342900" algn="just" defTabSz="914400" fontAlgn="base">
              <a:buFont typeface="Arial" panose="020B0604020202020204" pitchFamily="34" charset="0"/>
              <a:buChar char="•"/>
            </a:pPr>
            <a:r>
              <a:rPr lang="en-ZA" sz="2200" dirty="0">
                <a:solidFill>
                  <a:prstClr val="black"/>
                </a:solidFill>
                <a:latin typeface="Arial" charset="0"/>
                <a:cs typeface="Arial" charset="0"/>
              </a:rPr>
              <a:t>Organisational Structure</a:t>
            </a:r>
            <a:r>
              <a:rPr lang="en-ZA" sz="2400" b="1" dirty="0">
                <a:solidFill>
                  <a:srgbClr val="33CC33"/>
                </a:solidFill>
                <a:effectLst>
                  <a:outerShdw blurRad="38100" dist="38100" dir="2700000" algn="tl">
                    <a:srgbClr val="000000">
                      <a:alpha val="43137"/>
                    </a:srgbClr>
                  </a:outerShdw>
                </a:effectLst>
                <a:sym typeface="Wingdings" panose="05000000000000000000" pitchFamily="2" charset="2"/>
              </a:rPr>
              <a:t> </a:t>
            </a:r>
            <a:r>
              <a:rPr lang="en-ZA" dirty="0">
                <a:solidFill>
                  <a:srgbClr val="70AD47">
                    <a:lumMod val="75000"/>
                  </a:srgbClr>
                </a:solidFill>
                <a:latin typeface="Arial" charset="0"/>
                <a:cs typeface="Arial" charset="0"/>
              </a:rPr>
              <a:t>[DOD AR </a:t>
            </a:r>
            <a:r>
              <a:rPr lang="en-ZA" dirty="0" smtClean="0">
                <a:solidFill>
                  <a:srgbClr val="70AD47">
                    <a:lumMod val="75000"/>
                  </a:srgbClr>
                </a:solidFill>
                <a:latin typeface="Arial" charset="0"/>
                <a:cs typeface="Arial" charset="0"/>
              </a:rPr>
              <a:t>p16]</a:t>
            </a:r>
            <a:endParaRPr lang="en-ZA" sz="2400" b="1" dirty="0">
              <a:solidFill>
                <a:srgbClr val="33CC33"/>
              </a:solidFill>
              <a:effectLst>
                <a:outerShdw blurRad="38100" dist="38100" dir="2700000" algn="tl">
                  <a:srgbClr val="000000">
                    <a:alpha val="43137"/>
                  </a:srgbClr>
                </a:outerShdw>
              </a:effectLst>
              <a:sym typeface="Wingdings" panose="05000000000000000000" pitchFamily="2" charset="2"/>
            </a:endParaRPr>
          </a:p>
          <a:p>
            <a:pPr marL="342900" indent="-342900" algn="just" defTabSz="914400" fontAlgn="base">
              <a:buFont typeface="Arial" panose="020B0604020202020204" pitchFamily="34" charset="0"/>
              <a:buChar char="•"/>
            </a:pPr>
            <a:endParaRPr lang="en-ZA" sz="1000" dirty="0">
              <a:solidFill>
                <a:prstClr val="black"/>
              </a:solidFill>
              <a:latin typeface="Arial" charset="0"/>
              <a:cs typeface="Arial" charset="0"/>
            </a:endParaRPr>
          </a:p>
          <a:p>
            <a:pPr marL="342900" indent="-342900" algn="just" defTabSz="914400" fontAlgn="base">
              <a:buFont typeface="Arial" panose="020B0604020202020204" pitchFamily="34" charset="0"/>
              <a:buChar char="•"/>
            </a:pPr>
            <a:r>
              <a:rPr lang="en-ZA" sz="2200" dirty="0">
                <a:solidFill>
                  <a:prstClr val="black"/>
                </a:solidFill>
                <a:latin typeface="Arial" charset="0"/>
                <a:cs typeface="Arial" charset="0"/>
              </a:rPr>
              <a:t>Information on the Ministry</a:t>
            </a:r>
            <a:r>
              <a:rPr lang="en-ZA" sz="2400" b="1" dirty="0">
                <a:solidFill>
                  <a:srgbClr val="33CC33"/>
                </a:solidFill>
                <a:effectLst>
                  <a:outerShdw blurRad="38100" dist="38100" dir="2700000" algn="tl">
                    <a:srgbClr val="000000">
                      <a:alpha val="43137"/>
                    </a:srgbClr>
                  </a:outerShdw>
                </a:effectLst>
                <a:sym typeface="Wingdings" panose="05000000000000000000" pitchFamily="2" charset="2"/>
              </a:rPr>
              <a:t> </a:t>
            </a:r>
            <a:r>
              <a:rPr lang="en-ZA" dirty="0">
                <a:solidFill>
                  <a:srgbClr val="70AD47">
                    <a:lumMod val="75000"/>
                  </a:srgbClr>
                </a:solidFill>
                <a:latin typeface="Arial" charset="0"/>
                <a:cs typeface="Arial" charset="0"/>
              </a:rPr>
              <a:t>[DOD AR </a:t>
            </a:r>
            <a:r>
              <a:rPr lang="en-ZA" dirty="0" smtClean="0">
                <a:solidFill>
                  <a:srgbClr val="70AD47">
                    <a:lumMod val="75000"/>
                  </a:srgbClr>
                </a:solidFill>
                <a:latin typeface="Arial" charset="0"/>
                <a:cs typeface="Arial" charset="0"/>
              </a:rPr>
              <a:t>p17</a:t>
            </a:r>
            <a:r>
              <a:rPr lang="en-ZA" dirty="0">
                <a:solidFill>
                  <a:srgbClr val="70AD47">
                    <a:lumMod val="75000"/>
                  </a:srgbClr>
                </a:solidFill>
                <a:latin typeface="Arial" charset="0"/>
                <a:cs typeface="Arial" charset="0"/>
              </a:rPr>
              <a:t>]</a:t>
            </a:r>
            <a:endParaRPr lang="en-ZA" sz="2400" b="1" dirty="0">
              <a:solidFill>
                <a:srgbClr val="33CC33"/>
              </a:solidFill>
              <a:effectLst>
                <a:outerShdw blurRad="38100" dist="38100" dir="2700000" algn="tl">
                  <a:srgbClr val="000000">
                    <a:alpha val="43137"/>
                  </a:srgbClr>
                </a:outerShdw>
              </a:effectLst>
              <a:sym typeface="Wingdings" panose="05000000000000000000" pitchFamily="2" charset="2"/>
            </a:endParaRPr>
          </a:p>
          <a:p>
            <a:pPr marL="342900" indent="-342900" algn="just" defTabSz="914400" fontAlgn="base">
              <a:buFont typeface="Arial" panose="020B0604020202020204" pitchFamily="34" charset="0"/>
              <a:buChar char="•"/>
            </a:pPr>
            <a:endParaRPr lang="en-ZA" sz="1000" dirty="0">
              <a:solidFill>
                <a:prstClr val="black"/>
              </a:solidFill>
              <a:latin typeface="Arial" charset="0"/>
              <a:cs typeface="Arial" charset="0"/>
            </a:endParaRPr>
          </a:p>
          <a:p>
            <a:pPr marL="342900" indent="-342900" algn="just" defTabSz="914400" fontAlgn="base">
              <a:buFont typeface="Arial" panose="020B0604020202020204" pitchFamily="34" charset="0"/>
              <a:buChar char="•"/>
            </a:pPr>
            <a:r>
              <a:rPr lang="en-ZA" sz="2200" dirty="0">
                <a:solidFill>
                  <a:prstClr val="black"/>
                </a:solidFill>
                <a:latin typeface="Arial" charset="0"/>
                <a:cs typeface="Arial" charset="0"/>
              </a:rPr>
              <a:t>Defence Diplomacy</a:t>
            </a:r>
            <a:r>
              <a:rPr lang="en-ZA" sz="2400" b="1" dirty="0">
                <a:solidFill>
                  <a:srgbClr val="33CC33"/>
                </a:solidFill>
                <a:effectLst>
                  <a:outerShdw blurRad="38100" dist="38100" dir="2700000" algn="tl">
                    <a:srgbClr val="000000">
                      <a:alpha val="43137"/>
                    </a:srgbClr>
                  </a:outerShdw>
                </a:effectLst>
                <a:sym typeface="Wingdings" panose="05000000000000000000" pitchFamily="2" charset="2"/>
              </a:rPr>
              <a:t> </a:t>
            </a:r>
            <a:r>
              <a:rPr lang="en-ZA" dirty="0">
                <a:solidFill>
                  <a:srgbClr val="70AD47">
                    <a:lumMod val="75000"/>
                  </a:srgbClr>
                </a:solidFill>
                <a:latin typeface="Arial" charset="0"/>
                <a:cs typeface="Arial" charset="0"/>
              </a:rPr>
              <a:t>[DOD AR </a:t>
            </a:r>
            <a:r>
              <a:rPr lang="en-ZA" dirty="0" smtClean="0">
                <a:solidFill>
                  <a:srgbClr val="70AD47">
                    <a:lumMod val="75000"/>
                  </a:srgbClr>
                </a:solidFill>
                <a:latin typeface="Arial" charset="0"/>
                <a:cs typeface="Arial" charset="0"/>
              </a:rPr>
              <a:t>p19]</a:t>
            </a:r>
            <a:endParaRPr lang="en-ZA" sz="2200" dirty="0">
              <a:solidFill>
                <a:srgbClr val="FF9900"/>
              </a:solidFill>
              <a:latin typeface="Arial" charset="0"/>
              <a:cs typeface="Arial" charset="0"/>
            </a:endParaRPr>
          </a:p>
          <a:p>
            <a:pPr algn="just" defTabSz="914400" fontAlgn="base">
              <a:spcBef>
                <a:spcPct val="0"/>
              </a:spcBef>
              <a:spcAft>
                <a:spcPct val="0"/>
              </a:spcAft>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17</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1920259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smtClean="0">
                <a:solidFill>
                  <a:prstClr val="white"/>
                </a:solidFill>
                <a:latin typeface="Arial" panose="020B0604020202020204" pitchFamily="34" charset="0"/>
              </a:rPr>
              <a:t>Strategic Overview</a:t>
            </a:r>
          </a:p>
        </p:txBody>
      </p:sp>
      <p:sp>
        <p:nvSpPr>
          <p:cNvPr id="6" name="Rectangle 13"/>
          <p:cNvSpPr>
            <a:spLocks noChangeArrowheads="1"/>
          </p:cNvSpPr>
          <p:nvPr/>
        </p:nvSpPr>
        <p:spPr bwMode="auto">
          <a:xfrm>
            <a:off x="208294" y="827567"/>
            <a:ext cx="8738480"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The DOD Annual Report for FY2019/20 reflects on the contribution Defence made over the 2014 </a:t>
            </a:r>
            <a:r>
              <a:rPr lang="en-ZA" sz="2200" dirty="0" smtClean="0">
                <a:solidFill>
                  <a:prstClr val="black"/>
                </a:solidFill>
                <a:latin typeface="Arial" charset="0"/>
                <a:cs typeface="Arial" charset="0"/>
              </a:rPr>
              <a:t>to 2019 MTSF to </a:t>
            </a:r>
            <a:r>
              <a:rPr lang="en-ZA" sz="2200" dirty="0">
                <a:solidFill>
                  <a:prstClr val="black"/>
                </a:solidFill>
                <a:latin typeface="Arial" charset="0"/>
                <a:cs typeface="Arial" charset="0"/>
              </a:rPr>
              <a:t>the sovereignty of South Africa and the authority of the State.</a:t>
            </a:r>
            <a:endParaRPr lang="en-ZA" sz="2200" dirty="0" smtClean="0">
              <a:solidFill>
                <a:prstClr val="black"/>
              </a:solidFill>
              <a:latin typeface="Arial" charset="0"/>
              <a:cs typeface="Arial" charset="0"/>
            </a:endParaRPr>
          </a:p>
          <a:p>
            <a:pPr algn="just" defTabSz="914400" fontAlgn="base">
              <a:spcBef>
                <a:spcPct val="0"/>
              </a:spcBef>
              <a:spcAft>
                <a:spcPct val="0"/>
              </a:spcAft>
            </a:pPr>
            <a:endParaRPr lang="en-ZA" dirty="0">
              <a:solidFill>
                <a:prstClr val="black"/>
              </a:solidFill>
              <a:latin typeface="Arial" charset="0"/>
              <a:cs typeface="Arial" charset="0"/>
            </a:endParaRPr>
          </a:p>
          <a:p>
            <a:pPr marL="457200" indent="-457200" algn="just" defTabSz="914400" fontAlgn="base">
              <a:spcBef>
                <a:spcPct val="0"/>
              </a:spcBef>
              <a:spcAft>
                <a:spcPct val="0"/>
              </a:spcAft>
              <a:buFont typeface="Arial" panose="020B0604020202020204" pitchFamily="34" charset="0"/>
              <a:buChar char="•"/>
            </a:pPr>
            <a:r>
              <a:rPr lang="en-ZA" sz="2200" dirty="0" smtClean="0">
                <a:solidFill>
                  <a:prstClr val="black"/>
                </a:solidFill>
                <a:latin typeface="Arial" charset="0"/>
                <a:cs typeface="Arial" charset="0"/>
              </a:rPr>
              <a:t>During the year under review, and more towards the end of the financial year, the armed </a:t>
            </a:r>
            <a:r>
              <a:rPr lang="en-ZA" sz="2200" dirty="0">
                <a:solidFill>
                  <a:prstClr val="black"/>
                </a:solidFill>
                <a:latin typeface="Arial" charset="0"/>
                <a:cs typeface="Arial" charset="0"/>
              </a:rPr>
              <a:t>forces have been in the eye of the storm of the </a:t>
            </a:r>
            <a:r>
              <a:rPr lang="en-ZA" sz="2200" dirty="0" smtClean="0">
                <a:solidFill>
                  <a:prstClr val="black"/>
                </a:solidFill>
                <a:latin typeface="Arial" charset="0"/>
                <a:cs typeface="Arial" charset="0"/>
              </a:rPr>
              <a:t>COVID-19 Coronavirus </a:t>
            </a:r>
            <a:r>
              <a:rPr lang="en-ZA" sz="2200" dirty="0">
                <a:solidFill>
                  <a:prstClr val="black"/>
                </a:solidFill>
                <a:latin typeface="Arial" charset="0"/>
                <a:cs typeface="Arial" charset="0"/>
              </a:rPr>
              <a:t>pandemic, assuming roles that have </a:t>
            </a:r>
            <a:r>
              <a:rPr lang="en-ZA" sz="2200" dirty="0" smtClean="0">
                <a:solidFill>
                  <a:prstClr val="black"/>
                </a:solidFill>
                <a:latin typeface="Arial" charset="0"/>
                <a:cs typeface="Arial" charset="0"/>
              </a:rPr>
              <a:t>been arrogated </a:t>
            </a:r>
            <a:r>
              <a:rPr lang="en-ZA" sz="2200" dirty="0">
                <a:solidFill>
                  <a:prstClr val="black"/>
                </a:solidFill>
                <a:latin typeface="Arial" charset="0"/>
                <a:cs typeface="Arial" charset="0"/>
              </a:rPr>
              <a:t>to them by the Commander-in-Chief, acting in accordance with the provisions of the </a:t>
            </a:r>
            <a:r>
              <a:rPr lang="en-ZA" sz="2200" dirty="0" smtClean="0">
                <a:solidFill>
                  <a:prstClr val="black"/>
                </a:solidFill>
                <a:latin typeface="Arial" charset="0"/>
                <a:cs typeface="Arial" charset="0"/>
              </a:rPr>
              <a:t>Constitution and </a:t>
            </a:r>
            <a:r>
              <a:rPr lang="en-ZA" sz="2200" dirty="0">
                <a:solidFill>
                  <a:prstClr val="black"/>
                </a:solidFill>
                <a:latin typeface="Arial" charset="0"/>
                <a:cs typeface="Arial" charset="0"/>
              </a:rPr>
              <a:t>the Defence Act</a:t>
            </a:r>
            <a:r>
              <a:rPr lang="en-ZA" sz="2200" dirty="0" smtClean="0">
                <a:solidFill>
                  <a:prstClr val="black"/>
                </a:solidFill>
                <a:latin typeface="Arial" charset="0"/>
                <a:cs typeface="Arial" charset="0"/>
              </a:rPr>
              <a:t>.</a:t>
            </a:r>
          </a:p>
          <a:p>
            <a:pPr marL="457200" indent="-457200" algn="just" defTabSz="914400" fontAlgn="base">
              <a:spcBef>
                <a:spcPct val="0"/>
              </a:spcBef>
              <a:spcAft>
                <a:spcPct val="0"/>
              </a:spcAft>
              <a:buFont typeface="Arial" panose="020B0604020202020204" pitchFamily="34" charset="0"/>
              <a:buChar char="•"/>
            </a:pPr>
            <a:endParaRPr lang="en-ZA" dirty="0">
              <a:solidFill>
                <a:prstClr val="black"/>
              </a:solidFill>
              <a:latin typeface="Arial" charset="0"/>
              <a:cs typeface="Arial" charset="0"/>
            </a:endParaRPr>
          </a:p>
          <a:p>
            <a:pPr marL="457200" indent="-457200"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Despite severe budget cuts during the 2014 to 2019 </a:t>
            </a:r>
            <a:r>
              <a:rPr lang="en-ZA" sz="2200" dirty="0" smtClean="0">
                <a:solidFill>
                  <a:prstClr val="black"/>
                </a:solidFill>
                <a:latin typeface="Arial" charset="0"/>
                <a:cs typeface="Arial" charset="0"/>
              </a:rPr>
              <a:t>MTSF </a:t>
            </a:r>
            <a:r>
              <a:rPr lang="en-ZA" sz="2200" dirty="0">
                <a:solidFill>
                  <a:prstClr val="black"/>
                </a:solidFill>
                <a:latin typeface="Arial" charset="0"/>
                <a:cs typeface="Arial" charset="0"/>
              </a:rPr>
              <a:t>period, </a:t>
            </a:r>
            <a:r>
              <a:rPr lang="en-ZA" sz="2200" dirty="0" smtClean="0">
                <a:solidFill>
                  <a:prstClr val="black"/>
                </a:solidFill>
                <a:latin typeface="Arial" charset="0"/>
                <a:cs typeface="Arial" charset="0"/>
              </a:rPr>
              <a:t>Defence has </a:t>
            </a:r>
            <a:r>
              <a:rPr lang="en-ZA" sz="2200" dirty="0">
                <a:solidFill>
                  <a:prstClr val="black"/>
                </a:solidFill>
                <a:latin typeface="Arial" charset="0"/>
                <a:cs typeface="Arial" charset="0"/>
              </a:rPr>
              <a:t>done well and fulfilled its Constitutional mandate. </a:t>
            </a: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18</a:t>
            </a:fld>
            <a:endParaRPr lang="en-US" altLang="en-US" sz="2400" dirty="0" smtClean="0">
              <a:solidFill>
                <a:srgbClr val="014929"/>
              </a:solidFill>
              <a:latin typeface="Arial" panose="020B0604020202020204" pitchFamily="34" charset="0"/>
            </a:endParaRPr>
          </a:p>
        </p:txBody>
      </p:sp>
      <p:sp>
        <p:nvSpPr>
          <p:cNvPr id="2" name="Rectangle 1"/>
          <p:cNvSpPr/>
          <p:nvPr/>
        </p:nvSpPr>
        <p:spPr>
          <a:xfrm>
            <a:off x="7428345" y="5541531"/>
            <a:ext cx="1518429" cy="369332"/>
          </a:xfrm>
          <a:prstGeom prst="rect">
            <a:avLst/>
          </a:prstGeom>
        </p:spPr>
        <p:txBody>
          <a:bodyPr wrap="none">
            <a:spAutoFit/>
          </a:bodyPr>
          <a:lstStyle/>
          <a:p>
            <a:r>
              <a:rPr lang="en-ZA" dirty="0">
                <a:solidFill>
                  <a:srgbClr val="70AD47">
                    <a:lumMod val="75000"/>
                  </a:srgbClr>
                </a:solidFill>
                <a:latin typeface="Arial" charset="0"/>
                <a:cs typeface="Arial" charset="0"/>
              </a:rPr>
              <a:t>[DOD AR p7]</a:t>
            </a:r>
            <a:endParaRPr lang="en-ZA" dirty="0"/>
          </a:p>
        </p:txBody>
      </p:sp>
    </p:spTree>
    <p:extLst>
      <p:ext uri="{BB962C8B-B14F-4D97-AF65-F5344CB8AC3E}">
        <p14:creationId xmlns:p14="http://schemas.microsoft.com/office/powerpoint/2010/main" val="14202886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smtClean="0">
                <a:solidFill>
                  <a:prstClr val="white"/>
                </a:solidFill>
                <a:latin typeface="Arial" panose="020B0604020202020204" pitchFamily="34" charset="0"/>
              </a:rPr>
              <a:t>Strategic Overview</a:t>
            </a:r>
          </a:p>
        </p:txBody>
      </p:sp>
      <p:sp>
        <p:nvSpPr>
          <p:cNvPr id="6" name="Rectangle 13"/>
          <p:cNvSpPr>
            <a:spLocks noChangeArrowheads="1"/>
          </p:cNvSpPr>
          <p:nvPr/>
        </p:nvSpPr>
        <p:spPr bwMode="auto">
          <a:xfrm>
            <a:off x="208294" y="827567"/>
            <a:ext cx="8738480"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gn="just" defTabSz="914400" fontAlgn="base">
              <a:spcBef>
                <a:spcPct val="0"/>
              </a:spcBef>
              <a:spcAft>
                <a:spcPct val="0"/>
              </a:spcAft>
              <a:buFont typeface="Arial" panose="020B0604020202020204" pitchFamily="34" charset="0"/>
              <a:buChar char="•"/>
            </a:pPr>
            <a:r>
              <a:rPr lang="en-ZA" sz="2200" dirty="0" smtClean="0">
                <a:solidFill>
                  <a:prstClr val="black"/>
                </a:solidFill>
                <a:latin typeface="Arial" charset="0"/>
                <a:cs typeface="Arial" charset="0"/>
              </a:rPr>
              <a:t>The Defence budget </a:t>
            </a:r>
            <a:r>
              <a:rPr lang="en-ZA" sz="2200" dirty="0">
                <a:solidFill>
                  <a:prstClr val="black"/>
                </a:solidFill>
                <a:latin typeface="Arial" charset="0"/>
                <a:cs typeface="Arial" charset="0"/>
              </a:rPr>
              <a:t>has been cut beyond the bone </a:t>
            </a:r>
            <a:r>
              <a:rPr lang="en-ZA" sz="2200" dirty="0" smtClean="0">
                <a:solidFill>
                  <a:prstClr val="black"/>
                </a:solidFill>
                <a:latin typeface="Arial" charset="0"/>
                <a:cs typeface="Arial" charset="0"/>
              </a:rPr>
              <a:t>and the </a:t>
            </a:r>
            <a:r>
              <a:rPr lang="en-ZA" sz="2200" dirty="0">
                <a:solidFill>
                  <a:prstClr val="black"/>
                </a:solidFill>
                <a:latin typeface="Arial" charset="0"/>
                <a:cs typeface="Arial" charset="0"/>
              </a:rPr>
              <a:t>Special Defence Account, a key instrument to enable Defence </a:t>
            </a:r>
            <a:r>
              <a:rPr lang="en-ZA" sz="2200" dirty="0" smtClean="0">
                <a:solidFill>
                  <a:prstClr val="black"/>
                </a:solidFill>
                <a:latin typeface="Arial" charset="0"/>
                <a:cs typeface="Arial" charset="0"/>
              </a:rPr>
              <a:t>to execute </a:t>
            </a:r>
            <a:r>
              <a:rPr lang="en-ZA" sz="2200" dirty="0">
                <a:solidFill>
                  <a:prstClr val="black"/>
                </a:solidFill>
                <a:latin typeface="Arial" charset="0"/>
                <a:cs typeface="Arial" charset="0"/>
              </a:rPr>
              <a:t>its approved defence acquisition projects, is nearing its </a:t>
            </a:r>
            <a:r>
              <a:rPr lang="en-ZA" sz="2200" dirty="0" smtClean="0">
                <a:solidFill>
                  <a:prstClr val="black"/>
                </a:solidFill>
                <a:latin typeface="Arial" charset="0"/>
                <a:cs typeface="Arial" charset="0"/>
              </a:rPr>
              <a:t>demise.</a:t>
            </a:r>
          </a:p>
          <a:p>
            <a:pPr marL="457200" indent="-457200" algn="just" defTabSz="914400" fontAlgn="base">
              <a:spcBef>
                <a:spcPct val="0"/>
              </a:spcBef>
              <a:spcAft>
                <a:spcPct val="0"/>
              </a:spcAft>
              <a:buFont typeface="Arial" panose="020B0604020202020204" pitchFamily="34" charset="0"/>
              <a:buChar char="•"/>
            </a:pPr>
            <a:endParaRPr lang="en-ZA" dirty="0">
              <a:solidFill>
                <a:prstClr val="black"/>
              </a:solidFill>
              <a:latin typeface="Arial" charset="0"/>
              <a:cs typeface="Arial" charset="0"/>
            </a:endParaRPr>
          </a:p>
          <a:p>
            <a:pPr marL="457200" indent="-457200" algn="just" defTabSz="914400" fontAlgn="base">
              <a:spcBef>
                <a:spcPct val="0"/>
              </a:spcBef>
              <a:spcAft>
                <a:spcPct val="0"/>
              </a:spcAft>
              <a:buFont typeface="Arial" panose="020B0604020202020204" pitchFamily="34" charset="0"/>
              <a:buChar char="•"/>
            </a:pPr>
            <a:r>
              <a:rPr lang="en-ZA" sz="2200" dirty="0" smtClean="0">
                <a:solidFill>
                  <a:prstClr val="black"/>
                </a:solidFill>
                <a:latin typeface="Arial" charset="0"/>
                <a:cs typeface="Arial" charset="0"/>
              </a:rPr>
              <a:t>Major </a:t>
            </a:r>
            <a:r>
              <a:rPr lang="en-ZA" sz="2200" dirty="0">
                <a:solidFill>
                  <a:prstClr val="black"/>
                </a:solidFill>
                <a:latin typeface="Arial" charset="0"/>
                <a:cs typeface="Arial" charset="0"/>
              </a:rPr>
              <a:t>acquisition projects for the landward forces and maritime forces are under </a:t>
            </a:r>
            <a:r>
              <a:rPr lang="en-ZA" sz="2200" dirty="0" smtClean="0">
                <a:solidFill>
                  <a:prstClr val="black"/>
                </a:solidFill>
                <a:latin typeface="Arial" charset="0"/>
                <a:cs typeface="Arial" charset="0"/>
              </a:rPr>
              <a:t>serious threat </a:t>
            </a:r>
            <a:r>
              <a:rPr lang="en-ZA" sz="2200" dirty="0">
                <a:solidFill>
                  <a:prstClr val="black"/>
                </a:solidFill>
                <a:latin typeface="Arial" charset="0"/>
                <a:cs typeface="Arial" charset="0"/>
              </a:rPr>
              <a:t>from non-completion. </a:t>
            </a:r>
            <a:endParaRPr lang="en-ZA" sz="2200" dirty="0" smtClean="0">
              <a:solidFill>
                <a:prstClr val="black"/>
              </a:solidFill>
              <a:latin typeface="Arial" charset="0"/>
              <a:cs typeface="Arial" charset="0"/>
            </a:endParaRPr>
          </a:p>
          <a:p>
            <a:pPr marL="457200" indent="-457200" algn="just" defTabSz="914400" fontAlgn="base">
              <a:spcBef>
                <a:spcPct val="0"/>
              </a:spcBef>
              <a:spcAft>
                <a:spcPct val="0"/>
              </a:spcAft>
              <a:buFont typeface="Arial" panose="020B0604020202020204" pitchFamily="34" charset="0"/>
              <a:buChar char="•"/>
            </a:pPr>
            <a:endParaRPr lang="en-ZA" dirty="0">
              <a:solidFill>
                <a:prstClr val="black"/>
              </a:solidFill>
              <a:latin typeface="Arial" charset="0"/>
              <a:cs typeface="Arial" charset="0"/>
            </a:endParaRPr>
          </a:p>
          <a:p>
            <a:pPr marL="457200" indent="-457200" algn="just" defTabSz="914400" fontAlgn="base">
              <a:spcBef>
                <a:spcPct val="0"/>
              </a:spcBef>
              <a:spcAft>
                <a:spcPct val="0"/>
              </a:spcAft>
              <a:buFont typeface="Arial" panose="020B0604020202020204" pitchFamily="34" charset="0"/>
              <a:buChar char="•"/>
            </a:pPr>
            <a:r>
              <a:rPr lang="en-ZA" sz="2200" dirty="0" smtClean="0">
                <a:solidFill>
                  <a:prstClr val="black"/>
                </a:solidFill>
                <a:latin typeface="Arial" charset="0"/>
                <a:cs typeface="Arial" charset="0"/>
              </a:rPr>
              <a:t>Budget </a:t>
            </a:r>
            <a:r>
              <a:rPr lang="en-ZA" sz="2200" dirty="0">
                <a:solidFill>
                  <a:prstClr val="black"/>
                </a:solidFill>
                <a:latin typeface="Arial" charset="0"/>
                <a:cs typeface="Arial" charset="0"/>
              </a:rPr>
              <a:t>reductions continue to have an adverse effect on the </a:t>
            </a:r>
            <a:r>
              <a:rPr lang="en-ZA" sz="2200" dirty="0" smtClean="0">
                <a:solidFill>
                  <a:prstClr val="black"/>
                </a:solidFill>
                <a:latin typeface="Arial" charset="0"/>
                <a:cs typeface="Arial" charset="0"/>
              </a:rPr>
              <a:t>SANDF capability</a:t>
            </a:r>
            <a:r>
              <a:rPr lang="en-ZA" sz="2200" dirty="0">
                <a:solidFill>
                  <a:prstClr val="black"/>
                </a:solidFill>
                <a:latin typeface="Arial" charset="0"/>
                <a:cs typeface="Arial" charset="0"/>
              </a:rPr>
              <a:t>, sustainability and modernisation of defence prime mission equipment and the defence industry </a:t>
            </a:r>
            <a:r>
              <a:rPr lang="en-ZA" sz="2200" dirty="0" smtClean="0">
                <a:solidFill>
                  <a:prstClr val="black"/>
                </a:solidFill>
                <a:latin typeface="Arial" charset="0"/>
                <a:cs typeface="Arial" charset="0"/>
              </a:rPr>
              <a:t>as a </a:t>
            </a:r>
            <a:r>
              <a:rPr lang="en-ZA" sz="2200" dirty="0">
                <a:solidFill>
                  <a:prstClr val="black"/>
                </a:solidFill>
                <a:latin typeface="Arial" charset="0"/>
                <a:cs typeface="Arial" charset="0"/>
              </a:rPr>
              <a:t>whole</a:t>
            </a:r>
            <a:r>
              <a:rPr lang="en-ZA" sz="2200" dirty="0" smtClean="0">
                <a:solidFill>
                  <a:prstClr val="black"/>
                </a:solidFill>
                <a:latin typeface="Arial" charset="0"/>
                <a:cs typeface="Arial" charset="0"/>
              </a:rPr>
              <a:t>.</a:t>
            </a:r>
          </a:p>
          <a:p>
            <a:pPr marL="457200" indent="-457200" algn="just" defTabSz="914400" fontAlgn="base">
              <a:spcBef>
                <a:spcPct val="0"/>
              </a:spcBef>
              <a:spcAft>
                <a:spcPct val="0"/>
              </a:spcAft>
              <a:buFont typeface="Arial" panose="020B0604020202020204" pitchFamily="34" charset="0"/>
              <a:buChar char="•"/>
            </a:pPr>
            <a:endParaRPr lang="en-ZA" dirty="0">
              <a:solidFill>
                <a:prstClr val="black"/>
              </a:solidFill>
              <a:latin typeface="Arial" charset="0"/>
              <a:cs typeface="Arial" charset="0"/>
            </a:endParaRPr>
          </a:p>
          <a:p>
            <a:pPr marL="457200" indent="-457200" algn="just" defTabSz="914400" fontAlgn="base">
              <a:spcBef>
                <a:spcPct val="0"/>
              </a:spcBef>
              <a:spcAft>
                <a:spcPct val="0"/>
              </a:spcAft>
              <a:buFont typeface="Arial" panose="020B0604020202020204" pitchFamily="34" charset="0"/>
              <a:buChar char="•"/>
            </a:pPr>
            <a:r>
              <a:rPr lang="en-ZA" sz="2200" dirty="0" smtClean="0">
                <a:solidFill>
                  <a:prstClr val="black"/>
                </a:solidFill>
                <a:latin typeface="Arial" charset="0"/>
                <a:cs typeface="Arial" charset="0"/>
              </a:rPr>
              <a:t>ARMSCOR </a:t>
            </a:r>
            <a:r>
              <a:rPr lang="en-ZA" sz="2200" dirty="0">
                <a:solidFill>
                  <a:prstClr val="black"/>
                </a:solidFill>
                <a:latin typeface="Arial" charset="0"/>
                <a:cs typeface="Arial" charset="0"/>
              </a:rPr>
              <a:t>will also have to reduce projects during </a:t>
            </a:r>
            <a:r>
              <a:rPr lang="en-ZA" sz="2200" dirty="0" smtClean="0">
                <a:solidFill>
                  <a:prstClr val="black"/>
                </a:solidFill>
                <a:latin typeface="Arial" charset="0"/>
                <a:cs typeface="Arial" charset="0"/>
              </a:rPr>
              <a:t>FY2020/21 </a:t>
            </a:r>
            <a:r>
              <a:rPr lang="en-ZA" sz="2200" dirty="0">
                <a:solidFill>
                  <a:prstClr val="black"/>
                </a:solidFill>
                <a:latin typeface="Arial" charset="0"/>
                <a:cs typeface="Arial" charset="0"/>
              </a:rPr>
              <a:t>to zero in </a:t>
            </a:r>
            <a:r>
              <a:rPr lang="en-ZA" sz="2200" dirty="0" smtClean="0">
                <a:solidFill>
                  <a:prstClr val="black"/>
                </a:solidFill>
                <a:latin typeface="Arial" charset="0"/>
                <a:cs typeface="Arial" charset="0"/>
              </a:rPr>
              <a:t>FY2021/22.</a:t>
            </a:r>
          </a:p>
          <a:p>
            <a:pPr marL="457200" indent="-4572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19</a:t>
            </a:fld>
            <a:endParaRPr lang="en-US" altLang="en-US" sz="2400" dirty="0" smtClean="0">
              <a:solidFill>
                <a:srgbClr val="014929"/>
              </a:solidFill>
              <a:latin typeface="Arial" panose="020B0604020202020204" pitchFamily="34" charset="0"/>
            </a:endParaRPr>
          </a:p>
        </p:txBody>
      </p:sp>
      <p:sp>
        <p:nvSpPr>
          <p:cNvPr id="8" name="Rectangle 7"/>
          <p:cNvSpPr/>
          <p:nvPr/>
        </p:nvSpPr>
        <p:spPr>
          <a:xfrm>
            <a:off x="7428345" y="5541531"/>
            <a:ext cx="1518429" cy="369332"/>
          </a:xfrm>
          <a:prstGeom prst="rect">
            <a:avLst/>
          </a:prstGeom>
        </p:spPr>
        <p:txBody>
          <a:bodyPr wrap="none">
            <a:spAutoFit/>
          </a:bodyPr>
          <a:lstStyle/>
          <a:p>
            <a:r>
              <a:rPr lang="en-ZA" dirty="0">
                <a:solidFill>
                  <a:srgbClr val="70AD47">
                    <a:lumMod val="75000"/>
                  </a:srgbClr>
                </a:solidFill>
                <a:latin typeface="Arial" charset="0"/>
                <a:cs typeface="Arial" charset="0"/>
              </a:rPr>
              <a:t>[DOD AR p7]</a:t>
            </a:r>
            <a:endParaRPr lang="en-ZA" dirty="0"/>
          </a:p>
        </p:txBody>
      </p:sp>
    </p:spTree>
    <p:extLst>
      <p:ext uri="{BB962C8B-B14F-4D97-AF65-F5344CB8AC3E}">
        <p14:creationId xmlns:p14="http://schemas.microsoft.com/office/powerpoint/2010/main" val="3318620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17980"/>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Aim</a:t>
            </a:r>
            <a:endParaRPr lang="en-US" altLang="en-US" sz="2000" b="1" dirty="0">
              <a:solidFill>
                <a:prstClr val="white"/>
              </a:solidFill>
              <a:latin typeface="Arial" panose="020B0604020202020204" pitchFamily="34" charset="0"/>
            </a:endParaRPr>
          </a:p>
        </p:txBody>
      </p:sp>
      <p:sp>
        <p:nvSpPr>
          <p:cNvPr id="6" name="Rectangle 13"/>
          <p:cNvSpPr>
            <a:spLocks noChangeArrowheads="1"/>
          </p:cNvSpPr>
          <p:nvPr/>
        </p:nvSpPr>
        <p:spPr bwMode="auto">
          <a:xfrm>
            <a:off x="142613" y="927647"/>
            <a:ext cx="8841995"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fontAlgn="base">
              <a:spcBef>
                <a:spcPct val="0"/>
              </a:spcBef>
              <a:spcAft>
                <a:spcPct val="0"/>
              </a:spcAft>
            </a:pPr>
            <a:r>
              <a:rPr lang="en-ZA" sz="3200" dirty="0">
                <a:solidFill>
                  <a:prstClr val="black"/>
                </a:solidFill>
                <a:latin typeface="Arial" charset="0"/>
                <a:cs typeface="Arial" charset="0"/>
              </a:rPr>
              <a:t>Information brief </a:t>
            </a:r>
          </a:p>
          <a:p>
            <a:pPr algn="ctr" defTabSz="914400" fontAlgn="base">
              <a:spcBef>
                <a:spcPct val="0"/>
              </a:spcBef>
              <a:spcAft>
                <a:spcPct val="0"/>
              </a:spcAft>
            </a:pPr>
            <a:r>
              <a:rPr lang="en-ZA" sz="3200" dirty="0">
                <a:solidFill>
                  <a:prstClr val="black"/>
                </a:solidFill>
                <a:latin typeface="Arial" charset="0"/>
                <a:cs typeface="Arial" charset="0"/>
              </a:rPr>
              <a:t>to the </a:t>
            </a:r>
          </a:p>
          <a:p>
            <a:pPr algn="ctr" defTabSz="914400" fontAlgn="base">
              <a:spcBef>
                <a:spcPct val="0"/>
              </a:spcBef>
              <a:spcAft>
                <a:spcPct val="0"/>
              </a:spcAft>
            </a:pPr>
            <a:endParaRPr lang="en-ZA" sz="3200" dirty="0">
              <a:solidFill>
                <a:prstClr val="black"/>
              </a:solidFill>
              <a:latin typeface="Arial" charset="0"/>
              <a:cs typeface="Arial" charset="0"/>
            </a:endParaRPr>
          </a:p>
          <a:p>
            <a:pPr algn="ctr" defTabSz="914400" fontAlgn="base">
              <a:spcBef>
                <a:spcPct val="0"/>
              </a:spcBef>
              <a:spcAft>
                <a:spcPct val="0"/>
              </a:spcAft>
            </a:pPr>
            <a:r>
              <a:rPr lang="en-ZA" sz="3600" b="1" dirty="0">
                <a:solidFill>
                  <a:srgbClr val="014929"/>
                </a:solidFill>
                <a:effectLst>
                  <a:outerShdw blurRad="38100" dist="38100" dir="2700000" algn="tl">
                    <a:srgbClr val="000000">
                      <a:alpha val="43137"/>
                    </a:srgbClr>
                  </a:outerShdw>
                </a:effectLst>
                <a:latin typeface="Arial" charset="0"/>
                <a:cs typeface="Arial" charset="0"/>
              </a:rPr>
              <a:t>Portfolio Committee </a:t>
            </a:r>
          </a:p>
          <a:p>
            <a:pPr algn="ctr" defTabSz="914400" fontAlgn="base">
              <a:spcBef>
                <a:spcPct val="0"/>
              </a:spcBef>
              <a:spcAft>
                <a:spcPct val="0"/>
              </a:spcAft>
            </a:pPr>
            <a:r>
              <a:rPr lang="en-ZA" sz="3600" b="1" dirty="0">
                <a:solidFill>
                  <a:srgbClr val="014929"/>
                </a:solidFill>
                <a:effectLst>
                  <a:outerShdw blurRad="38100" dist="38100" dir="2700000" algn="tl">
                    <a:srgbClr val="000000">
                      <a:alpha val="43137"/>
                    </a:srgbClr>
                  </a:outerShdw>
                </a:effectLst>
                <a:latin typeface="Arial" charset="0"/>
                <a:cs typeface="Arial" charset="0"/>
              </a:rPr>
              <a:t>on Defence and Military </a:t>
            </a:r>
            <a:r>
              <a:rPr lang="en-ZA" sz="3600" b="1" dirty="0" smtClean="0">
                <a:solidFill>
                  <a:srgbClr val="014929"/>
                </a:solidFill>
                <a:effectLst>
                  <a:outerShdw blurRad="38100" dist="38100" dir="2700000" algn="tl">
                    <a:srgbClr val="000000">
                      <a:alpha val="43137"/>
                    </a:srgbClr>
                  </a:outerShdw>
                </a:effectLst>
                <a:latin typeface="Arial" charset="0"/>
                <a:cs typeface="Arial" charset="0"/>
              </a:rPr>
              <a:t>Veterans</a:t>
            </a:r>
            <a:r>
              <a:rPr lang="en-US" sz="3200" dirty="0">
                <a:solidFill>
                  <a:prstClr val="black"/>
                </a:solidFill>
                <a:effectLst>
                  <a:outerShdw blurRad="38100" dist="38100" dir="2700000" algn="tl">
                    <a:srgbClr val="000000">
                      <a:alpha val="43137"/>
                    </a:srgbClr>
                  </a:outerShdw>
                </a:effectLst>
                <a:latin typeface="Arial" charset="0"/>
                <a:cs typeface="Arial" charset="0"/>
              </a:rPr>
              <a:t/>
            </a:r>
            <a:br>
              <a:rPr lang="en-US" sz="3200" dirty="0">
                <a:solidFill>
                  <a:prstClr val="black"/>
                </a:solidFill>
                <a:effectLst>
                  <a:outerShdw blurRad="38100" dist="38100" dir="2700000" algn="tl">
                    <a:srgbClr val="000000">
                      <a:alpha val="43137"/>
                    </a:srgbClr>
                  </a:outerShdw>
                </a:effectLst>
                <a:latin typeface="Arial" charset="0"/>
                <a:cs typeface="Arial" charset="0"/>
              </a:rPr>
            </a:br>
            <a:endParaRPr lang="en-US" sz="2000" dirty="0">
              <a:solidFill>
                <a:prstClr val="black"/>
              </a:solidFill>
              <a:effectLst>
                <a:outerShdw blurRad="38100" dist="38100" dir="2700000" algn="tl">
                  <a:srgbClr val="000000">
                    <a:alpha val="43137"/>
                  </a:srgbClr>
                </a:outerShdw>
              </a:effectLst>
              <a:latin typeface="Arial" charset="0"/>
              <a:cs typeface="Arial" charset="0"/>
            </a:endParaRPr>
          </a:p>
          <a:p>
            <a:pPr algn="ctr" defTabSz="914400" fontAlgn="base">
              <a:spcBef>
                <a:spcPct val="0"/>
              </a:spcBef>
              <a:spcAft>
                <a:spcPct val="0"/>
              </a:spcAft>
            </a:pPr>
            <a:r>
              <a:rPr lang="en-US" sz="3200" dirty="0">
                <a:solidFill>
                  <a:prstClr val="black"/>
                </a:solidFill>
                <a:latin typeface="Arial" charset="0"/>
                <a:cs typeface="Arial" charset="0"/>
              </a:rPr>
              <a:t>on </a:t>
            </a:r>
            <a:r>
              <a:rPr lang="en-US" sz="3200" dirty="0" smtClean="0">
                <a:solidFill>
                  <a:prstClr val="black"/>
                </a:solidFill>
                <a:latin typeface="Arial" charset="0"/>
                <a:cs typeface="Arial" charset="0"/>
              </a:rPr>
              <a:t>the</a:t>
            </a:r>
            <a:endParaRPr lang="en-US" sz="3200" dirty="0">
              <a:solidFill>
                <a:prstClr val="black"/>
              </a:solidFill>
              <a:latin typeface="Arial" charset="0"/>
              <a:cs typeface="Arial" charset="0"/>
            </a:endParaRPr>
          </a:p>
          <a:p>
            <a:pPr algn="ctr" defTabSz="914400" fontAlgn="base">
              <a:spcBef>
                <a:spcPct val="0"/>
              </a:spcBef>
              <a:spcAft>
                <a:spcPct val="0"/>
              </a:spcAft>
            </a:pPr>
            <a:endParaRPr lang="en-US" sz="2000" dirty="0">
              <a:solidFill>
                <a:prstClr val="black"/>
              </a:solidFill>
              <a:latin typeface="Arial" charset="0"/>
              <a:cs typeface="Arial" charset="0"/>
            </a:endParaRPr>
          </a:p>
          <a:p>
            <a:pPr algn="ctr" defTabSz="914400" fontAlgn="base">
              <a:spcBef>
                <a:spcPct val="0"/>
              </a:spcBef>
              <a:spcAft>
                <a:spcPct val="0"/>
              </a:spcAft>
            </a:pPr>
            <a:r>
              <a:rPr lang="en-US" sz="3200" dirty="0" smtClean="0">
                <a:solidFill>
                  <a:prstClr val="black"/>
                </a:solidFill>
                <a:effectLst>
                  <a:outerShdw blurRad="38100" dist="38100" dir="2700000" algn="tl">
                    <a:srgbClr val="000000">
                      <a:alpha val="43137"/>
                    </a:srgbClr>
                  </a:outerShdw>
                </a:effectLst>
                <a:latin typeface="Arial" charset="0"/>
                <a:cs typeface="Arial" charset="0"/>
              </a:rPr>
              <a:t>DOD </a:t>
            </a:r>
            <a:r>
              <a:rPr lang="en-US" sz="3200" dirty="0">
                <a:solidFill>
                  <a:prstClr val="black"/>
                </a:solidFill>
                <a:effectLst>
                  <a:outerShdw blurRad="38100" dist="38100" dir="2700000" algn="tl">
                    <a:srgbClr val="000000">
                      <a:alpha val="43137"/>
                    </a:srgbClr>
                  </a:outerShdw>
                </a:effectLst>
                <a:latin typeface="Arial" charset="0"/>
                <a:cs typeface="Arial" charset="0"/>
              </a:rPr>
              <a:t>Annual Report </a:t>
            </a:r>
            <a:r>
              <a:rPr lang="en-US" sz="3200" dirty="0" smtClean="0">
                <a:solidFill>
                  <a:prstClr val="black"/>
                </a:solidFill>
                <a:effectLst>
                  <a:outerShdw blurRad="38100" dist="38100" dir="2700000" algn="tl">
                    <a:srgbClr val="000000">
                      <a:alpha val="43137"/>
                    </a:srgbClr>
                  </a:outerShdw>
                </a:effectLst>
                <a:latin typeface="Arial" charset="0"/>
                <a:cs typeface="Arial" charset="0"/>
              </a:rPr>
              <a:t>for </a:t>
            </a:r>
            <a:r>
              <a:rPr lang="en-US" sz="3200" dirty="0">
                <a:solidFill>
                  <a:prstClr val="black"/>
                </a:solidFill>
                <a:effectLst>
                  <a:outerShdw blurRad="38100" dist="38100" dir="2700000" algn="tl">
                    <a:srgbClr val="000000">
                      <a:alpha val="43137"/>
                    </a:srgbClr>
                  </a:outerShdw>
                </a:effectLst>
                <a:latin typeface="Arial" charset="0"/>
                <a:cs typeface="Arial" charset="0"/>
              </a:rPr>
              <a:t>FY2019/20 </a:t>
            </a:r>
          </a:p>
        </p:txBody>
      </p:sp>
      <p:sp>
        <p:nvSpPr>
          <p:cNvPr id="7" name="Slide Number Placeholder 1"/>
          <p:cNvSpPr>
            <a:spLocks noGrp="1"/>
          </p:cNvSpPr>
          <p:nvPr>
            <p:ph type="sldNum" sz="quarter" idx="10"/>
          </p:nvPr>
        </p:nvSpPr>
        <p:spPr bwMode="auto">
          <a:xfrm>
            <a:off x="8733451" y="6477000"/>
            <a:ext cx="378893"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t>2</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38813458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smtClean="0">
                <a:solidFill>
                  <a:prstClr val="white"/>
                </a:solidFill>
                <a:latin typeface="Arial" panose="020B0604020202020204" pitchFamily="34" charset="0"/>
              </a:rPr>
              <a:t>Strategic Overview</a:t>
            </a:r>
          </a:p>
        </p:txBody>
      </p:sp>
      <p:sp>
        <p:nvSpPr>
          <p:cNvPr id="6" name="Rectangle 13"/>
          <p:cNvSpPr>
            <a:spLocks noChangeArrowheads="1"/>
          </p:cNvSpPr>
          <p:nvPr/>
        </p:nvSpPr>
        <p:spPr bwMode="auto">
          <a:xfrm>
            <a:off x="208294" y="827567"/>
            <a:ext cx="8738480"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gn="just" defTabSz="914400" fontAlgn="base">
              <a:spcBef>
                <a:spcPct val="0"/>
              </a:spcBef>
              <a:spcAft>
                <a:spcPct val="0"/>
              </a:spcAft>
              <a:buFont typeface="Arial" panose="020B0604020202020204" pitchFamily="34" charset="0"/>
              <a:buChar char="•"/>
            </a:pPr>
            <a:r>
              <a:rPr lang="en-ZA" sz="2200" dirty="0" smtClean="0">
                <a:solidFill>
                  <a:prstClr val="black"/>
                </a:solidFill>
                <a:latin typeface="Arial" charset="0"/>
                <a:cs typeface="Arial" charset="0"/>
              </a:rPr>
              <a:t>Reductions </a:t>
            </a:r>
            <a:r>
              <a:rPr lang="en-ZA" sz="2200" dirty="0">
                <a:solidFill>
                  <a:prstClr val="black"/>
                </a:solidFill>
                <a:latin typeface="Arial" charset="0"/>
                <a:cs typeface="Arial" charset="0"/>
              </a:rPr>
              <a:t>will negatively affect the </a:t>
            </a:r>
            <a:r>
              <a:rPr lang="en-ZA" sz="2200" dirty="0" smtClean="0">
                <a:solidFill>
                  <a:prstClr val="black"/>
                </a:solidFill>
                <a:latin typeface="Arial" charset="0"/>
                <a:cs typeface="Arial" charset="0"/>
              </a:rPr>
              <a:t>SA Defence </a:t>
            </a:r>
            <a:r>
              <a:rPr lang="en-ZA" sz="2200" dirty="0">
                <a:solidFill>
                  <a:prstClr val="black"/>
                </a:solidFill>
                <a:latin typeface="Arial" charset="0"/>
                <a:cs typeface="Arial" charset="0"/>
              </a:rPr>
              <a:t>Review 2015 milestone of arresting </a:t>
            </a:r>
            <a:r>
              <a:rPr lang="en-ZA" sz="2200" dirty="0" smtClean="0">
                <a:solidFill>
                  <a:prstClr val="black"/>
                </a:solidFill>
                <a:latin typeface="Arial" charset="0"/>
                <a:cs typeface="Arial" charset="0"/>
              </a:rPr>
              <a:t>the capability </a:t>
            </a:r>
            <a:r>
              <a:rPr lang="en-ZA" sz="2200" dirty="0">
                <a:solidFill>
                  <a:prstClr val="black"/>
                </a:solidFill>
                <a:latin typeface="Arial" charset="0"/>
                <a:cs typeface="Arial" charset="0"/>
              </a:rPr>
              <a:t>decline. </a:t>
            </a:r>
            <a:endParaRPr lang="en-ZA" sz="2200" dirty="0" smtClean="0">
              <a:solidFill>
                <a:prstClr val="black"/>
              </a:solidFill>
              <a:latin typeface="Arial" charset="0"/>
              <a:cs typeface="Arial" charset="0"/>
            </a:endParaRPr>
          </a:p>
          <a:p>
            <a:pPr marL="457200" indent="-457200" algn="just" defTabSz="914400" fontAlgn="base">
              <a:spcBef>
                <a:spcPct val="0"/>
              </a:spcBef>
              <a:spcAft>
                <a:spcPct val="0"/>
              </a:spcAft>
              <a:buFont typeface="Arial" panose="020B0604020202020204" pitchFamily="34" charset="0"/>
              <a:buChar char="•"/>
            </a:pPr>
            <a:endParaRPr lang="en-ZA" dirty="0">
              <a:solidFill>
                <a:prstClr val="black"/>
              </a:solidFill>
              <a:latin typeface="Arial" charset="0"/>
              <a:cs typeface="Arial" charset="0"/>
            </a:endParaRPr>
          </a:p>
          <a:p>
            <a:pPr marL="457200" indent="-457200" algn="just" defTabSz="914400" fontAlgn="base">
              <a:spcBef>
                <a:spcPct val="0"/>
              </a:spcBef>
              <a:spcAft>
                <a:spcPct val="0"/>
              </a:spcAft>
              <a:buFont typeface="Arial" panose="020B0604020202020204" pitchFamily="34" charset="0"/>
              <a:buChar char="•"/>
            </a:pPr>
            <a:r>
              <a:rPr lang="en-ZA" sz="2200" dirty="0" smtClean="0">
                <a:solidFill>
                  <a:prstClr val="black"/>
                </a:solidFill>
                <a:latin typeface="Arial" charset="0"/>
                <a:cs typeface="Arial" charset="0"/>
              </a:rPr>
              <a:t>There </a:t>
            </a:r>
            <a:r>
              <a:rPr lang="en-ZA" sz="2200" dirty="0">
                <a:solidFill>
                  <a:prstClr val="black"/>
                </a:solidFill>
                <a:latin typeface="Arial" charset="0"/>
                <a:cs typeface="Arial" charset="0"/>
              </a:rPr>
              <a:t>will </a:t>
            </a:r>
            <a:r>
              <a:rPr lang="en-ZA" sz="2200" dirty="0" smtClean="0">
                <a:solidFill>
                  <a:prstClr val="black"/>
                </a:solidFill>
                <a:latin typeface="Arial" charset="0"/>
                <a:cs typeface="Arial" charset="0"/>
              </a:rPr>
              <a:t>be </a:t>
            </a:r>
            <a:r>
              <a:rPr lang="en-ZA" sz="2200" dirty="0">
                <a:solidFill>
                  <a:prstClr val="black"/>
                </a:solidFill>
                <a:latin typeface="Arial" charset="0"/>
                <a:cs typeface="Arial" charset="0"/>
              </a:rPr>
              <a:t>the general loss of capacity within the defence industry as a result of </a:t>
            </a:r>
            <a:r>
              <a:rPr lang="en-ZA" sz="2200" dirty="0" smtClean="0">
                <a:solidFill>
                  <a:prstClr val="black"/>
                </a:solidFill>
                <a:latin typeface="Arial" charset="0"/>
                <a:cs typeface="Arial" charset="0"/>
              </a:rPr>
              <a:t>the reduced </a:t>
            </a:r>
            <a:r>
              <a:rPr lang="en-ZA" sz="2200" dirty="0">
                <a:solidFill>
                  <a:prstClr val="black"/>
                </a:solidFill>
                <a:latin typeface="Arial" charset="0"/>
                <a:cs typeface="Arial" charset="0"/>
              </a:rPr>
              <a:t>Departmental spend. Between </a:t>
            </a:r>
            <a:r>
              <a:rPr lang="en-ZA" sz="2200" dirty="0" smtClean="0">
                <a:solidFill>
                  <a:prstClr val="black"/>
                </a:solidFill>
                <a:latin typeface="Arial" charset="0"/>
                <a:cs typeface="Arial" charset="0"/>
              </a:rPr>
              <a:t>FY2017/18 </a:t>
            </a:r>
            <a:r>
              <a:rPr lang="en-ZA" sz="2200" dirty="0">
                <a:solidFill>
                  <a:prstClr val="black"/>
                </a:solidFill>
                <a:latin typeface="Arial" charset="0"/>
                <a:cs typeface="Arial" charset="0"/>
              </a:rPr>
              <a:t>and </a:t>
            </a:r>
            <a:r>
              <a:rPr lang="en-ZA" sz="2200" dirty="0" smtClean="0">
                <a:solidFill>
                  <a:prstClr val="black"/>
                </a:solidFill>
                <a:latin typeface="Arial" charset="0"/>
                <a:cs typeface="Arial" charset="0"/>
              </a:rPr>
              <a:t>FY2020/21, </a:t>
            </a:r>
            <a:r>
              <a:rPr lang="en-ZA" sz="2200" dirty="0">
                <a:solidFill>
                  <a:prstClr val="black"/>
                </a:solidFill>
                <a:latin typeface="Arial" charset="0"/>
                <a:cs typeface="Arial" charset="0"/>
              </a:rPr>
              <a:t>there have been losses </a:t>
            </a:r>
            <a:r>
              <a:rPr lang="en-ZA" sz="2200" dirty="0" smtClean="0">
                <a:solidFill>
                  <a:prstClr val="black"/>
                </a:solidFill>
                <a:latin typeface="Arial" charset="0"/>
                <a:cs typeface="Arial" charset="0"/>
              </a:rPr>
              <a:t>of up </a:t>
            </a:r>
            <a:r>
              <a:rPr lang="en-ZA" sz="2200" dirty="0">
                <a:solidFill>
                  <a:prstClr val="black"/>
                </a:solidFill>
                <a:latin typeface="Arial" charset="0"/>
                <a:cs typeface="Arial" charset="0"/>
              </a:rPr>
              <a:t>to </a:t>
            </a:r>
            <a:r>
              <a:rPr lang="en-ZA" sz="2200" dirty="0" smtClean="0">
                <a:solidFill>
                  <a:prstClr val="black"/>
                </a:solidFill>
                <a:latin typeface="Arial" charset="0"/>
                <a:cs typeface="Arial" charset="0"/>
              </a:rPr>
              <a:t/>
            </a:r>
            <a:br>
              <a:rPr lang="en-ZA" sz="2200" dirty="0" smtClean="0">
                <a:solidFill>
                  <a:prstClr val="black"/>
                </a:solidFill>
                <a:latin typeface="Arial" charset="0"/>
                <a:cs typeface="Arial" charset="0"/>
              </a:rPr>
            </a:br>
            <a:r>
              <a:rPr lang="en-ZA" sz="2200" dirty="0" smtClean="0">
                <a:solidFill>
                  <a:prstClr val="black"/>
                </a:solidFill>
                <a:latin typeface="Arial" charset="0"/>
                <a:cs typeface="Arial" charset="0"/>
              </a:rPr>
              <a:t>R7 </a:t>
            </a:r>
            <a:r>
              <a:rPr lang="en-ZA" sz="2200" dirty="0">
                <a:solidFill>
                  <a:prstClr val="black"/>
                </a:solidFill>
                <a:latin typeface="Arial" charset="0"/>
                <a:cs typeface="Arial" charset="0"/>
              </a:rPr>
              <a:t>billion in revenue, a significant dent on the </a:t>
            </a:r>
            <a:r>
              <a:rPr lang="en-ZA" sz="2200" dirty="0" smtClean="0">
                <a:solidFill>
                  <a:prstClr val="black"/>
                </a:solidFill>
                <a:latin typeface="Arial" charset="0"/>
                <a:cs typeface="Arial" charset="0"/>
              </a:rPr>
              <a:t>GDP.  The </a:t>
            </a:r>
            <a:r>
              <a:rPr lang="en-ZA" sz="2200" dirty="0">
                <a:solidFill>
                  <a:prstClr val="black"/>
                </a:solidFill>
                <a:latin typeface="Arial" charset="0"/>
                <a:cs typeface="Arial" charset="0"/>
              </a:rPr>
              <a:t>defence industry </a:t>
            </a:r>
            <a:r>
              <a:rPr lang="en-ZA" sz="2200" dirty="0" smtClean="0">
                <a:solidFill>
                  <a:prstClr val="black"/>
                </a:solidFill>
                <a:latin typeface="Arial" charset="0"/>
                <a:cs typeface="Arial" charset="0"/>
              </a:rPr>
              <a:t>work </a:t>
            </a:r>
            <a:r>
              <a:rPr lang="en-ZA" sz="2200" dirty="0">
                <a:solidFill>
                  <a:prstClr val="black"/>
                </a:solidFill>
                <a:latin typeface="Arial" charset="0"/>
                <a:cs typeface="Arial" charset="0"/>
              </a:rPr>
              <a:t>force has </a:t>
            </a:r>
            <a:r>
              <a:rPr lang="en-ZA" sz="2200" dirty="0" smtClean="0">
                <a:solidFill>
                  <a:prstClr val="black"/>
                </a:solidFill>
                <a:latin typeface="Arial" charset="0"/>
                <a:cs typeface="Arial" charset="0"/>
              </a:rPr>
              <a:t>declined from </a:t>
            </a:r>
            <a:r>
              <a:rPr lang="en-ZA" sz="2200" dirty="0">
                <a:solidFill>
                  <a:prstClr val="black"/>
                </a:solidFill>
                <a:latin typeface="Arial" charset="0"/>
                <a:cs typeface="Arial" charset="0"/>
              </a:rPr>
              <a:t>15 000 to 12 000 in the same period</a:t>
            </a:r>
            <a:r>
              <a:rPr lang="en-ZA" sz="2200" dirty="0" smtClean="0">
                <a:solidFill>
                  <a:prstClr val="black"/>
                </a:solidFill>
                <a:latin typeface="Arial" charset="0"/>
                <a:cs typeface="Arial" charset="0"/>
              </a:rPr>
              <a:t>.</a:t>
            </a:r>
          </a:p>
          <a:p>
            <a:pPr marL="457200" indent="-457200" algn="just" defTabSz="914400" fontAlgn="base">
              <a:spcBef>
                <a:spcPct val="0"/>
              </a:spcBef>
              <a:spcAft>
                <a:spcPct val="0"/>
              </a:spcAft>
              <a:buFont typeface="Arial" panose="020B0604020202020204" pitchFamily="34" charset="0"/>
              <a:buChar char="•"/>
            </a:pPr>
            <a:endParaRPr lang="en-ZA" dirty="0">
              <a:solidFill>
                <a:prstClr val="black"/>
              </a:solidFill>
              <a:latin typeface="Arial" charset="0"/>
              <a:cs typeface="Arial" charset="0"/>
            </a:endParaRPr>
          </a:p>
          <a:p>
            <a:pPr marL="457200" indent="-457200"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These developments will result in the inability to meet future SANDF requirements for critical capabilities. </a:t>
            </a:r>
            <a:r>
              <a:rPr lang="en-ZA" sz="2200" dirty="0" smtClean="0">
                <a:solidFill>
                  <a:prstClr val="black"/>
                </a:solidFill>
                <a:latin typeface="Arial" charset="0"/>
                <a:cs typeface="Arial" charset="0"/>
              </a:rPr>
              <a:t>It will hamper </a:t>
            </a:r>
            <a:r>
              <a:rPr lang="en-ZA" sz="2200" dirty="0">
                <a:solidFill>
                  <a:prstClr val="black"/>
                </a:solidFill>
                <a:latin typeface="Arial" charset="0"/>
                <a:cs typeface="Arial" charset="0"/>
              </a:rPr>
              <a:t>support to national government imperatives and implementation of the </a:t>
            </a:r>
            <a:r>
              <a:rPr lang="en-ZA" sz="2200" dirty="0" smtClean="0">
                <a:solidFill>
                  <a:prstClr val="black"/>
                </a:solidFill>
                <a:latin typeface="Arial" charset="0"/>
                <a:cs typeface="Arial" charset="0"/>
              </a:rPr>
              <a:t>SA Defence Review </a:t>
            </a:r>
            <a:r>
              <a:rPr lang="en-ZA" sz="2200" dirty="0">
                <a:solidFill>
                  <a:prstClr val="black"/>
                </a:solidFill>
                <a:latin typeface="Arial" charset="0"/>
                <a:cs typeface="Arial" charset="0"/>
              </a:rPr>
              <a:t>2015, as adopted by Parliament and meant to be a blueprint for the future of the </a:t>
            </a:r>
            <a:r>
              <a:rPr lang="en-ZA" sz="2200" dirty="0" smtClean="0">
                <a:solidFill>
                  <a:prstClr val="black"/>
                </a:solidFill>
                <a:latin typeface="Arial" charset="0"/>
                <a:cs typeface="Arial" charset="0"/>
              </a:rPr>
              <a:t>SANDF. </a:t>
            </a:r>
            <a:r>
              <a:rPr lang="en-ZA" dirty="0" smtClean="0">
                <a:solidFill>
                  <a:schemeClr val="accent6">
                    <a:lumMod val="75000"/>
                  </a:schemeClr>
                </a:solidFill>
                <a:latin typeface="Arial" charset="0"/>
                <a:cs typeface="Arial" charset="0"/>
              </a:rPr>
              <a:t>[DOD AR p7-8]</a:t>
            </a:r>
          </a:p>
          <a:p>
            <a:pPr marL="457200" indent="-4572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457200" indent="-4572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20</a:t>
            </a:fld>
            <a:endParaRPr lang="en-US" altLang="en-US" sz="2400" dirty="0" smtClean="0">
              <a:solidFill>
                <a:srgbClr val="014929"/>
              </a:solidFill>
              <a:latin typeface="Arial" panose="020B0604020202020204" pitchFamily="34" charset="0"/>
            </a:endParaRPr>
          </a:p>
        </p:txBody>
      </p:sp>
    </p:spTree>
    <p:extLst>
      <p:ext uri="{BB962C8B-B14F-4D97-AF65-F5344CB8AC3E}">
        <p14:creationId xmlns:p14="http://schemas.microsoft.com/office/powerpoint/2010/main" val="15614048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smtClean="0">
                <a:solidFill>
                  <a:prstClr val="white"/>
                </a:solidFill>
                <a:latin typeface="Arial" panose="020B0604020202020204" pitchFamily="34" charset="0"/>
              </a:rPr>
              <a:t>Strategic Overview</a:t>
            </a:r>
          </a:p>
        </p:txBody>
      </p:sp>
      <p:sp>
        <p:nvSpPr>
          <p:cNvPr id="6" name="Rectangle 13"/>
          <p:cNvSpPr>
            <a:spLocks noChangeArrowheads="1"/>
          </p:cNvSpPr>
          <p:nvPr/>
        </p:nvSpPr>
        <p:spPr bwMode="auto">
          <a:xfrm>
            <a:off x="208294" y="827567"/>
            <a:ext cx="8738480"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Apart from </a:t>
            </a:r>
            <a:r>
              <a:rPr lang="en-ZA" sz="2200" dirty="0" smtClean="0">
                <a:solidFill>
                  <a:prstClr val="black"/>
                </a:solidFill>
                <a:latin typeface="Arial" charset="0"/>
                <a:cs typeface="Arial" charset="0"/>
              </a:rPr>
              <a:t>his role </a:t>
            </a:r>
            <a:r>
              <a:rPr lang="en-ZA" sz="2200" dirty="0">
                <a:solidFill>
                  <a:prstClr val="black"/>
                </a:solidFill>
                <a:latin typeface="Arial" charset="0"/>
                <a:cs typeface="Arial" charset="0"/>
              </a:rPr>
              <a:t>as Head of the Department and Accounting Officer of the </a:t>
            </a:r>
            <a:r>
              <a:rPr lang="en-ZA" sz="2200" dirty="0" smtClean="0">
                <a:solidFill>
                  <a:prstClr val="black"/>
                </a:solidFill>
                <a:latin typeface="Arial" charset="0"/>
                <a:cs typeface="Arial" charset="0"/>
              </a:rPr>
              <a:t>Department, the Secretary </a:t>
            </a:r>
            <a:r>
              <a:rPr lang="en-ZA" sz="2200" dirty="0">
                <a:solidFill>
                  <a:prstClr val="black"/>
                </a:solidFill>
                <a:latin typeface="Arial" charset="0"/>
                <a:cs typeface="Arial" charset="0"/>
              </a:rPr>
              <a:t>for Defence </a:t>
            </a:r>
            <a:r>
              <a:rPr lang="en-ZA" sz="2200" dirty="0" smtClean="0">
                <a:solidFill>
                  <a:prstClr val="black"/>
                </a:solidFill>
                <a:latin typeface="Arial" charset="0"/>
                <a:cs typeface="Arial" charset="0"/>
              </a:rPr>
              <a:t>also </a:t>
            </a:r>
            <a:br>
              <a:rPr lang="en-ZA" sz="2200" dirty="0" smtClean="0">
                <a:solidFill>
                  <a:prstClr val="black"/>
                </a:solidFill>
                <a:latin typeface="Arial" charset="0"/>
                <a:cs typeface="Arial" charset="0"/>
              </a:rPr>
            </a:br>
            <a:r>
              <a:rPr lang="en-ZA" sz="2200" dirty="0" smtClean="0">
                <a:solidFill>
                  <a:prstClr val="black"/>
                </a:solidFill>
                <a:latin typeface="Arial" charset="0"/>
                <a:cs typeface="Arial" charset="0"/>
              </a:rPr>
              <a:t>co-chaired </a:t>
            </a:r>
            <a:r>
              <a:rPr lang="en-ZA" sz="2200" dirty="0">
                <a:solidFill>
                  <a:prstClr val="black"/>
                </a:solidFill>
                <a:latin typeface="Arial" charset="0"/>
                <a:cs typeface="Arial" charset="0"/>
              </a:rPr>
              <a:t>the </a:t>
            </a:r>
            <a:r>
              <a:rPr lang="en-ZA" sz="2200" dirty="0" smtClean="0">
                <a:solidFill>
                  <a:prstClr val="black"/>
                </a:solidFill>
                <a:latin typeface="Arial" charset="0"/>
                <a:cs typeface="Arial" charset="0"/>
              </a:rPr>
              <a:t>JCPS Cluster of </a:t>
            </a:r>
            <a:r>
              <a:rPr lang="en-ZA" sz="2200" dirty="0">
                <a:solidFill>
                  <a:prstClr val="black"/>
                </a:solidFill>
                <a:latin typeface="Arial" charset="0"/>
                <a:cs typeface="Arial" charset="0"/>
              </a:rPr>
              <a:t>Government at </a:t>
            </a:r>
            <a:r>
              <a:rPr lang="en-ZA" sz="2200" dirty="0" smtClean="0">
                <a:solidFill>
                  <a:prstClr val="black"/>
                </a:solidFill>
                <a:latin typeface="Arial" charset="0"/>
                <a:cs typeface="Arial" charset="0"/>
              </a:rPr>
              <a:t>DG level</a:t>
            </a:r>
            <a:r>
              <a:rPr lang="en-ZA" sz="2200" dirty="0">
                <a:solidFill>
                  <a:prstClr val="black"/>
                </a:solidFill>
                <a:latin typeface="Arial" charset="0"/>
                <a:cs typeface="Arial" charset="0"/>
              </a:rPr>
              <a:t>. It was therefore incumbent on </a:t>
            </a:r>
            <a:r>
              <a:rPr lang="en-ZA" sz="2200" dirty="0" smtClean="0">
                <a:solidFill>
                  <a:prstClr val="black"/>
                </a:solidFill>
                <a:latin typeface="Arial" charset="0"/>
                <a:cs typeface="Arial" charset="0"/>
              </a:rPr>
              <a:t>him to </a:t>
            </a:r>
            <a:r>
              <a:rPr lang="en-ZA" sz="2200" dirty="0">
                <a:solidFill>
                  <a:prstClr val="black"/>
                </a:solidFill>
                <a:latin typeface="Arial" charset="0"/>
                <a:cs typeface="Arial" charset="0"/>
              </a:rPr>
              <a:t>lead and coordinate </a:t>
            </a:r>
            <a:r>
              <a:rPr lang="en-ZA" sz="2200" dirty="0" smtClean="0">
                <a:solidFill>
                  <a:prstClr val="black"/>
                </a:solidFill>
                <a:latin typeface="Arial" charset="0"/>
                <a:cs typeface="Arial" charset="0"/>
              </a:rPr>
              <a:t>activities in </a:t>
            </a:r>
            <a:r>
              <a:rPr lang="en-ZA" sz="2200" dirty="0">
                <a:solidFill>
                  <a:prstClr val="black"/>
                </a:solidFill>
                <a:latin typeface="Arial" charset="0"/>
                <a:cs typeface="Arial" charset="0"/>
              </a:rPr>
              <a:t>the following key areas</a:t>
            </a:r>
            <a:r>
              <a:rPr lang="en-ZA" sz="2200" dirty="0" smtClean="0">
                <a:solidFill>
                  <a:prstClr val="black"/>
                </a:solidFill>
                <a:latin typeface="Arial" charset="0"/>
                <a:cs typeface="Arial" charset="0"/>
              </a:rPr>
              <a:t>: </a:t>
            </a:r>
            <a:r>
              <a:rPr lang="en-ZA" dirty="0" smtClean="0">
                <a:solidFill>
                  <a:schemeClr val="accent6">
                    <a:lumMod val="75000"/>
                  </a:schemeClr>
                </a:solidFill>
                <a:latin typeface="Arial" charset="0"/>
                <a:cs typeface="Arial" charset="0"/>
              </a:rPr>
              <a:t>[DOD AR p10]</a:t>
            </a:r>
            <a:endParaRPr lang="en-ZA" dirty="0">
              <a:solidFill>
                <a:schemeClr val="accent6">
                  <a:lumMod val="75000"/>
                </a:schemeClr>
              </a:solidFill>
              <a:latin typeface="Arial" charset="0"/>
              <a:cs typeface="Arial" charset="0"/>
            </a:endParaRPr>
          </a:p>
          <a:p>
            <a:pPr marL="914400" lvl="1" indent="-457200" algn="just" defTabSz="914400" fontAlgn="base">
              <a:spcBef>
                <a:spcPct val="0"/>
              </a:spcBef>
              <a:spcAft>
                <a:spcPct val="0"/>
              </a:spcAft>
              <a:buFont typeface="Courier New" panose="02070309020205020404" pitchFamily="49" charset="0"/>
              <a:buChar char="o"/>
            </a:pPr>
            <a:r>
              <a:rPr lang="en-ZA" sz="2000" dirty="0" smtClean="0">
                <a:solidFill>
                  <a:prstClr val="black"/>
                </a:solidFill>
                <a:latin typeface="Arial" charset="0"/>
                <a:cs typeface="Arial" charset="0"/>
              </a:rPr>
              <a:t>Establishment </a:t>
            </a:r>
            <a:r>
              <a:rPr lang="en-ZA" sz="2000" dirty="0">
                <a:solidFill>
                  <a:prstClr val="black"/>
                </a:solidFill>
                <a:latin typeface="Arial" charset="0"/>
                <a:cs typeface="Arial" charset="0"/>
              </a:rPr>
              <a:t>of COVID-19 pandemic work teams.</a:t>
            </a:r>
          </a:p>
          <a:p>
            <a:pPr marL="914400" lvl="1" indent="-457200" algn="just" defTabSz="914400" fontAlgn="base">
              <a:spcBef>
                <a:spcPct val="0"/>
              </a:spcBef>
              <a:spcAft>
                <a:spcPct val="0"/>
              </a:spcAft>
              <a:buFont typeface="Courier New" panose="02070309020205020404" pitchFamily="49" charset="0"/>
              <a:buChar char="o"/>
            </a:pPr>
            <a:r>
              <a:rPr lang="en-ZA" sz="2000" dirty="0" smtClean="0">
                <a:solidFill>
                  <a:prstClr val="black"/>
                </a:solidFill>
                <a:latin typeface="Arial" charset="0"/>
                <a:cs typeface="Arial" charset="0"/>
              </a:rPr>
              <a:t>Provision </a:t>
            </a:r>
            <a:r>
              <a:rPr lang="en-ZA" sz="2000" dirty="0">
                <a:solidFill>
                  <a:prstClr val="black"/>
                </a:solidFill>
                <a:latin typeface="Arial" charset="0"/>
                <a:cs typeface="Arial" charset="0"/>
              </a:rPr>
              <a:t>of strategic direction and guidance to the appointed work streams.</a:t>
            </a:r>
          </a:p>
          <a:p>
            <a:pPr marL="914400" lvl="1" indent="-457200" algn="just" defTabSz="914400" fontAlgn="base">
              <a:spcBef>
                <a:spcPct val="0"/>
              </a:spcBef>
              <a:spcAft>
                <a:spcPct val="0"/>
              </a:spcAft>
              <a:buFont typeface="Courier New" panose="02070309020205020404" pitchFamily="49" charset="0"/>
              <a:buChar char="o"/>
            </a:pPr>
            <a:r>
              <a:rPr lang="en-ZA" sz="2000" dirty="0" smtClean="0">
                <a:solidFill>
                  <a:prstClr val="black"/>
                </a:solidFill>
                <a:latin typeface="Arial" charset="0"/>
                <a:cs typeface="Arial" charset="0"/>
              </a:rPr>
              <a:t>Repatriation </a:t>
            </a:r>
            <a:r>
              <a:rPr lang="en-ZA" sz="2000" dirty="0">
                <a:solidFill>
                  <a:prstClr val="black"/>
                </a:solidFill>
                <a:latin typeface="Arial" charset="0"/>
                <a:cs typeface="Arial" charset="0"/>
              </a:rPr>
              <a:t>of 114 South Africans </a:t>
            </a:r>
            <a:r>
              <a:rPr lang="en-ZA" sz="2000" dirty="0" smtClean="0">
                <a:solidFill>
                  <a:prstClr val="black"/>
                </a:solidFill>
                <a:latin typeface="Arial" charset="0"/>
                <a:cs typeface="Arial" charset="0"/>
              </a:rPr>
              <a:t>from </a:t>
            </a:r>
            <a:r>
              <a:rPr lang="en-ZA" sz="2000" dirty="0">
                <a:solidFill>
                  <a:prstClr val="black"/>
                </a:solidFill>
                <a:latin typeface="Arial" charset="0"/>
                <a:cs typeface="Arial" charset="0"/>
              </a:rPr>
              <a:t>the City of </a:t>
            </a:r>
            <a:r>
              <a:rPr lang="en-ZA" sz="2000" dirty="0" smtClean="0">
                <a:solidFill>
                  <a:prstClr val="black"/>
                </a:solidFill>
                <a:latin typeface="Arial" charset="0"/>
                <a:cs typeface="Arial" charset="0"/>
              </a:rPr>
              <a:t>Wuhan </a:t>
            </a:r>
            <a:r>
              <a:rPr lang="en-ZA" sz="2000" dirty="0">
                <a:solidFill>
                  <a:prstClr val="black"/>
                </a:solidFill>
                <a:latin typeface="Arial" charset="0"/>
                <a:cs typeface="Arial" charset="0"/>
              </a:rPr>
              <a:t>in </a:t>
            </a:r>
            <a:r>
              <a:rPr lang="en-ZA" sz="2000" dirty="0" smtClean="0">
                <a:solidFill>
                  <a:prstClr val="black"/>
                </a:solidFill>
                <a:latin typeface="Arial" charset="0"/>
                <a:cs typeface="Arial" charset="0"/>
              </a:rPr>
              <a:t>the People’s </a:t>
            </a:r>
            <a:r>
              <a:rPr lang="en-ZA" sz="2000" dirty="0">
                <a:solidFill>
                  <a:prstClr val="black"/>
                </a:solidFill>
                <a:latin typeface="Arial" charset="0"/>
                <a:cs typeface="Arial" charset="0"/>
              </a:rPr>
              <a:t>Republic of China.</a:t>
            </a:r>
          </a:p>
          <a:p>
            <a:pPr marL="914400" lvl="1" indent="-457200" algn="just" defTabSz="914400" fontAlgn="base">
              <a:spcBef>
                <a:spcPct val="0"/>
              </a:spcBef>
              <a:spcAft>
                <a:spcPct val="0"/>
              </a:spcAft>
              <a:buFont typeface="Courier New" panose="02070309020205020404" pitchFamily="49" charset="0"/>
              <a:buChar char="o"/>
            </a:pPr>
            <a:r>
              <a:rPr lang="en-ZA" sz="2000" dirty="0" smtClean="0">
                <a:solidFill>
                  <a:prstClr val="black"/>
                </a:solidFill>
                <a:latin typeface="Arial" charset="0"/>
                <a:cs typeface="Arial" charset="0"/>
              </a:rPr>
              <a:t>Formulation </a:t>
            </a:r>
            <a:r>
              <a:rPr lang="en-ZA" sz="2000" dirty="0">
                <a:solidFill>
                  <a:prstClr val="black"/>
                </a:solidFill>
                <a:latin typeface="Arial" charset="0"/>
                <a:cs typeface="Arial" charset="0"/>
              </a:rPr>
              <a:t>of a Socio-Economic Recovery Plan for the country, post COVID-19 national lockdown.</a:t>
            </a:r>
          </a:p>
          <a:p>
            <a:pPr marL="914400" lvl="1" indent="-457200" algn="just" defTabSz="914400" fontAlgn="base">
              <a:spcBef>
                <a:spcPct val="0"/>
              </a:spcBef>
              <a:spcAft>
                <a:spcPct val="0"/>
              </a:spcAft>
              <a:buFont typeface="Courier New" panose="02070309020205020404" pitchFamily="49" charset="0"/>
              <a:buChar char="o"/>
            </a:pPr>
            <a:r>
              <a:rPr lang="en-ZA" sz="2000" dirty="0" smtClean="0">
                <a:solidFill>
                  <a:prstClr val="black"/>
                </a:solidFill>
                <a:latin typeface="Arial" charset="0"/>
                <a:cs typeface="Arial" charset="0"/>
              </a:rPr>
              <a:t>Developing </a:t>
            </a:r>
            <a:r>
              <a:rPr lang="en-ZA" sz="2000" dirty="0">
                <a:solidFill>
                  <a:prstClr val="black"/>
                </a:solidFill>
                <a:latin typeface="Arial" charset="0"/>
                <a:cs typeface="Arial" charset="0"/>
              </a:rPr>
              <a:t>and consolidating a Draft Framework on the Risk Adjusted Strategy.</a:t>
            </a:r>
          </a:p>
          <a:p>
            <a:pPr marL="914400" lvl="1" indent="-457200" algn="just" defTabSz="914400" fontAlgn="base">
              <a:spcBef>
                <a:spcPct val="0"/>
              </a:spcBef>
              <a:spcAft>
                <a:spcPct val="0"/>
              </a:spcAft>
              <a:buFont typeface="Courier New" panose="02070309020205020404" pitchFamily="49" charset="0"/>
              <a:buChar char="o"/>
            </a:pPr>
            <a:r>
              <a:rPr lang="en-ZA" sz="2000" dirty="0" smtClean="0">
                <a:solidFill>
                  <a:prstClr val="black"/>
                </a:solidFill>
                <a:latin typeface="Arial" charset="0"/>
                <a:cs typeface="Arial" charset="0"/>
              </a:rPr>
              <a:t>Ensuring </a:t>
            </a:r>
            <a:r>
              <a:rPr lang="en-ZA" sz="2000" dirty="0">
                <a:solidFill>
                  <a:prstClr val="black"/>
                </a:solidFill>
                <a:latin typeface="Arial" charset="0"/>
                <a:cs typeface="Arial" charset="0"/>
              </a:rPr>
              <a:t>the alignment of government-wide security priorities and programmes that were submitted </a:t>
            </a:r>
            <a:r>
              <a:rPr lang="en-ZA" sz="2000" dirty="0" smtClean="0">
                <a:solidFill>
                  <a:prstClr val="black"/>
                </a:solidFill>
                <a:latin typeface="Arial" charset="0"/>
                <a:cs typeface="Arial" charset="0"/>
              </a:rPr>
              <a:t>to Cabinet</a:t>
            </a:r>
            <a:r>
              <a:rPr lang="en-ZA" sz="2000" dirty="0">
                <a:solidFill>
                  <a:prstClr val="black"/>
                </a:solidFill>
                <a:latin typeface="Arial" charset="0"/>
                <a:cs typeface="Arial" charset="0"/>
              </a:rPr>
              <a:t>.</a:t>
            </a:r>
          </a:p>
          <a:p>
            <a:pPr marL="457200" indent="-4572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21</a:t>
            </a:fld>
            <a:endParaRPr lang="en-US" altLang="en-US" sz="2400" dirty="0" smtClean="0">
              <a:solidFill>
                <a:srgbClr val="014929"/>
              </a:solidFill>
              <a:latin typeface="Arial" panose="020B0604020202020204" pitchFamily="34" charset="0"/>
            </a:endParaRPr>
          </a:p>
        </p:txBody>
      </p:sp>
    </p:spTree>
    <p:extLst>
      <p:ext uri="{BB962C8B-B14F-4D97-AF65-F5344CB8AC3E}">
        <p14:creationId xmlns:p14="http://schemas.microsoft.com/office/powerpoint/2010/main" val="28057865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Key Policy Developments</a:t>
            </a:r>
          </a:p>
        </p:txBody>
      </p:sp>
      <p:sp>
        <p:nvSpPr>
          <p:cNvPr id="6" name="Rectangle 13"/>
          <p:cNvSpPr>
            <a:spLocks noChangeArrowheads="1"/>
          </p:cNvSpPr>
          <p:nvPr/>
        </p:nvSpPr>
        <p:spPr bwMode="auto">
          <a:xfrm>
            <a:off x="208294" y="827567"/>
            <a:ext cx="8738480"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lvl="0" indent="-457200" algn="just" defTabSz="914400" fontAlgn="base">
              <a:spcBef>
                <a:spcPct val="0"/>
              </a:spcBef>
              <a:spcAft>
                <a:spcPct val="0"/>
              </a:spcAft>
              <a:buFont typeface="Arial" panose="020B0604020202020204" pitchFamily="34" charset="0"/>
              <a:buChar char="•"/>
            </a:pPr>
            <a:r>
              <a:rPr lang="en-ZA" sz="2200" dirty="0" smtClean="0">
                <a:latin typeface="Arial" panose="020B0604020202020204" pitchFamily="34" charset="0"/>
                <a:cs typeface="Arial" panose="020B0604020202020204" pitchFamily="34" charset="0"/>
              </a:rPr>
              <a:t>The following progress regarding the Constitutional and legislative mandates are reported:</a:t>
            </a:r>
            <a:endParaRPr lang="en-ZA" dirty="0">
              <a:solidFill>
                <a:srgbClr val="70AD47">
                  <a:lumMod val="75000"/>
                </a:srgbClr>
              </a:solidFill>
              <a:latin typeface="Arial" charset="0"/>
              <a:cs typeface="Arial" charset="0"/>
            </a:endParaRPr>
          </a:p>
          <a:p>
            <a:pPr algn="just"/>
            <a:endParaRPr lang="en-ZA" sz="22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ZA" sz="2200" b="1" dirty="0">
                <a:latin typeface="Arial" panose="020B0604020202020204" pitchFamily="34" charset="0"/>
                <a:cs typeface="Arial" panose="020B0604020202020204" pitchFamily="34" charset="0"/>
              </a:rPr>
              <a:t>Draft Military Discipline Bill, </a:t>
            </a:r>
            <a:r>
              <a:rPr lang="en-ZA" sz="2200" b="1" dirty="0" smtClean="0">
                <a:latin typeface="Arial" panose="020B0604020202020204" pitchFamily="34" charset="0"/>
                <a:cs typeface="Arial" panose="020B0604020202020204" pitchFamily="34" charset="0"/>
              </a:rPr>
              <a:t>2019 </a:t>
            </a:r>
            <a:r>
              <a:rPr lang="en-ZA" dirty="0">
                <a:solidFill>
                  <a:srgbClr val="70AD47">
                    <a:lumMod val="75000"/>
                  </a:srgbClr>
                </a:solidFill>
                <a:latin typeface="Arial" charset="0"/>
                <a:cs typeface="Arial" charset="0"/>
              </a:rPr>
              <a:t>[DOD AR p15]</a:t>
            </a:r>
            <a:endParaRPr lang="en-ZA" sz="2200" b="1"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ZA" sz="1200" b="1" dirty="0">
              <a:latin typeface="Arial" panose="020B0604020202020204" pitchFamily="34" charset="0"/>
              <a:cs typeface="Arial" panose="020B0604020202020204" pitchFamily="34" charset="0"/>
            </a:endParaRPr>
          </a:p>
          <a:p>
            <a:pPr marL="360363" lvl="1" algn="just"/>
            <a:r>
              <a:rPr lang="en-ZA" sz="2200" dirty="0" smtClean="0">
                <a:latin typeface="Arial" panose="020B0604020202020204" pitchFamily="34" charset="0"/>
                <a:cs typeface="Arial" panose="020B0604020202020204" pitchFamily="34" charset="0"/>
              </a:rPr>
              <a:t>The </a:t>
            </a:r>
            <a:r>
              <a:rPr lang="en-ZA" sz="2200" dirty="0">
                <a:latin typeface="Arial" panose="020B0604020202020204" pitchFamily="34" charset="0"/>
                <a:cs typeface="Arial" panose="020B0604020202020204" pitchFamily="34" charset="0"/>
              </a:rPr>
              <a:t>draft Bill was published by the PCD&amp;MV for public comments during the fourth quarter of FY2019/20.  It is envisaged that the draft Bill will be introduced by the MOD&amp;MV in Parliament during FY2020/21, which will subsequently see the implementation of the Act in the DOD during FY2020/21</a:t>
            </a:r>
            <a:r>
              <a:rPr lang="en-ZA" sz="2200" dirty="0" smtClean="0">
                <a:latin typeface="Arial" panose="020B0604020202020204" pitchFamily="34" charset="0"/>
                <a:cs typeface="Arial" panose="020B0604020202020204" pitchFamily="34" charset="0"/>
              </a:rPr>
              <a:t>.</a:t>
            </a:r>
            <a:endParaRPr lang="en-ZA" sz="2200" dirty="0">
              <a:solidFill>
                <a:prstClr val="black"/>
              </a:solidFill>
              <a:latin typeface="Arial" charset="0"/>
              <a:cs typeface="Arial" charset="0"/>
            </a:endParaRPr>
          </a:p>
          <a:p>
            <a:pPr algn="just" defTabSz="914400" fontAlgn="base">
              <a:spcBef>
                <a:spcPct val="0"/>
              </a:spcBef>
              <a:spcAft>
                <a:spcPct val="0"/>
              </a:spcAft>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22</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132314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Key Policy Developments</a:t>
            </a:r>
          </a:p>
        </p:txBody>
      </p:sp>
      <p:sp>
        <p:nvSpPr>
          <p:cNvPr id="6" name="Rectangle 13"/>
          <p:cNvSpPr>
            <a:spLocks noChangeArrowheads="1"/>
          </p:cNvSpPr>
          <p:nvPr/>
        </p:nvSpPr>
        <p:spPr bwMode="auto">
          <a:xfrm>
            <a:off x="208294" y="827567"/>
            <a:ext cx="8738480"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a:buFont typeface="Arial" panose="020B0604020202020204" pitchFamily="34" charset="0"/>
              <a:buChar char="•"/>
            </a:pPr>
            <a:r>
              <a:rPr lang="en-ZA" sz="2200" b="1" dirty="0" smtClean="0">
                <a:latin typeface="Arial" panose="020B0604020202020204" pitchFamily="34" charset="0"/>
                <a:cs typeface="Arial" panose="020B0604020202020204" pitchFamily="34" charset="0"/>
              </a:rPr>
              <a:t>Hydrographic </a:t>
            </a:r>
            <a:r>
              <a:rPr lang="en-ZA" sz="2200" b="1" dirty="0">
                <a:latin typeface="Arial" panose="020B0604020202020204" pitchFamily="34" charset="0"/>
                <a:cs typeface="Arial" panose="020B0604020202020204" pitchFamily="34" charset="0"/>
              </a:rPr>
              <a:t>Bill (B17 of </a:t>
            </a:r>
            <a:r>
              <a:rPr lang="en-ZA" sz="2200" b="1" dirty="0" smtClean="0">
                <a:latin typeface="Arial" panose="020B0604020202020204" pitchFamily="34" charset="0"/>
                <a:cs typeface="Arial" panose="020B0604020202020204" pitchFamily="34" charset="0"/>
              </a:rPr>
              <a:t>2018) </a:t>
            </a:r>
            <a:r>
              <a:rPr lang="en-ZA" dirty="0">
                <a:solidFill>
                  <a:srgbClr val="70AD47">
                    <a:lumMod val="75000"/>
                  </a:srgbClr>
                </a:solidFill>
                <a:latin typeface="Arial" charset="0"/>
                <a:cs typeface="Arial" charset="0"/>
              </a:rPr>
              <a:t>[DOD AR p15]</a:t>
            </a:r>
            <a:endParaRPr lang="en-ZA" sz="2200" b="1"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ZA" sz="1400" b="1" dirty="0">
              <a:latin typeface="Arial" panose="020B0604020202020204" pitchFamily="34" charset="0"/>
              <a:cs typeface="Arial" panose="020B0604020202020204" pitchFamily="34" charset="0"/>
            </a:endParaRPr>
          </a:p>
          <a:p>
            <a:pPr marL="360363" lvl="1" algn="just"/>
            <a:r>
              <a:rPr lang="en-ZA" sz="2200" dirty="0" smtClean="0">
                <a:latin typeface="Arial" panose="020B0604020202020204" pitchFamily="34" charset="0"/>
                <a:cs typeface="Arial" panose="020B0604020202020204" pitchFamily="34" charset="0"/>
              </a:rPr>
              <a:t>The </a:t>
            </a:r>
            <a:r>
              <a:rPr lang="en-ZA" sz="2200" dirty="0">
                <a:latin typeface="Arial" panose="020B0604020202020204" pitchFamily="34" charset="0"/>
                <a:cs typeface="Arial" panose="020B0604020202020204" pitchFamily="34" charset="0"/>
              </a:rPr>
              <a:t>draft Bill was approved by the Selected Committee on Security and Justice on 03 Dec 2019, and by the NCOP and the NA on 06 Dec 2019, after which the Bill was submitted to the President for assent</a:t>
            </a:r>
            <a:r>
              <a:rPr lang="en-ZA" sz="2200" dirty="0" smtClean="0">
                <a:latin typeface="Arial" panose="020B0604020202020204" pitchFamily="34" charset="0"/>
                <a:cs typeface="Arial" panose="020B0604020202020204" pitchFamily="34" charset="0"/>
              </a:rPr>
              <a:t>. </a:t>
            </a:r>
            <a:r>
              <a:rPr lang="en-ZA" sz="2200" dirty="0">
                <a:latin typeface="Arial" panose="020B0604020202020204" pitchFamily="34" charset="0"/>
                <a:cs typeface="Arial" panose="020B0604020202020204" pitchFamily="34" charset="0"/>
              </a:rPr>
              <a:t>The Bill continued through the Parliamentary approval process during FY2020/21 and was signed into law by the President on </a:t>
            </a:r>
            <a:r>
              <a:rPr lang="en-ZA" sz="2200" dirty="0" smtClean="0">
                <a:latin typeface="Arial" panose="020B0604020202020204" pitchFamily="34" charset="0"/>
                <a:cs typeface="Arial" panose="020B0604020202020204" pitchFamily="34" charset="0"/>
              </a:rPr>
              <a:t>26 </a:t>
            </a:r>
            <a:r>
              <a:rPr lang="en-ZA" sz="2200" dirty="0">
                <a:latin typeface="Arial" panose="020B0604020202020204" pitchFamily="34" charset="0"/>
                <a:cs typeface="Arial" panose="020B0604020202020204" pitchFamily="34" charset="0"/>
              </a:rPr>
              <a:t>May 2020, which will see subsequent implementation of the Act (Act No. 35 of 2019) in the DOD during FY2020/21.</a:t>
            </a:r>
          </a:p>
          <a:p>
            <a:pPr algn="just" defTabSz="914400" fontAlgn="base">
              <a:spcBef>
                <a:spcPct val="0"/>
              </a:spcBef>
              <a:spcAft>
                <a:spcPct val="0"/>
              </a:spcAft>
            </a:pPr>
            <a:endParaRPr lang="en-ZA" sz="2200" dirty="0">
              <a:solidFill>
                <a:prstClr val="black"/>
              </a:solidFill>
              <a:latin typeface="Arial" charset="0"/>
              <a:cs typeface="Arial" charset="0"/>
            </a:endParaRPr>
          </a:p>
          <a:p>
            <a:pPr algn="just" defTabSz="914400" fontAlgn="base">
              <a:spcBef>
                <a:spcPct val="0"/>
              </a:spcBef>
              <a:spcAft>
                <a:spcPct val="0"/>
              </a:spcAft>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23</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1165167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Key Policy Developments</a:t>
            </a:r>
          </a:p>
        </p:txBody>
      </p:sp>
      <p:sp>
        <p:nvSpPr>
          <p:cNvPr id="6" name="Rectangle 13"/>
          <p:cNvSpPr>
            <a:spLocks noChangeArrowheads="1"/>
          </p:cNvSpPr>
          <p:nvPr/>
        </p:nvSpPr>
        <p:spPr bwMode="auto">
          <a:xfrm>
            <a:off x="208294" y="817832"/>
            <a:ext cx="8738480"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a:buFont typeface="Arial" panose="020B0604020202020204" pitchFamily="34" charset="0"/>
              <a:buChar char="•"/>
            </a:pPr>
            <a:r>
              <a:rPr lang="en-ZA" sz="2200" b="1" dirty="0" smtClean="0">
                <a:latin typeface="Arial" panose="020B0604020202020204" pitchFamily="34" charset="0"/>
                <a:cs typeface="Arial" panose="020B0604020202020204" pitchFamily="34" charset="0"/>
              </a:rPr>
              <a:t>Defence </a:t>
            </a:r>
            <a:r>
              <a:rPr lang="en-ZA" sz="2200" b="1" dirty="0">
                <a:latin typeface="Arial" panose="020B0604020202020204" pitchFamily="34" charset="0"/>
                <a:cs typeface="Arial" panose="020B0604020202020204" pitchFamily="34" charset="0"/>
              </a:rPr>
              <a:t>Amendment Bill (B18 of </a:t>
            </a:r>
            <a:r>
              <a:rPr lang="en-ZA" sz="2200" b="1" dirty="0" smtClean="0">
                <a:latin typeface="Arial" panose="020B0604020202020204" pitchFamily="34" charset="0"/>
                <a:cs typeface="Arial" panose="020B0604020202020204" pitchFamily="34" charset="0"/>
              </a:rPr>
              <a:t>2017) </a:t>
            </a:r>
            <a:r>
              <a:rPr lang="en-ZA" dirty="0">
                <a:solidFill>
                  <a:srgbClr val="70AD47">
                    <a:lumMod val="75000"/>
                  </a:srgbClr>
                </a:solidFill>
                <a:latin typeface="Arial" charset="0"/>
                <a:cs typeface="Arial" charset="0"/>
              </a:rPr>
              <a:t>[DOD AR p15]</a:t>
            </a:r>
            <a:endParaRPr lang="en-ZA" sz="22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ZA" sz="1200" dirty="0">
              <a:latin typeface="Arial" panose="020B0604020202020204" pitchFamily="34" charset="0"/>
              <a:cs typeface="Arial" panose="020B0604020202020204" pitchFamily="34" charset="0"/>
            </a:endParaRPr>
          </a:p>
          <a:p>
            <a:pPr marL="360363" lvl="1" algn="just"/>
            <a:r>
              <a:rPr lang="en-ZA" sz="2200" dirty="0" smtClean="0">
                <a:latin typeface="Arial" panose="020B0604020202020204" pitchFamily="34" charset="0"/>
                <a:cs typeface="Arial" panose="020B0604020202020204" pitchFamily="34" charset="0"/>
              </a:rPr>
              <a:t>Efforts </a:t>
            </a:r>
            <a:r>
              <a:rPr lang="en-ZA" sz="2200" dirty="0">
                <a:latin typeface="Arial" panose="020B0604020202020204" pitchFamily="34" charset="0"/>
                <a:cs typeface="Arial" panose="020B0604020202020204" pitchFamily="34" charset="0"/>
              </a:rPr>
              <a:t>to amend the Defence Act, 2002 (Act No. 42 of 2002) was initiated during FY2015/16, with the </a:t>
            </a:r>
            <a:r>
              <a:rPr lang="en-ZA" sz="2200" dirty="0" smtClean="0">
                <a:latin typeface="Arial" panose="020B0604020202020204" pitchFamily="34" charset="0"/>
                <a:cs typeface="Arial" panose="020B0604020202020204" pitchFamily="34" charset="0"/>
              </a:rPr>
              <a:t>objective to </a:t>
            </a:r>
            <a:r>
              <a:rPr lang="en-ZA" sz="2200" dirty="0">
                <a:latin typeface="Arial" panose="020B0604020202020204" pitchFamily="34" charset="0"/>
                <a:cs typeface="Arial" panose="020B0604020202020204" pitchFamily="34" charset="0"/>
              </a:rPr>
              <a:t>align the </a:t>
            </a:r>
            <a:r>
              <a:rPr lang="en-ZA" sz="2200" dirty="0" smtClean="0">
                <a:latin typeface="Arial" panose="020B0604020202020204" pitchFamily="34" charset="0"/>
                <a:cs typeface="Arial" panose="020B0604020202020204" pitchFamily="34" charset="0"/>
              </a:rPr>
              <a:t>Act with </a:t>
            </a:r>
            <a:r>
              <a:rPr lang="en-ZA" sz="2200" dirty="0">
                <a:latin typeface="Arial" panose="020B0604020202020204" pitchFamily="34" charset="0"/>
                <a:cs typeface="Arial" panose="020B0604020202020204" pitchFamily="34" charset="0"/>
              </a:rPr>
              <a:t>current Departmental requirements to enhance the efficiency of the </a:t>
            </a:r>
            <a:r>
              <a:rPr lang="en-ZA" sz="2200" dirty="0" smtClean="0">
                <a:latin typeface="Arial" panose="020B0604020202020204" pitchFamily="34" charset="0"/>
                <a:cs typeface="Arial" panose="020B0604020202020204" pitchFamily="34" charset="0"/>
              </a:rPr>
              <a:t>DOD. </a:t>
            </a:r>
          </a:p>
          <a:p>
            <a:pPr marL="360363" algn="just"/>
            <a:endParaRPr lang="en-ZA" sz="1200" dirty="0">
              <a:latin typeface="Arial" panose="020B0604020202020204" pitchFamily="34" charset="0"/>
              <a:cs typeface="Arial" panose="020B0604020202020204" pitchFamily="34" charset="0"/>
            </a:endParaRPr>
          </a:p>
          <a:p>
            <a:pPr marL="360363" lvl="1" algn="just"/>
            <a:r>
              <a:rPr lang="en-ZA" sz="2200" dirty="0" smtClean="0">
                <a:latin typeface="Arial" panose="020B0604020202020204" pitchFamily="34" charset="0"/>
                <a:cs typeface="Arial" panose="020B0604020202020204" pitchFamily="34" charset="0"/>
              </a:rPr>
              <a:t>The </a:t>
            </a:r>
            <a:r>
              <a:rPr lang="en-ZA" sz="2200" dirty="0">
                <a:latin typeface="Arial" panose="020B0604020202020204" pitchFamily="34" charset="0"/>
                <a:cs typeface="Arial" panose="020B0604020202020204" pitchFamily="34" charset="0"/>
              </a:rPr>
              <a:t>draft Bill was published on 11 December 2019 for comments before a Public Hearing scheduled for </a:t>
            </a:r>
            <a:r>
              <a:rPr lang="en-ZA" sz="2200" dirty="0" smtClean="0">
                <a:latin typeface="Arial" panose="020B0604020202020204" pitchFamily="34" charset="0"/>
                <a:cs typeface="Arial" panose="020B0604020202020204" pitchFamily="34" charset="0"/>
              </a:rPr>
              <a:t>the fourth </a:t>
            </a:r>
            <a:r>
              <a:rPr lang="en-ZA" sz="2200" dirty="0">
                <a:latin typeface="Arial" panose="020B0604020202020204" pitchFamily="34" charset="0"/>
                <a:cs typeface="Arial" panose="020B0604020202020204" pitchFamily="34" charset="0"/>
              </a:rPr>
              <a:t>quarter of FY2019/20. </a:t>
            </a:r>
            <a:r>
              <a:rPr lang="en-ZA" sz="2200" dirty="0" smtClean="0">
                <a:latin typeface="Arial" panose="020B0604020202020204" pitchFamily="34" charset="0"/>
                <a:cs typeface="Arial" panose="020B0604020202020204" pitchFamily="34" charset="0"/>
              </a:rPr>
              <a:t> It </a:t>
            </a:r>
            <a:r>
              <a:rPr lang="en-ZA" sz="2200" dirty="0">
                <a:latin typeface="Arial" panose="020B0604020202020204" pitchFamily="34" charset="0"/>
                <a:cs typeface="Arial" panose="020B0604020202020204" pitchFamily="34" charset="0"/>
              </a:rPr>
              <a:t>was envisaged that the draft Bill will be tabled in Parliament during </a:t>
            </a:r>
            <a:r>
              <a:rPr lang="en-ZA" sz="2200" dirty="0" smtClean="0">
                <a:latin typeface="Arial" panose="020B0604020202020204" pitchFamily="34" charset="0"/>
                <a:cs typeface="Arial" panose="020B0604020202020204" pitchFamily="34" charset="0"/>
              </a:rPr>
              <a:t>FY2020/21.  The </a:t>
            </a:r>
            <a:r>
              <a:rPr lang="en-ZA" sz="2200" dirty="0">
                <a:latin typeface="Arial" panose="020B0604020202020204" pitchFamily="34" charset="0"/>
                <a:cs typeface="Arial" panose="020B0604020202020204" pitchFamily="34" charset="0"/>
              </a:rPr>
              <a:t>Bill continued through the Parliamentary approval processes during FY2020/21, was signed into </a:t>
            </a:r>
            <a:r>
              <a:rPr lang="en-ZA" sz="2200" dirty="0" smtClean="0">
                <a:latin typeface="Arial" panose="020B0604020202020204" pitchFamily="34" charset="0"/>
                <a:cs typeface="Arial" panose="020B0604020202020204" pitchFamily="34" charset="0"/>
              </a:rPr>
              <a:t>law by </a:t>
            </a:r>
            <a:r>
              <a:rPr lang="en-ZA" sz="2200" dirty="0">
                <a:latin typeface="Arial" panose="020B0604020202020204" pitchFamily="34" charset="0"/>
                <a:cs typeface="Arial" panose="020B0604020202020204" pitchFamily="34" charset="0"/>
              </a:rPr>
              <a:t>the President and gazetted on 07 August 2020, which will see the subsequent implementation of the </a:t>
            </a:r>
            <a:r>
              <a:rPr lang="en-ZA" sz="2200" dirty="0" smtClean="0">
                <a:latin typeface="Arial" panose="020B0604020202020204" pitchFamily="34" charset="0"/>
                <a:cs typeface="Arial" panose="020B0604020202020204" pitchFamily="34" charset="0"/>
              </a:rPr>
              <a:t>Act (Act </a:t>
            </a:r>
            <a:r>
              <a:rPr lang="en-ZA" sz="2200" dirty="0">
                <a:latin typeface="Arial" panose="020B0604020202020204" pitchFamily="34" charset="0"/>
                <a:cs typeface="Arial" panose="020B0604020202020204" pitchFamily="34" charset="0"/>
              </a:rPr>
              <a:t>No. 06 of 2020) in the DOD, during FY2021/22.</a:t>
            </a:r>
          </a:p>
          <a:p>
            <a:pPr algn="just" defTabSz="914400" fontAlgn="base">
              <a:spcBef>
                <a:spcPct val="0"/>
              </a:spcBef>
              <a:spcAft>
                <a:spcPct val="0"/>
              </a:spcAft>
            </a:pPr>
            <a:endParaRPr lang="en-ZA" sz="2200" dirty="0">
              <a:solidFill>
                <a:prstClr val="black"/>
              </a:solidFill>
              <a:latin typeface="Arial" charset="0"/>
              <a:cs typeface="Arial" charset="0"/>
            </a:endParaRPr>
          </a:p>
          <a:p>
            <a:pPr algn="just" defTabSz="914400" fontAlgn="base">
              <a:spcBef>
                <a:spcPct val="0"/>
              </a:spcBef>
              <a:spcAft>
                <a:spcPct val="0"/>
              </a:spcAft>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24</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1635821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4" y="0"/>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Defence Diplomacy</a:t>
            </a: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25</a:t>
            </a:fld>
            <a:endParaRPr lang="en-US" altLang="en-US" sz="2400" dirty="0">
              <a:solidFill>
                <a:srgbClr val="014929"/>
              </a:solidFill>
              <a:latin typeface="Arial" panose="020B0604020202020204" pitchFamily="34" charset="0"/>
            </a:endParaRPr>
          </a:p>
        </p:txBody>
      </p:sp>
      <p:pic>
        <p:nvPicPr>
          <p:cNvPr id="2" name="Picture 1">
            <a:extLst>
              <a:ext uri="{FF2B5EF4-FFF2-40B4-BE49-F238E27FC236}">
                <a16:creationId xmlns:a16="http://schemas.microsoft.com/office/drawing/2014/main" id="{52C54AAE-4EF7-45F0-9819-F56D68A983B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7848" y="1796690"/>
            <a:ext cx="9004170" cy="4013560"/>
          </a:xfrm>
          <a:prstGeom prst="rect">
            <a:avLst/>
          </a:prstGeom>
        </p:spPr>
      </p:pic>
      <p:sp>
        <p:nvSpPr>
          <p:cNvPr id="3" name="TextBox 2">
            <a:extLst>
              <a:ext uri="{FF2B5EF4-FFF2-40B4-BE49-F238E27FC236}">
                <a16:creationId xmlns:a16="http://schemas.microsoft.com/office/drawing/2014/main" id="{4FBE27AC-F7C2-42B0-9C43-A6D7406D72F1}"/>
              </a:ext>
            </a:extLst>
          </p:cNvPr>
          <p:cNvSpPr txBox="1"/>
          <p:nvPr/>
        </p:nvSpPr>
        <p:spPr>
          <a:xfrm>
            <a:off x="281253" y="728791"/>
            <a:ext cx="8580953" cy="400110"/>
          </a:xfrm>
          <a:prstGeom prst="rect">
            <a:avLst/>
          </a:prstGeom>
          <a:solidFill>
            <a:srgbClr val="014929"/>
          </a:solidFill>
          <a:ln>
            <a:solidFill>
              <a:schemeClr val="tx1"/>
            </a:solidFill>
          </a:ln>
        </p:spPr>
        <p:txBody>
          <a:bodyPr wrap="square" rtlCol="0">
            <a:spAutoFit/>
          </a:bodyPr>
          <a:lstStyle>
            <a:defPPr>
              <a:defRPr lang="en-US"/>
            </a:defPPr>
            <a:lvl1pPr algn="ctr" defTabSz="914400" fontAlgn="base">
              <a:spcBef>
                <a:spcPct val="0"/>
              </a:spcBef>
              <a:spcAft>
                <a:spcPct val="0"/>
              </a:spcAft>
              <a:defRPr sz="2000" b="1">
                <a:solidFill>
                  <a:schemeClr val="bg1"/>
                </a:solidFill>
                <a:latin typeface="Arial" pitchFamily="34" charset="0"/>
                <a:cs typeface="Arial" pitchFamily="34" charset="0"/>
              </a:defRPr>
            </a:lvl1pPr>
          </a:lstStyle>
          <a:p>
            <a:r>
              <a:rPr lang="en-ZA" dirty="0"/>
              <a:t>SANDF Defence Attaché Representation</a:t>
            </a:r>
          </a:p>
        </p:txBody>
      </p:sp>
      <p:sp>
        <p:nvSpPr>
          <p:cNvPr id="6" name="Rectangle 5">
            <a:extLst>
              <a:ext uri="{FF2B5EF4-FFF2-40B4-BE49-F238E27FC236}">
                <a16:creationId xmlns:a16="http://schemas.microsoft.com/office/drawing/2014/main" id="{F88F09B8-AB77-4240-BD36-877FD7AAAF15}"/>
              </a:ext>
            </a:extLst>
          </p:cNvPr>
          <p:cNvSpPr/>
          <p:nvPr/>
        </p:nvSpPr>
        <p:spPr>
          <a:xfrm>
            <a:off x="281252" y="1156017"/>
            <a:ext cx="8580953" cy="646331"/>
          </a:xfrm>
          <a:prstGeom prst="rect">
            <a:avLst/>
          </a:prstGeom>
        </p:spPr>
        <p:txBody>
          <a:bodyPr wrap="square">
            <a:spAutoFit/>
          </a:bodyPr>
          <a:lstStyle/>
          <a:p>
            <a:r>
              <a:rPr lang="en-ZA" dirty="0">
                <a:latin typeface="Arial" panose="020B0604020202020204" pitchFamily="34" charset="0"/>
                <a:cs typeface="Arial" panose="020B0604020202020204" pitchFamily="34" charset="0"/>
              </a:rPr>
              <a:t>During FY2019/20, the DOD were represented by residential Defence Attachés in 42 countries, the AU and the UN.</a:t>
            </a:r>
          </a:p>
        </p:txBody>
      </p:sp>
      <p:sp>
        <p:nvSpPr>
          <p:cNvPr id="8" name="Rectangle 7"/>
          <p:cNvSpPr/>
          <p:nvPr/>
        </p:nvSpPr>
        <p:spPr>
          <a:xfrm>
            <a:off x="7428345" y="5541531"/>
            <a:ext cx="1646669" cy="369332"/>
          </a:xfrm>
          <a:prstGeom prst="rect">
            <a:avLst/>
          </a:prstGeom>
        </p:spPr>
        <p:txBody>
          <a:bodyPr wrap="none">
            <a:spAutoFit/>
          </a:bodyPr>
          <a:lstStyle/>
          <a:p>
            <a:r>
              <a:rPr lang="en-ZA" dirty="0">
                <a:solidFill>
                  <a:srgbClr val="70AD47">
                    <a:lumMod val="75000"/>
                  </a:srgbClr>
                </a:solidFill>
                <a:latin typeface="Arial" charset="0"/>
                <a:cs typeface="Arial" charset="0"/>
              </a:rPr>
              <a:t>[DOD AR </a:t>
            </a:r>
            <a:r>
              <a:rPr lang="en-ZA" dirty="0" smtClean="0">
                <a:solidFill>
                  <a:srgbClr val="70AD47">
                    <a:lumMod val="75000"/>
                  </a:srgbClr>
                </a:solidFill>
                <a:latin typeface="Arial" charset="0"/>
                <a:cs typeface="Arial" charset="0"/>
              </a:rPr>
              <a:t>p19]</a:t>
            </a:r>
            <a:endParaRPr lang="en-ZA" dirty="0"/>
          </a:p>
        </p:txBody>
      </p:sp>
    </p:spTree>
    <p:extLst>
      <p:ext uri="{BB962C8B-B14F-4D97-AF65-F5344CB8AC3E}">
        <p14:creationId xmlns:p14="http://schemas.microsoft.com/office/powerpoint/2010/main" val="2092907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4" y="0"/>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Defence Diplomacy</a:t>
            </a: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26</a:t>
            </a:fld>
            <a:endParaRPr lang="en-US" altLang="en-US" sz="2400" dirty="0">
              <a:solidFill>
                <a:srgbClr val="014929"/>
              </a:solidFill>
              <a:latin typeface="Arial" panose="020B0604020202020204" pitchFamily="34" charset="0"/>
            </a:endParaRPr>
          </a:p>
        </p:txBody>
      </p:sp>
      <p:sp>
        <p:nvSpPr>
          <p:cNvPr id="3" name="TextBox 2">
            <a:extLst>
              <a:ext uri="{FF2B5EF4-FFF2-40B4-BE49-F238E27FC236}">
                <a16:creationId xmlns:a16="http://schemas.microsoft.com/office/drawing/2014/main" id="{4FBE27AC-F7C2-42B0-9C43-A6D7406D72F1}"/>
              </a:ext>
            </a:extLst>
          </p:cNvPr>
          <p:cNvSpPr txBox="1"/>
          <p:nvPr/>
        </p:nvSpPr>
        <p:spPr>
          <a:xfrm>
            <a:off x="281253" y="728791"/>
            <a:ext cx="8580953" cy="400110"/>
          </a:xfrm>
          <a:prstGeom prst="rect">
            <a:avLst/>
          </a:prstGeom>
          <a:solidFill>
            <a:srgbClr val="014929"/>
          </a:solidFill>
          <a:ln>
            <a:solidFill>
              <a:schemeClr val="tx1"/>
            </a:solidFill>
          </a:ln>
        </p:spPr>
        <p:txBody>
          <a:bodyPr wrap="square" rtlCol="0">
            <a:spAutoFit/>
          </a:bodyPr>
          <a:lstStyle>
            <a:defPPr>
              <a:defRPr lang="en-US"/>
            </a:defPPr>
            <a:lvl1pPr algn="ctr" defTabSz="914400" fontAlgn="base">
              <a:spcBef>
                <a:spcPct val="0"/>
              </a:spcBef>
              <a:spcAft>
                <a:spcPct val="0"/>
              </a:spcAft>
              <a:defRPr sz="2000" b="1">
                <a:solidFill>
                  <a:schemeClr val="bg1"/>
                </a:solidFill>
                <a:latin typeface="Arial" pitchFamily="34" charset="0"/>
                <a:cs typeface="Arial" pitchFamily="34" charset="0"/>
              </a:defRPr>
            </a:lvl1pPr>
          </a:lstStyle>
          <a:p>
            <a:r>
              <a:rPr lang="en-ZA" dirty="0"/>
              <a:t>Military Attaché and Advisor Corps Representation</a:t>
            </a:r>
          </a:p>
        </p:txBody>
      </p:sp>
      <p:pic>
        <p:nvPicPr>
          <p:cNvPr id="8" name="Picture 7">
            <a:extLst>
              <a:ext uri="{FF2B5EF4-FFF2-40B4-BE49-F238E27FC236}">
                <a16:creationId xmlns:a16="http://schemas.microsoft.com/office/drawing/2014/main" id="{EDB94E7E-93A7-46AF-B0D0-6F5F9A3254F3}"/>
              </a:ext>
            </a:extLst>
          </p:cNvPr>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12238" b="6900"/>
          <a:stretch>
            <a:fillRect/>
          </a:stretch>
        </p:blipFill>
        <p:spPr bwMode="auto">
          <a:xfrm>
            <a:off x="142875" y="1739900"/>
            <a:ext cx="8843963" cy="4171949"/>
          </a:xfrm>
          <a:prstGeom prst="rect">
            <a:avLst/>
          </a:prstGeom>
          <a:noFill/>
          <a:ln>
            <a:noFill/>
          </a:ln>
        </p:spPr>
      </p:pic>
      <p:sp>
        <p:nvSpPr>
          <p:cNvPr id="2" name="Rectangle 1">
            <a:extLst>
              <a:ext uri="{FF2B5EF4-FFF2-40B4-BE49-F238E27FC236}">
                <a16:creationId xmlns:a16="http://schemas.microsoft.com/office/drawing/2014/main" id="{3AF9A74E-30C0-469B-B65B-088E03970700}"/>
              </a:ext>
            </a:extLst>
          </p:cNvPr>
          <p:cNvSpPr/>
          <p:nvPr/>
        </p:nvSpPr>
        <p:spPr>
          <a:xfrm>
            <a:off x="281252" y="1143317"/>
            <a:ext cx="8580953" cy="646331"/>
          </a:xfrm>
          <a:prstGeom prst="rect">
            <a:avLst/>
          </a:prstGeom>
        </p:spPr>
        <p:txBody>
          <a:bodyPr wrap="square">
            <a:spAutoFit/>
          </a:bodyPr>
          <a:lstStyle/>
          <a:p>
            <a:r>
              <a:rPr lang="en-ZA" dirty="0">
                <a:latin typeface="Arial" panose="020B0604020202020204" pitchFamily="34" charset="0"/>
                <a:cs typeface="Arial" panose="020B0604020202020204" pitchFamily="34" charset="0"/>
              </a:rPr>
              <a:t>During FY2019/20, resident Military Attaché and Advisor Corps representation in SA were from 59 countries.</a:t>
            </a:r>
          </a:p>
        </p:txBody>
      </p:sp>
      <p:sp>
        <p:nvSpPr>
          <p:cNvPr id="9" name="Rectangle 8"/>
          <p:cNvSpPr/>
          <p:nvPr/>
        </p:nvSpPr>
        <p:spPr>
          <a:xfrm>
            <a:off x="7428345" y="5541531"/>
            <a:ext cx="1646669" cy="369332"/>
          </a:xfrm>
          <a:prstGeom prst="rect">
            <a:avLst/>
          </a:prstGeom>
        </p:spPr>
        <p:txBody>
          <a:bodyPr wrap="none">
            <a:spAutoFit/>
          </a:bodyPr>
          <a:lstStyle/>
          <a:p>
            <a:r>
              <a:rPr lang="en-ZA" dirty="0">
                <a:solidFill>
                  <a:srgbClr val="70AD47">
                    <a:lumMod val="75000"/>
                  </a:srgbClr>
                </a:solidFill>
                <a:latin typeface="Arial" charset="0"/>
                <a:cs typeface="Arial" charset="0"/>
              </a:rPr>
              <a:t>[DOD AR </a:t>
            </a:r>
            <a:r>
              <a:rPr lang="en-ZA" dirty="0" smtClean="0">
                <a:solidFill>
                  <a:srgbClr val="70AD47">
                    <a:lumMod val="75000"/>
                  </a:srgbClr>
                </a:solidFill>
                <a:latin typeface="Arial" charset="0"/>
                <a:cs typeface="Arial" charset="0"/>
              </a:rPr>
              <a:t>p20]</a:t>
            </a:r>
            <a:endParaRPr lang="en-ZA" dirty="0"/>
          </a:p>
        </p:txBody>
      </p:sp>
    </p:spTree>
    <p:extLst>
      <p:ext uri="{BB962C8B-B14F-4D97-AF65-F5344CB8AC3E}">
        <p14:creationId xmlns:p14="http://schemas.microsoft.com/office/powerpoint/2010/main" val="1934888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6" name="Rectangle 13"/>
          <p:cNvSpPr>
            <a:spLocks noChangeArrowheads="1"/>
          </p:cNvSpPr>
          <p:nvPr/>
        </p:nvSpPr>
        <p:spPr bwMode="auto">
          <a:xfrm>
            <a:off x="298580" y="595901"/>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fontAlgn="base">
              <a:lnSpc>
                <a:spcPct val="200000"/>
              </a:lnSpc>
              <a:spcBef>
                <a:spcPct val="0"/>
              </a:spcBef>
              <a:spcAft>
                <a:spcPct val="0"/>
              </a:spcAft>
            </a:pPr>
            <a:endParaRPr lang="en-ZA" sz="2600" dirty="0">
              <a:solidFill>
                <a:prstClr val="black"/>
              </a:solidFill>
              <a:latin typeface="Arial" charset="0"/>
              <a:cs typeface="Arial" charset="0"/>
            </a:endParaRPr>
          </a:p>
          <a:p>
            <a:pPr algn="ctr" defTabSz="914400" fontAlgn="base">
              <a:lnSpc>
                <a:spcPct val="200000"/>
              </a:lnSpc>
              <a:spcBef>
                <a:spcPct val="0"/>
              </a:spcBef>
              <a:spcAft>
                <a:spcPct val="0"/>
              </a:spcAft>
            </a:pPr>
            <a:endParaRPr lang="en-ZA" sz="2600" dirty="0">
              <a:solidFill>
                <a:prstClr val="black"/>
              </a:solidFill>
              <a:latin typeface="Arial" charset="0"/>
              <a:cs typeface="Arial" charset="0"/>
            </a:endParaRPr>
          </a:p>
          <a:p>
            <a:pPr algn="ctr" defTabSz="914400" fontAlgn="base">
              <a:spcBef>
                <a:spcPct val="0"/>
              </a:spcBef>
              <a:spcAft>
                <a:spcPct val="0"/>
              </a:spcAft>
            </a:pPr>
            <a:r>
              <a:rPr lang="en-ZA" sz="6000" b="1" dirty="0">
                <a:solidFill>
                  <a:srgbClr val="014929"/>
                </a:solidFill>
                <a:effectLst>
                  <a:outerShdw blurRad="38100" dist="38100" dir="2700000" algn="tl">
                    <a:srgbClr val="000000">
                      <a:alpha val="43137"/>
                    </a:srgbClr>
                  </a:outerShdw>
                </a:effectLst>
                <a:latin typeface="Arial" charset="0"/>
                <a:cs typeface="Arial" charset="0"/>
              </a:rPr>
              <a:t>Part B</a:t>
            </a:r>
            <a:r>
              <a:rPr lang="en-ZA" sz="4800" b="1" dirty="0">
                <a:solidFill>
                  <a:srgbClr val="014929"/>
                </a:solidFill>
                <a:effectLst>
                  <a:outerShdw blurRad="38100" dist="38100" dir="2700000" algn="tl">
                    <a:srgbClr val="000000">
                      <a:alpha val="43137"/>
                    </a:srgbClr>
                  </a:outerShdw>
                </a:effectLst>
                <a:latin typeface="Arial" charset="0"/>
                <a:cs typeface="Arial" charset="0"/>
              </a:rPr>
              <a:t>: </a:t>
            </a:r>
          </a:p>
          <a:p>
            <a:pPr algn="ctr" defTabSz="914400" fontAlgn="base">
              <a:spcBef>
                <a:spcPct val="0"/>
              </a:spcBef>
              <a:spcAft>
                <a:spcPct val="0"/>
              </a:spcAft>
            </a:pPr>
            <a:r>
              <a:rPr lang="en-ZA" sz="4800" b="1" dirty="0">
                <a:solidFill>
                  <a:srgbClr val="014929"/>
                </a:solidFill>
                <a:effectLst>
                  <a:outerShdw blurRad="38100" dist="38100" dir="2700000" algn="tl">
                    <a:srgbClr val="000000">
                      <a:alpha val="43137"/>
                    </a:srgbClr>
                  </a:outerShdw>
                </a:effectLst>
                <a:latin typeface="Arial" charset="0"/>
                <a:cs typeface="Arial" charset="0"/>
              </a:rPr>
              <a:t>Performance Information</a:t>
            </a:r>
            <a:endParaRPr lang="en-US" sz="4800" b="1" dirty="0">
              <a:solidFill>
                <a:srgbClr val="014929"/>
              </a:solidFill>
              <a:effectLst>
                <a:outerShdw blurRad="38100" dist="38100" dir="2700000" algn="tl">
                  <a:srgbClr val="000000">
                    <a:alpha val="43137"/>
                  </a:srgbClr>
                </a:outerShdw>
              </a:effectLst>
              <a:latin typeface="Arial" charset="0"/>
              <a:cs typeface="Arial" charset="0"/>
            </a:endParaRPr>
          </a:p>
        </p:txBody>
      </p:sp>
    </p:spTree>
    <p:extLst>
      <p:ext uri="{BB962C8B-B14F-4D97-AF65-F5344CB8AC3E}">
        <p14:creationId xmlns:p14="http://schemas.microsoft.com/office/powerpoint/2010/main" val="2814119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DOD Annual Report Structure</a:t>
            </a:r>
          </a:p>
        </p:txBody>
      </p:sp>
      <p:sp>
        <p:nvSpPr>
          <p:cNvPr id="6" name="Rectangle 13"/>
          <p:cNvSpPr>
            <a:spLocks noChangeArrowheads="1"/>
          </p:cNvSpPr>
          <p:nvPr/>
        </p:nvSpPr>
        <p:spPr bwMode="auto">
          <a:xfrm>
            <a:off x="288979" y="836532"/>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14400" fontAlgn="base">
              <a:spcBef>
                <a:spcPct val="0"/>
              </a:spcBef>
              <a:spcAft>
                <a:spcPct val="0"/>
              </a:spcAft>
            </a:pPr>
            <a:r>
              <a:rPr lang="en-ZA" sz="2800" b="1" dirty="0">
                <a:solidFill>
                  <a:prstClr val="black"/>
                </a:solidFill>
                <a:latin typeface="Arial" charset="0"/>
                <a:cs typeface="Arial" charset="0"/>
              </a:rPr>
              <a:t>Part B: Performance Information</a:t>
            </a:r>
          </a:p>
          <a:p>
            <a:pPr algn="just" defTabSz="914400" fontAlgn="base">
              <a:spcBef>
                <a:spcPct val="0"/>
              </a:spcBef>
              <a:spcAft>
                <a:spcPct val="0"/>
              </a:spcAft>
            </a:pPr>
            <a:endParaRPr lang="en-ZA" sz="2200" dirty="0">
              <a:solidFill>
                <a:prstClr val="black"/>
              </a:solidFill>
              <a:latin typeface="Arial" charset="0"/>
              <a:cs typeface="Arial" charset="0"/>
            </a:endParaRPr>
          </a:p>
          <a:p>
            <a:pPr marL="342900" indent="-342900"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South African Defence Review 2015 </a:t>
            </a:r>
            <a:r>
              <a:rPr lang="en-ZA" dirty="0">
                <a:solidFill>
                  <a:srgbClr val="70AD47">
                    <a:lumMod val="75000"/>
                  </a:srgbClr>
                </a:solidFill>
                <a:latin typeface="Arial" charset="0"/>
                <a:cs typeface="Arial" charset="0"/>
              </a:rPr>
              <a:t>[DOD AR </a:t>
            </a:r>
            <a:r>
              <a:rPr lang="en-ZA" dirty="0" smtClean="0">
                <a:solidFill>
                  <a:srgbClr val="70AD47">
                    <a:lumMod val="75000"/>
                  </a:srgbClr>
                </a:solidFill>
                <a:latin typeface="Arial" charset="0"/>
                <a:cs typeface="Arial" charset="0"/>
              </a:rPr>
              <a:t>p23]</a:t>
            </a:r>
            <a:endParaRPr lang="en-ZA" sz="2200" dirty="0">
              <a:solidFill>
                <a:prstClr val="black"/>
              </a:solidFill>
              <a:latin typeface="Arial" charset="0"/>
              <a:cs typeface="Arial" charset="0"/>
            </a:endParaRPr>
          </a:p>
          <a:p>
            <a:pPr marL="342900" indent="-342900" defTabSz="914400" fontAlgn="base">
              <a:spcBef>
                <a:spcPct val="0"/>
              </a:spcBef>
              <a:spcAft>
                <a:spcPct val="0"/>
              </a:spcAft>
              <a:buFont typeface="Arial" panose="020B0604020202020204" pitchFamily="34" charset="0"/>
              <a:buChar char="•"/>
            </a:pPr>
            <a:endParaRPr lang="en-ZA" sz="900" dirty="0">
              <a:solidFill>
                <a:prstClr val="black"/>
              </a:solidFill>
              <a:latin typeface="Arial" charset="0"/>
              <a:cs typeface="Arial" charset="0"/>
            </a:endParaRPr>
          </a:p>
          <a:p>
            <a:pPr marL="342900" indent="-342900"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Financial Performance Information </a:t>
            </a:r>
            <a:r>
              <a:rPr lang="en-ZA" dirty="0">
                <a:solidFill>
                  <a:srgbClr val="70AD47">
                    <a:lumMod val="75000"/>
                  </a:srgbClr>
                </a:solidFill>
                <a:latin typeface="Arial" charset="0"/>
                <a:cs typeface="Arial" charset="0"/>
              </a:rPr>
              <a:t>[DOD AR </a:t>
            </a:r>
            <a:r>
              <a:rPr lang="en-ZA" dirty="0" smtClean="0">
                <a:solidFill>
                  <a:srgbClr val="70AD47">
                    <a:lumMod val="75000"/>
                  </a:srgbClr>
                </a:solidFill>
                <a:latin typeface="Arial" charset="0"/>
                <a:cs typeface="Arial" charset="0"/>
              </a:rPr>
              <a:t>p27</a:t>
            </a:r>
            <a:r>
              <a:rPr lang="en-ZA" dirty="0">
                <a:solidFill>
                  <a:srgbClr val="70AD47">
                    <a:lumMod val="75000"/>
                  </a:srgbClr>
                </a:solidFill>
                <a:latin typeface="Arial" charset="0"/>
                <a:cs typeface="Arial" charset="0"/>
              </a:rPr>
              <a:t>]</a:t>
            </a:r>
            <a:r>
              <a:rPr lang="en-ZA" sz="2200" dirty="0">
                <a:solidFill>
                  <a:prstClr val="black"/>
                </a:solidFill>
                <a:latin typeface="Arial" charset="0"/>
                <a:cs typeface="Arial" charset="0"/>
              </a:rPr>
              <a:t/>
            </a:r>
            <a:br>
              <a:rPr lang="en-ZA" sz="2200" dirty="0">
                <a:solidFill>
                  <a:prstClr val="black"/>
                </a:solidFill>
                <a:latin typeface="Arial" charset="0"/>
                <a:cs typeface="Arial" charset="0"/>
              </a:rPr>
            </a:br>
            <a:r>
              <a:rPr lang="en-ZA" sz="2200" dirty="0">
                <a:solidFill>
                  <a:prstClr val="black"/>
                </a:solidFill>
                <a:latin typeface="Arial" charset="0"/>
                <a:cs typeface="Arial" charset="0"/>
              </a:rPr>
              <a:t>(including Capital Investment, Maintenance and Asset Management Plan)</a:t>
            </a:r>
          </a:p>
          <a:p>
            <a:pPr marL="342900" indent="-342900" defTabSz="914400" fontAlgn="base">
              <a:spcBef>
                <a:spcPct val="0"/>
              </a:spcBef>
              <a:spcAft>
                <a:spcPct val="0"/>
              </a:spcAft>
              <a:buFont typeface="Arial" panose="020B0604020202020204" pitchFamily="34" charset="0"/>
              <a:buChar char="•"/>
            </a:pPr>
            <a:endParaRPr lang="en-ZA" sz="800" dirty="0">
              <a:solidFill>
                <a:prstClr val="black"/>
              </a:solidFill>
              <a:latin typeface="Arial" charset="0"/>
              <a:cs typeface="Arial" charset="0"/>
            </a:endParaRPr>
          </a:p>
          <a:p>
            <a:pPr marL="342900" indent="-342900" algn="just" defTabSz="914400" fontAlgn="base">
              <a:lnSpc>
                <a:spcPct val="150000"/>
              </a:lnSpc>
              <a:spcBef>
                <a:spcPct val="0"/>
              </a:spcBef>
              <a:spcAft>
                <a:spcPct val="0"/>
              </a:spcAft>
              <a:buFont typeface="Arial" panose="020B0604020202020204" pitchFamily="34" charset="0"/>
              <a:buChar char="•"/>
            </a:pPr>
            <a:r>
              <a:rPr lang="en-ZA" sz="2200" dirty="0" smtClean="0">
                <a:solidFill>
                  <a:prstClr val="black"/>
                </a:solidFill>
                <a:latin typeface="Arial" charset="0"/>
                <a:cs typeface="Arial" charset="0"/>
              </a:rPr>
              <a:t>Non-Financial Performance Information </a:t>
            </a:r>
            <a:r>
              <a:rPr lang="en-ZA" dirty="0">
                <a:solidFill>
                  <a:srgbClr val="70AD47">
                    <a:lumMod val="75000"/>
                  </a:srgbClr>
                </a:solidFill>
                <a:latin typeface="Arial" charset="0"/>
                <a:cs typeface="Arial" charset="0"/>
              </a:rPr>
              <a:t>[DOD AR </a:t>
            </a:r>
            <a:r>
              <a:rPr lang="en-ZA" dirty="0" smtClean="0">
                <a:solidFill>
                  <a:srgbClr val="70AD47">
                    <a:lumMod val="75000"/>
                  </a:srgbClr>
                </a:solidFill>
                <a:latin typeface="Arial" charset="0"/>
                <a:cs typeface="Arial" charset="0"/>
              </a:rPr>
              <a:t>p33]</a:t>
            </a:r>
            <a:endParaRPr lang="en-ZA" sz="2200" dirty="0" smtClean="0">
              <a:solidFill>
                <a:prstClr val="black"/>
              </a:solidFill>
              <a:latin typeface="Arial" charset="0"/>
              <a:cs typeface="Arial" charset="0"/>
            </a:endParaRPr>
          </a:p>
          <a:p>
            <a:pPr marL="800100" lvl="1" indent="-342900" algn="just" defTabSz="914400" fontAlgn="base">
              <a:lnSpc>
                <a:spcPct val="150000"/>
              </a:lnSpc>
              <a:spcBef>
                <a:spcPct val="0"/>
              </a:spcBef>
              <a:spcAft>
                <a:spcPct val="0"/>
              </a:spcAft>
              <a:buFont typeface="Courier New" panose="02070309020205020404" pitchFamily="49" charset="0"/>
              <a:buChar char="o"/>
            </a:pPr>
            <a:r>
              <a:rPr lang="en-ZA" sz="2200" dirty="0" smtClean="0">
                <a:solidFill>
                  <a:prstClr val="black"/>
                </a:solidFill>
                <a:latin typeface="Arial" charset="0"/>
                <a:cs typeface="Arial" charset="0"/>
              </a:rPr>
              <a:t>Strategic </a:t>
            </a:r>
            <a:r>
              <a:rPr lang="en-ZA" sz="2200" dirty="0">
                <a:solidFill>
                  <a:prstClr val="black"/>
                </a:solidFill>
                <a:latin typeface="Arial" charset="0"/>
                <a:cs typeface="Arial" charset="0"/>
              </a:rPr>
              <a:t>Outcome-orientated Outputs </a:t>
            </a:r>
            <a:r>
              <a:rPr lang="en-ZA" dirty="0">
                <a:solidFill>
                  <a:srgbClr val="70AD47">
                    <a:lumMod val="75000"/>
                  </a:srgbClr>
                </a:solidFill>
                <a:latin typeface="Arial" charset="0"/>
                <a:cs typeface="Arial" charset="0"/>
              </a:rPr>
              <a:t>[DOD AR </a:t>
            </a:r>
            <a:r>
              <a:rPr lang="en-ZA" dirty="0" smtClean="0">
                <a:solidFill>
                  <a:srgbClr val="70AD47">
                    <a:lumMod val="75000"/>
                  </a:srgbClr>
                </a:solidFill>
                <a:latin typeface="Arial" charset="0"/>
                <a:cs typeface="Arial" charset="0"/>
              </a:rPr>
              <a:t>p33]</a:t>
            </a:r>
            <a:endParaRPr lang="en-ZA" sz="2200" dirty="0">
              <a:solidFill>
                <a:prstClr val="black"/>
              </a:solidFill>
              <a:latin typeface="Arial" charset="0"/>
              <a:cs typeface="Arial" charset="0"/>
            </a:endParaRPr>
          </a:p>
          <a:p>
            <a:pPr marL="800100" lvl="1" indent="-342900" algn="just" defTabSz="914400" fontAlgn="base">
              <a:lnSpc>
                <a:spcPct val="150000"/>
              </a:lnSpc>
              <a:spcBef>
                <a:spcPct val="0"/>
              </a:spcBef>
              <a:spcAft>
                <a:spcPct val="0"/>
              </a:spcAft>
              <a:buFont typeface="Courier New" panose="02070309020205020404" pitchFamily="49" charset="0"/>
              <a:buChar char="o"/>
            </a:pPr>
            <a:r>
              <a:rPr lang="en-ZA" sz="2200" dirty="0">
                <a:solidFill>
                  <a:prstClr val="black"/>
                </a:solidFill>
                <a:latin typeface="Arial" charset="0"/>
                <a:cs typeface="Arial" charset="0"/>
              </a:rPr>
              <a:t>Overview of Departmental Performance</a:t>
            </a:r>
            <a:r>
              <a:rPr lang="en-ZA" sz="2000" dirty="0">
                <a:solidFill>
                  <a:srgbClr val="FF9900"/>
                </a:solidFill>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 </a:t>
            </a:r>
            <a:r>
              <a:rPr lang="en-ZA" dirty="0">
                <a:solidFill>
                  <a:srgbClr val="70AD47">
                    <a:lumMod val="75000"/>
                  </a:srgbClr>
                </a:solidFill>
                <a:latin typeface="Arial" charset="0"/>
                <a:cs typeface="Arial" charset="0"/>
              </a:rPr>
              <a:t>[DOD AR </a:t>
            </a:r>
            <a:r>
              <a:rPr lang="en-ZA" dirty="0" smtClean="0">
                <a:solidFill>
                  <a:srgbClr val="70AD47">
                    <a:lumMod val="75000"/>
                  </a:srgbClr>
                </a:solidFill>
                <a:latin typeface="Arial" charset="0"/>
                <a:cs typeface="Arial" charset="0"/>
              </a:rPr>
              <a:t>p39]</a:t>
            </a:r>
            <a:endParaRPr lang="en-ZA" sz="2200" dirty="0">
              <a:solidFill>
                <a:prstClr val="black"/>
              </a:solidFill>
              <a:latin typeface="Arial" charset="0"/>
              <a:cs typeface="Arial" charset="0"/>
            </a:endParaRPr>
          </a:p>
          <a:p>
            <a:pPr marL="800100" lvl="1" indent="-342900" algn="just" defTabSz="914400" fontAlgn="base">
              <a:lnSpc>
                <a:spcPct val="150000"/>
              </a:lnSpc>
              <a:spcBef>
                <a:spcPct val="0"/>
              </a:spcBef>
              <a:spcAft>
                <a:spcPct val="0"/>
              </a:spcAft>
              <a:buFont typeface="Courier New" panose="02070309020205020404" pitchFamily="49" charset="0"/>
              <a:buChar char="o"/>
            </a:pPr>
            <a:r>
              <a:rPr lang="en-ZA" sz="2200" dirty="0" smtClean="0">
                <a:solidFill>
                  <a:prstClr val="black"/>
                </a:solidFill>
                <a:latin typeface="Arial" charset="0"/>
                <a:cs typeface="Arial" charset="0"/>
              </a:rPr>
              <a:t>Performance </a:t>
            </a:r>
            <a:r>
              <a:rPr lang="en-ZA" sz="2200" dirty="0">
                <a:solidFill>
                  <a:prstClr val="black"/>
                </a:solidFill>
                <a:latin typeface="Arial" charset="0"/>
                <a:cs typeface="Arial" charset="0"/>
              </a:rPr>
              <a:t>Information by </a:t>
            </a:r>
            <a:r>
              <a:rPr lang="en-ZA" sz="2200" dirty="0" smtClean="0">
                <a:solidFill>
                  <a:prstClr val="black"/>
                </a:solidFill>
                <a:latin typeface="Arial" charset="0"/>
                <a:cs typeface="Arial" charset="0"/>
              </a:rPr>
              <a:t>Programme </a:t>
            </a:r>
            <a:r>
              <a:rPr lang="en-ZA" dirty="0">
                <a:solidFill>
                  <a:srgbClr val="70AD47">
                    <a:lumMod val="75000"/>
                  </a:srgbClr>
                </a:solidFill>
                <a:latin typeface="Arial" charset="0"/>
                <a:cs typeface="Arial" charset="0"/>
              </a:rPr>
              <a:t>[DOD AR </a:t>
            </a:r>
            <a:r>
              <a:rPr lang="en-ZA" dirty="0" smtClean="0">
                <a:solidFill>
                  <a:srgbClr val="70AD47">
                    <a:lumMod val="75000"/>
                  </a:srgbClr>
                </a:solidFill>
                <a:latin typeface="Arial" charset="0"/>
                <a:cs typeface="Arial" charset="0"/>
              </a:rPr>
              <a:t>p45]</a:t>
            </a:r>
            <a:endParaRPr lang="en-ZA" sz="1200" dirty="0">
              <a:solidFill>
                <a:prstClr val="black"/>
              </a:solidFill>
              <a:latin typeface="Arial" charset="0"/>
              <a:cs typeface="Arial" charset="0"/>
            </a:endParaRPr>
          </a:p>
          <a:p>
            <a:pPr algn="just" defTabSz="914400" fontAlgn="base">
              <a:spcBef>
                <a:spcPct val="0"/>
              </a:spcBef>
              <a:spcAft>
                <a:spcPct val="0"/>
              </a:spcAft>
            </a:pPr>
            <a:endParaRPr lang="en-ZA" sz="1600" i="1" dirty="0">
              <a:solidFill>
                <a:schemeClr val="tx1">
                  <a:lumMod val="50000"/>
                  <a:lumOff val="50000"/>
                </a:schemeClr>
              </a:solidFill>
              <a:latin typeface="Arial" charset="0"/>
              <a:cs typeface="Arial"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28</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3869931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DOD Annual Report Structure</a:t>
            </a:r>
          </a:p>
        </p:txBody>
      </p:sp>
      <p:sp>
        <p:nvSpPr>
          <p:cNvPr id="6" name="Rectangle 13"/>
          <p:cNvSpPr>
            <a:spLocks noChangeArrowheads="1"/>
          </p:cNvSpPr>
          <p:nvPr/>
        </p:nvSpPr>
        <p:spPr bwMode="auto">
          <a:xfrm>
            <a:off x="288979" y="836532"/>
            <a:ext cx="8565502" cy="450549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pPr algn="just" defTabSz="914400" fontAlgn="base">
              <a:spcBef>
                <a:spcPct val="0"/>
              </a:spcBef>
              <a:spcAft>
                <a:spcPct val="0"/>
              </a:spcAft>
            </a:pPr>
            <a:r>
              <a:rPr lang="en-ZA" sz="2800" b="1" dirty="0">
                <a:solidFill>
                  <a:prstClr val="black"/>
                </a:solidFill>
                <a:latin typeface="Arial" charset="0"/>
                <a:cs typeface="Arial" charset="0"/>
              </a:rPr>
              <a:t>Part B: Performance Information (2)</a:t>
            </a:r>
          </a:p>
          <a:p>
            <a:pPr algn="just" defTabSz="914400" fontAlgn="base">
              <a:spcBef>
                <a:spcPct val="0"/>
              </a:spcBef>
              <a:spcAft>
                <a:spcPct val="0"/>
              </a:spcAft>
            </a:pPr>
            <a:endParaRPr lang="en-ZA" sz="2200" dirty="0">
              <a:solidFill>
                <a:prstClr val="black"/>
              </a:solidFill>
              <a:latin typeface="Arial" charset="0"/>
              <a:cs typeface="Arial" charset="0"/>
            </a:endParaRPr>
          </a:p>
          <a:p>
            <a:pPr marL="342900" indent="-342900" defTabSz="914400" fontAlgn="base">
              <a:spcBef>
                <a:spcPct val="0"/>
              </a:spcBef>
              <a:spcAft>
                <a:spcPct val="0"/>
              </a:spcAft>
              <a:buFont typeface="Arial" panose="020B0604020202020204" pitchFamily="34" charset="0"/>
              <a:buChar char="•"/>
            </a:pPr>
            <a:r>
              <a:rPr lang="en-ZA" sz="2200" dirty="0" smtClean="0">
                <a:solidFill>
                  <a:prstClr val="black"/>
                </a:solidFill>
                <a:latin typeface="Arial" charset="0"/>
                <a:cs typeface="Arial" charset="0"/>
              </a:rPr>
              <a:t>Appendices on DOD </a:t>
            </a:r>
            <a:r>
              <a:rPr lang="en-ZA" sz="2200" dirty="0">
                <a:solidFill>
                  <a:prstClr val="black"/>
                </a:solidFill>
                <a:latin typeface="Arial" charset="0"/>
                <a:cs typeface="Arial" charset="0"/>
              </a:rPr>
              <a:t>Performance, Targets and Actual Achievements over the </a:t>
            </a:r>
            <a:r>
              <a:rPr lang="en-ZA" sz="2200" dirty="0">
                <a:solidFill>
                  <a:prstClr val="black"/>
                </a:solidFill>
                <a:effectLst>
                  <a:outerShdw blurRad="38100" dist="38100" dir="2700000" algn="tl">
                    <a:srgbClr val="000000">
                      <a:alpha val="43137"/>
                    </a:srgbClr>
                  </a:outerShdw>
                </a:effectLst>
                <a:latin typeface="Arial" charset="0"/>
                <a:cs typeface="Arial" charset="0"/>
              </a:rPr>
              <a:t>2015 – 2020 Strategic Period</a:t>
            </a:r>
            <a:r>
              <a:rPr lang="en-ZA" sz="2200" dirty="0">
                <a:solidFill>
                  <a:prstClr val="black"/>
                </a:solidFill>
                <a:latin typeface="Arial" charset="0"/>
                <a:cs typeface="Arial" charset="0"/>
              </a:rPr>
              <a:t>:</a:t>
            </a:r>
          </a:p>
          <a:p>
            <a:pPr marL="342900" indent="-342900" defTabSz="914400" fontAlgn="base">
              <a:spcBef>
                <a:spcPct val="0"/>
              </a:spcBef>
              <a:spcAft>
                <a:spcPct val="0"/>
              </a:spcAft>
              <a:buFont typeface="Arial" panose="020B0604020202020204" pitchFamily="34" charset="0"/>
              <a:buChar char="•"/>
            </a:pPr>
            <a:endParaRPr lang="en-ZA" sz="1200" dirty="0">
              <a:solidFill>
                <a:prstClr val="black"/>
              </a:solidFill>
              <a:latin typeface="Arial" charset="0"/>
              <a:cs typeface="Arial" charset="0"/>
            </a:endParaRPr>
          </a:p>
          <a:p>
            <a:pPr marL="800100" lvl="1" indent="-342900" defTabSz="914400" fontAlgn="base">
              <a:spcBef>
                <a:spcPct val="0"/>
              </a:spcBef>
              <a:spcAft>
                <a:spcPct val="0"/>
              </a:spcAft>
              <a:buFont typeface="Courier New" panose="02070309020205020404" pitchFamily="49" charset="0"/>
              <a:buChar char="o"/>
            </a:pPr>
            <a:r>
              <a:rPr lang="en-ZA" sz="2200" dirty="0">
                <a:solidFill>
                  <a:prstClr val="black"/>
                </a:solidFill>
                <a:latin typeface="Arial" charset="0"/>
                <a:cs typeface="Arial" charset="0"/>
              </a:rPr>
              <a:t>Capital Investments, Maintenance and Asset Management </a:t>
            </a:r>
            <a:r>
              <a:rPr lang="en-ZA" sz="2200" dirty="0" smtClean="0">
                <a:solidFill>
                  <a:prstClr val="black"/>
                </a:solidFill>
                <a:latin typeface="Arial" charset="0"/>
                <a:cs typeface="Arial" charset="0"/>
              </a:rPr>
              <a:t>Plan </a:t>
            </a:r>
            <a:r>
              <a:rPr lang="en-ZA" dirty="0">
                <a:solidFill>
                  <a:srgbClr val="70AD47">
                    <a:lumMod val="75000"/>
                  </a:srgbClr>
                </a:solidFill>
                <a:latin typeface="Arial" charset="0"/>
                <a:cs typeface="Arial" charset="0"/>
              </a:rPr>
              <a:t>[DOD AR </a:t>
            </a:r>
            <a:r>
              <a:rPr lang="en-ZA" dirty="0" smtClean="0">
                <a:solidFill>
                  <a:srgbClr val="70AD47">
                    <a:lumMod val="75000"/>
                  </a:srgbClr>
                </a:solidFill>
                <a:latin typeface="Arial" charset="0"/>
                <a:cs typeface="Arial" charset="0"/>
              </a:rPr>
              <a:t>p91]</a:t>
            </a:r>
            <a:endParaRPr lang="en-ZA" sz="2200" dirty="0">
              <a:solidFill>
                <a:prstClr val="black"/>
              </a:solidFill>
              <a:latin typeface="Arial" charset="0"/>
              <a:cs typeface="Arial" charset="0"/>
            </a:endParaRPr>
          </a:p>
          <a:p>
            <a:pPr marL="800100" lvl="1" indent="-342900" algn="just" defTabSz="914400" fontAlgn="base">
              <a:spcBef>
                <a:spcPct val="0"/>
              </a:spcBef>
              <a:spcAft>
                <a:spcPct val="0"/>
              </a:spcAft>
              <a:buFont typeface="Courier New" panose="02070309020205020404" pitchFamily="49" charset="0"/>
              <a:buChar char="o"/>
            </a:pPr>
            <a:endParaRPr lang="en-ZA" sz="1200" dirty="0">
              <a:solidFill>
                <a:prstClr val="black"/>
              </a:solidFill>
              <a:latin typeface="Arial" charset="0"/>
              <a:cs typeface="Arial" charset="0"/>
            </a:endParaRPr>
          </a:p>
          <a:p>
            <a:pPr marL="800100" lvl="1" indent="-342900" algn="just" defTabSz="914400" fontAlgn="base">
              <a:spcBef>
                <a:spcPct val="0"/>
              </a:spcBef>
              <a:spcAft>
                <a:spcPct val="0"/>
              </a:spcAft>
              <a:buFont typeface="Courier New" panose="02070309020205020404" pitchFamily="49" charset="0"/>
              <a:buChar char="o"/>
            </a:pPr>
            <a:r>
              <a:rPr lang="en-ZA" sz="2200" dirty="0" smtClean="0">
                <a:solidFill>
                  <a:prstClr val="black"/>
                </a:solidFill>
                <a:latin typeface="Arial" charset="0"/>
                <a:cs typeface="Arial" charset="0"/>
              </a:rPr>
              <a:t>DOD Selected </a:t>
            </a:r>
            <a:r>
              <a:rPr lang="en-ZA" sz="2200" dirty="0">
                <a:solidFill>
                  <a:prstClr val="black"/>
                </a:solidFill>
                <a:latin typeface="Arial" charset="0"/>
                <a:cs typeface="Arial" charset="0"/>
              </a:rPr>
              <a:t>Performance </a:t>
            </a:r>
            <a:r>
              <a:rPr lang="en-ZA" sz="2200" dirty="0" smtClean="0">
                <a:solidFill>
                  <a:prstClr val="black"/>
                </a:solidFill>
                <a:latin typeface="Arial" charset="0"/>
                <a:cs typeface="Arial" charset="0"/>
              </a:rPr>
              <a:t>Indicators, Targets and Actual Achievements </a:t>
            </a:r>
            <a:r>
              <a:rPr lang="en-ZA" dirty="0">
                <a:solidFill>
                  <a:srgbClr val="70AD47">
                    <a:lumMod val="75000"/>
                  </a:srgbClr>
                </a:solidFill>
                <a:latin typeface="Arial" charset="0"/>
                <a:cs typeface="Arial" charset="0"/>
              </a:rPr>
              <a:t>[DOD AR </a:t>
            </a:r>
            <a:r>
              <a:rPr lang="en-ZA" dirty="0" smtClean="0">
                <a:solidFill>
                  <a:srgbClr val="70AD47">
                    <a:lumMod val="75000"/>
                  </a:srgbClr>
                </a:solidFill>
                <a:latin typeface="Arial" charset="0"/>
                <a:cs typeface="Arial" charset="0"/>
              </a:rPr>
              <a:t>p101]</a:t>
            </a:r>
            <a:endParaRPr lang="en-ZA" sz="2200" dirty="0">
              <a:solidFill>
                <a:prstClr val="black"/>
              </a:solidFill>
              <a:latin typeface="Arial" charset="0"/>
              <a:cs typeface="Arial" charset="0"/>
            </a:endParaRPr>
          </a:p>
          <a:p>
            <a:pPr marL="800100" lvl="1" indent="-342900" algn="just" defTabSz="914400" fontAlgn="base">
              <a:spcBef>
                <a:spcPct val="0"/>
              </a:spcBef>
              <a:spcAft>
                <a:spcPct val="0"/>
              </a:spcAft>
              <a:buFont typeface="Courier New" panose="02070309020205020404" pitchFamily="49" charset="0"/>
              <a:buChar char="o"/>
            </a:pPr>
            <a:endParaRPr lang="en-ZA" sz="1200" dirty="0">
              <a:solidFill>
                <a:prstClr val="black"/>
              </a:solidFill>
              <a:latin typeface="Arial" charset="0"/>
              <a:cs typeface="Arial" charset="0"/>
            </a:endParaRPr>
          </a:p>
          <a:p>
            <a:pPr marL="800100" lvl="1" indent="-342900" defTabSz="914400" fontAlgn="base">
              <a:spcBef>
                <a:spcPct val="0"/>
              </a:spcBef>
              <a:spcAft>
                <a:spcPct val="0"/>
              </a:spcAft>
              <a:buFont typeface="Courier New" panose="02070309020205020404" pitchFamily="49" charset="0"/>
              <a:buChar char="o"/>
            </a:pPr>
            <a:r>
              <a:rPr lang="en-ZA" sz="2200" dirty="0" smtClean="0">
                <a:solidFill>
                  <a:prstClr val="black"/>
                </a:solidFill>
                <a:latin typeface="Arial" charset="0"/>
                <a:cs typeface="Arial" charset="0"/>
              </a:rPr>
              <a:t>DOD End-Term </a:t>
            </a:r>
            <a:r>
              <a:rPr lang="en-ZA" sz="2200" dirty="0">
                <a:solidFill>
                  <a:prstClr val="black"/>
                </a:solidFill>
                <a:latin typeface="Arial" charset="0"/>
                <a:cs typeface="Arial" charset="0"/>
              </a:rPr>
              <a:t>Performance against Strategic Indicators and Targets </a:t>
            </a:r>
            <a:r>
              <a:rPr lang="en-ZA" dirty="0">
                <a:solidFill>
                  <a:srgbClr val="70AD47">
                    <a:lumMod val="75000"/>
                  </a:srgbClr>
                </a:solidFill>
                <a:latin typeface="Arial" charset="0"/>
                <a:cs typeface="Arial" charset="0"/>
              </a:rPr>
              <a:t>[DOD AR </a:t>
            </a:r>
            <a:r>
              <a:rPr lang="en-ZA" dirty="0" smtClean="0">
                <a:solidFill>
                  <a:srgbClr val="70AD47">
                    <a:lumMod val="75000"/>
                  </a:srgbClr>
                </a:solidFill>
                <a:latin typeface="Arial" charset="0"/>
                <a:cs typeface="Arial" charset="0"/>
              </a:rPr>
              <a:t>p105]</a:t>
            </a:r>
          </a:p>
          <a:p>
            <a:pPr marL="800100" lvl="1" indent="-342900" defTabSz="914400" fontAlgn="base">
              <a:spcBef>
                <a:spcPct val="0"/>
              </a:spcBef>
              <a:spcAft>
                <a:spcPct val="0"/>
              </a:spcAft>
              <a:buFont typeface="Courier New" panose="02070309020205020404" pitchFamily="49" charset="0"/>
              <a:buChar char="o"/>
            </a:pPr>
            <a:endParaRPr lang="en-ZA" sz="1200" dirty="0">
              <a:solidFill>
                <a:prstClr val="black"/>
              </a:solidFill>
              <a:latin typeface="Arial" charset="0"/>
              <a:cs typeface="Arial" charset="0"/>
            </a:endParaRPr>
          </a:p>
          <a:p>
            <a:pPr marL="800100" lvl="1" indent="-342900" defTabSz="914400" fontAlgn="base">
              <a:spcBef>
                <a:spcPct val="0"/>
              </a:spcBef>
              <a:spcAft>
                <a:spcPct val="0"/>
              </a:spcAft>
              <a:buFont typeface="Courier New" panose="02070309020205020404" pitchFamily="49" charset="0"/>
              <a:buChar char="o"/>
            </a:pPr>
            <a:r>
              <a:rPr lang="en-ZA" sz="2200" dirty="0">
                <a:solidFill>
                  <a:prstClr val="black"/>
                </a:solidFill>
                <a:latin typeface="Arial" charset="0"/>
                <a:cs typeface="Arial" charset="0"/>
              </a:rPr>
              <a:t>Performance against </a:t>
            </a:r>
            <a:r>
              <a:rPr lang="en-ZA" sz="2200" dirty="0" smtClean="0">
                <a:solidFill>
                  <a:prstClr val="black"/>
                </a:solidFill>
                <a:latin typeface="Arial" charset="0"/>
                <a:cs typeface="Arial" charset="0"/>
              </a:rPr>
              <a:t>DOD Performance </a:t>
            </a:r>
            <a:r>
              <a:rPr lang="en-ZA" sz="2200" dirty="0">
                <a:solidFill>
                  <a:prstClr val="black"/>
                </a:solidFill>
                <a:latin typeface="Arial" charset="0"/>
                <a:cs typeface="Arial" charset="0"/>
              </a:rPr>
              <a:t>Indicators over Multiple Years (</a:t>
            </a:r>
            <a:r>
              <a:rPr lang="en-ZA" sz="2200" dirty="0" smtClean="0">
                <a:solidFill>
                  <a:prstClr val="black"/>
                </a:solidFill>
                <a:latin typeface="Arial" charset="0"/>
                <a:cs typeface="Arial" charset="0"/>
              </a:rPr>
              <a:t>FY2016/17 </a:t>
            </a:r>
            <a:r>
              <a:rPr lang="en-ZA" sz="2200" dirty="0">
                <a:solidFill>
                  <a:prstClr val="black"/>
                </a:solidFill>
                <a:latin typeface="Arial" charset="0"/>
                <a:cs typeface="Arial" charset="0"/>
              </a:rPr>
              <a:t>to </a:t>
            </a:r>
            <a:r>
              <a:rPr lang="en-ZA" sz="2200" dirty="0" smtClean="0">
                <a:solidFill>
                  <a:prstClr val="black"/>
                </a:solidFill>
                <a:latin typeface="Arial" charset="0"/>
                <a:cs typeface="Arial" charset="0"/>
              </a:rPr>
              <a:t>FY2019/20) </a:t>
            </a:r>
            <a:r>
              <a:rPr lang="en-ZA" dirty="0">
                <a:solidFill>
                  <a:srgbClr val="70AD47">
                    <a:lumMod val="75000"/>
                  </a:srgbClr>
                </a:solidFill>
                <a:latin typeface="Arial" charset="0"/>
                <a:cs typeface="Arial" charset="0"/>
              </a:rPr>
              <a:t>[DOD AR </a:t>
            </a:r>
            <a:r>
              <a:rPr lang="en-ZA" dirty="0" smtClean="0">
                <a:solidFill>
                  <a:srgbClr val="70AD47">
                    <a:lumMod val="75000"/>
                  </a:srgbClr>
                </a:solidFill>
                <a:latin typeface="Arial" charset="0"/>
                <a:cs typeface="Arial" charset="0"/>
              </a:rPr>
              <a:t>p131]</a:t>
            </a:r>
            <a:endParaRPr lang="en-ZA" sz="2200" dirty="0">
              <a:solidFill>
                <a:prstClr val="black"/>
              </a:solidFill>
              <a:latin typeface="Arial" charset="0"/>
              <a:cs typeface="Arial" charset="0"/>
            </a:endParaRPr>
          </a:p>
          <a:p>
            <a:pPr marL="800100" lvl="1" indent="-342900" algn="just" defTabSz="914400" fontAlgn="base">
              <a:spcBef>
                <a:spcPct val="0"/>
              </a:spcBef>
              <a:spcAft>
                <a:spcPct val="0"/>
              </a:spcAft>
              <a:buFont typeface="Arial" panose="020B0604020202020204" pitchFamily="34" charset="0"/>
              <a:buChar char="•"/>
            </a:pPr>
            <a:endParaRPr lang="en-ZA" sz="1200" dirty="0">
              <a:solidFill>
                <a:prstClr val="black"/>
              </a:solidFill>
              <a:latin typeface="Arial" charset="0"/>
              <a:cs typeface="Arial" charset="0"/>
            </a:endParaRPr>
          </a:p>
          <a:p>
            <a:pPr marL="342900" indent="-3429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29</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2706670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 y="29588"/>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Presentation Structure</a:t>
            </a:r>
          </a:p>
        </p:txBody>
      </p:sp>
      <p:sp>
        <p:nvSpPr>
          <p:cNvPr id="6" name="Rectangle 13"/>
          <p:cNvSpPr>
            <a:spLocks noChangeArrowheads="1"/>
          </p:cNvSpPr>
          <p:nvPr/>
        </p:nvSpPr>
        <p:spPr bwMode="auto">
          <a:xfrm>
            <a:off x="298580" y="801140"/>
            <a:ext cx="8813764"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defTabSz="914400" fontAlgn="base">
              <a:spcBef>
                <a:spcPct val="0"/>
              </a:spcBef>
              <a:spcAft>
                <a:spcPct val="0"/>
              </a:spcAft>
              <a:buFont typeface="+mj-lt"/>
              <a:buAutoNum type="arabicPeriod"/>
            </a:pPr>
            <a:r>
              <a:rPr lang="en-ZA" sz="2800" b="1" dirty="0" smtClean="0">
                <a:solidFill>
                  <a:prstClr val="black"/>
                </a:solidFill>
                <a:latin typeface="Arial" charset="0"/>
                <a:cs typeface="Arial" charset="0"/>
              </a:rPr>
              <a:t>Background</a:t>
            </a:r>
            <a:endParaRPr lang="en-ZA" sz="2800" b="1" dirty="0">
              <a:solidFill>
                <a:prstClr val="black"/>
              </a:solidFill>
              <a:latin typeface="Arial" charset="0"/>
              <a:cs typeface="Arial" charset="0"/>
            </a:endParaRPr>
          </a:p>
          <a:p>
            <a:pPr lvl="1" defTabSz="914400" fontAlgn="base">
              <a:spcBef>
                <a:spcPct val="0"/>
              </a:spcBef>
              <a:spcAft>
                <a:spcPct val="0"/>
              </a:spcAft>
            </a:pPr>
            <a:endParaRPr lang="en-ZA" sz="1200" dirty="0">
              <a:solidFill>
                <a:prstClr val="black"/>
              </a:solidFill>
              <a:latin typeface="Arial" charset="0"/>
              <a:cs typeface="Arial" charset="0"/>
            </a:endParaRPr>
          </a:p>
          <a:p>
            <a:pPr marL="914400" lvl="1" indent="-376238" defTabSz="914400" fontAlgn="base">
              <a:spcBef>
                <a:spcPct val="0"/>
              </a:spcBef>
              <a:spcAft>
                <a:spcPct val="0"/>
              </a:spcAft>
              <a:buFont typeface="Arial" panose="020B0604020202020204" pitchFamily="34" charset="0"/>
              <a:buChar char="•"/>
            </a:pPr>
            <a:r>
              <a:rPr lang="en-ZA" sz="2500" dirty="0">
                <a:solidFill>
                  <a:prstClr val="black"/>
                </a:solidFill>
                <a:latin typeface="Arial" charset="0"/>
                <a:cs typeface="Arial" charset="0"/>
              </a:rPr>
              <a:t>Regulatory Framework, </a:t>
            </a:r>
            <a:r>
              <a:rPr lang="en-ZA" sz="2500" b="1" dirty="0">
                <a:solidFill>
                  <a:prstClr val="black"/>
                </a:solidFill>
                <a:effectLst>
                  <a:outerShdw blurRad="38100" dist="38100" dir="2700000" algn="tl">
                    <a:srgbClr val="000000">
                      <a:alpha val="43137"/>
                    </a:srgbClr>
                  </a:outerShdw>
                </a:effectLst>
                <a:latin typeface="Arial" charset="0"/>
                <a:cs typeface="Arial" charset="0"/>
              </a:rPr>
              <a:t>subsequent to COVID-19 </a:t>
            </a:r>
            <a:r>
              <a:rPr lang="en-ZA" sz="2500" b="1" dirty="0" smtClean="0">
                <a:solidFill>
                  <a:prstClr val="black"/>
                </a:solidFill>
                <a:effectLst>
                  <a:outerShdw blurRad="38100" dist="38100" dir="2700000" algn="tl">
                    <a:srgbClr val="000000">
                      <a:alpha val="43137"/>
                    </a:srgbClr>
                  </a:outerShdw>
                </a:effectLst>
                <a:latin typeface="Arial" charset="0"/>
                <a:cs typeface="Arial" charset="0"/>
              </a:rPr>
              <a:t>Lockdown</a:t>
            </a:r>
          </a:p>
          <a:p>
            <a:pPr marL="914400" lvl="1" indent="-376238" defTabSz="914400" fontAlgn="base">
              <a:spcBef>
                <a:spcPct val="0"/>
              </a:spcBef>
              <a:spcAft>
                <a:spcPct val="0"/>
              </a:spcAft>
            </a:pPr>
            <a:endParaRPr lang="en-ZA" sz="1200" b="1" dirty="0">
              <a:solidFill>
                <a:prstClr val="black"/>
              </a:solidFill>
              <a:effectLst>
                <a:outerShdw blurRad="38100" dist="38100" dir="2700000" algn="tl">
                  <a:srgbClr val="000000">
                    <a:alpha val="43137"/>
                  </a:srgbClr>
                </a:outerShdw>
              </a:effectLst>
              <a:latin typeface="Arial" charset="0"/>
              <a:cs typeface="Arial" charset="0"/>
            </a:endParaRPr>
          </a:p>
          <a:p>
            <a:pPr marL="914400" lvl="1" indent="-376238" defTabSz="914400" fontAlgn="base">
              <a:spcBef>
                <a:spcPct val="0"/>
              </a:spcBef>
              <a:spcAft>
                <a:spcPct val="0"/>
              </a:spcAft>
              <a:buFont typeface="Arial" panose="020B0604020202020204" pitchFamily="34" charset="0"/>
              <a:buChar char="•"/>
            </a:pPr>
            <a:r>
              <a:rPr lang="en-ZA" sz="2500" dirty="0">
                <a:solidFill>
                  <a:prstClr val="black"/>
                </a:solidFill>
                <a:latin typeface="Arial" charset="0"/>
                <a:cs typeface="Arial" charset="0"/>
              </a:rPr>
              <a:t>Amended Legislative Target Dates</a:t>
            </a:r>
          </a:p>
          <a:p>
            <a:pPr lvl="1" defTabSz="914400" fontAlgn="base">
              <a:spcBef>
                <a:spcPct val="0"/>
              </a:spcBef>
              <a:spcAft>
                <a:spcPct val="0"/>
              </a:spcAft>
            </a:pPr>
            <a:endParaRPr lang="en-ZA" sz="1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733451" y="6477000"/>
            <a:ext cx="378893"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3</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1353740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SA Defence Review 2015 Implementation Status</a:t>
            </a:r>
          </a:p>
        </p:txBody>
      </p:sp>
      <p:sp>
        <p:nvSpPr>
          <p:cNvPr id="6" name="Rectangle 13"/>
          <p:cNvSpPr>
            <a:spLocks noChangeArrowheads="1"/>
          </p:cNvSpPr>
          <p:nvPr/>
        </p:nvSpPr>
        <p:spPr bwMode="auto">
          <a:xfrm>
            <a:off x="288979" y="836532"/>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lgn="just" defTabSz="914400" fontAlgn="base">
              <a:spcBef>
                <a:spcPct val="0"/>
              </a:spcBef>
              <a:spcAft>
                <a:spcPct val="0"/>
              </a:spcAft>
            </a:pPr>
            <a:r>
              <a:rPr lang="en-ZA" sz="2200" dirty="0">
                <a:latin typeface="Arial" charset="0"/>
                <a:cs typeface="Arial" charset="0"/>
              </a:rPr>
              <a:t>During the year under </a:t>
            </a:r>
            <a:r>
              <a:rPr lang="en-ZA" sz="2200" dirty="0" smtClean="0">
                <a:latin typeface="Arial" charset="0"/>
                <a:cs typeface="Arial" charset="0"/>
              </a:rPr>
              <a:t>review, </a:t>
            </a:r>
            <a:r>
              <a:rPr lang="en-ZA" sz="2200" dirty="0">
                <a:latin typeface="Arial" charset="0"/>
                <a:cs typeface="Arial" charset="0"/>
              </a:rPr>
              <a:t>the DOD responded to </a:t>
            </a:r>
            <a:r>
              <a:rPr lang="en-ZA" sz="2200" dirty="0" smtClean="0">
                <a:latin typeface="Arial" charset="0"/>
                <a:cs typeface="Arial" charset="0"/>
              </a:rPr>
              <a:t>guidelines </a:t>
            </a:r>
            <a:r>
              <a:rPr lang="en-ZA" sz="2200" dirty="0">
                <a:latin typeface="Arial" charset="0"/>
                <a:cs typeface="Arial" charset="0"/>
              </a:rPr>
              <a:t>given by the President with </a:t>
            </a:r>
            <a:r>
              <a:rPr lang="en-ZA" sz="2200" dirty="0" smtClean="0">
                <a:latin typeface="Arial" charset="0"/>
                <a:cs typeface="Arial" charset="0"/>
              </a:rPr>
              <a:t>a re-prioritisation </a:t>
            </a:r>
            <a:r>
              <a:rPr lang="en-ZA" sz="2200" dirty="0">
                <a:latin typeface="Arial" charset="0"/>
                <a:cs typeface="Arial" charset="0"/>
              </a:rPr>
              <a:t>and refinement of its planning, the focus being on resolving the issues that prevent the</a:t>
            </a:r>
          </a:p>
          <a:p>
            <a:pPr marL="0" lvl="1" algn="just" defTabSz="914400" fontAlgn="base">
              <a:spcBef>
                <a:spcPct val="0"/>
              </a:spcBef>
              <a:spcAft>
                <a:spcPct val="0"/>
              </a:spcAft>
            </a:pPr>
            <a:r>
              <a:rPr lang="en-ZA" sz="2200" dirty="0">
                <a:latin typeface="Arial" charset="0"/>
                <a:cs typeface="Arial" charset="0"/>
              </a:rPr>
              <a:t>execution of current ordered operational commitments in the short-term. </a:t>
            </a:r>
            <a:endParaRPr lang="en-ZA" sz="2200" dirty="0" smtClean="0">
              <a:latin typeface="Arial" charset="0"/>
              <a:cs typeface="Arial" charset="0"/>
            </a:endParaRPr>
          </a:p>
          <a:p>
            <a:pPr marL="0" lvl="1" algn="just" defTabSz="914400" fontAlgn="base">
              <a:spcBef>
                <a:spcPct val="0"/>
              </a:spcBef>
              <a:spcAft>
                <a:spcPct val="0"/>
              </a:spcAft>
            </a:pPr>
            <a:endParaRPr lang="en-ZA" sz="2200" dirty="0">
              <a:latin typeface="Arial" charset="0"/>
              <a:cs typeface="Arial" charset="0"/>
            </a:endParaRPr>
          </a:p>
          <a:p>
            <a:pPr marL="0" lvl="1" algn="just" defTabSz="914400" fontAlgn="base">
              <a:spcBef>
                <a:spcPct val="0"/>
              </a:spcBef>
              <a:spcAft>
                <a:spcPct val="0"/>
              </a:spcAft>
            </a:pPr>
            <a:r>
              <a:rPr lang="en-ZA" sz="2200" dirty="0" smtClean="0">
                <a:latin typeface="Arial" charset="0"/>
                <a:cs typeface="Arial" charset="0"/>
              </a:rPr>
              <a:t>This </a:t>
            </a:r>
            <a:r>
              <a:rPr lang="en-ZA" sz="2200" dirty="0">
                <a:latin typeface="Arial" charset="0"/>
                <a:cs typeface="Arial" charset="0"/>
              </a:rPr>
              <a:t>‘Intervention Plan’ not </a:t>
            </a:r>
            <a:r>
              <a:rPr lang="en-ZA" sz="2200" dirty="0" smtClean="0">
                <a:latin typeface="Arial" charset="0"/>
                <a:cs typeface="Arial" charset="0"/>
              </a:rPr>
              <a:t>only addresses </a:t>
            </a:r>
            <a:r>
              <a:rPr lang="en-ZA" sz="2200" dirty="0">
                <a:latin typeface="Arial" charset="0"/>
                <a:cs typeface="Arial" charset="0"/>
              </a:rPr>
              <a:t>operational performance but also includes focussed spending on critical multi-mission </a:t>
            </a:r>
            <a:r>
              <a:rPr lang="en-ZA" sz="2200" dirty="0" smtClean="0">
                <a:latin typeface="Arial" charset="0"/>
                <a:cs typeface="Arial" charset="0"/>
              </a:rPr>
              <a:t>cross-cutting capabilities </a:t>
            </a:r>
            <a:r>
              <a:rPr lang="en-ZA" sz="2200" dirty="0">
                <a:latin typeface="Arial" charset="0"/>
                <a:cs typeface="Arial" charset="0"/>
              </a:rPr>
              <a:t>that will ensure funding flows to the Defence Industry and Defence Related Industries, both </a:t>
            </a:r>
            <a:r>
              <a:rPr lang="en-ZA" sz="2200" dirty="0" smtClean="0">
                <a:latin typeface="Arial" charset="0"/>
                <a:cs typeface="Arial" charset="0"/>
              </a:rPr>
              <a:t>of which </a:t>
            </a:r>
            <a:r>
              <a:rPr lang="en-ZA" sz="2200" dirty="0">
                <a:latin typeface="Arial" charset="0"/>
                <a:cs typeface="Arial" charset="0"/>
              </a:rPr>
              <a:t>remain crucial to the enablement of the defence function in the future, as well as the economy of </a:t>
            </a:r>
            <a:r>
              <a:rPr lang="en-ZA" sz="2200" dirty="0" smtClean="0">
                <a:latin typeface="Arial" charset="0"/>
                <a:cs typeface="Arial" charset="0"/>
              </a:rPr>
              <a:t>South Africa.</a:t>
            </a:r>
            <a:endParaRPr lang="en-ZA" sz="2200" dirty="0">
              <a:latin typeface="Arial" charset="0"/>
              <a:cs typeface="Arial" charset="0"/>
            </a:endParaRPr>
          </a:p>
          <a:p>
            <a:pPr marL="342900" lvl="1" indent="-342900" algn="just" defTabSz="914400" fontAlgn="base">
              <a:spcBef>
                <a:spcPct val="0"/>
              </a:spcBef>
              <a:spcAft>
                <a:spcPct val="0"/>
              </a:spcAft>
              <a:buFont typeface="Arial" panose="020B0604020202020204" pitchFamily="34" charset="0"/>
              <a:buChar char="•"/>
            </a:pPr>
            <a:endParaRPr lang="en-ZA" sz="2200" dirty="0">
              <a:latin typeface="Arial" charset="0"/>
              <a:cs typeface="Arial" charset="0"/>
            </a:endParaRPr>
          </a:p>
          <a:p>
            <a:pPr marL="342900" lvl="1" indent="-342900" algn="just" defTabSz="914400" fontAlgn="base">
              <a:spcBef>
                <a:spcPct val="0"/>
              </a:spcBef>
              <a:spcAft>
                <a:spcPct val="0"/>
              </a:spcAft>
              <a:buFont typeface="Arial" panose="020B0604020202020204" pitchFamily="34" charset="0"/>
              <a:buChar char="•"/>
            </a:pPr>
            <a:endParaRPr lang="en-ZA" sz="2200" dirty="0">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endParaRPr lang="en-ZA" sz="2200" dirty="0">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endParaRPr lang="en-ZA" sz="2200" dirty="0">
              <a:latin typeface="Arial" charset="0"/>
              <a:cs typeface="Arial" charset="0"/>
            </a:endParaRP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30</a:t>
            </a:fld>
            <a:endParaRPr lang="en-US" altLang="en-US" sz="2400" dirty="0">
              <a:solidFill>
                <a:srgbClr val="014929"/>
              </a:solidFill>
              <a:latin typeface="Arial" panose="020B0604020202020204" pitchFamily="34" charset="0"/>
            </a:endParaRPr>
          </a:p>
        </p:txBody>
      </p:sp>
      <p:sp>
        <p:nvSpPr>
          <p:cNvPr id="8" name="Rectangle 7"/>
          <p:cNvSpPr/>
          <p:nvPr/>
        </p:nvSpPr>
        <p:spPr>
          <a:xfrm>
            <a:off x="7151721" y="5541531"/>
            <a:ext cx="1980094" cy="369332"/>
          </a:xfrm>
          <a:prstGeom prst="rect">
            <a:avLst/>
          </a:prstGeom>
        </p:spPr>
        <p:txBody>
          <a:bodyPr wrap="none">
            <a:spAutoFit/>
          </a:bodyPr>
          <a:lstStyle/>
          <a:p>
            <a:r>
              <a:rPr lang="en-ZA" dirty="0">
                <a:solidFill>
                  <a:srgbClr val="70AD47">
                    <a:lumMod val="75000"/>
                  </a:srgbClr>
                </a:solidFill>
                <a:latin typeface="Arial" charset="0"/>
                <a:cs typeface="Arial" charset="0"/>
              </a:rPr>
              <a:t>[DOD AR </a:t>
            </a:r>
            <a:r>
              <a:rPr lang="en-ZA" dirty="0" smtClean="0">
                <a:solidFill>
                  <a:srgbClr val="70AD47">
                    <a:lumMod val="75000"/>
                  </a:srgbClr>
                </a:solidFill>
                <a:latin typeface="Arial" charset="0"/>
                <a:cs typeface="Arial" charset="0"/>
              </a:rPr>
              <a:t>p23-26]</a:t>
            </a:r>
            <a:endParaRPr lang="en-ZA" dirty="0"/>
          </a:p>
        </p:txBody>
      </p:sp>
    </p:spTree>
    <p:extLst>
      <p:ext uri="{BB962C8B-B14F-4D97-AF65-F5344CB8AC3E}">
        <p14:creationId xmlns:p14="http://schemas.microsoft.com/office/powerpoint/2010/main" val="20026146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SA Defence Review 2015 Implementation Status</a:t>
            </a:r>
          </a:p>
        </p:txBody>
      </p:sp>
      <p:sp>
        <p:nvSpPr>
          <p:cNvPr id="6" name="Rectangle 13"/>
          <p:cNvSpPr>
            <a:spLocks noChangeArrowheads="1"/>
          </p:cNvSpPr>
          <p:nvPr/>
        </p:nvSpPr>
        <p:spPr bwMode="auto">
          <a:xfrm>
            <a:off x="288979" y="836532"/>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lgn="just" defTabSz="914400" fontAlgn="base">
              <a:spcBef>
                <a:spcPct val="0"/>
              </a:spcBef>
              <a:spcAft>
                <a:spcPct val="0"/>
              </a:spcAft>
            </a:pPr>
            <a:r>
              <a:rPr lang="en-ZA" sz="2200" dirty="0" smtClean="0">
                <a:latin typeface="Arial" charset="0"/>
                <a:cs typeface="Arial" charset="0"/>
              </a:rPr>
              <a:t>The </a:t>
            </a:r>
            <a:r>
              <a:rPr lang="en-ZA" sz="2200" dirty="0">
                <a:latin typeface="Arial" charset="0"/>
                <a:cs typeface="Arial" charset="0"/>
              </a:rPr>
              <a:t>MOD&amp;MV, together with the top-level leadership of the DOD, continued to engage Parliament on the urgent and critical issues facing the Department.  Discussions continued with the </a:t>
            </a:r>
            <a:r>
              <a:rPr lang="en-ZA" sz="2200" dirty="0" smtClean="0">
                <a:latin typeface="Arial" charset="0"/>
                <a:cs typeface="Arial" charset="0"/>
              </a:rPr>
              <a:t>President, the </a:t>
            </a:r>
            <a:r>
              <a:rPr lang="en-ZA" sz="2200" dirty="0">
                <a:latin typeface="Arial" charset="0"/>
                <a:cs typeface="Arial" charset="0"/>
              </a:rPr>
              <a:t>Minister of </a:t>
            </a:r>
            <a:r>
              <a:rPr lang="en-ZA" sz="2200" dirty="0" smtClean="0">
                <a:latin typeface="Arial" charset="0"/>
                <a:cs typeface="Arial" charset="0"/>
              </a:rPr>
              <a:t>Finance and NT, </a:t>
            </a:r>
            <a:r>
              <a:rPr lang="en-ZA" sz="2200" dirty="0">
                <a:latin typeface="Arial" charset="0"/>
                <a:cs typeface="Arial" charset="0"/>
              </a:rPr>
              <a:t>on securing </a:t>
            </a:r>
            <a:r>
              <a:rPr lang="en-ZA" sz="2200" dirty="0" smtClean="0">
                <a:latin typeface="Arial" charset="0"/>
                <a:cs typeface="Arial" charset="0"/>
              </a:rPr>
              <a:t>a stable </a:t>
            </a:r>
            <a:r>
              <a:rPr lang="en-ZA" sz="2200" dirty="0">
                <a:latin typeface="Arial" charset="0"/>
                <a:cs typeface="Arial" charset="0"/>
              </a:rPr>
              <a:t>funding trajectory for the Department for the medium to long-term.</a:t>
            </a:r>
          </a:p>
          <a:p>
            <a:pPr marL="0" lvl="1" algn="just" defTabSz="914400" fontAlgn="base">
              <a:spcBef>
                <a:spcPct val="0"/>
              </a:spcBef>
              <a:spcAft>
                <a:spcPct val="0"/>
              </a:spcAft>
            </a:pPr>
            <a:endParaRPr lang="en-ZA" sz="1200" dirty="0">
              <a:latin typeface="Arial" charset="0"/>
              <a:cs typeface="Arial" charset="0"/>
            </a:endParaRPr>
          </a:p>
          <a:p>
            <a:pPr marL="0" lvl="1" algn="just" defTabSz="914400" fontAlgn="base">
              <a:spcBef>
                <a:spcPct val="0"/>
              </a:spcBef>
              <a:spcAft>
                <a:spcPct val="0"/>
              </a:spcAft>
            </a:pPr>
            <a:r>
              <a:rPr lang="en-ZA" sz="2200" dirty="0">
                <a:latin typeface="Arial" charset="0"/>
                <a:cs typeface="Arial" charset="0"/>
              </a:rPr>
              <a:t>Apart from a limited number of interventions, </a:t>
            </a:r>
            <a:r>
              <a:rPr lang="en-ZA" sz="2200" dirty="0" smtClean="0">
                <a:latin typeface="Arial" charset="0"/>
                <a:cs typeface="Arial" charset="0"/>
              </a:rPr>
              <a:t>little </a:t>
            </a:r>
            <a:r>
              <a:rPr lang="en-ZA" sz="2200" dirty="0">
                <a:latin typeface="Arial" charset="0"/>
                <a:cs typeface="Arial" charset="0"/>
              </a:rPr>
              <a:t>can be done to improve the combat power of </a:t>
            </a:r>
            <a:r>
              <a:rPr lang="en-ZA" sz="2200" dirty="0" smtClean="0">
                <a:latin typeface="Arial" charset="0"/>
                <a:cs typeface="Arial" charset="0"/>
              </a:rPr>
              <a:t>the Defence Force. The </a:t>
            </a:r>
            <a:r>
              <a:rPr lang="en-ZA" sz="2200" dirty="0">
                <a:latin typeface="Arial" charset="0"/>
                <a:cs typeface="Arial" charset="0"/>
              </a:rPr>
              <a:t>implementation of the SA Defence Review 2015 has </a:t>
            </a:r>
            <a:r>
              <a:rPr lang="en-ZA" sz="2200" dirty="0" smtClean="0">
                <a:latin typeface="Arial" charset="0"/>
                <a:cs typeface="Arial" charset="0"/>
              </a:rPr>
              <a:t>been </a:t>
            </a:r>
            <a:r>
              <a:rPr lang="en-ZA" sz="2200" dirty="0">
                <a:latin typeface="Arial" charset="0"/>
                <a:cs typeface="Arial" charset="0"/>
              </a:rPr>
              <a:t>reduced to </a:t>
            </a:r>
            <a:r>
              <a:rPr lang="en-ZA" sz="2200" dirty="0" smtClean="0">
                <a:latin typeface="Arial" charset="0"/>
                <a:cs typeface="Arial" charset="0"/>
              </a:rPr>
              <a:t>an effort </a:t>
            </a:r>
            <a:r>
              <a:rPr lang="en-ZA" sz="2200" dirty="0">
                <a:latin typeface="Arial" charset="0"/>
                <a:cs typeface="Arial" charset="0"/>
              </a:rPr>
              <a:t>to reorganise departmental administration towards improving efficiency. </a:t>
            </a:r>
            <a:endParaRPr lang="en-ZA" sz="2200" dirty="0" smtClean="0">
              <a:latin typeface="Arial" charset="0"/>
              <a:cs typeface="Arial" charset="0"/>
            </a:endParaRPr>
          </a:p>
          <a:p>
            <a:pPr marL="0" lvl="1" algn="just" defTabSz="914400" fontAlgn="base">
              <a:spcBef>
                <a:spcPct val="0"/>
              </a:spcBef>
              <a:spcAft>
                <a:spcPct val="0"/>
              </a:spcAft>
            </a:pPr>
            <a:endParaRPr lang="en-ZA" sz="1200" dirty="0">
              <a:latin typeface="Arial" charset="0"/>
              <a:cs typeface="Arial" charset="0"/>
            </a:endParaRPr>
          </a:p>
          <a:p>
            <a:pPr marL="0" lvl="1" algn="just" defTabSz="914400" fontAlgn="base">
              <a:spcBef>
                <a:spcPct val="0"/>
              </a:spcBef>
              <a:spcAft>
                <a:spcPct val="0"/>
              </a:spcAft>
            </a:pPr>
            <a:r>
              <a:rPr lang="en-ZA" sz="2200" dirty="0" smtClean="0">
                <a:latin typeface="Arial" charset="0"/>
                <a:cs typeface="Arial" charset="0"/>
              </a:rPr>
              <a:t>To </a:t>
            </a:r>
            <a:r>
              <a:rPr lang="en-ZA" sz="2200" dirty="0">
                <a:latin typeface="Arial" charset="0"/>
                <a:cs typeface="Arial" charset="0"/>
              </a:rPr>
              <a:t>this end work continues </a:t>
            </a:r>
            <a:r>
              <a:rPr lang="en-ZA" sz="2200" dirty="0" smtClean="0">
                <a:latin typeface="Arial" charset="0"/>
                <a:cs typeface="Arial" charset="0"/>
              </a:rPr>
              <a:t>on the </a:t>
            </a:r>
            <a:r>
              <a:rPr lang="en-ZA" sz="2200" dirty="0">
                <a:latin typeface="Arial" charset="0"/>
                <a:cs typeface="Arial" charset="0"/>
              </a:rPr>
              <a:t>repositioning of the Defence Secretariat through a new Defence Secretariat Strategy, and the </a:t>
            </a:r>
            <a:r>
              <a:rPr lang="en-ZA" sz="2200" dirty="0" smtClean="0">
                <a:latin typeface="Arial" charset="0"/>
                <a:cs typeface="Arial" charset="0"/>
              </a:rPr>
              <a:t>development of </a:t>
            </a:r>
            <a:r>
              <a:rPr lang="en-ZA" sz="2200" dirty="0">
                <a:latin typeface="Arial" charset="0"/>
                <a:cs typeface="Arial" charset="0"/>
              </a:rPr>
              <a:t>a new Military Strategy with its concomitant Force Design and Force Structure.</a:t>
            </a:r>
          </a:p>
          <a:p>
            <a:pPr marL="342900" lvl="1" indent="-342900" algn="just" defTabSz="914400" fontAlgn="base">
              <a:spcBef>
                <a:spcPct val="0"/>
              </a:spcBef>
              <a:spcAft>
                <a:spcPct val="0"/>
              </a:spcAft>
              <a:buFont typeface="Arial" panose="020B0604020202020204" pitchFamily="34" charset="0"/>
              <a:buChar char="•"/>
            </a:pPr>
            <a:endParaRPr lang="en-ZA" sz="2200" dirty="0">
              <a:latin typeface="Arial" charset="0"/>
              <a:cs typeface="Arial" charset="0"/>
            </a:endParaRPr>
          </a:p>
          <a:p>
            <a:pPr marL="342900" lvl="1" indent="-342900" algn="just" defTabSz="914400" fontAlgn="base">
              <a:spcBef>
                <a:spcPct val="0"/>
              </a:spcBef>
              <a:spcAft>
                <a:spcPct val="0"/>
              </a:spcAft>
              <a:buFont typeface="Arial" panose="020B0604020202020204" pitchFamily="34" charset="0"/>
              <a:buChar char="•"/>
            </a:pPr>
            <a:endParaRPr lang="en-ZA" sz="2200" dirty="0">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endParaRPr lang="en-ZA" sz="2200" dirty="0">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endParaRPr lang="en-ZA" sz="2200" dirty="0">
              <a:latin typeface="Arial" charset="0"/>
              <a:cs typeface="Arial" charset="0"/>
            </a:endParaRP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31</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20228786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SA Defence Review 2015 Implementation Status</a:t>
            </a:r>
          </a:p>
        </p:txBody>
      </p:sp>
      <p:sp>
        <p:nvSpPr>
          <p:cNvPr id="6" name="Rectangle 13"/>
          <p:cNvSpPr>
            <a:spLocks noChangeArrowheads="1"/>
          </p:cNvSpPr>
          <p:nvPr/>
        </p:nvSpPr>
        <p:spPr bwMode="auto">
          <a:xfrm>
            <a:off x="288979" y="836532"/>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lgn="just" defTabSz="914400" fontAlgn="base">
              <a:spcBef>
                <a:spcPct val="0"/>
              </a:spcBef>
              <a:spcAft>
                <a:spcPct val="0"/>
              </a:spcAft>
            </a:pPr>
            <a:r>
              <a:rPr lang="en-ZA" sz="2200" dirty="0">
                <a:latin typeface="Arial" charset="0"/>
                <a:cs typeface="Arial" charset="0"/>
              </a:rPr>
              <a:t>South Africa is at that critical point where a common and collective understanding is required of how to </a:t>
            </a:r>
            <a:r>
              <a:rPr lang="en-ZA" sz="2200" dirty="0" smtClean="0">
                <a:latin typeface="Arial" charset="0"/>
                <a:cs typeface="Arial" charset="0"/>
              </a:rPr>
              <a:t>plan and </a:t>
            </a:r>
            <a:r>
              <a:rPr lang="en-ZA" sz="2200" dirty="0">
                <a:latin typeface="Arial" charset="0"/>
                <a:cs typeface="Arial" charset="0"/>
              </a:rPr>
              <a:t>budget for the Defence Function of the RSA during this period of fiscal constraint and agree collectively </a:t>
            </a:r>
            <a:r>
              <a:rPr lang="en-ZA" sz="2200" dirty="0" smtClean="0">
                <a:latin typeface="Arial" charset="0"/>
                <a:cs typeface="Arial" charset="0"/>
              </a:rPr>
              <a:t>on the </a:t>
            </a:r>
            <a:r>
              <a:rPr lang="en-ZA" sz="2200" dirty="0">
                <a:latin typeface="Arial" charset="0"/>
                <a:cs typeface="Arial" charset="0"/>
              </a:rPr>
              <a:t>prioritised interventions to be pursued.</a:t>
            </a:r>
          </a:p>
          <a:p>
            <a:pPr marL="0" lvl="1" algn="just" defTabSz="914400" fontAlgn="base">
              <a:spcBef>
                <a:spcPct val="0"/>
              </a:spcBef>
              <a:spcAft>
                <a:spcPct val="0"/>
              </a:spcAft>
            </a:pPr>
            <a:endParaRPr lang="en-ZA" sz="2200" dirty="0" smtClean="0">
              <a:latin typeface="Arial" charset="0"/>
              <a:cs typeface="Arial" charset="0"/>
            </a:endParaRPr>
          </a:p>
          <a:p>
            <a:pPr marL="0" lvl="1" algn="just" defTabSz="914400" fontAlgn="base">
              <a:spcBef>
                <a:spcPct val="0"/>
              </a:spcBef>
              <a:spcAft>
                <a:spcPct val="0"/>
              </a:spcAft>
            </a:pPr>
            <a:r>
              <a:rPr lang="en-ZA" sz="2200" dirty="0" smtClean="0">
                <a:latin typeface="Arial" charset="0"/>
                <a:cs typeface="Arial" charset="0"/>
              </a:rPr>
              <a:t>If </a:t>
            </a:r>
            <a:r>
              <a:rPr lang="en-ZA" sz="2200" dirty="0">
                <a:latin typeface="Arial" charset="0"/>
                <a:cs typeface="Arial" charset="0"/>
              </a:rPr>
              <a:t>the Department does not receive sustainable funding, a </a:t>
            </a:r>
            <a:br>
              <a:rPr lang="en-ZA" sz="2200" dirty="0">
                <a:latin typeface="Arial" charset="0"/>
                <a:cs typeface="Arial" charset="0"/>
              </a:rPr>
            </a:br>
            <a:r>
              <a:rPr lang="en-ZA" sz="2200" dirty="0">
                <a:latin typeface="Arial" charset="0"/>
                <a:cs typeface="Arial" charset="0"/>
              </a:rPr>
              <a:t>re-evaluation of SA’s defence capability and the capacity of the DOD to sustain its ordered commitments is inevitable. </a:t>
            </a:r>
          </a:p>
          <a:p>
            <a:pPr marL="0" lvl="1" algn="just" defTabSz="914400" fontAlgn="base">
              <a:spcBef>
                <a:spcPct val="0"/>
              </a:spcBef>
              <a:spcAft>
                <a:spcPct val="0"/>
              </a:spcAft>
            </a:pPr>
            <a:endParaRPr lang="en-ZA" sz="2200" dirty="0">
              <a:latin typeface="Arial" charset="0"/>
              <a:cs typeface="Arial" charset="0"/>
            </a:endParaRPr>
          </a:p>
          <a:p>
            <a:pPr marL="0" lvl="1" algn="just" defTabSz="914400" fontAlgn="base">
              <a:spcBef>
                <a:spcPct val="0"/>
              </a:spcBef>
              <a:spcAft>
                <a:spcPct val="0"/>
              </a:spcAft>
            </a:pPr>
            <a:r>
              <a:rPr lang="en-ZA" sz="2200" dirty="0">
                <a:latin typeface="Arial" charset="0"/>
                <a:cs typeface="Arial" charset="0"/>
              </a:rPr>
              <a:t>This implies that the Defence Force will have to be redesigned to fit its funding allocation and not its Constitutional obligations.</a:t>
            </a:r>
          </a:p>
          <a:p>
            <a:pPr marL="357188" indent="-357188" algn="just" defTabSz="914400" fontAlgn="base">
              <a:spcBef>
                <a:spcPct val="0"/>
              </a:spcBef>
              <a:spcAft>
                <a:spcPct val="0"/>
              </a:spcAft>
              <a:buFont typeface="Arial" panose="020B0604020202020204" pitchFamily="34" charset="0"/>
              <a:buChar char="•"/>
            </a:pPr>
            <a:endParaRPr lang="en-ZA" sz="2200" dirty="0">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32</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1124932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6" name="Rectangle 13"/>
          <p:cNvSpPr>
            <a:spLocks noChangeArrowheads="1"/>
          </p:cNvSpPr>
          <p:nvPr/>
        </p:nvSpPr>
        <p:spPr bwMode="auto">
          <a:xfrm>
            <a:off x="298580" y="595901"/>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fontAlgn="base">
              <a:lnSpc>
                <a:spcPct val="200000"/>
              </a:lnSpc>
              <a:spcBef>
                <a:spcPct val="0"/>
              </a:spcBef>
              <a:spcAft>
                <a:spcPct val="0"/>
              </a:spcAft>
            </a:pPr>
            <a:endParaRPr lang="en-ZA" sz="2600" dirty="0">
              <a:solidFill>
                <a:prstClr val="black"/>
              </a:solidFill>
              <a:latin typeface="Arial" charset="0"/>
              <a:cs typeface="Arial" charset="0"/>
            </a:endParaRPr>
          </a:p>
          <a:p>
            <a:pPr algn="ctr" defTabSz="914400" fontAlgn="base">
              <a:spcBef>
                <a:spcPct val="0"/>
              </a:spcBef>
              <a:spcAft>
                <a:spcPct val="0"/>
              </a:spcAft>
            </a:pPr>
            <a:endParaRPr lang="en-ZA" sz="2600" dirty="0">
              <a:solidFill>
                <a:prstClr val="black"/>
              </a:solidFill>
              <a:latin typeface="Arial" charset="0"/>
              <a:cs typeface="Arial" charset="0"/>
            </a:endParaRPr>
          </a:p>
          <a:p>
            <a:pPr algn="ctr" defTabSz="914400" fontAlgn="base">
              <a:spcBef>
                <a:spcPct val="0"/>
              </a:spcBef>
              <a:spcAft>
                <a:spcPct val="0"/>
              </a:spcAft>
            </a:pPr>
            <a:endParaRPr lang="en-ZA" sz="4800" b="1" dirty="0">
              <a:solidFill>
                <a:srgbClr val="014929"/>
              </a:solidFill>
              <a:effectLst>
                <a:outerShdw blurRad="38100" dist="38100" dir="2700000" algn="tl">
                  <a:srgbClr val="000000">
                    <a:alpha val="43137"/>
                  </a:srgbClr>
                </a:outerShdw>
              </a:effectLst>
              <a:latin typeface="Arial" charset="0"/>
              <a:cs typeface="Arial" charset="0"/>
            </a:endParaRPr>
          </a:p>
          <a:p>
            <a:pPr algn="ctr" defTabSz="914400" fontAlgn="base">
              <a:spcBef>
                <a:spcPct val="0"/>
              </a:spcBef>
              <a:spcAft>
                <a:spcPct val="0"/>
              </a:spcAft>
            </a:pPr>
            <a:r>
              <a:rPr lang="en-ZA" sz="4800" b="1" dirty="0">
                <a:solidFill>
                  <a:srgbClr val="014929"/>
                </a:solidFill>
                <a:effectLst>
                  <a:outerShdw blurRad="38100" dist="38100" dir="2700000" algn="tl">
                    <a:srgbClr val="000000">
                      <a:alpha val="43137"/>
                    </a:srgbClr>
                  </a:outerShdw>
                </a:effectLst>
                <a:latin typeface="Arial" charset="0"/>
                <a:cs typeface="Arial" charset="0"/>
              </a:rPr>
              <a:t>Financial Performance Information</a:t>
            </a:r>
            <a:endParaRPr lang="en-US" sz="4800" b="1" dirty="0">
              <a:solidFill>
                <a:srgbClr val="014929"/>
              </a:solidFill>
              <a:effectLst>
                <a:outerShdw blurRad="38100" dist="38100" dir="2700000" algn="tl">
                  <a:srgbClr val="000000">
                    <a:alpha val="43137"/>
                  </a:srgbClr>
                </a:outerShdw>
              </a:effectLst>
              <a:latin typeface="Arial" charset="0"/>
              <a:cs typeface="Arial" charset="0"/>
            </a:endParaRPr>
          </a:p>
        </p:txBody>
      </p:sp>
    </p:spTree>
    <p:extLst>
      <p:ext uri="{BB962C8B-B14F-4D97-AF65-F5344CB8AC3E}">
        <p14:creationId xmlns:p14="http://schemas.microsoft.com/office/powerpoint/2010/main" val="27769896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err="1">
                <a:solidFill>
                  <a:prstClr val="white"/>
                </a:solidFill>
                <a:latin typeface="Arial" panose="020B0604020202020204" pitchFamily="34" charset="0"/>
              </a:rPr>
              <a:t>Defence</a:t>
            </a:r>
            <a:r>
              <a:rPr lang="en-US" altLang="en-US" sz="2800" b="1" dirty="0">
                <a:solidFill>
                  <a:prstClr val="white"/>
                </a:solidFill>
                <a:latin typeface="Arial" panose="020B0604020202020204" pitchFamily="34" charset="0"/>
              </a:rPr>
              <a:t> Vote 19</a:t>
            </a:r>
          </a:p>
        </p:txBody>
      </p:sp>
      <p:sp>
        <p:nvSpPr>
          <p:cNvPr id="6" name="Rectangle 13"/>
          <p:cNvSpPr>
            <a:spLocks noChangeArrowheads="1"/>
          </p:cNvSpPr>
          <p:nvPr/>
        </p:nvSpPr>
        <p:spPr bwMode="auto">
          <a:xfrm>
            <a:off x="208294" y="827567"/>
            <a:ext cx="8738480"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14400" fontAlgn="base">
              <a:spcBef>
                <a:spcPct val="0"/>
              </a:spcBef>
              <a:spcAft>
                <a:spcPct val="0"/>
              </a:spcAft>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34</a:t>
            </a:fld>
            <a:endParaRPr lang="en-US" altLang="en-US" sz="2400" dirty="0">
              <a:solidFill>
                <a:srgbClr val="014929"/>
              </a:solidFill>
              <a:latin typeface="Arial" panose="020B0604020202020204" pitchFamily="34" charset="0"/>
            </a:endParaRPr>
          </a:p>
        </p:txBody>
      </p:sp>
      <p:graphicFrame>
        <p:nvGraphicFramePr>
          <p:cNvPr id="8" name="Table 7">
            <a:extLst>
              <a:ext uri="{FF2B5EF4-FFF2-40B4-BE49-F238E27FC236}">
                <a16:creationId xmlns:a16="http://schemas.microsoft.com/office/drawing/2014/main" id="{3C4D3886-5EE9-44E5-B8E7-F4638FECB049}"/>
              </a:ext>
            </a:extLst>
          </p:cNvPr>
          <p:cNvGraphicFramePr>
            <a:graphicFrameLocks noGrp="1"/>
          </p:cNvGraphicFramePr>
          <p:nvPr>
            <p:extLst/>
          </p:nvPr>
        </p:nvGraphicFramePr>
        <p:xfrm>
          <a:off x="186115" y="1695883"/>
          <a:ext cx="8771770" cy="3541098"/>
        </p:xfrm>
        <a:graphic>
          <a:graphicData uri="http://schemas.openxmlformats.org/drawingml/2006/table">
            <a:tbl>
              <a:tblPr firstRow="1" bandRow="1">
                <a:tableStyleId>{5940675A-B579-460E-94D1-54222C63F5DA}</a:tableStyleId>
              </a:tblPr>
              <a:tblGrid>
                <a:gridCol w="3857248">
                  <a:extLst>
                    <a:ext uri="{9D8B030D-6E8A-4147-A177-3AD203B41FA5}">
                      <a16:colId xmlns:a16="http://schemas.microsoft.com/office/drawing/2014/main" val="20000"/>
                    </a:ext>
                  </a:extLst>
                </a:gridCol>
                <a:gridCol w="1638174">
                  <a:extLst>
                    <a:ext uri="{9D8B030D-6E8A-4147-A177-3AD203B41FA5}">
                      <a16:colId xmlns:a16="http://schemas.microsoft.com/office/drawing/2014/main" val="20002"/>
                    </a:ext>
                  </a:extLst>
                </a:gridCol>
                <a:gridCol w="1638174">
                  <a:extLst>
                    <a:ext uri="{9D8B030D-6E8A-4147-A177-3AD203B41FA5}">
                      <a16:colId xmlns:a16="http://schemas.microsoft.com/office/drawing/2014/main" val="20003"/>
                    </a:ext>
                  </a:extLst>
                </a:gridCol>
                <a:gridCol w="1638174">
                  <a:extLst>
                    <a:ext uri="{9D8B030D-6E8A-4147-A177-3AD203B41FA5}">
                      <a16:colId xmlns:a16="http://schemas.microsoft.com/office/drawing/2014/main" val="20004"/>
                    </a:ext>
                  </a:extLst>
                </a:gridCol>
              </a:tblGrid>
              <a:tr h="342248">
                <a:tc gridSpan="4">
                  <a:txBody>
                    <a:bodyPr/>
                    <a:lstStyle/>
                    <a:p>
                      <a:pPr marL="0" algn="l" rtl="0" eaLnBrk="1" hangingPunct="1">
                        <a:spcAft>
                          <a:spcPts val="0"/>
                        </a:spcAft>
                      </a:pPr>
                      <a:r>
                        <a:rPr lang="en-US" sz="1700" b="1"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Summary of Actual Expenditure versus Adjusted Appropriation for Current and Prior Years</a:t>
                      </a:r>
                      <a:endParaRPr lang="en-GB" sz="1700" b="1"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84398" marR="84398" marT="42195" marB="42195">
                    <a:solidFill>
                      <a:srgbClr val="005D28"/>
                    </a:solidFill>
                  </a:tcPr>
                </a:tc>
                <a:tc hMerge="1">
                  <a:txBody>
                    <a:bodyPr/>
                    <a:lstStyle/>
                    <a:p>
                      <a:endParaRPr lang="en-GB" dirty="0"/>
                    </a:p>
                  </a:txBody>
                  <a:tcPr/>
                </a:tc>
                <a:tc hMerge="1">
                  <a:txBody>
                    <a:bodyPr/>
                    <a:lstStyle/>
                    <a:p>
                      <a:endParaRPr lang="en-GB" dirty="0"/>
                    </a:p>
                  </a:txBody>
                  <a:tcPr/>
                </a:tc>
                <a:tc hMerge="1">
                  <a:txBody>
                    <a:bodyPr/>
                    <a:lstStyle/>
                    <a:p>
                      <a:pPr marL="0" algn="l" rtl="0" eaLnBrk="1" hangingPunct="1">
                        <a:spcAft>
                          <a:spcPts val="0"/>
                        </a:spcAft>
                      </a:pPr>
                      <a:endParaRPr lang="en-GB" sz="1700" b="1"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84398" marR="84398" marT="42195" marB="42195">
                    <a:solidFill>
                      <a:srgbClr val="005D28"/>
                    </a:solidFill>
                  </a:tcPr>
                </a:tc>
                <a:extLst>
                  <a:ext uri="{0D108BD9-81ED-4DB2-BD59-A6C34878D82A}">
                    <a16:rowId xmlns:a16="http://schemas.microsoft.com/office/drawing/2014/main" val="10000"/>
                  </a:ext>
                </a:extLst>
              </a:tr>
              <a:tr h="342248">
                <a:tc rowSpan="2">
                  <a:txBody>
                    <a:bodyPr/>
                    <a:lstStyle/>
                    <a:p>
                      <a:pPr algn="ctr"/>
                      <a:endParaRPr lang="en-GB" sz="1600" b="1" dirty="0">
                        <a:latin typeface="Arial Narrow" panose="020B0606020202030204" pitchFamily="34" charset="0"/>
                      </a:endParaRPr>
                    </a:p>
                  </a:txBody>
                  <a:tcPr marL="84398" marR="84398" marT="42195" marB="4219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5D28"/>
                          </a:solidFill>
                          <a:latin typeface="Arial Narrow" panose="020B0606020202030204" pitchFamily="34" charset="0"/>
                          <a:cs typeface="Arial" panose="020B0604020202020204" pitchFamily="34" charset="0"/>
                        </a:rPr>
                        <a:t>FY2017/18</a:t>
                      </a:r>
                    </a:p>
                  </a:txBody>
                  <a:tcPr marL="84398" marR="84398" marT="42195" marB="4219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5D28"/>
                          </a:solidFill>
                          <a:latin typeface="Arial Narrow" panose="020B0606020202030204" pitchFamily="34" charset="0"/>
                          <a:cs typeface="Arial" panose="020B0604020202020204" pitchFamily="34" charset="0"/>
                        </a:rPr>
                        <a:t>FY2018/19</a:t>
                      </a:r>
                    </a:p>
                  </a:txBody>
                  <a:tcPr marL="84398" marR="84398" marT="42195" marB="42195">
                    <a:noFill/>
                  </a:tcPr>
                </a:tc>
                <a:tc>
                  <a:txBody>
                    <a:bodyPr/>
                    <a:lstStyle/>
                    <a:p>
                      <a:pPr algn="ctr"/>
                      <a:r>
                        <a:rPr lang="en-GB" sz="1600" b="1" dirty="0">
                          <a:solidFill>
                            <a:srgbClr val="005D28"/>
                          </a:solidFill>
                          <a:latin typeface="Arial Narrow" panose="020B0606020202030204" pitchFamily="34" charset="0"/>
                          <a:cs typeface="Arial" panose="020B0604020202020204" pitchFamily="34" charset="0"/>
                        </a:rPr>
                        <a:t>FY2019/20</a:t>
                      </a:r>
                    </a:p>
                  </a:txBody>
                  <a:tcPr marL="84398" marR="84398" marT="42195" marB="42195">
                    <a:solidFill>
                      <a:srgbClr val="DCE2DC"/>
                    </a:solidFill>
                  </a:tcPr>
                </a:tc>
                <a:extLst>
                  <a:ext uri="{0D108BD9-81ED-4DB2-BD59-A6C34878D82A}">
                    <a16:rowId xmlns:a16="http://schemas.microsoft.com/office/drawing/2014/main" val="10001"/>
                  </a:ext>
                </a:extLst>
              </a:tr>
              <a:tr h="342248">
                <a:tc vMerge="1">
                  <a:txBody>
                    <a:bodyPr/>
                    <a:lstStyle/>
                    <a:p>
                      <a:pPr algn="r"/>
                      <a:endParaRPr lang="en-GB" sz="1700" b="1" dirty="0">
                        <a:solidFill>
                          <a:srgbClr val="005D28"/>
                        </a:solidFill>
                        <a:latin typeface="Arial Narrow" panose="020B060602020203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600" b="1" dirty="0">
                          <a:solidFill>
                            <a:srgbClr val="005D28"/>
                          </a:solidFill>
                          <a:latin typeface="Arial Narrow" panose="020B0606020202030204" pitchFamily="34" charset="0"/>
                        </a:rPr>
                        <a:t>R’000</a:t>
                      </a:r>
                    </a:p>
                  </a:txBody>
                  <a:tcPr marL="84398" marR="84398" marT="42195" marB="42195"/>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600" b="1" dirty="0">
                          <a:solidFill>
                            <a:srgbClr val="005D28"/>
                          </a:solidFill>
                          <a:latin typeface="Arial Narrow" panose="020B0606020202030204" pitchFamily="34" charset="0"/>
                        </a:rPr>
                        <a:t>R’000</a:t>
                      </a:r>
                    </a:p>
                  </a:txBody>
                  <a:tcPr marL="84398" marR="84398" marT="42195" marB="42195">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600" b="1" dirty="0">
                          <a:solidFill>
                            <a:srgbClr val="005D28"/>
                          </a:solidFill>
                          <a:latin typeface="Arial Narrow" panose="020B0606020202030204" pitchFamily="34" charset="0"/>
                        </a:rPr>
                        <a:t>R’000</a:t>
                      </a:r>
                    </a:p>
                  </a:txBody>
                  <a:tcPr marL="84398" marR="84398" marT="42195" marB="42195">
                    <a:solidFill>
                      <a:srgbClr val="DCE2DC"/>
                    </a:solidFill>
                  </a:tcPr>
                </a:tc>
                <a:extLst>
                  <a:ext uri="{0D108BD9-81ED-4DB2-BD59-A6C34878D82A}">
                    <a16:rowId xmlns:a16="http://schemas.microsoft.com/office/drawing/2014/main" val="10002"/>
                  </a:ext>
                </a:extLst>
              </a:tr>
              <a:tr h="342248">
                <a:tc>
                  <a:txBody>
                    <a:bodyPr/>
                    <a:lstStyle/>
                    <a:p>
                      <a:pPr algn="l"/>
                      <a:r>
                        <a:rPr lang="en-GB" sz="1600" b="1" dirty="0">
                          <a:solidFill>
                            <a:schemeClr val="tx1"/>
                          </a:solidFill>
                          <a:latin typeface="Arial Narrow" panose="020B0606020202030204" pitchFamily="34" charset="0"/>
                        </a:rPr>
                        <a:t>Adjusted Appropriation</a:t>
                      </a:r>
                    </a:p>
                  </a:txBody>
                  <a:tcPr marL="84398" marR="84398" marT="42195" marB="42195"/>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latin typeface="Arial Narrow" panose="020B0606020202030204" pitchFamily="34" charset="0"/>
                        </a:rPr>
                        <a:t>48 999 560</a:t>
                      </a:r>
                    </a:p>
                  </a:txBody>
                  <a:tcPr marL="84398" marR="84398" marT="42195" marB="42195"/>
                </a:tc>
                <a:tc>
                  <a:txBody>
                    <a:bodyPr/>
                    <a:lstStyle/>
                    <a:p>
                      <a:pPr algn="r">
                        <a:spcAft>
                          <a:spcPts val="0"/>
                        </a:spcAft>
                      </a:pPr>
                      <a:r>
                        <a:rPr lang="en-ZA" sz="1600" dirty="0">
                          <a:effectLst/>
                          <a:latin typeface="Arial Narrow" panose="020B0606020202030204" pitchFamily="34" charset="0"/>
                          <a:ea typeface="Calibri" panose="020F0502020204030204" pitchFamily="34" charset="0"/>
                          <a:cs typeface="Times New Roman" panose="02020603050405020304" pitchFamily="18" charset="0"/>
                        </a:rPr>
                        <a:t>48 496 235</a:t>
                      </a:r>
                      <a:endParaRPr lang="en-ZA"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r">
                        <a:spcAft>
                          <a:spcPts val="0"/>
                        </a:spcAft>
                      </a:pPr>
                      <a:r>
                        <a:rPr lang="en-ZA" sz="16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50 888 132</a:t>
                      </a:r>
                      <a:endParaRPr lang="en-ZA"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DCE2DC"/>
                    </a:solidFill>
                  </a:tcPr>
                </a:tc>
                <a:extLst>
                  <a:ext uri="{0D108BD9-81ED-4DB2-BD59-A6C34878D82A}">
                    <a16:rowId xmlns:a16="http://schemas.microsoft.com/office/drawing/2014/main" val="10003"/>
                  </a:ext>
                </a:extLst>
              </a:tr>
              <a:tr h="342248">
                <a:tc>
                  <a:txBody>
                    <a:bodyPr/>
                    <a:lstStyle/>
                    <a:p>
                      <a:pPr algn="l"/>
                      <a:r>
                        <a:rPr lang="en-GB" sz="1600" b="1" dirty="0">
                          <a:solidFill>
                            <a:schemeClr val="tx1"/>
                          </a:solidFill>
                          <a:latin typeface="Arial Narrow" panose="020B0606020202030204" pitchFamily="34" charset="0"/>
                        </a:rPr>
                        <a:t>Expenditure</a:t>
                      </a:r>
                    </a:p>
                  </a:txBody>
                  <a:tcPr marL="84398" marR="84398" marT="42195" marB="42195"/>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latin typeface="Arial Narrow" panose="020B0606020202030204" pitchFamily="34" charset="0"/>
                        </a:rPr>
                        <a:t>48 977 232</a:t>
                      </a:r>
                    </a:p>
                  </a:txBody>
                  <a:tcPr marL="84398" marR="84398" marT="42195" marB="42195"/>
                </a:tc>
                <a:tc>
                  <a:txBody>
                    <a:bodyPr/>
                    <a:lstStyle/>
                    <a:p>
                      <a:pPr algn="r">
                        <a:spcAft>
                          <a:spcPts val="0"/>
                        </a:spcAft>
                      </a:pPr>
                      <a:r>
                        <a:rPr lang="en-ZA" sz="1600" dirty="0">
                          <a:effectLst/>
                          <a:latin typeface="Arial Narrow" panose="020B0606020202030204" pitchFamily="34" charset="0"/>
                          <a:ea typeface="Calibri" panose="020F0502020204030204" pitchFamily="34" charset="0"/>
                          <a:cs typeface="Times New Roman" panose="02020603050405020304" pitchFamily="18" charset="0"/>
                        </a:rPr>
                        <a:t>48 492 073</a:t>
                      </a:r>
                      <a:endParaRPr lang="en-ZA"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r">
                        <a:spcAft>
                          <a:spcPts val="0"/>
                        </a:spcAft>
                      </a:pPr>
                      <a:r>
                        <a:rPr lang="en-ZA" sz="16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50 882 257</a:t>
                      </a:r>
                      <a:endParaRPr lang="en-ZA"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DCE2DC"/>
                    </a:solidFill>
                  </a:tcPr>
                </a:tc>
                <a:extLst>
                  <a:ext uri="{0D108BD9-81ED-4DB2-BD59-A6C34878D82A}">
                    <a16:rowId xmlns:a16="http://schemas.microsoft.com/office/drawing/2014/main" val="10004"/>
                  </a:ext>
                </a:extLst>
              </a:tr>
              <a:tr h="342248">
                <a:tc>
                  <a:txBody>
                    <a:bodyPr/>
                    <a:lstStyle/>
                    <a:p>
                      <a:pPr algn="l"/>
                      <a:r>
                        <a:rPr lang="en-GB" sz="1600" b="1" dirty="0">
                          <a:solidFill>
                            <a:schemeClr val="tx1"/>
                          </a:solidFill>
                          <a:latin typeface="Arial Narrow" panose="020B0606020202030204" pitchFamily="34" charset="0"/>
                        </a:rPr>
                        <a:t>Over expenditure</a:t>
                      </a:r>
                    </a:p>
                  </a:txBody>
                  <a:tcPr marL="84398" marR="84398" marT="42195" marB="42195"/>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latin typeface="Arial Narrow" panose="020B0606020202030204" pitchFamily="34" charset="0"/>
                        </a:rPr>
                        <a:t>0</a:t>
                      </a:r>
                    </a:p>
                  </a:txBody>
                  <a:tcPr marL="84398" marR="84398" marT="42195" marB="42195"/>
                </a:tc>
                <a:tc>
                  <a:txBody>
                    <a:bodyPr/>
                    <a:lstStyle/>
                    <a:p>
                      <a:pPr algn="r">
                        <a:spcAft>
                          <a:spcPts val="0"/>
                        </a:spcAft>
                      </a:pPr>
                      <a:r>
                        <a:rPr lang="en-ZA" sz="1600" dirty="0">
                          <a:effectLst/>
                          <a:latin typeface="Arial Narrow" panose="020B0606020202030204" pitchFamily="34" charset="0"/>
                          <a:ea typeface="Calibri" panose="020F0502020204030204" pitchFamily="34" charset="0"/>
                          <a:cs typeface="Times New Roman" panose="02020603050405020304" pitchFamily="18" charset="0"/>
                        </a:rPr>
                        <a:t>0</a:t>
                      </a:r>
                      <a:endParaRPr lang="en-ZA"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r">
                        <a:spcAft>
                          <a:spcPts val="0"/>
                        </a:spcAft>
                      </a:pPr>
                      <a:r>
                        <a:rPr lang="en-ZA" sz="16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0</a:t>
                      </a:r>
                      <a:endParaRPr lang="en-ZA"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DCE2DC"/>
                    </a:solidFill>
                  </a:tcPr>
                </a:tc>
                <a:extLst>
                  <a:ext uri="{0D108BD9-81ED-4DB2-BD59-A6C34878D82A}">
                    <a16:rowId xmlns:a16="http://schemas.microsoft.com/office/drawing/2014/main" val="10005"/>
                  </a:ext>
                </a:extLst>
              </a:tr>
              <a:tr h="342248">
                <a:tc>
                  <a:txBody>
                    <a:bodyPr/>
                    <a:lstStyle/>
                    <a:p>
                      <a:pPr algn="l"/>
                      <a:r>
                        <a:rPr lang="en-ZA" sz="1600" b="1" dirty="0">
                          <a:solidFill>
                            <a:schemeClr val="tx1"/>
                          </a:solidFill>
                          <a:latin typeface="Arial Narrow" panose="020B0606020202030204" pitchFamily="34" charset="0"/>
                        </a:rPr>
                        <a:t>Amount overspent as percentage of </a:t>
                      </a:r>
                    </a:p>
                    <a:p>
                      <a:pPr algn="l"/>
                      <a:r>
                        <a:rPr lang="en-ZA" sz="1600" b="1" dirty="0">
                          <a:solidFill>
                            <a:schemeClr val="tx1"/>
                          </a:solidFill>
                          <a:latin typeface="Arial Narrow" panose="020B0606020202030204" pitchFamily="34" charset="0"/>
                        </a:rPr>
                        <a:t>Adjusted Appropriation</a:t>
                      </a:r>
                      <a:endParaRPr lang="en-GB" sz="1600" b="1" dirty="0">
                        <a:solidFill>
                          <a:schemeClr val="tx1"/>
                        </a:solidFill>
                        <a:latin typeface="Arial Narrow" panose="020B0606020202030204" pitchFamily="34" charset="0"/>
                      </a:endParaRPr>
                    </a:p>
                  </a:txBody>
                  <a:tcPr marL="84398" marR="84398" marT="42195" marB="42195"/>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latin typeface="Arial Narrow" panose="020B0606020202030204" pitchFamily="34" charset="0"/>
                        </a:rPr>
                        <a:t>0</a:t>
                      </a:r>
                    </a:p>
                  </a:txBody>
                  <a:tcPr marL="84398" marR="84398" marT="42195" marB="42195" anchor="ctr"/>
                </a:tc>
                <a:tc>
                  <a:txBody>
                    <a:bodyPr/>
                    <a:lstStyle/>
                    <a:p>
                      <a:pPr algn="r">
                        <a:spcAft>
                          <a:spcPts val="0"/>
                        </a:spcAft>
                      </a:pPr>
                      <a:r>
                        <a:rPr lang="en-ZA" sz="1600" dirty="0">
                          <a:effectLst/>
                          <a:latin typeface="Arial Narrow" panose="020B0606020202030204" pitchFamily="34" charset="0"/>
                          <a:ea typeface="Calibri" panose="020F0502020204030204" pitchFamily="34" charset="0"/>
                          <a:cs typeface="Times New Roman" panose="02020603050405020304" pitchFamily="18" charset="0"/>
                        </a:rPr>
                        <a:t>0</a:t>
                      </a:r>
                      <a:endParaRPr lang="en-ZA"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r">
                        <a:spcAft>
                          <a:spcPts val="0"/>
                        </a:spcAft>
                      </a:pPr>
                      <a:r>
                        <a:rPr lang="en-ZA" sz="16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0</a:t>
                      </a:r>
                      <a:endParaRPr lang="en-ZA"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DCE2DC"/>
                    </a:solidFill>
                  </a:tcPr>
                </a:tc>
                <a:extLst>
                  <a:ext uri="{0D108BD9-81ED-4DB2-BD59-A6C34878D82A}">
                    <a16:rowId xmlns:a16="http://schemas.microsoft.com/office/drawing/2014/main" val="10006"/>
                  </a:ext>
                </a:extLst>
              </a:tr>
              <a:tr h="342248">
                <a:tc>
                  <a:txBody>
                    <a:bodyPr/>
                    <a:lstStyle/>
                    <a:p>
                      <a:pPr algn="l"/>
                      <a:r>
                        <a:rPr lang="en-GB" sz="1600" b="1" dirty="0">
                          <a:solidFill>
                            <a:schemeClr val="tx1"/>
                          </a:solidFill>
                          <a:latin typeface="Arial Narrow" panose="020B0606020202030204" pitchFamily="34" charset="0"/>
                        </a:rPr>
                        <a:t>Amount surrendered</a:t>
                      </a:r>
                    </a:p>
                  </a:txBody>
                  <a:tcPr marL="84398" marR="84398" marT="42195" marB="42195"/>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latin typeface="Arial Narrow" panose="020B0606020202030204" pitchFamily="34" charset="0"/>
                        </a:rPr>
                        <a:t>22 328</a:t>
                      </a:r>
                    </a:p>
                  </a:txBody>
                  <a:tcPr marL="84398" marR="84398" marT="42195" marB="42195"/>
                </a:tc>
                <a:tc>
                  <a:txBody>
                    <a:bodyPr/>
                    <a:lstStyle/>
                    <a:p>
                      <a:pPr algn="r">
                        <a:spcAft>
                          <a:spcPts val="0"/>
                        </a:spcAft>
                      </a:pPr>
                      <a:r>
                        <a:rPr lang="en-ZA" sz="1600" dirty="0">
                          <a:effectLst/>
                          <a:latin typeface="Arial Narrow" panose="020B0606020202030204" pitchFamily="34" charset="0"/>
                          <a:ea typeface="Calibri" panose="020F0502020204030204" pitchFamily="34" charset="0"/>
                          <a:cs typeface="Times New Roman" panose="02020603050405020304" pitchFamily="18" charset="0"/>
                        </a:rPr>
                        <a:t>4 162</a:t>
                      </a:r>
                      <a:endParaRPr lang="en-ZA"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r">
                        <a:spcAft>
                          <a:spcPts val="0"/>
                        </a:spcAft>
                      </a:pPr>
                      <a:r>
                        <a:rPr lang="en-ZA" sz="16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5 875</a:t>
                      </a:r>
                      <a:endParaRPr lang="en-ZA"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DCE2DC"/>
                    </a:solidFill>
                  </a:tcPr>
                </a:tc>
                <a:extLst>
                  <a:ext uri="{0D108BD9-81ED-4DB2-BD59-A6C34878D82A}">
                    <a16:rowId xmlns:a16="http://schemas.microsoft.com/office/drawing/2014/main" val="10007"/>
                  </a:ext>
                </a:extLst>
              </a:tr>
              <a:tr h="342248">
                <a:tc>
                  <a:txBody>
                    <a:bodyPr/>
                    <a:lstStyle/>
                    <a:p>
                      <a:pPr algn="l"/>
                      <a:r>
                        <a:rPr lang="en-ZA" sz="1600" b="1" dirty="0">
                          <a:solidFill>
                            <a:schemeClr val="tx1"/>
                          </a:solidFill>
                          <a:latin typeface="Arial Narrow" panose="020B0606020202030204" pitchFamily="34" charset="0"/>
                        </a:rPr>
                        <a:t>Amount surrendered as percentage of </a:t>
                      </a:r>
                    </a:p>
                    <a:p>
                      <a:pPr algn="l"/>
                      <a:r>
                        <a:rPr lang="en-ZA" sz="1600" b="1" dirty="0">
                          <a:solidFill>
                            <a:schemeClr val="tx1"/>
                          </a:solidFill>
                          <a:latin typeface="Arial Narrow" panose="020B0606020202030204" pitchFamily="34" charset="0"/>
                        </a:rPr>
                        <a:t>Adjusted Appropriation</a:t>
                      </a:r>
                      <a:endParaRPr lang="en-GB" sz="1600" b="1" dirty="0">
                        <a:solidFill>
                          <a:schemeClr val="tx1"/>
                        </a:solidFill>
                        <a:latin typeface="Arial Narrow" panose="020B0606020202030204" pitchFamily="34" charset="0"/>
                      </a:endParaRPr>
                    </a:p>
                  </a:txBody>
                  <a:tcPr marL="84398" marR="84398" marT="42195" marB="42195"/>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latin typeface="Arial Narrow" panose="020B0606020202030204" pitchFamily="34" charset="0"/>
                        </a:rPr>
                        <a:t>0.046%</a:t>
                      </a:r>
                    </a:p>
                  </a:txBody>
                  <a:tcPr marL="84398" marR="84398" marT="42195" marB="42195" anchor="ctr"/>
                </a:tc>
                <a:tc>
                  <a:txBody>
                    <a:bodyPr/>
                    <a:lstStyle/>
                    <a:p>
                      <a:pPr algn="r">
                        <a:spcAft>
                          <a:spcPts val="0"/>
                        </a:spcAft>
                      </a:pPr>
                      <a:r>
                        <a:rPr lang="en-ZA" sz="1600" dirty="0">
                          <a:effectLst/>
                          <a:latin typeface="Arial Narrow" panose="020B0606020202030204" pitchFamily="34" charset="0"/>
                          <a:ea typeface="Calibri" panose="020F0502020204030204" pitchFamily="34" charset="0"/>
                          <a:cs typeface="Times New Roman" panose="02020603050405020304" pitchFamily="18" charset="0"/>
                        </a:rPr>
                        <a:t>0.009%</a:t>
                      </a:r>
                      <a:endParaRPr lang="en-ZA"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r">
                        <a:spcAft>
                          <a:spcPts val="0"/>
                        </a:spcAft>
                      </a:pPr>
                      <a:r>
                        <a:rPr lang="en-ZA" sz="16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0.012%</a:t>
                      </a:r>
                      <a:endParaRPr lang="en-ZA"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DCE2DC"/>
                    </a:solidFill>
                  </a:tcPr>
                </a:tc>
                <a:extLst>
                  <a:ext uri="{0D108BD9-81ED-4DB2-BD59-A6C34878D82A}">
                    <a16:rowId xmlns:a16="http://schemas.microsoft.com/office/drawing/2014/main" val="10008"/>
                  </a:ext>
                </a:extLst>
              </a:tr>
            </a:tbl>
          </a:graphicData>
        </a:graphic>
      </p:graphicFrame>
      <p:sp>
        <p:nvSpPr>
          <p:cNvPr id="2" name="Rectangle 1"/>
          <p:cNvSpPr/>
          <p:nvPr/>
        </p:nvSpPr>
        <p:spPr>
          <a:xfrm>
            <a:off x="111418" y="694750"/>
            <a:ext cx="8835356" cy="923330"/>
          </a:xfrm>
          <a:prstGeom prst="rect">
            <a:avLst/>
          </a:prstGeom>
        </p:spPr>
        <p:txBody>
          <a:bodyPr wrap="square">
            <a:spAutoFit/>
          </a:bodyPr>
          <a:lstStyle/>
          <a:p>
            <a:pPr algn="just"/>
            <a:r>
              <a:rPr lang="en-ZA" dirty="0">
                <a:latin typeface="Arial" panose="020B0604020202020204" pitchFamily="34" charset="0"/>
                <a:cs typeface="Arial" panose="020B0604020202020204" pitchFamily="34" charset="0"/>
              </a:rPr>
              <a:t>During </a:t>
            </a:r>
            <a:r>
              <a:rPr lang="en-ZA" dirty="0" smtClean="0">
                <a:latin typeface="Arial" panose="020B0604020202020204" pitchFamily="34" charset="0"/>
                <a:cs typeface="Arial" panose="020B0604020202020204" pitchFamily="34" charset="0"/>
              </a:rPr>
              <a:t>FY2019/20</a:t>
            </a:r>
            <a:r>
              <a:rPr lang="en-ZA" dirty="0">
                <a:latin typeface="Arial" panose="020B0604020202020204" pitchFamily="34" charset="0"/>
                <a:cs typeface="Arial" panose="020B0604020202020204" pitchFamily="34" charset="0"/>
              </a:rPr>
              <a:t>, the DOD received an appropriation of Rb50,888, an 4.93% increase on </a:t>
            </a:r>
            <a:r>
              <a:rPr lang="en-ZA" dirty="0" smtClean="0">
                <a:latin typeface="Arial" panose="020B0604020202020204" pitchFamily="34" charset="0"/>
                <a:cs typeface="Arial" panose="020B0604020202020204" pitchFamily="34" charset="0"/>
              </a:rPr>
              <a:t>the FY2018/19 appropriation.  </a:t>
            </a:r>
            <a:r>
              <a:rPr lang="en-ZA" dirty="0">
                <a:latin typeface="Arial" panose="020B0604020202020204" pitchFamily="34" charset="0"/>
                <a:cs typeface="Arial" panose="020B0604020202020204" pitchFamily="34" charset="0"/>
              </a:rPr>
              <a:t>The DOD was able to spend 99.99% of its appropriated funds and surrendered Rm5,875 to </a:t>
            </a:r>
            <a:r>
              <a:rPr lang="en-ZA" dirty="0" smtClean="0">
                <a:latin typeface="Arial" panose="020B0604020202020204" pitchFamily="34" charset="0"/>
                <a:cs typeface="Arial" panose="020B0604020202020204" pitchFamily="34" charset="0"/>
              </a:rPr>
              <a:t>the National </a:t>
            </a:r>
            <a:r>
              <a:rPr lang="en-ZA" dirty="0">
                <a:latin typeface="Arial" panose="020B0604020202020204" pitchFamily="34" charset="0"/>
                <a:cs typeface="Arial" panose="020B0604020202020204" pitchFamily="34" charset="0"/>
              </a:rPr>
              <a:t>Revenue Fund.</a:t>
            </a:r>
          </a:p>
        </p:txBody>
      </p:sp>
      <p:sp>
        <p:nvSpPr>
          <p:cNvPr id="9" name="Rectangle 8"/>
          <p:cNvSpPr/>
          <p:nvPr/>
        </p:nvSpPr>
        <p:spPr>
          <a:xfrm>
            <a:off x="7428345" y="5541531"/>
            <a:ext cx="1646669" cy="369332"/>
          </a:xfrm>
          <a:prstGeom prst="rect">
            <a:avLst/>
          </a:prstGeom>
        </p:spPr>
        <p:txBody>
          <a:bodyPr wrap="none">
            <a:spAutoFit/>
          </a:bodyPr>
          <a:lstStyle/>
          <a:p>
            <a:r>
              <a:rPr lang="en-ZA" dirty="0">
                <a:solidFill>
                  <a:srgbClr val="70AD47">
                    <a:lumMod val="75000"/>
                  </a:srgbClr>
                </a:solidFill>
                <a:latin typeface="Arial" charset="0"/>
                <a:cs typeface="Arial" charset="0"/>
              </a:rPr>
              <a:t>[DOD AR </a:t>
            </a:r>
            <a:r>
              <a:rPr lang="en-ZA" dirty="0" smtClean="0">
                <a:solidFill>
                  <a:srgbClr val="70AD47">
                    <a:lumMod val="75000"/>
                  </a:srgbClr>
                </a:solidFill>
                <a:latin typeface="Arial" charset="0"/>
                <a:cs typeface="Arial" charset="0"/>
              </a:rPr>
              <a:t>p27]</a:t>
            </a:r>
            <a:endParaRPr lang="en-ZA" dirty="0"/>
          </a:p>
        </p:txBody>
      </p:sp>
    </p:spTree>
    <p:extLst>
      <p:ext uri="{BB962C8B-B14F-4D97-AF65-F5344CB8AC3E}">
        <p14:creationId xmlns:p14="http://schemas.microsoft.com/office/powerpoint/2010/main" val="1935161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6" name="Rectangle 13"/>
          <p:cNvSpPr>
            <a:spLocks noChangeArrowheads="1"/>
          </p:cNvSpPr>
          <p:nvPr/>
        </p:nvSpPr>
        <p:spPr bwMode="auto">
          <a:xfrm>
            <a:off x="298580" y="595901"/>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fontAlgn="base">
              <a:lnSpc>
                <a:spcPct val="200000"/>
              </a:lnSpc>
              <a:spcBef>
                <a:spcPct val="0"/>
              </a:spcBef>
              <a:spcAft>
                <a:spcPct val="0"/>
              </a:spcAft>
            </a:pPr>
            <a:endParaRPr lang="en-ZA" sz="2600" dirty="0">
              <a:solidFill>
                <a:prstClr val="black"/>
              </a:solidFill>
              <a:latin typeface="Arial" charset="0"/>
              <a:cs typeface="Arial" charset="0"/>
            </a:endParaRPr>
          </a:p>
          <a:p>
            <a:pPr algn="ctr" defTabSz="914400" fontAlgn="base">
              <a:spcBef>
                <a:spcPct val="0"/>
              </a:spcBef>
              <a:spcAft>
                <a:spcPct val="0"/>
              </a:spcAft>
            </a:pPr>
            <a:endParaRPr lang="en-ZA" sz="2600" dirty="0">
              <a:solidFill>
                <a:prstClr val="black"/>
              </a:solidFill>
              <a:latin typeface="Arial" charset="0"/>
              <a:cs typeface="Arial" charset="0"/>
            </a:endParaRPr>
          </a:p>
          <a:p>
            <a:pPr algn="ctr" defTabSz="914400" fontAlgn="base">
              <a:spcBef>
                <a:spcPct val="0"/>
              </a:spcBef>
              <a:spcAft>
                <a:spcPct val="0"/>
              </a:spcAft>
            </a:pPr>
            <a:endParaRPr lang="en-ZA" sz="4800" b="1" dirty="0">
              <a:solidFill>
                <a:srgbClr val="014929"/>
              </a:solidFill>
              <a:effectLst>
                <a:outerShdw blurRad="38100" dist="38100" dir="2700000" algn="tl">
                  <a:srgbClr val="000000">
                    <a:alpha val="43137"/>
                  </a:srgbClr>
                </a:outerShdw>
              </a:effectLst>
              <a:latin typeface="Arial" charset="0"/>
              <a:cs typeface="Arial" charset="0"/>
            </a:endParaRPr>
          </a:p>
          <a:p>
            <a:pPr algn="ctr" defTabSz="914400" fontAlgn="base">
              <a:spcBef>
                <a:spcPct val="0"/>
              </a:spcBef>
              <a:spcAft>
                <a:spcPct val="0"/>
              </a:spcAft>
            </a:pPr>
            <a:r>
              <a:rPr lang="en-ZA" sz="4800" b="1" dirty="0">
                <a:solidFill>
                  <a:srgbClr val="014929"/>
                </a:solidFill>
                <a:effectLst>
                  <a:outerShdw blurRad="38100" dist="38100" dir="2700000" algn="tl">
                    <a:srgbClr val="000000">
                      <a:alpha val="43137"/>
                    </a:srgbClr>
                  </a:outerShdw>
                </a:effectLst>
                <a:latin typeface="Arial" charset="0"/>
                <a:cs typeface="Arial" charset="0"/>
              </a:rPr>
              <a:t>Non-Financial Performance Information</a:t>
            </a:r>
            <a:endParaRPr lang="en-US" sz="4800" b="1" dirty="0">
              <a:solidFill>
                <a:srgbClr val="014929"/>
              </a:solidFill>
              <a:effectLst>
                <a:outerShdw blurRad="38100" dist="38100" dir="2700000" algn="tl">
                  <a:srgbClr val="000000">
                    <a:alpha val="43137"/>
                  </a:srgbClr>
                </a:outerShdw>
              </a:effectLst>
              <a:latin typeface="Arial" charset="0"/>
              <a:cs typeface="Arial" charset="0"/>
            </a:endParaRPr>
          </a:p>
        </p:txBody>
      </p:sp>
    </p:spTree>
    <p:extLst>
      <p:ext uri="{BB962C8B-B14F-4D97-AF65-F5344CB8AC3E}">
        <p14:creationId xmlns:p14="http://schemas.microsoft.com/office/powerpoint/2010/main" val="5339918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Strategic Outcome-Orientated Outputs</a:t>
            </a:r>
          </a:p>
        </p:txBody>
      </p:sp>
      <p:sp>
        <p:nvSpPr>
          <p:cNvPr id="6" name="Rectangle 13"/>
          <p:cNvSpPr>
            <a:spLocks noChangeArrowheads="1"/>
          </p:cNvSpPr>
          <p:nvPr/>
        </p:nvSpPr>
        <p:spPr bwMode="auto">
          <a:xfrm>
            <a:off x="288979" y="865108"/>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defTabSz="914400" fontAlgn="base">
              <a:spcBef>
                <a:spcPct val="0"/>
              </a:spcBef>
              <a:spcAft>
                <a:spcPct val="0"/>
              </a:spcAft>
            </a:pPr>
            <a:r>
              <a:rPr lang="en-ZA" sz="2200" dirty="0">
                <a:latin typeface="Arial" charset="0"/>
                <a:cs typeface="Arial" charset="0"/>
              </a:rPr>
              <a:t>During the year under review, DOD support to Government outcomes and priorities encompassed two MTSF periods; the MTSF 2014 – 2019 (arranged in 14 outcomes) and the MTSF 2019 – 2024 (arranged in 7 priorities).</a:t>
            </a:r>
          </a:p>
          <a:p>
            <a:pPr marL="0" lvl="1" defTabSz="914400" fontAlgn="base">
              <a:spcBef>
                <a:spcPct val="0"/>
              </a:spcBef>
              <a:spcAft>
                <a:spcPct val="0"/>
              </a:spcAft>
            </a:pPr>
            <a:endParaRPr lang="en-ZA" sz="1200" dirty="0">
              <a:latin typeface="Arial" charset="0"/>
              <a:cs typeface="Arial" charset="0"/>
            </a:endParaRPr>
          </a:p>
          <a:p>
            <a:pPr marL="342900" lvl="1" indent="-342900" algn="just" defTabSz="914400" fontAlgn="base">
              <a:spcBef>
                <a:spcPct val="0"/>
              </a:spcBef>
              <a:spcAft>
                <a:spcPct val="0"/>
              </a:spcAft>
              <a:buFont typeface="Arial" panose="020B0604020202020204" pitchFamily="34" charset="0"/>
              <a:buChar char="•"/>
            </a:pPr>
            <a:r>
              <a:rPr lang="en-ZA" sz="2200" b="1" dirty="0">
                <a:solidFill>
                  <a:srgbClr val="014929"/>
                </a:solidFill>
                <a:latin typeface="Arial" charset="0"/>
                <a:cs typeface="Arial" charset="0"/>
              </a:rPr>
              <a:t>Medium-Term Strategic Framework 2014 – 2019</a:t>
            </a:r>
          </a:p>
          <a:p>
            <a:pPr marL="342900" lvl="1" indent="-342900" algn="just" defTabSz="914400" fontAlgn="base">
              <a:spcBef>
                <a:spcPct val="0"/>
              </a:spcBef>
              <a:spcAft>
                <a:spcPct val="0"/>
              </a:spcAft>
              <a:buFont typeface="Arial" panose="020B0604020202020204" pitchFamily="34" charset="0"/>
              <a:buChar char="•"/>
            </a:pPr>
            <a:endParaRPr lang="en-ZA" sz="800" dirty="0">
              <a:latin typeface="Arial" charset="0"/>
              <a:cs typeface="Arial" charset="0"/>
            </a:endParaRPr>
          </a:p>
          <a:p>
            <a:pPr marL="800100" lvl="2" indent="-342900" algn="just" defTabSz="914400" fontAlgn="base">
              <a:spcBef>
                <a:spcPct val="0"/>
              </a:spcBef>
              <a:spcAft>
                <a:spcPct val="0"/>
              </a:spcAft>
              <a:buFont typeface="Courier New" panose="02070309020205020404" pitchFamily="49" charset="0"/>
              <a:buChar char="o"/>
            </a:pPr>
            <a:r>
              <a:rPr lang="en-ZA" sz="2100" dirty="0">
                <a:latin typeface="Arial" charset="0"/>
                <a:cs typeface="Arial" charset="0"/>
              </a:rPr>
              <a:t>Outcome 3:  “All people in South Africa are and feel safe”</a:t>
            </a:r>
          </a:p>
          <a:p>
            <a:pPr marL="800100" lvl="2" indent="-342900" algn="just" defTabSz="914400" fontAlgn="base">
              <a:spcBef>
                <a:spcPct val="0"/>
              </a:spcBef>
              <a:spcAft>
                <a:spcPct val="0"/>
              </a:spcAft>
              <a:buFont typeface="Courier New" panose="02070309020205020404" pitchFamily="49" charset="0"/>
              <a:buChar char="o"/>
            </a:pPr>
            <a:endParaRPr lang="en-ZA" sz="800" dirty="0">
              <a:latin typeface="Arial" charset="0"/>
              <a:cs typeface="Arial" charset="0"/>
            </a:endParaRPr>
          </a:p>
          <a:p>
            <a:pPr marL="800100" lvl="2" indent="-342900" algn="just" defTabSz="914400" fontAlgn="base">
              <a:spcBef>
                <a:spcPct val="0"/>
              </a:spcBef>
              <a:spcAft>
                <a:spcPct val="0"/>
              </a:spcAft>
              <a:buFont typeface="Courier New" panose="02070309020205020404" pitchFamily="49" charset="0"/>
              <a:buChar char="o"/>
            </a:pPr>
            <a:r>
              <a:rPr lang="en-ZA" sz="2100" dirty="0">
                <a:latin typeface="Arial" charset="0"/>
                <a:cs typeface="Arial" charset="0"/>
              </a:rPr>
              <a:t>Outcome 11:  “Creating a better South Africa and contributing to a better and safer Africa in a better World”</a:t>
            </a:r>
          </a:p>
          <a:p>
            <a:pPr marL="342900" lvl="1" indent="-342900" algn="just" defTabSz="914400" fontAlgn="base">
              <a:spcBef>
                <a:spcPct val="0"/>
              </a:spcBef>
              <a:spcAft>
                <a:spcPct val="0"/>
              </a:spcAft>
              <a:buFont typeface="Arial" panose="020B0604020202020204" pitchFamily="34" charset="0"/>
              <a:buChar char="•"/>
            </a:pPr>
            <a:endParaRPr lang="en-ZA" sz="1200" dirty="0">
              <a:latin typeface="Arial" charset="0"/>
              <a:cs typeface="Arial" charset="0"/>
            </a:endParaRPr>
          </a:p>
          <a:p>
            <a:pPr marL="342900" lvl="1" indent="-342900" algn="just" defTabSz="914400" fontAlgn="base">
              <a:spcBef>
                <a:spcPct val="0"/>
              </a:spcBef>
              <a:spcAft>
                <a:spcPct val="0"/>
              </a:spcAft>
              <a:buFont typeface="Arial" panose="020B0604020202020204" pitchFamily="34" charset="0"/>
              <a:buChar char="•"/>
            </a:pPr>
            <a:r>
              <a:rPr lang="en-ZA" sz="2200" b="1" dirty="0">
                <a:solidFill>
                  <a:srgbClr val="014929"/>
                </a:solidFill>
                <a:latin typeface="Arial" charset="0"/>
                <a:cs typeface="Arial" charset="0"/>
              </a:rPr>
              <a:t>Medium-Term Strategic Framework 2019 – 2024</a:t>
            </a:r>
          </a:p>
          <a:p>
            <a:pPr marL="342900" lvl="1" indent="-342900" algn="just" defTabSz="914400" fontAlgn="base">
              <a:spcBef>
                <a:spcPct val="0"/>
              </a:spcBef>
              <a:spcAft>
                <a:spcPct val="0"/>
              </a:spcAft>
              <a:buFont typeface="Arial" panose="020B0604020202020204" pitchFamily="34" charset="0"/>
              <a:buChar char="•"/>
            </a:pPr>
            <a:endParaRPr lang="en-ZA" sz="800" dirty="0">
              <a:latin typeface="Arial" charset="0"/>
              <a:cs typeface="Arial" charset="0"/>
            </a:endParaRPr>
          </a:p>
          <a:p>
            <a:pPr marL="800100" lvl="2" indent="-342900" algn="just" defTabSz="914400" fontAlgn="base">
              <a:spcBef>
                <a:spcPct val="0"/>
              </a:spcBef>
              <a:spcAft>
                <a:spcPct val="0"/>
              </a:spcAft>
              <a:buFont typeface="Courier New" panose="02070309020205020404" pitchFamily="49" charset="0"/>
              <a:buChar char="o"/>
            </a:pPr>
            <a:r>
              <a:rPr lang="en-ZA" sz="2100" dirty="0">
                <a:latin typeface="Arial" charset="0"/>
                <a:cs typeface="Arial" charset="0"/>
              </a:rPr>
              <a:t>Priority 6:  “Social Cohesion and Safer Communities”</a:t>
            </a:r>
          </a:p>
          <a:p>
            <a:pPr marL="800100" lvl="2" indent="-342900" algn="just" defTabSz="914400" fontAlgn="base">
              <a:spcBef>
                <a:spcPct val="0"/>
              </a:spcBef>
              <a:spcAft>
                <a:spcPct val="0"/>
              </a:spcAft>
              <a:buFont typeface="Courier New" panose="02070309020205020404" pitchFamily="49" charset="0"/>
              <a:buChar char="o"/>
            </a:pPr>
            <a:endParaRPr lang="en-ZA" sz="800" dirty="0">
              <a:latin typeface="Arial" charset="0"/>
              <a:cs typeface="Arial" charset="0"/>
            </a:endParaRPr>
          </a:p>
          <a:p>
            <a:pPr marL="800100" lvl="2" indent="-342900" algn="just" defTabSz="914400" fontAlgn="base">
              <a:spcBef>
                <a:spcPct val="0"/>
              </a:spcBef>
              <a:spcAft>
                <a:spcPct val="0"/>
              </a:spcAft>
              <a:buFont typeface="Courier New" panose="02070309020205020404" pitchFamily="49" charset="0"/>
              <a:buChar char="o"/>
            </a:pPr>
            <a:r>
              <a:rPr lang="en-ZA" sz="2100" dirty="0">
                <a:latin typeface="Arial" charset="0"/>
                <a:cs typeface="Arial" charset="0"/>
              </a:rPr>
              <a:t>Priority 7:  “A Better Africa and a Better World”</a:t>
            </a:r>
          </a:p>
          <a:p>
            <a:pPr marL="342900" lvl="1" indent="-342900" algn="just" defTabSz="914400" fontAlgn="base">
              <a:spcBef>
                <a:spcPct val="0"/>
              </a:spcBef>
              <a:spcAft>
                <a:spcPct val="0"/>
              </a:spcAft>
              <a:buFont typeface="Arial" panose="020B0604020202020204" pitchFamily="34" charset="0"/>
              <a:buChar char="•"/>
            </a:pPr>
            <a:endParaRPr lang="en-ZA" sz="2200" dirty="0">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endParaRPr lang="en-ZA" sz="2200" dirty="0">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endParaRPr lang="en-ZA" sz="2200" dirty="0">
              <a:latin typeface="Arial" charset="0"/>
              <a:cs typeface="Arial" charset="0"/>
            </a:endParaRP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36</a:t>
            </a:fld>
            <a:endParaRPr lang="en-US" altLang="en-US" sz="2400" dirty="0">
              <a:solidFill>
                <a:srgbClr val="014929"/>
              </a:solidFill>
              <a:latin typeface="Arial" panose="020B0604020202020204" pitchFamily="34" charset="0"/>
            </a:endParaRPr>
          </a:p>
        </p:txBody>
      </p:sp>
      <p:sp>
        <p:nvSpPr>
          <p:cNvPr id="8" name="Rectangle 7"/>
          <p:cNvSpPr/>
          <p:nvPr/>
        </p:nvSpPr>
        <p:spPr>
          <a:xfrm>
            <a:off x="7428345" y="5541531"/>
            <a:ext cx="1646669" cy="369332"/>
          </a:xfrm>
          <a:prstGeom prst="rect">
            <a:avLst/>
          </a:prstGeom>
        </p:spPr>
        <p:txBody>
          <a:bodyPr wrap="none">
            <a:spAutoFit/>
          </a:bodyPr>
          <a:lstStyle/>
          <a:p>
            <a:r>
              <a:rPr lang="en-ZA" dirty="0">
                <a:solidFill>
                  <a:srgbClr val="70AD47">
                    <a:lumMod val="75000"/>
                  </a:srgbClr>
                </a:solidFill>
                <a:latin typeface="Arial" charset="0"/>
                <a:cs typeface="Arial" charset="0"/>
              </a:rPr>
              <a:t>[DOD AR </a:t>
            </a:r>
            <a:r>
              <a:rPr lang="en-ZA" dirty="0" smtClean="0">
                <a:solidFill>
                  <a:srgbClr val="70AD47">
                    <a:lumMod val="75000"/>
                  </a:srgbClr>
                </a:solidFill>
                <a:latin typeface="Arial" charset="0"/>
                <a:cs typeface="Arial" charset="0"/>
              </a:rPr>
              <a:t>p35]</a:t>
            </a:r>
            <a:endParaRPr lang="en-ZA" dirty="0"/>
          </a:p>
        </p:txBody>
      </p:sp>
    </p:spTree>
    <p:extLst>
      <p:ext uri="{BB962C8B-B14F-4D97-AF65-F5344CB8AC3E}">
        <p14:creationId xmlns:p14="http://schemas.microsoft.com/office/powerpoint/2010/main" val="19085667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MTSF Outcomes and Priorities </a:t>
            </a:r>
          </a:p>
        </p:txBody>
      </p:sp>
      <p:sp>
        <p:nvSpPr>
          <p:cNvPr id="6" name="Rectangle 13"/>
          <p:cNvSpPr>
            <a:spLocks noChangeArrowheads="1"/>
          </p:cNvSpPr>
          <p:nvPr/>
        </p:nvSpPr>
        <p:spPr bwMode="auto">
          <a:xfrm>
            <a:off x="288979" y="722228"/>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defTabSz="914400" fontAlgn="base">
              <a:spcBef>
                <a:spcPct val="0"/>
              </a:spcBef>
              <a:spcAft>
                <a:spcPct val="0"/>
              </a:spcAft>
            </a:pPr>
            <a:endParaRPr lang="en-ZA" sz="800" b="1" dirty="0">
              <a:latin typeface="Arial" charset="0"/>
              <a:cs typeface="Arial" charset="0"/>
            </a:endParaRPr>
          </a:p>
          <a:p>
            <a:pPr lvl="0" defTabSz="914400" fontAlgn="base">
              <a:spcBef>
                <a:spcPct val="0"/>
              </a:spcBef>
              <a:spcAft>
                <a:spcPct val="0"/>
              </a:spcAft>
            </a:pPr>
            <a:r>
              <a:rPr lang="en-ZA" sz="2200" dirty="0">
                <a:latin typeface="Arial" charset="0"/>
                <a:cs typeface="Arial" charset="0"/>
              </a:rPr>
              <a:t>In pursuance of its legislative mandate and utilising its inherent defence capabilities, the DOD continued to provide support to the NDP 2030 priorities, relevant to the Defence mandate. </a:t>
            </a:r>
          </a:p>
          <a:p>
            <a:pPr lvl="0" defTabSz="914400" fontAlgn="base">
              <a:spcBef>
                <a:spcPct val="0"/>
              </a:spcBef>
              <a:spcAft>
                <a:spcPct val="0"/>
              </a:spcAft>
            </a:pPr>
            <a:endParaRPr lang="en-ZA" sz="2200" dirty="0">
              <a:latin typeface="Arial" charset="0"/>
              <a:cs typeface="Arial" charset="0"/>
            </a:endParaRPr>
          </a:p>
          <a:p>
            <a:pPr lvl="0" defTabSz="914400" fontAlgn="base">
              <a:spcBef>
                <a:spcPct val="0"/>
              </a:spcBef>
              <a:spcAft>
                <a:spcPct val="0"/>
              </a:spcAft>
            </a:pPr>
            <a:r>
              <a:rPr lang="en-ZA" sz="2200" dirty="0">
                <a:latin typeface="Arial" charset="0"/>
                <a:cs typeface="Arial" charset="0"/>
              </a:rPr>
              <a:t>In this regard, the MOD&amp;MV is the Chairperson, and jointly responsible for the coordination of the JCPS Cluster and member of the Joint ICTS Cluster for:</a:t>
            </a:r>
          </a:p>
          <a:p>
            <a:pPr lvl="0" defTabSz="914400" fontAlgn="base">
              <a:spcBef>
                <a:spcPct val="0"/>
              </a:spcBef>
              <a:spcAft>
                <a:spcPct val="0"/>
              </a:spcAft>
            </a:pPr>
            <a:endParaRPr lang="en-ZA" sz="1600" dirty="0">
              <a:latin typeface="Arial" charset="0"/>
              <a:cs typeface="Arial" charset="0"/>
            </a:endParaRPr>
          </a:p>
          <a:p>
            <a:pPr marL="342900" lvl="1" indent="-342900" algn="just" defTabSz="914400" fontAlgn="base">
              <a:spcBef>
                <a:spcPct val="0"/>
              </a:spcBef>
              <a:spcAft>
                <a:spcPct val="0"/>
              </a:spcAft>
              <a:buFont typeface="Arial" panose="020B0604020202020204" pitchFamily="34" charset="0"/>
              <a:buChar char="•"/>
            </a:pPr>
            <a:r>
              <a:rPr lang="en-ZA" sz="2200" b="1" dirty="0">
                <a:latin typeface="Arial" charset="0"/>
                <a:cs typeface="Arial" charset="0"/>
              </a:rPr>
              <a:t>Medium-Term Strategic Framework 2014 – 2019</a:t>
            </a:r>
          </a:p>
          <a:p>
            <a:pPr marL="342900" lvl="1" indent="-342900" algn="just" defTabSz="914400" fontAlgn="base">
              <a:spcBef>
                <a:spcPct val="0"/>
              </a:spcBef>
              <a:spcAft>
                <a:spcPct val="0"/>
              </a:spcAft>
              <a:buFont typeface="Arial" panose="020B0604020202020204" pitchFamily="34" charset="0"/>
              <a:buChar char="•"/>
            </a:pPr>
            <a:endParaRPr lang="en-ZA" sz="800" dirty="0">
              <a:latin typeface="Arial" charset="0"/>
              <a:cs typeface="Arial" charset="0"/>
            </a:endParaRPr>
          </a:p>
          <a:p>
            <a:pPr marL="800100" lvl="2" indent="-342900" algn="just" defTabSz="914400" fontAlgn="base">
              <a:spcBef>
                <a:spcPct val="0"/>
              </a:spcBef>
              <a:spcAft>
                <a:spcPct val="0"/>
              </a:spcAft>
              <a:buFont typeface="Courier New" panose="02070309020205020404" pitchFamily="49" charset="0"/>
              <a:buChar char="o"/>
            </a:pPr>
            <a:r>
              <a:rPr lang="en-ZA" sz="2100" dirty="0">
                <a:latin typeface="Arial" charset="0"/>
                <a:cs typeface="Arial" charset="0"/>
              </a:rPr>
              <a:t>Outcome 3 and Outcome 11</a:t>
            </a:r>
          </a:p>
          <a:p>
            <a:pPr marL="800100" lvl="2" indent="-342900" algn="just" defTabSz="914400" fontAlgn="base">
              <a:spcBef>
                <a:spcPct val="0"/>
              </a:spcBef>
              <a:spcAft>
                <a:spcPct val="0"/>
              </a:spcAft>
              <a:buFont typeface="Courier New" panose="02070309020205020404" pitchFamily="49" charset="0"/>
              <a:buChar char="o"/>
            </a:pPr>
            <a:endParaRPr lang="en-ZA" sz="800" dirty="0">
              <a:latin typeface="Arial" charset="0"/>
              <a:cs typeface="Arial" charset="0"/>
            </a:endParaRPr>
          </a:p>
          <a:p>
            <a:pPr marL="342900" lvl="1" indent="-342900" algn="just" defTabSz="914400" fontAlgn="base">
              <a:spcBef>
                <a:spcPct val="0"/>
              </a:spcBef>
              <a:spcAft>
                <a:spcPct val="0"/>
              </a:spcAft>
              <a:buFont typeface="Arial" panose="020B0604020202020204" pitchFamily="34" charset="0"/>
              <a:buChar char="•"/>
            </a:pPr>
            <a:r>
              <a:rPr lang="en-ZA" sz="2200" b="1" dirty="0">
                <a:latin typeface="Arial" charset="0"/>
                <a:cs typeface="Arial" charset="0"/>
              </a:rPr>
              <a:t>Medium-Term Strategic Framework 2019 – 2024</a:t>
            </a:r>
          </a:p>
          <a:p>
            <a:pPr marL="342900" lvl="1" indent="-342900" algn="just" defTabSz="914400" fontAlgn="base">
              <a:spcBef>
                <a:spcPct val="0"/>
              </a:spcBef>
              <a:spcAft>
                <a:spcPct val="0"/>
              </a:spcAft>
              <a:buFont typeface="Arial" panose="020B0604020202020204" pitchFamily="34" charset="0"/>
              <a:buChar char="•"/>
            </a:pPr>
            <a:endParaRPr lang="en-ZA" sz="800" dirty="0">
              <a:latin typeface="Arial" charset="0"/>
              <a:cs typeface="Arial" charset="0"/>
            </a:endParaRPr>
          </a:p>
          <a:p>
            <a:pPr marL="800100" lvl="2" indent="-342900" algn="just" defTabSz="914400" fontAlgn="base">
              <a:spcBef>
                <a:spcPct val="0"/>
              </a:spcBef>
              <a:spcAft>
                <a:spcPct val="0"/>
              </a:spcAft>
              <a:buFont typeface="Courier New" panose="02070309020205020404" pitchFamily="49" charset="0"/>
              <a:buChar char="o"/>
            </a:pPr>
            <a:r>
              <a:rPr lang="en-ZA" sz="2100" dirty="0">
                <a:latin typeface="Arial" charset="0"/>
                <a:cs typeface="Arial" charset="0"/>
              </a:rPr>
              <a:t>Priority 6 and Priority 7</a:t>
            </a:r>
            <a:endParaRPr lang="en-ZA" sz="2200" dirty="0">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endParaRPr lang="en-ZA" sz="2200" dirty="0">
              <a:latin typeface="Arial" charset="0"/>
              <a:cs typeface="Arial" charset="0"/>
            </a:endParaRP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37</a:t>
            </a:fld>
            <a:endParaRPr lang="en-US" altLang="en-US" sz="2400" dirty="0">
              <a:solidFill>
                <a:srgbClr val="014929"/>
              </a:solidFill>
              <a:latin typeface="Arial" panose="020B0604020202020204" pitchFamily="34" charset="0"/>
            </a:endParaRPr>
          </a:p>
        </p:txBody>
      </p:sp>
      <p:sp>
        <p:nvSpPr>
          <p:cNvPr id="8" name="Rectangle 7"/>
          <p:cNvSpPr/>
          <p:nvPr/>
        </p:nvSpPr>
        <p:spPr>
          <a:xfrm>
            <a:off x="7428345" y="5541531"/>
            <a:ext cx="1646669" cy="369332"/>
          </a:xfrm>
          <a:prstGeom prst="rect">
            <a:avLst/>
          </a:prstGeom>
        </p:spPr>
        <p:txBody>
          <a:bodyPr wrap="none">
            <a:spAutoFit/>
          </a:bodyPr>
          <a:lstStyle/>
          <a:p>
            <a:r>
              <a:rPr lang="en-ZA" dirty="0">
                <a:solidFill>
                  <a:srgbClr val="70AD47">
                    <a:lumMod val="75000"/>
                  </a:srgbClr>
                </a:solidFill>
                <a:latin typeface="Arial" charset="0"/>
                <a:cs typeface="Arial" charset="0"/>
              </a:rPr>
              <a:t>[DOD AR </a:t>
            </a:r>
            <a:r>
              <a:rPr lang="en-ZA" dirty="0" smtClean="0">
                <a:solidFill>
                  <a:srgbClr val="70AD47">
                    <a:lumMod val="75000"/>
                  </a:srgbClr>
                </a:solidFill>
                <a:latin typeface="Arial" charset="0"/>
                <a:cs typeface="Arial" charset="0"/>
              </a:rPr>
              <a:t>p36]</a:t>
            </a:r>
            <a:endParaRPr lang="en-ZA" dirty="0"/>
          </a:p>
        </p:txBody>
      </p:sp>
    </p:spTree>
    <p:extLst>
      <p:ext uri="{BB962C8B-B14F-4D97-AF65-F5344CB8AC3E}">
        <p14:creationId xmlns:p14="http://schemas.microsoft.com/office/powerpoint/2010/main" val="8013348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Outcome 3 / Priority 6</a:t>
            </a:r>
          </a:p>
        </p:txBody>
      </p:sp>
      <p:sp>
        <p:nvSpPr>
          <p:cNvPr id="6" name="Rectangle 13"/>
          <p:cNvSpPr>
            <a:spLocks noChangeArrowheads="1"/>
          </p:cNvSpPr>
          <p:nvPr/>
        </p:nvSpPr>
        <p:spPr bwMode="auto">
          <a:xfrm>
            <a:off x="208294" y="827567"/>
            <a:ext cx="8738480"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The SANDF deployed 15 sub-units to execute resourced </a:t>
            </a:r>
            <a:r>
              <a:rPr lang="en-ZA" sz="2200" b="1" dirty="0">
                <a:solidFill>
                  <a:prstClr val="black"/>
                </a:solidFill>
                <a:effectLst>
                  <a:outerShdw blurRad="38100" dist="38100" dir="2700000" algn="tl">
                    <a:srgbClr val="000000">
                      <a:alpha val="43137"/>
                    </a:srgbClr>
                  </a:outerShdw>
                </a:effectLst>
                <a:latin typeface="Arial" charset="0"/>
                <a:cs typeface="Arial" charset="0"/>
              </a:rPr>
              <a:t>border safeguarding </a:t>
            </a:r>
            <a:r>
              <a:rPr lang="en-ZA" sz="2200" dirty="0">
                <a:solidFill>
                  <a:prstClr val="black"/>
                </a:solidFill>
                <a:latin typeface="Arial" charset="0"/>
                <a:cs typeface="Arial" charset="0"/>
              </a:rPr>
              <a:t>(</a:t>
            </a:r>
            <a:r>
              <a:rPr lang="en-ZA" sz="2200" b="1" dirty="0">
                <a:solidFill>
                  <a:prstClr val="black"/>
                </a:solidFill>
                <a:effectLst>
                  <a:outerShdw blurRad="38100" dist="38100" dir="2700000" algn="tl">
                    <a:srgbClr val="000000">
                      <a:alpha val="43137"/>
                    </a:srgbClr>
                  </a:outerShdw>
                </a:effectLst>
                <a:latin typeface="Arial" charset="0"/>
                <a:cs typeface="Arial" charset="0"/>
              </a:rPr>
              <a:t>Op CORONA</a:t>
            </a:r>
            <a:r>
              <a:rPr lang="en-ZA" sz="2200" dirty="0">
                <a:solidFill>
                  <a:prstClr val="black"/>
                </a:solidFill>
                <a:latin typeface="Arial" charset="0"/>
                <a:cs typeface="Arial" charset="0"/>
              </a:rPr>
              <a:t>) in Limpopo, Mpumalanga, KwaZulu-Natal, Free State, Eastern Cape, Northern Cape and North West Provinces in an endeavour to safeguard and maintain the integrity of the country’s borderline.  </a:t>
            </a:r>
          </a:p>
          <a:p>
            <a:pPr algn="just" defTabSz="914400" fontAlgn="base">
              <a:spcBef>
                <a:spcPct val="0"/>
              </a:spcBef>
              <a:spcAft>
                <a:spcPct val="0"/>
              </a:spcAft>
            </a:pPr>
            <a:endParaRPr lang="en-ZA" sz="2200" dirty="0">
              <a:latin typeface="Arial" charset="0"/>
              <a:cs typeface="Arial" charset="0"/>
            </a:endParaRPr>
          </a:p>
          <a:p>
            <a:pPr marL="342900" indent="-342900" algn="just" defTabSz="914400" fontAlgn="base">
              <a:spcBef>
                <a:spcPct val="0"/>
              </a:spcBef>
              <a:spcAft>
                <a:spcPct val="0"/>
              </a:spcAft>
              <a:buFont typeface="Arial" panose="020B0604020202020204" pitchFamily="34" charset="0"/>
              <a:buChar char="•"/>
            </a:pPr>
            <a:r>
              <a:rPr lang="en-ZA" sz="2200" dirty="0">
                <a:latin typeface="Arial" charset="0"/>
                <a:cs typeface="Arial" charset="0"/>
              </a:rPr>
              <a:t>Four</a:t>
            </a:r>
            <a:r>
              <a:rPr lang="en-ZA" sz="2200" dirty="0">
                <a:solidFill>
                  <a:prstClr val="black"/>
                </a:solidFill>
                <a:latin typeface="Arial" charset="0"/>
                <a:cs typeface="Arial" charset="0"/>
              </a:rPr>
              <a:t> </a:t>
            </a:r>
            <a:r>
              <a:rPr lang="en-ZA" sz="2200" b="1" dirty="0">
                <a:solidFill>
                  <a:prstClr val="black"/>
                </a:solidFill>
                <a:effectLst>
                  <a:outerShdw blurRad="38100" dist="38100" dir="2700000" algn="tl">
                    <a:srgbClr val="000000">
                      <a:alpha val="43137"/>
                    </a:srgbClr>
                  </a:outerShdw>
                </a:effectLst>
                <a:latin typeface="Arial" charset="0"/>
                <a:cs typeface="Arial" charset="0"/>
              </a:rPr>
              <a:t>maritime patrols</a:t>
            </a:r>
            <a:r>
              <a:rPr lang="en-ZA" sz="2200" dirty="0">
                <a:solidFill>
                  <a:prstClr val="black"/>
                </a:solidFill>
                <a:latin typeface="Arial" charset="0"/>
                <a:cs typeface="Arial" charset="0"/>
              </a:rPr>
              <a:t>, in support of Op CORONA were conducted along the east and west coast of Africa.</a:t>
            </a:r>
          </a:p>
          <a:p>
            <a:pPr marL="342900" indent="-3429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342900" indent="-342900"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The SANDF continued its efforts to contribute towards </a:t>
            </a:r>
            <a:br>
              <a:rPr lang="en-ZA" sz="2200" dirty="0">
                <a:solidFill>
                  <a:prstClr val="black"/>
                </a:solidFill>
                <a:latin typeface="Arial" charset="0"/>
                <a:cs typeface="Arial" charset="0"/>
              </a:rPr>
            </a:br>
            <a:r>
              <a:rPr lang="en-ZA" sz="2200" dirty="0">
                <a:solidFill>
                  <a:prstClr val="black"/>
                </a:solidFill>
                <a:latin typeface="Arial" charset="0"/>
                <a:cs typeface="Arial" charset="0"/>
              </a:rPr>
              <a:t>Op PHAKISA objectives, with specific reference to Initiative 5:  “</a:t>
            </a:r>
            <a:r>
              <a:rPr lang="en-ZA" sz="2200" i="1" dirty="0">
                <a:solidFill>
                  <a:prstClr val="black"/>
                </a:solidFill>
                <a:latin typeface="Arial" charset="0"/>
                <a:cs typeface="Arial" charset="0"/>
              </a:rPr>
              <a:t>Enhanced and Coordinated Enforcement Programme</a:t>
            </a:r>
            <a:r>
              <a:rPr lang="en-ZA" sz="2200" dirty="0">
                <a:solidFill>
                  <a:prstClr val="black"/>
                </a:solidFill>
                <a:latin typeface="Arial" charset="0"/>
                <a:cs typeface="Arial" charset="0"/>
              </a:rPr>
              <a:t>”, through the conduct of Op CORONA maritime coastal patrols.</a:t>
            </a:r>
          </a:p>
          <a:p>
            <a:pPr marL="342900" indent="-342900" algn="just" defTabSz="914400" fontAlgn="base">
              <a:spcBef>
                <a:spcPct val="0"/>
              </a:spcBef>
              <a:spcAft>
                <a:spcPct val="0"/>
              </a:spcAft>
              <a:buFont typeface="Arial" panose="020B0604020202020204" pitchFamily="34" charset="0"/>
              <a:buChar char="•"/>
            </a:pPr>
            <a:endParaRPr lang="en-ZA" sz="2000" dirty="0">
              <a:latin typeface="Arial" charset="0"/>
              <a:cs typeface="Arial"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38</a:t>
            </a:fld>
            <a:endParaRPr lang="en-US" altLang="en-US" sz="2400" dirty="0">
              <a:solidFill>
                <a:srgbClr val="014929"/>
              </a:solidFill>
              <a:latin typeface="Arial" panose="020B0604020202020204" pitchFamily="34" charset="0"/>
            </a:endParaRPr>
          </a:p>
        </p:txBody>
      </p:sp>
      <p:sp>
        <p:nvSpPr>
          <p:cNvPr id="8" name="Rectangle 7"/>
          <p:cNvSpPr/>
          <p:nvPr/>
        </p:nvSpPr>
        <p:spPr>
          <a:xfrm>
            <a:off x="7428345" y="5541531"/>
            <a:ext cx="1646669" cy="369332"/>
          </a:xfrm>
          <a:prstGeom prst="rect">
            <a:avLst/>
          </a:prstGeom>
        </p:spPr>
        <p:txBody>
          <a:bodyPr wrap="none">
            <a:spAutoFit/>
          </a:bodyPr>
          <a:lstStyle/>
          <a:p>
            <a:r>
              <a:rPr lang="en-ZA" dirty="0">
                <a:solidFill>
                  <a:srgbClr val="70AD47">
                    <a:lumMod val="75000"/>
                  </a:srgbClr>
                </a:solidFill>
                <a:latin typeface="Arial" charset="0"/>
                <a:cs typeface="Arial" charset="0"/>
              </a:rPr>
              <a:t>[DOD AR </a:t>
            </a:r>
            <a:r>
              <a:rPr lang="en-ZA" dirty="0" smtClean="0">
                <a:solidFill>
                  <a:srgbClr val="70AD47">
                    <a:lumMod val="75000"/>
                  </a:srgbClr>
                </a:solidFill>
                <a:latin typeface="Arial" charset="0"/>
                <a:cs typeface="Arial" charset="0"/>
              </a:rPr>
              <a:t>p36]</a:t>
            </a:r>
            <a:endParaRPr lang="en-ZA" dirty="0"/>
          </a:p>
        </p:txBody>
      </p:sp>
    </p:spTree>
    <p:extLst>
      <p:ext uri="{BB962C8B-B14F-4D97-AF65-F5344CB8AC3E}">
        <p14:creationId xmlns:p14="http://schemas.microsoft.com/office/powerpoint/2010/main" val="36986557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380" y="517958"/>
            <a:ext cx="6694338" cy="6340042"/>
          </a:xfrm>
          <a:prstGeom prst="rect">
            <a:avLst/>
          </a:prstGeom>
        </p:spPr>
      </p:pic>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Outcome 3 / Priority 6</a:t>
            </a: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39</a:t>
            </a:fld>
            <a:endParaRPr lang="en-US" altLang="en-US" sz="2400" dirty="0">
              <a:solidFill>
                <a:srgbClr val="014929"/>
              </a:solidFill>
              <a:latin typeface="Arial" panose="020B0604020202020204" pitchFamily="34" charset="0"/>
            </a:endParaRPr>
          </a:p>
        </p:txBody>
      </p:sp>
      <p:sp>
        <p:nvSpPr>
          <p:cNvPr id="9" name="TextBox 8"/>
          <p:cNvSpPr txBox="1"/>
          <p:nvPr/>
        </p:nvSpPr>
        <p:spPr>
          <a:xfrm>
            <a:off x="1342745" y="2968948"/>
            <a:ext cx="1076773" cy="307777"/>
          </a:xfrm>
          <a:prstGeom prst="rect">
            <a:avLst/>
          </a:prstGeom>
          <a:solidFill>
            <a:schemeClr val="bg1">
              <a:alpha val="63000"/>
            </a:schemeClr>
          </a:solidFill>
          <a:ln w="76200">
            <a:solidFill>
              <a:schemeClr val="tx1"/>
            </a:solidFill>
          </a:ln>
          <a:effectLst>
            <a:softEdge rad="63500"/>
          </a:effectLst>
        </p:spPr>
        <p:txBody>
          <a:bodyPr wrap="square" rtlCol="0">
            <a:spAutoFit/>
          </a:bodyPr>
          <a:lstStyle/>
          <a:p>
            <a:pPr algn="ctr"/>
            <a:r>
              <a:rPr lang="en-ZA" sz="1400" b="1" dirty="0">
                <a:solidFill>
                  <a:srgbClr val="014929"/>
                </a:solidFill>
                <a:latin typeface="Arial" panose="020B0604020202020204" pitchFamily="34" charset="0"/>
                <a:cs typeface="Arial" panose="020B0604020202020204" pitchFamily="34" charset="0"/>
              </a:rPr>
              <a:t>Vioolsdrif</a:t>
            </a:r>
          </a:p>
        </p:txBody>
      </p:sp>
      <p:sp>
        <p:nvSpPr>
          <p:cNvPr id="10" name="TextBox 9"/>
          <p:cNvSpPr txBox="1"/>
          <p:nvPr/>
        </p:nvSpPr>
        <p:spPr>
          <a:xfrm>
            <a:off x="3900362" y="1877707"/>
            <a:ext cx="843281" cy="307777"/>
          </a:xfrm>
          <a:prstGeom prst="rect">
            <a:avLst/>
          </a:prstGeom>
          <a:solidFill>
            <a:schemeClr val="bg1">
              <a:alpha val="63000"/>
            </a:schemeClr>
          </a:solidFill>
          <a:ln w="76200">
            <a:solidFill>
              <a:schemeClr val="tx1"/>
            </a:solidFill>
          </a:ln>
          <a:effectLst>
            <a:softEdge rad="63500"/>
          </a:effectLst>
        </p:spPr>
        <p:txBody>
          <a:bodyPr wrap="square" rtlCol="0">
            <a:spAutoFit/>
          </a:bodyPr>
          <a:lstStyle>
            <a:defPPr>
              <a:defRPr lang="en-US"/>
            </a:defPPr>
            <a:lvl1pPr>
              <a:defRPr sz="1600" b="1">
                <a:solidFill>
                  <a:srgbClr val="014929"/>
                </a:solidFill>
                <a:latin typeface="Arial" panose="020B0604020202020204" pitchFamily="34" charset="0"/>
                <a:cs typeface="Arial" panose="020B0604020202020204" pitchFamily="34" charset="0"/>
              </a:defRPr>
            </a:lvl1pPr>
          </a:lstStyle>
          <a:p>
            <a:pPr algn="ctr"/>
            <a:r>
              <a:rPr lang="en-ZA" sz="1400" dirty="0"/>
              <a:t>Gopane</a:t>
            </a:r>
          </a:p>
        </p:txBody>
      </p:sp>
      <p:sp>
        <p:nvSpPr>
          <p:cNvPr id="11" name="TextBox 10"/>
          <p:cNvSpPr txBox="1"/>
          <p:nvPr/>
        </p:nvSpPr>
        <p:spPr>
          <a:xfrm>
            <a:off x="4127113" y="697552"/>
            <a:ext cx="1377848" cy="307777"/>
          </a:xfrm>
          <a:prstGeom prst="rect">
            <a:avLst/>
          </a:prstGeom>
          <a:solidFill>
            <a:schemeClr val="bg1">
              <a:alpha val="63000"/>
            </a:schemeClr>
          </a:solidFill>
          <a:ln w="76200">
            <a:solidFill>
              <a:schemeClr val="tx1"/>
            </a:solidFill>
          </a:ln>
          <a:effectLst>
            <a:softEdge rad="63500"/>
          </a:effectLst>
        </p:spPr>
        <p:txBody>
          <a:bodyPr wrap="square" rtlCol="0">
            <a:spAutoFit/>
          </a:bodyPr>
          <a:lstStyle>
            <a:defPPr>
              <a:defRPr lang="en-US"/>
            </a:defPPr>
            <a:lvl1pPr>
              <a:defRPr sz="1600" b="1">
                <a:solidFill>
                  <a:srgbClr val="014929"/>
                </a:solidFill>
                <a:latin typeface="Arial" panose="020B0604020202020204" pitchFamily="34" charset="0"/>
                <a:cs typeface="Arial" panose="020B0604020202020204" pitchFamily="34" charset="0"/>
              </a:defRPr>
            </a:lvl1pPr>
          </a:lstStyle>
          <a:p>
            <a:pPr algn="ctr"/>
            <a:r>
              <a:rPr lang="en-ZA" sz="1400" dirty="0"/>
              <a:t>Rooibokkraal</a:t>
            </a:r>
          </a:p>
        </p:txBody>
      </p:sp>
      <p:sp>
        <p:nvSpPr>
          <p:cNvPr id="12" name="TextBox 11"/>
          <p:cNvSpPr txBox="1"/>
          <p:nvPr/>
        </p:nvSpPr>
        <p:spPr>
          <a:xfrm>
            <a:off x="5602213" y="697552"/>
            <a:ext cx="991931" cy="307777"/>
          </a:xfrm>
          <a:prstGeom prst="rect">
            <a:avLst/>
          </a:prstGeom>
          <a:solidFill>
            <a:schemeClr val="bg1">
              <a:alpha val="63000"/>
            </a:schemeClr>
          </a:solidFill>
          <a:ln w="76200">
            <a:solidFill>
              <a:schemeClr val="tx1"/>
            </a:solidFill>
          </a:ln>
          <a:effectLst>
            <a:softEdge rad="63500"/>
          </a:effectLst>
        </p:spPr>
        <p:txBody>
          <a:bodyPr wrap="square" rtlCol="0">
            <a:spAutoFit/>
          </a:bodyPr>
          <a:lstStyle>
            <a:defPPr>
              <a:defRPr lang="en-US"/>
            </a:defPPr>
            <a:lvl1pPr>
              <a:defRPr sz="1600" b="1">
                <a:solidFill>
                  <a:srgbClr val="014929"/>
                </a:solidFill>
                <a:latin typeface="Arial" panose="020B0604020202020204" pitchFamily="34" charset="0"/>
                <a:cs typeface="Arial" panose="020B0604020202020204" pitchFamily="34" charset="0"/>
              </a:defRPr>
            </a:lvl1pPr>
          </a:lstStyle>
          <a:p>
            <a:pPr algn="ctr"/>
            <a:r>
              <a:rPr lang="en-ZA" sz="1400" dirty="0"/>
              <a:t>Pontdrift</a:t>
            </a:r>
          </a:p>
        </p:txBody>
      </p:sp>
      <p:sp>
        <p:nvSpPr>
          <p:cNvPr id="13" name="TextBox 12"/>
          <p:cNvSpPr txBox="1"/>
          <p:nvPr/>
        </p:nvSpPr>
        <p:spPr>
          <a:xfrm>
            <a:off x="6691396" y="697552"/>
            <a:ext cx="818627" cy="307777"/>
          </a:xfrm>
          <a:prstGeom prst="rect">
            <a:avLst/>
          </a:prstGeom>
          <a:solidFill>
            <a:schemeClr val="bg1">
              <a:alpha val="63000"/>
            </a:schemeClr>
          </a:solidFill>
          <a:ln w="76200">
            <a:solidFill>
              <a:schemeClr val="tx1"/>
            </a:solidFill>
          </a:ln>
          <a:effectLst>
            <a:softEdge rad="63500"/>
          </a:effectLst>
        </p:spPr>
        <p:txBody>
          <a:bodyPr wrap="square" rtlCol="0">
            <a:spAutoFit/>
          </a:bodyPr>
          <a:lstStyle>
            <a:defPPr>
              <a:defRPr lang="en-US"/>
            </a:defPPr>
            <a:lvl1pPr>
              <a:defRPr sz="1600" b="1">
                <a:solidFill>
                  <a:srgbClr val="014929"/>
                </a:solidFill>
                <a:latin typeface="Arial" panose="020B0604020202020204" pitchFamily="34" charset="0"/>
                <a:cs typeface="Arial" panose="020B0604020202020204" pitchFamily="34" charset="0"/>
              </a:defRPr>
            </a:lvl1pPr>
          </a:lstStyle>
          <a:p>
            <a:pPr algn="ctr"/>
            <a:r>
              <a:rPr lang="en-ZA" sz="1400" dirty="0"/>
              <a:t>Musina</a:t>
            </a:r>
          </a:p>
        </p:txBody>
      </p:sp>
      <p:sp>
        <p:nvSpPr>
          <p:cNvPr id="14" name="TextBox 13"/>
          <p:cNvSpPr txBox="1"/>
          <p:nvPr/>
        </p:nvSpPr>
        <p:spPr>
          <a:xfrm>
            <a:off x="7604764" y="697552"/>
            <a:ext cx="992334" cy="307777"/>
          </a:xfrm>
          <a:prstGeom prst="rect">
            <a:avLst/>
          </a:prstGeom>
          <a:solidFill>
            <a:schemeClr val="bg1">
              <a:alpha val="63000"/>
            </a:schemeClr>
          </a:solidFill>
          <a:ln w="76200">
            <a:solidFill>
              <a:schemeClr val="tx1"/>
            </a:solidFill>
          </a:ln>
          <a:effectLst>
            <a:softEdge rad="63500"/>
          </a:effectLst>
        </p:spPr>
        <p:txBody>
          <a:bodyPr wrap="square" rtlCol="0">
            <a:spAutoFit/>
          </a:bodyPr>
          <a:lstStyle>
            <a:defPPr>
              <a:defRPr lang="en-US"/>
            </a:defPPr>
            <a:lvl1pPr>
              <a:defRPr sz="1600" b="1">
                <a:solidFill>
                  <a:srgbClr val="014929"/>
                </a:solidFill>
                <a:latin typeface="Arial" panose="020B0604020202020204" pitchFamily="34" charset="0"/>
                <a:cs typeface="Arial" panose="020B0604020202020204" pitchFamily="34" charset="0"/>
              </a:defRPr>
            </a:lvl1pPr>
          </a:lstStyle>
          <a:p>
            <a:pPr algn="ctr"/>
            <a:r>
              <a:rPr lang="en-ZA" sz="1400" dirty="0"/>
              <a:t>Madimbo</a:t>
            </a:r>
          </a:p>
        </p:txBody>
      </p:sp>
      <p:sp>
        <p:nvSpPr>
          <p:cNvPr id="15" name="TextBox 14"/>
          <p:cNvSpPr txBox="1"/>
          <p:nvPr/>
        </p:nvSpPr>
        <p:spPr>
          <a:xfrm>
            <a:off x="5183000" y="3276725"/>
            <a:ext cx="1233984" cy="307777"/>
          </a:xfrm>
          <a:prstGeom prst="rect">
            <a:avLst/>
          </a:prstGeom>
          <a:solidFill>
            <a:schemeClr val="bg1">
              <a:alpha val="63000"/>
            </a:schemeClr>
          </a:solidFill>
          <a:ln w="76200">
            <a:solidFill>
              <a:schemeClr val="tx1"/>
            </a:solidFill>
          </a:ln>
          <a:effectLst>
            <a:softEdge rad="63500"/>
          </a:effectLst>
        </p:spPr>
        <p:txBody>
          <a:bodyPr wrap="square" rtlCol="0">
            <a:spAutoFit/>
          </a:bodyPr>
          <a:lstStyle/>
          <a:p>
            <a:pPr algn="ctr"/>
            <a:r>
              <a:rPr lang="en-ZA" sz="1400" b="1" dirty="0">
                <a:solidFill>
                  <a:srgbClr val="014929"/>
                </a:solidFill>
                <a:latin typeface="Arial" panose="020B0604020202020204" pitchFamily="34" charset="0"/>
                <a:cs typeface="Arial" panose="020B0604020202020204" pitchFamily="34" charset="0"/>
              </a:rPr>
              <a:t>Fouriesburg</a:t>
            </a:r>
          </a:p>
        </p:txBody>
      </p:sp>
      <p:sp>
        <p:nvSpPr>
          <p:cNvPr id="16" name="TextBox 15"/>
          <p:cNvSpPr txBox="1"/>
          <p:nvPr/>
        </p:nvSpPr>
        <p:spPr>
          <a:xfrm>
            <a:off x="4490653" y="3668344"/>
            <a:ext cx="1014308" cy="307777"/>
          </a:xfrm>
          <a:prstGeom prst="rect">
            <a:avLst/>
          </a:prstGeom>
          <a:solidFill>
            <a:schemeClr val="bg1">
              <a:alpha val="63000"/>
            </a:schemeClr>
          </a:solidFill>
          <a:ln w="76200">
            <a:solidFill>
              <a:schemeClr val="tx1"/>
            </a:solidFill>
          </a:ln>
          <a:effectLst>
            <a:softEdge rad="63500"/>
          </a:effectLst>
        </p:spPr>
        <p:txBody>
          <a:bodyPr wrap="square" rtlCol="0">
            <a:spAutoFit/>
          </a:bodyPr>
          <a:lstStyle/>
          <a:p>
            <a:pPr algn="ctr"/>
            <a:r>
              <a:rPr lang="en-ZA" sz="1400" b="1" dirty="0">
                <a:solidFill>
                  <a:srgbClr val="014929"/>
                </a:solidFill>
                <a:latin typeface="Arial" panose="020B0604020202020204" pitchFamily="34" charset="0"/>
                <a:cs typeface="Arial" panose="020B0604020202020204" pitchFamily="34" charset="0"/>
              </a:rPr>
              <a:t>Wepener</a:t>
            </a:r>
          </a:p>
        </p:txBody>
      </p:sp>
      <p:sp>
        <p:nvSpPr>
          <p:cNvPr id="17" name="TextBox 16"/>
          <p:cNvSpPr txBox="1"/>
          <p:nvPr/>
        </p:nvSpPr>
        <p:spPr>
          <a:xfrm>
            <a:off x="5373112" y="4268633"/>
            <a:ext cx="695223" cy="307777"/>
          </a:xfrm>
          <a:prstGeom prst="rect">
            <a:avLst/>
          </a:prstGeom>
          <a:solidFill>
            <a:schemeClr val="bg1">
              <a:alpha val="63000"/>
            </a:schemeClr>
          </a:solidFill>
          <a:ln w="76200">
            <a:solidFill>
              <a:schemeClr val="tx1"/>
            </a:solidFill>
          </a:ln>
          <a:effectLst>
            <a:softEdge rad="63500"/>
          </a:effectLst>
        </p:spPr>
        <p:txBody>
          <a:bodyPr wrap="square" rtlCol="0">
            <a:spAutoFit/>
          </a:bodyPr>
          <a:lstStyle/>
          <a:p>
            <a:pPr algn="ctr"/>
            <a:r>
              <a:rPr lang="en-ZA" sz="1400" b="1" dirty="0">
                <a:solidFill>
                  <a:srgbClr val="014929"/>
                </a:solidFill>
                <a:latin typeface="Arial" panose="020B0604020202020204" pitchFamily="34" charset="0"/>
                <a:cs typeface="Arial" panose="020B0604020202020204" pitchFamily="34" charset="0"/>
              </a:rPr>
              <a:t>Maluti</a:t>
            </a:r>
          </a:p>
        </p:txBody>
      </p:sp>
      <p:sp>
        <p:nvSpPr>
          <p:cNvPr id="18" name="TextBox 17"/>
          <p:cNvSpPr txBox="1"/>
          <p:nvPr/>
        </p:nvSpPr>
        <p:spPr>
          <a:xfrm>
            <a:off x="7131321" y="1282925"/>
            <a:ext cx="1208830" cy="307777"/>
          </a:xfrm>
          <a:prstGeom prst="rect">
            <a:avLst/>
          </a:prstGeom>
          <a:solidFill>
            <a:schemeClr val="bg1">
              <a:alpha val="63000"/>
            </a:schemeClr>
          </a:solidFill>
          <a:ln w="76200">
            <a:solidFill>
              <a:schemeClr val="tx1"/>
            </a:solidFill>
          </a:ln>
          <a:effectLst>
            <a:softEdge rad="63500"/>
          </a:effectLst>
        </p:spPr>
        <p:txBody>
          <a:bodyPr wrap="square" rtlCol="0">
            <a:spAutoFit/>
          </a:bodyPr>
          <a:lstStyle/>
          <a:p>
            <a:pPr algn="ctr"/>
            <a:r>
              <a:rPr lang="en-ZA" sz="1400" b="1" dirty="0">
                <a:solidFill>
                  <a:srgbClr val="014929"/>
                </a:solidFill>
                <a:latin typeface="Arial" panose="020B0604020202020204" pitchFamily="34" charset="0"/>
                <a:cs typeface="Arial" panose="020B0604020202020204" pitchFamily="34" charset="0"/>
              </a:rPr>
              <a:t>Sandriver</a:t>
            </a:r>
          </a:p>
        </p:txBody>
      </p:sp>
      <p:sp>
        <p:nvSpPr>
          <p:cNvPr id="19" name="TextBox 18"/>
          <p:cNvSpPr txBox="1"/>
          <p:nvPr/>
        </p:nvSpPr>
        <p:spPr>
          <a:xfrm>
            <a:off x="7131320" y="1667327"/>
            <a:ext cx="1208831" cy="307777"/>
          </a:xfrm>
          <a:prstGeom prst="rect">
            <a:avLst/>
          </a:prstGeom>
          <a:solidFill>
            <a:schemeClr val="bg1">
              <a:alpha val="63000"/>
            </a:schemeClr>
          </a:solidFill>
          <a:ln w="76200">
            <a:solidFill>
              <a:schemeClr val="tx1"/>
            </a:solidFill>
          </a:ln>
          <a:effectLst>
            <a:softEdge rad="63500"/>
          </a:effectLst>
        </p:spPr>
        <p:txBody>
          <a:bodyPr wrap="square" rtlCol="0">
            <a:spAutoFit/>
          </a:bodyPr>
          <a:lstStyle/>
          <a:p>
            <a:pPr algn="ctr"/>
            <a:r>
              <a:rPr lang="en-ZA" sz="1400" b="1" dirty="0">
                <a:solidFill>
                  <a:srgbClr val="014929"/>
                </a:solidFill>
                <a:latin typeface="Arial" panose="020B0604020202020204" pitchFamily="34" charset="0"/>
                <a:cs typeface="Arial" panose="020B0604020202020204" pitchFamily="34" charset="0"/>
              </a:rPr>
              <a:t>Macadamia</a:t>
            </a:r>
          </a:p>
        </p:txBody>
      </p:sp>
      <p:sp>
        <p:nvSpPr>
          <p:cNvPr id="20" name="TextBox 19"/>
          <p:cNvSpPr txBox="1"/>
          <p:nvPr/>
        </p:nvSpPr>
        <p:spPr>
          <a:xfrm>
            <a:off x="7131321" y="2038759"/>
            <a:ext cx="1208830" cy="307777"/>
          </a:xfrm>
          <a:prstGeom prst="rect">
            <a:avLst/>
          </a:prstGeom>
          <a:solidFill>
            <a:schemeClr val="bg1">
              <a:alpha val="63000"/>
            </a:schemeClr>
          </a:solidFill>
          <a:ln w="76200">
            <a:solidFill>
              <a:schemeClr val="tx1"/>
            </a:solidFill>
          </a:ln>
          <a:effectLst>
            <a:softEdge rad="63500"/>
          </a:effectLst>
        </p:spPr>
        <p:txBody>
          <a:bodyPr wrap="square" rtlCol="0">
            <a:spAutoFit/>
          </a:bodyPr>
          <a:lstStyle/>
          <a:p>
            <a:pPr algn="ctr"/>
            <a:r>
              <a:rPr lang="en-ZA" sz="1400" b="1" dirty="0">
                <a:solidFill>
                  <a:srgbClr val="014929"/>
                </a:solidFill>
                <a:latin typeface="Arial" panose="020B0604020202020204" pitchFamily="34" charset="0"/>
                <a:cs typeface="Arial" panose="020B0604020202020204" pitchFamily="34" charset="0"/>
              </a:rPr>
              <a:t>Zonstraal</a:t>
            </a:r>
          </a:p>
        </p:txBody>
      </p:sp>
      <p:sp>
        <p:nvSpPr>
          <p:cNvPr id="21" name="TextBox 20"/>
          <p:cNvSpPr txBox="1"/>
          <p:nvPr/>
        </p:nvSpPr>
        <p:spPr>
          <a:xfrm>
            <a:off x="6768739" y="2513136"/>
            <a:ext cx="931779" cy="307777"/>
          </a:xfrm>
          <a:prstGeom prst="rect">
            <a:avLst/>
          </a:prstGeom>
          <a:solidFill>
            <a:schemeClr val="bg1">
              <a:alpha val="63000"/>
            </a:schemeClr>
          </a:solidFill>
          <a:ln w="76200">
            <a:solidFill>
              <a:schemeClr val="tx1"/>
            </a:solidFill>
          </a:ln>
          <a:effectLst>
            <a:softEdge rad="63500"/>
          </a:effectLst>
        </p:spPr>
        <p:txBody>
          <a:bodyPr wrap="square" rtlCol="0">
            <a:spAutoFit/>
          </a:bodyPr>
          <a:lstStyle/>
          <a:p>
            <a:pPr algn="ctr"/>
            <a:r>
              <a:rPr lang="en-ZA" sz="1400" b="1" dirty="0">
                <a:solidFill>
                  <a:srgbClr val="014929"/>
                </a:solidFill>
                <a:latin typeface="Arial" panose="020B0604020202020204" pitchFamily="34" charset="0"/>
                <a:cs typeface="Arial" panose="020B0604020202020204" pitchFamily="34" charset="0"/>
              </a:rPr>
              <a:t>Pongola</a:t>
            </a:r>
          </a:p>
        </p:txBody>
      </p:sp>
      <p:sp>
        <p:nvSpPr>
          <p:cNvPr id="22" name="TextBox 21"/>
          <p:cNvSpPr txBox="1"/>
          <p:nvPr/>
        </p:nvSpPr>
        <p:spPr>
          <a:xfrm>
            <a:off x="6594144" y="2897514"/>
            <a:ext cx="1013132" cy="307777"/>
          </a:xfrm>
          <a:prstGeom prst="rect">
            <a:avLst/>
          </a:prstGeom>
          <a:solidFill>
            <a:schemeClr val="bg1">
              <a:alpha val="63000"/>
            </a:schemeClr>
          </a:solidFill>
          <a:ln w="76200">
            <a:solidFill>
              <a:schemeClr val="tx1"/>
            </a:solidFill>
          </a:ln>
          <a:effectLst>
            <a:softEdge rad="63500"/>
          </a:effectLst>
        </p:spPr>
        <p:txBody>
          <a:bodyPr wrap="square" rtlCol="0">
            <a:spAutoFit/>
          </a:bodyPr>
          <a:lstStyle/>
          <a:p>
            <a:pPr algn="ctr"/>
            <a:r>
              <a:rPr lang="en-ZA" sz="1400" b="1" dirty="0">
                <a:solidFill>
                  <a:srgbClr val="014929"/>
                </a:solidFill>
                <a:latin typeface="Arial" panose="020B0604020202020204" pitchFamily="34" charset="0"/>
                <a:cs typeface="Arial" panose="020B0604020202020204" pitchFamily="34" charset="0"/>
              </a:rPr>
              <a:t>Merrivale</a:t>
            </a:r>
          </a:p>
        </p:txBody>
      </p:sp>
      <p:sp>
        <p:nvSpPr>
          <p:cNvPr id="23" name="TextBox 22"/>
          <p:cNvSpPr txBox="1"/>
          <p:nvPr/>
        </p:nvSpPr>
        <p:spPr>
          <a:xfrm>
            <a:off x="7661798" y="2897513"/>
            <a:ext cx="878265" cy="307777"/>
          </a:xfrm>
          <a:prstGeom prst="rect">
            <a:avLst/>
          </a:prstGeom>
          <a:solidFill>
            <a:schemeClr val="bg1">
              <a:alpha val="63000"/>
            </a:schemeClr>
          </a:solidFill>
          <a:ln w="76200">
            <a:solidFill>
              <a:schemeClr val="tx1"/>
            </a:solidFill>
          </a:ln>
          <a:effectLst>
            <a:softEdge rad="63500"/>
          </a:effectLst>
        </p:spPr>
        <p:txBody>
          <a:bodyPr wrap="square" rtlCol="0">
            <a:spAutoFit/>
          </a:bodyPr>
          <a:lstStyle/>
          <a:p>
            <a:pPr algn="ctr"/>
            <a:r>
              <a:rPr lang="en-ZA" sz="1400" b="1" dirty="0">
                <a:solidFill>
                  <a:srgbClr val="014929"/>
                </a:solidFill>
                <a:latin typeface="Arial" panose="020B0604020202020204" pitchFamily="34" charset="0"/>
                <a:cs typeface="Arial" panose="020B0604020202020204" pitchFamily="34" charset="0"/>
              </a:rPr>
              <a:t>Ndumo</a:t>
            </a:r>
          </a:p>
        </p:txBody>
      </p:sp>
      <p:sp>
        <p:nvSpPr>
          <p:cNvPr id="24" name="TextBox 23"/>
          <p:cNvSpPr txBox="1"/>
          <p:nvPr/>
        </p:nvSpPr>
        <p:spPr>
          <a:xfrm>
            <a:off x="6602995" y="4855420"/>
            <a:ext cx="2049479" cy="338554"/>
          </a:xfrm>
          <a:prstGeom prst="rect">
            <a:avLst/>
          </a:prstGeom>
          <a:solidFill>
            <a:schemeClr val="accent5">
              <a:lumMod val="20000"/>
              <a:lumOff val="80000"/>
              <a:alpha val="63000"/>
            </a:schemeClr>
          </a:solidFill>
          <a:ln w="76200">
            <a:solidFill>
              <a:schemeClr val="tx1"/>
            </a:solidFill>
          </a:ln>
          <a:effectLst>
            <a:softEdge rad="63500"/>
          </a:effectLst>
        </p:spPr>
        <p:txBody>
          <a:bodyPr wrap="square" rtlCol="0">
            <a:spAutoFit/>
          </a:bodyPr>
          <a:lstStyle/>
          <a:p>
            <a:pPr algn="ctr"/>
            <a:r>
              <a:rPr lang="en-ZA" sz="1600" b="1" dirty="0">
                <a:solidFill>
                  <a:srgbClr val="014929"/>
                </a:solidFill>
                <a:latin typeface="Arial" panose="020B0604020202020204" pitchFamily="34" charset="0"/>
                <a:cs typeface="Arial" panose="020B0604020202020204" pitchFamily="34" charset="0"/>
              </a:rPr>
              <a:t>Maritime patrols </a:t>
            </a:r>
          </a:p>
        </p:txBody>
      </p:sp>
      <p:sp>
        <p:nvSpPr>
          <p:cNvPr id="25" name="TextBox 24"/>
          <p:cNvSpPr txBox="1"/>
          <p:nvPr/>
        </p:nvSpPr>
        <p:spPr>
          <a:xfrm>
            <a:off x="279764" y="4783099"/>
            <a:ext cx="1343231" cy="584775"/>
          </a:xfrm>
          <a:prstGeom prst="rect">
            <a:avLst/>
          </a:prstGeom>
          <a:solidFill>
            <a:schemeClr val="accent5">
              <a:lumMod val="20000"/>
              <a:lumOff val="80000"/>
              <a:alpha val="63000"/>
            </a:schemeClr>
          </a:solidFill>
          <a:ln w="76200">
            <a:solidFill>
              <a:schemeClr val="tx1"/>
            </a:solidFill>
          </a:ln>
          <a:effectLst>
            <a:softEdge rad="63500"/>
          </a:effectLst>
        </p:spPr>
        <p:txBody>
          <a:bodyPr wrap="square" rtlCol="0">
            <a:spAutoFit/>
          </a:bodyPr>
          <a:lstStyle/>
          <a:p>
            <a:pPr algn="ctr"/>
            <a:r>
              <a:rPr lang="en-ZA" sz="1600" b="1" dirty="0">
                <a:solidFill>
                  <a:srgbClr val="014929"/>
                </a:solidFill>
                <a:latin typeface="Arial" panose="020B0604020202020204" pitchFamily="34" charset="0"/>
                <a:cs typeface="Arial" panose="020B0604020202020204" pitchFamily="34" charset="0"/>
              </a:rPr>
              <a:t>Maritime patrols</a:t>
            </a:r>
          </a:p>
        </p:txBody>
      </p:sp>
    </p:spTree>
    <p:extLst>
      <p:ext uri="{BB962C8B-B14F-4D97-AF65-F5344CB8AC3E}">
        <p14:creationId xmlns:p14="http://schemas.microsoft.com/office/powerpoint/2010/main" val="3228136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Presentation Structure</a:t>
            </a:r>
          </a:p>
        </p:txBody>
      </p:sp>
      <p:sp>
        <p:nvSpPr>
          <p:cNvPr id="6" name="Rectangle 13"/>
          <p:cNvSpPr>
            <a:spLocks noChangeArrowheads="1"/>
          </p:cNvSpPr>
          <p:nvPr/>
        </p:nvSpPr>
        <p:spPr bwMode="auto">
          <a:xfrm>
            <a:off x="298580" y="723316"/>
            <a:ext cx="8813764"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defTabSz="914400" fontAlgn="base">
              <a:lnSpc>
                <a:spcPct val="150000"/>
              </a:lnSpc>
              <a:spcBef>
                <a:spcPct val="0"/>
              </a:spcBef>
              <a:spcAft>
                <a:spcPct val="0"/>
              </a:spcAft>
              <a:buFont typeface="+mj-lt"/>
              <a:buAutoNum type="arabicPeriod" startAt="2"/>
            </a:pPr>
            <a:r>
              <a:rPr lang="en-US" sz="2800" b="1" dirty="0">
                <a:solidFill>
                  <a:prstClr val="black"/>
                </a:solidFill>
                <a:latin typeface="Arial" charset="0"/>
                <a:cs typeface="Arial" charset="0"/>
              </a:rPr>
              <a:t>DOD Annual Report Structure and Content </a:t>
            </a:r>
          </a:p>
          <a:p>
            <a:pPr marL="914400" lvl="1" indent="-376238" defTabSz="914400" fontAlgn="base">
              <a:lnSpc>
                <a:spcPct val="150000"/>
              </a:lnSpc>
              <a:spcBef>
                <a:spcPct val="0"/>
              </a:spcBef>
              <a:spcAft>
                <a:spcPct val="0"/>
              </a:spcAft>
              <a:buFont typeface="Arial" panose="020B0604020202020204" pitchFamily="34" charset="0"/>
              <a:buChar char="•"/>
            </a:pPr>
            <a:r>
              <a:rPr lang="en-US" sz="2500" dirty="0">
                <a:solidFill>
                  <a:prstClr val="black"/>
                </a:solidFill>
                <a:latin typeface="Arial" charset="0"/>
                <a:cs typeface="Arial" charset="0"/>
              </a:rPr>
              <a:t>Part A: General Information</a:t>
            </a:r>
          </a:p>
          <a:p>
            <a:pPr marL="914400" lvl="1" indent="-376238" defTabSz="914400" fontAlgn="base">
              <a:lnSpc>
                <a:spcPct val="150000"/>
              </a:lnSpc>
              <a:spcBef>
                <a:spcPct val="0"/>
              </a:spcBef>
              <a:spcAft>
                <a:spcPct val="0"/>
              </a:spcAft>
              <a:buFont typeface="Arial" panose="020B0604020202020204" pitchFamily="34" charset="0"/>
              <a:buChar char="•"/>
            </a:pPr>
            <a:r>
              <a:rPr lang="en-US" sz="2500" dirty="0">
                <a:solidFill>
                  <a:prstClr val="black"/>
                </a:solidFill>
                <a:latin typeface="Arial" charset="0"/>
                <a:cs typeface="Arial" charset="0"/>
              </a:rPr>
              <a:t>Part B: Performance Information</a:t>
            </a:r>
          </a:p>
          <a:p>
            <a:pPr marL="914400" lvl="1" indent="-376238" defTabSz="914400" fontAlgn="base">
              <a:lnSpc>
                <a:spcPct val="150000"/>
              </a:lnSpc>
              <a:spcBef>
                <a:spcPct val="0"/>
              </a:spcBef>
              <a:spcAft>
                <a:spcPct val="0"/>
              </a:spcAft>
              <a:buFont typeface="Arial" panose="020B0604020202020204" pitchFamily="34" charset="0"/>
              <a:buChar char="•"/>
            </a:pPr>
            <a:r>
              <a:rPr lang="en-US" sz="2500" dirty="0">
                <a:solidFill>
                  <a:prstClr val="black"/>
                </a:solidFill>
                <a:latin typeface="Arial" charset="0"/>
                <a:cs typeface="Arial" charset="0"/>
              </a:rPr>
              <a:t>Part C: Governance</a:t>
            </a:r>
          </a:p>
          <a:p>
            <a:pPr marL="914400" lvl="1" indent="-376238" defTabSz="914400" fontAlgn="base">
              <a:lnSpc>
                <a:spcPct val="150000"/>
              </a:lnSpc>
              <a:spcBef>
                <a:spcPct val="0"/>
              </a:spcBef>
              <a:spcAft>
                <a:spcPct val="0"/>
              </a:spcAft>
              <a:buFont typeface="Arial" panose="020B0604020202020204" pitchFamily="34" charset="0"/>
              <a:buChar char="•"/>
            </a:pPr>
            <a:r>
              <a:rPr lang="en-US" sz="2500" dirty="0">
                <a:solidFill>
                  <a:prstClr val="black"/>
                </a:solidFill>
                <a:latin typeface="Arial" charset="0"/>
                <a:cs typeface="Arial" charset="0"/>
              </a:rPr>
              <a:t>Part D: Human Resource Management</a:t>
            </a:r>
          </a:p>
          <a:p>
            <a:pPr marL="914400" lvl="1" indent="-376238" defTabSz="914400" fontAlgn="base">
              <a:lnSpc>
                <a:spcPct val="150000"/>
              </a:lnSpc>
              <a:spcBef>
                <a:spcPct val="0"/>
              </a:spcBef>
              <a:spcAft>
                <a:spcPct val="0"/>
              </a:spcAft>
              <a:buFont typeface="Arial" panose="020B0604020202020204" pitchFamily="34" charset="0"/>
              <a:buChar char="•"/>
            </a:pPr>
            <a:r>
              <a:rPr lang="en-US" sz="2500" dirty="0">
                <a:solidFill>
                  <a:prstClr val="black"/>
                </a:solidFill>
                <a:latin typeface="Arial" charset="0"/>
                <a:cs typeface="Arial" charset="0"/>
              </a:rPr>
              <a:t>Part E: Financial Information</a:t>
            </a:r>
          </a:p>
        </p:txBody>
      </p:sp>
      <p:sp>
        <p:nvSpPr>
          <p:cNvPr id="7" name="Slide Number Placeholder 1"/>
          <p:cNvSpPr>
            <a:spLocks noGrp="1"/>
          </p:cNvSpPr>
          <p:nvPr>
            <p:ph type="sldNum" sz="quarter" idx="10"/>
          </p:nvPr>
        </p:nvSpPr>
        <p:spPr bwMode="auto">
          <a:xfrm>
            <a:off x="8733451" y="6477000"/>
            <a:ext cx="378893"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4</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5953445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Operational Successes</a:t>
            </a:r>
          </a:p>
        </p:txBody>
      </p:sp>
      <p:sp>
        <p:nvSpPr>
          <p:cNvPr id="6" name="Rectangle 13"/>
          <p:cNvSpPr>
            <a:spLocks noChangeArrowheads="1"/>
          </p:cNvSpPr>
          <p:nvPr/>
        </p:nvSpPr>
        <p:spPr bwMode="auto">
          <a:xfrm>
            <a:off x="208294" y="827567"/>
            <a:ext cx="8738480"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14400" fontAlgn="base">
              <a:spcBef>
                <a:spcPct val="0"/>
              </a:spcBef>
              <a:spcAft>
                <a:spcPct val="0"/>
              </a:spcAft>
            </a:pPr>
            <a:r>
              <a:rPr lang="en-ZA" sz="2200" b="1" dirty="0">
                <a:effectLst>
                  <a:outerShdw blurRad="38100" dist="38100" dir="2700000" algn="tl">
                    <a:srgbClr val="000000">
                      <a:alpha val="43137"/>
                    </a:srgbClr>
                  </a:outerShdw>
                </a:effectLst>
                <a:latin typeface="Arial" charset="0"/>
                <a:cs typeface="Arial" charset="0"/>
              </a:rPr>
              <a:t>Operational successes </a:t>
            </a:r>
            <a:r>
              <a:rPr lang="en-ZA" sz="2200" dirty="0">
                <a:solidFill>
                  <a:prstClr val="black"/>
                </a:solidFill>
                <a:latin typeface="Arial" charset="0"/>
                <a:cs typeface="Arial" charset="0"/>
              </a:rPr>
              <a:t>recorded </a:t>
            </a:r>
            <a:r>
              <a:rPr lang="en-ZA" sz="2200" dirty="0">
                <a:latin typeface="Arial" charset="0"/>
                <a:cs typeface="Arial" charset="0"/>
              </a:rPr>
              <a:t>during internal deployments, included: </a:t>
            </a:r>
          </a:p>
          <a:p>
            <a:pPr marL="342900" indent="-342900" algn="just" defTabSz="914400" fontAlgn="base">
              <a:spcBef>
                <a:spcPct val="0"/>
              </a:spcBef>
              <a:spcAft>
                <a:spcPct val="0"/>
              </a:spcAft>
              <a:buFont typeface="Arial" panose="020B0604020202020204" pitchFamily="34" charset="0"/>
              <a:buChar char="•"/>
            </a:pPr>
            <a:endParaRPr lang="en-ZA" sz="1000" dirty="0">
              <a:latin typeface="Arial" charset="0"/>
              <a:cs typeface="Arial" charset="0"/>
            </a:endParaRPr>
          </a:p>
          <a:p>
            <a:pPr marL="342900" indent="-342900" algn="just" defTabSz="914400" fontAlgn="base">
              <a:spcBef>
                <a:spcPct val="0"/>
              </a:spcBef>
              <a:spcAft>
                <a:spcPct val="0"/>
              </a:spcAft>
              <a:buFont typeface="Arial" panose="020B0604020202020204" pitchFamily="34" charset="0"/>
              <a:buChar char="•"/>
            </a:pPr>
            <a:r>
              <a:rPr lang="en-ZA" sz="2200" dirty="0">
                <a:latin typeface="Arial" charset="0"/>
                <a:cs typeface="Arial" charset="0"/>
              </a:rPr>
              <a:t>43 weapons recovered</a:t>
            </a:r>
          </a:p>
          <a:p>
            <a:pPr marL="342900" indent="-342900" algn="just" defTabSz="914400" fontAlgn="base">
              <a:spcBef>
                <a:spcPct val="0"/>
              </a:spcBef>
              <a:spcAft>
                <a:spcPct val="0"/>
              </a:spcAft>
              <a:buFont typeface="Arial" panose="020B0604020202020204" pitchFamily="34" charset="0"/>
              <a:buChar char="•"/>
            </a:pPr>
            <a:endParaRPr lang="en-ZA" sz="1000" dirty="0">
              <a:latin typeface="Arial" charset="0"/>
              <a:cs typeface="Arial" charset="0"/>
            </a:endParaRPr>
          </a:p>
          <a:p>
            <a:pPr marL="342900" indent="-342900" algn="just" defTabSz="914400" fontAlgn="base">
              <a:spcBef>
                <a:spcPct val="0"/>
              </a:spcBef>
              <a:spcAft>
                <a:spcPct val="0"/>
              </a:spcAft>
              <a:buFont typeface="Arial" panose="020B0604020202020204" pitchFamily="34" charset="0"/>
              <a:buChar char="•"/>
            </a:pPr>
            <a:r>
              <a:rPr lang="en-ZA" sz="2200" dirty="0">
                <a:latin typeface="Arial" charset="0"/>
                <a:cs typeface="Arial" charset="0"/>
              </a:rPr>
              <a:t>13 277 illegal foreigners apprehended</a:t>
            </a:r>
          </a:p>
          <a:p>
            <a:pPr marL="342900" indent="-342900" algn="just" defTabSz="914400" fontAlgn="base">
              <a:spcBef>
                <a:spcPct val="0"/>
              </a:spcBef>
              <a:spcAft>
                <a:spcPct val="0"/>
              </a:spcAft>
              <a:buFont typeface="Arial" panose="020B0604020202020204" pitchFamily="34" charset="0"/>
              <a:buChar char="•"/>
            </a:pPr>
            <a:endParaRPr lang="en-ZA" sz="1000" dirty="0">
              <a:latin typeface="Arial" charset="0"/>
              <a:cs typeface="Arial" charset="0"/>
            </a:endParaRPr>
          </a:p>
          <a:p>
            <a:pPr marL="342900" indent="-342900" algn="just" defTabSz="914400" fontAlgn="base">
              <a:spcBef>
                <a:spcPct val="0"/>
              </a:spcBef>
              <a:spcAft>
                <a:spcPct val="0"/>
              </a:spcAft>
              <a:buFont typeface="Arial" panose="020B0604020202020204" pitchFamily="34" charset="0"/>
              <a:buChar char="•"/>
            </a:pPr>
            <a:r>
              <a:rPr lang="en-ZA" sz="2200" dirty="0">
                <a:latin typeface="Arial" charset="0"/>
                <a:cs typeface="Arial" charset="0"/>
              </a:rPr>
              <a:t>597 criminals arrested</a:t>
            </a:r>
          </a:p>
          <a:p>
            <a:pPr marL="342900" indent="-342900" algn="just" defTabSz="914400" fontAlgn="base">
              <a:spcBef>
                <a:spcPct val="0"/>
              </a:spcBef>
              <a:spcAft>
                <a:spcPct val="0"/>
              </a:spcAft>
              <a:buFont typeface="Arial" panose="020B0604020202020204" pitchFamily="34" charset="0"/>
              <a:buChar char="•"/>
            </a:pPr>
            <a:endParaRPr lang="en-ZA" sz="1000" dirty="0">
              <a:latin typeface="Arial" charset="0"/>
              <a:cs typeface="Arial" charset="0"/>
            </a:endParaRPr>
          </a:p>
          <a:p>
            <a:pPr marL="342900" indent="-342900" algn="just" defTabSz="914400" fontAlgn="base">
              <a:spcBef>
                <a:spcPct val="0"/>
              </a:spcBef>
              <a:spcAft>
                <a:spcPct val="0"/>
              </a:spcAft>
              <a:buFont typeface="Arial" panose="020B0604020202020204" pitchFamily="34" charset="0"/>
              <a:buChar char="•"/>
            </a:pPr>
            <a:r>
              <a:rPr lang="en-ZA" sz="2200" dirty="0">
                <a:latin typeface="Arial" charset="0"/>
                <a:cs typeface="Arial" charset="0"/>
              </a:rPr>
              <a:t>180 stolen vehicles recovered</a:t>
            </a:r>
          </a:p>
          <a:p>
            <a:pPr marL="342900" indent="-342900" algn="just" defTabSz="914400" fontAlgn="base">
              <a:spcBef>
                <a:spcPct val="0"/>
              </a:spcBef>
              <a:spcAft>
                <a:spcPct val="0"/>
              </a:spcAft>
              <a:buFont typeface="Arial" panose="020B0604020202020204" pitchFamily="34" charset="0"/>
              <a:buChar char="•"/>
            </a:pPr>
            <a:endParaRPr lang="en-ZA" sz="1000" dirty="0">
              <a:latin typeface="Arial" charset="0"/>
              <a:cs typeface="Arial" charset="0"/>
            </a:endParaRPr>
          </a:p>
          <a:p>
            <a:pPr marL="342900" indent="-342900" algn="just" defTabSz="914400" fontAlgn="base">
              <a:spcBef>
                <a:spcPct val="0"/>
              </a:spcBef>
              <a:spcAft>
                <a:spcPct val="0"/>
              </a:spcAft>
              <a:buFont typeface="Arial" panose="020B0604020202020204" pitchFamily="34" charset="0"/>
              <a:buChar char="•"/>
            </a:pPr>
            <a:r>
              <a:rPr lang="en-ZA" sz="2200" dirty="0">
                <a:latin typeface="Arial" charset="0"/>
                <a:cs typeface="Arial" charset="0"/>
              </a:rPr>
              <a:t>10 510kg dagga confiscated</a:t>
            </a:r>
          </a:p>
          <a:p>
            <a:pPr marL="342900" indent="-342900" algn="just" defTabSz="914400" fontAlgn="base">
              <a:spcBef>
                <a:spcPct val="0"/>
              </a:spcBef>
              <a:spcAft>
                <a:spcPct val="0"/>
              </a:spcAft>
              <a:buFont typeface="Arial" panose="020B0604020202020204" pitchFamily="34" charset="0"/>
              <a:buChar char="•"/>
            </a:pPr>
            <a:endParaRPr lang="en-ZA" sz="1000" dirty="0">
              <a:latin typeface="Arial" charset="0"/>
              <a:cs typeface="Arial" charset="0"/>
            </a:endParaRPr>
          </a:p>
          <a:p>
            <a:pPr marL="342900" indent="-342900" algn="just" defTabSz="914400" fontAlgn="base">
              <a:spcBef>
                <a:spcPct val="0"/>
              </a:spcBef>
              <a:spcAft>
                <a:spcPct val="0"/>
              </a:spcAft>
              <a:buFont typeface="Arial" panose="020B0604020202020204" pitchFamily="34" charset="0"/>
              <a:buChar char="•"/>
            </a:pPr>
            <a:r>
              <a:rPr lang="en-ZA" sz="2200" dirty="0">
                <a:latin typeface="Arial" charset="0"/>
                <a:cs typeface="Arial" charset="0"/>
              </a:rPr>
              <a:t>929kg of precious metals (mostly copper) confiscated</a:t>
            </a:r>
          </a:p>
          <a:p>
            <a:pPr marL="342900" indent="-342900" algn="just" defTabSz="914400" fontAlgn="base">
              <a:spcBef>
                <a:spcPct val="0"/>
              </a:spcBef>
              <a:spcAft>
                <a:spcPct val="0"/>
              </a:spcAft>
              <a:buFont typeface="Arial" panose="020B0604020202020204" pitchFamily="34" charset="0"/>
              <a:buChar char="•"/>
            </a:pPr>
            <a:endParaRPr lang="en-ZA" sz="1000" dirty="0">
              <a:latin typeface="Arial" charset="0"/>
              <a:cs typeface="Arial" charset="0"/>
            </a:endParaRPr>
          </a:p>
          <a:p>
            <a:pPr marL="342900" indent="-342900" algn="just" defTabSz="914400" fontAlgn="base">
              <a:spcBef>
                <a:spcPct val="0"/>
              </a:spcBef>
              <a:spcAft>
                <a:spcPct val="0"/>
              </a:spcAft>
              <a:buFont typeface="Arial" panose="020B0604020202020204" pitchFamily="34" charset="0"/>
              <a:buChar char="•"/>
            </a:pPr>
            <a:r>
              <a:rPr lang="en-ZA" sz="2200" dirty="0">
                <a:latin typeface="Arial" charset="0"/>
                <a:cs typeface="Arial" charset="0"/>
              </a:rPr>
              <a:t>5 676 live-stock recovered</a:t>
            </a:r>
          </a:p>
          <a:p>
            <a:pPr marL="342900" indent="-342900" algn="just" defTabSz="914400" fontAlgn="base">
              <a:spcBef>
                <a:spcPct val="0"/>
              </a:spcBef>
              <a:spcAft>
                <a:spcPct val="0"/>
              </a:spcAft>
              <a:buFont typeface="Arial" panose="020B0604020202020204" pitchFamily="34" charset="0"/>
              <a:buChar char="•"/>
            </a:pPr>
            <a:endParaRPr lang="en-ZA" sz="1000" dirty="0">
              <a:latin typeface="Arial" charset="0"/>
              <a:cs typeface="Arial" charset="0"/>
            </a:endParaRPr>
          </a:p>
          <a:p>
            <a:pPr marL="342900" indent="-342900" algn="just" defTabSz="914400" fontAlgn="base">
              <a:spcBef>
                <a:spcPct val="0"/>
              </a:spcBef>
              <a:spcAft>
                <a:spcPct val="0"/>
              </a:spcAft>
              <a:buFont typeface="Arial" panose="020B0604020202020204" pitchFamily="34" charset="0"/>
              <a:buChar char="•"/>
            </a:pPr>
            <a:r>
              <a:rPr lang="en-ZA" sz="2200" dirty="0">
                <a:latin typeface="Arial" charset="0"/>
                <a:cs typeface="Arial" charset="0"/>
              </a:rPr>
              <a:t>Contraband goods to the value of Rm41,5 confiscated</a:t>
            </a:r>
          </a:p>
          <a:p>
            <a:pPr algn="just" defTabSz="914400" fontAlgn="base">
              <a:spcBef>
                <a:spcPct val="0"/>
              </a:spcBef>
              <a:spcAft>
                <a:spcPct val="0"/>
              </a:spcAft>
            </a:pPr>
            <a:endParaRPr lang="en-ZA" sz="2200" dirty="0">
              <a:latin typeface="Arial" charset="0"/>
              <a:cs typeface="Arial" charset="0"/>
            </a:endParaRPr>
          </a:p>
          <a:p>
            <a:pPr marL="342900" indent="-342900" algn="just" defTabSz="914400" fontAlgn="base">
              <a:spcBef>
                <a:spcPct val="0"/>
              </a:spcBef>
              <a:spcAft>
                <a:spcPct val="0"/>
              </a:spcAft>
              <a:buFont typeface="Arial" panose="020B0604020202020204" pitchFamily="34" charset="0"/>
              <a:buChar char="•"/>
            </a:pPr>
            <a:endParaRPr lang="en-ZA" sz="2200" dirty="0">
              <a:latin typeface="Arial" charset="0"/>
              <a:cs typeface="Arial" charset="0"/>
            </a:endParaRPr>
          </a:p>
          <a:p>
            <a:pPr algn="just" defTabSz="914400" fontAlgn="base">
              <a:spcBef>
                <a:spcPct val="0"/>
              </a:spcBef>
              <a:spcAft>
                <a:spcPct val="0"/>
              </a:spcAft>
            </a:pPr>
            <a:endParaRPr lang="en-ZA" sz="2000" dirty="0">
              <a:latin typeface="Arial" charset="0"/>
              <a:cs typeface="Arial"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40</a:t>
            </a:fld>
            <a:endParaRPr lang="en-US" altLang="en-US" sz="2400" dirty="0">
              <a:solidFill>
                <a:srgbClr val="014929"/>
              </a:solidFill>
              <a:latin typeface="Arial" panose="020B0604020202020204" pitchFamily="34" charset="0"/>
            </a:endParaRPr>
          </a:p>
        </p:txBody>
      </p:sp>
      <p:sp>
        <p:nvSpPr>
          <p:cNvPr id="8" name="Rectangle 7"/>
          <p:cNvSpPr/>
          <p:nvPr/>
        </p:nvSpPr>
        <p:spPr>
          <a:xfrm>
            <a:off x="6944253" y="5541531"/>
            <a:ext cx="2185278" cy="369332"/>
          </a:xfrm>
          <a:prstGeom prst="rect">
            <a:avLst/>
          </a:prstGeom>
        </p:spPr>
        <p:txBody>
          <a:bodyPr wrap="none">
            <a:spAutoFit/>
          </a:bodyPr>
          <a:lstStyle/>
          <a:p>
            <a:r>
              <a:rPr lang="en-ZA" dirty="0">
                <a:solidFill>
                  <a:srgbClr val="70AD47">
                    <a:lumMod val="75000"/>
                  </a:srgbClr>
                </a:solidFill>
                <a:latin typeface="Arial" charset="0"/>
                <a:cs typeface="Arial" charset="0"/>
              </a:rPr>
              <a:t>[DOD AR </a:t>
            </a:r>
            <a:r>
              <a:rPr lang="en-ZA" dirty="0" smtClean="0">
                <a:solidFill>
                  <a:srgbClr val="70AD47">
                    <a:lumMod val="75000"/>
                  </a:srgbClr>
                </a:solidFill>
                <a:latin typeface="Arial" charset="0"/>
                <a:cs typeface="Arial" charset="0"/>
              </a:rPr>
              <a:t>p36 &amp; 60]</a:t>
            </a:r>
            <a:endParaRPr lang="en-ZA" dirty="0"/>
          </a:p>
        </p:txBody>
      </p:sp>
    </p:spTree>
    <p:extLst>
      <p:ext uri="{BB962C8B-B14F-4D97-AF65-F5344CB8AC3E}">
        <p14:creationId xmlns:p14="http://schemas.microsoft.com/office/powerpoint/2010/main" val="42545204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3467B30-D07A-514B-9267-CB12C23D94DC}"/>
              </a:ext>
            </a:extLst>
          </p:cNvPr>
          <p:cNvPicPr>
            <a:picLocks noChangeAspect="1"/>
          </p:cNvPicPr>
          <p:nvPr/>
        </p:nvPicPr>
        <p:blipFill rotWithShape="1">
          <a:blip r:embed="rId3">
            <a:extLst>
              <a:ext uri="{28A0092B-C50C-407E-A947-70E740481C1C}">
                <a14:useLocalDpi xmlns:a14="http://schemas.microsoft.com/office/drawing/2010/main" val="0"/>
              </a:ext>
            </a:extLst>
          </a:blip>
          <a:srcRect l="16856" t="7413" r="14065" b="6761"/>
          <a:stretch/>
        </p:blipFill>
        <p:spPr>
          <a:xfrm>
            <a:off x="619675" y="604562"/>
            <a:ext cx="6045621" cy="5637540"/>
          </a:xfrm>
          <a:prstGeom prst="rect">
            <a:avLst/>
          </a:prstGeom>
        </p:spPr>
      </p:pic>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Outcome 11 / Priority 7</a:t>
            </a: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41</a:t>
            </a:fld>
            <a:endParaRPr lang="en-US" altLang="en-US" sz="2400" dirty="0">
              <a:solidFill>
                <a:srgbClr val="014929"/>
              </a:solidFill>
              <a:latin typeface="Arial" panose="020B0604020202020204" pitchFamily="34" charset="0"/>
            </a:endParaRPr>
          </a:p>
        </p:txBody>
      </p:sp>
      <p:sp>
        <p:nvSpPr>
          <p:cNvPr id="9" name="TextBox 8">
            <a:extLst>
              <a:ext uri="{FF2B5EF4-FFF2-40B4-BE49-F238E27FC236}">
                <a16:creationId xmlns:a16="http://schemas.microsoft.com/office/drawing/2014/main" id="{F4EB3F26-DA79-A248-827D-EC0D7E5346BF}"/>
              </a:ext>
            </a:extLst>
          </p:cNvPr>
          <p:cNvSpPr txBox="1"/>
          <p:nvPr/>
        </p:nvSpPr>
        <p:spPr>
          <a:xfrm>
            <a:off x="3456913" y="3495706"/>
            <a:ext cx="684803" cy="369332"/>
          </a:xfrm>
          <a:prstGeom prst="rect">
            <a:avLst/>
          </a:prstGeom>
          <a:noFill/>
        </p:spPr>
        <p:txBody>
          <a:bodyPr wrap="none" rtlCol="0">
            <a:spAutoFit/>
          </a:bodyPr>
          <a:lstStyle/>
          <a:p>
            <a:r>
              <a:rPr lang="en-GB" b="1" dirty="0">
                <a:solidFill>
                  <a:schemeClr val="bg1"/>
                </a:solidFill>
                <a:latin typeface="Arial" panose="020B0604020202020204" pitchFamily="34" charset="0"/>
                <a:cs typeface="Arial" panose="020B0604020202020204" pitchFamily="34" charset="0"/>
              </a:rPr>
              <a:t>DRC</a:t>
            </a:r>
          </a:p>
        </p:txBody>
      </p:sp>
      <p:cxnSp>
        <p:nvCxnSpPr>
          <p:cNvPr id="12" name="Straight Arrow Connector 11">
            <a:extLst>
              <a:ext uri="{FF2B5EF4-FFF2-40B4-BE49-F238E27FC236}">
                <a16:creationId xmlns:a16="http://schemas.microsoft.com/office/drawing/2014/main" id="{596F2F43-6DB3-CD41-B1ED-05082E97FC53}"/>
              </a:ext>
            </a:extLst>
          </p:cNvPr>
          <p:cNvCxnSpPr>
            <a:cxnSpLocks/>
          </p:cNvCxnSpPr>
          <p:nvPr/>
        </p:nvCxnSpPr>
        <p:spPr>
          <a:xfrm flipH="1">
            <a:off x="4936142" y="4633561"/>
            <a:ext cx="1914280" cy="504881"/>
          </a:xfrm>
          <a:prstGeom prst="straightConnector1">
            <a:avLst/>
          </a:prstGeom>
          <a:ln w="38100">
            <a:solidFill>
              <a:srgbClr val="7C9486"/>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365B812-279F-7347-80B8-13D612DEC1B6}"/>
              </a:ext>
            </a:extLst>
          </p:cNvPr>
          <p:cNvSpPr txBox="1"/>
          <p:nvPr/>
        </p:nvSpPr>
        <p:spPr>
          <a:xfrm>
            <a:off x="6850418" y="4429236"/>
            <a:ext cx="1573390" cy="646331"/>
          </a:xfrm>
          <a:prstGeom prst="rect">
            <a:avLst/>
          </a:prstGeom>
          <a:solidFill>
            <a:schemeClr val="bg1">
              <a:alpha val="63000"/>
            </a:schemeClr>
          </a:solidFill>
          <a:ln w="76200">
            <a:solidFill>
              <a:schemeClr val="tx1"/>
            </a:solidFill>
          </a:ln>
          <a:effectLst>
            <a:softEdge rad="63500"/>
          </a:effectLst>
        </p:spPr>
        <p:txBody>
          <a:bodyPr wrap="square" rtlCol="0">
            <a:spAutoFit/>
          </a:bodyPr>
          <a:lstStyle>
            <a:defPPr>
              <a:defRPr lang="en-US"/>
            </a:defPPr>
            <a:lvl1pPr>
              <a:defRPr sz="1600" b="1">
                <a:solidFill>
                  <a:srgbClr val="014929"/>
                </a:solidFill>
                <a:latin typeface="Arial" panose="020B0604020202020204" pitchFamily="34" charset="0"/>
                <a:cs typeface="Arial" panose="020B0604020202020204" pitchFamily="34" charset="0"/>
              </a:defRPr>
            </a:lvl1pPr>
          </a:lstStyle>
          <a:p>
            <a:pPr algn="ctr"/>
            <a:r>
              <a:rPr lang="en-ZA" sz="1800" dirty="0"/>
              <a:t>Op </a:t>
            </a:r>
            <a:br>
              <a:rPr lang="en-ZA" sz="1800" dirty="0"/>
            </a:br>
            <a:r>
              <a:rPr lang="en-ZA" sz="1800" dirty="0"/>
              <a:t>COPPER</a:t>
            </a:r>
          </a:p>
        </p:txBody>
      </p:sp>
      <p:cxnSp>
        <p:nvCxnSpPr>
          <p:cNvPr id="14" name="Straight Arrow Connector 13">
            <a:extLst>
              <a:ext uri="{FF2B5EF4-FFF2-40B4-BE49-F238E27FC236}">
                <a16:creationId xmlns:a16="http://schemas.microsoft.com/office/drawing/2014/main" id="{DABB60CC-F70F-EA44-8287-8283C1BA1D17}"/>
              </a:ext>
            </a:extLst>
          </p:cNvPr>
          <p:cNvCxnSpPr>
            <a:cxnSpLocks/>
            <a:stCxn id="15" idx="3"/>
          </p:cNvCxnSpPr>
          <p:nvPr/>
        </p:nvCxnSpPr>
        <p:spPr>
          <a:xfrm flipV="1">
            <a:off x="1747880" y="3795763"/>
            <a:ext cx="1701550" cy="644817"/>
          </a:xfrm>
          <a:prstGeom prst="straightConnector1">
            <a:avLst/>
          </a:prstGeom>
          <a:ln w="38100">
            <a:solidFill>
              <a:srgbClr val="7C9486"/>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585E290-ACF6-144B-A649-A36456062263}"/>
              </a:ext>
            </a:extLst>
          </p:cNvPr>
          <p:cNvSpPr txBox="1"/>
          <p:nvPr/>
        </p:nvSpPr>
        <p:spPr>
          <a:xfrm>
            <a:off x="319668" y="4117414"/>
            <a:ext cx="1428212" cy="646331"/>
          </a:xfrm>
          <a:prstGeom prst="rect">
            <a:avLst/>
          </a:prstGeom>
          <a:solidFill>
            <a:schemeClr val="bg1">
              <a:alpha val="63000"/>
            </a:schemeClr>
          </a:solidFill>
          <a:ln w="76200">
            <a:solidFill>
              <a:schemeClr val="tx1"/>
            </a:solidFill>
          </a:ln>
          <a:effectLst>
            <a:softEdge rad="63500"/>
          </a:effectLst>
        </p:spPr>
        <p:txBody>
          <a:bodyPr wrap="square" rtlCol="0">
            <a:spAutoFit/>
          </a:bodyPr>
          <a:lstStyle>
            <a:defPPr>
              <a:defRPr lang="en-US"/>
            </a:defPPr>
            <a:lvl1pPr>
              <a:defRPr sz="1600" b="1">
                <a:solidFill>
                  <a:srgbClr val="014929"/>
                </a:solidFill>
                <a:latin typeface="Arial" panose="020B0604020202020204" pitchFamily="34" charset="0"/>
                <a:cs typeface="Arial" panose="020B0604020202020204" pitchFamily="34" charset="0"/>
              </a:defRPr>
            </a:lvl1pPr>
          </a:lstStyle>
          <a:p>
            <a:pPr algn="ctr"/>
            <a:r>
              <a:rPr lang="en-ZA" sz="1800" dirty="0"/>
              <a:t>Op MISTRAL</a:t>
            </a:r>
          </a:p>
        </p:txBody>
      </p:sp>
      <p:pic>
        <p:nvPicPr>
          <p:cNvPr id="16" name="Picture 95"/>
          <p:cNvPicPr>
            <a:picLocks noChangeAspect="1"/>
          </p:cNvPicPr>
          <p:nvPr/>
        </p:nvPicPr>
        <p:blipFill>
          <a:blip r:embed="rId5">
            <a:extLst>
              <a:ext uri="{28A0092B-C50C-407E-A947-70E740481C1C}">
                <a14:useLocalDpi xmlns:a14="http://schemas.microsoft.com/office/drawing/2010/main" val="0"/>
              </a:ext>
            </a:extLst>
          </a:blip>
          <a:srcRect b="20265"/>
          <a:stretch>
            <a:fillRect/>
          </a:stretch>
        </p:blipFill>
        <p:spPr bwMode="auto">
          <a:xfrm>
            <a:off x="4812502" y="719453"/>
            <a:ext cx="4305602" cy="2683821"/>
          </a:xfrm>
          <a:prstGeom prst="rect">
            <a:avLst/>
          </a:prstGeom>
          <a:noFill/>
          <a:ln>
            <a:noFill/>
          </a:ln>
          <a:effectLst>
            <a:softEdge rad="2794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F9E64DE3-81C4-1F4A-AE86-51AAD75EF2D9}"/>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59262" y="5178889"/>
            <a:ext cx="2534295" cy="1144520"/>
          </a:xfrm>
          <a:prstGeom prst="rect">
            <a:avLst/>
          </a:prstGeom>
        </p:spPr>
      </p:pic>
      <p:pic>
        <p:nvPicPr>
          <p:cNvPr id="18" name="Picture 17"/>
          <p:cNvPicPr>
            <a:picLocks noChangeAspect="1"/>
          </p:cNvPicPr>
          <p:nvPr/>
        </p:nvPicPr>
        <p:blipFill>
          <a:blip r:embed="rId7"/>
          <a:stretch>
            <a:fillRect/>
          </a:stretch>
        </p:blipFill>
        <p:spPr>
          <a:xfrm>
            <a:off x="4341169" y="5213780"/>
            <a:ext cx="1666349" cy="826614"/>
          </a:xfrm>
          <a:prstGeom prst="rect">
            <a:avLst/>
          </a:prstGeom>
          <a:ln>
            <a:noFill/>
          </a:ln>
          <a:effectLst>
            <a:softEdge rad="112500"/>
          </a:effectLst>
        </p:spPr>
      </p:pic>
    </p:spTree>
    <p:extLst>
      <p:ext uri="{BB962C8B-B14F-4D97-AF65-F5344CB8AC3E}">
        <p14:creationId xmlns:p14="http://schemas.microsoft.com/office/powerpoint/2010/main" val="12731473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Outcome 11 / Priority 7</a:t>
            </a:r>
          </a:p>
        </p:txBody>
      </p:sp>
      <p:sp>
        <p:nvSpPr>
          <p:cNvPr id="6" name="Rectangle 13"/>
          <p:cNvSpPr>
            <a:spLocks noChangeArrowheads="1"/>
          </p:cNvSpPr>
          <p:nvPr/>
        </p:nvSpPr>
        <p:spPr bwMode="auto">
          <a:xfrm>
            <a:off x="208294" y="827567"/>
            <a:ext cx="8738480"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14400" fontAlgn="base">
              <a:spcBef>
                <a:spcPct val="0"/>
              </a:spcBef>
              <a:spcAft>
                <a:spcPct val="0"/>
              </a:spcAft>
            </a:pPr>
            <a:r>
              <a:rPr lang="en-ZA" sz="2200" dirty="0">
                <a:solidFill>
                  <a:prstClr val="black"/>
                </a:solidFill>
                <a:latin typeface="Arial" charset="0"/>
                <a:cs typeface="Arial" charset="0"/>
              </a:rPr>
              <a:t>The SANDF continued to participate with the planning and execution of external peace support operations, rescue operations and humanitarian assistance operations, which included: </a:t>
            </a:r>
          </a:p>
          <a:p>
            <a:pPr marL="342900" indent="-342900" algn="just" defTabSz="914400" fontAlgn="base">
              <a:spcBef>
                <a:spcPct val="0"/>
              </a:spcBef>
              <a:spcAft>
                <a:spcPct val="0"/>
              </a:spcAft>
              <a:buFont typeface="Arial" panose="020B0604020202020204" pitchFamily="34" charset="0"/>
              <a:buChar char="•"/>
            </a:pPr>
            <a:endParaRPr lang="en-ZA" sz="1200" dirty="0">
              <a:solidFill>
                <a:prstClr val="black"/>
              </a:solidFill>
              <a:latin typeface="Arial" charset="0"/>
              <a:cs typeface="Arial" charset="0"/>
            </a:endParaRPr>
          </a:p>
          <a:p>
            <a:pPr marL="342900" indent="-342900" algn="just" defTabSz="914400" fontAlgn="base">
              <a:spcBef>
                <a:spcPct val="0"/>
              </a:spcBef>
              <a:spcAft>
                <a:spcPct val="0"/>
              </a:spcAft>
              <a:buFont typeface="Arial" panose="020B0604020202020204" pitchFamily="34" charset="0"/>
              <a:buChar char="•"/>
            </a:pPr>
            <a:r>
              <a:rPr lang="en-ZA" sz="2000" b="1" dirty="0">
                <a:solidFill>
                  <a:prstClr val="black"/>
                </a:solidFill>
                <a:latin typeface="Arial" charset="0"/>
                <a:cs typeface="Arial" charset="0"/>
              </a:rPr>
              <a:t>Peace Support Operations</a:t>
            </a:r>
            <a:r>
              <a:rPr lang="en-ZA" sz="2000" dirty="0">
                <a:solidFill>
                  <a:prstClr val="black"/>
                </a:solidFill>
                <a:latin typeface="Arial" charset="0"/>
                <a:cs typeface="Arial" charset="0"/>
              </a:rPr>
              <a:t>.  The SANDF continued to participate in the UN Peace Support Operation in the DRC (Op MISTRAL).</a:t>
            </a:r>
            <a:endParaRPr lang="en-ZA" sz="1200" dirty="0">
              <a:solidFill>
                <a:prstClr val="black"/>
              </a:solidFill>
              <a:latin typeface="Arial" charset="0"/>
              <a:cs typeface="Arial" charset="0"/>
            </a:endParaRPr>
          </a:p>
          <a:p>
            <a:pPr marL="342900" indent="-342900" algn="just" defTabSz="914400" fontAlgn="base">
              <a:spcBef>
                <a:spcPct val="0"/>
              </a:spcBef>
              <a:spcAft>
                <a:spcPct val="0"/>
              </a:spcAft>
              <a:buFont typeface="Arial" panose="020B0604020202020204" pitchFamily="34" charset="0"/>
              <a:buChar char="•"/>
            </a:pPr>
            <a:endParaRPr lang="en-ZA" sz="1200" dirty="0">
              <a:solidFill>
                <a:prstClr val="black"/>
              </a:solidFill>
              <a:latin typeface="Arial" charset="0"/>
              <a:cs typeface="Arial" charset="0"/>
            </a:endParaRPr>
          </a:p>
          <a:p>
            <a:pPr marL="342900" indent="-342900" algn="just" defTabSz="914400" fontAlgn="base">
              <a:spcBef>
                <a:spcPct val="0"/>
              </a:spcBef>
              <a:spcAft>
                <a:spcPct val="0"/>
              </a:spcAft>
              <a:buFont typeface="Arial" panose="020B0604020202020204" pitchFamily="34" charset="0"/>
              <a:buChar char="•"/>
            </a:pPr>
            <a:r>
              <a:rPr lang="en-ZA" sz="2000" b="1" dirty="0">
                <a:solidFill>
                  <a:prstClr val="black"/>
                </a:solidFill>
                <a:latin typeface="Arial" charset="0"/>
                <a:cs typeface="Arial" charset="0"/>
              </a:rPr>
              <a:t>Anti-piracy Operations</a:t>
            </a:r>
            <a:r>
              <a:rPr lang="en-ZA" sz="2000" dirty="0">
                <a:solidFill>
                  <a:prstClr val="black"/>
                </a:solidFill>
                <a:latin typeface="Arial" charset="0"/>
                <a:cs typeface="Arial" charset="0"/>
              </a:rPr>
              <a:t>. The SANDF continued to support to Mozambican Defence Force with anti-piracy operations in the Mozambique Channel (Op COPPER).</a:t>
            </a:r>
          </a:p>
          <a:p>
            <a:pPr marL="342900" indent="-342900" algn="just" defTabSz="914400" fontAlgn="base">
              <a:spcBef>
                <a:spcPct val="0"/>
              </a:spcBef>
              <a:spcAft>
                <a:spcPct val="0"/>
              </a:spcAft>
              <a:buFont typeface="Arial" panose="020B0604020202020204" pitchFamily="34" charset="0"/>
              <a:buChar char="•"/>
            </a:pPr>
            <a:endParaRPr lang="en-ZA" sz="2000" dirty="0">
              <a:solidFill>
                <a:prstClr val="black"/>
              </a:solidFill>
              <a:latin typeface="Arial" charset="0"/>
              <a:cs typeface="Arial" charset="0"/>
            </a:endParaRPr>
          </a:p>
          <a:p>
            <a:pPr marL="342900" indent="-342900" algn="just" defTabSz="914400" fontAlgn="base">
              <a:spcBef>
                <a:spcPct val="0"/>
              </a:spcBef>
              <a:spcAft>
                <a:spcPct val="0"/>
              </a:spcAft>
              <a:buFont typeface="Arial" panose="020B0604020202020204" pitchFamily="34" charset="0"/>
              <a:buChar char="•"/>
            </a:pPr>
            <a:r>
              <a:rPr lang="en-ZA" sz="2000" b="1" dirty="0">
                <a:solidFill>
                  <a:prstClr val="black"/>
                </a:solidFill>
                <a:latin typeface="Arial" charset="0"/>
                <a:cs typeface="Arial" charset="0"/>
              </a:rPr>
              <a:t>Disaster Aid and Disaster Relief</a:t>
            </a:r>
            <a:r>
              <a:rPr lang="en-ZA" sz="2000" dirty="0">
                <a:solidFill>
                  <a:prstClr val="black"/>
                </a:solidFill>
                <a:latin typeface="Arial" charset="0"/>
                <a:cs typeface="Arial" charset="0"/>
              </a:rPr>
              <a:t>.  The SANDF provided humanitarian assistance operations in support of the Government of Mozambique (Op INDIZA), the Government of Malawi (Op UKUNONPHELA), and the Government of Zimbabwe (Op UKUWELA) due to flooding after </a:t>
            </a:r>
            <a:br>
              <a:rPr lang="en-ZA" sz="2000" dirty="0">
                <a:solidFill>
                  <a:prstClr val="black"/>
                </a:solidFill>
                <a:latin typeface="Arial" charset="0"/>
                <a:cs typeface="Arial" charset="0"/>
              </a:rPr>
            </a:br>
            <a:r>
              <a:rPr lang="en-ZA" sz="2000" dirty="0">
                <a:solidFill>
                  <a:prstClr val="black"/>
                </a:solidFill>
                <a:latin typeface="Arial" charset="0"/>
                <a:cs typeface="Arial" charset="0"/>
              </a:rPr>
              <a:t>cyclone EDAI.</a:t>
            </a:r>
          </a:p>
          <a:p>
            <a:pPr marL="342900" indent="-342900" algn="just" defTabSz="914400" fontAlgn="base">
              <a:spcBef>
                <a:spcPct val="0"/>
              </a:spcBef>
              <a:spcAft>
                <a:spcPct val="0"/>
              </a:spcAft>
              <a:buFont typeface="Arial" panose="020B0604020202020204" pitchFamily="34" charset="0"/>
              <a:buChar char="•"/>
            </a:pPr>
            <a:endParaRPr lang="en-ZA" sz="20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42</a:t>
            </a:fld>
            <a:endParaRPr lang="en-US" altLang="en-US" sz="2400" dirty="0">
              <a:solidFill>
                <a:srgbClr val="014929"/>
              </a:solidFill>
              <a:latin typeface="Arial" panose="020B0604020202020204" pitchFamily="34" charset="0"/>
            </a:endParaRPr>
          </a:p>
        </p:txBody>
      </p:sp>
      <p:sp>
        <p:nvSpPr>
          <p:cNvPr id="8" name="Rectangle 7"/>
          <p:cNvSpPr/>
          <p:nvPr/>
        </p:nvSpPr>
        <p:spPr>
          <a:xfrm>
            <a:off x="7428345" y="5541531"/>
            <a:ext cx="1646669" cy="369332"/>
          </a:xfrm>
          <a:prstGeom prst="rect">
            <a:avLst/>
          </a:prstGeom>
        </p:spPr>
        <p:txBody>
          <a:bodyPr wrap="none">
            <a:spAutoFit/>
          </a:bodyPr>
          <a:lstStyle/>
          <a:p>
            <a:r>
              <a:rPr lang="en-ZA" dirty="0">
                <a:solidFill>
                  <a:srgbClr val="70AD47">
                    <a:lumMod val="75000"/>
                  </a:srgbClr>
                </a:solidFill>
                <a:latin typeface="Arial" charset="0"/>
                <a:cs typeface="Arial" charset="0"/>
              </a:rPr>
              <a:t>[DOD AR </a:t>
            </a:r>
            <a:r>
              <a:rPr lang="en-ZA" dirty="0" smtClean="0">
                <a:solidFill>
                  <a:srgbClr val="70AD47">
                    <a:lumMod val="75000"/>
                  </a:srgbClr>
                </a:solidFill>
                <a:latin typeface="Arial" charset="0"/>
                <a:cs typeface="Arial" charset="0"/>
              </a:rPr>
              <a:t>p37]</a:t>
            </a:r>
            <a:endParaRPr lang="en-ZA" dirty="0"/>
          </a:p>
        </p:txBody>
      </p:sp>
    </p:spTree>
    <p:extLst>
      <p:ext uri="{BB962C8B-B14F-4D97-AF65-F5344CB8AC3E}">
        <p14:creationId xmlns:p14="http://schemas.microsoft.com/office/powerpoint/2010/main" val="38852618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Outcome 11 / Priority 7</a:t>
            </a:r>
          </a:p>
        </p:txBody>
      </p:sp>
      <p:sp>
        <p:nvSpPr>
          <p:cNvPr id="6" name="Rectangle 13"/>
          <p:cNvSpPr>
            <a:spLocks noChangeArrowheads="1"/>
          </p:cNvSpPr>
          <p:nvPr/>
        </p:nvSpPr>
        <p:spPr bwMode="auto">
          <a:xfrm>
            <a:off x="208294" y="827567"/>
            <a:ext cx="8738480"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14400" fontAlgn="base">
              <a:spcBef>
                <a:spcPct val="0"/>
              </a:spcBef>
              <a:spcAft>
                <a:spcPct val="0"/>
              </a:spcAft>
            </a:pPr>
            <a:r>
              <a:rPr lang="en-ZA" sz="2200" dirty="0">
                <a:solidFill>
                  <a:prstClr val="black"/>
                </a:solidFill>
                <a:latin typeface="Arial" charset="0"/>
                <a:cs typeface="Arial" charset="0"/>
              </a:rPr>
              <a:t>In support of </a:t>
            </a:r>
            <a:r>
              <a:rPr lang="en-ZA" sz="2200" b="1" dirty="0">
                <a:solidFill>
                  <a:prstClr val="black"/>
                </a:solidFill>
                <a:effectLst>
                  <a:outerShdw blurRad="38100" dist="38100" dir="2700000" algn="tl">
                    <a:srgbClr val="000000">
                      <a:alpha val="43137"/>
                    </a:srgbClr>
                  </a:outerShdw>
                </a:effectLst>
                <a:latin typeface="Arial" charset="0"/>
                <a:cs typeface="Arial" charset="0"/>
              </a:rPr>
              <a:t>SA’s foreign policy</a:t>
            </a:r>
            <a:r>
              <a:rPr lang="en-ZA" sz="2200" dirty="0">
                <a:solidFill>
                  <a:prstClr val="black"/>
                </a:solidFill>
                <a:latin typeface="Arial" charset="0"/>
                <a:cs typeface="Arial" charset="0"/>
              </a:rPr>
              <a:t>, the DOD:</a:t>
            </a:r>
          </a:p>
          <a:p>
            <a:pPr algn="just" defTabSz="914400" fontAlgn="base">
              <a:spcBef>
                <a:spcPct val="0"/>
              </a:spcBef>
              <a:spcAft>
                <a:spcPct val="0"/>
              </a:spcAft>
            </a:pPr>
            <a:endParaRPr lang="en-ZA" sz="2200" dirty="0">
              <a:solidFill>
                <a:prstClr val="black"/>
              </a:solidFill>
              <a:latin typeface="Arial" charset="0"/>
              <a:cs typeface="Arial" charset="0"/>
            </a:endParaRPr>
          </a:p>
          <a:p>
            <a:pPr marL="342900" indent="-342900" algn="just" defTabSz="914400" fontAlgn="base">
              <a:spcBef>
                <a:spcPct val="0"/>
              </a:spcBef>
              <a:spcAft>
                <a:spcPct val="0"/>
              </a:spcAft>
              <a:buFont typeface="Arial" panose="020B0604020202020204" pitchFamily="34" charset="0"/>
              <a:buChar char="•"/>
            </a:pPr>
            <a:r>
              <a:rPr lang="en-ZA" sz="2000" dirty="0">
                <a:solidFill>
                  <a:prstClr val="black"/>
                </a:solidFill>
                <a:latin typeface="Arial" charset="0"/>
                <a:cs typeface="Arial" charset="0"/>
              </a:rPr>
              <a:t>Took part in a number of peace missions and SANDF troops have served in UN and AU missions on the continent.</a:t>
            </a:r>
          </a:p>
          <a:p>
            <a:pPr marL="342900" indent="-342900" algn="just" defTabSz="914400" fontAlgn="base">
              <a:spcBef>
                <a:spcPct val="0"/>
              </a:spcBef>
              <a:spcAft>
                <a:spcPct val="0"/>
              </a:spcAft>
              <a:buFont typeface="Arial" panose="020B0604020202020204" pitchFamily="34" charset="0"/>
              <a:buChar char="•"/>
            </a:pPr>
            <a:endParaRPr lang="en-ZA" sz="1200" dirty="0">
              <a:solidFill>
                <a:prstClr val="black"/>
              </a:solidFill>
              <a:latin typeface="Arial" charset="0"/>
              <a:cs typeface="Arial" charset="0"/>
            </a:endParaRPr>
          </a:p>
          <a:p>
            <a:pPr marL="342900" indent="-342900" algn="just" defTabSz="914400" fontAlgn="base">
              <a:spcBef>
                <a:spcPct val="0"/>
              </a:spcBef>
              <a:spcAft>
                <a:spcPct val="0"/>
              </a:spcAft>
              <a:buFont typeface="Arial" panose="020B0604020202020204" pitchFamily="34" charset="0"/>
              <a:buChar char="•"/>
            </a:pPr>
            <a:r>
              <a:rPr lang="en-ZA" sz="2000" dirty="0">
                <a:solidFill>
                  <a:prstClr val="black"/>
                </a:solidFill>
                <a:latin typeface="Arial" charset="0"/>
                <a:cs typeface="Arial" charset="0"/>
              </a:rPr>
              <a:t>Contributed to the FIB under UN Resolution 2098 to neutralise, disarm and prevent the expansion of all armed groups in the eastern parts of the DRC.</a:t>
            </a:r>
          </a:p>
          <a:p>
            <a:pPr marL="342900" indent="-342900" algn="just" defTabSz="914400" fontAlgn="base">
              <a:spcBef>
                <a:spcPct val="0"/>
              </a:spcBef>
              <a:spcAft>
                <a:spcPct val="0"/>
              </a:spcAft>
              <a:buFont typeface="Arial" panose="020B0604020202020204" pitchFamily="34" charset="0"/>
              <a:buChar char="•"/>
            </a:pPr>
            <a:endParaRPr lang="en-ZA" sz="1200" dirty="0">
              <a:solidFill>
                <a:prstClr val="black"/>
              </a:solidFill>
              <a:latin typeface="Arial" charset="0"/>
              <a:cs typeface="Arial" charset="0"/>
            </a:endParaRPr>
          </a:p>
          <a:p>
            <a:pPr marL="342900" indent="-342900" algn="just" defTabSz="914400" fontAlgn="base">
              <a:spcBef>
                <a:spcPct val="0"/>
              </a:spcBef>
              <a:spcAft>
                <a:spcPct val="0"/>
              </a:spcAft>
              <a:buFont typeface="Arial" panose="020B0604020202020204" pitchFamily="34" charset="0"/>
              <a:buChar char="•"/>
            </a:pPr>
            <a:r>
              <a:rPr lang="en-ZA" sz="2000" dirty="0">
                <a:solidFill>
                  <a:prstClr val="black"/>
                </a:solidFill>
                <a:latin typeface="Arial" charset="0"/>
                <a:cs typeface="Arial" charset="0"/>
              </a:rPr>
              <a:t>Participated in a JIIM military exercise (Ex MOSI), a multinational exercise to promote navigation and sea economic activities between SA, the PRC and Russia, executed on the west coast of SA between Cape Columbine and the Cape of Good Hope from 21 to 30 Nov 2019.</a:t>
            </a:r>
          </a:p>
          <a:p>
            <a:pPr marL="342900" indent="-342900" algn="just" defTabSz="914400" fontAlgn="base">
              <a:spcBef>
                <a:spcPct val="0"/>
              </a:spcBef>
              <a:spcAft>
                <a:spcPct val="0"/>
              </a:spcAft>
              <a:buFont typeface="Arial" panose="020B0604020202020204" pitchFamily="34" charset="0"/>
              <a:buChar char="•"/>
            </a:pPr>
            <a:endParaRPr lang="en-ZA" sz="1200" dirty="0">
              <a:solidFill>
                <a:prstClr val="black"/>
              </a:solidFill>
              <a:latin typeface="Arial" charset="0"/>
              <a:cs typeface="Arial" charset="0"/>
            </a:endParaRPr>
          </a:p>
          <a:p>
            <a:pPr marL="342900" indent="-342900" algn="just" defTabSz="914400" fontAlgn="base">
              <a:spcBef>
                <a:spcPct val="0"/>
              </a:spcBef>
              <a:spcAft>
                <a:spcPct val="0"/>
              </a:spcAft>
              <a:buFont typeface="Arial" panose="020B0604020202020204" pitchFamily="34" charset="0"/>
              <a:buChar char="•"/>
            </a:pPr>
            <a:endParaRPr lang="en-ZA" sz="2000" dirty="0">
              <a:solidFill>
                <a:prstClr val="black"/>
              </a:solidFill>
              <a:latin typeface="Arial" charset="0"/>
              <a:cs typeface="Arial" charset="0"/>
            </a:endParaRPr>
          </a:p>
          <a:p>
            <a:pPr algn="just" defTabSz="914400" fontAlgn="base">
              <a:spcBef>
                <a:spcPct val="0"/>
              </a:spcBef>
              <a:spcAft>
                <a:spcPct val="0"/>
              </a:spcAft>
            </a:pPr>
            <a:endParaRPr lang="en-ZA" sz="2000" dirty="0">
              <a:solidFill>
                <a:prstClr val="black"/>
              </a:solidFill>
              <a:latin typeface="Arial" charset="0"/>
              <a:cs typeface="Arial" charset="0"/>
            </a:endParaRPr>
          </a:p>
          <a:p>
            <a:pPr marL="342900" indent="-342900" algn="just" defTabSz="914400" fontAlgn="base">
              <a:spcBef>
                <a:spcPct val="0"/>
              </a:spcBef>
              <a:spcAft>
                <a:spcPct val="0"/>
              </a:spcAft>
              <a:buFont typeface="Arial" panose="020B0604020202020204" pitchFamily="34" charset="0"/>
              <a:buChar char="•"/>
            </a:pPr>
            <a:endParaRPr lang="en-ZA" sz="20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43</a:t>
            </a:fld>
            <a:endParaRPr lang="en-US" altLang="en-US" sz="2400" dirty="0">
              <a:solidFill>
                <a:srgbClr val="014929"/>
              </a:solidFill>
              <a:latin typeface="Arial" panose="020B0604020202020204" pitchFamily="34" charset="0"/>
            </a:endParaRPr>
          </a:p>
        </p:txBody>
      </p:sp>
      <p:sp>
        <p:nvSpPr>
          <p:cNvPr id="8" name="Rectangle 7"/>
          <p:cNvSpPr/>
          <p:nvPr/>
        </p:nvSpPr>
        <p:spPr>
          <a:xfrm>
            <a:off x="7428345" y="5541531"/>
            <a:ext cx="1646669" cy="369332"/>
          </a:xfrm>
          <a:prstGeom prst="rect">
            <a:avLst/>
          </a:prstGeom>
        </p:spPr>
        <p:txBody>
          <a:bodyPr wrap="none">
            <a:spAutoFit/>
          </a:bodyPr>
          <a:lstStyle/>
          <a:p>
            <a:r>
              <a:rPr lang="en-ZA" dirty="0">
                <a:solidFill>
                  <a:srgbClr val="70AD47">
                    <a:lumMod val="75000"/>
                  </a:srgbClr>
                </a:solidFill>
                <a:latin typeface="Arial" charset="0"/>
                <a:cs typeface="Arial" charset="0"/>
              </a:rPr>
              <a:t>[DOD AR </a:t>
            </a:r>
            <a:r>
              <a:rPr lang="en-ZA" dirty="0" smtClean="0">
                <a:solidFill>
                  <a:srgbClr val="70AD47">
                    <a:lumMod val="75000"/>
                  </a:srgbClr>
                </a:solidFill>
                <a:latin typeface="Arial" charset="0"/>
                <a:cs typeface="Arial" charset="0"/>
              </a:rPr>
              <a:t>p38]</a:t>
            </a:r>
            <a:endParaRPr lang="en-ZA" dirty="0"/>
          </a:p>
        </p:txBody>
      </p:sp>
    </p:spTree>
    <p:extLst>
      <p:ext uri="{BB962C8B-B14F-4D97-AF65-F5344CB8AC3E}">
        <p14:creationId xmlns:p14="http://schemas.microsoft.com/office/powerpoint/2010/main" val="36568849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Outcome 11 / Priority 7</a:t>
            </a:r>
          </a:p>
        </p:txBody>
      </p:sp>
      <p:sp>
        <p:nvSpPr>
          <p:cNvPr id="6" name="Rectangle 13"/>
          <p:cNvSpPr>
            <a:spLocks noChangeArrowheads="1"/>
          </p:cNvSpPr>
          <p:nvPr/>
        </p:nvSpPr>
        <p:spPr bwMode="auto">
          <a:xfrm>
            <a:off x="208294" y="827567"/>
            <a:ext cx="8738480"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14400" fontAlgn="base">
              <a:spcBef>
                <a:spcPct val="0"/>
              </a:spcBef>
              <a:spcAft>
                <a:spcPct val="0"/>
              </a:spcAft>
            </a:pPr>
            <a:r>
              <a:rPr lang="en-ZA" sz="2200" dirty="0">
                <a:solidFill>
                  <a:prstClr val="black"/>
                </a:solidFill>
                <a:latin typeface="Arial" charset="0"/>
                <a:cs typeface="Arial" charset="0"/>
              </a:rPr>
              <a:t>As part of the DOD’s </a:t>
            </a:r>
            <a:r>
              <a:rPr lang="en-ZA" sz="2200" b="1" dirty="0">
                <a:solidFill>
                  <a:prstClr val="black"/>
                </a:solidFill>
                <a:effectLst>
                  <a:outerShdw blurRad="38100" dist="38100" dir="2700000" algn="tl">
                    <a:srgbClr val="000000">
                      <a:alpha val="43137"/>
                    </a:srgbClr>
                  </a:outerShdw>
                </a:effectLst>
                <a:latin typeface="Arial" charset="0"/>
                <a:cs typeface="Arial" charset="0"/>
              </a:rPr>
              <a:t>defence diplomacy </a:t>
            </a:r>
            <a:r>
              <a:rPr lang="en-ZA" sz="2200" dirty="0">
                <a:solidFill>
                  <a:prstClr val="black"/>
                </a:solidFill>
                <a:latin typeface="Arial" charset="0"/>
                <a:cs typeface="Arial" charset="0"/>
              </a:rPr>
              <a:t>efforts with key African states and strategic partners, the DOD remains committed to have its Defence Attachés deployed to support Government objectives. </a:t>
            </a:r>
          </a:p>
          <a:p>
            <a:pPr marL="342900" indent="-3429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algn="just" defTabSz="914400" fontAlgn="base">
              <a:spcBef>
                <a:spcPct val="0"/>
              </a:spcBef>
              <a:spcAft>
                <a:spcPct val="0"/>
              </a:spcAft>
            </a:pPr>
            <a:r>
              <a:rPr lang="en-ZA" sz="2200" dirty="0">
                <a:solidFill>
                  <a:prstClr val="black"/>
                </a:solidFill>
                <a:latin typeface="Arial" charset="0"/>
                <a:cs typeface="Arial" charset="0"/>
              </a:rPr>
              <a:t>To this extend, the DOD deployed 10 Defence Attachés in the SADC region; Angola, Botswana, the DRC, Lesotho, Mozambique, Namibia, Eswatini, Tanzania, Zambia and Zimbabwe.</a:t>
            </a:r>
          </a:p>
          <a:p>
            <a:pPr marL="342900" indent="-3429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algn="just" defTabSz="914400" fontAlgn="base">
              <a:spcBef>
                <a:spcPct val="0"/>
              </a:spcBef>
              <a:spcAft>
                <a:spcPct val="0"/>
              </a:spcAft>
            </a:pPr>
            <a:endParaRPr lang="en-ZA" sz="2200" dirty="0">
              <a:solidFill>
                <a:prstClr val="black"/>
              </a:solidFill>
              <a:latin typeface="Arial" charset="0"/>
              <a:cs typeface="Arial" charset="0"/>
            </a:endParaRPr>
          </a:p>
          <a:p>
            <a:pPr marL="342900" indent="-3429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44</a:t>
            </a:fld>
            <a:endParaRPr lang="en-US" altLang="en-US" sz="2400" dirty="0">
              <a:solidFill>
                <a:srgbClr val="014929"/>
              </a:solidFill>
              <a:latin typeface="Arial" panose="020B0604020202020204" pitchFamily="34" charset="0"/>
            </a:endParaRPr>
          </a:p>
        </p:txBody>
      </p:sp>
      <p:sp>
        <p:nvSpPr>
          <p:cNvPr id="8" name="Rectangle 7"/>
          <p:cNvSpPr/>
          <p:nvPr/>
        </p:nvSpPr>
        <p:spPr>
          <a:xfrm>
            <a:off x="7428345" y="5541531"/>
            <a:ext cx="1646669" cy="369332"/>
          </a:xfrm>
          <a:prstGeom prst="rect">
            <a:avLst/>
          </a:prstGeom>
        </p:spPr>
        <p:txBody>
          <a:bodyPr wrap="none">
            <a:spAutoFit/>
          </a:bodyPr>
          <a:lstStyle/>
          <a:p>
            <a:r>
              <a:rPr lang="en-ZA" dirty="0">
                <a:solidFill>
                  <a:srgbClr val="70AD47">
                    <a:lumMod val="75000"/>
                  </a:srgbClr>
                </a:solidFill>
                <a:latin typeface="Arial" charset="0"/>
                <a:cs typeface="Arial" charset="0"/>
              </a:rPr>
              <a:t>[DOD AR </a:t>
            </a:r>
            <a:r>
              <a:rPr lang="en-ZA" dirty="0" smtClean="0">
                <a:solidFill>
                  <a:srgbClr val="70AD47">
                    <a:lumMod val="75000"/>
                  </a:srgbClr>
                </a:solidFill>
                <a:latin typeface="Arial" charset="0"/>
                <a:cs typeface="Arial" charset="0"/>
              </a:rPr>
              <a:t>p38]</a:t>
            </a:r>
            <a:endParaRPr lang="en-ZA" dirty="0"/>
          </a:p>
        </p:txBody>
      </p:sp>
    </p:spTree>
    <p:extLst>
      <p:ext uri="{BB962C8B-B14F-4D97-AF65-F5344CB8AC3E}">
        <p14:creationId xmlns:p14="http://schemas.microsoft.com/office/powerpoint/2010/main" val="39025438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6" name="Rectangle 13"/>
          <p:cNvSpPr>
            <a:spLocks noChangeArrowheads="1"/>
          </p:cNvSpPr>
          <p:nvPr/>
        </p:nvSpPr>
        <p:spPr bwMode="auto">
          <a:xfrm>
            <a:off x="298580" y="595901"/>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fontAlgn="base">
              <a:lnSpc>
                <a:spcPct val="200000"/>
              </a:lnSpc>
              <a:spcBef>
                <a:spcPct val="0"/>
              </a:spcBef>
              <a:spcAft>
                <a:spcPct val="0"/>
              </a:spcAft>
            </a:pPr>
            <a:endParaRPr lang="en-ZA" sz="2600" dirty="0">
              <a:solidFill>
                <a:prstClr val="black"/>
              </a:solidFill>
              <a:latin typeface="Arial" charset="0"/>
              <a:cs typeface="Arial" charset="0"/>
            </a:endParaRPr>
          </a:p>
          <a:p>
            <a:pPr algn="ctr" defTabSz="914400" fontAlgn="base">
              <a:lnSpc>
                <a:spcPct val="200000"/>
              </a:lnSpc>
              <a:spcBef>
                <a:spcPct val="0"/>
              </a:spcBef>
              <a:spcAft>
                <a:spcPct val="0"/>
              </a:spcAft>
            </a:pPr>
            <a:endParaRPr lang="en-ZA" sz="2600" dirty="0">
              <a:solidFill>
                <a:prstClr val="black"/>
              </a:solidFill>
              <a:latin typeface="Arial" charset="0"/>
              <a:cs typeface="Arial" charset="0"/>
            </a:endParaRPr>
          </a:p>
          <a:p>
            <a:pPr algn="ctr" defTabSz="914400" fontAlgn="base">
              <a:spcBef>
                <a:spcPct val="0"/>
              </a:spcBef>
              <a:spcAft>
                <a:spcPct val="0"/>
              </a:spcAft>
            </a:pPr>
            <a:endParaRPr lang="en-ZA" sz="4800" b="1" dirty="0">
              <a:solidFill>
                <a:srgbClr val="014929"/>
              </a:solidFill>
              <a:effectLst>
                <a:outerShdw blurRad="38100" dist="38100" dir="2700000" algn="tl">
                  <a:srgbClr val="000000">
                    <a:alpha val="43137"/>
                  </a:srgbClr>
                </a:outerShdw>
              </a:effectLst>
              <a:latin typeface="Arial" charset="0"/>
              <a:cs typeface="Arial" charset="0"/>
            </a:endParaRPr>
          </a:p>
          <a:p>
            <a:pPr algn="ctr" defTabSz="914400" fontAlgn="base">
              <a:spcBef>
                <a:spcPct val="0"/>
              </a:spcBef>
              <a:spcAft>
                <a:spcPct val="0"/>
              </a:spcAft>
            </a:pPr>
            <a:r>
              <a:rPr lang="en-ZA" sz="4800" b="1" dirty="0">
                <a:solidFill>
                  <a:srgbClr val="014929"/>
                </a:solidFill>
                <a:effectLst>
                  <a:outerShdw blurRad="38100" dist="38100" dir="2700000" algn="tl">
                    <a:srgbClr val="000000">
                      <a:alpha val="43137"/>
                    </a:srgbClr>
                  </a:outerShdw>
                </a:effectLst>
                <a:latin typeface="Arial" charset="0"/>
                <a:cs typeface="Arial" charset="0"/>
              </a:rPr>
              <a:t>Departmental Performance</a:t>
            </a:r>
            <a:endParaRPr lang="en-US" sz="4800" b="1" dirty="0">
              <a:solidFill>
                <a:srgbClr val="014929"/>
              </a:solidFill>
              <a:effectLst>
                <a:outerShdw blurRad="38100" dist="38100" dir="2700000" algn="tl">
                  <a:srgbClr val="000000">
                    <a:alpha val="43137"/>
                  </a:srgbClr>
                </a:outerShdw>
              </a:effectLst>
              <a:latin typeface="Arial" charset="0"/>
              <a:cs typeface="Arial" charset="0"/>
            </a:endParaRPr>
          </a:p>
        </p:txBody>
      </p:sp>
    </p:spTree>
    <p:extLst>
      <p:ext uri="{BB962C8B-B14F-4D97-AF65-F5344CB8AC3E}">
        <p14:creationId xmlns:p14="http://schemas.microsoft.com/office/powerpoint/2010/main" val="2794136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Analysis of DOD Performance Indicators </a:t>
            </a:r>
          </a:p>
        </p:txBody>
      </p:sp>
      <p:sp>
        <p:nvSpPr>
          <p:cNvPr id="6" name="Rectangle 13"/>
          <p:cNvSpPr>
            <a:spLocks noChangeArrowheads="1"/>
          </p:cNvSpPr>
          <p:nvPr/>
        </p:nvSpPr>
        <p:spPr bwMode="auto">
          <a:xfrm>
            <a:off x="288979" y="836532"/>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14400" fontAlgn="base">
              <a:spcBef>
                <a:spcPct val="0"/>
              </a:spcBef>
              <a:spcAft>
                <a:spcPct val="0"/>
              </a:spcAft>
            </a:pPr>
            <a:r>
              <a:rPr lang="en-ZA" sz="2200" dirty="0">
                <a:solidFill>
                  <a:prstClr val="black"/>
                </a:solidFill>
                <a:latin typeface="Arial" charset="0"/>
                <a:cs typeface="Arial" charset="0"/>
              </a:rPr>
              <a:t>The DOD reported against 78 Performance Indicators, consisting of 140 targets, in the FY2019/20. </a:t>
            </a:r>
          </a:p>
          <a:p>
            <a:pPr algn="just" defTabSz="914400" fontAlgn="base">
              <a:spcBef>
                <a:spcPct val="0"/>
              </a:spcBef>
              <a:spcAft>
                <a:spcPct val="0"/>
              </a:spcAft>
            </a:pPr>
            <a:endParaRPr lang="en-ZA" sz="2200" dirty="0">
              <a:solidFill>
                <a:prstClr val="black"/>
              </a:solidFill>
              <a:latin typeface="Arial" charset="0"/>
              <a:cs typeface="Arial" charset="0"/>
            </a:endParaRPr>
          </a:p>
          <a:p>
            <a:pPr marL="457200" indent="-4572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algn="just" defTabSz="914400" fontAlgn="base">
              <a:spcBef>
                <a:spcPct val="0"/>
              </a:spcBef>
              <a:spcAft>
                <a:spcPct val="0"/>
              </a:spcAft>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46</a:t>
            </a:fld>
            <a:endParaRPr lang="en-US" altLang="en-US" sz="2400" dirty="0">
              <a:solidFill>
                <a:srgbClr val="014929"/>
              </a:solidFill>
              <a:latin typeface="Arial" panose="020B0604020202020204" pitchFamily="34" charset="0"/>
            </a:endParaRPr>
          </a:p>
        </p:txBody>
      </p:sp>
      <p:pic>
        <p:nvPicPr>
          <p:cNvPr id="2" name="Picture 1"/>
          <p:cNvPicPr>
            <a:picLocks noChangeAspect="1"/>
          </p:cNvPicPr>
          <p:nvPr/>
        </p:nvPicPr>
        <p:blipFill>
          <a:blip r:embed="rId3"/>
          <a:stretch>
            <a:fillRect/>
          </a:stretch>
        </p:blipFill>
        <p:spPr>
          <a:xfrm>
            <a:off x="-56275" y="1846817"/>
            <a:ext cx="4369653" cy="2432106"/>
          </a:xfrm>
          <a:prstGeom prst="rect">
            <a:avLst/>
          </a:prstGeom>
        </p:spPr>
      </p:pic>
      <p:pic>
        <p:nvPicPr>
          <p:cNvPr id="3" name="Picture 2"/>
          <p:cNvPicPr>
            <a:picLocks noChangeAspect="1"/>
          </p:cNvPicPr>
          <p:nvPr/>
        </p:nvPicPr>
        <p:blipFill>
          <a:blip r:embed="rId4"/>
          <a:stretch>
            <a:fillRect/>
          </a:stretch>
        </p:blipFill>
        <p:spPr>
          <a:xfrm>
            <a:off x="1921009" y="3627453"/>
            <a:ext cx="4561584" cy="2532024"/>
          </a:xfrm>
          <a:prstGeom prst="rect">
            <a:avLst/>
          </a:prstGeom>
        </p:spPr>
      </p:pic>
      <p:pic>
        <p:nvPicPr>
          <p:cNvPr id="8" name="Picture 7"/>
          <p:cNvPicPr>
            <a:picLocks noChangeAspect="1"/>
          </p:cNvPicPr>
          <p:nvPr/>
        </p:nvPicPr>
        <p:blipFill>
          <a:blip r:embed="rId5"/>
          <a:stretch>
            <a:fillRect/>
          </a:stretch>
        </p:blipFill>
        <p:spPr>
          <a:xfrm>
            <a:off x="4679539" y="1882603"/>
            <a:ext cx="4131324" cy="2454936"/>
          </a:xfrm>
          <a:prstGeom prst="rect">
            <a:avLst/>
          </a:prstGeom>
        </p:spPr>
      </p:pic>
    </p:spTree>
    <p:extLst>
      <p:ext uri="{BB962C8B-B14F-4D97-AF65-F5344CB8AC3E}">
        <p14:creationId xmlns:p14="http://schemas.microsoft.com/office/powerpoint/2010/main" val="18893653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DOD </a:t>
            </a:r>
            <a:r>
              <a:rPr lang="en-US" altLang="en-US" sz="2800" b="1" dirty="0" smtClean="0">
                <a:solidFill>
                  <a:prstClr val="white"/>
                </a:solidFill>
                <a:latin typeface="Arial" panose="020B0604020202020204" pitchFamily="34" charset="0"/>
              </a:rPr>
              <a:t>Mandate </a:t>
            </a:r>
            <a:r>
              <a:rPr lang="en-US" altLang="en-US" sz="2800" b="1" dirty="0">
                <a:solidFill>
                  <a:prstClr val="white"/>
                </a:solidFill>
                <a:latin typeface="Arial" panose="020B0604020202020204" pitchFamily="34" charset="0"/>
              </a:rPr>
              <a:t>Achievement</a:t>
            </a:r>
          </a:p>
        </p:txBody>
      </p:sp>
      <p:sp>
        <p:nvSpPr>
          <p:cNvPr id="7" name="Slide Number Placeholder 1"/>
          <p:cNvSpPr>
            <a:spLocks noGrp="1"/>
          </p:cNvSpPr>
          <p:nvPr>
            <p:ph type="sldNum" sz="quarter" idx="10"/>
          </p:nvPr>
        </p:nvSpPr>
        <p:spPr bwMode="auto">
          <a:xfrm>
            <a:off x="8590547" y="6477000"/>
            <a:ext cx="521797"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47</a:t>
            </a:fld>
            <a:endParaRPr lang="en-US" altLang="en-US" sz="2400" dirty="0">
              <a:solidFill>
                <a:srgbClr val="014929"/>
              </a:solidFill>
              <a:latin typeface="Arial" panose="020B0604020202020204" pitchFamily="34" charset="0"/>
            </a:endParaRPr>
          </a:p>
        </p:txBody>
      </p:sp>
      <p:pic>
        <p:nvPicPr>
          <p:cNvPr id="2" name="Picture 1"/>
          <p:cNvPicPr>
            <a:picLocks noChangeAspect="1"/>
          </p:cNvPicPr>
          <p:nvPr/>
        </p:nvPicPr>
        <p:blipFill>
          <a:blip r:embed="rId4">
            <a:clrChange>
              <a:clrFrom>
                <a:srgbClr val="FFFFFF"/>
              </a:clrFrom>
              <a:clrTo>
                <a:srgbClr val="FFFFFF">
                  <a:alpha val="0"/>
                </a:srgbClr>
              </a:clrTo>
            </a:clrChange>
          </a:blip>
          <a:stretch>
            <a:fillRect/>
          </a:stretch>
        </p:blipFill>
        <p:spPr>
          <a:xfrm>
            <a:off x="857052" y="312737"/>
            <a:ext cx="7429355" cy="5450288"/>
          </a:xfrm>
          <a:prstGeom prst="rect">
            <a:avLst/>
          </a:prstGeom>
        </p:spPr>
      </p:pic>
      <p:sp>
        <p:nvSpPr>
          <p:cNvPr id="8" name="Rectangle 7"/>
          <p:cNvSpPr/>
          <p:nvPr/>
        </p:nvSpPr>
        <p:spPr>
          <a:xfrm>
            <a:off x="7991604" y="5702896"/>
            <a:ext cx="1158843" cy="276999"/>
          </a:xfrm>
          <a:prstGeom prst="rect">
            <a:avLst/>
          </a:prstGeom>
        </p:spPr>
        <p:txBody>
          <a:bodyPr wrap="none">
            <a:spAutoFit/>
          </a:bodyPr>
          <a:lstStyle/>
          <a:p>
            <a:r>
              <a:rPr lang="en-ZA" sz="1200" dirty="0">
                <a:solidFill>
                  <a:srgbClr val="70AD47">
                    <a:lumMod val="75000"/>
                  </a:srgbClr>
                </a:solidFill>
                <a:latin typeface="Arial" charset="0"/>
                <a:cs typeface="Arial" charset="0"/>
              </a:rPr>
              <a:t>[DOD AR </a:t>
            </a:r>
            <a:r>
              <a:rPr lang="en-ZA" sz="1200" dirty="0" smtClean="0">
                <a:solidFill>
                  <a:srgbClr val="70AD47">
                    <a:lumMod val="75000"/>
                  </a:srgbClr>
                </a:solidFill>
                <a:latin typeface="Arial" charset="0"/>
                <a:cs typeface="Arial" charset="0"/>
              </a:rPr>
              <a:t>p84]</a:t>
            </a:r>
            <a:endParaRPr lang="en-ZA" sz="1200" dirty="0"/>
          </a:p>
        </p:txBody>
      </p:sp>
    </p:spTree>
    <p:extLst>
      <p:ext uri="{BB962C8B-B14F-4D97-AF65-F5344CB8AC3E}">
        <p14:creationId xmlns:p14="http://schemas.microsoft.com/office/powerpoint/2010/main" val="13856844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Year-on-Year Performance Comparison</a:t>
            </a: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48</a:t>
            </a:fld>
            <a:endParaRPr lang="en-US" altLang="en-US" sz="2400" dirty="0">
              <a:solidFill>
                <a:srgbClr val="014929"/>
              </a:solidFill>
              <a:latin typeface="Arial" panose="020B0604020202020204" pitchFamily="34" charset="0"/>
            </a:endParaRPr>
          </a:p>
        </p:txBody>
      </p:sp>
      <p:graphicFrame>
        <p:nvGraphicFramePr>
          <p:cNvPr id="8" name="Table 7"/>
          <p:cNvGraphicFramePr>
            <a:graphicFrameLocks noGrp="1"/>
          </p:cNvGraphicFramePr>
          <p:nvPr/>
        </p:nvGraphicFramePr>
        <p:xfrm>
          <a:off x="142875" y="803758"/>
          <a:ext cx="8858248" cy="2248740"/>
        </p:xfrm>
        <a:graphic>
          <a:graphicData uri="http://schemas.openxmlformats.org/drawingml/2006/table">
            <a:tbl>
              <a:tblPr firstRow="1" bandRow="1"/>
              <a:tblGrid>
                <a:gridCol w="1385888">
                  <a:extLst>
                    <a:ext uri="{9D8B030D-6E8A-4147-A177-3AD203B41FA5}">
                      <a16:colId xmlns:a16="http://schemas.microsoft.com/office/drawing/2014/main" val="20000"/>
                    </a:ext>
                  </a:extLst>
                </a:gridCol>
                <a:gridCol w="1494472">
                  <a:extLst>
                    <a:ext uri="{9D8B030D-6E8A-4147-A177-3AD203B41FA5}">
                      <a16:colId xmlns:a16="http://schemas.microsoft.com/office/drawing/2014/main" val="20001"/>
                    </a:ext>
                  </a:extLst>
                </a:gridCol>
                <a:gridCol w="1494472">
                  <a:extLst>
                    <a:ext uri="{9D8B030D-6E8A-4147-A177-3AD203B41FA5}">
                      <a16:colId xmlns:a16="http://schemas.microsoft.com/office/drawing/2014/main" val="20002"/>
                    </a:ext>
                  </a:extLst>
                </a:gridCol>
                <a:gridCol w="1494472">
                  <a:extLst>
                    <a:ext uri="{9D8B030D-6E8A-4147-A177-3AD203B41FA5}">
                      <a16:colId xmlns:a16="http://schemas.microsoft.com/office/drawing/2014/main" val="20003"/>
                    </a:ext>
                  </a:extLst>
                </a:gridCol>
                <a:gridCol w="1494472">
                  <a:extLst>
                    <a:ext uri="{9D8B030D-6E8A-4147-A177-3AD203B41FA5}">
                      <a16:colId xmlns:a16="http://schemas.microsoft.com/office/drawing/2014/main" val="20004"/>
                    </a:ext>
                  </a:extLst>
                </a:gridCol>
                <a:gridCol w="1494472">
                  <a:extLst>
                    <a:ext uri="{9D8B030D-6E8A-4147-A177-3AD203B41FA5}">
                      <a16:colId xmlns:a16="http://schemas.microsoft.com/office/drawing/2014/main" val="1331071065"/>
                    </a:ext>
                  </a:extLst>
                </a:gridCol>
              </a:tblGrid>
              <a:tr h="417942">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en-ZA" sz="2000" b="1" dirty="0">
                        <a:solidFill>
                          <a:schemeClr val="bg1"/>
                        </a:solidFill>
                        <a:latin typeface="Arial" panose="020B0604020202020204" pitchFamily="34" charset="0"/>
                        <a:cs typeface="Arial" panose="020B0604020202020204" pitchFamily="34" charset="0"/>
                      </a:endParaRPr>
                    </a:p>
                  </a:txBody>
                  <a:tcPr marL="99060" marR="9906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2000" b="1" dirty="0">
                          <a:solidFill>
                            <a:schemeClr val="bg1"/>
                          </a:solidFill>
                          <a:latin typeface="Arial" panose="020B0604020202020204" pitchFamily="34" charset="0"/>
                          <a:cs typeface="Arial" panose="020B0604020202020204" pitchFamily="34" charset="0"/>
                        </a:rPr>
                        <a:t>FY2015/16</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2000" b="1" dirty="0">
                          <a:solidFill>
                            <a:schemeClr val="bg1"/>
                          </a:solidFill>
                          <a:latin typeface="Arial" panose="020B0604020202020204" pitchFamily="34" charset="0"/>
                          <a:cs typeface="Arial" panose="020B0604020202020204" pitchFamily="34" charset="0"/>
                        </a:rPr>
                        <a:t>FY2016/17</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2000" b="1" dirty="0">
                          <a:solidFill>
                            <a:schemeClr val="bg1"/>
                          </a:solidFill>
                          <a:latin typeface="Arial" panose="020B0604020202020204" pitchFamily="34" charset="0"/>
                          <a:cs typeface="Arial" panose="020B0604020202020204" pitchFamily="34" charset="0"/>
                        </a:rPr>
                        <a:t>FY2017/18</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p>
                      <a:pPr algn="ctr"/>
                      <a:r>
                        <a:rPr lang="en-ZA" sz="2000" b="1" dirty="0">
                          <a:solidFill>
                            <a:schemeClr val="bg1"/>
                          </a:solidFill>
                          <a:latin typeface="Arial" panose="020B0604020202020204" pitchFamily="34" charset="0"/>
                          <a:cs typeface="Arial" panose="020B0604020202020204" pitchFamily="34" charset="0"/>
                        </a:rPr>
                        <a:t>FY2018/19</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p>
                      <a:pPr algn="ctr"/>
                      <a:r>
                        <a:rPr lang="en-ZA" sz="2000" b="1" dirty="0">
                          <a:solidFill>
                            <a:schemeClr val="bg1"/>
                          </a:solidFill>
                          <a:latin typeface="Arial" panose="020B0604020202020204" pitchFamily="34" charset="0"/>
                          <a:cs typeface="Arial" panose="020B0604020202020204" pitchFamily="34" charset="0"/>
                        </a:rPr>
                        <a:t>FY2019/20</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extLst>
                  <a:ext uri="{0D108BD9-81ED-4DB2-BD59-A6C34878D82A}">
                    <a16:rowId xmlns:a16="http://schemas.microsoft.com/office/drawing/2014/main" val="10000"/>
                  </a:ext>
                </a:extLst>
              </a:tr>
              <a:tr h="502170">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en-ZA" b="1" dirty="0">
                          <a:solidFill>
                            <a:schemeClr val="tx1"/>
                          </a:solidFill>
                          <a:latin typeface="Arial" panose="020B0604020202020204" pitchFamily="34" charset="0"/>
                          <a:cs typeface="Arial" panose="020B0604020202020204" pitchFamily="34" charset="0"/>
                        </a:rPr>
                        <a:t>Achieved</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ZA" sz="2000" b="1" dirty="0">
                          <a:latin typeface="Arial" panose="020B0604020202020204" pitchFamily="34" charset="0"/>
                          <a:cs typeface="Arial" panose="020B0604020202020204" pitchFamily="34" charset="0"/>
                        </a:rPr>
                        <a:t>69</a:t>
                      </a:r>
                    </a:p>
                    <a:p>
                      <a:pPr algn="ctr"/>
                      <a:r>
                        <a:rPr lang="en-ZA" sz="2000" b="1" dirty="0">
                          <a:latin typeface="Arial" panose="020B0604020202020204" pitchFamily="34" charset="0"/>
                          <a:cs typeface="Arial" panose="020B0604020202020204" pitchFamily="34" charset="0"/>
                        </a:rPr>
                        <a:t>(66%)</a:t>
                      </a:r>
                    </a:p>
                  </a:txBody>
                  <a:tcPr marL="91452" marR="91452" marT="45702" marB="4570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ZA" sz="2000" b="1" dirty="0">
                          <a:solidFill>
                            <a:schemeClr val="tx1"/>
                          </a:solidFill>
                          <a:latin typeface="Arial" panose="020B0604020202020204" pitchFamily="34" charset="0"/>
                          <a:cs typeface="Arial" panose="020B0604020202020204" pitchFamily="34" charset="0"/>
                        </a:rPr>
                        <a:t>62</a:t>
                      </a:r>
                    </a:p>
                    <a:p>
                      <a:pPr algn="ctr"/>
                      <a:r>
                        <a:rPr lang="en-ZA" sz="2000" b="1" dirty="0">
                          <a:solidFill>
                            <a:schemeClr val="tx1"/>
                          </a:solidFill>
                          <a:latin typeface="Arial" panose="020B0604020202020204" pitchFamily="34" charset="0"/>
                          <a:cs typeface="Arial" panose="020B0604020202020204" pitchFamily="34" charset="0"/>
                        </a:rPr>
                        <a:t>(65%)</a:t>
                      </a:r>
                    </a:p>
                  </a:txBody>
                  <a:tcPr marL="91452" marR="91452" marT="45702" marB="4570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defTabSz="914400" rtl="0" eaLnBrk="1" latinLnBrk="0" hangingPunct="1"/>
                      <a:r>
                        <a:rPr lang="en-ZA" sz="2000" b="1" kern="1200" dirty="0">
                          <a:solidFill>
                            <a:schemeClr val="tx1"/>
                          </a:solidFill>
                          <a:latin typeface="Arial" panose="020B0604020202020204" pitchFamily="34" charset="0"/>
                          <a:ea typeface="+mn-ea"/>
                          <a:cs typeface="Arial" panose="020B0604020202020204" pitchFamily="34" charset="0"/>
                        </a:rPr>
                        <a:t>64</a:t>
                      </a:r>
                    </a:p>
                    <a:p>
                      <a:pPr marL="0" algn="ctr" defTabSz="914400" rtl="0" eaLnBrk="1" latinLnBrk="0" hangingPunct="1"/>
                      <a:r>
                        <a:rPr lang="en-ZA" sz="2000" b="1" kern="1200" dirty="0">
                          <a:solidFill>
                            <a:schemeClr val="tx1"/>
                          </a:solidFill>
                          <a:latin typeface="Arial" panose="020B0604020202020204" pitchFamily="34" charset="0"/>
                          <a:ea typeface="+mn-ea"/>
                          <a:cs typeface="Arial" panose="020B0604020202020204" pitchFamily="34" charset="0"/>
                        </a:rPr>
                        <a:t>(64%)</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ZA" sz="2000" b="1" kern="1200" dirty="0">
                          <a:solidFill>
                            <a:schemeClr val="tx1"/>
                          </a:solidFill>
                          <a:latin typeface="Arial" panose="020B0604020202020204" pitchFamily="34" charset="0"/>
                          <a:ea typeface="+mn-ea"/>
                          <a:cs typeface="Arial" panose="020B0604020202020204" pitchFamily="34" charset="0"/>
                        </a:rPr>
                        <a:t>67</a:t>
                      </a:r>
                    </a:p>
                    <a:p>
                      <a:pPr marL="0" algn="ctr" defTabSz="914400" rtl="0" eaLnBrk="1" latinLnBrk="0" hangingPunct="1"/>
                      <a:r>
                        <a:rPr lang="en-ZA" sz="2000" b="1" kern="1200" dirty="0">
                          <a:solidFill>
                            <a:schemeClr val="tx1"/>
                          </a:solidFill>
                          <a:latin typeface="Arial" panose="020B0604020202020204" pitchFamily="34" charset="0"/>
                          <a:ea typeface="+mn-ea"/>
                          <a:cs typeface="Arial" panose="020B0604020202020204" pitchFamily="34" charset="0"/>
                        </a:rPr>
                        <a:t>(69%)</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ZA" sz="2000" b="1" kern="1200" dirty="0">
                          <a:solidFill>
                            <a:srgbClr val="006600"/>
                          </a:solidFill>
                          <a:latin typeface="Arial" panose="020B0604020202020204" pitchFamily="34" charset="0"/>
                          <a:ea typeface="+mn-ea"/>
                          <a:cs typeface="Arial" panose="020B0604020202020204" pitchFamily="34" charset="0"/>
                        </a:rPr>
                        <a:t>57</a:t>
                      </a:r>
                    </a:p>
                    <a:p>
                      <a:pPr marL="0" algn="ctr" defTabSz="914400" rtl="0" eaLnBrk="1" latinLnBrk="0" hangingPunct="1"/>
                      <a:r>
                        <a:rPr lang="en-ZA" sz="2000" b="1" kern="1200" dirty="0">
                          <a:solidFill>
                            <a:srgbClr val="006600"/>
                          </a:solidFill>
                          <a:latin typeface="Arial" panose="020B0604020202020204" pitchFamily="34" charset="0"/>
                          <a:ea typeface="+mn-ea"/>
                          <a:cs typeface="Arial" panose="020B0604020202020204" pitchFamily="34" charset="0"/>
                        </a:rPr>
                        <a:t>(73%)</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40080">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en-ZA" b="1" dirty="0">
                          <a:solidFill>
                            <a:schemeClr val="tx1"/>
                          </a:solidFill>
                          <a:latin typeface="Arial" panose="020B0604020202020204" pitchFamily="34" charset="0"/>
                          <a:cs typeface="Arial" panose="020B0604020202020204" pitchFamily="34" charset="0"/>
                        </a:rPr>
                        <a:t>Not Achieved</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ZA" sz="2000" b="1" dirty="0">
                          <a:latin typeface="Arial" panose="020B0604020202020204" pitchFamily="34" charset="0"/>
                          <a:cs typeface="Arial" panose="020B0604020202020204" pitchFamily="34" charset="0"/>
                        </a:rPr>
                        <a:t>35</a:t>
                      </a:r>
                    </a:p>
                    <a:p>
                      <a:pPr algn="ctr"/>
                      <a:r>
                        <a:rPr lang="en-ZA" sz="2000" b="1" dirty="0">
                          <a:latin typeface="Arial" panose="020B0604020202020204" pitchFamily="34" charset="0"/>
                          <a:cs typeface="Arial" panose="020B0604020202020204" pitchFamily="34" charset="0"/>
                        </a:rPr>
                        <a:t>(34%)</a:t>
                      </a:r>
                    </a:p>
                  </a:txBody>
                  <a:tcPr marL="91452" marR="91452" marT="45702" marB="4570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ZA" sz="2000" b="1" dirty="0">
                          <a:solidFill>
                            <a:schemeClr val="tx1"/>
                          </a:solidFill>
                          <a:latin typeface="Arial" panose="020B0604020202020204" pitchFamily="34" charset="0"/>
                          <a:cs typeface="Arial" panose="020B0604020202020204" pitchFamily="34" charset="0"/>
                        </a:rPr>
                        <a:t>33</a:t>
                      </a:r>
                    </a:p>
                    <a:p>
                      <a:pPr algn="ctr"/>
                      <a:r>
                        <a:rPr lang="en-ZA" sz="2000" b="1" dirty="0">
                          <a:solidFill>
                            <a:schemeClr val="tx1"/>
                          </a:solidFill>
                          <a:latin typeface="Arial" panose="020B0604020202020204" pitchFamily="34" charset="0"/>
                          <a:cs typeface="Arial" panose="020B0604020202020204" pitchFamily="34" charset="0"/>
                        </a:rPr>
                        <a:t>(35%)</a:t>
                      </a:r>
                    </a:p>
                  </a:txBody>
                  <a:tcPr marL="91452" marR="91452" marT="45702" marB="4570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defTabSz="914400" rtl="0" eaLnBrk="1" latinLnBrk="0" hangingPunct="1"/>
                      <a:r>
                        <a:rPr lang="en-ZA" sz="2000" b="1" kern="1200" dirty="0">
                          <a:solidFill>
                            <a:schemeClr val="tx1"/>
                          </a:solidFill>
                          <a:latin typeface="Arial" panose="020B0604020202020204" pitchFamily="34" charset="0"/>
                          <a:ea typeface="+mn-ea"/>
                          <a:cs typeface="Arial" panose="020B0604020202020204" pitchFamily="34" charset="0"/>
                        </a:rPr>
                        <a:t>36</a:t>
                      </a:r>
                    </a:p>
                    <a:p>
                      <a:pPr marL="0" algn="ctr" defTabSz="914400" rtl="0" eaLnBrk="1" latinLnBrk="0" hangingPunct="1"/>
                      <a:r>
                        <a:rPr lang="en-ZA" sz="2000" b="1" kern="1200" dirty="0">
                          <a:solidFill>
                            <a:schemeClr val="tx1"/>
                          </a:solidFill>
                          <a:latin typeface="Arial" panose="020B0604020202020204" pitchFamily="34" charset="0"/>
                          <a:ea typeface="+mn-ea"/>
                          <a:cs typeface="Arial" panose="020B0604020202020204" pitchFamily="34" charset="0"/>
                        </a:rPr>
                        <a:t>(36%)</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ZA" sz="2000" b="1" kern="1200" dirty="0">
                          <a:solidFill>
                            <a:schemeClr val="tx1"/>
                          </a:solidFill>
                          <a:latin typeface="Arial" panose="020B0604020202020204" pitchFamily="34" charset="0"/>
                          <a:ea typeface="+mn-ea"/>
                          <a:cs typeface="Arial" panose="020B0604020202020204" pitchFamily="34" charset="0"/>
                        </a:rPr>
                        <a:t>30</a:t>
                      </a:r>
                    </a:p>
                    <a:p>
                      <a:pPr marL="0" algn="ctr" defTabSz="914400" rtl="0" eaLnBrk="1" latinLnBrk="0" hangingPunct="1"/>
                      <a:r>
                        <a:rPr lang="en-ZA" sz="2000" b="1" kern="1200" dirty="0">
                          <a:solidFill>
                            <a:schemeClr val="tx1"/>
                          </a:solidFill>
                          <a:latin typeface="Arial" panose="020B0604020202020204" pitchFamily="34" charset="0"/>
                          <a:ea typeface="+mn-ea"/>
                          <a:cs typeface="Arial" panose="020B0604020202020204" pitchFamily="34" charset="0"/>
                        </a:rPr>
                        <a:t>(31%)</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ZA" sz="2000" b="1" kern="1200" dirty="0">
                          <a:solidFill>
                            <a:srgbClr val="C00000"/>
                          </a:solidFill>
                          <a:latin typeface="Arial" panose="020B0604020202020204" pitchFamily="34" charset="0"/>
                          <a:ea typeface="+mn-ea"/>
                          <a:cs typeface="Arial" panose="020B0604020202020204" pitchFamily="34" charset="0"/>
                        </a:rPr>
                        <a:t>21</a:t>
                      </a:r>
                    </a:p>
                    <a:p>
                      <a:pPr marL="0" algn="ctr" defTabSz="914400" rtl="0" eaLnBrk="1" latinLnBrk="0" hangingPunct="1"/>
                      <a:r>
                        <a:rPr lang="en-ZA" sz="2000" b="1" kern="1200" dirty="0">
                          <a:solidFill>
                            <a:srgbClr val="C00000"/>
                          </a:solidFill>
                          <a:latin typeface="Arial" panose="020B0604020202020204" pitchFamily="34" charset="0"/>
                          <a:ea typeface="+mn-ea"/>
                          <a:cs typeface="Arial" panose="020B0604020202020204" pitchFamily="34" charset="0"/>
                        </a:rPr>
                        <a:t>(27%)</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28718">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en-ZA" sz="2000" b="1" dirty="0">
                          <a:solidFill>
                            <a:schemeClr val="tx1"/>
                          </a:solidFill>
                          <a:latin typeface="Arial" panose="020B0604020202020204" pitchFamily="34" charset="0"/>
                          <a:cs typeface="Arial" panose="020B0604020202020204" pitchFamily="34" charset="0"/>
                        </a:rPr>
                        <a:t>Total</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c>
                  <a:txBody>
                    <a:bodyPr/>
                    <a:lstStyle/>
                    <a:p>
                      <a:pPr algn="ctr"/>
                      <a:r>
                        <a:rPr lang="en-ZA" sz="2000" b="1" dirty="0">
                          <a:latin typeface="Arial" panose="020B0604020202020204" pitchFamily="34" charset="0"/>
                          <a:cs typeface="Arial" panose="020B0604020202020204" pitchFamily="34" charset="0"/>
                        </a:rPr>
                        <a:t>104</a:t>
                      </a:r>
                    </a:p>
                  </a:txBody>
                  <a:tcPr marL="91452" marR="91452" marT="45702" marB="4570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c>
                  <a:txBody>
                    <a:bodyPr/>
                    <a:lstStyle/>
                    <a:p>
                      <a:pPr algn="ctr"/>
                      <a:r>
                        <a:rPr lang="en-ZA" sz="2000" b="1" dirty="0">
                          <a:solidFill>
                            <a:schemeClr val="tx1"/>
                          </a:solidFill>
                          <a:latin typeface="Arial" panose="020B0604020202020204" pitchFamily="34" charset="0"/>
                          <a:cs typeface="Arial" panose="020B0604020202020204" pitchFamily="34" charset="0"/>
                        </a:rPr>
                        <a:t>95</a:t>
                      </a:r>
                    </a:p>
                  </a:txBody>
                  <a:tcPr marL="91452" marR="91452" marT="45702" marB="4570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2000" b="1" dirty="0">
                          <a:solidFill>
                            <a:schemeClr val="tx1"/>
                          </a:solidFill>
                          <a:latin typeface="Arial" panose="020B0604020202020204" pitchFamily="34" charset="0"/>
                          <a:cs typeface="Arial" panose="020B0604020202020204" pitchFamily="34" charset="0"/>
                        </a:rPr>
                        <a:t>100</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c>
                  <a:txBody>
                    <a:bodyPr/>
                    <a:lstStyle/>
                    <a:p>
                      <a:pPr algn="ctr"/>
                      <a:r>
                        <a:rPr lang="en-ZA" sz="2000" b="1" dirty="0">
                          <a:solidFill>
                            <a:schemeClr val="tx1"/>
                          </a:solidFill>
                          <a:latin typeface="Arial" panose="020B0604020202020204" pitchFamily="34" charset="0"/>
                          <a:cs typeface="Arial" panose="020B0604020202020204" pitchFamily="34" charset="0"/>
                        </a:rPr>
                        <a:t>97</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c>
                  <a:txBody>
                    <a:bodyPr/>
                    <a:lstStyle/>
                    <a:p>
                      <a:pPr algn="ctr"/>
                      <a:r>
                        <a:rPr lang="en-ZA" sz="2000" b="1" dirty="0">
                          <a:solidFill>
                            <a:schemeClr val="tx1"/>
                          </a:solidFill>
                          <a:latin typeface="Arial" panose="020B0604020202020204" pitchFamily="34" charset="0"/>
                          <a:cs typeface="Arial" panose="020B0604020202020204" pitchFamily="34" charset="0"/>
                        </a:rPr>
                        <a:t>78</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val="10003"/>
                  </a:ext>
                </a:extLst>
              </a:tr>
            </a:tbl>
          </a:graphicData>
        </a:graphic>
      </p:graphicFrame>
      <p:graphicFrame>
        <p:nvGraphicFramePr>
          <p:cNvPr id="32" name="Chart 31"/>
          <p:cNvGraphicFramePr/>
          <p:nvPr>
            <p:extLst>
              <p:ext uri="{D42A27DB-BD31-4B8C-83A1-F6EECF244321}">
                <p14:modId xmlns:p14="http://schemas.microsoft.com/office/powerpoint/2010/main" val="1597184277"/>
              </p:ext>
            </p:extLst>
          </p:nvPr>
        </p:nvGraphicFramePr>
        <p:xfrm>
          <a:off x="553250" y="2961880"/>
          <a:ext cx="7752686" cy="3185348"/>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7899396" y="5702896"/>
            <a:ext cx="1243802" cy="276999"/>
          </a:xfrm>
          <a:prstGeom prst="rect">
            <a:avLst/>
          </a:prstGeom>
        </p:spPr>
        <p:txBody>
          <a:bodyPr wrap="none">
            <a:spAutoFit/>
          </a:bodyPr>
          <a:lstStyle/>
          <a:p>
            <a:r>
              <a:rPr lang="en-ZA" sz="1200" dirty="0">
                <a:solidFill>
                  <a:srgbClr val="70AD47">
                    <a:lumMod val="75000"/>
                  </a:srgbClr>
                </a:solidFill>
                <a:latin typeface="Arial" charset="0"/>
                <a:cs typeface="Arial" charset="0"/>
              </a:rPr>
              <a:t>[DOD AR </a:t>
            </a:r>
            <a:r>
              <a:rPr lang="en-ZA" sz="1200" dirty="0" smtClean="0">
                <a:solidFill>
                  <a:srgbClr val="70AD47">
                    <a:lumMod val="75000"/>
                  </a:srgbClr>
                </a:solidFill>
                <a:latin typeface="Arial" charset="0"/>
                <a:cs typeface="Arial" charset="0"/>
              </a:rPr>
              <a:t>p122]</a:t>
            </a:r>
            <a:endParaRPr lang="en-ZA" sz="1200" dirty="0"/>
          </a:p>
        </p:txBody>
      </p:sp>
    </p:spTree>
    <p:extLst>
      <p:ext uri="{BB962C8B-B14F-4D97-AF65-F5344CB8AC3E}">
        <p14:creationId xmlns:p14="http://schemas.microsoft.com/office/powerpoint/2010/main" val="37539183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44E5A7A-63C6-3B4D-956A-CDBE740567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1" y="-5447"/>
            <a:ext cx="9144533" cy="6863447"/>
          </a:xfrm>
          <a:prstGeom prst="rect">
            <a:avLst/>
          </a:prstGeom>
        </p:spPr>
      </p:pic>
      <p:pic>
        <p:nvPicPr>
          <p:cNvPr id="3" name="Picture 2">
            <a:extLst>
              <a:ext uri="{FF2B5EF4-FFF2-40B4-BE49-F238E27FC236}">
                <a16:creationId xmlns:a16="http://schemas.microsoft.com/office/drawing/2014/main" id="{D386BE6E-3DA7-47CF-9547-767CA9D3D4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7" y="405"/>
            <a:ext cx="9144536" cy="6857595"/>
          </a:xfrm>
          <a:prstGeom prst="rect">
            <a:avLst/>
          </a:prstGeom>
        </p:spPr>
      </p:pic>
      <p:sp>
        <p:nvSpPr>
          <p:cNvPr id="4" name="TextBox 3">
            <a:extLst>
              <a:ext uri="{FF2B5EF4-FFF2-40B4-BE49-F238E27FC236}">
                <a16:creationId xmlns:a16="http://schemas.microsoft.com/office/drawing/2014/main" id="{A98139A0-BD37-43B1-99B4-6D062897B399}"/>
              </a:ext>
            </a:extLst>
          </p:cNvPr>
          <p:cNvSpPr txBox="1"/>
          <p:nvPr/>
        </p:nvSpPr>
        <p:spPr>
          <a:xfrm>
            <a:off x="-1" y="0"/>
            <a:ext cx="9144000" cy="612000"/>
          </a:xfrm>
          <a:prstGeom prst="rect">
            <a:avLst/>
          </a:prstGeom>
          <a:solidFill>
            <a:srgbClr val="014929"/>
          </a:solidFill>
          <a:ln>
            <a:noFill/>
          </a:ln>
        </p:spPr>
        <p:txBody>
          <a:bodyPr anchor="ctr"/>
          <a:lstStyle>
            <a:defPPr>
              <a:defRPr lang="en-US"/>
            </a:defPPr>
            <a:lvl1pPr algn="ctr" defTabSz="914400" fontAlgn="base">
              <a:spcBef>
                <a:spcPct val="0"/>
              </a:spcBef>
              <a:spcAft>
                <a:spcPct val="0"/>
              </a:spcAft>
              <a:defRPr sz="2800" b="1">
                <a:solidFill>
                  <a:prstClr val="white"/>
                </a:solidFill>
                <a:latin typeface="Arial" panose="020B0604020202020204" pitchFamily="34" charset="0"/>
                <a:cs typeface="Arial" panose="020B0604020202020204" pitchFamily="34" charset="0"/>
              </a:defRPr>
            </a:lvl1pPr>
            <a:lvl2pPr marL="742950" indent="-285750">
              <a:defRPr>
                <a:latin typeface="Calibri" panose="020F0502020204030204" pitchFamily="34" charset="0"/>
                <a:cs typeface="Arial" panose="020B0604020202020204" pitchFamily="34" charset="0"/>
              </a:defRPr>
            </a:lvl2pPr>
            <a:lvl3pPr marL="1143000" indent="-228600">
              <a:defRPr>
                <a:latin typeface="Calibri" panose="020F0502020204030204" pitchFamily="34" charset="0"/>
                <a:cs typeface="Arial" panose="020B0604020202020204" pitchFamily="34" charset="0"/>
              </a:defRPr>
            </a:lvl3pPr>
            <a:lvl4pPr marL="1600200" indent="-228600">
              <a:defRPr>
                <a:latin typeface="Calibri" panose="020F0502020204030204" pitchFamily="34" charset="0"/>
                <a:cs typeface="Arial" panose="020B0604020202020204" pitchFamily="34" charset="0"/>
              </a:defRPr>
            </a:lvl4pPr>
            <a:lvl5pPr marL="2057400" indent="-228600">
              <a:defRPr>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latin typeface="Calibri" panose="020F0502020204030204" pitchFamily="34" charset="0"/>
                <a:cs typeface="Arial" panose="020B0604020202020204" pitchFamily="34" charset="0"/>
              </a:defRPr>
            </a:lvl9pPr>
          </a:lstStyle>
          <a:p>
            <a:r>
              <a:rPr lang="en-ZA" altLang="en-US" dirty="0"/>
              <a:t>DOD </a:t>
            </a:r>
            <a:r>
              <a:rPr lang="en-ZA" altLang="en-US" dirty="0" smtClean="0"/>
              <a:t>Annual </a:t>
            </a:r>
            <a:r>
              <a:rPr lang="en-ZA" altLang="en-US" dirty="0"/>
              <a:t>Performance Status</a:t>
            </a:r>
          </a:p>
        </p:txBody>
      </p:sp>
      <p:sp>
        <p:nvSpPr>
          <p:cNvPr id="11" name="TextBox 10">
            <a:extLst>
              <a:ext uri="{FF2B5EF4-FFF2-40B4-BE49-F238E27FC236}">
                <a16:creationId xmlns:a16="http://schemas.microsoft.com/office/drawing/2014/main" id="{FBBA4FAC-A0C5-DA4F-8256-27FE825EC85D}"/>
              </a:ext>
            </a:extLst>
          </p:cNvPr>
          <p:cNvSpPr txBox="1"/>
          <p:nvPr/>
        </p:nvSpPr>
        <p:spPr>
          <a:xfrm>
            <a:off x="348744" y="849539"/>
            <a:ext cx="2066591" cy="646331"/>
          </a:xfrm>
          <a:prstGeom prst="rect">
            <a:avLst/>
          </a:prstGeom>
          <a:noFill/>
        </p:spPr>
        <p:txBody>
          <a:bodyPr wrap="none" rtlCol="0">
            <a:spAutoFit/>
          </a:bodyPr>
          <a:lstStyle/>
          <a:p>
            <a:pPr algn="ctr"/>
            <a:r>
              <a:rPr lang="en-GB" sz="1600" b="1" dirty="0">
                <a:latin typeface="Arial" panose="020B0604020202020204" pitchFamily="34" charset="0"/>
                <a:cs typeface="Arial" panose="020B0604020202020204" pitchFamily="34" charset="0"/>
              </a:rPr>
              <a:t>Fully/Overachieved</a:t>
            </a:r>
            <a:br>
              <a:rPr lang="en-GB" sz="1600" b="1" dirty="0">
                <a:latin typeface="Arial" panose="020B0604020202020204" pitchFamily="34" charset="0"/>
                <a:cs typeface="Arial" panose="020B0604020202020204" pitchFamily="34" charset="0"/>
              </a:rPr>
            </a:br>
            <a:r>
              <a:rPr lang="en-GB" sz="2000" b="1" dirty="0" smtClean="0">
                <a:solidFill>
                  <a:srgbClr val="0066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57 (73%)</a:t>
            </a:r>
            <a:endParaRPr lang="en-GB" sz="1600" b="1" dirty="0">
              <a:solidFill>
                <a:srgbClr val="0066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12" name="Straight Arrow Connector 11">
            <a:extLst>
              <a:ext uri="{FF2B5EF4-FFF2-40B4-BE49-F238E27FC236}">
                <a16:creationId xmlns:a16="http://schemas.microsoft.com/office/drawing/2014/main" id="{73E2CFC0-3541-1C48-81E6-C08EDA5ED640}"/>
              </a:ext>
            </a:extLst>
          </p:cNvPr>
          <p:cNvCxnSpPr>
            <a:cxnSpLocks/>
            <a:endCxn id="11" idx="2"/>
          </p:cNvCxnSpPr>
          <p:nvPr/>
        </p:nvCxnSpPr>
        <p:spPr>
          <a:xfrm flipH="1" flipV="1">
            <a:off x="1382040" y="1495870"/>
            <a:ext cx="272590" cy="579674"/>
          </a:xfrm>
          <a:prstGeom prst="straightConnector1">
            <a:avLst/>
          </a:prstGeom>
          <a:ln w="28575">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4E59511-B001-B146-A72C-D7516C5AE9C8}"/>
              </a:ext>
            </a:extLst>
          </p:cNvPr>
          <p:cNvSpPr txBox="1"/>
          <p:nvPr/>
        </p:nvSpPr>
        <p:spPr>
          <a:xfrm>
            <a:off x="2399347" y="5445237"/>
            <a:ext cx="2344296" cy="646331"/>
          </a:xfrm>
          <a:prstGeom prst="rect">
            <a:avLst/>
          </a:prstGeom>
          <a:noFill/>
        </p:spPr>
        <p:txBody>
          <a:bodyPr wrap="none" rtlCol="0">
            <a:spAutoFit/>
          </a:bodyPr>
          <a:lstStyle/>
          <a:p>
            <a:pPr algn="ctr"/>
            <a:r>
              <a:rPr lang="en-GB" sz="1600" b="1" dirty="0">
                <a:latin typeface="Arial" panose="020B0604020202020204" pitchFamily="34" charset="0"/>
                <a:cs typeface="Arial" panose="020B0604020202020204" pitchFamily="34" charset="0"/>
              </a:rPr>
              <a:t>Partially/Not Achieved</a:t>
            </a:r>
            <a:br>
              <a:rPr lang="en-GB" sz="1600" b="1" dirty="0">
                <a:latin typeface="Arial" panose="020B0604020202020204" pitchFamily="34" charset="0"/>
                <a:cs typeface="Arial" panose="020B0604020202020204" pitchFamily="34" charset="0"/>
              </a:rPr>
            </a:br>
            <a:r>
              <a:rPr lang="en-GB" sz="2000" b="1" dirty="0" smtClean="0">
                <a:solidFill>
                  <a:srgbClr val="C2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21 (27%)</a:t>
            </a:r>
            <a:endParaRPr lang="en-GB" sz="1600" b="1" dirty="0">
              <a:solidFill>
                <a:srgbClr val="C2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14" name="Straight Arrow Connector 13">
            <a:extLst>
              <a:ext uri="{FF2B5EF4-FFF2-40B4-BE49-F238E27FC236}">
                <a16:creationId xmlns:a16="http://schemas.microsoft.com/office/drawing/2014/main" id="{E4E04110-CDA9-CF47-A18D-1432ABA7AA82}"/>
              </a:ext>
            </a:extLst>
          </p:cNvPr>
          <p:cNvCxnSpPr>
            <a:cxnSpLocks/>
            <a:endCxn id="13" idx="0"/>
          </p:cNvCxnSpPr>
          <p:nvPr/>
        </p:nvCxnSpPr>
        <p:spPr>
          <a:xfrm>
            <a:off x="3410857" y="4470400"/>
            <a:ext cx="160638" cy="974837"/>
          </a:xfrm>
          <a:prstGeom prst="straightConnector1">
            <a:avLst/>
          </a:prstGeom>
          <a:ln w="28575">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D95187A-1D99-9743-A7A5-5EA0C7115A21}"/>
              </a:ext>
            </a:extLst>
          </p:cNvPr>
          <p:cNvSpPr txBox="1"/>
          <p:nvPr/>
        </p:nvSpPr>
        <p:spPr>
          <a:xfrm>
            <a:off x="6105374" y="1266216"/>
            <a:ext cx="2869696" cy="400110"/>
          </a:xfrm>
          <a:prstGeom prst="rect">
            <a:avLst/>
          </a:prstGeom>
          <a:noFill/>
        </p:spPr>
        <p:txBody>
          <a:bodyPr wrap="none" rtlCol="0">
            <a:spAutoFit/>
          </a:bodyPr>
          <a:lstStyle/>
          <a:p>
            <a:r>
              <a:rPr lang="en-GB" sz="1500" dirty="0">
                <a:latin typeface="Arial" panose="020B0604020202020204" pitchFamily="34" charset="0"/>
                <a:cs typeface="Arial" panose="020B0604020202020204" pitchFamily="34" charset="0"/>
              </a:rPr>
              <a:t>Achieved greater than 90% = </a:t>
            </a:r>
            <a:r>
              <a:rPr lang="en-GB"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endParaRPr lang="en-GB"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FC20E4C-3677-F84C-B224-B6CB05CC6BF7}"/>
              </a:ext>
            </a:extLst>
          </p:cNvPr>
          <p:cNvSpPr txBox="1"/>
          <p:nvPr/>
        </p:nvSpPr>
        <p:spPr>
          <a:xfrm>
            <a:off x="6105374" y="2559328"/>
            <a:ext cx="3010761" cy="400110"/>
          </a:xfrm>
          <a:prstGeom prst="rect">
            <a:avLst/>
          </a:prstGeom>
          <a:noFill/>
        </p:spPr>
        <p:txBody>
          <a:bodyPr wrap="none" rtlCol="0">
            <a:spAutoFit/>
          </a:bodyPr>
          <a:lstStyle/>
          <a:p>
            <a:r>
              <a:rPr lang="en-GB" sz="1500" dirty="0">
                <a:latin typeface="Arial" panose="020B0604020202020204" pitchFamily="34" charset="0"/>
                <a:cs typeface="Arial" panose="020B0604020202020204" pitchFamily="34" charset="0"/>
              </a:rPr>
              <a:t>Achieved between 70%-90% = </a:t>
            </a:r>
            <a:r>
              <a:rPr lang="en-GB"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p>
        </p:txBody>
      </p:sp>
      <p:sp>
        <p:nvSpPr>
          <p:cNvPr id="17" name="TextBox 16">
            <a:extLst>
              <a:ext uri="{FF2B5EF4-FFF2-40B4-BE49-F238E27FC236}">
                <a16:creationId xmlns:a16="http://schemas.microsoft.com/office/drawing/2014/main" id="{71569FB7-F148-3B40-ABFC-6EC8A663B6F6}"/>
              </a:ext>
            </a:extLst>
          </p:cNvPr>
          <p:cNvSpPr txBox="1"/>
          <p:nvPr/>
        </p:nvSpPr>
        <p:spPr>
          <a:xfrm>
            <a:off x="6105374" y="3814980"/>
            <a:ext cx="3049778" cy="400110"/>
          </a:xfrm>
          <a:prstGeom prst="rect">
            <a:avLst/>
          </a:prstGeom>
          <a:noFill/>
        </p:spPr>
        <p:txBody>
          <a:bodyPr wrap="square" rtlCol="0">
            <a:spAutoFit/>
          </a:bodyPr>
          <a:lstStyle/>
          <a:p>
            <a:r>
              <a:rPr lang="en-GB" sz="1500" dirty="0">
                <a:latin typeface="Arial" panose="020B0604020202020204" pitchFamily="34" charset="0"/>
                <a:cs typeface="Arial" panose="020B0604020202020204" pitchFamily="34" charset="0"/>
              </a:rPr>
              <a:t>Achieved between 50%-70% = </a:t>
            </a:r>
            <a:r>
              <a:rPr lang="en-GB"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7</a:t>
            </a:r>
          </a:p>
        </p:txBody>
      </p:sp>
      <p:sp>
        <p:nvSpPr>
          <p:cNvPr id="20" name="Rectangle 19">
            <a:extLst>
              <a:ext uri="{FF2B5EF4-FFF2-40B4-BE49-F238E27FC236}">
                <a16:creationId xmlns:a16="http://schemas.microsoft.com/office/drawing/2014/main" id="{047516BD-854F-D843-9AF0-A20DF591ACBB}"/>
              </a:ext>
            </a:extLst>
          </p:cNvPr>
          <p:cNvSpPr/>
          <p:nvPr/>
        </p:nvSpPr>
        <p:spPr>
          <a:xfrm>
            <a:off x="6105374" y="5106683"/>
            <a:ext cx="2601994" cy="400110"/>
          </a:xfrm>
          <a:prstGeom prst="rect">
            <a:avLst/>
          </a:prstGeom>
        </p:spPr>
        <p:txBody>
          <a:bodyPr wrap="none">
            <a:spAutoFit/>
          </a:bodyPr>
          <a:lstStyle/>
          <a:p>
            <a:r>
              <a:rPr lang="en-GB" sz="1500" dirty="0">
                <a:latin typeface="Arial" panose="020B0604020202020204" pitchFamily="34" charset="0"/>
                <a:cs typeface="Arial" panose="020B0604020202020204" pitchFamily="34" charset="0"/>
              </a:rPr>
              <a:t>Achieved less than 50% = </a:t>
            </a:r>
            <a:r>
              <a:rPr lang="en-GB"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p>
        </p:txBody>
      </p:sp>
      <p:sp>
        <p:nvSpPr>
          <p:cNvPr id="2" name="Slide Number Placeholder 1"/>
          <p:cNvSpPr>
            <a:spLocks noGrp="1"/>
          </p:cNvSpPr>
          <p:nvPr>
            <p:ph type="sldNum" sz="quarter" idx="12"/>
          </p:nvPr>
        </p:nvSpPr>
        <p:spPr>
          <a:xfrm>
            <a:off x="8699622" y="6484535"/>
            <a:ext cx="413937" cy="365125"/>
          </a:xfrm>
        </p:spPr>
        <p:txBody>
          <a:bodyPr/>
          <a:lstStyle/>
          <a:p>
            <a:fld id="{7A270D2B-0835-49A3-ACEE-56E9604391EE}" type="slidenum">
              <a:rPr lang="en-ZA" sz="1600" smtClean="0">
                <a:solidFill>
                  <a:srgbClr val="014929"/>
                </a:solidFill>
                <a:latin typeface="Arial" panose="020B0604020202020204" pitchFamily="34" charset="0"/>
                <a:cs typeface="Arial" panose="020B0604020202020204" pitchFamily="34" charset="0"/>
              </a:rPr>
              <a:t>49</a:t>
            </a:fld>
            <a:endParaRPr lang="en-ZA" sz="1600" dirty="0">
              <a:solidFill>
                <a:srgbClr val="014929"/>
              </a:solidFill>
              <a:latin typeface="Arial" panose="020B0604020202020204" pitchFamily="34" charset="0"/>
              <a:cs typeface="Arial" panose="020B0604020202020204" pitchFamily="34" charset="0"/>
            </a:endParaRPr>
          </a:p>
        </p:txBody>
      </p:sp>
      <p:sp>
        <p:nvSpPr>
          <p:cNvPr id="18" name="Oval 17">
            <a:extLst>
              <a:ext uri="{FF2B5EF4-FFF2-40B4-BE49-F238E27FC236}">
                <a16:creationId xmlns:a16="http://schemas.microsoft.com/office/drawing/2014/main" id="{F4B3B05C-A5E1-4238-A586-53F72683D309}"/>
              </a:ext>
            </a:extLst>
          </p:cNvPr>
          <p:cNvSpPr/>
          <p:nvPr/>
        </p:nvSpPr>
        <p:spPr>
          <a:xfrm>
            <a:off x="1127760" y="2142201"/>
            <a:ext cx="2529840" cy="253660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2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TOTAL:</a:t>
            </a:r>
          </a:p>
          <a:p>
            <a:pPr algn="ctr"/>
            <a:r>
              <a:rPr lang="en-GB"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78</a:t>
            </a:r>
            <a:endParaRPr lang="en-GB" sz="2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1" name="Rectangle 20"/>
          <p:cNvSpPr/>
          <p:nvPr/>
        </p:nvSpPr>
        <p:spPr>
          <a:xfrm>
            <a:off x="7991604" y="5702896"/>
            <a:ext cx="1158843" cy="276999"/>
          </a:xfrm>
          <a:prstGeom prst="rect">
            <a:avLst/>
          </a:prstGeom>
        </p:spPr>
        <p:txBody>
          <a:bodyPr wrap="none">
            <a:spAutoFit/>
          </a:bodyPr>
          <a:lstStyle/>
          <a:p>
            <a:r>
              <a:rPr lang="en-ZA" sz="1200" dirty="0">
                <a:solidFill>
                  <a:srgbClr val="70AD47">
                    <a:lumMod val="75000"/>
                  </a:srgbClr>
                </a:solidFill>
                <a:latin typeface="Arial" charset="0"/>
                <a:cs typeface="Arial" charset="0"/>
              </a:rPr>
              <a:t>[DOD AR </a:t>
            </a:r>
            <a:r>
              <a:rPr lang="en-ZA" sz="1200" dirty="0" smtClean="0">
                <a:solidFill>
                  <a:srgbClr val="70AD47">
                    <a:lumMod val="75000"/>
                  </a:srgbClr>
                </a:solidFill>
                <a:latin typeface="Arial" charset="0"/>
                <a:cs typeface="Arial" charset="0"/>
              </a:rPr>
              <a:t>p85]</a:t>
            </a:r>
            <a:endParaRPr lang="en-ZA" sz="1200" dirty="0"/>
          </a:p>
        </p:txBody>
      </p:sp>
    </p:spTree>
    <p:extLst>
      <p:ext uri="{BB962C8B-B14F-4D97-AF65-F5344CB8AC3E}">
        <p14:creationId xmlns:p14="http://schemas.microsoft.com/office/powerpoint/2010/main" val="33367104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Presentation Structure</a:t>
            </a:r>
          </a:p>
        </p:txBody>
      </p:sp>
      <p:sp>
        <p:nvSpPr>
          <p:cNvPr id="6" name="Rectangle 13"/>
          <p:cNvSpPr>
            <a:spLocks noChangeArrowheads="1"/>
          </p:cNvSpPr>
          <p:nvPr/>
        </p:nvSpPr>
        <p:spPr bwMode="auto">
          <a:xfrm>
            <a:off x="298580" y="830892"/>
            <a:ext cx="8813764"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defTabSz="914400" fontAlgn="base">
              <a:spcBef>
                <a:spcPct val="0"/>
              </a:spcBef>
              <a:spcAft>
                <a:spcPct val="0"/>
              </a:spcAft>
              <a:buFont typeface="+mj-lt"/>
              <a:buAutoNum type="arabicPeriod" startAt="3"/>
            </a:pPr>
            <a:r>
              <a:rPr lang="en-US" sz="2800" b="1" dirty="0">
                <a:solidFill>
                  <a:prstClr val="black"/>
                </a:solidFill>
                <a:latin typeface="Arial" charset="0"/>
                <a:cs typeface="Arial" charset="0"/>
              </a:rPr>
              <a:t>AGSA Audit Outcomes for the year ended </a:t>
            </a:r>
            <a:br>
              <a:rPr lang="en-US" sz="2800" b="1" dirty="0">
                <a:solidFill>
                  <a:prstClr val="black"/>
                </a:solidFill>
                <a:latin typeface="Arial" charset="0"/>
                <a:cs typeface="Arial" charset="0"/>
              </a:rPr>
            </a:br>
            <a:r>
              <a:rPr lang="en-US" sz="2800" b="1" dirty="0">
                <a:solidFill>
                  <a:prstClr val="black"/>
                </a:solidFill>
                <a:latin typeface="Arial" charset="0"/>
                <a:cs typeface="Arial" charset="0"/>
              </a:rPr>
              <a:t>31 </a:t>
            </a:r>
            <a:r>
              <a:rPr lang="en-US" sz="2800" b="1" dirty="0" smtClean="0">
                <a:solidFill>
                  <a:prstClr val="black"/>
                </a:solidFill>
                <a:latin typeface="Arial" charset="0"/>
                <a:cs typeface="Arial" charset="0"/>
              </a:rPr>
              <a:t>March 2020</a:t>
            </a:r>
            <a:endParaRPr lang="en-US" sz="2800" b="1" dirty="0">
              <a:solidFill>
                <a:prstClr val="black"/>
              </a:solidFill>
              <a:latin typeface="Arial" charset="0"/>
              <a:cs typeface="Arial" charset="0"/>
            </a:endParaRPr>
          </a:p>
          <a:p>
            <a:pPr marL="914400" lvl="1" indent="-376238" defTabSz="914400" fontAlgn="base">
              <a:lnSpc>
                <a:spcPct val="150000"/>
              </a:lnSpc>
              <a:spcBef>
                <a:spcPct val="0"/>
              </a:spcBef>
              <a:spcAft>
                <a:spcPct val="0"/>
              </a:spcAft>
              <a:buFont typeface="Arial" panose="020B0604020202020204" pitchFamily="34" charset="0"/>
              <a:buChar char="•"/>
            </a:pPr>
            <a:r>
              <a:rPr lang="en-ZA" sz="2500" dirty="0">
                <a:solidFill>
                  <a:prstClr val="black"/>
                </a:solidFill>
                <a:latin typeface="Arial" charset="0"/>
                <a:cs typeface="Arial" charset="0"/>
              </a:rPr>
              <a:t>Report on the Audit of the Annual Performance Report</a:t>
            </a:r>
          </a:p>
          <a:p>
            <a:pPr marL="914400" lvl="1" indent="-376238" defTabSz="914400" fontAlgn="base">
              <a:lnSpc>
                <a:spcPct val="150000"/>
              </a:lnSpc>
              <a:spcBef>
                <a:spcPct val="0"/>
              </a:spcBef>
              <a:spcAft>
                <a:spcPct val="0"/>
              </a:spcAft>
              <a:buFont typeface="Arial" panose="020B0604020202020204" pitchFamily="34" charset="0"/>
              <a:buChar char="•"/>
            </a:pPr>
            <a:r>
              <a:rPr lang="en-ZA" sz="2500" dirty="0">
                <a:solidFill>
                  <a:prstClr val="black"/>
                </a:solidFill>
                <a:latin typeface="Arial" charset="0"/>
                <a:cs typeface="Arial" charset="0"/>
              </a:rPr>
              <a:t>Report on the Audit of the Financial Statements</a:t>
            </a:r>
          </a:p>
          <a:p>
            <a:pPr marL="1371600" lvl="2" indent="-457200" defTabSz="914400" fontAlgn="base">
              <a:lnSpc>
                <a:spcPct val="150000"/>
              </a:lnSpc>
              <a:spcBef>
                <a:spcPct val="0"/>
              </a:spcBef>
              <a:spcAft>
                <a:spcPct val="0"/>
              </a:spcAft>
              <a:buFont typeface="Courier New" panose="02070309020205020404" pitchFamily="49" charset="0"/>
              <a:buChar char="o"/>
            </a:pPr>
            <a:r>
              <a:rPr lang="en-US" sz="2400" dirty="0">
                <a:solidFill>
                  <a:prstClr val="black"/>
                </a:solidFill>
                <a:latin typeface="Arial" charset="0"/>
                <a:cs typeface="Arial" charset="0"/>
              </a:rPr>
              <a:t>Basis for Qualified Opinion</a:t>
            </a:r>
          </a:p>
          <a:p>
            <a:pPr marL="1371600" lvl="2" indent="-457200" defTabSz="914400" fontAlgn="base">
              <a:lnSpc>
                <a:spcPct val="150000"/>
              </a:lnSpc>
              <a:spcBef>
                <a:spcPct val="0"/>
              </a:spcBef>
              <a:spcAft>
                <a:spcPct val="0"/>
              </a:spcAft>
              <a:buFont typeface="Courier New" panose="02070309020205020404" pitchFamily="49" charset="0"/>
              <a:buChar char="o"/>
            </a:pPr>
            <a:r>
              <a:rPr lang="en-US" sz="2400" dirty="0">
                <a:solidFill>
                  <a:prstClr val="black"/>
                </a:solidFill>
                <a:latin typeface="Arial" charset="0"/>
                <a:cs typeface="Arial" charset="0"/>
              </a:rPr>
              <a:t>Material </a:t>
            </a:r>
            <a:r>
              <a:rPr lang="en-US" sz="2400" dirty="0" smtClean="0">
                <a:solidFill>
                  <a:prstClr val="black"/>
                </a:solidFill>
                <a:latin typeface="Arial" charset="0"/>
                <a:cs typeface="Arial" charset="0"/>
              </a:rPr>
              <a:t>Irregularities</a:t>
            </a:r>
            <a:endParaRPr lang="en-US" sz="24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733451" y="6477000"/>
            <a:ext cx="378893"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5</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837549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DOD </a:t>
            </a:r>
            <a:r>
              <a:rPr lang="en-US" altLang="en-US" sz="2800" b="1" dirty="0" smtClean="0">
                <a:solidFill>
                  <a:prstClr val="white"/>
                </a:solidFill>
                <a:latin typeface="Arial" panose="020B0604020202020204" pitchFamily="34" charset="0"/>
              </a:rPr>
              <a:t>Annual Performance Targets NOT Achieved </a:t>
            </a:r>
            <a:endParaRPr lang="en-US" altLang="en-US" sz="2800" b="1" dirty="0">
              <a:solidFill>
                <a:prstClr val="white"/>
              </a:solidFill>
              <a:latin typeface="Arial" panose="020B0604020202020204" pitchFamily="34" charset="0"/>
            </a:endParaRPr>
          </a:p>
        </p:txBody>
      </p:sp>
      <p:sp>
        <p:nvSpPr>
          <p:cNvPr id="7" name="Slide Number Placeholder 1"/>
          <p:cNvSpPr>
            <a:spLocks noGrp="1"/>
          </p:cNvSpPr>
          <p:nvPr>
            <p:ph type="sldNum" sz="quarter" idx="10"/>
          </p:nvPr>
        </p:nvSpPr>
        <p:spPr bwMode="auto">
          <a:xfrm>
            <a:off x="8590547" y="6477000"/>
            <a:ext cx="521797"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50</a:t>
            </a:fld>
            <a:endParaRPr lang="en-US" altLang="en-US" sz="2400" dirty="0">
              <a:solidFill>
                <a:srgbClr val="014929"/>
              </a:solidFill>
              <a:latin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966745816"/>
              </p:ext>
            </p:extLst>
          </p:nvPr>
        </p:nvGraphicFramePr>
        <p:xfrm>
          <a:off x="145997" y="737665"/>
          <a:ext cx="8821270" cy="3398520"/>
        </p:xfrm>
        <a:graphic>
          <a:graphicData uri="http://schemas.openxmlformats.org/drawingml/2006/table">
            <a:tbl>
              <a:tblPr>
                <a:tableStyleId>{793D81CF-94F2-401A-BA57-92F5A7B2D0C5}</a:tableStyleId>
              </a:tblPr>
              <a:tblGrid>
                <a:gridCol w="1344706">
                  <a:extLst>
                    <a:ext uri="{9D8B030D-6E8A-4147-A177-3AD203B41FA5}">
                      <a16:colId xmlns:a16="http://schemas.microsoft.com/office/drawing/2014/main" val="20000"/>
                    </a:ext>
                  </a:extLst>
                </a:gridCol>
                <a:gridCol w="4856309">
                  <a:extLst>
                    <a:ext uri="{9D8B030D-6E8A-4147-A177-3AD203B41FA5}">
                      <a16:colId xmlns:a16="http://schemas.microsoft.com/office/drawing/2014/main" val="20001"/>
                    </a:ext>
                  </a:extLst>
                </a:gridCol>
                <a:gridCol w="1467650">
                  <a:extLst>
                    <a:ext uri="{9D8B030D-6E8A-4147-A177-3AD203B41FA5}">
                      <a16:colId xmlns:a16="http://schemas.microsoft.com/office/drawing/2014/main" val="20002"/>
                    </a:ext>
                  </a:extLst>
                </a:gridCol>
                <a:gridCol w="1152605">
                  <a:extLst>
                    <a:ext uri="{9D8B030D-6E8A-4147-A177-3AD203B41FA5}">
                      <a16:colId xmlns:a16="http://schemas.microsoft.com/office/drawing/2014/main" val="20003"/>
                    </a:ext>
                  </a:extLst>
                </a:gridCol>
              </a:tblGrid>
              <a:tr h="166845">
                <a:tc gridSpan="4">
                  <a:txBody>
                    <a:bodyPr/>
                    <a:lstStyle/>
                    <a:p>
                      <a:pPr marL="0" algn="l" defTabSz="914400" rtl="0" eaLnBrk="1" fontAlgn="t" latinLnBrk="0" hangingPunct="1">
                        <a:spcAft>
                          <a:spcPts val="0"/>
                        </a:spcAft>
                      </a:pPr>
                      <a:r>
                        <a:rPr lang="en-ZA" sz="1400" b="1" kern="1200" dirty="0" smtClean="0">
                          <a:solidFill>
                            <a:schemeClr val="bg1"/>
                          </a:solidFill>
                          <a:effectLst/>
                          <a:latin typeface="Arial Narrow" panose="020B0606020202030204" pitchFamily="34" charset="0"/>
                          <a:ea typeface="Calibri"/>
                          <a:cs typeface="Times New Roman"/>
                        </a:rPr>
                        <a:t>Degree of Achievement – GREATER than</a:t>
                      </a:r>
                      <a:r>
                        <a:rPr lang="en-ZA" sz="1400" b="1" kern="1200" baseline="0" dirty="0" smtClean="0">
                          <a:solidFill>
                            <a:schemeClr val="bg1"/>
                          </a:solidFill>
                          <a:effectLst/>
                          <a:latin typeface="Arial Narrow" panose="020B0606020202030204" pitchFamily="34" charset="0"/>
                          <a:ea typeface="Calibri"/>
                          <a:cs typeface="Times New Roman"/>
                        </a:rPr>
                        <a:t> </a:t>
                      </a:r>
                      <a:r>
                        <a:rPr lang="en-ZA" sz="1400" b="1" kern="1200" dirty="0" smtClean="0">
                          <a:solidFill>
                            <a:schemeClr val="bg1"/>
                          </a:solidFill>
                          <a:effectLst/>
                          <a:latin typeface="Arial Narrow" panose="020B0606020202030204" pitchFamily="34" charset="0"/>
                          <a:ea typeface="Calibri"/>
                          <a:cs typeface="Times New Roman"/>
                        </a:rPr>
                        <a:t>90% </a:t>
                      </a:r>
                      <a:endParaRPr lang="en-ZA" sz="1400" b="1" kern="1200" dirty="0">
                        <a:solidFill>
                          <a:schemeClr val="bg1"/>
                        </a:solidFill>
                        <a:effectLst/>
                        <a:latin typeface="Arial Narrow" panose="020B0606020202030204" pitchFamily="34" charset="0"/>
                        <a:ea typeface="Calibri"/>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4929"/>
                    </a:solidFill>
                  </a:tcPr>
                </a:tc>
                <a:tc hMerge="1">
                  <a:txBody>
                    <a:bodyPr/>
                    <a:lstStyle/>
                    <a:p>
                      <a:pPr marL="0" algn="ctr" defTabSz="914400" rtl="0" eaLnBrk="1" fontAlgn="t" latinLnBrk="0" hangingPunct="1">
                        <a:spcAft>
                          <a:spcPts val="0"/>
                        </a:spcAft>
                      </a:pPr>
                      <a:endParaRPr lang="en-ZA" sz="1200" b="1" kern="1200" dirty="0">
                        <a:solidFill>
                          <a:srgbClr val="006600"/>
                        </a:solidFill>
                        <a:effectLst/>
                        <a:latin typeface="Arial Narrow" panose="020B0606020202030204" pitchFamily="34" charset="0"/>
                        <a:ea typeface="Calibri"/>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ctr" defTabSz="914400" rtl="0" eaLnBrk="1" fontAlgn="t" latinLnBrk="0" hangingPunct="1">
                        <a:spcAft>
                          <a:spcPts val="0"/>
                        </a:spcAft>
                      </a:pPr>
                      <a:endParaRPr lang="en-ZA" sz="1200" b="1" kern="1200" dirty="0">
                        <a:solidFill>
                          <a:srgbClr val="006600"/>
                        </a:solidFill>
                        <a:effectLst/>
                        <a:latin typeface="Arial Narrow" panose="020B0606020202030204" pitchFamily="34" charset="0"/>
                        <a:ea typeface="Calibri"/>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ctr" defTabSz="914400" rtl="0" eaLnBrk="1" fontAlgn="ctr" latinLnBrk="0" hangingPunct="1">
                        <a:spcAft>
                          <a:spcPts val="0"/>
                        </a:spcAft>
                      </a:pPr>
                      <a:endParaRPr lang="en-ZA" sz="1200" b="1" kern="1200" dirty="0">
                        <a:solidFill>
                          <a:srgbClr val="006600"/>
                        </a:solidFill>
                        <a:effectLst/>
                        <a:latin typeface="Arial Narrow" panose="020B0606020202030204" pitchFamily="34" charset="0"/>
                        <a:ea typeface="Calibri"/>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66845">
                <a:tc>
                  <a:txBody>
                    <a:bodyPr/>
                    <a:lstStyle/>
                    <a:p>
                      <a:pPr marL="0" algn="ctr" defTabSz="914400" rtl="0" eaLnBrk="1" fontAlgn="t" latinLnBrk="0" hangingPunct="1">
                        <a:spcAft>
                          <a:spcPts val="0"/>
                        </a:spcAft>
                      </a:pPr>
                      <a:r>
                        <a:rPr lang="en-ZA" sz="1400" b="1" kern="1200" dirty="0">
                          <a:solidFill>
                            <a:srgbClr val="006600"/>
                          </a:solidFill>
                          <a:effectLst/>
                          <a:latin typeface="Arial Narrow" panose="020B0606020202030204" pitchFamily="34" charset="0"/>
                          <a:ea typeface="Calibri"/>
                          <a:cs typeface="Times New Roman"/>
                        </a:rPr>
                        <a:t>Programme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t" latinLnBrk="0" hangingPunct="1">
                        <a:spcAft>
                          <a:spcPts val="0"/>
                        </a:spcAft>
                      </a:pPr>
                      <a:r>
                        <a:rPr lang="en-ZA" sz="1400" b="1" kern="1200" dirty="0" smtClean="0">
                          <a:solidFill>
                            <a:srgbClr val="006600"/>
                          </a:solidFill>
                          <a:effectLst/>
                          <a:latin typeface="Arial Narrow" panose="020B0606020202030204" pitchFamily="34" charset="0"/>
                          <a:ea typeface="Calibri"/>
                          <a:cs typeface="Times New Roman"/>
                        </a:rPr>
                        <a:t>Performance Indicator</a:t>
                      </a:r>
                      <a:endParaRPr lang="en-ZA" sz="1400" b="1" kern="1200" dirty="0">
                        <a:solidFill>
                          <a:srgbClr val="006600"/>
                        </a:solidFill>
                        <a:effectLst/>
                        <a:latin typeface="Arial Narrow" panose="020B0606020202030204" pitchFamily="34" charset="0"/>
                        <a:ea typeface="Calibri"/>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t" latinLnBrk="0" hangingPunct="1">
                        <a:spcAft>
                          <a:spcPts val="0"/>
                        </a:spcAft>
                      </a:pPr>
                      <a:r>
                        <a:rPr lang="en-ZA" sz="1400" b="1" kern="1200" dirty="0">
                          <a:solidFill>
                            <a:srgbClr val="006600"/>
                          </a:solidFill>
                          <a:effectLst/>
                          <a:latin typeface="Arial Narrow" panose="020B0606020202030204" pitchFamily="34" charset="0"/>
                          <a:ea typeface="Calibri"/>
                          <a:cs typeface="Times New Roman"/>
                        </a:rPr>
                        <a:t>Annual </a:t>
                      </a:r>
                      <a:r>
                        <a:rPr lang="en-ZA" sz="1400" b="1" kern="1200" dirty="0" smtClean="0">
                          <a:solidFill>
                            <a:srgbClr val="006600"/>
                          </a:solidFill>
                          <a:effectLst/>
                          <a:latin typeface="Arial Narrow" panose="020B0606020202030204" pitchFamily="34" charset="0"/>
                          <a:ea typeface="Calibri"/>
                          <a:cs typeface="Times New Roman"/>
                        </a:rPr>
                        <a:t>Target</a:t>
                      </a:r>
                      <a:endParaRPr lang="en-ZA" sz="1400" b="1" kern="1200" dirty="0">
                        <a:solidFill>
                          <a:srgbClr val="006600"/>
                        </a:solidFill>
                        <a:effectLst/>
                        <a:latin typeface="Arial Narrow" panose="020B0606020202030204" pitchFamily="34" charset="0"/>
                        <a:ea typeface="Calibri"/>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ZA" sz="1400" b="1" kern="1200" dirty="0" smtClean="0">
                          <a:solidFill>
                            <a:srgbClr val="006600"/>
                          </a:solidFill>
                          <a:effectLst/>
                          <a:latin typeface="Arial Narrow" panose="020B0606020202030204" pitchFamily="34" charset="0"/>
                          <a:ea typeface="Calibri"/>
                          <a:cs typeface="Times New Roman"/>
                        </a:rPr>
                        <a:t>Percentage Achievement</a:t>
                      </a:r>
                      <a:endParaRPr lang="en-ZA" sz="1400" b="1" kern="1200" dirty="0">
                        <a:solidFill>
                          <a:srgbClr val="006600"/>
                        </a:solidFill>
                        <a:effectLst/>
                        <a:latin typeface="Arial Narrow" panose="020B0606020202030204" pitchFamily="34" charset="0"/>
                        <a:ea typeface="Calibri"/>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61717">
                <a:tc>
                  <a:txBody>
                    <a:bodyPr/>
                    <a:lstStyle/>
                    <a:p>
                      <a:pPr algn="l" fontAlgn="t"/>
                      <a:r>
                        <a:rPr lang="en-ZA" sz="1400" u="none" strike="noStrike" dirty="0" smtClean="0">
                          <a:effectLst/>
                          <a:latin typeface="Arial Narrow" panose="020B0606020202030204" pitchFamily="34" charset="0"/>
                          <a:cs typeface="Arial" panose="020B0604020202020204" pitchFamily="34" charset="0"/>
                        </a:rPr>
                        <a:t>Administration</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400" u="none" strike="noStrike" dirty="0">
                          <a:effectLst/>
                          <a:latin typeface="Arial Narrow" panose="020B0606020202030204" pitchFamily="34" charset="0"/>
                          <a:cs typeface="Arial" panose="020B0604020202020204" pitchFamily="34" charset="0"/>
                        </a:rPr>
                        <a:t>Percentage compliance with submission dates of DOD accountability documents (SMS financial disclosures submitted</a:t>
                      </a:r>
                      <a:r>
                        <a:rPr lang="en-ZA" sz="1400" u="none" strike="noStrike" dirty="0" smtClean="0">
                          <a:effectLst/>
                          <a:latin typeface="Arial Narrow" panose="020B0606020202030204" pitchFamily="34" charset="0"/>
                          <a:cs typeface="Arial" panose="020B0604020202020204" pitchFamily="34" charset="0"/>
                        </a:rPr>
                        <a:t>) </a:t>
                      </a:r>
                      <a:r>
                        <a:rPr kumimoji="0" lang="en-ZA" sz="1300" b="0" i="0" u="none" strike="noStrike" kern="1200" cap="none" spc="0" normalizeH="0" baseline="0" noProof="0" dirty="0" smtClean="0">
                          <a:ln>
                            <a:noFill/>
                          </a:ln>
                          <a:solidFill>
                            <a:srgbClr val="70AD47">
                              <a:lumMod val="75000"/>
                            </a:srgbClr>
                          </a:solidFill>
                          <a:effectLst/>
                          <a:uLnTx/>
                          <a:uFillTx/>
                          <a:latin typeface="Arial" charset="0"/>
                          <a:ea typeface="+mn-ea"/>
                          <a:cs typeface="Arial" charset="0"/>
                        </a:rPr>
                        <a:t>[DOD AR p52]</a:t>
                      </a:r>
                      <a:endParaRPr lang="en-ZA" sz="13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400" u="none" strike="noStrike">
                          <a:effectLst/>
                          <a:latin typeface="Arial Narrow" panose="020B0606020202030204" pitchFamily="34" charset="0"/>
                          <a:cs typeface="Arial" panose="020B0604020202020204" pitchFamily="34" charset="0"/>
                        </a:rPr>
                        <a:t>100%</a:t>
                      </a:r>
                      <a:endParaRPr lang="en-ZA" sz="1400" b="0" i="0" u="none" strike="noStrike">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400" u="none" strike="noStrike" dirty="0">
                          <a:effectLst/>
                          <a:latin typeface="Arial Narrow" panose="020B0606020202030204" pitchFamily="34" charset="0"/>
                          <a:cs typeface="Arial" panose="020B0604020202020204" pitchFamily="34" charset="0"/>
                        </a:rPr>
                        <a:t>99%</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14060">
                <a:tc>
                  <a:txBody>
                    <a:bodyPr/>
                    <a:lstStyle/>
                    <a:p>
                      <a:pPr algn="l" fontAlgn="t"/>
                      <a:r>
                        <a:rPr lang="en-ZA" sz="1400" u="none" strike="noStrike" dirty="0" smtClean="0">
                          <a:effectLst/>
                          <a:latin typeface="Arial Narrow" panose="020B0606020202030204" pitchFamily="34" charset="0"/>
                          <a:cs typeface="Arial" panose="020B0604020202020204" pitchFamily="34" charset="0"/>
                        </a:rPr>
                        <a:t>Military </a:t>
                      </a:r>
                      <a:r>
                        <a:rPr lang="en-ZA" sz="1400" u="none" strike="noStrike" dirty="0">
                          <a:effectLst/>
                          <a:latin typeface="Arial Narrow" panose="020B0606020202030204" pitchFamily="34" charset="0"/>
                          <a:cs typeface="Arial" panose="020B0604020202020204" pitchFamily="34" charset="0"/>
                        </a:rPr>
                        <a:t>Health Support</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400" u="none" strike="noStrike" dirty="0">
                          <a:effectLst/>
                          <a:latin typeface="Arial Narrow" panose="020B0606020202030204" pitchFamily="34" charset="0"/>
                          <a:cs typeface="Arial" panose="020B0604020202020204" pitchFamily="34" charset="0"/>
                        </a:rPr>
                        <a:t>Number of health care activities per </a:t>
                      </a:r>
                      <a:r>
                        <a:rPr lang="en-ZA" sz="1400" u="none" strike="noStrike" dirty="0" smtClean="0">
                          <a:effectLst/>
                          <a:latin typeface="Arial Narrow" panose="020B0606020202030204" pitchFamily="34" charset="0"/>
                          <a:cs typeface="Arial" panose="020B0604020202020204" pitchFamily="34" charset="0"/>
                        </a:rPr>
                        <a:t>year </a:t>
                      </a:r>
                    </a:p>
                    <a:p>
                      <a:pPr algn="l" fontAlgn="t"/>
                      <a:r>
                        <a:rPr kumimoji="0" lang="en-ZA" sz="1300" b="0" i="0" u="none" strike="noStrike" kern="1200" cap="none" spc="0" normalizeH="0" baseline="0" noProof="0" dirty="0" smtClean="0">
                          <a:ln>
                            <a:noFill/>
                          </a:ln>
                          <a:solidFill>
                            <a:srgbClr val="70AD47">
                              <a:lumMod val="75000"/>
                            </a:srgbClr>
                          </a:solidFill>
                          <a:effectLst/>
                          <a:uLnTx/>
                          <a:uFillTx/>
                          <a:latin typeface="Arial" charset="0"/>
                          <a:ea typeface="+mn-ea"/>
                          <a:cs typeface="Arial" charset="0"/>
                        </a:rPr>
                        <a:t>[DOD AR p77]</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400" u="none" strike="noStrike" dirty="0">
                          <a:effectLst/>
                          <a:latin typeface="Arial Narrow" panose="020B0606020202030204" pitchFamily="34" charset="0"/>
                          <a:cs typeface="Arial" panose="020B0604020202020204" pitchFamily="34" charset="0"/>
                        </a:rPr>
                        <a:t>2 140 550</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400" u="none" strike="noStrike" dirty="0">
                          <a:effectLst/>
                          <a:latin typeface="Arial Narrow" panose="020B0606020202030204" pitchFamily="34" charset="0"/>
                          <a:cs typeface="Arial" panose="020B0604020202020204" pitchFamily="34" charset="0"/>
                        </a:rPr>
                        <a:t>98%</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l" fontAlgn="t"/>
                      <a:r>
                        <a:rPr lang="en-ZA" sz="1400" u="none" strike="noStrike" dirty="0" smtClean="0">
                          <a:effectLst/>
                          <a:latin typeface="Arial Narrow" panose="020B0606020202030204" pitchFamily="34" charset="0"/>
                          <a:cs typeface="Arial" panose="020B0604020202020204" pitchFamily="34" charset="0"/>
                        </a:rPr>
                        <a:t>Defence </a:t>
                      </a:r>
                      <a:r>
                        <a:rPr lang="en-ZA" sz="1400" u="none" strike="noStrike" dirty="0">
                          <a:effectLst/>
                          <a:latin typeface="Arial Narrow" panose="020B0606020202030204" pitchFamily="34" charset="0"/>
                          <a:cs typeface="Arial" panose="020B0604020202020204" pitchFamily="34" charset="0"/>
                        </a:rPr>
                        <a:t>Intelligence</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400" u="none" strike="noStrike" dirty="0">
                          <a:effectLst/>
                          <a:latin typeface="Arial Narrow" panose="020B0606020202030204" pitchFamily="34" charset="0"/>
                          <a:cs typeface="Arial" panose="020B0604020202020204" pitchFamily="34" charset="0"/>
                        </a:rPr>
                        <a:t>Number of vetting decisions taken in accordance with </a:t>
                      </a:r>
                      <a:r>
                        <a:rPr lang="en-ZA" sz="1400" u="none" strike="noStrike" dirty="0" smtClean="0">
                          <a:effectLst/>
                          <a:latin typeface="Arial Narrow" panose="020B0606020202030204" pitchFamily="34" charset="0"/>
                          <a:cs typeface="Arial" panose="020B0604020202020204" pitchFamily="34" charset="0"/>
                        </a:rPr>
                        <a:t>requirements</a:t>
                      </a:r>
                    </a:p>
                    <a:p>
                      <a:pPr algn="l" fontAlgn="t"/>
                      <a:r>
                        <a:rPr kumimoji="0" lang="en-ZA" sz="1300" b="0" i="0" u="none" strike="noStrike" kern="1200" cap="none" spc="0" normalizeH="0" baseline="0" noProof="0" dirty="0" smtClean="0">
                          <a:ln>
                            <a:noFill/>
                          </a:ln>
                          <a:solidFill>
                            <a:srgbClr val="70AD47">
                              <a:lumMod val="75000"/>
                            </a:srgbClr>
                          </a:solidFill>
                          <a:effectLst/>
                          <a:uLnTx/>
                          <a:uFillTx/>
                          <a:latin typeface="Arial" charset="0"/>
                          <a:ea typeface="+mn-ea"/>
                          <a:cs typeface="Arial" charset="0"/>
                        </a:rPr>
                        <a:t>[DOD AR p80]</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400" u="none" strike="noStrike" dirty="0">
                          <a:effectLst/>
                          <a:latin typeface="Arial Narrow" panose="020B0606020202030204" pitchFamily="34" charset="0"/>
                          <a:cs typeface="Arial" panose="020B0604020202020204" pitchFamily="34" charset="0"/>
                        </a:rPr>
                        <a:t>7 500</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400" u="none" strike="noStrike" dirty="0">
                          <a:effectLst/>
                          <a:latin typeface="Arial Narrow" panose="020B0606020202030204" pitchFamily="34" charset="0"/>
                          <a:cs typeface="Arial" panose="020B0604020202020204" pitchFamily="34" charset="0"/>
                        </a:rPr>
                        <a:t>96%</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61717">
                <a:tc>
                  <a:txBody>
                    <a:bodyPr/>
                    <a:lstStyle/>
                    <a:p>
                      <a:pPr algn="l" fontAlgn="t"/>
                      <a:r>
                        <a:rPr lang="en-ZA" sz="1400" u="none" strike="noStrike" dirty="0" smtClean="0">
                          <a:effectLst/>
                          <a:latin typeface="Arial Narrow" panose="020B0606020202030204" pitchFamily="34" charset="0"/>
                          <a:cs typeface="Arial" panose="020B0604020202020204" pitchFamily="34" charset="0"/>
                        </a:rPr>
                        <a:t>Administration</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400" u="none" strike="noStrike" dirty="0">
                          <a:effectLst/>
                          <a:latin typeface="Arial Narrow" panose="020B0606020202030204" pitchFamily="34" charset="0"/>
                          <a:cs typeface="Arial" panose="020B0604020202020204" pitchFamily="34" charset="0"/>
                        </a:rPr>
                        <a:t>Percentage compliance with submission dates of DOD accountability documents (SMS performance agreements submitted</a:t>
                      </a:r>
                      <a:r>
                        <a:rPr lang="en-ZA" sz="1400" u="none" strike="noStrike" dirty="0" smtClean="0">
                          <a:effectLst/>
                          <a:latin typeface="Arial Narrow" panose="020B0606020202030204" pitchFamily="34" charset="0"/>
                          <a:cs typeface="Arial" panose="020B0604020202020204" pitchFamily="34" charset="0"/>
                        </a:rPr>
                        <a:t>) </a:t>
                      </a:r>
                      <a:r>
                        <a:rPr kumimoji="0" lang="en-ZA" sz="1300" b="0" i="0" u="none" strike="noStrike" kern="1200" cap="none" spc="0" normalizeH="0" baseline="0" noProof="0" dirty="0" smtClean="0">
                          <a:ln>
                            <a:noFill/>
                          </a:ln>
                          <a:solidFill>
                            <a:srgbClr val="70AD47">
                              <a:lumMod val="75000"/>
                            </a:srgbClr>
                          </a:solidFill>
                          <a:effectLst/>
                          <a:uLnTx/>
                          <a:uFillTx/>
                          <a:latin typeface="Arial" charset="0"/>
                          <a:ea typeface="+mn-ea"/>
                          <a:cs typeface="Arial" charset="0"/>
                        </a:rPr>
                        <a:t>[DOD AR p52]</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400" u="none" strike="noStrike" dirty="0">
                          <a:effectLst/>
                          <a:latin typeface="Arial Narrow" panose="020B0606020202030204" pitchFamily="34" charset="0"/>
                          <a:cs typeface="Arial" panose="020B0604020202020204" pitchFamily="34" charset="0"/>
                        </a:rPr>
                        <a:t>100%</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400" u="none" strike="noStrike" dirty="0">
                          <a:effectLst/>
                          <a:latin typeface="Arial Narrow" panose="020B0606020202030204" pitchFamily="34" charset="0"/>
                          <a:cs typeface="Arial" panose="020B0604020202020204" pitchFamily="34" charset="0"/>
                        </a:rPr>
                        <a:t>95%</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gn="l" fontAlgn="t"/>
                      <a:r>
                        <a:rPr lang="en-ZA" sz="1400" u="none" strike="noStrike" dirty="0" smtClean="0">
                          <a:effectLst/>
                          <a:latin typeface="Arial Narrow" panose="020B0606020202030204" pitchFamily="34" charset="0"/>
                          <a:cs typeface="Arial" panose="020B0604020202020204" pitchFamily="34" charset="0"/>
                        </a:rPr>
                        <a:t>Air </a:t>
                      </a:r>
                      <a:r>
                        <a:rPr lang="en-ZA" sz="1400" u="none" strike="noStrike" dirty="0">
                          <a:effectLst/>
                          <a:latin typeface="Arial Narrow" panose="020B0606020202030204" pitchFamily="34" charset="0"/>
                          <a:cs typeface="Arial" panose="020B0604020202020204" pitchFamily="34" charset="0"/>
                        </a:rPr>
                        <a:t>Defence</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400" u="none" strike="noStrike" dirty="0">
                          <a:effectLst/>
                          <a:latin typeface="Arial Narrow" panose="020B0606020202030204" pitchFamily="34" charset="0"/>
                          <a:cs typeface="Arial" panose="020B0604020202020204" pitchFamily="34" charset="0"/>
                        </a:rPr>
                        <a:t>Number of hours flown per </a:t>
                      </a:r>
                      <a:r>
                        <a:rPr lang="en-ZA" sz="1400" u="none" strike="noStrike" dirty="0" smtClean="0">
                          <a:effectLst/>
                          <a:latin typeface="Arial Narrow" panose="020B0606020202030204" pitchFamily="34" charset="0"/>
                          <a:cs typeface="Arial" panose="020B0604020202020204" pitchFamily="34" charset="0"/>
                        </a:rPr>
                        <a:t>year </a:t>
                      </a:r>
                    </a:p>
                    <a:p>
                      <a:pPr algn="l" fontAlgn="t"/>
                      <a:r>
                        <a:rPr kumimoji="0" lang="en-ZA" sz="1300" b="0" i="0" u="none" strike="noStrike" kern="1200" cap="none" spc="0" normalizeH="0" baseline="0" noProof="0" dirty="0" smtClean="0">
                          <a:ln>
                            <a:noFill/>
                          </a:ln>
                          <a:solidFill>
                            <a:srgbClr val="70AD47">
                              <a:lumMod val="75000"/>
                            </a:srgbClr>
                          </a:solidFill>
                          <a:effectLst/>
                          <a:uLnTx/>
                          <a:uFillTx/>
                          <a:latin typeface="Arial" charset="0"/>
                          <a:ea typeface="+mn-ea"/>
                          <a:cs typeface="Arial" charset="0"/>
                        </a:rPr>
                        <a:t>[DOD AR p70]</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400" u="none" strike="noStrike" dirty="0">
                          <a:effectLst/>
                          <a:latin typeface="Arial Narrow" panose="020B0606020202030204" pitchFamily="34" charset="0"/>
                          <a:cs typeface="Arial" panose="020B0604020202020204" pitchFamily="34" charset="0"/>
                        </a:rPr>
                        <a:t>17 200</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400" u="none" strike="noStrike" dirty="0">
                          <a:effectLst/>
                          <a:latin typeface="Arial Narrow" panose="020B0606020202030204" pitchFamily="34" charset="0"/>
                          <a:cs typeface="Arial" panose="020B0604020202020204" pitchFamily="34" charset="0"/>
                        </a:rPr>
                        <a:t>94%</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483443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DOD </a:t>
            </a:r>
            <a:r>
              <a:rPr lang="en-US" altLang="en-US" sz="2800" b="1" dirty="0" smtClean="0">
                <a:solidFill>
                  <a:prstClr val="white"/>
                </a:solidFill>
                <a:latin typeface="Arial" panose="020B0604020202020204" pitchFamily="34" charset="0"/>
              </a:rPr>
              <a:t>Annual Performance Targets NOT Achieved </a:t>
            </a:r>
            <a:endParaRPr lang="en-US" altLang="en-US" sz="2800" b="1" dirty="0">
              <a:solidFill>
                <a:prstClr val="white"/>
              </a:solidFill>
              <a:latin typeface="Arial" panose="020B0604020202020204" pitchFamily="34" charset="0"/>
            </a:endParaRPr>
          </a:p>
        </p:txBody>
      </p:sp>
      <p:sp>
        <p:nvSpPr>
          <p:cNvPr id="7" name="Slide Number Placeholder 1"/>
          <p:cNvSpPr>
            <a:spLocks noGrp="1"/>
          </p:cNvSpPr>
          <p:nvPr>
            <p:ph type="sldNum" sz="quarter" idx="10"/>
          </p:nvPr>
        </p:nvSpPr>
        <p:spPr bwMode="auto">
          <a:xfrm>
            <a:off x="8590547" y="6477000"/>
            <a:ext cx="521797"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51</a:t>
            </a:fld>
            <a:endParaRPr lang="en-US" altLang="en-US" sz="2400" dirty="0">
              <a:solidFill>
                <a:srgbClr val="014929"/>
              </a:solidFill>
              <a:latin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085849616"/>
              </p:ext>
            </p:extLst>
          </p:nvPr>
        </p:nvGraphicFramePr>
        <p:xfrm>
          <a:off x="145997" y="737665"/>
          <a:ext cx="8821270" cy="3368040"/>
        </p:xfrm>
        <a:graphic>
          <a:graphicData uri="http://schemas.openxmlformats.org/drawingml/2006/table">
            <a:tbl>
              <a:tblPr>
                <a:tableStyleId>{793D81CF-94F2-401A-BA57-92F5A7B2D0C5}</a:tableStyleId>
              </a:tblPr>
              <a:tblGrid>
                <a:gridCol w="1344706">
                  <a:extLst>
                    <a:ext uri="{9D8B030D-6E8A-4147-A177-3AD203B41FA5}">
                      <a16:colId xmlns:a16="http://schemas.microsoft.com/office/drawing/2014/main" val="20000"/>
                    </a:ext>
                  </a:extLst>
                </a:gridCol>
                <a:gridCol w="4856309">
                  <a:extLst>
                    <a:ext uri="{9D8B030D-6E8A-4147-A177-3AD203B41FA5}">
                      <a16:colId xmlns:a16="http://schemas.microsoft.com/office/drawing/2014/main" val="20001"/>
                    </a:ext>
                  </a:extLst>
                </a:gridCol>
                <a:gridCol w="1452282">
                  <a:extLst>
                    <a:ext uri="{9D8B030D-6E8A-4147-A177-3AD203B41FA5}">
                      <a16:colId xmlns:a16="http://schemas.microsoft.com/office/drawing/2014/main" val="20002"/>
                    </a:ext>
                  </a:extLst>
                </a:gridCol>
                <a:gridCol w="1167973">
                  <a:extLst>
                    <a:ext uri="{9D8B030D-6E8A-4147-A177-3AD203B41FA5}">
                      <a16:colId xmlns:a16="http://schemas.microsoft.com/office/drawing/2014/main" val="20003"/>
                    </a:ext>
                  </a:extLst>
                </a:gridCol>
              </a:tblGrid>
              <a:tr h="166845">
                <a:tc gridSpan="4">
                  <a:txBody>
                    <a:bodyPr/>
                    <a:lstStyle/>
                    <a:p>
                      <a:pPr marL="0" algn="l" defTabSz="914400" rtl="0" eaLnBrk="1" fontAlgn="t" latinLnBrk="0" hangingPunct="1">
                        <a:spcAft>
                          <a:spcPts val="0"/>
                        </a:spcAft>
                      </a:pPr>
                      <a:r>
                        <a:rPr lang="en-ZA" sz="1400" b="1" kern="1200" dirty="0" smtClean="0">
                          <a:solidFill>
                            <a:schemeClr val="bg1"/>
                          </a:solidFill>
                          <a:effectLst/>
                          <a:latin typeface="Arial Narrow" panose="020B0606020202030204" pitchFamily="34" charset="0"/>
                          <a:ea typeface="Calibri"/>
                          <a:cs typeface="Times New Roman"/>
                        </a:rPr>
                        <a:t>Degree of Achievement – BETWEEN 70% and 90% </a:t>
                      </a:r>
                      <a:endParaRPr lang="en-ZA" sz="1400" b="1" kern="1200" dirty="0">
                        <a:solidFill>
                          <a:schemeClr val="bg1"/>
                        </a:solidFill>
                        <a:effectLst/>
                        <a:latin typeface="Arial Narrow" panose="020B0606020202030204" pitchFamily="34" charset="0"/>
                        <a:ea typeface="Calibri"/>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4929"/>
                    </a:solidFill>
                  </a:tcPr>
                </a:tc>
                <a:tc hMerge="1">
                  <a:txBody>
                    <a:bodyPr/>
                    <a:lstStyle/>
                    <a:p>
                      <a:pPr marL="0" algn="ctr" defTabSz="914400" rtl="0" eaLnBrk="1" fontAlgn="t" latinLnBrk="0" hangingPunct="1">
                        <a:spcAft>
                          <a:spcPts val="0"/>
                        </a:spcAft>
                      </a:pPr>
                      <a:endParaRPr lang="en-ZA" sz="1200" b="1" kern="1200" dirty="0">
                        <a:solidFill>
                          <a:srgbClr val="006600"/>
                        </a:solidFill>
                        <a:effectLst/>
                        <a:latin typeface="Arial Narrow" panose="020B0606020202030204" pitchFamily="34" charset="0"/>
                        <a:ea typeface="Calibri"/>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ctr" defTabSz="914400" rtl="0" eaLnBrk="1" fontAlgn="t" latinLnBrk="0" hangingPunct="1">
                        <a:spcAft>
                          <a:spcPts val="0"/>
                        </a:spcAft>
                      </a:pPr>
                      <a:endParaRPr lang="en-ZA" sz="1200" b="1" kern="1200" dirty="0">
                        <a:solidFill>
                          <a:srgbClr val="006600"/>
                        </a:solidFill>
                        <a:effectLst/>
                        <a:latin typeface="Arial Narrow" panose="020B0606020202030204" pitchFamily="34" charset="0"/>
                        <a:ea typeface="Calibri"/>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ctr" defTabSz="914400" rtl="0" eaLnBrk="1" fontAlgn="ctr" latinLnBrk="0" hangingPunct="1">
                        <a:spcAft>
                          <a:spcPts val="0"/>
                        </a:spcAft>
                      </a:pPr>
                      <a:endParaRPr lang="en-ZA" sz="1200" b="1" kern="1200" dirty="0">
                        <a:solidFill>
                          <a:srgbClr val="006600"/>
                        </a:solidFill>
                        <a:effectLst/>
                        <a:latin typeface="Arial Narrow" panose="020B0606020202030204" pitchFamily="34" charset="0"/>
                        <a:ea typeface="Calibri"/>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66845">
                <a:tc>
                  <a:txBody>
                    <a:bodyPr/>
                    <a:lstStyle/>
                    <a:p>
                      <a:pPr marL="0" algn="ctr" defTabSz="914400" rtl="0" eaLnBrk="1" fontAlgn="t" latinLnBrk="0" hangingPunct="1">
                        <a:spcAft>
                          <a:spcPts val="0"/>
                        </a:spcAft>
                      </a:pPr>
                      <a:r>
                        <a:rPr lang="en-ZA" sz="1400" b="1" kern="1200" dirty="0">
                          <a:solidFill>
                            <a:srgbClr val="006600"/>
                          </a:solidFill>
                          <a:effectLst/>
                          <a:latin typeface="Arial Narrow" panose="020B0606020202030204" pitchFamily="34" charset="0"/>
                          <a:ea typeface="Calibri"/>
                          <a:cs typeface="Times New Roman"/>
                        </a:rPr>
                        <a:t>Programme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t" latinLnBrk="0" hangingPunct="1">
                        <a:spcAft>
                          <a:spcPts val="0"/>
                        </a:spcAft>
                      </a:pPr>
                      <a:r>
                        <a:rPr lang="en-ZA" sz="1400" b="1" kern="1200" dirty="0" smtClean="0">
                          <a:solidFill>
                            <a:srgbClr val="006600"/>
                          </a:solidFill>
                          <a:effectLst/>
                          <a:latin typeface="Arial Narrow" panose="020B0606020202030204" pitchFamily="34" charset="0"/>
                          <a:ea typeface="Calibri"/>
                          <a:cs typeface="Times New Roman"/>
                        </a:rPr>
                        <a:t>Performance Indicator</a:t>
                      </a:r>
                      <a:endParaRPr lang="en-ZA" sz="1400" b="1" kern="1200" dirty="0">
                        <a:solidFill>
                          <a:srgbClr val="006600"/>
                        </a:solidFill>
                        <a:effectLst/>
                        <a:latin typeface="Arial Narrow" panose="020B0606020202030204" pitchFamily="34" charset="0"/>
                        <a:ea typeface="Calibri"/>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t" latinLnBrk="0" hangingPunct="1">
                        <a:spcAft>
                          <a:spcPts val="0"/>
                        </a:spcAft>
                      </a:pPr>
                      <a:r>
                        <a:rPr lang="en-ZA" sz="1400" b="1" kern="1200" dirty="0">
                          <a:solidFill>
                            <a:srgbClr val="006600"/>
                          </a:solidFill>
                          <a:effectLst/>
                          <a:latin typeface="Arial Narrow" panose="020B0606020202030204" pitchFamily="34" charset="0"/>
                          <a:ea typeface="Calibri"/>
                          <a:cs typeface="Times New Roman"/>
                        </a:rPr>
                        <a:t>Annual </a:t>
                      </a:r>
                      <a:r>
                        <a:rPr lang="en-ZA" sz="1400" b="1" kern="1200" dirty="0" smtClean="0">
                          <a:solidFill>
                            <a:srgbClr val="006600"/>
                          </a:solidFill>
                          <a:effectLst/>
                          <a:latin typeface="Arial Narrow" panose="020B0606020202030204" pitchFamily="34" charset="0"/>
                          <a:ea typeface="Calibri"/>
                          <a:cs typeface="Times New Roman"/>
                        </a:rPr>
                        <a:t>Target</a:t>
                      </a:r>
                      <a:endParaRPr lang="en-ZA" sz="1400" b="1" kern="1200" dirty="0">
                        <a:solidFill>
                          <a:srgbClr val="006600"/>
                        </a:solidFill>
                        <a:effectLst/>
                        <a:latin typeface="Arial Narrow" panose="020B0606020202030204" pitchFamily="34" charset="0"/>
                        <a:ea typeface="Calibri"/>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ZA" sz="1400" b="1" kern="1200" dirty="0" smtClean="0">
                          <a:solidFill>
                            <a:srgbClr val="006600"/>
                          </a:solidFill>
                          <a:effectLst/>
                          <a:latin typeface="Arial Narrow" panose="020B0606020202030204" pitchFamily="34" charset="0"/>
                          <a:ea typeface="Calibri"/>
                          <a:cs typeface="Times New Roman"/>
                        </a:rPr>
                        <a:t>Percentage Achievement</a:t>
                      </a:r>
                      <a:endParaRPr lang="en-ZA" sz="1400" b="1" kern="1200" dirty="0">
                        <a:solidFill>
                          <a:srgbClr val="006600"/>
                        </a:solidFill>
                        <a:effectLst/>
                        <a:latin typeface="Arial Narrow" panose="020B0606020202030204" pitchFamily="34" charset="0"/>
                        <a:ea typeface="Calibri"/>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09374">
                <a:tc>
                  <a:txBody>
                    <a:bodyPr/>
                    <a:lstStyle/>
                    <a:p>
                      <a:pPr algn="l" fontAlgn="t"/>
                      <a:r>
                        <a:rPr lang="en-ZA" sz="1400" u="none" strike="noStrike" dirty="0" smtClean="0">
                          <a:effectLst/>
                          <a:latin typeface="Arial Narrow" panose="020B0606020202030204" pitchFamily="34" charset="0"/>
                          <a:cs typeface="Arial" panose="020B0604020202020204" pitchFamily="34" charset="0"/>
                        </a:rPr>
                        <a:t>Administration</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400" u="none" strike="noStrike" dirty="0">
                          <a:effectLst/>
                          <a:latin typeface="Arial Narrow" panose="020B0606020202030204" pitchFamily="34" charset="0"/>
                          <a:cs typeface="Arial" panose="020B0604020202020204" pitchFamily="34" charset="0"/>
                        </a:rPr>
                        <a:t>Number of awareness activities on corruption and fraud </a:t>
                      </a:r>
                      <a:r>
                        <a:rPr lang="en-ZA" sz="1400" u="none" strike="noStrike" dirty="0" smtClean="0">
                          <a:effectLst/>
                          <a:latin typeface="Arial Narrow" panose="020B0606020202030204" pitchFamily="34" charset="0"/>
                          <a:cs typeface="Arial" panose="020B0604020202020204" pitchFamily="34" charset="0"/>
                        </a:rPr>
                        <a:t>conducted</a:t>
                      </a:r>
                    </a:p>
                    <a:p>
                      <a:pPr algn="l" fontAlgn="t"/>
                      <a:r>
                        <a:rPr kumimoji="0" lang="en-ZA" sz="1300" b="0" i="0" u="none" strike="noStrike" kern="1200" cap="none" spc="0" normalizeH="0" baseline="0" noProof="0" dirty="0" smtClean="0">
                          <a:ln>
                            <a:noFill/>
                          </a:ln>
                          <a:solidFill>
                            <a:srgbClr val="70AD47">
                              <a:lumMod val="75000"/>
                            </a:srgbClr>
                          </a:solidFill>
                          <a:effectLst/>
                          <a:uLnTx/>
                          <a:uFillTx/>
                          <a:latin typeface="Arial" charset="0"/>
                          <a:ea typeface="+mn-ea"/>
                          <a:cs typeface="Arial" charset="0"/>
                        </a:rPr>
                        <a:t>[DOD AR p55]</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400" u="none" strike="noStrike" dirty="0">
                          <a:effectLst/>
                          <a:latin typeface="Arial Narrow" panose="020B0606020202030204" pitchFamily="34" charset="0"/>
                          <a:cs typeface="Arial" panose="020B0604020202020204" pitchFamily="34" charset="0"/>
                        </a:rPr>
                        <a:t>48</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400" u="none" strike="noStrike" dirty="0">
                          <a:effectLst/>
                          <a:latin typeface="Arial Narrow" panose="020B0606020202030204" pitchFamily="34" charset="0"/>
                          <a:cs typeface="Arial" panose="020B0604020202020204" pitchFamily="34" charset="0"/>
                        </a:rPr>
                        <a:t>90%</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09374">
                <a:tc>
                  <a:txBody>
                    <a:bodyPr/>
                    <a:lstStyle/>
                    <a:p>
                      <a:pPr algn="l" fontAlgn="t"/>
                      <a:r>
                        <a:rPr lang="en-ZA" sz="1400" u="none" strike="noStrike" dirty="0" smtClean="0">
                          <a:effectLst/>
                          <a:latin typeface="Arial Narrow" panose="020B0606020202030204" pitchFamily="34" charset="0"/>
                          <a:cs typeface="Arial" panose="020B0604020202020204" pitchFamily="34" charset="0"/>
                        </a:rPr>
                        <a:t>Administration</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400" u="none" strike="noStrike" dirty="0">
                          <a:effectLst/>
                          <a:latin typeface="Arial Narrow" panose="020B0606020202030204" pitchFamily="34" charset="0"/>
                          <a:cs typeface="Arial" panose="020B0604020202020204" pitchFamily="34" charset="0"/>
                        </a:rPr>
                        <a:t>Number of marketing events to promote the </a:t>
                      </a:r>
                      <a:r>
                        <a:rPr lang="en-ZA" sz="1400" u="none" strike="noStrike" dirty="0" smtClean="0">
                          <a:effectLst/>
                          <a:latin typeface="Arial Narrow" panose="020B0606020202030204" pitchFamily="34" charset="0"/>
                          <a:cs typeface="Arial" panose="020B0604020202020204" pitchFamily="34" charset="0"/>
                        </a:rPr>
                        <a:t>Reserves</a:t>
                      </a:r>
                    </a:p>
                    <a:p>
                      <a:pPr algn="l" fontAlgn="t"/>
                      <a:r>
                        <a:rPr kumimoji="0" lang="en-ZA" sz="1300" b="0" i="0" u="none" strike="noStrike" kern="1200" cap="none" spc="0" normalizeH="0" baseline="0" noProof="0" dirty="0" smtClean="0">
                          <a:ln>
                            <a:noFill/>
                          </a:ln>
                          <a:solidFill>
                            <a:srgbClr val="70AD47">
                              <a:lumMod val="75000"/>
                            </a:srgbClr>
                          </a:solidFill>
                          <a:effectLst/>
                          <a:uLnTx/>
                          <a:uFillTx/>
                          <a:latin typeface="Arial" charset="0"/>
                          <a:ea typeface="+mn-ea"/>
                          <a:cs typeface="Arial" charset="0"/>
                        </a:rPr>
                        <a:t>[DOD AR p56]</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400" u="none" strike="noStrike" dirty="0">
                          <a:effectLst/>
                          <a:latin typeface="Arial Narrow" panose="020B0606020202030204" pitchFamily="34" charset="0"/>
                          <a:cs typeface="Arial" panose="020B0604020202020204" pitchFamily="34" charset="0"/>
                        </a:rPr>
                        <a:t>30</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400" u="none" strike="noStrike" dirty="0">
                          <a:effectLst/>
                          <a:latin typeface="Arial Narrow" panose="020B0606020202030204" pitchFamily="34" charset="0"/>
                          <a:cs typeface="Arial" panose="020B0604020202020204" pitchFamily="34" charset="0"/>
                        </a:rPr>
                        <a:t>83%</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18747">
                <a:tc>
                  <a:txBody>
                    <a:bodyPr/>
                    <a:lstStyle/>
                    <a:p>
                      <a:pPr algn="l" fontAlgn="t"/>
                      <a:r>
                        <a:rPr lang="en-ZA" sz="1400" u="none" strike="noStrike" dirty="0" smtClean="0">
                          <a:effectLst/>
                          <a:latin typeface="Arial Narrow" panose="020B0606020202030204" pitchFamily="34" charset="0"/>
                          <a:cs typeface="Arial" panose="020B0604020202020204" pitchFamily="34" charset="0"/>
                        </a:rPr>
                        <a:t>Military </a:t>
                      </a:r>
                      <a:r>
                        <a:rPr lang="en-ZA" sz="1400" u="none" strike="noStrike" dirty="0">
                          <a:effectLst/>
                          <a:latin typeface="Arial Narrow" panose="020B0606020202030204" pitchFamily="34" charset="0"/>
                          <a:cs typeface="Arial" panose="020B0604020202020204" pitchFamily="34" charset="0"/>
                        </a:rPr>
                        <a:t>Health Support</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400" u="none" strike="noStrike" dirty="0">
                          <a:effectLst/>
                          <a:latin typeface="Arial Narrow" panose="020B0606020202030204" pitchFamily="34" charset="0"/>
                          <a:cs typeface="Arial" panose="020B0604020202020204" pitchFamily="34" charset="0"/>
                        </a:rPr>
                        <a:t>Percentage compliance with DOD training </a:t>
                      </a:r>
                      <a:r>
                        <a:rPr lang="en-ZA" sz="1400" u="none" strike="noStrike" dirty="0" smtClean="0">
                          <a:effectLst/>
                          <a:latin typeface="Arial Narrow" panose="020B0606020202030204" pitchFamily="34" charset="0"/>
                          <a:cs typeface="Arial" panose="020B0604020202020204" pitchFamily="34" charset="0"/>
                        </a:rPr>
                        <a:t>targets</a:t>
                      </a:r>
                    </a:p>
                    <a:p>
                      <a:pPr algn="l" fontAlgn="t"/>
                      <a:r>
                        <a:rPr kumimoji="0" lang="en-ZA" sz="1300" b="0" i="0" u="none" strike="noStrike" kern="1200" cap="none" spc="0" normalizeH="0" baseline="0" noProof="0" dirty="0" smtClean="0">
                          <a:ln>
                            <a:noFill/>
                          </a:ln>
                          <a:solidFill>
                            <a:srgbClr val="70AD47">
                              <a:lumMod val="75000"/>
                            </a:srgbClr>
                          </a:solidFill>
                          <a:effectLst/>
                          <a:uLnTx/>
                          <a:uFillTx/>
                          <a:latin typeface="Arial" charset="0"/>
                          <a:ea typeface="+mn-ea"/>
                          <a:cs typeface="Arial" charset="0"/>
                        </a:rPr>
                        <a:t>[DOD AR p77]</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400" u="none" strike="noStrike" dirty="0">
                          <a:effectLst/>
                          <a:latin typeface="Arial Narrow" panose="020B0606020202030204" pitchFamily="34" charset="0"/>
                          <a:cs typeface="Arial" panose="020B0604020202020204" pitchFamily="34" charset="0"/>
                        </a:rPr>
                        <a:t>80% (648)</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400" u="none" strike="noStrike" dirty="0">
                          <a:effectLst/>
                          <a:latin typeface="Arial Narrow" panose="020B0606020202030204" pitchFamily="34" charset="0"/>
                          <a:cs typeface="Arial" panose="020B0604020202020204" pitchFamily="34" charset="0"/>
                        </a:rPr>
                        <a:t>79%</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57030">
                <a:tc>
                  <a:txBody>
                    <a:bodyPr/>
                    <a:lstStyle/>
                    <a:p>
                      <a:pPr algn="l" fontAlgn="t"/>
                      <a:r>
                        <a:rPr lang="en-ZA" sz="1400" u="none" strike="noStrike" dirty="0" smtClean="0">
                          <a:effectLst/>
                          <a:latin typeface="Arial Narrow" panose="020B0606020202030204" pitchFamily="34" charset="0"/>
                          <a:cs typeface="Arial" panose="020B0604020202020204" pitchFamily="34" charset="0"/>
                        </a:rPr>
                        <a:t>Administration</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400" u="none" strike="noStrike" dirty="0">
                          <a:effectLst/>
                          <a:latin typeface="Arial Narrow" panose="020B0606020202030204" pitchFamily="34" charset="0"/>
                          <a:cs typeface="Arial" panose="020B0604020202020204" pitchFamily="34" charset="0"/>
                        </a:rPr>
                        <a:t>Percentage of disciplinary cases in the DOD  finalised within 90 Days (Military Disciplinary Cases</a:t>
                      </a:r>
                      <a:r>
                        <a:rPr lang="en-ZA" sz="1400" u="none" strike="noStrike" dirty="0" smtClean="0">
                          <a:effectLst/>
                          <a:latin typeface="Arial Narrow" panose="020B0606020202030204" pitchFamily="34" charset="0"/>
                          <a:cs typeface="Arial" panose="020B0604020202020204" pitchFamily="34" charset="0"/>
                        </a:rPr>
                        <a:t>) </a:t>
                      </a:r>
                      <a:r>
                        <a:rPr kumimoji="0" lang="en-ZA" sz="1300" b="0" i="0" u="none" strike="noStrike" kern="1200" cap="none" spc="0" normalizeH="0" baseline="0" noProof="0" dirty="0" smtClean="0">
                          <a:ln>
                            <a:noFill/>
                          </a:ln>
                          <a:solidFill>
                            <a:srgbClr val="70AD47">
                              <a:lumMod val="75000"/>
                            </a:srgbClr>
                          </a:solidFill>
                          <a:effectLst/>
                          <a:uLnTx/>
                          <a:uFillTx/>
                          <a:latin typeface="Arial" charset="0"/>
                          <a:ea typeface="+mn-ea"/>
                          <a:cs typeface="Arial" charset="0"/>
                        </a:rPr>
                        <a:t>[DOD AR p54]</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400" u="none" strike="noStrike" dirty="0">
                          <a:effectLst/>
                          <a:latin typeface="Arial Narrow" panose="020B0606020202030204" pitchFamily="34" charset="0"/>
                          <a:cs typeface="Arial" panose="020B0604020202020204" pitchFamily="34" charset="0"/>
                        </a:rPr>
                        <a:t>100%</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400" u="none" strike="noStrike" dirty="0">
                          <a:effectLst/>
                          <a:latin typeface="Arial Narrow" panose="020B0606020202030204" pitchFamily="34" charset="0"/>
                          <a:cs typeface="Arial" panose="020B0604020202020204" pitchFamily="34" charset="0"/>
                        </a:rPr>
                        <a:t>76%</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18747">
                <a:tc>
                  <a:txBody>
                    <a:bodyPr/>
                    <a:lstStyle/>
                    <a:p>
                      <a:pPr algn="l" fontAlgn="t"/>
                      <a:r>
                        <a:rPr lang="en-ZA" sz="1400" u="none" strike="noStrike" dirty="0" smtClean="0">
                          <a:effectLst/>
                          <a:latin typeface="Arial Narrow" panose="020B0606020202030204" pitchFamily="34" charset="0"/>
                          <a:cs typeface="Arial" panose="020B0604020202020204" pitchFamily="34" charset="0"/>
                        </a:rPr>
                        <a:t>Maritime </a:t>
                      </a:r>
                      <a:r>
                        <a:rPr lang="en-ZA" sz="1400" u="none" strike="noStrike" dirty="0">
                          <a:effectLst/>
                          <a:latin typeface="Arial Narrow" panose="020B0606020202030204" pitchFamily="34" charset="0"/>
                          <a:cs typeface="Arial" panose="020B0604020202020204" pitchFamily="34" charset="0"/>
                        </a:rPr>
                        <a:t>Defence</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400" u="none" strike="noStrike" dirty="0">
                          <a:effectLst/>
                          <a:latin typeface="Arial Narrow" panose="020B0606020202030204" pitchFamily="34" charset="0"/>
                          <a:cs typeface="Arial" panose="020B0604020202020204" pitchFamily="34" charset="0"/>
                        </a:rPr>
                        <a:t>Percentage compliance with DOD training </a:t>
                      </a:r>
                      <a:r>
                        <a:rPr lang="en-ZA" sz="1400" u="none" strike="noStrike" dirty="0" smtClean="0">
                          <a:effectLst/>
                          <a:latin typeface="Arial Narrow" panose="020B0606020202030204" pitchFamily="34" charset="0"/>
                          <a:cs typeface="Arial" panose="020B0604020202020204" pitchFamily="34" charset="0"/>
                        </a:rPr>
                        <a:t>targets</a:t>
                      </a:r>
                    </a:p>
                    <a:p>
                      <a:pPr algn="l" fontAlgn="t"/>
                      <a:r>
                        <a:rPr kumimoji="0" lang="en-ZA" sz="1300" b="0" i="0" u="none" strike="noStrike" kern="1200" cap="none" spc="0" normalizeH="0" baseline="0" noProof="0" dirty="0" smtClean="0">
                          <a:ln>
                            <a:noFill/>
                          </a:ln>
                          <a:solidFill>
                            <a:srgbClr val="70AD47">
                              <a:lumMod val="75000"/>
                            </a:srgbClr>
                          </a:solidFill>
                          <a:effectLst/>
                          <a:uLnTx/>
                          <a:uFillTx/>
                          <a:latin typeface="Arial" charset="0"/>
                          <a:ea typeface="+mn-ea"/>
                          <a:cs typeface="Arial" charset="0"/>
                        </a:rPr>
                        <a:t>[DOD AR p74]</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400" u="none" strike="noStrike">
                          <a:effectLst/>
                          <a:latin typeface="Arial Narrow" panose="020B0606020202030204" pitchFamily="34" charset="0"/>
                          <a:cs typeface="Arial" panose="020B0604020202020204" pitchFamily="34" charset="0"/>
                        </a:rPr>
                        <a:t>80% (438)</a:t>
                      </a:r>
                      <a:endParaRPr lang="en-ZA" sz="1400" b="0" i="0" u="none" strike="noStrike">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400" u="none" strike="noStrike" dirty="0">
                          <a:effectLst/>
                          <a:latin typeface="Arial Narrow" panose="020B0606020202030204" pitchFamily="34" charset="0"/>
                          <a:cs typeface="Arial" panose="020B0604020202020204" pitchFamily="34" charset="0"/>
                        </a:rPr>
                        <a:t>71%</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5167662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DOD </a:t>
            </a:r>
            <a:r>
              <a:rPr lang="en-US" altLang="en-US" sz="2800" b="1" dirty="0" smtClean="0">
                <a:solidFill>
                  <a:prstClr val="white"/>
                </a:solidFill>
                <a:latin typeface="Arial" panose="020B0604020202020204" pitchFamily="34" charset="0"/>
              </a:rPr>
              <a:t>Annual Performance Targets NOT Achieved </a:t>
            </a:r>
            <a:endParaRPr lang="en-US" altLang="en-US" sz="2800" b="1" dirty="0">
              <a:solidFill>
                <a:prstClr val="white"/>
              </a:solidFill>
              <a:latin typeface="Arial" panose="020B0604020202020204" pitchFamily="34" charset="0"/>
            </a:endParaRPr>
          </a:p>
        </p:txBody>
      </p:sp>
      <p:sp>
        <p:nvSpPr>
          <p:cNvPr id="7" name="Slide Number Placeholder 1"/>
          <p:cNvSpPr>
            <a:spLocks noGrp="1"/>
          </p:cNvSpPr>
          <p:nvPr>
            <p:ph type="sldNum" sz="quarter" idx="10"/>
          </p:nvPr>
        </p:nvSpPr>
        <p:spPr bwMode="auto">
          <a:xfrm>
            <a:off x="8590547" y="6477000"/>
            <a:ext cx="521797"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52</a:t>
            </a:fld>
            <a:endParaRPr lang="en-US" altLang="en-US" sz="2400" dirty="0">
              <a:solidFill>
                <a:srgbClr val="014929"/>
              </a:solidFill>
              <a:latin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819550689"/>
              </p:ext>
            </p:extLst>
          </p:nvPr>
        </p:nvGraphicFramePr>
        <p:xfrm>
          <a:off x="145997" y="737665"/>
          <a:ext cx="8821270" cy="5029200"/>
        </p:xfrm>
        <a:graphic>
          <a:graphicData uri="http://schemas.openxmlformats.org/drawingml/2006/table">
            <a:tbl>
              <a:tblPr>
                <a:tableStyleId>{793D81CF-94F2-401A-BA57-92F5A7B2D0C5}</a:tableStyleId>
              </a:tblPr>
              <a:tblGrid>
                <a:gridCol w="1344706">
                  <a:extLst>
                    <a:ext uri="{9D8B030D-6E8A-4147-A177-3AD203B41FA5}">
                      <a16:colId xmlns:a16="http://schemas.microsoft.com/office/drawing/2014/main" val="20000"/>
                    </a:ext>
                  </a:extLst>
                </a:gridCol>
                <a:gridCol w="4310742">
                  <a:extLst>
                    <a:ext uri="{9D8B030D-6E8A-4147-A177-3AD203B41FA5}">
                      <a16:colId xmlns:a16="http://schemas.microsoft.com/office/drawing/2014/main" val="20001"/>
                    </a:ext>
                  </a:extLst>
                </a:gridCol>
                <a:gridCol w="1997849">
                  <a:extLst>
                    <a:ext uri="{9D8B030D-6E8A-4147-A177-3AD203B41FA5}">
                      <a16:colId xmlns:a16="http://schemas.microsoft.com/office/drawing/2014/main" val="20002"/>
                    </a:ext>
                  </a:extLst>
                </a:gridCol>
                <a:gridCol w="1167973">
                  <a:extLst>
                    <a:ext uri="{9D8B030D-6E8A-4147-A177-3AD203B41FA5}">
                      <a16:colId xmlns:a16="http://schemas.microsoft.com/office/drawing/2014/main" val="20003"/>
                    </a:ext>
                  </a:extLst>
                </a:gridCol>
              </a:tblGrid>
              <a:tr h="166845">
                <a:tc gridSpan="4">
                  <a:txBody>
                    <a:bodyPr/>
                    <a:lstStyle/>
                    <a:p>
                      <a:pPr marL="0" algn="l" defTabSz="914400" rtl="0" eaLnBrk="1" fontAlgn="t" latinLnBrk="0" hangingPunct="1">
                        <a:spcAft>
                          <a:spcPts val="0"/>
                        </a:spcAft>
                      </a:pPr>
                      <a:r>
                        <a:rPr lang="en-ZA" sz="1400" b="1" kern="1200" dirty="0" smtClean="0">
                          <a:solidFill>
                            <a:schemeClr val="bg1"/>
                          </a:solidFill>
                          <a:effectLst/>
                          <a:latin typeface="Arial Narrow" panose="020B0606020202030204" pitchFamily="34" charset="0"/>
                          <a:ea typeface="Calibri"/>
                          <a:cs typeface="Times New Roman"/>
                        </a:rPr>
                        <a:t>Degree of Achievement – BETWEEN 50% and 70% </a:t>
                      </a:r>
                      <a:endParaRPr lang="en-ZA" sz="1400" b="1" kern="1200" dirty="0">
                        <a:solidFill>
                          <a:schemeClr val="bg1"/>
                        </a:solidFill>
                        <a:effectLst/>
                        <a:latin typeface="Arial Narrow" panose="020B0606020202030204" pitchFamily="34" charset="0"/>
                        <a:ea typeface="Calibri"/>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4929"/>
                    </a:solidFill>
                  </a:tcPr>
                </a:tc>
                <a:tc hMerge="1">
                  <a:txBody>
                    <a:bodyPr/>
                    <a:lstStyle/>
                    <a:p>
                      <a:pPr marL="0" algn="ctr" defTabSz="914400" rtl="0" eaLnBrk="1" fontAlgn="t" latinLnBrk="0" hangingPunct="1">
                        <a:spcAft>
                          <a:spcPts val="0"/>
                        </a:spcAft>
                      </a:pPr>
                      <a:endParaRPr lang="en-ZA" sz="1200" b="1" kern="1200" dirty="0">
                        <a:solidFill>
                          <a:srgbClr val="006600"/>
                        </a:solidFill>
                        <a:effectLst/>
                        <a:latin typeface="Arial Narrow" panose="020B0606020202030204" pitchFamily="34" charset="0"/>
                        <a:ea typeface="Calibri"/>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ctr" defTabSz="914400" rtl="0" eaLnBrk="1" fontAlgn="t" latinLnBrk="0" hangingPunct="1">
                        <a:spcAft>
                          <a:spcPts val="0"/>
                        </a:spcAft>
                      </a:pPr>
                      <a:endParaRPr lang="en-ZA" sz="1200" b="1" kern="1200" dirty="0">
                        <a:solidFill>
                          <a:srgbClr val="006600"/>
                        </a:solidFill>
                        <a:effectLst/>
                        <a:latin typeface="Arial Narrow" panose="020B0606020202030204" pitchFamily="34" charset="0"/>
                        <a:ea typeface="Calibri"/>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ctr" defTabSz="914400" rtl="0" eaLnBrk="1" fontAlgn="ctr" latinLnBrk="0" hangingPunct="1">
                        <a:spcAft>
                          <a:spcPts val="0"/>
                        </a:spcAft>
                      </a:pPr>
                      <a:endParaRPr lang="en-ZA" sz="1200" b="1" kern="1200" dirty="0">
                        <a:solidFill>
                          <a:srgbClr val="006600"/>
                        </a:solidFill>
                        <a:effectLst/>
                        <a:latin typeface="Arial Narrow" panose="020B0606020202030204" pitchFamily="34" charset="0"/>
                        <a:ea typeface="Calibri"/>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66845">
                <a:tc>
                  <a:txBody>
                    <a:bodyPr/>
                    <a:lstStyle/>
                    <a:p>
                      <a:pPr marL="0" algn="ctr" defTabSz="914400" rtl="0" eaLnBrk="1" fontAlgn="t" latinLnBrk="0" hangingPunct="1">
                        <a:spcAft>
                          <a:spcPts val="0"/>
                        </a:spcAft>
                      </a:pPr>
                      <a:r>
                        <a:rPr lang="en-ZA" sz="1400" b="1" kern="1200" dirty="0">
                          <a:solidFill>
                            <a:srgbClr val="006600"/>
                          </a:solidFill>
                          <a:effectLst/>
                          <a:latin typeface="Arial Narrow" panose="020B0606020202030204" pitchFamily="34" charset="0"/>
                          <a:ea typeface="Calibri"/>
                          <a:cs typeface="Times New Roman"/>
                        </a:rPr>
                        <a:t>Programme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t" latinLnBrk="0" hangingPunct="1">
                        <a:spcAft>
                          <a:spcPts val="0"/>
                        </a:spcAft>
                      </a:pPr>
                      <a:r>
                        <a:rPr lang="en-ZA" sz="1400" b="1" kern="1200" dirty="0" smtClean="0">
                          <a:solidFill>
                            <a:srgbClr val="006600"/>
                          </a:solidFill>
                          <a:effectLst/>
                          <a:latin typeface="Arial Narrow" panose="020B0606020202030204" pitchFamily="34" charset="0"/>
                          <a:ea typeface="Calibri"/>
                          <a:cs typeface="Times New Roman"/>
                        </a:rPr>
                        <a:t>Performance Indicator</a:t>
                      </a:r>
                      <a:endParaRPr lang="en-ZA" sz="1400" b="1" kern="1200" dirty="0">
                        <a:solidFill>
                          <a:srgbClr val="006600"/>
                        </a:solidFill>
                        <a:effectLst/>
                        <a:latin typeface="Arial Narrow" panose="020B0606020202030204" pitchFamily="34" charset="0"/>
                        <a:ea typeface="Calibri"/>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t" latinLnBrk="0" hangingPunct="1">
                        <a:spcAft>
                          <a:spcPts val="0"/>
                        </a:spcAft>
                      </a:pPr>
                      <a:r>
                        <a:rPr lang="en-ZA" sz="1400" b="1" kern="1200" dirty="0">
                          <a:solidFill>
                            <a:srgbClr val="006600"/>
                          </a:solidFill>
                          <a:effectLst/>
                          <a:latin typeface="Arial Narrow" panose="020B0606020202030204" pitchFamily="34" charset="0"/>
                          <a:ea typeface="Calibri"/>
                          <a:cs typeface="Times New Roman"/>
                        </a:rPr>
                        <a:t>Annual </a:t>
                      </a:r>
                      <a:r>
                        <a:rPr lang="en-ZA" sz="1400" b="1" kern="1200" dirty="0" smtClean="0">
                          <a:solidFill>
                            <a:srgbClr val="006600"/>
                          </a:solidFill>
                          <a:effectLst/>
                          <a:latin typeface="Arial Narrow" panose="020B0606020202030204" pitchFamily="34" charset="0"/>
                          <a:ea typeface="Calibri"/>
                          <a:cs typeface="Times New Roman"/>
                        </a:rPr>
                        <a:t>Target</a:t>
                      </a:r>
                      <a:endParaRPr lang="en-ZA" sz="1400" b="1" kern="1200" dirty="0">
                        <a:solidFill>
                          <a:srgbClr val="006600"/>
                        </a:solidFill>
                        <a:effectLst/>
                        <a:latin typeface="Arial Narrow" panose="020B0606020202030204" pitchFamily="34" charset="0"/>
                        <a:ea typeface="Calibri"/>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ZA" sz="1400" b="1" kern="1200" dirty="0" smtClean="0">
                          <a:solidFill>
                            <a:srgbClr val="006600"/>
                          </a:solidFill>
                          <a:effectLst/>
                          <a:latin typeface="Arial Narrow" panose="020B0606020202030204" pitchFamily="34" charset="0"/>
                          <a:ea typeface="Calibri"/>
                          <a:cs typeface="Times New Roman"/>
                        </a:rPr>
                        <a:t>Percentage Achievement</a:t>
                      </a:r>
                      <a:endParaRPr lang="en-ZA" sz="1400" b="1" kern="1200" dirty="0">
                        <a:solidFill>
                          <a:srgbClr val="006600"/>
                        </a:solidFill>
                        <a:effectLst/>
                        <a:latin typeface="Arial Narrow" panose="020B0606020202030204" pitchFamily="34" charset="0"/>
                        <a:ea typeface="Calibri"/>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00432">
                <a:tc>
                  <a:txBody>
                    <a:bodyPr/>
                    <a:lstStyle/>
                    <a:p>
                      <a:pPr algn="l" fontAlgn="t"/>
                      <a:r>
                        <a:rPr lang="en-ZA" sz="1400" u="none" strike="noStrike" dirty="0" smtClean="0">
                          <a:effectLst/>
                          <a:latin typeface="Arial Narrow" panose="020B0606020202030204" pitchFamily="34" charset="0"/>
                          <a:cs typeface="Arial" panose="020B0604020202020204" pitchFamily="34" charset="0"/>
                        </a:rPr>
                        <a:t>Administration</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400" u="none" strike="noStrike" dirty="0">
                          <a:effectLst/>
                          <a:latin typeface="Arial Narrow" panose="020B0606020202030204" pitchFamily="34" charset="0"/>
                          <a:cs typeface="Arial" panose="020B0604020202020204" pitchFamily="34" charset="0"/>
                        </a:rPr>
                        <a:t>DOD Enterprise Risk Management maturity level </a:t>
                      </a:r>
                      <a:r>
                        <a:rPr lang="en-ZA" sz="1400" u="none" strike="noStrike" dirty="0" smtClean="0">
                          <a:effectLst/>
                          <a:latin typeface="Arial Narrow" panose="020B0606020202030204" pitchFamily="34" charset="0"/>
                          <a:cs typeface="Arial" panose="020B0604020202020204" pitchFamily="34" charset="0"/>
                        </a:rPr>
                        <a:t>achieved</a:t>
                      </a:r>
                    </a:p>
                    <a:p>
                      <a:pPr algn="l" fontAlgn="t"/>
                      <a:r>
                        <a:rPr kumimoji="0" lang="en-ZA" sz="1300" b="0" i="0" u="none" strike="noStrike" kern="1200" cap="none" spc="0" normalizeH="0" baseline="0" noProof="0" dirty="0" smtClean="0">
                          <a:ln>
                            <a:noFill/>
                          </a:ln>
                          <a:solidFill>
                            <a:srgbClr val="70AD47">
                              <a:lumMod val="75000"/>
                            </a:srgbClr>
                          </a:solidFill>
                          <a:effectLst/>
                          <a:uLnTx/>
                          <a:uFillTx/>
                          <a:latin typeface="Arial" charset="0"/>
                          <a:ea typeface="+mn-ea"/>
                          <a:cs typeface="Arial" charset="0"/>
                        </a:rPr>
                        <a:t>[DOD AR p50]</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400" u="none" strike="noStrike">
                          <a:effectLst/>
                          <a:latin typeface="Arial Narrow" panose="020B0606020202030204" pitchFamily="34" charset="0"/>
                          <a:cs typeface="Arial" panose="020B0604020202020204" pitchFamily="34" charset="0"/>
                        </a:rPr>
                        <a:t>Level 5</a:t>
                      </a:r>
                      <a:endParaRPr lang="en-ZA" sz="1400" b="0" i="0" u="none" strike="noStrike">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400" u="none" strike="noStrike" dirty="0">
                          <a:effectLst/>
                          <a:latin typeface="Arial Narrow" panose="020B0606020202030204" pitchFamily="34" charset="0"/>
                          <a:cs typeface="Arial" panose="020B0604020202020204" pitchFamily="34" charset="0"/>
                        </a:rPr>
                        <a:t>67%</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l" fontAlgn="t"/>
                      <a:r>
                        <a:rPr lang="en-ZA" sz="1400" u="none" strike="noStrike" dirty="0" smtClean="0">
                          <a:effectLst/>
                          <a:latin typeface="Arial Narrow" panose="020B0606020202030204" pitchFamily="34" charset="0"/>
                          <a:cs typeface="Arial" panose="020B0604020202020204" pitchFamily="34" charset="0"/>
                        </a:rPr>
                        <a:t>Maritime </a:t>
                      </a:r>
                      <a:r>
                        <a:rPr lang="en-ZA" sz="1400" u="none" strike="noStrike" dirty="0">
                          <a:effectLst/>
                          <a:latin typeface="Arial Narrow" panose="020B0606020202030204" pitchFamily="34" charset="0"/>
                          <a:cs typeface="Arial" panose="020B0604020202020204" pitchFamily="34" charset="0"/>
                        </a:rPr>
                        <a:t>Defence</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400" u="none" strike="noStrike" dirty="0">
                          <a:effectLst/>
                          <a:latin typeface="Arial Narrow" panose="020B0606020202030204" pitchFamily="34" charset="0"/>
                          <a:cs typeface="Arial" panose="020B0604020202020204" pitchFamily="34" charset="0"/>
                        </a:rPr>
                        <a:t>Number of hours at sea per </a:t>
                      </a:r>
                      <a:r>
                        <a:rPr lang="en-ZA" sz="1400" u="none" strike="noStrike" dirty="0" smtClean="0">
                          <a:effectLst/>
                          <a:latin typeface="Arial Narrow" panose="020B0606020202030204" pitchFamily="34" charset="0"/>
                          <a:cs typeface="Arial" panose="020B0604020202020204" pitchFamily="34" charset="0"/>
                        </a:rPr>
                        <a:t>year</a:t>
                      </a:r>
                    </a:p>
                    <a:p>
                      <a:pPr algn="l" fontAlgn="t"/>
                      <a:r>
                        <a:rPr kumimoji="0" lang="en-ZA" sz="1300" b="0" i="0" u="none" strike="noStrike" kern="1200" cap="none" spc="0" normalizeH="0" baseline="0" noProof="0" dirty="0" smtClean="0">
                          <a:ln>
                            <a:noFill/>
                          </a:ln>
                          <a:solidFill>
                            <a:srgbClr val="70AD47">
                              <a:lumMod val="75000"/>
                            </a:srgbClr>
                          </a:solidFill>
                          <a:effectLst/>
                          <a:uLnTx/>
                          <a:uFillTx/>
                          <a:latin typeface="Arial" charset="0"/>
                          <a:ea typeface="+mn-ea"/>
                          <a:cs typeface="Arial" charset="0"/>
                        </a:rPr>
                        <a:t>[DOD AR p74]</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400" u="none" strike="noStrike">
                          <a:effectLst/>
                          <a:latin typeface="Arial Narrow" panose="020B0606020202030204" pitchFamily="34" charset="0"/>
                          <a:cs typeface="Arial" panose="020B0604020202020204" pitchFamily="34" charset="0"/>
                        </a:rPr>
                        <a:t>10 000</a:t>
                      </a:r>
                      <a:endParaRPr lang="en-ZA" sz="1400" b="0" i="0" u="none" strike="noStrike">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400" u="none" strike="noStrike" dirty="0">
                          <a:effectLst/>
                          <a:latin typeface="Arial Narrow" panose="020B0606020202030204" pitchFamily="34" charset="0"/>
                          <a:cs typeface="Arial" panose="020B0604020202020204" pitchFamily="34" charset="0"/>
                        </a:rPr>
                        <a:t>66%</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61717">
                <a:tc>
                  <a:txBody>
                    <a:bodyPr/>
                    <a:lstStyle/>
                    <a:p>
                      <a:pPr algn="l" fontAlgn="t"/>
                      <a:r>
                        <a:rPr lang="en-ZA" sz="1400" u="none" strike="noStrike" dirty="0" smtClean="0">
                          <a:effectLst/>
                          <a:latin typeface="Arial Narrow" panose="020B0606020202030204" pitchFamily="34" charset="0"/>
                          <a:cs typeface="Arial" panose="020B0604020202020204" pitchFamily="34" charset="0"/>
                        </a:rPr>
                        <a:t>Administration</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400" u="none" strike="noStrike" dirty="0">
                          <a:effectLst/>
                          <a:latin typeface="Arial Narrow" panose="020B0606020202030204" pitchFamily="34" charset="0"/>
                          <a:cs typeface="Arial" panose="020B0604020202020204" pitchFamily="34" charset="0"/>
                        </a:rPr>
                        <a:t>Percentage collective grievances and disputes </a:t>
                      </a:r>
                      <a:r>
                        <a:rPr lang="en-ZA" sz="1400" u="none" strike="noStrike" dirty="0" smtClean="0">
                          <a:effectLst/>
                          <a:latin typeface="Arial Narrow" panose="020B0606020202030204" pitchFamily="34" charset="0"/>
                          <a:cs typeface="Arial" panose="020B0604020202020204" pitchFamily="34" charset="0"/>
                        </a:rPr>
                        <a:t>resolved</a:t>
                      </a:r>
                    </a:p>
                    <a:p>
                      <a:pPr algn="l" fontAlgn="t"/>
                      <a:r>
                        <a:rPr kumimoji="0" lang="en-ZA" sz="1300" b="0" i="0" u="none" strike="noStrike" kern="1200" cap="none" spc="0" normalizeH="0" baseline="0" noProof="0" dirty="0" smtClean="0">
                          <a:ln>
                            <a:noFill/>
                          </a:ln>
                          <a:solidFill>
                            <a:srgbClr val="70AD47">
                              <a:lumMod val="75000"/>
                            </a:srgbClr>
                          </a:solidFill>
                          <a:effectLst/>
                          <a:uLnTx/>
                          <a:uFillTx/>
                          <a:latin typeface="Arial" charset="0"/>
                          <a:ea typeface="+mn-ea"/>
                          <a:cs typeface="Arial" charset="0"/>
                        </a:rPr>
                        <a:t>[DOD AR p52]</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400" u="none" strike="noStrike">
                          <a:effectLst/>
                          <a:latin typeface="Arial Narrow" panose="020B0606020202030204" pitchFamily="34" charset="0"/>
                          <a:cs typeface="Arial" panose="020B0604020202020204" pitchFamily="34" charset="0"/>
                        </a:rPr>
                        <a:t>85%</a:t>
                      </a:r>
                      <a:endParaRPr lang="en-ZA" sz="1400" b="0" i="0" u="none" strike="noStrike">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400" u="none" strike="noStrike" dirty="0">
                          <a:effectLst/>
                          <a:latin typeface="Arial Narrow" panose="020B0606020202030204" pitchFamily="34" charset="0"/>
                          <a:cs typeface="Arial" panose="020B0604020202020204" pitchFamily="34" charset="0"/>
                        </a:rPr>
                        <a:t>59%</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14060">
                <a:tc>
                  <a:txBody>
                    <a:bodyPr/>
                    <a:lstStyle/>
                    <a:p>
                      <a:pPr algn="l" fontAlgn="t"/>
                      <a:r>
                        <a:rPr lang="en-ZA" sz="1400" u="none" strike="noStrike" dirty="0" smtClean="0">
                          <a:effectLst/>
                          <a:latin typeface="Arial Narrow" panose="020B0606020202030204" pitchFamily="34" charset="0"/>
                          <a:cs typeface="Arial" panose="020B0604020202020204" pitchFamily="34" charset="0"/>
                        </a:rPr>
                        <a:t>Administration</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400" u="none" strike="noStrike" dirty="0">
                          <a:effectLst/>
                          <a:latin typeface="Arial Narrow" panose="020B0606020202030204" pitchFamily="34" charset="0"/>
                          <a:cs typeface="Arial" panose="020B0604020202020204" pitchFamily="34" charset="0"/>
                        </a:rPr>
                        <a:t>Percentage of audits completed in terms of the approved Internal Audit </a:t>
                      </a:r>
                      <a:r>
                        <a:rPr lang="en-ZA" sz="1400" u="none" strike="noStrike" dirty="0" smtClean="0">
                          <a:effectLst/>
                          <a:latin typeface="Arial Narrow" panose="020B0606020202030204" pitchFamily="34" charset="0"/>
                          <a:cs typeface="Arial" panose="020B0604020202020204" pitchFamily="34" charset="0"/>
                        </a:rPr>
                        <a:t>Plan </a:t>
                      </a:r>
                      <a:r>
                        <a:rPr kumimoji="0" lang="en-ZA" sz="1300" b="0" i="0" u="none" strike="noStrike" kern="1200" cap="none" spc="0" normalizeH="0" baseline="0" noProof="0" dirty="0" smtClean="0">
                          <a:ln>
                            <a:noFill/>
                          </a:ln>
                          <a:solidFill>
                            <a:srgbClr val="70AD47">
                              <a:lumMod val="75000"/>
                            </a:srgbClr>
                          </a:solidFill>
                          <a:effectLst/>
                          <a:uLnTx/>
                          <a:uFillTx/>
                          <a:latin typeface="Arial" charset="0"/>
                          <a:ea typeface="+mn-ea"/>
                          <a:cs typeface="Arial" charset="0"/>
                        </a:rPr>
                        <a:t>[DOD AR p55]</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400" u="none" strike="noStrike">
                          <a:effectLst/>
                          <a:latin typeface="Arial Narrow" panose="020B0606020202030204" pitchFamily="34" charset="0"/>
                          <a:cs typeface="Arial" panose="020B0604020202020204" pitchFamily="34" charset="0"/>
                        </a:rPr>
                        <a:t>100%</a:t>
                      </a:r>
                      <a:endParaRPr lang="en-ZA" sz="1400" b="0" i="0" u="none" strike="noStrike">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400" u="none" strike="noStrike" dirty="0" smtClean="0">
                          <a:solidFill>
                            <a:schemeClr val="tx1"/>
                          </a:solidFill>
                          <a:effectLst/>
                          <a:latin typeface="Arial Narrow" panose="020B0606020202030204" pitchFamily="34" charset="0"/>
                          <a:cs typeface="Arial" panose="020B0604020202020204" pitchFamily="34" charset="0"/>
                        </a:rPr>
                        <a:t>59%</a:t>
                      </a:r>
                      <a:endParaRPr lang="en-ZA" sz="1400" b="0" i="0" u="none" strike="noStrike" dirty="0">
                        <a:solidFill>
                          <a:schemeClr val="tx1"/>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00432">
                <a:tc>
                  <a:txBody>
                    <a:bodyPr/>
                    <a:lstStyle/>
                    <a:p>
                      <a:pPr algn="l" fontAlgn="t"/>
                      <a:r>
                        <a:rPr lang="en-ZA" sz="1400" u="none" strike="noStrike" dirty="0" smtClean="0">
                          <a:effectLst/>
                          <a:latin typeface="Arial Narrow" panose="020B0606020202030204" pitchFamily="34" charset="0"/>
                          <a:cs typeface="Arial" panose="020B0604020202020204" pitchFamily="34" charset="0"/>
                        </a:rPr>
                        <a:t>Administration</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400" u="none" strike="noStrike" dirty="0">
                          <a:effectLst/>
                          <a:latin typeface="Arial Narrow" panose="020B0606020202030204" pitchFamily="34" charset="0"/>
                          <a:cs typeface="Arial" panose="020B0604020202020204" pitchFamily="34" charset="0"/>
                        </a:rPr>
                        <a:t>Percentage compliance with submission dates of DOD accountability documents (Reports on RFC activities submitted to the Executive Authority</a:t>
                      </a:r>
                      <a:r>
                        <a:rPr lang="en-ZA" sz="1400" u="none" strike="noStrike" dirty="0" smtClean="0">
                          <a:effectLst/>
                          <a:latin typeface="Arial Narrow" panose="020B0606020202030204" pitchFamily="34" charset="0"/>
                          <a:cs typeface="Arial" panose="020B0604020202020204" pitchFamily="34" charset="0"/>
                        </a:rPr>
                        <a:t>) </a:t>
                      </a:r>
                      <a:r>
                        <a:rPr kumimoji="0" lang="en-ZA" sz="1300" b="0" i="0" u="none" strike="noStrike" kern="1200" cap="none" spc="0" normalizeH="0" baseline="0" noProof="0" dirty="0" smtClean="0">
                          <a:ln>
                            <a:noFill/>
                          </a:ln>
                          <a:solidFill>
                            <a:srgbClr val="70AD47">
                              <a:lumMod val="75000"/>
                            </a:srgbClr>
                          </a:solidFill>
                          <a:effectLst/>
                          <a:uLnTx/>
                          <a:uFillTx/>
                          <a:latin typeface="Arial" charset="0"/>
                          <a:ea typeface="+mn-ea"/>
                          <a:cs typeface="Arial" charset="0"/>
                        </a:rPr>
                        <a:t>[DOD AR p48]</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400" u="none" strike="noStrike" dirty="0">
                          <a:effectLst/>
                          <a:latin typeface="Arial Narrow" panose="020B0606020202030204" pitchFamily="34" charset="0"/>
                          <a:cs typeface="Arial" panose="020B0604020202020204" pitchFamily="34" charset="0"/>
                        </a:rPr>
                        <a:t>100% (2) (Reports on RFC Activities submitted to the Executive Authority)</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400" u="none" strike="noStrike" dirty="0">
                          <a:effectLst/>
                          <a:latin typeface="Arial Narrow" panose="020B0606020202030204" pitchFamily="34" charset="0"/>
                          <a:cs typeface="Arial" panose="020B0604020202020204" pitchFamily="34" charset="0"/>
                        </a:rPr>
                        <a:t>50%</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71091">
                <a:tc>
                  <a:txBody>
                    <a:bodyPr/>
                    <a:lstStyle/>
                    <a:p>
                      <a:pPr algn="l" fontAlgn="t"/>
                      <a:r>
                        <a:rPr lang="en-ZA" sz="1400" u="none" strike="noStrike" dirty="0" smtClean="0">
                          <a:effectLst/>
                          <a:latin typeface="Arial Narrow" panose="020B0606020202030204" pitchFamily="34" charset="0"/>
                          <a:cs typeface="Arial" panose="020B0604020202020204" pitchFamily="34" charset="0"/>
                        </a:rPr>
                        <a:t>Administration</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400" u="none" strike="noStrike" dirty="0">
                          <a:effectLst/>
                          <a:latin typeface="Arial Narrow" panose="020B0606020202030204" pitchFamily="34" charset="0"/>
                          <a:cs typeface="Arial" panose="020B0604020202020204" pitchFamily="34" charset="0"/>
                        </a:rPr>
                        <a:t>Percentage adherence to DOD governance schedule </a:t>
                      </a:r>
                      <a:endParaRPr lang="en-ZA" sz="1400" u="none" strike="noStrike" dirty="0" smtClean="0">
                        <a:effectLst/>
                        <a:latin typeface="Arial Narrow" panose="020B0606020202030204" pitchFamily="34" charset="0"/>
                        <a:cs typeface="Arial" panose="020B0604020202020204" pitchFamily="34" charset="0"/>
                      </a:endParaRPr>
                    </a:p>
                    <a:p>
                      <a:pPr algn="l" fontAlgn="t"/>
                      <a:r>
                        <a:rPr lang="en-ZA" sz="1400" u="none" strike="noStrike" dirty="0" smtClean="0">
                          <a:effectLst/>
                          <a:latin typeface="Arial Narrow" panose="020B0606020202030204" pitchFamily="34" charset="0"/>
                          <a:cs typeface="Arial" panose="020B0604020202020204" pitchFamily="34" charset="0"/>
                        </a:rPr>
                        <a:t>(</a:t>
                      </a:r>
                      <a:r>
                        <a:rPr lang="en-ZA" sz="1400" u="none" strike="noStrike" dirty="0">
                          <a:effectLst/>
                          <a:latin typeface="Arial Narrow" panose="020B0606020202030204" pitchFamily="34" charset="0"/>
                          <a:cs typeface="Arial" panose="020B0604020202020204" pitchFamily="34" charset="0"/>
                        </a:rPr>
                        <a:t>Defence Enterprise Architecture Capability Established and integrated</a:t>
                      </a:r>
                      <a:r>
                        <a:rPr lang="en-ZA" sz="1400" u="none" strike="noStrike" dirty="0" smtClean="0">
                          <a:effectLst/>
                          <a:latin typeface="Arial Narrow" panose="020B0606020202030204" pitchFamily="34" charset="0"/>
                          <a:cs typeface="Arial" panose="020B0604020202020204" pitchFamily="34" charset="0"/>
                        </a:rPr>
                        <a:t>) </a:t>
                      </a:r>
                      <a:r>
                        <a:rPr kumimoji="0" lang="en-ZA" sz="1300" b="0" i="0" u="none" strike="noStrike" kern="1200" cap="none" spc="0" normalizeH="0" baseline="0" noProof="0" dirty="0" smtClean="0">
                          <a:ln>
                            <a:noFill/>
                          </a:ln>
                          <a:solidFill>
                            <a:srgbClr val="70AD47">
                              <a:lumMod val="75000"/>
                            </a:srgbClr>
                          </a:solidFill>
                          <a:effectLst/>
                          <a:uLnTx/>
                          <a:uFillTx/>
                          <a:latin typeface="Arial" charset="0"/>
                          <a:ea typeface="+mn-ea"/>
                          <a:cs typeface="Arial" charset="0"/>
                        </a:rPr>
                        <a:t>[DOD AR p50]</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400" u="none" strike="noStrike">
                          <a:effectLst/>
                          <a:latin typeface="Arial Narrow" panose="020B0606020202030204" pitchFamily="34" charset="0"/>
                          <a:cs typeface="Arial" panose="020B0604020202020204" pitchFamily="34" charset="0"/>
                        </a:rPr>
                        <a:t>20% (Development and submission for approval of the Enterprise Architecture Capability framework) </a:t>
                      </a:r>
                      <a:endParaRPr lang="en-ZA" sz="1400" b="0" i="0" u="none" strike="noStrike">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400" u="none" strike="noStrike" dirty="0">
                          <a:effectLst/>
                          <a:latin typeface="Arial Narrow" panose="020B0606020202030204" pitchFamily="34" charset="0"/>
                          <a:cs typeface="Arial" panose="020B0604020202020204" pitchFamily="34" charset="0"/>
                        </a:rPr>
                        <a:t>50%</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09374">
                <a:tc>
                  <a:txBody>
                    <a:bodyPr/>
                    <a:lstStyle/>
                    <a:p>
                      <a:pPr algn="l" fontAlgn="t"/>
                      <a:r>
                        <a:rPr lang="en-ZA" sz="1400" u="none" strike="noStrike" dirty="0" smtClean="0">
                          <a:effectLst/>
                          <a:latin typeface="Arial Narrow" panose="020B0606020202030204" pitchFamily="34" charset="0"/>
                          <a:cs typeface="Arial" panose="020B0604020202020204" pitchFamily="34" charset="0"/>
                        </a:rPr>
                        <a:t>Administration</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400" u="none" strike="noStrike" dirty="0">
                          <a:effectLst/>
                          <a:latin typeface="Arial Narrow" panose="020B0606020202030204" pitchFamily="34" charset="0"/>
                          <a:cs typeface="Arial" panose="020B0604020202020204" pitchFamily="34" charset="0"/>
                        </a:rPr>
                        <a:t>Measure the level of DOD </a:t>
                      </a:r>
                      <a:r>
                        <a:rPr lang="en-ZA" sz="1400" u="none" strike="noStrike" dirty="0" smtClean="0">
                          <a:effectLst/>
                          <a:latin typeface="Arial Narrow" panose="020B0606020202030204" pitchFamily="34" charset="0"/>
                          <a:cs typeface="Arial" panose="020B0604020202020204" pitchFamily="34" charset="0"/>
                        </a:rPr>
                        <a:t>Morale</a:t>
                      </a:r>
                    </a:p>
                    <a:p>
                      <a:pPr algn="l" fontAlgn="t"/>
                      <a:r>
                        <a:rPr kumimoji="0" lang="en-ZA" sz="1300" b="0" i="0" u="none" strike="noStrike" kern="1200" cap="none" spc="0" normalizeH="0" baseline="0" noProof="0" dirty="0" smtClean="0">
                          <a:ln>
                            <a:noFill/>
                          </a:ln>
                          <a:solidFill>
                            <a:srgbClr val="70AD47">
                              <a:lumMod val="75000"/>
                            </a:srgbClr>
                          </a:solidFill>
                          <a:effectLst/>
                          <a:uLnTx/>
                          <a:uFillTx/>
                          <a:latin typeface="Arial" charset="0"/>
                          <a:ea typeface="+mn-ea"/>
                          <a:cs typeface="Arial" charset="0"/>
                        </a:rPr>
                        <a:t>[DOD AR p55]</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400" u="none" strike="noStrike">
                          <a:effectLst/>
                          <a:latin typeface="Arial Narrow" panose="020B0606020202030204" pitchFamily="34" charset="0"/>
                          <a:cs typeface="Arial" panose="020B0604020202020204" pitchFamily="34" charset="0"/>
                        </a:rPr>
                        <a:t>Positive</a:t>
                      </a:r>
                      <a:endParaRPr lang="en-ZA" sz="1400" b="0" i="0" u="none" strike="noStrike">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400" u="none" strike="noStrike" dirty="0">
                          <a:effectLst/>
                          <a:latin typeface="Arial Narrow" panose="020B0606020202030204" pitchFamily="34" charset="0"/>
                          <a:cs typeface="Arial" panose="020B0604020202020204" pitchFamily="34" charset="0"/>
                        </a:rPr>
                        <a:t>50%</a:t>
                      </a:r>
                      <a:endParaRPr lang="en-ZA" sz="1400" b="0" i="0" u="none" strike="noStrike" dirty="0">
                        <a:solidFill>
                          <a:srgbClr val="9C0006"/>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9666261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DOD </a:t>
            </a:r>
            <a:r>
              <a:rPr lang="en-US" altLang="en-US" sz="2800" b="1" dirty="0" smtClean="0">
                <a:solidFill>
                  <a:prstClr val="white"/>
                </a:solidFill>
                <a:latin typeface="Arial" panose="020B0604020202020204" pitchFamily="34" charset="0"/>
              </a:rPr>
              <a:t>Annual Performance Targets NOT Achieved </a:t>
            </a:r>
            <a:endParaRPr lang="en-US" altLang="en-US" sz="2800" b="1" dirty="0">
              <a:solidFill>
                <a:prstClr val="white"/>
              </a:solidFill>
              <a:latin typeface="Arial" panose="020B0604020202020204" pitchFamily="34" charset="0"/>
            </a:endParaRPr>
          </a:p>
        </p:txBody>
      </p:sp>
      <p:sp>
        <p:nvSpPr>
          <p:cNvPr id="7" name="Slide Number Placeholder 1"/>
          <p:cNvSpPr>
            <a:spLocks noGrp="1"/>
          </p:cNvSpPr>
          <p:nvPr>
            <p:ph type="sldNum" sz="quarter" idx="10"/>
          </p:nvPr>
        </p:nvSpPr>
        <p:spPr bwMode="auto">
          <a:xfrm>
            <a:off x="8590547" y="6477000"/>
            <a:ext cx="521797"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53</a:t>
            </a:fld>
            <a:endParaRPr lang="en-US" altLang="en-US" sz="2400" dirty="0">
              <a:solidFill>
                <a:srgbClr val="014929"/>
              </a:solidFill>
              <a:latin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807738940"/>
              </p:ext>
            </p:extLst>
          </p:nvPr>
        </p:nvGraphicFramePr>
        <p:xfrm>
          <a:off x="145997" y="737665"/>
          <a:ext cx="8821270" cy="2849880"/>
        </p:xfrm>
        <a:graphic>
          <a:graphicData uri="http://schemas.openxmlformats.org/drawingml/2006/table">
            <a:tbl>
              <a:tblPr>
                <a:tableStyleId>{793D81CF-94F2-401A-BA57-92F5A7B2D0C5}</a:tableStyleId>
              </a:tblPr>
              <a:tblGrid>
                <a:gridCol w="1344706">
                  <a:extLst>
                    <a:ext uri="{9D8B030D-6E8A-4147-A177-3AD203B41FA5}">
                      <a16:colId xmlns:a16="http://schemas.microsoft.com/office/drawing/2014/main" val="20000"/>
                    </a:ext>
                  </a:extLst>
                </a:gridCol>
                <a:gridCol w="4856309">
                  <a:extLst>
                    <a:ext uri="{9D8B030D-6E8A-4147-A177-3AD203B41FA5}">
                      <a16:colId xmlns:a16="http://schemas.microsoft.com/office/drawing/2014/main" val="20001"/>
                    </a:ext>
                  </a:extLst>
                </a:gridCol>
                <a:gridCol w="1452282">
                  <a:extLst>
                    <a:ext uri="{9D8B030D-6E8A-4147-A177-3AD203B41FA5}">
                      <a16:colId xmlns:a16="http://schemas.microsoft.com/office/drawing/2014/main" val="20002"/>
                    </a:ext>
                  </a:extLst>
                </a:gridCol>
                <a:gridCol w="1167973">
                  <a:extLst>
                    <a:ext uri="{9D8B030D-6E8A-4147-A177-3AD203B41FA5}">
                      <a16:colId xmlns:a16="http://schemas.microsoft.com/office/drawing/2014/main" val="20003"/>
                    </a:ext>
                  </a:extLst>
                </a:gridCol>
              </a:tblGrid>
              <a:tr h="166845">
                <a:tc gridSpan="4">
                  <a:txBody>
                    <a:bodyPr/>
                    <a:lstStyle/>
                    <a:p>
                      <a:pPr marL="0" algn="l" defTabSz="914400" rtl="0" eaLnBrk="1" fontAlgn="t" latinLnBrk="0" hangingPunct="1">
                        <a:spcAft>
                          <a:spcPts val="0"/>
                        </a:spcAft>
                      </a:pPr>
                      <a:r>
                        <a:rPr lang="en-ZA" sz="1400" b="1" kern="1200" dirty="0" smtClean="0">
                          <a:solidFill>
                            <a:schemeClr val="bg1"/>
                          </a:solidFill>
                          <a:effectLst/>
                          <a:latin typeface="Arial Narrow" panose="020B0606020202030204" pitchFamily="34" charset="0"/>
                          <a:ea typeface="Calibri"/>
                          <a:cs typeface="Times New Roman"/>
                        </a:rPr>
                        <a:t>Degree of Achievement – LESS than 50% </a:t>
                      </a:r>
                      <a:endParaRPr lang="en-ZA" sz="1400" b="1" kern="1200" dirty="0">
                        <a:solidFill>
                          <a:schemeClr val="bg1"/>
                        </a:solidFill>
                        <a:effectLst/>
                        <a:latin typeface="Arial Narrow" panose="020B0606020202030204" pitchFamily="34" charset="0"/>
                        <a:ea typeface="Calibri"/>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4929"/>
                    </a:solidFill>
                  </a:tcPr>
                </a:tc>
                <a:tc hMerge="1">
                  <a:txBody>
                    <a:bodyPr/>
                    <a:lstStyle/>
                    <a:p>
                      <a:pPr marL="0" algn="ctr" defTabSz="914400" rtl="0" eaLnBrk="1" fontAlgn="t" latinLnBrk="0" hangingPunct="1">
                        <a:spcAft>
                          <a:spcPts val="0"/>
                        </a:spcAft>
                      </a:pPr>
                      <a:endParaRPr lang="en-ZA" sz="1200" b="1" kern="1200" dirty="0">
                        <a:solidFill>
                          <a:srgbClr val="006600"/>
                        </a:solidFill>
                        <a:effectLst/>
                        <a:latin typeface="Arial Narrow" panose="020B0606020202030204" pitchFamily="34" charset="0"/>
                        <a:ea typeface="Calibri"/>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ctr" defTabSz="914400" rtl="0" eaLnBrk="1" fontAlgn="t" latinLnBrk="0" hangingPunct="1">
                        <a:spcAft>
                          <a:spcPts val="0"/>
                        </a:spcAft>
                      </a:pPr>
                      <a:endParaRPr lang="en-ZA" sz="1200" b="1" kern="1200" dirty="0">
                        <a:solidFill>
                          <a:srgbClr val="006600"/>
                        </a:solidFill>
                        <a:effectLst/>
                        <a:latin typeface="Arial Narrow" panose="020B0606020202030204" pitchFamily="34" charset="0"/>
                        <a:ea typeface="Calibri"/>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ctr" defTabSz="914400" rtl="0" eaLnBrk="1" fontAlgn="ctr" latinLnBrk="0" hangingPunct="1">
                        <a:spcAft>
                          <a:spcPts val="0"/>
                        </a:spcAft>
                      </a:pPr>
                      <a:endParaRPr lang="en-ZA" sz="1200" b="1" kern="1200" dirty="0">
                        <a:solidFill>
                          <a:srgbClr val="006600"/>
                        </a:solidFill>
                        <a:effectLst/>
                        <a:latin typeface="Arial Narrow" panose="020B0606020202030204" pitchFamily="34" charset="0"/>
                        <a:ea typeface="Calibri"/>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66845">
                <a:tc>
                  <a:txBody>
                    <a:bodyPr/>
                    <a:lstStyle/>
                    <a:p>
                      <a:pPr marL="0" algn="ctr" defTabSz="914400" rtl="0" eaLnBrk="1" fontAlgn="t" latinLnBrk="0" hangingPunct="1">
                        <a:spcAft>
                          <a:spcPts val="0"/>
                        </a:spcAft>
                      </a:pPr>
                      <a:r>
                        <a:rPr lang="en-ZA" sz="1400" b="1" kern="1200" dirty="0">
                          <a:solidFill>
                            <a:srgbClr val="006600"/>
                          </a:solidFill>
                          <a:effectLst/>
                          <a:latin typeface="Arial Narrow" panose="020B0606020202030204" pitchFamily="34" charset="0"/>
                          <a:ea typeface="Calibri"/>
                          <a:cs typeface="Times New Roman"/>
                        </a:rPr>
                        <a:t>Programme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t" latinLnBrk="0" hangingPunct="1">
                        <a:spcAft>
                          <a:spcPts val="0"/>
                        </a:spcAft>
                      </a:pPr>
                      <a:r>
                        <a:rPr lang="en-ZA" sz="1400" b="1" kern="1200" dirty="0" smtClean="0">
                          <a:solidFill>
                            <a:srgbClr val="006600"/>
                          </a:solidFill>
                          <a:effectLst/>
                          <a:latin typeface="Arial Narrow" panose="020B0606020202030204" pitchFamily="34" charset="0"/>
                          <a:ea typeface="Calibri"/>
                          <a:cs typeface="Times New Roman"/>
                        </a:rPr>
                        <a:t>Performance Indicator</a:t>
                      </a:r>
                      <a:endParaRPr lang="en-ZA" sz="1400" b="1" kern="1200" dirty="0">
                        <a:solidFill>
                          <a:srgbClr val="006600"/>
                        </a:solidFill>
                        <a:effectLst/>
                        <a:latin typeface="Arial Narrow" panose="020B0606020202030204" pitchFamily="34" charset="0"/>
                        <a:ea typeface="Calibri"/>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t" latinLnBrk="0" hangingPunct="1">
                        <a:spcAft>
                          <a:spcPts val="0"/>
                        </a:spcAft>
                      </a:pPr>
                      <a:r>
                        <a:rPr lang="en-ZA" sz="1400" b="1" kern="1200" dirty="0">
                          <a:solidFill>
                            <a:srgbClr val="006600"/>
                          </a:solidFill>
                          <a:effectLst/>
                          <a:latin typeface="Arial Narrow" panose="020B0606020202030204" pitchFamily="34" charset="0"/>
                          <a:ea typeface="Calibri"/>
                          <a:cs typeface="Times New Roman"/>
                        </a:rPr>
                        <a:t>Annual </a:t>
                      </a:r>
                      <a:r>
                        <a:rPr lang="en-ZA" sz="1400" b="1" kern="1200" dirty="0" smtClean="0">
                          <a:solidFill>
                            <a:srgbClr val="006600"/>
                          </a:solidFill>
                          <a:effectLst/>
                          <a:latin typeface="Arial Narrow" panose="020B0606020202030204" pitchFamily="34" charset="0"/>
                          <a:ea typeface="Calibri"/>
                          <a:cs typeface="Times New Roman"/>
                        </a:rPr>
                        <a:t>Target</a:t>
                      </a:r>
                      <a:endParaRPr lang="en-ZA" sz="1400" b="1" kern="1200" dirty="0">
                        <a:solidFill>
                          <a:srgbClr val="006600"/>
                        </a:solidFill>
                        <a:effectLst/>
                        <a:latin typeface="Arial Narrow" panose="020B0606020202030204" pitchFamily="34" charset="0"/>
                        <a:ea typeface="Calibri"/>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ZA" sz="1400" b="1" kern="1200" dirty="0" smtClean="0">
                          <a:solidFill>
                            <a:srgbClr val="006600"/>
                          </a:solidFill>
                          <a:effectLst/>
                          <a:latin typeface="Arial Narrow" panose="020B0606020202030204" pitchFamily="34" charset="0"/>
                          <a:ea typeface="Calibri"/>
                          <a:cs typeface="Times New Roman"/>
                        </a:rPr>
                        <a:t>Percentage Achievement</a:t>
                      </a:r>
                      <a:endParaRPr lang="en-ZA" sz="1400" b="1" kern="1200" dirty="0">
                        <a:solidFill>
                          <a:srgbClr val="006600"/>
                        </a:solidFill>
                        <a:effectLst/>
                        <a:latin typeface="Arial Narrow" panose="020B0606020202030204" pitchFamily="34" charset="0"/>
                        <a:ea typeface="Calibri"/>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44599">
                <a:tc>
                  <a:txBody>
                    <a:bodyPr/>
                    <a:lstStyle/>
                    <a:p>
                      <a:pPr algn="l" fontAlgn="t"/>
                      <a:r>
                        <a:rPr lang="en-ZA" sz="1400" u="none" strike="noStrike" dirty="0" smtClean="0">
                          <a:effectLst/>
                          <a:latin typeface="Arial Narrow" panose="020B0606020202030204" pitchFamily="34" charset="0"/>
                          <a:cs typeface="Arial" panose="020B0604020202020204" pitchFamily="34" charset="0"/>
                        </a:rPr>
                        <a:t>Administration</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400" u="none" strike="noStrike" dirty="0">
                          <a:effectLst/>
                          <a:latin typeface="Arial Narrow" panose="020B0606020202030204" pitchFamily="34" charset="0"/>
                          <a:cs typeface="Arial" panose="020B0604020202020204" pitchFamily="34" charset="0"/>
                        </a:rPr>
                        <a:t>Number of Strategic Activities per </a:t>
                      </a:r>
                      <a:r>
                        <a:rPr lang="en-ZA" sz="1400" u="none" strike="noStrike" dirty="0" smtClean="0">
                          <a:effectLst/>
                          <a:latin typeface="Arial Narrow" panose="020B0606020202030204" pitchFamily="34" charset="0"/>
                          <a:cs typeface="Arial" panose="020B0604020202020204" pitchFamily="34" charset="0"/>
                        </a:rPr>
                        <a:t>annum</a:t>
                      </a:r>
                    </a:p>
                    <a:p>
                      <a:pPr algn="l" fontAlgn="t"/>
                      <a:r>
                        <a:rPr kumimoji="0" lang="en-ZA" sz="1300" b="0" i="0" u="none" strike="noStrike" kern="1200" cap="none" spc="0" normalizeH="0" baseline="0" noProof="0" dirty="0" smtClean="0">
                          <a:ln>
                            <a:noFill/>
                          </a:ln>
                          <a:solidFill>
                            <a:srgbClr val="70AD47">
                              <a:lumMod val="75000"/>
                            </a:srgbClr>
                          </a:solidFill>
                          <a:effectLst/>
                          <a:uLnTx/>
                          <a:uFillTx/>
                          <a:latin typeface="Arial" charset="0"/>
                          <a:ea typeface="+mn-ea"/>
                          <a:cs typeface="Arial" charset="0"/>
                        </a:rPr>
                        <a:t>[DOD AR p56]</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400" u="none" strike="noStrike">
                          <a:effectLst/>
                          <a:latin typeface="Arial Narrow" panose="020B0606020202030204" pitchFamily="34" charset="0"/>
                          <a:cs typeface="Arial" panose="020B0604020202020204" pitchFamily="34" charset="0"/>
                        </a:rPr>
                        <a:t>14</a:t>
                      </a:r>
                      <a:endParaRPr lang="en-ZA" sz="1400" b="0" i="0" u="none" strike="noStrike">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400" u="none" strike="noStrike" dirty="0">
                          <a:effectLst/>
                          <a:latin typeface="Arial Narrow" panose="020B0606020202030204" pitchFamily="34" charset="0"/>
                          <a:cs typeface="Arial" panose="020B0604020202020204" pitchFamily="34" charset="0"/>
                        </a:rPr>
                        <a:t>43%</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91708">
                <a:tc>
                  <a:txBody>
                    <a:bodyPr/>
                    <a:lstStyle/>
                    <a:p>
                      <a:pPr algn="l" fontAlgn="t"/>
                      <a:r>
                        <a:rPr lang="en-ZA" sz="1400" u="none" strike="noStrike" dirty="0" smtClean="0">
                          <a:effectLst/>
                          <a:latin typeface="Arial Narrow" panose="020B0606020202030204" pitchFamily="34" charset="0"/>
                          <a:cs typeface="Arial" panose="020B0604020202020204" pitchFamily="34" charset="0"/>
                        </a:rPr>
                        <a:t>Administration</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400" u="none" strike="noStrike" dirty="0">
                          <a:effectLst/>
                          <a:latin typeface="Arial Narrow" panose="020B0606020202030204" pitchFamily="34" charset="0"/>
                          <a:cs typeface="Arial" panose="020B0604020202020204" pitchFamily="34" charset="0"/>
                        </a:rPr>
                        <a:t>Percentage of disciplinary cases in the DOD  finalised within 90 Days (PSAP Disciplinary Cases</a:t>
                      </a:r>
                      <a:r>
                        <a:rPr lang="en-ZA" sz="1400" u="none" strike="noStrike" dirty="0" smtClean="0">
                          <a:effectLst/>
                          <a:latin typeface="Arial Narrow" panose="020B0606020202030204" pitchFamily="34" charset="0"/>
                          <a:cs typeface="Arial" panose="020B0604020202020204" pitchFamily="34" charset="0"/>
                        </a:rPr>
                        <a:t>) </a:t>
                      </a:r>
                      <a:r>
                        <a:rPr kumimoji="0" lang="en-ZA" sz="1300" b="0" i="0" u="none" strike="noStrike" kern="1200" cap="none" spc="0" normalizeH="0" baseline="0" noProof="0" dirty="0" smtClean="0">
                          <a:ln>
                            <a:noFill/>
                          </a:ln>
                          <a:solidFill>
                            <a:srgbClr val="70AD47">
                              <a:lumMod val="75000"/>
                            </a:srgbClr>
                          </a:solidFill>
                          <a:effectLst/>
                          <a:uLnTx/>
                          <a:uFillTx/>
                          <a:latin typeface="Arial" charset="0"/>
                          <a:ea typeface="+mn-ea"/>
                          <a:cs typeface="Arial" charset="0"/>
                        </a:rPr>
                        <a:t>[DOD AR p52]</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400" u="none" strike="noStrike">
                          <a:effectLst/>
                          <a:latin typeface="Arial Narrow" panose="020B0606020202030204" pitchFamily="34" charset="0"/>
                          <a:cs typeface="Arial" panose="020B0604020202020204" pitchFamily="34" charset="0"/>
                        </a:rPr>
                        <a:t>100%</a:t>
                      </a:r>
                      <a:endParaRPr lang="en-ZA" sz="1400" b="0" i="0" u="none" strike="noStrike">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400" u="none" strike="noStrike" dirty="0">
                          <a:effectLst/>
                          <a:latin typeface="Arial Narrow" panose="020B0606020202030204" pitchFamily="34" charset="0"/>
                          <a:cs typeface="Arial" panose="020B0604020202020204" pitchFamily="34" charset="0"/>
                        </a:rPr>
                        <a:t>10%</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38817">
                <a:tc>
                  <a:txBody>
                    <a:bodyPr/>
                    <a:lstStyle/>
                    <a:p>
                      <a:pPr algn="l" fontAlgn="t"/>
                      <a:r>
                        <a:rPr lang="en-ZA" sz="1400" u="none" strike="noStrike" dirty="0" smtClean="0">
                          <a:effectLst/>
                          <a:latin typeface="Arial Narrow" panose="020B0606020202030204" pitchFamily="34" charset="0"/>
                          <a:cs typeface="Arial" panose="020B0604020202020204" pitchFamily="34" charset="0"/>
                        </a:rPr>
                        <a:t>Administration</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400" u="none" strike="noStrike" dirty="0">
                          <a:effectLst/>
                          <a:latin typeface="Arial Narrow" panose="020B0606020202030204" pitchFamily="34" charset="0"/>
                          <a:cs typeface="Arial" panose="020B0604020202020204" pitchFamily="34" charset="0"/>
                        </a:rPr>
                        <a:t>Number of Audit </a:t>
                      </a:r>
                      <a:r>
                        <a:rPr lang="en-ZA" sz="1400" u="none" strike="noStrike" dirty="0" smtClean="0">
                          <a:effectLst/>
                          <a:latin typeface="Arial Narrow" panose="020B0606020202030204" pitchFamily="34" charset="0"/>
                          <a:cs typeface="Arial" panose="020B0604020202020204" pitchFamily="34" charset="0"/>
                        </a:rPr>
                        <a:t>Qualifications</a:t>
                      </a:r>
                    </a:p>
                    <a:p>
                      <a:pPr algn="l" fontAlgn="t"/>
                      <a:r>
                        <a:rPr kumimoji="0" lang="en-ZA" sz="1300" b="0" i="0" u="none" strike="noStrike" kern="1200" cap="none" spc="0" normalizeH="0" baseline="0" noProof="0" dirty="0" smtClean="0">
                          <a:ln>
                            <a:noFill/>
                          </a:ln>
                          <a:solidFill>
                            <a:srgbClr val="70AD47">
                              <a:lumMod val="75000"/>
                            </a:srgbClr>
                          </a:solidFill>
                          <a:effectLst/>
                          <a:uLnTx/>
                          <a:uFillTx/>
                          <a:latin typeface="Arial" charset="0"/>
                          <a:ea typeface="+mn-ea"/>
                          <a:cs typeface="Arial" charset="0"/>
                        </a:rPr>
                        <a:t>[DOD AR p49]</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400" u="none" strike="noStrike">
                          <a:effectLst/>
                          <a:latin typeface="Arial Narrow" panose="020B0606020202030204" pitchFamily="34" charset="0"/>
                          <a:cs typeface="Arial" panose="020B0604020202020204" pitchFamily="34" charset="0"/>
                        </a:rPr>
                        <a:t>100% (0)</a:t>
                      </a:r>
                      <a:endParaRPr lang="en-ZA" sz="1400" b="0" i="0" u="none" strike="noStrike">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400" u="none" strike="noStrike" dirty="0">
                          <a:effectLst/>
                          <a:latin typeface="Arial Narrow" panose="020B0606020202030204" pitchFamily="34" charset="0"/>
                          <a:cs typeface="Arial" panose="020B0604020202020204" pitchFamily="34" charset="0"/>
                        </a:rPr>
                        <a:t>0%</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09374">
                <a:tc>
                  <a:txBody>
                    <a:bodyPr/>
                    <a:lstStyle/>
                    <a:p>
                      <a:pPr algn="l" fontAlgn="t"/>
                      <a:r>
                        <a:rPr lang="en-ZA" sz="1400" u="none" strike="noStrike" dirty="0" smtClean="0">
                          <a:effectLst/>
                          <a:latin typeface="Arial Narrow" panose="020B0606020202030204" pitchFamily="34" charset="0"/>
                          <a:cs typeface="Arial" panose="020B0604020202020204" pitchFamily="34" charset="0"/>
                        </a:rPr>
                        <a:t>Administration</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400" u="none" strike="noStrike" dirty="0">
                          <a:effectLst/>
                          <a:latin typeface="Arial Narrow" panose="020B0606020202030204" pitchFamily="34" charset="0"/>
                          <a:cs typeface="Arial" panose="020B0604020202020204" pitchFamily="34" charset="0"/>
                        </a:rPr>
                        <a:t>Percentage adherence to DOD governance schedule (Strategy</a:t>
                      </a:r>
                      <a:r>
                        <a:rPr lang="en-ZA" sz="1400" u="none" strike="noStrike" dirty="0" smtClean="0">
                          <a:effectLst/>
                          <a:latin typeface="Arial Narrow" panose="020B0606020202030204" pitchFamily="34" charset="0"/>
                          <a:cs typeface="Arial" panose="020B0604020202020204" pitchFamily="34" charset="0"/>
                        </a:rPr>
                        <a:t>)</a:t>
                      </a:r>
                    </a:p>
                    <a:p>
                      <a:pPr algn="l" fontAlgn="t"/>
                      <a:r>
                        <a:rPr kumimoji="0" lang="en-ZA" sz="1300" b="0" i="0" u="none" strike="noStrike" kern="1200" cap="none" spc="0" normalizeH="0" baseline="0" noProof="0" dirty="0" smtClean="0">
                          <a:ln>
                            <a:noFill/>
                          </a:ln>
                          <a:solidFill>
                            <a:srgbClr val="70AD47">
                              <a:lumMod val="75000"/>
                            </a:srgbClr>
                          </a:solidFill>
                          <a:effectLst/>
                          <a:uLnTx/>
                          <a:uFillTx/>
                          <a:latin typeface="Arial" charset="0"/>
                          <a:ea typeface="+mn-ea"/>
                          <a:cs typeface="Arial" charset="0"/>
                        </a:rPr>
                        <a:t>[DOD AR p50]</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400" u="none" strike="noStrike">
                          <a:effectLst/>
                          <a:latin typeface="Arial Narrow" panose="020B0606020202030204" pitchFamily="34" charset="0"/>
                          <a:cs typeface="Arial" panose="020B0604020202020204" pitchFamily="34" charset="0"/>
                        </a:rPr>
                        <a:t>50%</a:t>
                      </a:r>
                      <a:endParaRPr lang="en-ZA" sz="1400" b="0" i="0" u="none" strike="noStrike">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400" u="none" strike="noStrike" dirty="0">
                          <a:effectLst/>
                          <a:latin typeface="Arial Narrow" panose="020B0606020202030204" pitchFamily="34" charset="0"/>
                          <a:cs typeface="Arial" panose="020B0604020202020204" pitchFamily="34" charset="0"/>
                        </a:rPr>
                        <a:t>0%</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61080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6" name="Rectangle 13"/>
          <p:cNvSpPr>
            <a:spLocks noChangeArrowheads="1"/>
          </p:cNvSpPr>
          <p:nvPr/>
        </p:nvSpPr>
        <p:spPr bwMode="auto">
          <a:xfrm>
            <a:off x="298580" y="595901"/>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fontAlgn="base">
              <a:lnSpc>
                <a:spcPct val="200000"/>
              </a:lnSpc>
              <a:spcBef>
                <a:spcPct val="0"/>
              </a:spcBef>
              <a:spcAft>
                <a:spcPct val="0"/>
              </a:spcAft>
            </a:pPr>
            <a:endParaRPr lang="en-ZA" sz="2600" dirty="0">
              <a:solidFill>
                <a:prstClr val="black"/>
              </a:solidFill>
              <a:latin typeface="Arial" charset="0"/>
              <a:cs typeface="Arial" charset="0"/>
            </a:endParaRPr>
          </a:p>
          <a:p>
            <a:pPr algn="ctr" defTabSz="914400" fontAlgn="base">
              <a:spcBef>
                <a:spcPct val="0"/>
              </a:spcBef>
              <a:spcAft>
                <a:spcPct val="0"/>
              </a:spcAft>
            </a:pPr>
            <a:endParaRPr lang="en-ZA" sz="2600" dirty="0">
              <a:solidFill>
                <a:prstClr val="black"/>
              </a:solidFill>
              <a:latin typeface="Arial" charset="0"/>
              <a:cs typeface="Arial" charset="0"/>
            </a:endParaRPr>
          </a:p>
          <a:p>
            <a:pPr algn="ctr" defTabSz="914400" fontAlgn="base">
              <a:spcBef>
                <a:spcPct val="0"/>
              </a:spcBef>
              <a:spcAft>
                <a:spcPct val="0"/>
              </a:spcAft>
            </a:pPr>
            <a:endParaRPr lang="en-ZA" sz="4800" b="1" dirty="0">
              <a:solidFill>
                <a:srgbClr val="014929"/>
              </a:solidFill>
              <a:effectLst>
                <a:outerShdw blurRad="38100" dist="38100" dir="2700000" algn="tl">
                  <a:srgbClr val="000000">
                    <a:alpha val="43137"/>
                  </a:srgbClr>
                </a:outerShdw>
              </a:effectLst>
              <a:latin typeface="Arial" charset="0"/>
              <a:cs typeface="Arial" charset="0"/>
            </a:endParaRPr>
          </a:p>
          <a:p>
            <a:pPr algn="ctr" defTabSz="914400" fontAlgn="base">
              <a:spcBef>
                <a:spcPct val="0"/>
              </a:spcBef>
              <a:spcAft>
                <a:spcPct val="0"/>
              </a:spcAft>
            </a:pPr>
            <a:r>
              <a:rPr lang="en-ZA" sz="4800" b="1" dirty="0">
                <a:solidFill>
                  <a:srgbClr val="014929"/>
                </a:solidFill>
                <a:effectLst>
                  <a:outerShdw blurRad="38100" dist="38100" dir="2700000" algn="tl">
                    <a:srgbClr val="000000">
                      <a:alpha val="43137"/>
                    </a:srgbClr>
                  </a:outerShdw>
                </a:effectLst>
                <a:latin typeface="Arial" charset="0"/>
                <a:cs typeface="Arial" charset="0"/>
              </a:rPr>
              <a:t>DOD Selected </a:t>
            </a:r>
            <a:br>
              <a:rPr lang="en-ZA" sz="4800" b="1" dirty="0">
                <a:solidFill>
                  <a:srgbClr val="014929"/>
                </a:solidFill>
                <a:effectLst>
                  <a:outerShdw blurRad="38100" dist="38100" dir="2700000" algn="tl">
                    <a:srgbClr val="000000">
                      <a:alpha val="43137"/>
                    </a:srgbClr>
                  </a:outerShdw>
                </a:effectLst>
                <a:latin typeface="Arial" charset="0"/>
                <a:cs typeface="Arial" charset="0"/>
              </a:rPr>
            </a:br>
            <a:r>
              <a:rPr lang="en-ZA" sz="4800" b="1" dirty="0">
                <a:solidFill>
                  <a:srgbClr val="014929"/>
                </a:solidFill>
                <a:effectLst>
                  <a:outerShdw blurRad="38100" dist="38100" dir="2700000" algn="tl">
                    <a:srgbClr val="000000">
                      <a:alpha val="43137"/>
                    </a:srgbClr>
                  </a:outerShdw>
                </a:effectLst>
                <a:latin typeface="Arial" charset="0"/>
                <a:cs typeface="Arial" charset="0"/>
              </a:rPr>
              <a:t>Performance Indicators</a:t>
            </a:r>
          </a:p>
        </p:txBody>
      </p:sp>
    </p:spTree>
    <p:extLst>
      <p:ext uri="{BB962C8B-B14F-4D97-AF65-F5344CB8AC3E}">
        <p14:creationId xmlns:p14="http://schemas.microsoft.com/office/powerpoint/2010/main" val="42852525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0" y="1449"/>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Selected Performance Indicator Summary</a:t>
            </a:r>
          </a:p>
        </p:txBody>
      </p:sp>
      <p:sp>
        <p:nvSpPr>
          <p:cNvPr id="7" name="Slide Number Placeholder 1"/>
          <p:cNvSpPr>
            <a:spLocks noGrp="1"/>
          </p:cNvSpPr>
          <p:nvPr>
            <p:ph type="sldNum" sz="quarter" idx="10"/>
          </p:nvPr>
        </p:nvSpPr>
        <p:spPr bwMode="auto">
          <a:xfrm>
            <a:off x="8590547" y="6477000"/>
            <a:ext cx="521797"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55</a:t>
            </a:fld>
            <a:endParaRPr lang="en-US" altLang="en-US" sz="2400" dirty="0">
              <a:solidFill>
                <a:srgbClr val="014929"/>
              </a:solidFill>
              <a:latin typeface="Arial" panose="020B0604020202020204" pitchFamily="34" charset="0"/>
            </a:endParaRPr>
          </a:p>
        </p:txBody>
      </p:sp>
      <p:pic>
        <p:nvPicPr>
          <p:cNvPr id="2" name="Picture 1">
            <a:extLst>
              <a:ext uri="{FF2B5EF4-FFF2-40B4-BE49-F238E27FC236}">
                <a16:creationId xmlns:a16="http://schemas.microsoft.com/office/drawing/2014/main" id="{9DC11687-145C-424B-A9BE-A8795D40044D}"/>
              </a:ext>
            </a:extLst>
          </p:cNvPr>
          <p:cNvPicPr>
            <a:picLocks noChangeAspect="1"/>
          </p:cNvPicPr>
          <p:nvPr/>
        </p:nvPicPr>
        <p:blipFill>
          <a:blip r:embed="rId3"/>
          <a:stretch>
            <a:fillRect/>
          </a:stretch>
        </p:blipFill>
        <p:spPr>
          <a:xfrm>
            <a:off x="140049" y="2488735"/>
            <a:ext cx="8882913" cy="2346796"/>
          </a:xfrm>
          <a:prstGeom prst="rect">
            <a:avLst/>
          </a:prstGeom>
        </p:spPr>
      </p:pic>
      <p:sp>
        <p:nvSpPr>
          <p:cNvPr id="3" name="Rectangle 2">
            <a:extLst>
              <a:ext uri="{FF2B5EF4-FFF2-40B4-BE49-F238E27FC236}">
                <a16:creationId xmlns:a16="http://schemas.microsoft.com/office/drawing/2014/main" id="{2ABA419B-C852-4AC2-B58C-7D172CCFE553}"/>
              </a:ext>
            </a:extLst>
          </p:cNvPr>
          <p:cNvSpPr/>
          <p:nvPr/>
        </p:nvSpPr>
        <p:spPr>
          <a:xfrm>
            <a:off x="150045" y="793575"/>
            <a:ext cx="8844177" cy="1446550"/>
          </a:xfrm>
          <a:prstGeom prst="rect">
            <a:avLst/>
          </a:prstGeom>
        </p:spPr>
        <p:txBody>
          <a:bodyPr wrap="square">
            <a:spAutoFit/>
          </a:bodyPr>
          <a:lstStyle/>
          <a:p>
            <a:pPr algn="just">
              <a:spcAft>
                <a:spcPts val="0"/>
              </a:spcAft>
            </a:pPr>
            <a:r>
              <a:rPr lang="en-ZA" sz="2200" dirty="0">
                <a:solidFill>
                  <a:srgbClr val="000000"/>
                </a:solidFill>
                <a:latin typeface="Arial" panose="020B0604020202020204" pitchFamily="34" charset="0"/>
                <a:ea typeface="Calibri" panose="020F0502020204030204" pitchFamily="34" charset="0"/>
                <a:cs typeface="Times New Roman" panose="02020603050405020304" pitchFamily="18" charset="0"/>
              </a:rPr>
              <a:t>The DOD Selected Performance Indicators are derived from the Defence mandate and form the basis of the Department’s budget allocation from NT.  These indicators represent the largest cost drivers in the DOD and are included in the ENE.</a:t>
            </a:r>
            <a:endParaRPr lang="en-ZA" sz="2200" dirty="0">
              <a:latin typeface="Arial" panose="020B060402020202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6490897" y="5541531"/>
            <a:ext cx="2646943" cy="369332"/>
          </a:xfrm>
          <a:prstGeom prst="rect">
            <a:avLst/>
          </a:prstGeom>
        </p:spPr>
        <p:txBody>
          <a:bodyPr wrap="none">
            <a:spAutoFit/>
          </a:bodyPr>
          <a:lstStyle/>
          <a:p>
            <a:r>
              <a:rPr lang="en-ZA" dirty="0">
                <a:solidFill>
                  <a:srgbClr val="70AD47">
                    <a:lumMod val="75000"/>
                  </a:srgbClr>
                </a:solidFill>
                <a:latin typeface="Arial" charset="0"/>
                <a:cs typeface="Arial" charset="0"/>
              </a:rPr>
              <a:t>[DOD AR </a:t>
            </a:r>
            <a:r>
              <a:rPr lang="en-ZA" dirty="0" smtClean="0">
                <a:solidFill>
                  <a:srgbClr val="70AD47">
                    <a:lumMod val="75000"/>
                  </a:srgbClr>
                </a:solidFill>
                <a:latin typeface="Arial" charset="0"/>
                <a:cs typeface="Arial" charset="0"/>
              </a:rPr>
              <a:t>p40-42 &amp; 101]</a:t>
            </a:r>
            <a:endParaRPr lang="en-ZA" dirty="0"/>
          </a:p>
        </p:txBody>
      </p:sp>
    </p:spTree>
    <p:extLst>
      <p:ext uri="{BB962C8B-B14F-4D97-AF65-F5344CB8AC3E}">
        <p14:creationId xmlns:p14="http://schemas.microsoft.com/office/powerpoint/2010/main" val="15276968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0" y="1449"/>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Selected Performance Indicator Summary</a:t>
            </a:r>
          </a:p>
        </p:txBody>
      </p:sp>
      <p:sp>
        <p:nvSpPr>
          <p:cNvPr id="7" name="Slide Number Placeholder 1"/>
          <p:cNvSpPr>
            <a:spLocks noGrp="1"/>
          </p:cNvSpPr>
          <p:nvPr>
            <p:ph type="sldNum" sz="quarter" idx="10"/>
          </p:nvPr>
        </p:nvSpPr>
        <p:spPr bwMode="auto">
          <a:xfrm>
            <a:off x="8590547" y="6477000"/>
            <a:ext cx="521797"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56</a:t>
            </a:fld>
            <a:endParaRPr lang="en-US" altLang="en-US" sz="2400" dirty="0">
              <a:solidFill>
                <a:srgbClr val="014929"/>
              </a:solidFill>
              <a:latin typeface="Arial" panose="020B0604020202020204" pitchFamily="34" charset="0"/>
            </a:endParaRPr>
          </a:p>
        </p:txBody>
      </p:sp>
      <p:pic>
        <p:nvPicPr>
          <p:cNvPr id="6" name="Picture 5"/>
          <p:cNvPicPr>
            <a:picLocks noChangeAspect="1"/>
          </p:cNvPicPr>
          <p:nvPr/>
        </p:nvPicPr>
        <p:blipFill>
          <a:blip r:embed="rId3"/>
          <a:stretch>
            <a:fillRect/>
          </a:stretch>
        </p:blipFill>
        <p:spPr>
          <a:xfrm>
            <a:off x="2154622" y="836853"/>
            <a:ext cx="4834215" cy="2298233"/>
          </a:xfrm>
          <a:prstGeom prst="rect">
            <a:avLst/>
          </a:prstGeom>
        </p:spPr>
      </p:pic>
      <p:pic>
        <p:nvPicPr>
          <p:cNvPr id="10" name="Picture 9"/>
          <p:cNvPicPr>
            <a:picLocks noChangeAspect="1"/>
          </p:cNvPicPr>
          <p:nvPr/>
        </p:nvPicPr>
        <p:blipFill>
          <a:blip r:embed="rId4"/>
          <a:stretch>
            <a:fillRect/>
          </a:stretch>
        </p:blipFill>
        <p:spPr>
          <a:xfrm>
            <a:off x="2154622" y="3346464"/>
            <a:ext cx="4837192" cy="2297556"/>
          </a:xfrm>
          <a:prstGeom prst="rect">
            <a:avLst/>
          </a:prstGeom>
        </p:spPr>
      </p:pic>
      <p:sp>
        <p:nvSpPr>
          <p:cNvPr id="13" name="Rectangle 12"/>
          <p:cNvSpPr/>
          <p:nvPr/>
        </p:nvSpPr>
        <p:spPr>
          <a:xfrm>
            <a:off x="6936569" y="5541531"/>
            <a:ext cx="2191497" cy="338554"/>
          </a:xfrm>
          <a:prstGeom prst="rect">
            <a:avLst/>
          </a:prstGeom>
        </p:spPr>
        <p:txBody>
          <a:bodyPr wrap="none">
            <a:spAutoFit/>
          </a:bodyPr>
          <a:lstStyle/>
          <a:p>
            <a:r>
              <a:rPr lang="en-ZA" sz="1600" dirty="0">
                <a:solidFill>
                  <a:srgbClr val="70AD47">
                    <a:lumMod val="75000"/>
                  </a:srgbClr>
                </a:solidFill>
                <a:latin typeface="Arial" charset="0"/>
                <a:cs typeface="Arial" charset="0"/>
              </a:rPr>
              <a:t>[DOD AR </a:t>
            </a:r>
            <a:r>
              <a:rPr lang="en-ZA" sz="1600" dirty="0" smtClean="0">
                <a:solidFill>
                  <a:srgbClr val="70AD47">
                    <a:lumMod val="75000"/>
                  </a:srgbClr>
                </a:solidFill>
                <a:latin typeface="Arial" charset="0"/>
                <a:cs typeface="Arial" charset="0"/>
              </a:rPr>
              <a:t>p125 &amp; 128]</a:t>
            </a:r>
            <a:endParaRPr lang="en-ZA" sz="1600" dirty="0"/>
          </a:p>
        </p:txBody>
      </p:sp>
    </p:spTree>
    <p:extLst>
      <p:ext uri="{BB962C8B-B14F-4D97-AF65-F5344CB8AC3E}">
        <p14:creationId xmlns:p14="http://schemas.microsoft.com/office/powerpoint/2010/main" val="25131023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0" y="1449"/>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Selected Performance Indicator Summary</a:t>
            </a:r>
          </a:p>
        </p:txBody>
      </p:sp>
      <p:sp>
        <p:nvSpPr>
          <p:cNvPr id="7" name="Slide Number Placeholder 1"/>
          <p:cNvSpPr>
            <a:spLocks noGrp="1"/>
          </p:cNvSpPr>
          <p:nvPr>
            <p:ph type="sldNum" sz="quarter" idx="10"/>
          </p:nvPr>
        </p:nvSpPr>
        <p:spPr bwMode="auto">
          <a:xfrm>
            <a:off x="8590547" y="6477000"/>
            <a:ext cx="521797"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57</a:t>
            </a:fld>
            <a:endParaRPr lang="en-US" altLang="en-US" sz="2400" dirty="0">
              <a:solidFill>
                <a:srgbClr val="014929"/>
              </a:solidFill>
              <a:latin typeface="Arial" panose="020B0604020202020204" pitchFamily="34" charset="0"/>
            </a:endParaRPr>
          </a:p>
        </p:txBody>
      </p:sp>
      <p:pic>
        <p:nvPicPr>
          <p:cNvPr id="8" name="Picture 7"/>
          <p:cNvPicPr>
            <a:picLocks noChangeAspect="1"/>
          </p:cNvPicPr>
          <p:nvPr/>
        </p:nvPicPr>
        <p:blipFill>
          <a:blip r:embed="rId3"/>
          <a:stretch>
            <a:fillRect/>
          </a:stretch>
        </p:blipFill>
        <p:spPr>
          <a:xfrm>
            <a:off x="258812" y="1813432"/>
            <a:ext cx="4266727" cy="2795308"/>
          </a:xfrm>
          <a:prstGeom prst="rect">
            <a:avLst/>
          </a:prstGeom>
        </p:spPr>
      </p:pic>
      <p:pic>
        <p:nvPicPr>
          <p:cNvPr id="2" name="Picture 1"/>
          <p:cNvPicPr>
            <a:picLocks noChangeAspect="1"/>
          </p:cNvPicPr>
          <p:nvPr/>
        </p:nvPicPr>
        <p:blipFill>
          <a:blip r:embed="rId4"/>
          <a:stretch>
            <a:fillRect/>
          </a:stretch>
        </p:blipFill>
        <p:spPr>
          <a:xfrm>
            <a:off x="4822493" y="1813432"/>
            <a:ext cx="4028952" cy="2795308"/>
          </a:xfrm>
          <a:prstGeom prst="rect">
            <a:avLst/>
          </a:prstGeom>
        </p:spPr>
      </p:pic>
      <p:sp>
        <p:nvSpPr>
          <p:cNvPr id="12" name="Rectangle 11"/>
          <p:cNvSpPr/>
          <p:nvPr/>
        </p:nvSpPr>
        <p:spPr>
          <a:xfrm>
            <a:off x="7528237" y="5541531"/>
            <a:ext cx="1598386" cy="338554"/>
          </a:xfrm>
          <a:prstGeom prst="rect">
            <a:avLst/>
          </a:prstGeom>
        </p:spPr>
        <p:txBody>
          <a:bodyPr wrap="none">
            <a:spAutoFit/>
          </a:bodyPr>
          <a:lstStyle/>
          <a:p>
            <a:r>
              <a:rPr lang="en-ZA" sz="1600" dirty="0">
                <a:solidFill>
                  <a:srgbClr val="70AD47">
                    <a:lumMod val="75000"/>
                  </a:srgbClr>
                </a:solidFill>
                <a:latin typeface="Arial" charset="0"/>
                <a:cs typeface="Arial" charset="0"/>
              </a:rPr>
              <a:t>[DOD AR </a:t>
            </a:r>
            <a:r>
              <a:rPr lang="en-ZA" sz="1600" dirty="0" smtClean="0">
                <a:solidFill>
                  <a:srgbClr val="70AD47">
                    <a:lumMod val="75000"/>
                  </a:srgbClr>
                </a:solidFill>
                <a:latin typeface="Arial" charset="0"/>
                <a:cs typeface="Arial" charset="0"/>
              </a:rPr>
              <a:t>p126]</a:t>
            </a:r>
            <a:endParaRPr lang="en-ZA" sz="1600" dirty="0"/>
          </a:p>
        </p:txBody>
      </p:sp>
    </p:spTree>
    <p:extLst>
      <p:ext uri="{BB962C8B-B14F-4D97-AF65-F5344CB8AC3E}">
        <p14:creationId xmlns:p14="http://schemas.microsoft.com/office/powerpoint/2010/main" val="343098376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0" y="1449"/>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Selected Performance Indicator Summary</a:t>
            </a:r>
          </a:p>
        </p:txBody>
      </p:sp>
      <p:sp>
        <p:nvSpPr>
          <p:cNvPr id="7" name="Slide Number Placeholder 1"/>
          <p:cNvSpPr>
            <a:spLocks noGrp="1"/>
          </p:cNvSpPr>
          <p:nvPr>
            <p:ph type="sldNum" sz="quarter" idx="10"/>
          </p:nvPr>
        </p:nvSpPr>
        <p:spPr bwMode="auto">
          <a:xfrm>
            <a:off x="8590547" y="6477000"/>
            <a:ext cx="521797"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58</a:t>
            </a:fld>
            <a:endParaRPr lang="en-US" altLang="en-US" sz="2400" dirty="0">
              <a:solidFill>
                <a:srgbClr val="014929"/>
              </a:solidFill>
              <a:latin typeface="Arial" panose="020B0604020202020204" pitchFamily="34" charset="0"/>
            </a:endParaRPr>
          </a:p>
        </p:txBody>
      </p:sp>
      <p:pic>
        <p:nvPicPr>
          <p:cNvPr id="9" name="Picture 8"/>
          <p:cNvPicPr>
            <a:picLocks noChangeAspect="1"/>
          </p:cNvPicPr>
          <p:nvPr/>
        </p:nvPicPr>
        <p:blipFill>
          <a:blip r:embed="rId3"/>
          <a:stretch>
            <a:fillRect/>
          </a:stretch>
        </p:blipFill>
        <p:spPr>
          <a:xfrm>
            <a:off x="258759" y="1870156"/>
            <a:ext cx="4263850" cy="2836100"/>
          </a:xfrm>
          <a:prstGeom prst="rect">
            <a:avLst/>
          </a:prstGeom>
        </p:spPr>
      </p:pic>
      <p:sp>
        <p:nvSpPr>
          <p:cNvPr id="11" name="TextBox 10"/>
          <p:cNvSpPr txBox="1"/>
          <p:nvPr/>
        </p:nvSpPr>
        <p:spPr>
          <a:xfrm>
            <a:off x="965017" y="1870156"/>
            <a:ext cx="2949575" cy="200055"/>
          </a:xfrm>
          <a:prstGeom prst="rect">
            <a:avLst/>
          </a:prstGeom>
          <a:solidFill>
            <a:srgbClr val="EDEFE8"/>
          </a:solidFill>
        </p:spPr>
        <p:txBody>
          <a:bodyPr wrap="square" rtlCol="0">
            <a:spAutoFit/>
          </a:bodyPr>
          <a:lstStyle/>
          <a:p>
            <a:r>
              <a:rPr lang="en-ZA" sz="700" b="1" dirty="0" smtClean="0">
                <a:latin typeface="Arial" panose="020B0604020202020204" pitchFamily="34" charset="0"/>
                <a:cs typeface="Arial" panose="020B0604020202020204" pitchFamily="34" charset="0"/>
              </a:rPr>
              <a:t>Number of hours at sea per year FY2015/16 to FY2019/20</a:t>
            </a:r>
            <a:endParaRPr lang="en-ZA" sz="7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4777507" y="1870156"/>
            <a:ext cx="4073938" cy="2833730"/>
          </a:xfrm>
          <a:prstGeom prst="rect">
            <a:avLst/>
          </a:prstGeom>
        </p:spPr>
      </p:pic>
      <p:sp>
        <p:nvSpPr>
          <p:cNvPr id="12" name="Rectangle 11"/>
          <p:cNvSpPr/>
          <p:nvPr/>
        </p:nvSpPr>
        <p:spPr>
          <a:xfrm>
            <a:off x="7528237" y="5541531"/>
            <a:ext cx="1598386" cy="338554"/>
          </a:xfrm>
          <a:prstGeom prst="rect">
            <a:avLst/>
          </a:prstGeom>
        </p:spPr>
        <p:txBody>
          <a:bodyPr wrap="none">
            <a:spAutoFit/>
          </a:bodyPr>
          <a:lstStyle/>
          <a:p>
            <a:r>
              <a:rPr lang="en-ZA" sz="1600" dirty="0">
                <a:solidFill>
                  <a:srgbClr val="70AD47">
                    <a:lumMod val="75000"/>
                  </a:srgbClr>
                </a:solidFill>
                <a:latin typeface="Arial" charset="0"/>
                <a:cs typeface="Arial" charset="0"/>
              </a:rPr>
              <a:t>[DOD AR </a:t>
            </a:r>
            <a:r>
              <a:rPr lang="en-ZA" sz="1600" dirty="0" smtClean="0">
                <a:solidFill>
                  <a:srgbClr val="70AD47">
                    <a:lumMod val="75000"/>
                  </a:srgbClr>
                </a:solidFill>
                <a:latin typeface="Arial" charset="0"/>
                <a:cs typeface="Arial" charset="0"/>
              </a:rPr>
              <a:t>p127]</a:t>
            </a:r>
            <a:endParaRPr lang="en-ZA" sz="1600" dirty="0"/>
          </a:p>
        </p:txBody>
      </p:sp>
    </p:spTree>
    <p:extLst>
      <p:ext uri="{BB962C8B-B14F-4D97-AF65-F5344CB8AC3E}">
        <p14:creationId xmlns:p14="http://schemas.microsoft.com/office/powerpoint/2010/main" val="7422018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0" y="1449"/>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Selected Performance Indicator Summary</a:t>
            </a:r>
          </a:p>
        </p:txBody>
      </p:sp>
      <p:sp>
        <p:nvSpPr>
          <p:cNvPr id="7" name="Slide Number Placeholder 1"/>
          <p:cNvSpPr>
            <a:spLocks noGrp="1"/>
          </p:cNvSpPr>
          <p:nvPr>
            <p:ph type="sldNum" sz="quarter" idx="10"/>
          </p:nvPr>
        </p:nvSpPr>
        <p:spPr bwMode="auto">
          <a:xfrm>
            <a:off x="8590547" y="6477000"/>
            <a:ext cx="521797"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59</a:t>
            </a:fld>
            <a:endParaRPr lang="en-US" altLang="en-US" sz="2400" dirty="0">
              <a:solidFill>
                <a:srgbClr val="014929"/>
              </a:solidFill>
              <a:latin typeface="Arial" panose="020B0604020202020204" pitchFamily="34" charset="0"/>
            </a:endParaRPr>
          </a:p>
        </p:txBody>
      </p:sp>
      <p:pic>
        <p:nvPicPr>
          <p:cNvPr id="2" name="Picture 1"/>
          <p:cNvPicPr>
            <a:picLocks noChangeAspect="1"/>
          </p:cNvPicPr>
          <p:nvPr/>
        </p:nvPicPr>
        <p:blipFill>
          <a:blip r:embed="rId3"/>
          <a:stretch>
            <a:fillRect/>
          </a:stretch>
        </p:blipFill>
        <p:spPr>
          <a:xfrm>
            <a:off x="127090" y="1198488"/>
            <a:ext cx="4486586" cy="2008553"/>
          </a:xfrm>
          <a:prstGeom prst="rect">
            <a:avLst/>
          </a:prstGeom>
        </p:spPr>
      </p:pic>
      <p:pic>
        <p:nvPicPr>
          <p:cNvPr id="3" name="Picture 2"/>
          <p:cNvPicPr>
            <a:picLocks noChangeAspect="1"/>
          </p:cNvPicPr>
          <p:nvPr/>
        </p:nvPicPr>
        <p:blipFill>
          <a:blip r:embed="rId4"/>
          <a:stretch>
            <a:fillRect/>
          </a:stretch>
        </p:blipFill>
        <p:spPr>
          <a:xfrm>
            <a:off x="4725086" y="1198556"/>
            <a:ext cx="4311903" cy="2008553"/>
          </a:xfrm>
          <a:prstGeom prst="rect">
            <a:avLst/>
          </a:prstGeom>
        </p:spPr>
      </p:pic>
      <p:pic>
        <p:nvPicPr>
          <p:cNvPr id="11" name="Picture 10"/>
          <p:cNvPicPr>
            <a:picLocks noChangeAspect="1"/>
          </p:cNvPicPr>
          <p:nvPr/>
        </p:nvPicPr>
        <p:blipFill>
          <a:blip r:embed="rId5"/>
          <a:stretch>
            <a:fillRect/>
          </a:stretch>
        </p:blipFill>
        <p:spPr>
          <a:xfrm>
            <a:off x="2455403" y="3430247"/>
            <a:ext cx="4316546" cy="1963852"/>
          </a:xfrm>
          <a:prstGeom prst="rect">
            <a:avLst/>
          </a:prstGeom>
        </p:spPr>
      </p:pic>
      <p:sp>
        <p:nvSpPr>
          <p:cNvPr id="8" name="Rectangle 7"/>
          <p:cNvSpPr/>
          <p:nvPr/>
        </p:nvSpPr>
        <p:spPr>
          <a:xfrm>
            <a:off x="6936569" y="5541531"/>
            <a:ext cx="2191497" cy="338554"/>
          </a:xfrm>
          <a:prstGeom prst="rect">
            <a:avLst/>
          </a:prstGeom>
        </p:spPr>
        <p:txBody>
          <a:bodyPr wrap="none">
            <a:spAutoFit/>
          </a:bodyPr>
          <a:lstStyle/>
          <a:p>
            <a:r>
              <a:rPr lang="en-ZA" sz="1600" dirty="0">
                <a:solidFill>
                  <a:srgbClr val="70AD47">
                    <a:lumMod val="75000"/>
                  </a:srgbClr>
                </a:solidFill>
                <a:latin typeface="Arial" charset="0"/>
                <a:cs typeface="Arial" charset="0"/>
              </a:rPr>
              <a:t>[DOD AR </a:t>
            </a:r>
            <a:r>
              <a:rPr lang="en-ZA" sz="1600" dirty="0" smtClean="0">
                <a:solidFill>
                  <a:srgbClr val="70AD47">
                    <a:lumMod val="75000"/>
                  </a:srgbClr>
                </a:solidFill>
                <a:latin typeface="Arial" charset="0"/>
                <a:cs typeface="Arial" charset="0"/>
              </a:rPr>
              <a:t>p123 &amp; 124]</a:t>
            </a:r>
            <a:endParaRPr lang="en-ZA" sz="1600" dirty="0"/>
          </a:p>
        </p:txBody>
      </p:sp>
    </p:spTree>
    <p:extLst>
      <p:ext uri="{BB962C8B-B14F-4D97-AF65-F5344CB8AC3E}">
        <p14:creationId xmlns:p14="http://schemas.microsoft.com/office/powerpoint/2010/main" val="38727604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6" name="Rectangle 13"/>
          <p:cNvSpPr>
            <a:spLocks noChangeArrowheads="1"/>
          </p:cNvSpPr>
          <p:nvPr/>
        </p:nvSpPr>
        <p:spPr bwMode="auto">
          <a:xfrm>
            <a:off x="298580" y="595901"/>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fontAlgn="base">
              <a:lnSpc>
                <a:spcPct val="200000"/>
              </a:lnSpc>
              <a:spcBef>
                <a:spcPct val="0"/>
              </a:spcBef>
              <a:spcAft>
                <a:spcPct val="0"/>
              </a:spcAft>
            </a:pPr>
            <a:endParaRPr lang="en-ZA" sz="2600" dirty="0">
              <a:solidFill>
                <a:prstClr val="black"/>
              </a:solidFill>
              <a:latin typeface="Arial" charset="0"/>
              <a:cs typeface="Arial" charset="0"/>
            </a:endParaRPr>
          </a:p>
          <a:p>
            <a:pPr algn="ctr" defTabSz="914400" fontAlgn="base">
              <a:lnSpc>
                <a:spcPct val="200000"/>
              </a:lnSpc>
              <a:spcBef>
                <a:spcPct val="0"/>
              </a:spcBef>
              <a:spcAft>
                <a:spcPct val="0"/>
              </a:spcAft>
            </a:pPr>
            <a:endParaRPr lang="en-ZA" sz="2600" dirty="0">
              <a:solidFill>
                <a:prstClr val="black"/>
              </a:solidFill>
              <a:latin typeface="Arial" charset="0"/>
              <a:cs typeface="Arial" charset="0"/>
            </a:endParaRPr>
          </a:p>
          <a:p>
            <a:pPr marL="914400" indent="-914400" algn="ctr" defTabSz="914400" fontAlgn="base">
              <a:lnSpc>
                <a:spcPct val="200000"/>
              </a:lnSpc>
              <a:spcBef>
                <a:spcPct val="0"/>
              </a:spcBef>
              <a:spcAft>
                <a:spcPct val="0"/>
              </a:spcAft>
              <a:buAutoNum type="arabicPeriod"/>
            </a:pPr>
            <a:r>
              <a:rPr lang="en-ZA" sz="4800" b="1" dirty="0" smtClean="0">
                <a:solidFill>
                  <a:srgbClr val="014929"/>
                </a:solidFill>
                <a:effectLst>
                  <a:outerShdw blurRad="38100" dist="38100" dir="2700000" algn="tl">
                    <a:srgbClr val="000000">
                      <a:alpha val="43137"/>
                    </a:srgbClr>
                  </a:outerShdw>
                </a:effectLst>
                <a:latin typeface="Arial" charset="0"/>
                <a:cs typeface="Arial" charset="0"/>
              </a:rPr>
              <a:t>Background</a:t>
            </a:r>
            <a:endParaRPr lang="en-US" sz="4800" b="1" dirty="0">
              <a:solidFill>
                <a:srgbClr val="014929"/>
              </a:solidFill>
              <a:effectLst>
                <a:outerShdw blurRad="38100" dist="38100" dir="2700000" algn="tl">
                  <a:srgbClr val="000000">
                    <a:alpha val="43137"/>
                  </a:srgbClr>
                </a:outerShdw>
              </a:effectLst>
              <a:latin typeface="Arial" charset="0"/>
              <a:cs typeface="Arial" charset="0"/>
            </a:endParaRPr>
          </a:p>
        </p:txBody>
      </p:sp>
    </p:spTree>
    <p:extLst>
      <p:ext uri="{BB962C8B-B14F-4D97-AF65-F5344CB8AC3E}">
        <p14:creationId xmlns:p14="http://schemas.microsoft.com/office/powerpoint/2010/main" val="38878586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0" y="1449"/>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Selected Performance Indicator Summary</a:t>
            </a:r>
          </a:p>
        </p:txBody>
      </p:sp>
      <p:sp>
        <p:nvSpPr>
          <p:cNvPr id="7" name="Slide Number Placeholder 1"/>
          <p:cNvSpPr>
            <a:spLocks noGrp="1"/>
          </p:cNvSpPr>
          <p:nvPr>
            <p:ph type="sldNum" sz="quarter" idx="10"/>
          </p:nvPr>
        </p:nvSpPr>
        <p:spPr bwMode="auto">
          <a:xfrm>
            <a:off x="8590547" y="6477000"/>
            <a:ext cx="521797"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60</a:t>
            </a:fld>
            <a:endParaRPr lang="en-US" altLang="en-US" sz="2400" dirty="0">
              <a:solidFill>
                <a:srgbClr val="014929"/>
              </a:solidFill>
              <a:latin typeface="Arial" panose="020B0604020202020204" pitchFamily="34" charset="0"/>
            </a:endParaRPr>
          </a:p>
        </p:txBody>
      </p:sp>
      <p:pic>
        <p:nvPicPr>
          <p:cNvPr id="6" name="Picture 5"/>
          <p:cNvPicPr>
            <a:picLocks noChangeAspect="1"/>
          </p:cNvPicPr>
          <p:nvPr/>
        </p:nvPicPr>
        <p:blipFill>
          <a:blip r:embed="rId3"/>
          <a:stretch>
            <a:fillRect/>
          </a:stretch>
        </p:blipFill>
        <p:spPr>
          <a:xfrm>
            <a:off x="1967380" y="754384"/>
            <a:ext cx="5226940" cy="2472910"/>
          </a:xfrm>
          <a:prstGeom prst="rect">
            <a:avLst/>
          </a:prstGeom>
        </p:spPr>
      </p:pic>
      <p:pic>
        <p:nvPicPr>
          <p:cNvPr id="8" name="Picture 7"/>
          <p:cNvPicPr>
            <a:picLocks noChangeAspect="1"/>
          </p:cNvPicPr>
          <p:nvPr/>
        </p:nvPicPr>
        <p:blipFill>
          <a:blip r:embed="rId4"/>
          <a:stretch>
            <a:fillRect/>
          </a:stretch>
        </p:blipFill>
        <p:spPr>
          <a:xfrm>
            <a:off x="1967381" y="3356204"/>
            <a:ext cx="5226940" cy="2406580"/>
          </a:xfrm>
          <a:prstGeom prst="rect">
            <a:avLst/>
          </a:prstGeom>
        </p:spPr>
      </p:pic>
      <p:sp>
        <p:nvSpPr>
          <p:cNvPr id="9" name="Rectangle 8"/>
          <p:cNvSpPr/>
          <p:nvPr/>
        </p:nvSpPr>
        <p:spPr>
          <a:xfrm>
            <a:off x="6936569" y="5541531"/>
            <a:ext cx="2191497" cy="338554"/>
          </a:xfrm>
          <a:prstGeom prst="rect">
            <a:avLst/>
          </a:prstGeom>
        </p:spPr>
        <p:txBody>
          <a:bodyPr wrap="none">
            <a:spAutoFit/>
          </a:bodyPr>
          <a:lstStyle/>
          <a:p>
            <a:r>
              <a:rPr lang="en-ZA" sz="1600" dirty="0">
                <a:solidFill>
                  <a:srgbClr val="70AD47">
                    <a:lumMod val="75000"/>
                  </a:srgbClr>
                </a:solidFill>
                <a:latin typeface="Arial" charset="0"/>
                <a:cs typeface="Arial" charset="0"/>
              </a:rPr>
              <a:t>[DOD AR </a:t>
            </a:r>
            <a:r>
              <a:rPr lang="en-ZA" sz="1600" dirty="0" smtClean="0">
                <a:solidFill>
                  <a:srgbClr val="70AD47">
                    <a:lumMod val="75000"/>
                  </a:srgbClr>
                </a:solidFill>
                <a:latin typeface="Arial" charset="0"/>
                <a:cs typeface="Arial" charset="0"/>
              </a:rPr>
              <a:t>p124 &amp; 125]</a:t>
            </a:r>
            <a:endParaRPr lang="en-ZA" sz="1600" dirty="0"/>
          </a:p>
        </p:txBody>
      </p:sp>
    </p:spTree>
    <p:extLst>
      <p:ext uri="{BB962C8B-B14F-4D97-AF65-F5344CB8AC3E}">
        <p14:creationId xmlns:p14="http://schemas.microsoft.com/office/powerpoint/2010/main" val="416704769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6" name="Rectangle 13"/>
          <p:cNvSpPr>
            <a:spLocks noChangeArrowheads="1"/>
          </p:cNvSpPr>
          <p:nvPr/>
        </p:nvSpPr>
        <p:spPr bwMode="auto">
          <a:xfrm>
            <a:off x="298580" y="595901"/>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fontAlgn="base">
              <a:lnSpc>
                <a:spcPct val="200000"/>
              </a:lnSpc>
              <a:spcBef>
                <a:spcPct val="0"/>
              </a:spcBef>
              <a:spcAft>
                <a:spcPct val="0"/>
              </a:spcAft>
            </a:pPr>
            <a:endParaRPr lang="en-ZA" sz="2600" dirty="0">
              <a:solidFill>
                <a:prstClr val="black"/>
              </a:solidFill>
              <a:latin typeface="Arial" charset="0"/>
              <a:cs typeface="Arial" charset="0"/>
            </a:endParaRPr>
          </a:p>
          <a:p>
            <a:pPr algn="ctr" defTabSz="914400" fontAlgn="base">
              <a:lnSpc>
                <a:spcPct val="200000"/>
              </a:lnSpc>
              <a:spcBef>
                <a:spcPct val="0"/>
              </a:spcBef>
              <a:spcAft>
                <a:spcPct val="0"/>
              </a:spcAft>
            </a:pPr>
            <a:endParaRPr lang="en-ZA" sz="2600" dirty="0">
              <a:solidFill>
                <a:prstClr val="black"/>
              </a:solidFill>
              <a:latin typeface="Arial" charset="0"/>
              <a:cs typeface="Arial" charset="0"/>
            </a:endParaRPr>
          </a:p>
          <a:p>
            <a:pPr algn="ctr" defTabSz="914400" fontAlgn="base">
              <a:spcBef>
                <a:spcPct val="0"/>
              </a:spcBef>
              <a:spcAft>
                <a:spcPct val="0"/>
              </a:spcAft>
            </a:pPr>
            <a:r>
              <a:rPr lang="en-ZA" sz="6000" b="1" dirty="0">
                <a:solidFill>
                  <a:srgbClr val="014929"/>
                </a:solidFill>
                <a:effectLst>
                  <a:outerShdw blurRad="38100" dist="38100" dir="2700000" algn="tl">
                    <a:srgbClr val="000000">
                      <a:alpha val="43137"/>
                    </a:srgbClr>
                  </a:outerShdw>
                </a:effectLst>
                <a:latin typeface="Arial" charset="0"/>
                <a:cs typeface="Arial" charset="0"/>
              </a:rPr>
              <a:t>Part C</a:t>
            </a:r>
            <a:r>
              <a:rPr lang="en-ZA" sz="4800" b="1" dirty="0">
                <a:solidFill>
                  <a:srgbClr val="014929"/>
                </a:solidFill>
                <a:effectLst>
                  <a:outerShdw blurRad="38100" dist="38100" dir="2700000" algn="tl">
                    <a:srgbClr val="000000">
                      <a:alpha val="43137"/>
                    </a:srgbClr>
                  </a:outerShdw>
                </a:effectLst>
                <a:latin typeface="Arial" charset="0"/>
                <a:cs typeface="Arial" charset="0"/>
              </a:rPr>
              <a:t>: </a:t>
            </a:r>
          </a:p>
          <a:p>
            <a:pPr algn="ctr" defTabSz="914400" fontAlgn="base">
              <a:spcBef>
                <a:spcPct val="0"/>
              </a:spcBef>
              <a:spcAft>
                <a:spcPct val="0"/>
              </a:spcAft>
            </a:pPr>
            <a:r>
              <a:rPr lang="en-ZA" sz="4800" b="1" dirty="0">
                <a:solidFill>
                  <a:srgbClr val="014929"/>
                </a:solidFill>
                <a:effectLst>
                  <a:outerShdw blurRad="38100" dist="38100" dir="2700000" algn="tl">
                    <a:srgbClr val="000000">
                      <a:alpha val="43137"/>
                    </a:srgbClr>
                  </a:outerShdw>
                </a:effectLst>
                <a:latin typeface="Arial" charset="0"/>
                <a:cs typeface="Arial" charset="0"/>
              </a:rPr>
              <a:t>Governance</a:t>
            </a:r>
            <a:endParaRPr lang="en-US" sz="4800" b="1" dirty="0">
              <a:solidFill>
                <a:srgbClr val="014929"/>
              </a:solidFill>
              <a:effectLst>
                <a:outerShdw blurRad="38100" dist="38100" dir="2700000" algn="tl">
                  <a:srgbClr val="000000">
                    <a:alpha val="43137"/>
                  </a:srgbClr>
                </a:outerShdw>
              </a:effectLst>
              <a:latin typeface="Arial" charset="0"/>
              <a:cs typeface="Arial" charset="0"/>
            </a:endParaRPr>
          </a:p>
        </p:txBody>
      </p:sp>
    </p:spTree>
    <p:extLst>
      <p:ext uri="{BB962C8B-B14F-4D97-AF65-F5344CB8AC3E}">
        <p14:creationId xmlns:p14="http://schemas.microsoft.com/office/powerpoint/2010/main" val="24845715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DOD Annual Report Structure</a:t>
            </a:r>
          </a:p>
        </p:txBody>
      </p:sp>
      <p:sp>
        <p:nvSpPr>
          <p:cNvPr id="6" name="Rectangle 13"/>
          <p:cNvSpPr>
            <a:spLocks noChangeArrowheads="1"/>
          </p:cNvSpPr>
          <p:nvPr/>
        </p:nvSpPr>
        <p:spPr bwMode="auto">
          <a:xfrm>
            <a:off x="288979" y="713588"/>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defTabSz="914400" fontAlgn="base">
              <a:spcBef>
                <a:spcPct val="0"/>
              </a:spcBef>
              <a:spcAft>
                <a:spcPct val="0"/>
              </a:spcAft>
            </a:pPr>
            <a:r>
              <a:rPr lang="en-ZA" sz="2800" b="1" dirty="0">
                <a:solidFill>
                  <a:prstClr val="black"/>
                </a:solidFill>
                <a:latin typeface="Arial" charset="0"/>
                <a:cs typeface="Arial" charset="0"/>
              </a:rPr>
              <a:t>Part C: Governance</a:t>
            </a:r>
          </a:p>
          <a:p>
            <a:pPr marL="457200" lvl="0" indent="-457200" algn="just" defTabSz="914400" fontAlgn="base">
              <a:spcBef>
                <a:spcPct val="0"/>
              </a:spcBef>
              <a:spcAft>
                <a:spcPct val="0"/>
              </a:spcAft>
              <a:buFont typeface="Arial" panose="020B0604020202020204" pitchFamily="34" charset="0"/>
              <a:buChar char="•"/>
            </a:pPr>
            <a:endParaRPr lang="en-ZA" sz="1000" dirty="0">
              <a:solidFill>
                <a:prstClr val="black"/>
              </a:solidFill>
              <a:latin typeface="Arial" charset="0"/>
              <a:cs typeface="Arial" charset="0"/>
            </a:endParaRPr>
          </a:p>
          <a:p>
            <a:pPr marL="342900" lvl="0" indent="-342900" algn="just" defTabSz="914400" fontAlgn="base">
              <a:lnSpc>
                <a:spcPct val="150000"/>
              </a:lnSpc>
              <a:spcBef>
                <a:spcPct val="0"/>
              </a:spcBef>
              <a:spcAft>
                <a:spcPct val="0"/>
              </a:spcAft>
              <a:buFont typeface="Arial" panose="020B0604020202020204" pitchFamily="34" charset="0"/>
              <a:buChar char="•"/>
            </a:pPr>
            <a:r>
              <a:rPr lang="en-ZA" sz="2000" dirty="0" smtClean="0">
                <a:solidFill>
                  <a:prstClr val="black"/>
                </a:solidFill>
                <a:latin typeface="Arial" charset="0"/>
                <a:cs typeface="Arial" charset="0"/>
              </a:rPr>
              <a:t>Governance and Accountability </a:t>
            </a:r>
            <a:r>
              <a:rPr lang="en-ZA" sz="1600" dirty="0">
                <a:solidFill>
                  <a:srgbClr val="70AD47">
                    <a:lumMod val="75000"/>
                  </a:srgbClr>
                </a:solidFill>
                <a:latin typeface="Arial" charset="0"/>
                <a:cs typeface="Arial" charset="0"/>
              </a:rPr>
              <a:t>[DOD AR </a:t>
            </a:r>
            <a:r>
              <a:rPr lang="en-ZA" sz="1600" dirty="0" smtClean="0">
                <a:solidFill>
                  <a:srgbClr val="70AD47">
                    <a:lumMod val="75000"/>
                  </a:srgbClr>
                </a:solidFill>
                <a:latin typeface="Arial" charset="0"/>
                <a:cs typeface="Arial" charset="0"/>
              </a:rPr>
              <a:t>p155]</a:t>
            </a:r>
            <a:endParaRPr lang="en-ZA" sz="2000" dirty="0" smtClean="0">
              <a:solidFill>
                <a:prstClr val="black"/>
              </a:solidFill>
              <a:latin typeface="Arial" charset="0"/>
              <a:cs typeface="Arial" charset="0"/>
            </a:endParaRPr>
          </a:p>
          <a:p>
            <a:pPr marL="342900" lvl="0" indent="-342900" algn="just" defTabSz="914400" fontAlgn="base">
              <a:lnSpc>
                <a:spcPct val="150000"/>
              </a:lnSpc>
              <a:spcBef>
                <a:spcPct val="0"/>
              </a:spcBef>
              <a:spcAft>
                <a:spcPct val="0"/>
              </a:spcAft>
              <a:buFont typeface="Arial" panose="020B0604020202020204" pitchFamily="34" charset="0"/>
              <a:buChar char="•"/>
            </a:pPr>
            <a:r>
              <a:rPr lang="en-ZA" sz="2000" dirty="0" smtClean="0">
                <a:solidFill>
                  <a:prstClr val="black"/>
                </a:solidFill>
                <a:latin typeface="Arial" charset="0"/>
                <a:cs typeface="Arial" charset="0"/>
              </a:rPr>
              <a:t>Risk </a:t>
            </a:r>
            <a:r>
              <a:rPr lang="en-ZA" sz="2000" dirty="0">
                <a:solidFill>
                  <a:prstClr val="black"/>
                </a:solidFill>
                <a:latin typeface="Arial" charset="0"/>
                <a:cs typeface="Arial" charset="0"/>
              </a:rPr>
              <a:t>Management </a:t>
            </a:r>
            <a:r>
              <a:rPr lang="en-ZA" sz="1600" dirty="0">
                <a:solidFill>
                  <a:srgbClr val="70AD47">
                    <a:lumMod val="75000"/>
                  </a:srgbClr>
                </a:solidFill>
                <a:latin typeface="Arial" charset="0"/>
                <a:cs typeface="Arial" charset="0"/>
              </a:rPr>
              <a:t>[DOD AR </a:t>
            </a:r>
            <a:r>
              <a:rPr lang="en-ZA" sz="1600" dirty="0" smtClean="0">
                <a:solidFill>
                  <a:srgbClr val="70AD47">
                    <a:lumMod val="75000"/>
                  </a:srgbClr>
                </a:solidFill>
                <a:latin typeface="Arial" charset="0"/>
                <a:cs typeface="Arial" charset="0"/>
              </a:rPr>
              <a:t>p155]</a:t>
            </a:r>
            <a:endParaRPr lang="en-ZA" sz="2000" dirty="0">
              <a:solidFill>
                <a:prstClr val="black"/>
              </a:solidFill>
              <a:latin typeface="Arial" charset="0"/>
              <a:cs typeface="Arial" charset="0"/>
            </a:endParaRPr>
          </a:p>
          <a:p>
            <a:pPr marL="342900" lvl="0" indent="-342900" algn="just" defTabSz="914400" fontAlgn="base">
              <a:lnSpc>
                <a:spcPct val="150000"/>
              </a:lnSpc>
              <a:spcBef>
                <a:spcPct val="0"/>
              </a:spcBef>
              <a:spcAft>
                <a:spcPct val="0"/>
              </a:spcAft>
              <a:buFont typeface="Arial" panose="020B0604020202020204" pitchFamily="34" charset="0"/>
              <a:buChar char="•"/>
            </a:pPr>
            <a:r>
              <a:rPr lang="en-ZA" sz="2000" dirty="0" smtClean="0">
                <a:solidFill>
                  <a:prstClr val="black"/>
                </a:solidFill>
                <a:latin typeface="Arial" charset="0"/>
                <a:cs typeface="Arial" charset="0"/>
              </a:rPr>
              <a:t>Fraud and Corruption </a:t>
            </a:r>
            <a:r>
              <a:rPr lang="en-ZA" sz="1600" dirty="0">
                <a:solidFill>
                  <a:srgbClr val="70AD47">
                    <a:lumMod val="75000"/>
                  </a:srgbClr>
                </a:solidFill>
                <a:latin typeface="Arial" charset="0"/>
                <a:cs typeface="Arial" charset="0"/>
              </a:rPr>
              <a:t>[DOD AR </a:t>
            </a:r>
            <a:r>
              <a:rPr lang="en-ZA" sz="1600" dirty="0" smtClean="0">
                <a:solidFill>
                  <a:srgbClr val="70AD47">
                    <a:lumMod val="75000"/>
                  </a:srgbClr>
                </a:solidFill>
                <a:latin typeface="Arial" charset="0"/>
                <a:cs typeface="Arial" charset="0"/>
              </a:rPr>
              <a:t>p158]</a:t>
            </a:r>
            <a:endParaRPr lang="en-ZA" sz="2000" dirty="0">
              <a:solidFill>
                <a:srgbClr val="FF9900"/>
              </a:solidFill>
              <a:latin typeface="Arial" charset="0"/>
              <a:cs typeface="Arial" charset="0"/>
            </a:endParaRPr>
          </a:p>
          <a:p>
            <a:pPr marL="342900" lvl="0" indent="-342900" algn="just" defTabSz="914400" fontAlgn="base">
              <a:lnSpc>
                <a:spcPct val="150000"/>
              </a:lnSpc>
              <a:spcBef>
                <a:spcPct val="0"/>
              </a:spcBef>
              <a:spcAft>
                <a:spcPct val="0"/>
              </a:spcAft>
              <a:buFont typeface="Arial" panose="020B0604020202020204" pitchFamily="34" charset="0"/>
              <a:buChar char="•"/>
            </a:pPr>
            <a:r>
              <a:rPr lang="en-ZA" sz="2000" dirty="0" smtClean="0">
                <a:solidFill>
                  <a:prstClr val="black"/>
                </a:solidFill>
                <a:latin typeface="Arial" charset="0"/>
                <a:cs typeface="Arial" charset="0"/>
              </a:rPr>
              <a:t>Minimising Conflict of Interest</a:t>
            </a:r>
            <a:r>
              <a:rPr lang="en-ZA" sz="1600" dirty="0">
                <a:solidFill>
                  <a:srgbClr val="70AD47">
                    <a:lumMod val="75000"/>
                  </a:srgbClr>
                </a:solidFill>
                <a:latin typeface="Arial" charset="0"/>
                <a:cs typeface="Arial" charset="0"/>
              </a:rPr>
              <a:t> [DOD AR </a:t>
            </a:r>
            <a:r>
              <a:rPr lang="en-ZA" sz="1600" dirty="0" smtClean="0">
                <a:solidFill>
                  <a:srgbClr val="70AD47">
                    <a:lumMod val="75000"/>
                  </a:srgbClr>
                </a:solidFill>
                <a:latin typeface="Arial" charset="0"/>
                <a:cs typeface="Arial" charset="0"/>
              </a:rPr>
              <a:t>p159]</a:t>
            </a:r>
            <a:r>
              <a:rPr lang="en-ZA" sz="2000" dirty="0" smtClean="0">
                <a:solidFill>
                  <a:prstClr val="black"/>
                </a:solidFill>
                <a:latin typeface="Arial" charset="0"/>
                <a:cs typeface="Arial" charset="0"/>
              </a:rPr>
              <a:t> </a:t>
            </a:r>
          </a:p>
          <a:p>
            <a:pPr marL="342900" lvl="0" indent="-342900" algn="just" defTabSz="914400" fontAlgn="base">
              <a:lnSpc>
                <a:spcPct val="150000"/>
              </a:lnSpc>
              <a:spcBef>
                <a:spcPct val="0"/>
              </a:spcBef>
              <a:spcAft>
                <a:spcPct val="0"/>
              </a:spcAft>
              <a:buFont typeface="Arial" panose="020B0604020202020204" pitchFamily="34" charset="0"/>
              <a:buChar char="•"/>
            </a:pPr>
            <a:r>
              <a:rPr lang="en-ZA" sz="2000" dirty="0" smtClean="0">
                <a:solidFill>
                  <a:prstClr val="black"/>
                </a:solidFill>
                <a:latin typeface="Arial" charset="0"/>
                <a:cs typeface="Arial" charset="0"/>
              </a:rPr>
              <a:t>Code </a:t>
            </a:r>
            <a:r>
              <a:rPr lang="en-ZA" sz="2000" dirty="0">
                <a:solidFill>
                  <a:prstClr val="black"/>
                </a:solidFill>
                <a:latin typeface="Arial" charset="0"/>
                <a:cs typeface="Arial" charset="0"/>
              </a:rPr>
              <a:t>of Conduct </a:t>
            </a:r>
            <a:r>
              <a:rPr lang="en-ZA" sz="1600" dirty="0">
                <a:solidFill>
                  <a:srgbClr val="70AD47">
                    <a:lumMod val="75000"/>
                  </a:srgbClr>
                </a:solidFill>
                <a:latin typeface="Arial" charset="0"/>
                <a:cs typeface="Arial" charset="0"/>
              </a:rPr>
              <a:t>[DOD AR </a:t>
            </a:r>
            <a:r>
              <a:rPr lang="en-ZA" sz="1600" dirty="0" smtClean="0">
                <a:solidFill>
                  <a:srgbClr val="70AD47">
                    <a:lumMod val="75000"/>
                  </a:srgbClr>
                </a:solidFill>
                <a:latin typeface="Arial" charset="0"/>
                <a:cs typeface="Arial" charset="0"/>
              </a:rPr>
              <a:t>p159]</a:t>
            </a:r>
          </a:p>
          <a:p>
            <a:pPr marL="342900" lvl="0" indent="-342900" algn="just" defTabSz="914400" fontAlgn="base">
              <a:lnSpc>
                <a:spcPct val="150000"/>
              </a:lnSpc>
              <a:spcBef>
                <a:spcPct val="0"/>
              </a:spcBef>
              <a:spcAft>
                <a:spcPct val="0"/>
              </a:spcAft>
              <a:buFont typeface="Arial" panose="020B0604020202020204" pitchFamily="34" charset="0"/>
              <a:buChar char="•"/>
            </a:pPr>
            <a:r>
              <a:rPr lang="en-ZA" sz="2000" dirty="0" smtClean="0">
                <a:latin typeface="Arial" charset="0"/>
                <a:cs typeface="Arial" charset="0"/>
              </a:rPr>
              <a:t>Health Safety and Environmental Issues </a:t>
            </a:r>
            <a:r>
              <a:rPr lang="en-ZA" sz="1600" dirty="0">
                <a:solidFill>
                  <a:srgbClr val="70AD47">
                    <a:lumMod val="75000"/>
                  </a:srgbClr>
                </a:solidFill>
                <a:latin typeface="Arial" charset="0"/>
                <a:cs typeface="Arial" charset="0"/>
              </a:rPr>
              <a:t>[DOD AR </a:t>
            </a:r>
            <a:r>
              <a:rPr lang="en-ZA" sz="1600" dirty="0" smtClean="0">
                <a:solidFill>
                  <a:srgbClr val="70AD47">
                    <a:lumMod val="75000"/>
                  </a:srgbClr>
                </a:solidFill>
                <a:latin typeface="Arial" charset="0"/>
                <a:cs typeface="Arial" charset="0"/>
              </a:rPr>
              <a:t>p160]</a:t>
            </a:r>
            <a:endParaRPr lang="en-ZA" sz="2000" dirty="0">
              <a:latin typeface="Arial" charset="0"/>
              <a:cs typeface="Arial" charset="0"/>
            </a:endParaRPr>
          </a:p>
          <a:p>
            <a:pPr marL="342900" lvl="0" indent="-342900" algn="just" defTabSz="914400" fontAlgn="base">
              <a:lnSpc>
                <a:spcPct val="150000"/>
              </a:lnSpc>
              <a:spcBef>
                <a:spcPct val="0"/>
              </a:spcBef>
              <a:spcAft>
                <a:spcPct val="0"/>
              </a:spcAft>
              <a:buFont typeface="Arial" panose="020B0604020202020204" pitchFamily="34" charset="0"/>
              <a:buChar char="•"/>
            </a:pPr>
            <a:r>
              <a:rPr lang="en-ZA" sz="2000" dirty="0" smtClean="0">
                <a:solidFill>
                  <a:prstClr val="black"/>
                </a:solidFill>
                <a:latin typeface="Arial" charset="0"/>
                <a:cs typeface="Arial" charset="0"/>
              </a:rPr>
              <a:t>Parliamentary Oversight Committees </a:t>
            </a:r>
            <a:r>
              <a:rPr lang="en-ZA" sz="1600" dirty="0">
                <a:solidFill>
                  <a:srgbClr val="70AD47">
                    <a:lumMod val="75000"/>
                  </a:srgbClr>
                </a:solidFill>
                <a:latin typeface="Arial" charset="0"/>
                <a:cs typeface="Arial" charset="0"/>
              </a:rPr>
              <a:t>[DOD AR p160]</a:t>
            </a:r>
            <a:endParaRPr lang="en-ZA" sz="2000" dirty="0" smtClean="0">
              <a:solidFill>
                <a:prstClr val="black"/>
              </a:solidFill>
              <a:latin typeface="Arial" charset="0"/>
              <a:cs typeface="Arial" charset="0"/>
            </a:endParaRPr>
          </a:p>
          <a:p>
            <a:pPr marL="342900" lvl="0" indent="-342900" algn="just" defTabSz="914400" fontAlgn="base">
              <a:lnSpc>
                <a:spcPct val="150000"/>
              </a:lnSpc>
              <a:spcBef>
                <a:spcPct val="0"/>
              </a:spcBef>
              <a:spcAft>
                <a:spcPct val="0"/>
              </a:spcAft>
              <a:buFont typeface="Arial" panose="020B0604020202020204" pitchFamily="34" charset="0"/>
              <a:buChar char="•"/>
            </a:pPr>
            <a:r>
              <a:rPr lang="en-ZA" sz="2000" dirty="0" smtClean="0">
                <a:solidFill>
                  <a:prstClr val="black"/>
                </a:solidFill>
                <a:latin typeface="Arial" charset="0"/>
                <a:cs typeface="Arial" charset="0"/>
              </a:rPr>
              <a:t>SCOPA </a:t>
            </a:r>
            <a:r>
              <a:rPr lang="en-ZA" sz="2000" dirty="0">
                <a:solidFill>
                  <a:prstClr val="black"/>
                </a:solidFill>
                <a:latin typeface="Arial" charset="0"/>
                <a:cs typeface="Arial" charset="0"/>
              </a:rPr>
              <a:t>Resolutions </a:t>
            </a:r>
            <a:r>
              <a:rPr lang="en-ZA" sz="1600" dirty="0">
                <a:solidFill>
                  <a:srgbClr val="70AD47">
                    <a:lumMod val="75000"/>
                  </a:srgbClr>
                </a:solidFill>
                <a:latin typeface="Arial" charset="0"/>
                <a:cs typeface="Arial" charset="0"/>
              </a:rPr>
              <a:t>[DOD AR p160</a:t>
            </a:r>
            <a:r>
              <a:rPr lang="en-ZA" sz="1600" dirty="0" smtClean="0">
                <a:solidFill>
                  <a:srgbClr val="70AD47">
                    <a:lumMod val="75000"/>
                  </a:srgbClr>
                </a:solidFill>
                <a:latin typeface="Arial" charset="0"/>
                <a:cs typeface="Arial" charset="0"/>
              </a:rPr>
              <a:t>]</a:t>
            </a:r>
          </a:p>
          <a:p>
            <a:pPr marL="342900" lvl="0" indent="-342900" algn="just" defTabSz="914400" fontAlgn="base">
              <a:lnSpc>
                <a:spcPct val="150000"/>
              </a:lnSpc>
              <a:spcBef>
                <a:spcPct val="0"/>
              </a:spcBef>
              <a:spcAft>
                <a:spcPct val="0"/>
              </a:spcAft>
              <a:buFont typeface="Arial" panose="020B0604020202020204" pitchFamily="34" charset="0"/>
              <a:buChar char="•"/>
            </a:pPr>
            <a:r>
              <a:rPr lang="en-ZA" sz="2000" dirty="0" smtClean="0">
                <a:latin typeface="Arial" charset="0"/>
                <a:cs typeface="Arial" charset="0"/>
              </a:rPr>
              <a:t>Prior Modifications to Audit Reports </a:t>
            </a:r>
            <a:r>
              <a:rPr lang="en-ZA" sz="1600" dirty="0">
                <a:solidFill>
                  <a:srgbClr val="70AD47">
                    <a:lumMod val="75000"/>
                  </a:srgbClr>
                </a:solidFill>
                <a:latin typeface="Arial" charset="0"/>
                <a:cs typeface="Arial" charset="0"/>
              </a:rPr>
              <a:t>[DOD AR </a:t>
            </a:r>
            <a:r>
              <a:rPr lang="en-ZA" sz="1600" dirty="0" smtClean="0">
                <a:solidFill>
                  <a:srgbClr val="70AD47">
                    <a:lumMod val="75000"/>
                  </a:srgbClr>
                </a:solidFill>
                <a:latin typeface="Arial" charset="0"/>
                <a:cs typeface="Arial" charset="0"/>
              </a:rPr>
              <a:t>p161]</a:t>
            </a:r>
            <a:endParaRPr lang="en-ZA" sz="2000" dirty="0">
              <a:latin typeface="Arial" charset="0"/>
              <a:cs typeface="Arial" charset="0"/>
            </a:endParaRPr>
          </a:p>
          <a:p>
            <a:pPr marL="342900" lvl="0" indent="-342900" algn="just" defTabSz="914400" fontAlgn="base">
              <a:lnSpc>
                <a:spcPct val="150000"/>
              </a:lnSpc>
              <a:spcBef>
                <a:spcPct val="0"/>
              </a:spcBef>
              <a:spcAft>
                <a:spcPct val="0"/>
              </a:spcAft>
              <a:buFont typeface="Arial" panose="020B0604020202020204" pitchFamily="34" charset="0"/>
              <a:buChar char="•"/>
            </a:pPr>
            <a:r>
              <a:rPr lang="en-ZA" sz="2000" dirty="0">
                <a:solidFill>
                  <a:prstClr val="black"/>
                </a:solidFill>
                <a:latin typeface="Arial" charset="0"/>
                <a:cs typeface="Arial" charset="0"/>
              </a:rPr>
              <a:t>Internal Audit and  Audit </a:t>
            </a:r>
            <a:r>
              <a:rPr lang="en-ZA" sz="2000" dirty="0" smtClean="0">
                <a:solidFill>
                  <a:prstClr val="black"/>
                </a:solidFill>
                <a:latin typeface="Arial" charset="0"/>
                <a:cs typeface="Arial" charset="0"/>
              </a:rPr>
              <a:t>Committees </a:t>
            </a:r>
            <a:r>
              <a:rPr lang="en-ZA" sz="1600" dirty="0" smtClean="0">
                <a:solidFill>
                  <a:srgbClr val="70AD47">
                    <a:lumMod val="75000"/>
                  </a:srgbClr>
                </a:solidFill>
                <a:latin typeface="Arial" charset="0"/>
                <a:cs typeface="Arial" charset="0"/>
              </a:rPr>
              <a:t>[</a:t>
            </a:r>
            <a:r>
              <a:rPr lang="en-ZA" sz="1600" dirty="0">
                <a:solidFill>
                  <a:srgbClr val="70AD47">
                    <a:lumMod val="75000"/>
                  </a:srgbClr>
                </a:solidFill>
                <a:latin typeface="Arial" charset="0"/>
                <a:cs typeface="Arial" charset="0"/>
              </a:rPr>
              <a:t>DOD AR </a:t>
            </a:r>
            <a:r>
              <a:rPr lang="en-ZA" sz="1600" dirty="0" smtClean="0">
                <a:solidFill>
                  <a:srgbClr val="70AD47">
                    <a:lumMod val="75000"/>
                  </a:srgbClr>
                </a:solidFill>
                <a:latin typeface="Arial" charset="0"/>
                <a:cs typeface="Arial" charset="0"/>
              </a:rPr>
              <a:t>p162]</a:t>
            </a:r>
            <a:endParaRPr lang="en-ZA" sz="20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62</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127910453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DOD Governance</a:t>
            </a:r>
          </a:p>
        </p:txBody>
      </p:sp>
      <p:sp>
        <p:nvSpPr>
          <p:cNvPr id="6" name="Rectangle 13"/>
          <p:cNvSpPr>
            <a:spLocks noChangeArrowheads="1"/>
          </p:cNvSpPr>
          <p:nvPr/>
        </p:nvSpPr>
        <p:spPr bwMode="auto">
          <a:xfrm>
            <a:off x="208294" y="827567"/>
            <a:ext cx="8738480"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14400" fontAlgn="base">
              <a:spcBef>
                <a:spcPct val="0"/>
              </a:spcBef>
              <a:spcAft>
                <a:spcPct val="0"/>
              </a:spcAft>
            </a:pPr>
            <a:r>
              <a:rPr lang="en-ZA" sz="2200" dirty="0">
                <a:latin typeface="Arial" charset="0"/>
                <a:cs typeface="Arial" charset="0"/>
              </a:rPr>
              <a:t>The DOD, through the leadership of the AO as the Head of Department, is committed to good governance over the establishment of systems and processes that ensure achievement of organisational strategic objectives.  The management of the DOD have established and endorsed the Accountability Management Committee, Audit Management Forum and Audit Management Team as some of the forums responsible to manage internal control deficiencies of the Department.  </a:t>
            </a:r>
          </a:p>
          <a:p>
            <a:pPr algn="just" defTabSz="914400" fontAlgn="base">
              <a:spcBef>
                <a:spcPct val="0"/>
              </a:spcBef>
              <a:spcAft>
                <a:spcPct val="0"/>
              </a:spcAft>
            </a:pPr>
            <a:endParaRPr lang="en-ZA" sz="2200" dirty="0">
              <a:latin typeface="Arial" charset="0"/>
              <a:cs typeface="Arial" charset="0"/>
            </a:endParaRPr>
          </a:p>
          <a:p>
            <a:pPr algn="just" defTabSz="914400" fontAlgn="base">
              <a:spcBef>
                <a:spcPct val="0"/>
              </a:spcBef>
              <a:spcAft>
                <a:spcPct val="0"/>
              </a:spcAft>
            </a:pPr>
            <a:r>
              <a:rPr lang="en-ZA" sz="2200" dirty="0">
                <a:latin typeface="Arial" charset="0"/>
                <a:cs typeface="Arial" charset="0"/>
              </a:rPr>
              <a:t>Various Governance, Risk and Compliance structures are implemented within respective Services and Divisions for control, monitoring and accountability purposes.</a:t>
            </a:r>
          </a:p>
          <a:p>
            <a:pPr algn="just" defTabSz="914400" fontAlgn="base">
              <a:spcBef>
                <a:spcPct val="0"/>
              </a:spcBef>
              <a:spcAft>
                <a:spcPct val="0"/>
              </a:spcAft>
            </a:pPr>
            <a:endParaRPr lang="en-ZA" sz="1200" dirty="0">
              <a:solidFill>
                <a:prstClr val="black"/>
              </a:solidFill>
              <a:latin typeface="Arial" charset="0"/>
              <a:cs typeface="Arial" charset="0"/>
            </a:endParaRPr>
          </a:p>
          <a:p>
            <a:pPr marL="342900" indent="-342900" algn="just" defTabSz="914400" fontAlgn="base">
              <a:spcBef>
                <a:spcPct val="0"/>
              </a:spcBef>
              <a:spcAft>
                <a:spcPct val="0"/>
              </a:spcAft>
              <a:buFont typeface="Arial" panose="020B0604020202020204" pitchFamily="34" charset="0"/>
              <a:buChar char="•"/>
            </a:pPr>
            <a:endParaRPr lang="en-ZA" sz="20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63</a:t>
            </a:fld>
            <a:endParaRPr lang="en-US" altLang="en-US" sz="2400" dirty="0">
              <a:solidFill>
                <a:srgbClr val="014929"/>
              </a:solidFill>
              <a:latin typeface="Arial" panose="020B0604020202020204" pitchFamily="34" charset="0"/>
            </a:endParaRPr>
          </a:p>
        </p:txBody>
      </p:sp>
      <p:sp>
        <p:nvSpPr>
          <p:cNvPr id="8" name="Rectangle 7"/>
          <p:cNvSpPr/>
          <p:nvPr/>
        </p:nvSpPr>
        <p:spPr>
          <a:xfrm>
            <a:off x="7351505" y="5541531"/>
            <a:ext cx="1774909" cy="369332"/>
          </a:xfrm>
          <a:prstGeom prst="rect">
            <a:avLst/>
          </a:prstGeom>
        </p:spPr>
        <p:txBody>
          <a:bodyPr wrap="none">
            <a:spAutoFit/>
          </a:bodyPr>
          <a:lstStyle/>
          <a:p>
            <a:r>
              <a:rPr lang="en-ZA" dirty="0">
                <a:solidFill>
                  <a:srgbClr val="70AD47">
                    <a:lumMod val="75000"/>
                  </a:srgbClr>
                </a:solidFill>
                <a:latin typeface="Arial" charset="0"/>
                <a:cs typeface="Arial" charset="0"/>
              </a:rPr>
              <a:t>[DOD AR </a:t>
            </a:r>
            <a:r>
              <a:rPr lang="en-ZA" dirty="0" smtClean="0">
                <a:solidFill>
                  <a:srgbClr val="70AD47">
                    <a:lumMod val="75000"/>
                  </a:srgbClr>
                </a:solidFill>
                <a:latin typeface="Arial" charset="0"/>
                <a:cs typeface="Arial" charset="0"/>
              </a:rPr>
              <a:t>p155]</a:t>
            </a:r>
            <a:endParaRPr lang="en-ZA" dirty="0"/>
          </a:p>
        </p:txBody>
      </p:sp>
    </p:spTree>
    <p:extLst>
      <p:ext uri="{BB962C8B-B14F-4D97-AF65-F5344CB8AC3E}">
        <p14:creationId xmlns:p14="http://schemas.microsoft.com/office/powerpoint/2010/main" val="347152164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DOD Enterprise Risks</a:t>
            </a:r>
          </a:p>
        </p:txBody>
      </p:sp>
      <p:sp>
        <p:nvSpPr>
          <p:cNvPr id="6" name="Rectangle 13"/>
          <p:cNvSpPr>
            <a:spLocks noChangeArrowheads="1"/>
          </p:cNvSpPr>
          <p:nvPr/>
        </p:nvSpPr>
        <p:spPr bwMode="auto">
          <a:xfrm>
            <a:off x="208293" y="827567"/>
            <a:ext cx="8904051"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gn="just" defTabSz="914400" fontAlgn="base">
              <a:spcBef>
                <a:spcPct val="0"/>
              </a:spcBef>
              <a:spcAft>
                <a:spcPct val="0"/>
              </a:spcAft>
              <a:buFont typeface="+mj-lt"/>
              <a:buAutoNum type="arabicParenR"/>
            </a:pPr>
            <a:r>
              <a:rPr lang="en-ZA" sz="2200" dirty="0">
                <a:latin typeface="Arial" charset="0"/>
                <a:cs typeface="Arial" charset="0"/>
              </a:rPr>
              <a:t>Deteriorating DOD Facilities and Infrastructure</a:t>
            </a:r>
          </a:p>
          <a:p>
            <a:pPr marL="457200" indent="-457200" algn="just" defTabSz="914400" fontAlgn="base">
              <a:spcBef>
                <a:spcPct val="0"/>
              </a:spcBef>
              <a:spcAft>
                <a:spcPct val="0"/>
              </a:spcAft>
              <a:buFont typeface="+mj-lt"/>
              <a:buAutoNum type="arabicParenR"/>
            </a:pPr>
            <a:endParaRPr lang="en-ZA" sz="1000" dirty="0">
              <a:latin typeface="Arial" charset="0"/>
              <a:cs typeface="Arial" charset="0"/>
            </a:endParaRPr>
          </a:p>
          <a:p>
            <a:pPr marL="457200" indent="-457200" defTabSz="914400" fontAlgn="base">
              <a:spcBef>
                <a:spcPct val="0"/>
              </a:spcBef>
              <a:spcAft>
                <a:spcPct val="0"/>
              </a:spcAft>
              <a:buFont typeface="+mj-lt"/>
              <a:buAutoNum type="arabicParenR"/>
            </a:pPr>
            <a:r>
              <a:rPr lang="en-ZA" sz="2200" dirty="0">
                <a:latin typeface="Arial" charset="0"/>
                <a:cs typeface="Arial" charset="0"/>
              </a:rPr>
              <a:t>Outdated and Non-integration of DOD Information Communication Technology Systems</a:t>
            </a:r>
          </a:p>
          <a:p>
            <a:pPr marL="457200" indent="-457200" defTabSz="914400" fontAlgn="base">
              <a:spcBef>
                <a:spcPct val="0"/>
              </a:spcBef>
              <a:spcAft>
                <a:spcPct val="0"/>
              </a:spcAft>
              <a:buFont typeface="+mj-lt"/>
              <a:buAutoNum type="arabicParenR"/>
            </a:pPr>
            <a:endParaRPr lang="en-ZA" sz="1000" dirty="0">
              <a:latin typeface="Arial" charset="0"/>
              <a:cs typeface="Arial" charset="0"/>
            </a:endParaRPr>
          </a:p>
          <a:p>
            <a:pPr marL="457200" indent="-457200" algn="just" defTabSz="914400" fontAlgn="base">
              <a:spcBef>
                <a:spcPct val="0"/>
              </a:spcBef>
              <a:spcAft>
                <a:spcPct val="0"/>
              </a:spcAft>
              <a:buFont typeface="+mj-lt"/>
              <a:buAutoNum type="arabicParenR"/>
            </a:pPr>
            <a:r>
              <a:rPr lang="en-ZA" sz="2200" dirty="0">
                <a:latin typeface="Arial" charset="0"/>
                <a:cs typeface="Arial" charset="0"/>
              </a:rPr>
              <a:t>Prevalence in Fraud and Corruption</a:t>
            </a:r>
          </a:p>
          <a:p>
            <a:pPr marL="457200" indent="-457200" algn="just" defTabSz="914400" fontAlgn="base">
              <a:spcBef>
                <a:spcPct val="0"/>
              </a:spcBef>
              <a:spcAft>
                <a:spcPct val="0"/>
              </a:spcAft>
              <a:buFont typeface="+mj-lt"/>
              <a:buAutoNum type="arabicParenR"/>
            </a:pPr>
            <a:endParaRPr lang="en-ZA" sz="1000" dirty="0">
              <a:latin typeface="Arial" charset="0"/>
              <a:cs typeface="Arial" charset="0"/>
            </a:endParaRPr>
          </a:p>
          <a:p>
            <a:pPr marL="457200" indent="-457200" algn="just" defTabSz="914400" fontAlgn="base">
              <a:spcBef>
                <a:spcPct val="0"/>
              </a:spcBef>
              <a:spcAft>
                <a:spcPct val="0"/>
              </a:spcAft>
              <a:buFont typeface="+mj-lt"/>
              <a:buAutoNum type="arabicParenR"/>
            </a:pPr>
            <a:r>
              <a:rPr lang="en-ZA" sz="2200" dirty="0">
                <a:latin typeface="Arial" charset="0"/>
                <a:cs typeface="Arial" charset="0"/>
              </a:rPr>
              <a:t>High Prevalence of Litigation</a:t>
            </a:r>
          </a:p>
          <a:p>
            <a:pPr marL="457200" indent="-457200" algn="just" defTabSz="914400" fontAlgn="base">
              <a:spcBef>
                <a:spcPct val="0"/>
              </a:spcBef>
              <a:spcAft>
                <a:spcPct val="0"/>
              </a:spcAft>
              <a:buFont typeface="+mj-lt"/>
              <a:buAutoNum type="arabicParenR"/>
            </a:pPr>
            <a:endParaRPr lang="en-ZA" sz="1000" dirty="0">
              <a:latin typeface="Arial" charset="0"/>
              <a:cs typeface="Arial" charset="0"/>
            </a:endParaRPr>
          </a:p>
          <a:p>
            <a:pPr marL="457200" indent="-457200" algn="just" defTabSz="914400" fontAlgn="base">
              <a:spcBef>
                <a:spcPct val="0"/>
              </a:spcBef>
              <a:spcAft>
                <a:spcPct val="0"/>
              </a:spcAft>
              <a:buFont typeface="+mj-lt"/>
              <a:buAutoNum type="arabicParenR"/>
            </a:pPr>
            <a:r>
              <a:rPr lang="en-ZA" sz="2200" dirty="0">
                <a:latin typeface="Arial" charset="0"/>
                <a:cs typeface="Arial" charset="0"/>
              </a:rPr>
              <a:t>Forfeited rights on DOD Property</a:t>
            </a:r>
          </a:p>
          <a:p>
            <a:pPr marL="457200" indent="-457200" algn="just" defTabSz="914400" fontAlgn="base">
              <a:spcBef>
                <a:spcPct val="0"/>
              </a:spcBef>
              <a:spcAft>
                <a:spcPct val="0"/>
              </a:spcAft>
              <a:buFont typeface="+mj-lt"/>
              <a:buAutoNum type="arabicParenR"/>
            </a:pPr>
            <a:endParaRPr lang="en-ZA" sz="1000" dirty="0">
              <a:latin typeface="Arial" charset="0"/>
              <a:cs typeface="Arial" charset="0"/>
            </a:endParaRPr>
          </a:p>
          <a:p>
            <a:pPr marL="457200" indent="-457200" algn="just" defTabSz="914400" fontAlgn="base">
              <a:spcBef>
                <a:spcPct val="0"/>
              </a:spcBef>
              <a:spcAft>
                <a:spcPct val="0"/>
              </a:spcAft>
              <a:buFont typeface="+mj-lt"/>
              <a:buAutoNum type="arabicParenR"/>
            </a:pPr>
            <a:r>
              <a:rPr lang="en-ZA" sz="2200" dirty="0">
                <a:latin typeface="Arial" charset="0"/>
                <a:cs typeface="Arial" charset="0"/>
              </a:rPr>
              <a:t>Compromised Defence Direction</a:t>
            </a:r>
          </a:p>
          <a:p>
            <a:pPr algn="just" defTabSz="914400" fontAlgn="base">
              <a:spcBef>
                <a:spcPct val="0"/>
              </a:spcBef>
              <a:spcAft>
                <a:spcPct val="0"/>
              </a:spcAft>
            </a:pPr>
            <a:endParaRPr lang="en-ZA" sz="2200" dirty="0">
              <a:latin typeface="Arial" charset="0"/>
              <a:cs typeface="Arial" charset="0"/>
            </a:endParaRPr>
          </a:p>
          <a:p>
            <a:pPr algn="just" defTabSz="914400" fontAlgn="base">
              <a:spcBef>
                <a:spcPct val="0"/>
              </a:spcBef>
              <a:spcAft>
                <a:spcPct val="0"/>
              </a:spcAft>
            </a:pPr>
            <a:r>
              <a:rPr lang="en-ZA" sz="2200" dirty="0">
                <a:latin typeface="Arial" charset="0"/>
                <a:cs typeface="Arial" charset="0"/>
              </a:rPr>
              <a:t>The DOD has not been able to mitigate these Risks satisfactorily during the period under review.</a:t>
            </a:r>
          </a:p>
          <a:p>
            <a:pPr algn="just" defTabSz="914400" fontAlgn="base">
              <a:spcBef>
                <a:spcPct val="0"/>
              </a:spcBef>
              <a:spcAft>
                <a:spcPct val="0"/>
              </a:spcAft>
            </a:pPr>
            <a:endParaRPr lang="en-ZA" sz="1200" dirty="0">
              <a:latin typeface="Arial" charset="0"/>
              <a:cs typeface="Arial" charset="0"/>
            </a:endParaRPr>
          </a:p>
          <a:p>
            <a:pPr marL="342900" indent="-342900" algn="just" defTabSz="914400" fontAlgn="base">
              <a:spcBef>
                <a:spcPct val="0"/>
              </a:spcBef>
              <a:spcAft>
                <a:spcPct val="0"/>
              </a:spcAft>
              <a:buFont typeface="Arial" panose="020B0604020202020204" pitchFamily="34" charset="0"/>
              <a:buChar char="•"/>
            </a:pPr>
            <a:endParaRPr lang="en-ZA" sz="2000" dirty="0">
              <a:latin typeface="Arial" charset="0"/>
              <a:cs typeface="Arial"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64</a:t>
            </a:fld>
            <a:endParaRPr lang="en-US" altLang="en-US" sz="2400" dirty="0">
              <a:solidFill>
                <a:srgbClr val="014929"/>
              </a:solidFill>
              <a:latin typeface="Arial" panose="020B0604020202020204" pitchFamily="34" charset="0"/>
            </a:endParaRPr>
          </a:p>
        </p:txBody>
      </p:sp>
      <p:sp>
        <p:nvSpPr>
          <p:cNvPr id="9" name="Rectangle 8"/>
          <p:cNvSpPr/>
          <p:nvPr/>
        </p:nvSpPr>
        <p:spPr>
          <a:xfrm>
            <a:off x="6898149" y="5541531"/>
            <a:ext cx="2236574" cy="369332"/>
          </a:xfrm>
          <a:prstGeom prst="rect">
            <a:avLst/>
          </a:prstGeom>
        </p:spPr>
        <p:txBody>
          <a:bodyPr wrap="none">
            <a:spAutoFit/>
          </a:bodyPr>
          <a:lstStyle/>
          <a:p>
            <a:r>
              <a:rPr lang="en-ZA" dirty="0">
                <a:solidFill>
                  <a:srgbClr val="70AD47">
                    <a:lumMod val="75000"/>
                  </a:srgbClr>
                </a:solidFill>
                <a:latin typeface="Arial" charset="0"/>
                <a:cs typeface="Arial" charset="0"/>
              </a:rPr>
              <a:t>[DOD AR </a:t>
            </a:r>
            <a:r>
              <a:rPr lang="en-ZA" dirty="0" smtClean="0">
                <a:solidFill>
                  <a:srgbClr val="70AD47">
                    <a:lumMod val="75000"/>
                  </a:srgbClr>
                </a:solidFill>
                <a:latin typeface="Arial" charset="0"/>
                <a:cs typeface="Arial" charset="0"/>
              </a:rPr>
              <a:t>p156-158]</a:t>
            </a:r>
            <a:endParaRPr lang="en-ZA" dirty="0"/>
          </a:p>
        </p:txBody>
      </p:sp>
    </p:spTree>
    <p:extLst>
      <p:ext uri="{BB962C8B-B14F-4D97-AF65-F5344CB8AC3E}">
        <p14:creationId xmlns:p14="http://schemas.microsoft.com/office/powerpoint/2010/main" val="297567847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6" name="Rectangle 13"/>
          <p:cNvSpPr>
            <a:spLocks noChangeArrowheads="1"/>
          </p:cNvSpPr>
          <p:nvPr/>
        </p:nvSpPr>
        <p:spPr bwMode="auto">
          <a:xfrm>
            <a:off x="298580" y="595901"/>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fontAlgn="base">
              <a:lnSpc>
                <a:spcPct val="200000"/>
              </a:lnSpc>
              <a:spcBef>
                <a:spcPct val="0"/>
              </a:spcBef>
              <a:spcAft>
                <a:spcPct val="0"/>
              </a:spcAft>
            </a:pPr>
            <a:endParaRPr lang="en-ZA" sz="2600" dirty="0">
              <a:solidFill>
                <a:prstClr val="black"/>
              </a:solidFill>
              <a:latin typeface="Arial" charset="0"/>
              <a:cs typeface="Arial" charset="0"/>
            </a:endParaRPr>
          </a:p>
          <a:p>
            <a:pPr algn="ctr" defTabSz="914400" fontAlgn="base">
              <a:lnSpc>
                <a:spcPct val="200000"/>
              </a:lnSpc>
              <a:spcBef>
                <a:spcPct val="0"/>
              </a:spcBef>
              <a:spcAft>
                <a:spcPct val="0"/>
              </a:spcAft>
            </a:pPr>
            <a:endParaRPr lang="en-ZA" sz="2600" dirty="0">
              <a:solidFill>
                <a:prstClr val="black"/>
              </a:solidFill>
              <a:latin typeface="Arial" charset="0"/>
              <a:cs typeface="Arial" charset="0"/>
            </a:endParaRPr>
          </a:p>
          <a:p>
            <a:pPr algn="ctr" defTabSz="914400" fontAlgn="base">
              <a:spcBef>
                <a:spcPct val="0"/>
              </a:spcBef>
              <a:spcAft>
                <a:spcPct val="0"/>
              </a:spcAft>
            </a:pPr>
            <a:r>
              <a:rPr lang="en-ZA" sz="6000" b="1" dirty="0">
                <a:solidFill>
                  <a:srgbClr val="014929"/>
                </a:solidFill>
                <a:effectLst>
                  <a:outerShdw blurRad="38100" dist="38100" dir="2700000" algn="tl">
                    <a:srgbClr val="000000">
                      <a:alpha val="43137"/>
                    </a:srgbClr>
                  </a:outerShdw>
                </a:effectLst>
                <a:latin typeface="Arial" charset="0"/>
                <a:cs typeface="Arial" charset="0"/>
              </a:rPr>
              <a:t>Part D</a:t>
            </a:r>
            <a:r>
              <a:rPr lang="en-ZA" sz="4800" b="1" dirty="0">
                <a:solidFill>
                  <a:srgbClr val="014929"/>
                </a:solidFill>
                <a:effectLst>
                  <a:outerShdw blurRad="38100" dist="38100" dir="2700000" algn="tl">
                    <a:srgbClr val="000000">
                      <a:alpha val="43137"/>
                    </a:srgbClr>
                  </a:outerShdw>
                </a:effectLst>
                <a:latin typeface="Arial" charset="0"/>
                <a:cs typeface="Arial" charset="0"/>
              </a:rPr>
              <a:t>: </a:t>
            </a:r>
          </a:p>
          <a:p>
            <a:pPr algn="ctr" defTabSz="914400" fontAlgn="base">
              <a:spcBef>
                <a:spcPct val="0"/>
              </a:spcBef>
              <a:spcAft>
                <a:spcPct val="0"/>
              </a:spcAft>
            </a:pPr>
            <a:r>
              <a:rPr lang="en-ZA" sz="4800" b="1" dirty="0">
                <a:solidFill>
                  <a:srgbClr val="014929"/>
                </a:solidFill>
                <a:effectLst>
                  <a:outerShdw blurRad="38100" dist="38100" dir="2700000" algn="tl">
                    <a:srgbClr val="000000">
                      <a:alpha val="43137"/>
                    </a:srgbClr>
                  </a:outerShdw>
                </a:effectLst>
                <a:latin typeface="Arial" charset="0"/>
                <a:cs typeface="Arial" charset="0"/>
              </a:rPr>
              <a:t>Human Resource Management</a:t>
            </a:r>
          </a:p>
          <a:p>
            <a:pPr algn="ctr" defTabSz="914400" fontAlgn="base">
              <a:spcBef>
                <a:spcPct val="0"/>
              </a:spcBef>
              <a:spcAft>
                <a:spcPct val="0"/>
              </a:spcAft>
            </a:pPr>
            <a:endParaRPr lang="en-US" sz="4800" b="1" dirty="0">
              <a:solidFill>
                <a:srgbClr val="014929"/>
              </a:solidFill>
              <a:effectLst>
                <a:outerShdw blurRad="38100" dist="38100" dir="2700000" algn="tl">
                  <a:srgbClr val="000000">
                    <a:alpha val="43137"/>
                  </a:srgbClr>
                </a:outerShdw>
              </a:effectLst>
              <a:latin typeface="Arial" charset="0"/>
              <a:cs typeface="Arial" charset="0"/>
            </a:endParaRPr>
          </a:p>
        </p:txBody>
      </p:sp>
    </p:spTree>
    <p:extLst>
      <p:ext uri="{BB962C8B-B14F-4D97-AF65-F5344CB8AC3E}">
        <p14:creationId xmlns:p14="http://schemas.microsoft.com/office/powerpoint/2010/main" val="5433751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DOD Annual Report Structure</a:t>
            </a:r>
          </a:p>
        </p:txBody>
      </p:sp>
      <p:sp>
        <p:nvSpPr>
          <p:cNvPr id="6" name="Rectangle 13"/>
          <p:cNvSpPr>
            <a:spLocks noChangeArrowheads="1"/>
          </p:cNvSpPr>
          <p:nvPr/>
        </p:nvSpPr>
        <p:spPr bwMode="auto">
          <a:xfrm>
            <a:off x="288979" y="836532"/>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14400" fontAlgn="base">
              <a:spcBef>
                <a:spcPct val="0"/>
              </a:spcBef>
              <a:spcAft>
                <a:spcPct val="0"/>
              </a:spcAft>
            </a:pPr>
            <a:r>
              <a:rPr lang="en-ZA" sz="2800" b="1" dirty="0">
                <a:solidFill>
                  <a:prstClr val="black"/>
                </a:solidFill>
                <a:latin typeface="Arial" charset="0"/>
                <a:cs typeface="Arial" charset="0"/>
              </a:rPr>
              <a:t>Part D: Human Resource Management</a:t>
            </a:r>
          </a:p>
          <a:p>
            <a:pPr algn="just" defTabSz="914400" fontAlgn="base">
              <a:spcBef>
                <a:spcPct val="0"/>
              </a:spcBef>
              <a:spcAft>
                <a:spcPct val="0"/>
              </a:spcAft>
            </a:pPr>
            <a:endParaRPr lang="en-ZA" sz="2200" dirty="0">
              <a:solidFill>
                <a:prstClr val="black"/>
              </a:solidFill>
              <a:latin typeface="Arial" charset="0"/>
              <a:cs typeface="Arial" charset="0"/>
            </a:endParaRPr>
          </a:p>
          <a:p>
            <a:pPr marL="342900" indent="-342900"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Human Resource </a:t>
            </a:r>
            <a:r>
              <a:rPr lang="en-ZA" sz="2200" dirty="0" smtClean="0">
                <a:solidFill>
                  <a:prstClr val="black"/>
                </a:solidFill>
                <a:latin typeface="Arial" charset="0"/>
                <a:cs typeface="Arial" charset="0"/>
              </a:rPr>
              <a:t>Overview </a:t>
            </a:r>
            <a:r>
              <a:rPr lang="en-ZA" dirty="0">
                <a:solidFill>
                  <a:srgbClr val="70AD47">
                    <a:lumMod val="75000"/>
                  </a:srgbClr>
                </a:solidFill>
                <a:latin typeface="Arial" charset="0"/>
                <a:cs typeface="Arial" charset="0"/>
              </a:rPr>
              <a:t>[DOD AR </a:t>
            </a:r>
            <a:r>
              <a:rPr lang="en-ZA" dirty="0" smtClean="0">
                <a:solidFill>
                  <a:srgbClr val="70AD47">
                    <a:lumMod val="75000"/>
                  </a:srgbClr>
                </a:solidFill>
                <a:latin typeface="Arial" charset="0"/>
                <a:cs typeface="Arial" charset="0"/>
              </a:rPr>
              <a:t>p173]</a:t>
            </a:r>
            <a:endParaRPr lang="en-ZA" sz="2200" dirty="0">
              <a:solidFill>
                <a:prstClr val="black"/>
              </a:solidFill>
              <a:latin typeface="Arial" charset="0"/>
              <a:cs typeface="Arial" charset="0"/>
            </a:endParaRPr>
          </a:p>
          <a:p>
            <a:pPr marL="342900" indent="-342900" algn="just" defTabSz="914400" fontAlgn="base">
              <a:spcBef>
                <a:spcPct val="0"/>
              </a:spcBef>
              <a:spcAft>
                <a:spcPct val="0"/>
              </a:spcAft>
              <a:buFont typeface="Arial" panose="020B0604020202020204" pitchFamily="34" charset="0"/>
              <a:buChar char="•"/>
            </a:pPr>
            <a:endParaRPr lang="en-ZA" sz="1400" dirty="0">
              <a:solidFill>
                <a:prstClr val="black"/>
              </a:solidFill>
              <a:latin typeface="Arial" charset="0"/>
              <a:cs typeface="Arial" charset="0"/>
            </a:endParaRPr>
          </a:p>
          <a:p>
            <a:pPr marL="342900" indent="-342900"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Human Resource Oversight </a:t>
            </a:r>
            <a:r>
              <a:rPr lang="en-ZA" sz="2200" dirty="0" smtClean="0">
                <a:solidFill>
                  <a:prstClr val="black"/>
                </a:solidFill>
                <a:latin typeface="Arial" charset="0"/>
                <a:cs typeface="Arial" charset="0"/>
              </a:rPr>
              <a:t>Statistics </a:t>
            </a:r>
            <a:r>
              <a:rPr lang="en-ZA" dirty="0">
                <a:solidFill>
                  <a:srgbClr val="70AD47">
                    <a:lumMod val="75000"/>
                  </a:srgbClr>
                </a:solidFill>
                <a:latin typeface="Arial" charset="0"/>
                <a:cs typeface="Arial" charset="0"/>
              </a:rPr>
              <a:t>[DOD AR </a:t>
            </a:r>
            <a:r>
              <a:rPr lang="en-ZA" dirty="0" smtClean="0">
                <a:solidFill>
                  <a:srgbClr val="70AD47">
                    <a:lumMod val="75000"/>
                  </a:srgbClr>
                </a:solidFill>
                <a:latin typeface="Arial" charset="0"/>
                <a:cs typeface="Arial" charset="0"/>
              </a:rPr>
              <a:t>p174-204]</a:t>
            </a:r>
            <a:endParaRPr lang="en-ZA" sz="2200" dirty="0">
              <a:solidFill>
                <a:prstClr val="black"/>
              </a:solidFill>
              <a:latin typeface="Arial" charset="0"/>
              <a:cs typeface="Arial" charset="0"/>
            </a:endParaRPr>
          </a:p>
          <a:p>
            <a:pPr defTabSz="914400" fontAlgn="base">
              <a:spcBef>
                <a:spcPct val="0"/>
              </a:spcBef>
              <a:spcAft>
                <a:spcPct val="0"/>
              </a:spcAft>
            </a:pPr>
            <a:r>
              <a:rPr lang="en-ZA" sz="2200" dirty="0">
                <a:solidFill>
                  <a:prstClr val="black"/>
                </a:solidFill>
                <a:latin typeface="Arial" charset="0"/>
                <a:cs typeface="Arial" charset="0"/>
              </a:rPr>
              <a:t>     (+/- </a:t>
            </a:r>
            <a:r>
              <a:rPr lang="en-ZA" sz="2200" dirty="0" smtClean="0">
                <a:latin typeface="Arial" charset="0"/>
                <a:cs typeface="Arial" charset="0"/>
              </a:rPr>
              <a:t>59 </a:t>
            </a:r>
            <a:r>
              <a:rPr lang="en-ZA" sz="2200" dirty="0">
                <a:solidFill>
                  <a:prstClr val="black"/>
                </a:solidFill>
                <a:latin typeface="Arial" charset="0"/>
                <a:cs typeface="Arial" charset="0"/>
              </a:rPr>
              <a:t>DPSA prescribed and DOD specific tables) </a:t>
            </a:r>
          </a:p>
          <a:p>
            <a:pPr defTabSz="914400" fontAlgn="base">
              <a:spcBef>
                <a:spcPct val="0"/>
              </a:spcBef>
              <a:spcAft>
                <a:spcPct val="0"/>
              </a:spcAft>
            </a:pPr>
            <a:endParaRPr lang="en-ZA" sz="1400" dirty="0">
              <a:solidFill>
                <a:prstClr val="black"/>
              </a:solidFill>
              <a:latin typeface="Arial" charset="0"/>
              <a:cs typeface="Arial" charset="0"/>
            </a:endParaRPr>
          </a:p>
          <a:p>
            <a:pPr marL="342900" indent="-342900"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Utilisation of Consultants </a:t>
            </a:r>
            <a:r>
              <a:rPr lang="en-ZA" dirty="0">
                <a:solidFill>
                  <a:srgbClr val="70AD47">
                    <a:lumMod val="75000"/>
                  </a:srgbClr>
                </a:solidFill>
                <a:latin typeface="Arial" charset="0"/>
                <a:cs typeface="Arial" charset="0"/>
              </a:rPr>
              <a:t>[DOD AR </a:t>
            </a:r>
            <a:r>
              <a:rPr lang="en-ZA" dirty="0" smtClean="0">
                <a:solidFill>
                  <a:srgbClr val="70AD47">
                    <a:lumMod val="75000"/>
                  </a:srgbClr>
                </a:solidFill>
                <a:latin typeface="Arial" charset="0"/>
                <a:cs typeface="Arial" charset="0"/>
              </a:rPr>
              <a:t>p202-203]</a:t>
            </a:r>
            <a:endParaRPr lang="en-ZA" sz="2200" dirty="0">
              <a:solidFill>
                <a:prstClr val="black"/>
              </a:solidFill>
              <a:latin typeface="Arial" charset="0"/>
              <a:cs typeface="Arial" charset="0"/>
            </a:endParaRPr>
          </a:p>
          <a:p>
            <a:pPr marL="342900" indent="-3429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algn="just" defTabSz="914400" fontAlgn="base">
              <a:spcBef>
                <a:spcPct val="0"/>
              </a:spcBef>
              <a:spcAft>
                <a:spcPct val="0"/>
              </a:spcAft>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66</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254912790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DOD HR Overview</a:t>
            </a:r>
          </a:p>
        </p:txBody>
      </p:sp>
      <p:sp>
        <p:nvSpPr>
          <p:cNvPr id="6" name="Rectangle 13"/>
          <p:cNvSpPr>
            <a:spLocks noChangeArrowheads="1"/>
          </p:cNvSpPr>
          <p:nvPr/>
        </p:nvSpPr>
        <p:spPr bwMode="auto">
          <a:xfrm>
            <a:off x="208294" y="827567"/>
            <a:ext cx="8738480"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14400" fontAlgn="base">
              <a:spcBef>
                <a:spcPct val="0"/>
              </a:spcBef>
              <a:spcAft>
                <a:spcPct val="0"/>
              </a:spcAft>
            </a:pPr>
            <a:r>
              <a:rPr lang="en-ZA" sz="2200" dirty="0">
                <a:solidFill>
                  <a:prstClr val="black"/>
                </a:solidFill>
                <a:latin typeface="Arial" charset="0"/>
                <a:cs typeface="Arial" charset="0"/>
              </a:rPr>
              <a:t>During the period under review, the </a:t>
            </a:r>
            <a:r>
              <a:rPr lang="en-ZA" sz="2200" dirty="0" smtClean="0">
                <a:solidFill>
                  <a:prstClr val="black"/>
                </a:solidFill>
                <a:latin typeface="Arial" charset="0"/>
                <a:cs typeface="Arial" charset="0"/>
              </a:rPr>
              <a:t>DOD </a:t>
            </a:r>
            <a:r>
              <a:rPr lang="en-ZA" sz="2200" dirty="0">
                <a:solidFill>
                  <a:prstClr val="black"/>
                </a:solidFill>
                <a:latin typeface="Arial" charset="0"/>
                <a:cs typeface="Arial" charset="0"/>
              </a:rPr>
              <a:t>continued to deliver on its legislative </a:t>
            </a:r>
            <a:r>
              <a:rPr lang="en-ZA" sz="2200" dirty="0" smtClean="0">
                <a:solidFill>
                  <a:prstClr val="black"/>
                </a:solidFill>
                <a:latin typeface="Arial" charset="0"/>
                <a:cs typeface="Arial" charset="0"/>
              </a:rPr>
              <a:t>mandate in </a:t>
            </a:r>
            <a:r>
              <a:rPr lang="en-ZA" sz="2200" dirty="0">
                <a:solidFill>
                  <a:prstClr val="black"/>
                </a:solidFill>
                <a:latin typeface="Arial" charset="0"/>
                <a:cs typeface="Arial" charset="0"/>
              </a:rPr>
              <a:t>support of Government Imperatives. </a:t>
            </a:r>
            <a:r>
              <a:rPr lang="en-ZA" sz="2200" dirty="0" smtClean="0">
                <a:solidFill>
                  <a:prstClr val="black"/>
                </a:solidFill>
                <a:latin typeface="Arial" charset="0"/>
                <a:cs typeface="Arial" charset="0"/>
              </a:rPr>
              <a:t/>
            </a:r>
            <a:br>
              <a:rPr lang="en-ZA" sz="2200" dirty="0" smtClean="0">
                <a:solidFill>
                  <a:prstClr val="black"/>
                </a:solidFill>
                <a:latin typeface="Arial" charset="0"/>
                <a:cs typeface="Arial" charset="0"/>
              </a:rPr>
            </a:br>
            <a:r>
              <a:rPr lang="en-ZA" sz="2200" dirty="0" smtClean="0">
                <a:solidFill>
                  <a:prstClr val="black"/>
                </a:solidFill>
                <a:latin typeface="Arial" charset="0"/>
                <a:cs typeface="Arial" charset="0"/>
              </a:rPr>
              <a:t>The </a:t>
            </a:r>
            <a:r>
              <a:rPr lang="en-ZA" sz="2200" dirty="0">
                <a:solidFill>
                  <a:prstClr val="black"/>
                </a:solidFill>
                <a:latin typeface="Arial" charset="0"/>
                <a:cs typeface="Arial" charset="0"/>
              </a:rPr>
              <a:t>Department is challenged in as far as the annual </a:t>
            </a:r>
            <a:r>
              <a:rPr lang="en-ZA" sz="2200" dirty="0" err="1" smtClean="0">
                <a:solidFill>
                  <a:prstClr val="black"/>
                </a:solidFill>
                <a:latin typeface="Arial" charset="0"/>
                <a:cs typeface="Arial" charset="0"/>
              </a:rPr>
              <a:t>CoE</a:t>
            </a:r>
            <a:r>
              <a:rPr lang="en-ZA" sz="2200" dirty="0" smtClean="0">
                <a:solidFill>
                  <a:prstClr val="black"/>
                </a:solidFill>
                <a:latin typeface="Arial" charset="0"/>
                <a:cs typeface="Arial" charset="0"/>
              </a:rPr>
              <a:t> </a:t>
            </a:r>
            <a:r>
              <a:rPr lang="en-ZA" sz="2200" dirty="0">
                <a:solidFill>
                  <a:prstClr val="black"/>
                </a:solidFill>
                <a:latin typeface="Arial" charset="0"/>
                <a:cs typeface="Arial" charset="0"/>
              </a:rPr>
              <a:t>allocation. The most prominent challenge is that the </a:t>
            </a:r>
            <a:r>
              <a:rPr lang="en-ZA" sz="2200" dirty="0" err="1">
                <a:solidFill>
                  <a:prstClr val="black"/>
                </a:solidFill>
                <a:latin typeface="Arial" charset="0"/>
                <a:cs typeface="Arial" charset="0"/>
              </a:rPr>
              <a:t>CoE</a:t>
            </a:r>
            <a:r>
              <a:rPr lang="en-ZA" sz="2200" dirty="0">
                <a:solidFill>
                  <a:prstClr val="black"/>
                </a:solidFill>
                <a:latin typeface="Arial" charset="0"/>
                <a:cs typeface="Arial" charset="0"/>
              </a:rPr>
              <a:t> allocation received, presuppose </a:t>
            </a:r>
            <a:r>
              <a:rPr lang="en-ZA" sz="2200" dirty="0" smtClean="0">
                <a:solidFill>
                  <a:prstClr val="black"/>
                </a:solidFill>
                <a:latin typeface="Arial" charset="0"/>
                <a:cs typeface="Arial" charset="0"/>
              </a:rPr>
              <a:t>a reduction </a:t>
            </a:r>
            <a:r>
              <a:rPr lang="en-ZA" sz="2200" dirty="0">
                <a:solidFill>
                  <a:prstClr val="black"/>
                </a:solidFill>
                <a:latin typeface="Arial" charset="0"/>
                <a:cs typeface="Arial" charset="0"/>
              </a:rPr>
              <a:t>of the personnel capacity to fit within the appropriated allocation. </a:t>
            </a:r>
            <a:endParaRPr lang="en-ZA" sz="2200" dirty="0" smtClean="0">
              <a:solidFill>
                <a:prstClr val="black"/>
              </a:solidFill>
              <a:latin typeface="Arial" charset="0"/>
              <a:cs typeface="Arial" charset="0"/>
            </a:endParaRPr>
          </a:p>
          <a:p>
            <a:pPr algn="just" defTabSz="914400" fontAlgn="base">
              <a:spcBef>
                <a:spcPct val="0"/>
              </a:spcBef>
              <a:spcAft>
                <a:spcPct val="0"/>
              </a:spcAft>
            </a:pPr>
            <a:endParaRPr lang="en-ZA" sz="2200" dirty="0">
              <a:solidFill>
                <a:prstClr val="black"/>
              </a:solidFill>
              <a:latin typeface="Arial" charset="0"/>
              <a:cs typeface="Arial" charset="0"/>
            </a:endParaRPr>
          </a:p>
          <a:p>
            <a:pPr algn="just" defTabSz="914400" fontAlgn="base">
              <a:spcBef>
                <a:spcPct val="0"/>
              </a:spcBef>
              <a:spcAft>
                <a:spcPct val="0"/>
              </a:spcAft>
            </a:pPr>
            <a:r>
              <a:rPr lang="en-ZA" sz="2200" dirty="0" smtClean="0">
                <a:solidFill>
                  <a:prstClr val="black"/>
                </a:solidFill>
                <a:latin typeface="Arial" charset="0"/>
                <a:cs typeface="Arial" charset="0"/>
              </a:rPr>
              <a:t>Numerous </a:t>
            </a:r>
            <a:r>
              <a:rPr lang="en-ZA" sz="2200" dirty="0">
                <a:solidFill>
                  <a:prstClr val="black"/>
                </a:solidFill>
                <a:latin typeface="Arial" charset="0"/>
                <a:cs typeface="Arial" charset="0"/>
              </a:rPr>
              <a:t>engagements </a:t>
            </a:r>
            <a:r>
              <a:rPr lang="en-ZA" sz="2200" dirty="0" smtClean="0">
                <a:solidFill>
                  <a:prstClr val="black"/>
                </a:solidFill>
                <a:latin typeface="Arial" charset="0"/>
                <a:cs typeface="Arial" charset="0"/>
              </a:rPr>
              <a:t>between the </a:t>
            </a:r>
            <a:r>
              <a:rPr lang="en-ZA" sz="2200" dirty="0">
                <a:solidFill>
                  <a:prstClr val="black"/>
                </a:solidFill>
                <a:latin typeface="Arial" charset="0"/>
                <a:cs typeface="Arial" charset="0"/>
              </a:rPr>
              <a:t>DOD and the </a:t>
            </a:r>
            <a:r>
              <a:rPr lang="en-ZA" sz="2200" dirty="0" smtClean="0">
                <a:solidFill>
                  <a:prstClr val="black"/>
                </a:solidFill>
                <a:latin typeface="Arial" charset="0"/>
                <a:cs typeface="Arial" charset="0"/>
              </a:rPr>
              <a:t>NT, </a:t>
            </a:r>
            <a:r>
              <a:rPr lang="en-ZA" sz="2200" dirty="0">
                <a:solidFill>
                  <a:prstClr val="black"/>
                </a:solidFill>
                <a:latin typeface="Arial" charset="0"/>
                <a:cs typeface="Arial" charset="0"/>
              </a:rPr>
              <a:t>amongst others, to resolve the impasse, have delivered no solution</a:t>
            </a:r>
            <a:r>
              <a:rPr lang="en-ZA" sz="2200" dirty="0" smtClean="0">
                <a:solidFill>
                  <a:prstClr val="black"/>
                </a:solidFill>
                <a:latin typeface="Arial" charset="0"/>
                <a:cs typeface="Arial" charset="0"/>
              </a:rPr>
              <a:t>.</a:t>
            </a:r>
          </a:p>
          <a:p>
            <a:pPr algn="just" defTabSz="914400" fontAlgn="base">
              <a:spcBef>
                <a:spcPct val="0"/>
              </a:spcBef>
              <a:spcAft>
                <a:spcPct val="0"/>
              </a:spcAft>
            </a:pPr>
            <a:endParaRPr lang="en-ZA" sz="2200" dirty="0" smtClean="0">
              <a:solidFill>
                <a:prstClr val="black"/>
              </a:solidFill>
              <a:latin typeface="Arial" charset="0"/>
              <a:cs typeface="Arial" charset="0"/>
            </a:endParaRPr>
          </a:p>
          <a:p>
            <a:pPr algn="just" defTabSz="914400" fontAlgn="base">
              <a:spcBef>
                <a:spcPct val="0"/>
              </a:spcBef>
              <a:spcAft>
                <a:spcPct val="0"/>
              </a:spcAft>
            </a:pPr>
            <a:r>
              <a:rPr lang="en-ZA" sz="2200" dirty="0">
                <a:solidFill>
                  <a:prstClr val="black"/>
                </a:solidFill>
                <a:latin typeface="Arial" charset="0"/>
                <a:cs typeface="Arial" charset="0"/>
              </a:rPr>
              <a:t>The Department’s position is to maintain an average </a:t>
            </a:r>
            <a:r>
              <a:rPr lang="en-ZA" sz="2200" dirty="0" smtClean="0">
                <a:solidFill>
                  <a:prstClr val="black"/>
                </a:solidFill>
                <a:latin typeface="Arial" charset="0"/>
                <a:cs typeface="Arial" charset="0"/>
              </a:rPr>
              <a:t>HR </a:t>
            </a:r>
            <a:r>
              <a:rPr lang="en-ZA" sz="2200" dirty="0">
                <a:solidFill>
                  <a:prstClr val="black"/>
                </a:solidFill>
                <a:latin typeface="Arial" charset="0"/>
                <a:cs typeface="Arial" charset="0"/>
              </a:rPr>
              <a:t>capacity of 75 500; </a:t>
            </a:r>
            <a:r>
              <a:rPr lang="en-ZA" sz="2200" dirty="0" smtClean="0">
                <a:solidFill>
                  <a:prstClr val="black"/>
                </a:solidFill>
                <a:latin typeface="Arial" charset="0"/>
                <a:cs typeface="Arial" charset="0"/>
              </a:rPr>
              <a:t>recruit according </a:t>
            </a:r>
            <a:r>
              <a:rPr lang="en-ZA" sz="2200" dirty="0">
                <a:solidFill>
                  <a:prstClr val="black"/>
                </a:solidFill>
                <a:latin typeface="Arial" charset="0"/>
                <a:cs typeface="Arial" charset="0"/>
              </a:rPr>
              <a:t>to attrition and utilise 2 695 963 reserve force </a:t>
            </a:r>
            <a:r>
              <a:rPr lang="en-ZA" sz="2200" dirty="0" err="1">
                <a:solidFill>
                  <a:prstClr val="black"/>
                </a:solidFill>
                <a:latin typeface="Arial" charset="0"/>
                <a:cs typeface="Arial" charset="0"/>
              </a:rPr>
              <a:t>mandays</a:t>
            </a:r>
            <a:r>
              <a:rPr lang="en-ZA" sz="2200" dirty="0">
                <a:solidFill>
                  <a:prstClr val="black"/>
                </a:solidFill>
                <a:latin typeface="Arial" charset="0"/>
                <a:cs typeface="Arial" charset="0"/>
              </a:rPr>
              <a:t>.</a:t>
            </a:r>
          </a:p>
          <a:p>
            <a:pPr algn="just" defTabSz="914400" fontAlgn="base">
              <a:spcBef>
                <a:spcPct val="0"/>
              </a:spcBef>
              <a:spcAft>
                <a:spcPct val="0"/>
              </a:spcAft>
            </a:pPr>
            <a:endParaRPr lang="en-ZA" sz="2200" dirty="0">
              <a:solidFill>
                <a:prstClr val="black"/>
              </a:solidFill>
              <a:latin typeface="Arial" charset="0"/>
              <a:cs typeface="Arial" charset="0"/>
            </a:endParaRPr>
          </a:p>
          <a:p>
            <a:pPr marL="342900" indent="-3429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67</a:t>
            </a:fld>
            <a:endParaRPr lang="en-US" altLang="en-US" sz="2400" dirty="0">
              <a:solidFill>
                <a:srgbClr val="014929"/>
              </a:solidFill>
              <a:latin typeface="Arial" panose="020B0604020202020204" pitchFamily="34" charset="0"/>
            </a:endParaRPr>
          </a:p>
        </p:txBody>
      </p:sp>
      <p:sp>
        <p:nvSpPr>
          <p:cNvPr id="8" name="Rectangle 7"/>
          <p:cNvSpPr/>
          <p:nvPr/>
        </p:nvSpPr>
        <p:spPr>
          <a:xfrm>
            <a:off x="7359189" y="5541531"/>
            <a:ext cx="1774909" cy="369332"/>
          </a:xfrm>
          <a:prstGeom prst="rect">
            <a:avLst/>
          </a:prstGeom>
        </p:spPr>
        <p:txBody>
          <a:bodyPr wrap="none">
            <a:spAutoFit/>
          </a:bodyPr>
          <a:lstStyle/>
          <a:p>
            <a:r>
              <a:rPr lang="en-ZA" dirty="0">
                <a:solidFill>
                  <a:srgbClr val="70AD47">
                    <a:lumMod val="75000"/>
                  </a:srgbClr>
                </a:solidFill>
                <a:latin typeface="Arial" charset="0"/>
                <a:cs typeface="Arial" charset="0"/>
              </a:rPr>
              <a:t>[DOD AR </a:t>
            </a:r>
            <a:r>
              <a:rPr lang="en-ZA" dirty="0" smtClean="0">
                <a:solidFill>
                  <a:srgbClr val="70AD47">
                    <a:lumMod val="75000"/>
                  </a:srgbClr>
                </a:solidFill>
                <a:latin typeface="Arial" charset="0"/>
                <a:cs typeface="Arial" charset="0"/>
              </a:rPr>
              <a:t>p173</a:t>
            </a:r>
            <a:endParaRPr lang="en-ZA" dirty="0"/>
          </a:p>
        </p:txBody>
      </p:sp>
    </p:spTree>
    <p:extLst>
      <p:ext uri="{BB962C8B-B14F-4D97-AF65-F5344CB8AC3E}">
        <p14:creationId xmlns:p14="http://schemas.microsoft.com/office/powerpoint/2010/main" val="241251500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DOD HR Overview</a:t>
            </a:r>
          </a:p>
        </p:txBody>
      </p:sp>
      <p:sp>
        <p:nvSpPr>
          <p:cNvPr id="6" name="Rectangle 13"/>
          <p:cNvSpPr>
            <a:spLocks noChangeArrowheads="1"/>
          </p:cNvSpPr>
          <p:nvPr/>
        </p:nvSpPr>
        <p:spPr bwMode="auto">
          <a:xfrm>
            <a:off x="208294" y="827567"/>
            <a:ext cx="8738480"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14400" fontAlgn="base">
              <a:spcBef>
                <a:spcPct val="0"/>
              </a:spcBef>
              <a:spcAft>
                <a:spcPct val="0"/>
              </a:spcAft>
            </a:pPr>
            <a:r>
              <a:rPr lang="en-ZA" sz="2200" dirty="0" smtClean="0">
                <a:solidFill>
                  <a:prstClr val="black"/>
                </a:solidFill>
                <a:latin typeface="Arial" charset="0"/>
                <a:cs typeface="Arial" charset="0"/>
              </a:rPr>
              <a:t>For the reporting period, the Department planned an average HR capacity of 74 901. As at 31 March 2020, the average HR capacity was 74 096. The </a:t>
            </a:r>
            <a:r>
              <a:rPr lang="en-ZA" sz="2200" dirty="0" err="1" smtClean="0">
                <a:solidFill>
                  <a:prstClr val="black"/>
                </a:solidFill>
                <a:latin typeface="Arial" charset="0"/>
                <a:cs typeface="Arial" charset="0"/>
              </a:rPr>
              <a:t>CoE</a:t>
            </a:r>
            <a:r>
              <a:rPr lang="en-ZA" sz="2200" dirty="0" smtClean="0">
                <a:solidFill>
                  <a:prstClr val="black"/>
                </a:solidFill>
                <a:latin typeface="Arial" charset="0"/>
                <a:cs typeface="Arial" charset="0"/>
              </a:rPr>
              <a:t> allocation for the FY2019/20 was Rb29,193. The required HR budget was Rb32,094, which was in line with planned HR capacity for the financial year. </a:t>
            </a:r>
          </a:p>
          <a:p>
            <a:pPr algn="just" defTabSz="914400" fontAlgn="base">
              <a:spcBef>
                <a:spcPct val="0"/>
              </a:spcBef>
              <a:spcAft>
                <a:spcPct val="0"/>
              </a:spcAft>
            </a:pPr>
            <a:endParaRPr lang="en-ZA" sz="2200" dirty="0" smtClean="0">
              <a:solidFill>
                <a:prstClr val="black"/>
              </a:solidFill>
              <a:latin typeface="Arial" charset="0"/>
              <a:cs typeface="Arial" charset="0"/>
            </a:endParaRPr>
          </a:p>
          <a:p>
            <a:pPr algn="just" defTabSz="914400" fontAlgn="base">
              <a:spcBef>
                <a:spcPct val="0"/>
              </a:spcBef>
              <a:spcAft>
                <a:spcPct val="0"/>
              </a:spcAft>
            </a:pPr>
            <a:r>
              <a:rPr lang="en-ZA" sz="2200" dirty="0" smtClean="0">
                <a:solidFill>
                  <a:prstClr val="black"/>
                </a:solidFill>
                <a:latin typeface="Arial" charset="0"/>
                <a:cs typeface="Arial" charset="0"/>
              </a:rPr>
              <a:t>For the year ending 31 March 2020, the final HR expenditure was Rb31,803 which constitutes 0.91% deviation between the projected HR costs and final HR expenditure. Therefore, a Rb2,6 budget shortfall occurred. </a:t>
            </a:r>
            <a:r>
              <a:rPr lang="en-ZA" dirty="0">
                <a:solidFill>
                  <a:srgbClr val="70AD47">
                    <a:lumMod val="75000"/>
                  </a:srgbClr>
                </a:solidFill>
                <a:latin typeface="Arial" charset="0"/>
                <a:cs typeface="Arial" charset="0"/>
              </a:rPr>
              <a:t>[DOD AR p173]</a:t>
            </a:r>
            <a:r>
              <a:rPr lang="en-ZA" sz="2200" dirty="0" smtClean="0">
                <a:solidFill>
                  <a:prstClr val="black"/>
                </a:solidFill>
                <a:latin typeface="Arial" charset="0"/>
                <a:cs typeface="Arial" charset="0"/>
              </a:rPr>
              <a:t> </a:t>
            </a:r>
          </a:p>
          <a:p>
            <a:pPr algn="just" defTabSz="914400" fontAlgn="base">
              <a:spcBef>
                <a:spcPct val="0"/>
              </a:spcBef>
              <a:spcAft>
                <a:spcPct val="0"/>
              </a:spcAft>
            </a:pPr>
            <a:endParaRPr lang="en-ZA" dirty="0" smtClean="0">
              <a:solidFill>
                <a:prstClr val="black"/>
              </a:solidFill>
              <a:latin typeface="Arial" charset="0"/>
              <a:cs typeface="Arial" charset="0"/>
            </a:endParaRPr>
          </a:p>
          <a:p>
            <a:pPr algn="just" defTabSz="914400" fontAlgn="base">
              <a:spcBef>
                <a:spcPct val="0"/>
              </a:spcBef>
              <a:spcAft>
                <a:spcPct val="0"/>
              </a:spcAft>
            </a:pPr>
            <a:r>
              <a:rPr lang="en-ZA" sz="2200" dirty="0" smtClean="0">
                <a:solidFill>
                  <a:prstClr val="black"/>
                </a:solidFill>
                <a:latin typeface="Arial" charset="0"/>
                <a:cs typeface="Arial" charset="0"/>
              </a:rPr>
              <a:t>A decrease in expenditure relating to the </a:t>
            </a:r>
            <a:r>
              <a:rPr lang="en-ZA" sz="2200" b="1" dirty="0" smtClean="0">
                <a:solidFill>
                  <a:prstClr val="black"/>
                </a:solidFill>
                <a:effectLst>
                  <a:outerShdw blurRad="38100" dist="38100" dir="2700000" algn="tl">
                    <a:srgbClr val="000000">
                      <a:alpha val="43137"/>
                    </a:srgbClr>
                  </a:outerShdw>
                </a:effectLst>
                <a:latin typeface="Arial" charset="0"/>
                <a:cs typeface="Arial" charset="0"/>
              </a:rPr>
              <a:t>Utilisation Of Consultants </a:t>
            </a:r>
            <a:r>
              <a:rPr lang="en-ZA" sz="2200" dirty="0" smtClean="0">
                <a:solidFill>
                  <a:prstClr val="black"/>
                </a:solidFill>
                <a:latin typeface="Arial" charset="0"/>
                <a:cs typeface="Arial" charset="0"/>
              </a:rPr>
              <a:t>were recorded year-on-year,</a:t>
            </a:r>
            <a:r>
              <a:rPr lang="en-ZA" sz="2200" dirty="0" smtClean="0">
                <a:solidFill>
                  <a:prstClr val="black"/>
                </a:solidFill>
                <a:effectLst>
                  <a:outerShdw blurRad="38100" dist="38100" dir="2700000" algn="tl">
                    <a:srgbClr val="000000">
                      <a:alpha val="43137"/>
                    </a:srgbClr>
                  </a:outerShdw>
                </a:effectLst>
                <a:latin typeface="Arial" charset="0"/>
                <a:cs typeface="Arial" charset="0"/>
              </a:rPr>
              <a:t> </a:t>
            </a:r>
            <a:r>
              <a:rPr lang="en-ZA" sz="2200" dirty="0" smtClean="0">
                <a:latin typeface="Arial" charset="0"/>
                <a:cs typeface="Arial" charset="0"/>
              </a:rPr>
              <a:t>from Rm76,806 in FY2018/19 to Rm4,451 i</a:t>
            </a:r>
            <a:r>
              <a:rPr lang="en-ZA" sz="2200" dirty="0" smtClean="0">
                <a:solidFill>
                  <a:prstClr val="black"/>
                </a:solidFill>
                <a:latin typeface="Arial" charset="0"/>
                <a:cs typeface="Arial" charset="0"/>
              </a:rPr>
              <a:t>n FY2019/20. </a:t>
            </a:r>
            <a:r>
              <a:rPr lang="en-ZA" dirty="0">
                <a:solidFill>
                  <a:srgbClr val="70AD47">
                    <a:lumMod val="75000"/>
                  </a:srgbClr>
                </a:solidFill>
                <a:latin typeface="Arial" charset="0"/>
                <a:cs typeface="Arial" charset="0"/>
              </a:rPr>
              <a:t>[DOD AR </a:t>
            </a:r>
            <a:r>
              <a:rPr lang="en-ZA" dirty="0" smtClean="0">
                <a:solidFill>
                  <a:srgbClr val="70AD47">
                    <a:lumMod val="75000"/>
                  </a:srgbClr>
                </a:solidFill>
                <a:latin typeface="Arial" charset="0"/>
                <a:cs typeface="Arial" charset="0"/>
              </a:rPr>
              <a:t>p202-203]</a:t>
            </a:r>
            <a:r>
              <a:rPr lang="en-ZA" sz="2200" dirty="0" smtClean="0">
                <a:solidFill>
                  <a:prstClr val="black"/>
                </a:solidFill>
                <a:latin typeface="Arial" charset="0"/>
                <a:cs typeface="Arial" charset="0"/>
              </a:rPr>
              <a:t> </a:t>
            </a:r>
          </a:p>
          <a:p>
            <a:pPr algn="just" defTabSz="914400" fontAlgn="base">
              <a:spcBef>
                <a:spcPct val="0"/>
              </a:spcBef>
              <a:spcAft>
                <a:spcPct val="0"/>
              </a:spcAft>
            </a:pPr>
            <a:endParaRPr lang="en-ZA" sz="2200" dirty="0" smtClean="0">
              <a:solidFill>
                <a:prstClr val="black"/>
              </a:solidFill>
              <a:latin typeface="Arial" charset="0"/>
              <a:cs typeface="Arial" charset="0"/>
            </a:endParaRPr>
          </a:p>
          <a:p>
            <a:pPr algn="just" defTabSz="914400" fontAlgn="base">
              <a:spcBef>
                <a:spcPct val="0"/>
              </a:spcBef>
              <a:spcAft>
                <a:spcPct val="0"/>
              </a:spcAft>
            </a:pPr>
            <a:endParaRPr lang="en-ZA" sz="2200" dirty="0" smtClean="0">
              <a:solidFill>
                <a:prstClr val="black"/>
              </a:solidFill>
              <a:latin typeface="Arial" charset="0"/>
              <a:cs typeface="Arial" charset="0"/>
            </a:endParaRPr>
          </a:p>
          <a:p>
            <a:pPr marL="342900" indent="-3429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68</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17502258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6" name="Rectangle 13"/>
          <p:cNvSpPr>
            <a:spLocks noChangeArrowheads="1"/>
          </p:cNvSpPr>
          <p:nvPr/>
        </p:nvSpPr>
        <p:spPr bwMode="auto">
          <a:xfrm>
            <a:off x="298580" y="595901"/>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fontAlgn="base">
              <a:lnSpc>
                <a:spcPct val="200000"/>
              </a:lnSpc>
              <a:spcBef>
                <a:spcPct val="0"/>
              </a:spcBef>
              <a:spcAft>
                <a:spcPct val="0"/>
              </a:spcAft>
            </a:pPr>
            <a:endParaRPr lang="en-ZA" sz="2600" dirty="0">
              <a:solidFill>
                <a:prstClr val="black"/>
              </a:solidFill>
              <a:latin typeface="Arial" charset="0"/>
              <a:cs typeface="Arial" charset="0"/>
            </a:endParaRPr>
          </a:p>
          <a:p>
            <a:pPr algn="ctr" defTabSz="914400" fontAlgn="base">
              <a:lnSpc>
                <a:spcPct val="200000"/>
              </a:lnSpc>
              <a:spcBef>
                <a:spcPct val="0"/>
              </a:spcBef>
              <a:spcAft>
                <a:spcPct val="0"/>
              </a:spcAft>
            </a:pPr>
            <a:endParaRPr lang="en-ZA" sz="2600" dirty="0">
              <a:solidFill>
                <a:prstClr val="black"/>
              </a:solidFill>
              <a:latin typeface="Arial" charset="0"/>
              <a:cs typeface="Arial" charset="0"/>
            </a:endParaRPr>
          </a:p>
          <a:p>
            <a:pPr algn="ctr" defTabSz="914400" fontAlgn="base">
              <a:spcBef>
                <a:spcPct val="0"/>
              </a:spcBef>
              <a:spcAft>
                <a:spcPct val="0"/>
              </a:spcAft>
            </a:pPr>
            <a:r>
              <a:rPr lang="en-ZA" sz="6000" b="1" dirty="0">
                <a:solidFill>
                  <a:srgbClr val="014929"/>
                </a:solidFill>
                <a:effectLst>
                  <a:outerShdw blurRad="38100" dist="38100" dir="2700000" algn="tl">
                    <a:srgbClr val="000000">
                      <a:alpha val="43137"/>
                    </a:srgbClr>
                  </a:outerShdw>
                </a:effectLst>
                <a:latin typeface="Arial" charset="0"/>
                <a:cs typeface="Arial" charset="0"/>
              </a:rPr>
              <a:t>Part E</a:t>
            </a:r>
            <a:r>
              <a:rPr lang="en-ZA" sz="4800" b="1" dirty="0">
                <a:solidFill>
                  <a:srgbClr val="014929"/>
                </a:solidFill>
                <a:effectLst>
                  <a:outerShdw blurRad="38100" dist="38100" dir="2700000" algn="tl">
                    <a:srgbClr val="000000">
                      <a:alpha val="43137"/>
                    </a:srgbClr>
                  </a:outerShdw>
                </a:effectLst>
                <a:latin typeface="Arial" charset="0"/>
                <a:cs typeface="Arial" charset="0"/>
              </a:rPr>
              <a:t>: </a:t>
            </a:r>
          </a:p>
          <a:p>
            <a:pPr algn="ctr" defTabSz="914400" fontAlgn="base">
              <a:spcBef>
                <a:spcPct val="0"/>
              </a:spcBef>
              <a:spcAft>
                <a:spcPct val="0"/>
              </a:spcAft>
            </a:pPr>
            <a:r>
              <a:rPr lang="en-ZA" sz="4800" b="1" dirty="0">
                <a:solidFill>
                  <a:srgbClr val="014929"/>
                </a:solidFill>
                <a:effectLst>
                  <a:outerShdw blurRad="38100" dist="38100" dir="2700000" algn="tl">
                    <a:srgbClr val="000000">
                      <a:alpha val="43137"/>
                    </a:srgbClr>
                  </a:outerShdw>
                </a:effectLst>
                <a:latin typeface="Arial" charset="0"/>
                <a:cs typeface="Arial" charset="0"/>
              </a:rPr>
              <a:t>Financial Information</a:t>
            </a:r>
            <a:endParaRPr lang="en-US" sz="4800" b="1" dirty="0">
              <a:solidFill>
                <a:srgbClr val="014929"/>
              </a:solidFill>
              <a:effectLst>
                <a:outerShdw blurRad="38100" dist="38100" dir="2700000" algn="tl">
                  <a:srgbClr val="000000">
                    <a:alpha val="43137"/>
                  </a:srgbClr>
                </a:outerShdw>
              </a:effectLst>
              <a:latin typeface="Arial" charset="0"/>
              <a:cs typeface="Arial" charset="0"/>
            </a:endParaRPr>
          </a:p>
        </p:txBody>
      </p:sp>
    </p:spTree>
    <p:extLst>
      <p:ext uri="{BB962C8B-B14F-4D97-AF65-F5344CB8AC3E}">
        <p14:creationId xmlns:p14="http://schemas.microsoft.com/office/powerpoint/2010/main" val="282941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Background</a:t>
            </a:r>
          </a:p>
        </p:txBody>
      </p:sp>
      <p:sp>
        <p:nvSpPr>
          <p:cNvPr id="6" name="Rectangle 13"/>
          <p:cNvSpPr>
            <a:spLocks noChangeArrowheads="1"/>
          </p:cNvSpPr>
          <p:nvPr/>
        </p:nvSpPr>
        <p:spPr bwMode="auto">
          <a:xfrm>
            <a:off x="208294" y="827567"/>
            <a:ext cx="8738480"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14400" fontAlgn="base">
              <a:spcBef>
                <a:spcPct val="0"/>
              </a:spcBef>
              <a:spcAft>
                <a:spcPct val="0"/>
              </a:spcAft>
            </a:pPr>
            <a:r>
              <a:rPr lang="en-ZA" sz="2200" dirty="0">
                <a:solidFill>
                  <a:prstClr val="black"/>
                </a:solidFill>
                <a:latin typeface="Arial" charset="0"/>
                <a:cs typeface="Arial" charset="0"/>
              </a:rPr>
              <a:t>This Annual Report seeks to provide the civil oversight committees of Parliament and the people of SA an overview of the performance of the Department during the financial year under review. </a:t>
            </a:r>
          </a:p>
          <a:p>
            <a:pPr algn="just" defTabSz="914400" fontAlgn="base">
              <a:spcBef>
                <a:spcPct val="0"/>
              </a:spcBef>
              <a:spcAft>
                <a:spcPct val="0"/>
              </a:spcAft>
            </a:pPr>
            <a:endParaRPr lang="en-ZA" sz="1000" dirty="0">
              <a:solidFill>
                <a:prstClr val="black"/>
              </a:solidFill>
              <a:latin typeface="Arial" charset="0"/>
              <a:cs typeface="Arial" charset="0"/>
            </a:endParaRPr>
          </a:p>
          <a:p>
            <a:pPr algn="just" defTabSz="914400" fontAlgn="base">
              <a:spcBef>
                <a:spcPct val="0"/>
              </a:spcBef>
              <a:spcAft>
                <a:spcPct val="0"/>
              </a:spcAft>
            </a:pPr>
            <a:r>
              <a:rPr lang="en-ZA" sz="2200" dirty="0">
                <a:solidFill>
                  <a:prstClr val="black"/>
                </a:solidFill>
                <a:latin typeface="Arial" charset="0"/>
                <a:cs typeface="Arial" charset="0"/>
              </a:rPr>
              <a:t>The </a:t>
            </a:r>
            <a:r>
              <a:rPr lang="en-ZA" sz="2200" b="1" dirty="0">
                <a:solidFill>
                  <a:prstClr val="black"/>
                </a:solidFill>
                <a:effectLst>
                  <a:outerShdw blurRad="38100" dist="38100" dir="2700000" algn="tl">
                    <a:srgbClr val="000000">
                      <a:alpha val="43137"/>
                    </a:srgbClr>
                  </a:outerShdw>
                </a:effectLst>
                <a:latin typeface="Arial" charset="0"/>
                <a:cs typeface="Arial" charset="0"/>
              </a:rPr>
              <a:t>DOD Annual Report Instruction 0001/2020 </a:t>
            </a:r>
            <a:r>
              <a:rPr lang="en-ZA" sz="2200" dirty="0">
                <a:solidFill>
                  <a:prstClr val="black"/>
                </a:solidFill>
                <a:effectLst>
                  <a:outerShdw blurRad="38100" dist="38100" dir="2700000" algn="tl">
                    <a:srgbClr val="000000">
                      <a:alpha val="43137"/>
                    </a:srgbClr>
                  </a:outerShdw>
                </a:effectLst>
                <a:latin typeface="Arial" charset="0"/>
                <a:cs typeface="Arial" charset="0"/>
              </a:rPr>
              <a:t>dated</a:t>
            </a:r>
            <a:r>
              <a:rPr lang="en-ZA" sz="2200" b="1" dirty="0">
                <a:solidFill>
                  <a:prstClr val="black"/>
                </a:solidFill>
                <a:effectLst>
                  <a:outerShdw blurRad="38100" dist="38100" dir="2700000" algn="tl">
                    <a:srgbClr val="000000">
                      <a:alpha val="43137"/>
                    </a:srgbClr>
                  </a:outerShdw>
                </a:effectLst>
                <a:latin typeface="Arial" charset="0"/>
                <a:cs typeface="Arial" charset="0"/>
              </a:rPr>
              <a:t> </a:t>
            </a:r>
            <a:br>
              <a:rPr lang="en-ZA" sz="2200" b="1" dirty="0">
                <a:solidFill>
                  <a:prstClr val="black"/>
                </a:solidFill>
                <a:effectLst>
                  <a:outerShdw blurRad="38100" dist="38100" dir="2700000" algn="tl">
                    <a:srgbClr val="000000">
                      <a:alpha val="43137"/>
                    </a:srgbClr>
                  </a:outerShdw>
                </a:effectLst>
                <a:latin typeface="Arial" charset="0"/>
                <a:cs typeface="Arial" charset="0"/>
              </a:rPr>
            </a:br>
            <a:r>
              <a:rPr lang="en-ZA" sz="2200" dirty="0">
                <a:solidFill>
                  <a:prstClr val="black"/>
                </a:solidFill>
                <a:effectLst>
                  <a:outerShdw blurRad="38100" dist="38100" dir="2700000" algn="tl">
                    <a:srgbClr val="000000">
                      <a:alpha val="43137"/>
                    </a:srgbClr>
                  </a:outerShdw>
                </a:effectLst>
                <a:latin typeface="Arial" charset="0"/>
                <a:cs typeface="Arial" charset="0"/>
              </a:rPr>
              <a:t>30 Jan 2020 </a:t>
            </a:r>
            <a:r>
              <a:rPr lang="en-ZA" sz="2200" dirty="0">
                <a:solidFill>
                  <a:prstClr val="black"/>
                </a:solidFill>
                <a:latin typeface="Arial" charset="0"/>
                <a:cs typeface="Arial" charset="0"/>
              </a:rPr>
              <a:t>gave effect to the legislative framework applicable on Annual Reports, and provided </a:t>
            </a:r>
            <a:r>
              <a:rPr lang="en-ZA" sz="2200" b="1" dirty="0">
                <a:solidFill>
                  <a:prstClr val="black"/>
                </a:solidFill>
                <a:latin typeface="Arial" charset="0"/>
                <a:cs typeface="Arial" charset="0"/>
              </a:rPr>
              <a:t>DOD unique guidelines </a:t>
            </a:r>
            <a:r>
              <a:rPr lang="en-ZA" sz="2200" dirty="0">
                <a:solidFill>
                  <a:prstClr val="black"/>
                </a:solidFill>
                <a:latin typeface="Arial" charset="0"/>
                <a:cs typeface="Arial" charset="0"/>
              </a:rPr>
              <a:t>for the compilation of respective Annual Report Inputs.   </a:t>
            </a:r>
          </a:p>
          <a:p>
            <a:pPr algn="just" defTabSz="914400" fontAlgn="base">
              <a:spcBef>
                <a:spcPct val="0"/>
              </a:spcBef>
              <a:spcAft>
                <a:spcPct val="0"/>
              </a:spcAft>
            </a:pPr>
            <a:endParaRPr lang="en-ZA" sz="1000" dirty="0">
              <a:solidFill>
                <a:prstClr val="black"/>
              </a:solidFill>
              <a:latin typeface="Arial" charset="0"/>
              <a:cs typeface="Arial" charset="0"/>
            </a:endParaRPr>
          </a:p>
          <a:p>
            <a:pPr algn="just" defTabSz="914400" fontAlgn="base">
              <a:spcBef>
                <a:spcPct val="0"/>
              </a:spcBef>
              <a:spcAft>
                <a:spcPct val="0"/>
              </a:spcAft>
            </a:pPr>
            <a:r>
              <a:rPr lang="en-ZA" sz="2200" b="1" dirty="0">
                <a:solidFill>
                  <a:prstClr val="black"/>
                </a:solidFill>
                <a:latin typeface="Arial" charset="0"/>
                <a:cs typeface="Arial" charset="0"/>
              </a:rPr>
              <a:t>Subsequent to the National COVID-19 Lockdown </a:t>
            </a:r>
            <a:r>
              <a:rPr lang="en-ZA" sz="2200" dirty="0">
                <a:solidFill>
                  <a:prstClr val="black"/>
                </a:solidFill>
                <a:latin typeface="Arial" charset="0"/>
                <a:cs typeface="Arial" charset="0"/>
              </a:rPr>
              <a:t>effective from </a:t>
            </a:r>
            <a:br>
              <a:rPr lang="en-ZA" sz="2200" dirty="0">
                <a:solidFill>
                  <a:prstClr val="black"/>
                </a:solidFill>
                <a:latin typeface="Arial" charset="0"/>
                <a:cs typeface="Arial" charset="0"/>
              </a:rPr>
            </a:br>
            <a:r>
              <a:rPr lang="en-ZA" sz="2200" dirty="0">
                <a:solidFill>
                  <a:prstClr val="black"/>
                </a:solidFill>
                <a:latin typeface="Arial" charset="0"/>
                <a:cs typeface="Arial" charset="0"/>
              </a:rPr>
              <a:t>27 Mar 2020, the following </a:t>
            </a:r>
            <a:r>
              <a:rPr lang="en-ZA" sz="2200" u="sng" dirty="0">
                <a:solidFill>
                  <a:prstClr val="black"/>
                </a:solidFill>
                <a:effectLst>
                  <a:outerShdw blurRad="38100" dist="38100" dir="2700000" algn="tl">
                    <a:srgbClr val="000000">
                      <a:alpha val="43137"/>
                    </a:srgbClr>
                  </a:outerShdw>
                </a:effectLst>
                <a:latin typeface="Arial" charset="0"/>
                <a:cs typeface="Arial" charset="0"/>
              </a:rPr>
              <a:t>supplementary</a:t>
            </a:r>
            <a:r>
              <a:rPr lang="en-ZA" sz="2200" dirty="0">
                <a:solidFill>
                  <a:prstClr val="black"/>
                </a:solidFill>
                <a:latin typeface="Arial" charset="0"/>
                <a:cs typeface="Arial" charset="0"/>
              </a:rPr>
              <a:t> guidelines and instructions relating to Annual Reports, came into effect:</a:t>
            </a:r>
          </a:p>
          <a:p>
            <a:pPr marL="457200" indent="-457200" algn="just" defTabSz="914400" fontAlgn="base">
              <a:spcBef>
                <a:spcPct val="0"/>
              </a:spcBef>
              <a:spcAft>
                <a:spcPct val="0"/>
              </a:spcAft>
              <a:buFont typeface="Arial" panose="020B0604020202020204" pitchFamily="34" charset="0"/>
              <a:buChar char="•"/>
            </a:pPr>
            <a:endParaRPr lang="en-ZA" sz="1000" dirty="0">
              <a:solidFill>
                <a:prstClr val="black"/>
              </a:solidFill>
              <a:latin typeface="Arial" charset="0"/>
              <a:cs typeface="Arial" charset="0"/>
            </a:endParaRPr>
          </a:p>
          <a:p>
            <a:pPr marL="457200" indent="-457200" algn="just" defTabSz="914400" fontAlgn="base">
              <a:spcBef>
                <a:spcPct val="0"/>
              </a:spcBef>
              <a:spcAft>
                <a:spcPct val="0"/>
              </a:spcAft>
              <a:buFont typeface="+mj-lt"/>
              <a:buAutoNum type="arabicParenR"/>
            </a:pPr>
            <a:r>
              <a:rPr lang="en-ZA" sz="2200" b="1" dirty="0">
                <a:solidFill>
                  <a:prstClr val="black"/>
                </a:solidFill>
                <a:effectLst>
                  <a:outerShdw blurRad="38100" dist="38100" dir="2700000" algn="tl">
                    <a:srgbClr val="000000">
                      <a:alpha val="43137"/>
                    </a:srgbClr>
                  </a:outerShdw>
                </a:effectLst>
                <a:latin typeface="Arial" charset="0"/>
                <a:cs typeface="Arial" charset="0"/>
              </a:rPr>
              <a:t>NT updated Annual Report Guide </a:t>
            </a:r>
            <a:r>
              <a:rPr lang="en-ZA" sz="2200" dirty="0">
                <a:solidFill>
                  <a:prstClr val="black"/>
                </a:solidFill>
                <a:latin typeface="Arial" charset="0"/>
                <a:cs typeface="Arial" charset="0"/>
              </a:rPr>
              <a:t>dated </a:t>
            </a:r>
            <a:r>
              <a:rPr lang="en-ZA" sz="2200" b="1" dirty="0">
                <a:solidFill>
                  <a:prstClr val="black"/>
                </a:solidFill>
                <a:latin typeface="Arial" charset="0"/>
                <a:cs typeface="Arial" charset="0"/>
              </a:rPr>
              <a:t>Mar 2020</a:t>
            </a:r>
            <a:r>
              <a:rPr lang="en-ZA" sz="2200" dirty="0">
                <a:solidFill>
                  <a:prstClr val="black"/>
                </a:solidFill>
                <a:latin typeface="Arial" charset="0"/>
                <a:cs typeface="Arial" charset="0"/>
              </a:rPr>
              <a:t>, providing amended guidelines regarding the content and format of Annual Reports.</a:t>
            </a:r>
          </a:p>
          <a:p>
            <a:pPr marL="457200" indent="-4572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algn="just" defTabSz="914400" fontAlgn="base">
              <a:spcBef>
                <a:spcPct val="0"/>
              </a:spcBef>
              <a:spcAft>
                <a:spcPct val="0"/>
              </a:spcAft>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7</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1392902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180"/>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DOD Annual Report Structure</a:t>
            </a:r>
          </a:p>
        </p:txBody>
      </p:sp>
      <p:sp>
        <p:nvSpPr>
          <p:cNvPr id="6" name="Rectangle 13"/>
          <p:cNvSpPr>
            <a:spLocks noChangeArrowheads="1"/>
          </p:cNvSpPr>
          <p:nvPr/>
        </p:nvSpPr>
        <p:spPr bwMode="auto">
          <a:xfrm>
            <a:off x="288979" y="836532"/>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r>
              <a:rPr lang="en-ZA" sz="2800" b="1" dirty="0">
                <a:solidFill>
                  <a:prstClr val="black"/>
                </a:solidFill>
                <a:latin typeface="Arial" charset="0"/>
                <a:cs typeface="Arial" charset="0"/>
              </a:rPr>
              <a:t>Part E: Financial Information</a:t>
            </a:r>
          </a:p>
          <a:p>
            <a:pPr marL="457200" indent="-4572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342900" indent="-342900"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Accounting Officer Report </a:t>
            </a:r>
            <a:r>
              <a:rPr lang="en-ZA" dirty="0">
                <a:solidFill>
                  <a:srgbClr val="70AD47">
                    <a:lumMod val="75000"/>
                  </a:srgbClr>
                </a:solidFill>
                <a:latin typeface="Arial" charset="0"/>
                <a:cs typeface="Arial" charset="0"/>
              </a:rPr>
              <a:t>[DOD AR </a:t>
            </a:r>
            <a:r>
              <a:rPr lang="en-ZA" dirty="0" smtClean="0">
                <a:solidFill>
                  <a:srgbClr val="70AD47">
                    <a:lumMod val="75000"/>
                  </a:srgbClr>
                </a:solidFill>
                <a:latin typeface="Arial" charset="0"/>
                <a:cs typeface="Arial" charset="0"/>
              </a:rPr>
              <a:t>p207]</a:t>
            </a:r>
            <a:endParaRPr lang="en-ZA" sz="2200" dirty="0" smtClean="0">
              <a:solidFill>
                <a:prstClr val="black"/>
              </a:solidFill>
              <a:latin typeface="Arial" charset="0"/>
              <a:cs typeface="Arial" charset="0"/>
            </a:endParaRPr>
          </a:p>
          <a:p>
            <a:pPr marL="360363" lvl="1" algn="just" defTabSz="914400" fontAlgn="base">
              <a:spcBef>
                <a:spcPct val="0"/>
              </a:spcBef>
              <a:spcAft>
                <a:spcPct val="0"/>
              </a:spcAft>
            </a:pPr>
            <a:r>
              <a:rPr lang="en-ZA" sz="2000" i="1" dirty="0" smtClean="0">
                <a:solidFill>
                  <a:srgbClr val="58805B"/>
                </a:solidFill>
                <a:latin typeface="Arial" charset="0"/>
                <a:cs typeface="Arial" charset="0"/>
              </a:rPr>
              <a:t>(dated 29 Jul 2020)</a:t>
            </a:r>
          </a:p>
          <a:p>
            <a:pPr marL="342900" indent="-342900" algn="just" defTabSz="914400" fontAlgn="base">
              <a:spcBef>
                <a:spcPct val="0"/>
              </a:spcBef>
              <a:spcAft>
                <a:spcPct val="0"/>
              </a:spcAft>
              <a:buFont typeface="Arial" panose="020B0604020202020204" pitchFamily="34" charset="0"/>
              <a:buChar char="•"/>
            </a:pPr>
            <a:endParaRPr lang="en-ZA" sz="2200" dirty="0" smtClean="0">
              <a:solidFill>
                <a:prstClr val="black"/>
              </a:solidFill>
              <a:latin typeface="Arial" charset="0"/>
              <a:cs typeface="Arial" charset="0"/>
            </a:endParaRPr>
          </a:p>
          <a:p>
            <a:pPr marL="342900" indent="-342900" defTabSz="914400" fontAlgn="base">
              <a:spcBef>
                <a:spcPct val="0"/>
              </a:spcBef>
              <a:spcAft>
                <a:spcPct val="0"/>
              </a:spcAft>
              <a:buFont typeface="Arial" panose="020B0604020202020204" pitchFamily="34" charset="0"/>
              <a:buChar char="•"/>
            </a:pPr>
            <a:r>
              <a:rPr lang="en-ZA" sz="2200" dirty="0" smtClean="0">
                <a:solidFill>
                  <a:prstClr val="black"/>
                </a:solidFill>
                <a:latin typeface="Arial" charset="0"/>
                <a:cs typeface="Arial" charset="0"/>
              </a:rPr>
              <a:t>Report </a:t>
            </a:r>
            <a:r>
              <a:rPr lang="en-ZA" sz="2200" dirty="0">
                <a:solidFill>
                  <a:prstClr val="black"/>
                </a:solidFill>
                <a:latin typeface="Arial" charset="0"/>
                <a:cs typeface="Arial" charset="0"/>
              </a:rPr>
              <a:t>of the Auditor-General to Parliament </a:t>
            </a:r>
            <a:r>
              <a:rPr lang="en-ZA" dirty="0" smtClean="0">
                <a:solidFill>
                  <a:srgbClr val="70AD47">
                    <a:lumMod val="75000"/>
                  </a:srgbClr>
                </a:solidFill>
                <a:latin typeface="Arial" charset="0"/>
                <a:cs typeface="Arial" charset="0"/>
              </a:rPr>
              <a:t>[</a:t>
            </a:r>
            <a:r>
              <a:rPr lang="en-ZA" dirty="0">
                <a:solidFill>
                  <a:srgbClr val="70AD47">
                    <a:lumMod val="75000"/>
                  </a:srgbClr>
                </a:solidFill>
                <a:latin typeface="Arial" charset="0"/>
                <a:cs typeface="Arial" charset="0"/>
              </a:rPr>
              <a:t>DOD AR p219]</a:t>
            </a:r>
            <a:r>
              <a:rPr lang="en-ZA" sz="2200" dirty="0">
                <a:solidFill>
                  <a:prstClr val="black"/>
                </a:solidFill>
                <a:latin typeface="Arial" charset="0"/>
                <a:cs typeface="Arial" charset="0"/>
              </a:rPr>
              <a:t> </a:t>
            </a:r>
            <a:endParaRPr lang="en-ZA" dirty="0" smtClean="0">
              <a:solidFill>
                <a:srgbClr val="70AD47">
                  <a:lumMod val="75000"/>
                </a:srgbClr>
              </a:solidFill>
              <a:latin typeface="Arial" charset="0"/>
              <a:cs typeface="Arial" charset="0"/>
            </a:endParaRPr>
          </a:p>
          <a:p>
            <a:pPr marL="360363" lvl="1" defTabSz="914400" fontAlgn="base">
              <a:spcBef>
                <a:spcPct val="0"/>
              </a:spcBef>
              <a:spcAft>
                <a:spcPct val="0"/>
              </a:spcAft>
            </a:pPr>
            <a:r>
              <a:rPr lang="en-ZA" sz="2000" i="1" dirty="0" smtClean="0">
                <a:solidFill>
                  <a:srgbClr val="58805B"/>
                </a:solidFill>
                <a:latin typeface="Arial" charset="0"/>
                <a:cs typeface="Arial" charset="0"/>
              </a:rPr>
              <a:t>(dated 12 Nov 2020)</a:t>
            </a:r>
          </a:p>
          <a:p>
            <a:pPr marL="342900" indent="-3429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342900" indent="-342900" algn="just" defTabSz="914400" fontAlgn="base">
              <a:spcBef>
                <a:spcPct val="0"/>
              </a:spcBef>
              <a:spcAft>
                <a:spcPct val="0"/>
              </a:spcAft>
              <a:buFont typeface="Arial" panose="020B0604020202020204" pitchFamily="34" charset="0"/>
              <a:buChar char="•"/>
            </a:pPr>
            <a:r>
              <a:rPr lang="en-ZA" sz="2200" dirty="0" smtClean="0">
                <a:solidFill>
                  <a:prstClr val="black"/>
                </a:solidFill>
                <a:latin typeface="Arial" charset="0"/>
                <a:cs typeface="Arial" charset="0"/>
              </a:rPr>
              <a:t>Audited Consolidated </a:t>
            </a:r>
            <a:r>
              <a:rPr lang="en-ZA" sz="2200" dirty="0">
                <a:solidFill>
                  <a:prstClr val="black"/>
                </a:solidFill>
                <a:latin typeface="Arial" charset="0"/>
                <a:cs typeface="Arial" charset="0"/>
              </a:rPr>
              <a:t>Annual Financial </a:t>
            </a:r>
            <a:r>
              <a:rPr lang="en-ZA" sz="2200" dirty="0" smtClean="0">
                <a:solidFill>
                  <a:prstClr val="black"/>
                </a:solidFill>
                <a:latin typeface="Arial" charset="0"/>
                <a:cs typeface="Arial" charset="0"/>
              </a:rPr>
              <a:t>Statements </a:t>
            </a:r>
            <a:r>
              <a:rPr lang="en-ZA" dirty="0">
                <a:solidFill>
                  <a:srgbClr val="70AD47">
                    <a:lumMod val="75000"/>
                  </a:srgbClr>
                </a:solidFill>
                <a:latin typeface="Arial" charset="0"/>
                <a:cs typeface="Arial" charset="0"/>
              </a:rPr>
              <a:t>[DOD AR </a:t>
            </a:r>
            <a:r>
              <a:rPr lang="en-ZA" dirty="0" smtClean="0">
                <a:solidFill>
                  <a:srgbClr val="70AD47">
                    <a:lumMod val="75000"/>
                  </a:srgbClr>
                </a:solidFill>
                <a:latin typeface="Arial" charset="0"/>
                <a:cs typeface="Arial" charset="0"/>
              </a:rPr>
              <a:t>p230]</a:t>
            </a:r>
            <a:endParaRPr lang="en-ZA" sz="2200" dirty="0" smtClean="0">
              <a:solidFill>
                <a:prstClr val="black"/>
              </a:solidFill>
              <a:latin typeface="Arial" charset="0"/>
              <a:cs typeface="Arial" charset="0"/>
            </a:endParaRPr>
          </a:p>
          <a:p>
            <a:pPr marL="360363" indent="-360363" algn="just" defTabSz="914400" fontAlgn="base">
              <a:spcBef>
                <a:spcPct val="0"/>
              </a:spcBef>
              <a:spcAft>
                <a:spcPct val="0"/>
              </a:spcAft>
            </a:pPr>
            <a:r>
              <a:rPr lang="en-ZA" sz="2200" dirty="0" smtClean="0">
                <a:solidFill>
                  <a:prstClr val="black"/>
                </a:solidFill>
                <a:latin typeface="Arial" charset="0"/>
                <a:cs typeface="Arial" charset="0"/>
              </a:rPr>
              <a:t>	</a:t>
            </a:r>
            <a:endParaRPr lang="en-ZA" sz="2000" i="1" dirty="0">
              <a:solidFill>
                <a:srgbClr val="58805B"/>
              </a:solidFill>
              <a:latin typeface="Arial" charset="0"/>
              <a:cs typeface="Arial"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70</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1595648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6" name="Rectangle 13"/>
          <p:cNvSpPr>
            <a:spLocks noChangeArrowheads="1"/>
          </p:cNvSpPr>
          <p:nvPr/>
        </p:nvSpPr>
        <p:spPr bwMode="auto">
          <a:xfrm>
            <a:off x="298580" y="595901"/>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fontAlgn="base">
              <a:lnSpc>
                <a:spcPct val="200000"/>
              </a:lnSpc>
              <a:spcBef>
                <a:spcPct val="0"/>
              </a:spcBef>
              <a:spcAft>
                <a:spcPct val="0"/>
              </a:spcAft>
            </a:pPr>
            <a:endParaRPr lang="en-ZA" sz="2600" dirty="0">
              <a:solidFill>
                <a:prstClr val="black"/>
              </a:solidFill>
              <a:latin typeface="Arial" charset="0"/>
              <a:cs typeface="Arial" charset="0"/>
            </a:endParaRPr>
          </a:p>
          <a:p>
            <a:pPr algn="ctr" defTabSz="914400" fontAlgn="base">
              <a:lnSpc>
                <a:spcPct val="200000"/>
              </a:lnSpc>
              <a:spcBef>
                <a:spcPct val="0"/>
              </a:spcBef>
              <a:spcAft>
                <a:spcPct val="0"/>
              </a:spcAft>
            </a:pPr>
            <a:endParaRPr lang="en-ZA" sz="2600" dirty="0">
              <a:solidFill>
                <a:prstClr val="black"/>
              </a:solidFill>
              <a:latin typeface="Arial" charset="0"/>
              <a:cs typeface="Arial" charset="0"/>
            </a:endParaRPr>
          </a:p>
          <a:p>
            <a:pPr algn="ctr" defTabSz="914400" fontAlgn="base">
              <a:spcBef>
                <a:spcPct val="0"/>
              </a:spcBef>
              <a:spcAft>
                <a:spcPct val="0"/>
              </a:spcAft>
            </a:pPr>
            <a:endParaRPr lang="en-ZA" b="1" dirty="0">
              <a:solidFill>
                <a:srgbClr val="014929"/>
              </a:solidFill>
              <a:effectLst>
                <a:outerShdw blurRad="38100" dist="38100" dir="2700000" algn="tl">
                  <a:srgbClr val="000000">
                    <a:alpha val="43137"/>
                  </a:srgbClr>
                </a:outerShdw>
              </a:effectLst>
              <a:latin typeface="Arial" charset="0"/>
              <a:cs typeface="Arial" charset="0"/>
            </a:endParaRPr>
          </a:p>
          <a:p>
            <a:pPr algn="ctr" defTabSz="914400" fontAlgn="base">
              <a:spcBef>
                <a:spcPct val="0"/>
              </a:spcBef>
              <a:spcAft>
                <a:spcPct val="0"/>
              </a:spcAft>
            </a:pPr>
            <a:r>
              <a:rPr lang="en-ZA" sz="4800" b="1" dirty="0">
                <a:solidFill>
                  <a:srgbClr val="014929"/>
                </a:solidFill>
                <a:effectLst>
                  <a:outerShdw blurRad="38100" dist="38100" dir="2700000" algn="tl">
                    <a:srgbClr val="000000">
                      <a:alpha val="43137"/>
                    </a:srgbClr>
                  </a:outerShdw>
                </a:effectLst>
                <a:latin typeface="Arial" charset="0"/>
                <a:cs typeface="Arial" charset="0"/>
              </a:rPr>
              <a:t>3</a:t>
            </a:r>
            <a:r>
              <a:rPr lang="en-ZA" sz="4800" b="1" dirty="0" smtClean="0">
                <a:solidFill>
                  <a:srgbClr val="014929"/>
                </a:solidFill>
                <a:effectLst>
                  <a:outerShdw blurRad="38100" dist="38100" dir="2700000" algn="tl">
                    <a:srgbClr val="000000">
                      <a:alpha val="43137"/>
                    </a:srgbClr>
                  </a:outerShdw>
                </a:effectLst>
                <a:latin typeface="Arial" charset="0"/>
                <a:cs typeface="Arial" charset="0"/>
              </a:rPr>
              <a:t>. </a:t>
            </a:r>
            <a:r>
              <a:rPr lang="en-ZA" sz="4800" b="1" dirty="0">
                <a:solidFill>
                  <a:srgbClr val="014929"/>
                </a:solidFill>
                <a:effectLst>
                  <a:outerShdw blurRad="38100" dist="38100" dir="2700000" algn="tl">
                    <a:srgbClr val="000000">
                      <a:alpha val="43137"/>
                    </a:srgbClr>
                  </a:outerShdw>
                </a:effectLst>
                <a:latin typeface="Arial" charset="0"/>
                <a:cs typeface="Arial" charset="0"/>
              </a:rPr>
              <a:t>AGSA Audit Outcomes </a:t>
            </a:r>
            <a:endParaRPr lang="en-ZA" sz="4800" b="1" dirty="0" smtClean="0">
              <a:solidFill>
                <a:srgbClr val="014929"/>
              </a:solidFill>
              <a:effectLst>
                <a:outerShdw blurRad="38100" dist="38100" dir="2700000" algn="tl">
                  <a:srgbClr val="000000">
                    <a:alpha val="43137"/>
                  </a:srgbClr>
                </a:outerShdw>
              </a:effectLst>
              <a:latin typeface="Arial" charset="0"/>
              <a:cs typeface="Arial" charset="0"/>
            </a:endParaRPr>
          </a:p>
          <a:p>
            <a:pPr algn="ctr" defTabSz="914400" fontAlgn="base">
              <a:spcBef>
                <a:spcPct val="0"/>
              </a:spcBef>
              <a:spcAft>
                <a:spcPct val="0"/>
              </a:spcAft>
            </a:pPr>
            <a:r>
              <a:rPr lang="en-ZA" sz="4800" b="1" dirty="0" smtClean="0">
                <a:solidFill>
                  <a:srgbClr val="014929"/>
                </a:solidFill>
                <a:effectLst>
                  <a:outerShdw blurRad="38100" dist="38100" dir="2700000" algn="tl">
                    <a:srgbClr val="000000">
                      <a:alpha val="43137"/>
                    </a:srgbClr>
                  </a:outerShdw>
                </a:effectLst>
                <a:latin typeface="Arial" charset="0"/>
                <a:cs typeface="Arial" charset="0"/>
              </a:rPr>
              <a:t>for </a:t>
            </a:r>
            <a:r>
              <a:rPr lang="en-ZA" sz="4800" b="1" dirty="0">
                <a:solidFill>
                  <a:srgbClr val="014929"/>
                </a:solidFill>
                <a:effectLst>
                  <a:outerShdw blurRad="38100" dist="38100" dir="2700000" algn="tl">
                    <a:srgbClr val="000000">
                      <a:alpha val="43137"/>
                    </a:srgbClr>
                  </a:outerShdw>
                </a:effectLst>
                <a:latin typeface="Arial" charset="0"/>
                <a:cs typeface="Arial" charset="0"/>
              </a:rPr>
              <a:t>the year ended </a:t>
            </a:r>
            <a:br>
              <a:rPr lang="en-ZA" sz="4800" b="1" dirty="0">
                <a:solidFill>
                  <a:srgbClr val="014929"/>
                </a:solidFill>
                <a:effectLst>
                  <a:outerShdw blurRad="38100" dist="38100" dir="2700000" algn="tl">
                    <a:srgbClr val="000000">
                      <a:alpha val="43137"/>
                    </a:srgbClr>
                  </a:outerShdw>
                </a:effectLst>
                <a:latin typeface="Arial" charset="0"/>
                <a:cs typeface="Arial" charset="0"/>
              </a:rPr>
            </a:br>
            <a:r>
              <a:rPr lang="en-ZA" sz="4800" b="1" dirty="0">
                <a:solidFill>
                  <a:srgbClr val="014929"/>
                </a:solidFill>
                <a:effectLst>
                  <a:outerShdw blurRad="38100" dist="38100" dir="2700000" algn="tl">
                    <a:srgbClr val="000000">
                      <a:alpha val="43137"/>
                    </a:srgbClr>
                  </a:outerShdw>
                </a:effectLst>
                <a:latin typeface="Arial" charset="0"/>
                <a:cs typeface="Arial" charset="0"/>
              </a:rPr>
              <a:t>31 Mar </a:t>
            </a:r>
            <a:r>
              <a:rPr lang="en-ZA" sz="4800" b="1" dirty="0" smtClean="0">
                <a:solidFill>
                  <a:srgbClr val="014929"/>
                </a:solidFill>
                <a:effectLst>
                  <a:outerShdw blurRad="38100" dist="38100" dir="2700000" algn="tl">
                    <a:srgbClr val="000000">
                      <a:alpha val="43137"/>
                    </a:srgbClr>
                  </a:outerShdw>
                </a:effectLst>
                <a:latin typeface="Arial" charset="0"/>
                <a:cs typeface="Arial" charset="0"/>
              </a:rPr>
              <a:t>2020</a:t>
            </a:r>
            <a:endParaRPr lang="en-ZA" sz="4800" b="1" dirty="0">
              <a:solidFill>
                <a:srgbClr val="014929"/>
              </a:solidFill>
              <a:effectLst>
                <a:outerShdw blurRad="38100" dist="38100" dir="2700000" algn="tl">
                  <a:srgbClr val="000000">
                    <a:alpha val="43137"/>
                  </a:srgbClr>
                </a:outerShdw>
              </a:effectLst>
              <a:latin typeface="Arial" charset="0"/>
              <a:cs typeface="Arial" charset="0"/>
            </a:endParaRPr>
          </a:p>
        </p:txBody>
      </p:sp>
    </p:spTree>
    <p:extLst>
      <p:ext uri="{BB962C8B-B14F-4D97-AF65-F5344CB8AC3E}">
        <p14:creationId xmlns:p14="http://schemas.microsoft.com/office/powerpoint/2010/main" val="31560378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pic>
        <p:nvPicPr>
          <p:cNvPr id="4" name="Picture 3">
            <a:extLst>
              <a:ext uri="{FF2B5EF4-FFF2-40B4-BE49-F238E27FC236}">
                <a16:creationId xmlns:a16="http://schemas.microsoft.com/office/drawing/2014/main" id="{039F8DC2-23A6-4030-A304-0310C59952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4073" y="1400995"/>
            <a:ext cx="5865091" cy="3109594"/>
          </a:xfrm>
          <a:prstGeom prst="rect">
            <a:avLst/>
          </a:prstGeom>
        </p:spPr>
      </p:pic>
      <p:sp>
        <p:nvSpPr>
          <p:cNvPr id="7" name="TextBox 6">
            <a:extLst>
              <a:ext uri="{FF2B5EF4-FFF2-40B4-BE49-F238E27FC236}">
                <a16:creationId xmlns:a16="http://schemas.microsoft.com/office/drawing/2014/main" id="{BD9A9F77-E538-4B23-85EA-45115531CB36}"/>
              </a:ext>
            </a:extLst>
          </p:cNvPr>
          <p:cNvSpPr txBox="1"/>
          <p:nvPr/>
        </p:nvSpPr>
        <p:spPr>
          <a:xfrm>
            <a:off x="2305675" y="4648166"/>
            <a:ext cx="4532651" cy="461665"/>
          </a:xfrm>
          <a:prstGeom prst="rect">
            <a:avLst/>
          </a:prstGeom>
          <a:noFill/>
        </p:spPr>
        <p:txBody>
          <a:bodyPr wrap="none" rtlCol="0">
            <a:spAutoFit/>
          </a:bodyPr>
          <a:lstStyle/>
          <a:p>
            <a:r>
              <a:rPr lang="en-ZA" sz="2400" i="1" dirty="0">
                <a:solidFill>
                  <a:srgbClr val="003F7D"/>
                </a:solidFill>
              </a:rPr>
              <a:t>Auditing to build public confidence</a:t>
            </a:r>
          </a:p>
        </p:txBody>
      </p:sp>
      <p:sp>
        <p:nvSpPr>
          <p:cNvPr id="8"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Audit Outcomes for the year ended 31 March </a:t>
            </a:r>
            <a:r>
              <a:rPr lang="en-ZA" altLang="en-US" sz="2800" b="1" dirty="0" smtClean="0">
                <a:solidFill>
                  <a:prstClr val="white"/>
                </a:solidFill>
                <a:latin typeface="Arial" panose="020B0604020202020204" pitchFamily="34" charset="0"/>
              </a:rPr>
              <a:t>2020</a:t>
            </a:r>
            <a:endParaRPr lang="en-ZA" altLang="en-US" sz="2800" b="1" dirty="0">
              <a:solidFill>
                <a:prstClr val="white"/>
              </a:solidFill>
              <a:latin typeface="Arial" panose="020B0604020202020204" pitchFamily="34" charset="0"/>
            </a:endParaRPr>
          </a:p>
        </p:txBody>
      </p:sp>
    </p:spTree>
    <p:extLst>
      <p:ext uri="{BB962C8B-B14F-4D97-AF65-F5344CB8AC3E}">
        <p14:creationId xmlns:p14="http://schemas.microsoft.com/office/powerpoint/2010/main" val="422878588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957129"/>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Report on the Audit of </a:t>
            </a:r>
            <a:r>
              <a:rPr lang="en-ZA" altLang="en-US" sz="2800" b="1" dirty="0" smtClean="0">
                <a:solidFill>
                  <a:prstClr val="white"/>
                </a:solidFill>
                <a:latin typeface="Arial" panose="020B0604020202020204" pitchFamily="34" charset="0"/>
              </a:rPr>
              <a:t>the </a:t>
            </a:r>
            <a:br>
              <a:rPr lang="en-ZA" altLang="en-US" sz="2800" b="1" dirty="0" smtClean="0">
                <a:solidFill>
                  <a:prstClr val="white"/>
                </a:solidFill>
                <a:latin typeface="Arial" panose="020B0604020202020204" pitchFamily="34" charset="0"/>
              </a:rPr>
            </a:br>
            <a:r>
              <a:rPr lang="en-ZA" altLang="en-US" sz="2800" b="1" dirty="0" smtClean="0">
                <a:solidFill>
                  <a:prstClr val="white"/>
                </a:solidFill>
                <a:latin typeface="Arial" panose="020B0604020202020204" pitchFamily="34" charset="0"/>
              </a:rPr>
              <a:t>Annual Performance Report</a:t>
            </a:r>
            <a:endParaRPr lang="en-ZA" altLang="en-US" sz="2800" b="1" dirty="0">
              <a:solidFill>
                <a:prstClr val="white"/>
              </a:solidFill>
              <a:latin typeface="Arial" panose="020B0604020202020204" pitchFamily="34" charset="0"/>
            </a:endParaRPr>
          </a:p>
        </p:txBody>
      </p:sp>
      <p:sp>
        <p:nvSpPr>
          <p:cNvPr id="6" name="Rectangle 13"/>
          <p:cNvSpPr>
            <a:spLocks noChangeArrowheads="1"/>
          </p:cNvSpPr>
          <p:nvPr/>
        </p:nvSpPr>
        <p:spPr bwMode="auto">
          <a:xfrm>
            <a:off x="208294" y="827567"/>
            <a:ext cx="8738480"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14400" fontAlgn="base">
              <a:spcBef>
                <a:spcPct val="0"/>
              </a:spcBef>
              <a:spcAft>
                <a:spcPct val="0"/>
              </a:spcAft>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73</a:t>
            </a:fld>
            <a:endParaRPr lang="en-US" altLang="en-US" sz="2400" dirty="0" smtClean="0">
              <a:solidFill>
                <a:srgbClr val="014929"/>
              </a:solidFill>
              <a:latin typeface="Arial" panose="020B0604020202020204" pitchFamily="34" charset="0"/>
            </a:endParaRPr>
          </a:p>
        </p:txBody>
      </p:sp>
      <p:sp>
        <p:nvSpPr>
          <p:cNvPr id="9" name="Rectangle 13"/>
          <p:cNvSpPr>
            <a:spLocks noChangeArrowheads="1"/>
          </p:cNvSpPr>
          <p:nvPr/>
        </p:nvSpPr>
        <p:spPr bwMode="auto">
          <a:xfrm>
            <a:off x="179754" y="1095240"/>
            <a:ext cx="8815754"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5600" lvl="1" algn="just" defTabSz="914400" fontAlgn="base">
              <a:spcBef>
                <a:spcPct val="0"/>
              </a:spcBef>
              <a:spcAft>
                <a:spcPct val="0"/>
              </a:spcAft>
            </a:pPr>
            <a:endParaRPr lang="en-ZA" sz="1200" dirty="0">
              <a:solidFill>
                <a:prstClr val="black"/>
              </a:solidFill>
              <a:latin typeface="Arial" panose="020B0604020202020204" pitchFamily="34" charset="0"/>
              <a:cs typeface="Arial" panose="020B0604020202020204" pitchFamily="34" charset="0"/>
            </a:endParaRPr>
          </a:p>
          <a:p>
            <a:pPr algn="just" defTabSz="914400" fontAlgn="base">
              <a:spcBef>
                <a:spcPct val="0"/>
              </a:spcBef>
              <a:spcAft>
                <a:spcPct val="0"/>
              </a:spcAft>
            </a:pPr>
            <a:r>
              <a:rPr lang="en-ZA" sz="2000" i="1" dirty="0" smtClean="0">
                <a:latin typeface="Arial" panose="020B0604020202020204" pitchFamily="34" charset="0"/>
                <a:cs typeface="Arial" panose="020B0604020202020204" pitchFamily="34" charset="0"/>
              </a:rPr>
              <a:t>The usefulness and reliability of the reported </a:t>
            </a:r>
            <a:r>
              <a:rPr lang="en-ZA" sz="2000" b="1" i="1" dirty="0" smtClean="0">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performance information</a:t>
            </a:r>
            <a:r>
              <a:rPr lang="en-ZA" sz="2000" i="1" dirty="0" smtClean="0">
                <a:solidFill>
                  <a:schemeClr val="accent5">
                    <a:lumMod val="50000"/>
                  </a:schemeClr>
                </a:solidFill>
                <a:latin typeface="Arial" panose="020B0604020202020204" pitchFamily="34" charset="0"/>
                <a:cs typeface="Arial" panose="020B0604020202020204" pitchFamily="34" charset="0"/>
              </a:rPr>
              <a:t> </a:t>
            </a:r>
            <a:r>
              <a:rPr lang="en-ZA" sz="2000" i="1" dirty="0" smtClean="0">
                <a:latin typeface="Arial" panose="020B0604020202020204" pitchFamily="34" charset="0"/>
                <a:cs typeface="Arial" panose="020B0604020202020204" pitchFamily="34" charset="0"/>
              </a:rPr>
              <a:t>was evaluated in accordance with the criteria developed from the performance management and reporting framework.  </a:t>
            </a:r>
          </a:p>
          <a:p>
            <a:pPr algn="just" defTabSz="914400" fontAlgn="base">
              <a:spcBef>
                <a:spcPct val="0"/>
              </a:spcBef>
              <a:spcAft>
                <a:spcPct val="0"/>
              </a:spcAft>
            </a:pPr>
            <a:endParaRPr lang="en-ZA" i="1" dirty="0">
              <a:latin typeface="Arial" panose="020B0604020202020204" pitchFamily="34" charset="0"/>
              <a:cs typeface="Arial" panose="020B0604020202020204" pitchFamily="34" charset="0"/>
            </a:endParaRPr>
          </a:p>
          <a:p>
            <a:pPr algn="just" defTabSz="914400" fontAlgn="base">
              <a:spcBef>
                <a:spcPct val="0"/>
              </a:spcBef>
              <a:spcAft>
                <a:spcPct val="0"/>
              </a:spcAft>
            </a:pPr>
            <a:r>
              <a:rPr lang="en-ZA" sz="2000" b="1" i="1" dirty="0" smtClean="0">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 material findings </a:t>
            </a:r>
            <a:r>
              <a:rPr lang="en-ZA" sz="2000" i="1" dirty="0" smtClean="0">
                <a:latin typeface="Arial" panose="020B0604020202020204" pitchFamily="34" charset="0"/>
                <a:cs typeface="Arial" panose="020B0604020202020204" pitchFamily="34" charset="0"/>
              </a:rPr>
              <a:t>was raised on the </a:t>
            </a:r>
            <a:r>
              <a:rPr lang="en-ZA" sz="2000" b="1" i="1" dirty="0" smtClean="0">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usefulness and reliability </a:t>
            </a:r>
            <a:r>
              <a:rPr lang="en-ZA" sz="2000" i="1" dirty="0" smtClean="0">
                <a:latin typeface="Arial" panose="020B0604020202020204" pitchFamily="34" charset="0"/>
                <a:cs typeface="Arial" panose="020B0604020202020204" pitchFamily="34" charset="0"/>
              </a:rPr>
              <a:t>of the reported performance information for the following programme:</a:t>
            </a:r>
          </a:p>
          <a:p>
            <a:pPr algn="just" defTabSz="914400" fontAlgn="base">
              <a:spcBef>
                <a:spcPct val="0"/>
              </a:spcBef>
              <a:spcAft>
                <a:spcPct val="0"/>
              </a:spcAft>
            </a:pPr>
            <a:endParaRPr lang="en-ZA" i="1" dirty="0">
              <a:latin typeface="Arial" panose="020B0604020202020204" pitchFamily="34" charset="0"/>
              <a:cs typeface="Arial" panose="020B0604020202020204" pitchFamily="34" charset="0"/>
            </a:endParaRPr>
          </a:p>
          <a:p>
            <a:pPr marL="285750" indent="-285750" algn="just" defTabSz="914400" fontAlgn="base">
              <a:spcBef>
                <a:spcPct val="0"/>
              </a:spcBef>
              <a:spcAft>
                <a:spcPct val="0"/>
              </a:spcAft>
              <a:buFont typeface="Arial" panose="020B0604020202020204" pitchFamily="34" charset="0"/>
              <a:buChar char="•"/>
            </a:pPr>
            <a:r>
              <a:rPr lang="en-ZA" sz="1900" i="1" dirty="0" smtClean="0">
                <a:latin typeface="Arial" panose="020B0604020202020204" pitchFamily="34" charset="0"/>
                <a:cs typeface="Arial" panose="020B0604020202020204" pitchFamily="34" charset="0"/>
              </a:rPr>
              <a:t>Programme 2 – Force Employment</a:t>
            </a:r>
          </a:p>
          <a:p>
            <a:pPr marL="285750" indent="-285750" algn="just" defTabSz="914400" fontAlgn="base">
              <a:spcBef>
                <a:spcPct val="0"/>
              </a:spcBef>
              <a:spcAft>
                <a:spcPct val="0"/>
              </a:spcAft>
              <a:buFont typeface="Arial" panose="020B0604020202020204" pitchFamily="34" charset="0"/>
              <a:buChar char="•"/>
            </a:pPr>
            <a:endParaRPr lang="en-ZA" sz="1900" i="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stretch>
            <a:fillRect/>
          </a:stretch>
        </p:blipFill>
        <p:spPr>
          <a:xfrm rot="709384">
            <a:off x="4595627" y="3423961"/>
            <a:ext cx="2158054" cy="30548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p:cNvSpPr/>
          <p:nvPr/>
        </p:nvSpPr>
        <p:spPr>
          <a:xfrm>
            <a:off x="6898149" y="5541531"/>
            <a:ext cx="2236574" cy="369332"/>
          </a:xfrm>
          <a:prstGeom prst="rect">
            <a:avLst/>
          </a:prstGeom>
        </p:spPr>
        <p:txBody>
          <a:bodyPr wrap="none">
            <a:spAutoFit/>
          </a:bodyPr>
          <a:lstStyle/>
          <a:p>
            <a:r>
              <a:rPr lang="en-ZA" dirty="0">
                <a:solidFill>
                  <a:srgbClr val="70AD47">
                    <a:lumMod val="75000"/>
                  </a:srgbClr>
                </a:solidFill>
                <a:latin typeface="Arial" charset="0"/>
                <a:cs typeface="Arial" charset="0"/>
              </a:rPr>
              <a:t>[DOD AR </a:t>
            </a:r>
            <a:r>
              <a:rPr lang="en-ZA" dirty="0" smtClean="0">
                <a:solidFill>
                  <a:srgbClr val="70AD47">
                    <a:lumMod val="75000"/>
                  </a:srgbClr>
                </a:solidFill>
                <a:latin typeface="Arial" charset="0"/>
                <a:cs typeface="Arial" charset="0"/>
              </a:rPr>
              <a:t>p221-222]</a:t>
            </a:r>
            <a:endParaRPr lang="en-ZA" dirty="0"/>
          </a:p>
        </p:txBody>
      </p:sp>
    </p:spTree>
    <p:extLst>
      <p:ext uri="{BB962C8B-B14F-4D97-AF65-F5344CB8AC3E}">
        <p14:creationId xmlns:p14="http://schemas.microsoft.com/office/powerpoint/2010/main" val="30822022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smtClean="0">
                <a:solidFill>
                  <a:prstClr val="white"/>
                </a:solidFill>
                <a:latin typeface="Arial" panose="020B0604020202020204" pitchFamily="34" charset="0"/>
              </a:rPr>
              <a:t>Report on the Audit of the Financial Statements</a:t>
            </a:r>
            <a:endParaRPr lang="en-ZA" altLang="en-US" sz="2800" b="1" dirty="0">
              <a:solidFill>
                <a:prstClr val="white"/>
              </a:solidFill>
              <a:latin typeface="Arial" panose="020B0604020202020204" pitchFamily="34" charset="0"/>
            </a:endParaRPr>
          </a:p>
        </p:txBody>
      </p:sp>
      <p:sp>
        <p:nvSpPr>
          <p:cNvPr id="6" name="Rectangle 13"/>
          <p:cNvSpPr>
            <a:spLocks noChangeArrowheads="1"/>
          </p:cNvSpPr>
          <p:nvPr/>
        </p:nvSpPr>
        <p:spPr bwMode="auto">
          <a:xfrm>
            <a:off x="208294" y="827567"/>
            <a:ext cx="8738480"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14400" fontAlgn="base">
              <a:spcBef>
                <a:spcPct val="0"/>
              </a:spcBef>
              <a:spcAft>
                <a:spcPct val="0"/>
              </a:spcAft>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537249" y="6477000"/>
            <a:ext cx="57509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74</a:t>
            </a:fld>
            <a:endParaRPr lang="en-US" altLang="en-US" sz="2400" dirty="0" smtClean="0">
              <a:solidFill>
                <a:srgbClr val="014929"/>
              </a:solidFill>
              <a:latin typeface="Arial" panose="020B0604020202020204" pitchFamily="34" charset="0"/>
            </a:endParaRPr>
          </a:p>
        </p:txBody>
      </p:sp>
      <p:sp>
        <p:nvSpPr>
          <p:cNvPr id="8" name="Rectangle 13"/>
          <p:cNvSpPr>
            <a:spLocks noChangeArrowheads="1"/>
          </p:cNvSpPr>
          <p:nvPr/>
        </p:nvSpPr>
        <p:spPr bwMode="auto">
          <a:xfrm>
            <a:off x="179754" y="723316"/>
            <a:ext cx="8815754"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r>
              <a:rPr lang="en-ZA" sz="2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Basis for Qualified Opinion</a:t>
            </a:r>
            <a:endParaRPr lang="en-ZA" sz="2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defTabSz="914400" fontAlgn="base">
              <a:spcBef>
                <a:spcPct val="0"/>
              </a:spcBef>
              <a:spcAft>
                <a:spcPct val="0"/>
              </a:spcAft>
            </a:pPr>
            <a:endParaRPr lang="en-ZA" i="1" dirty="0">
              <a:solidFill>
                <a:schemeClr val="accent5">
                  <a:lumMod val="75000"/>
                </a:schemeClr>
              </a:solidFill>
              <a:latin typeface="Arial" panose="020B0604020202020204" pitchFamily="34" charset="0"/>
              <a:cs typeface="Arial" panose="020B0604020202020204" pitchFamily="34" charset="0"/>
            </a:endParaRPr>
          </a:p>
          <a:p>
            <a:pPr algn="just" defTabSz="914400" fontAlgn="base">
              <a:spcBef>
                <a:spcPct val="0"/>
              </a:spcBef>
              <a:spcAft>
                <a:spcPct val="0"/>
              </a:spcAft>
            </a:pPr>
            <a:r>
              <a:rPr lang="en-ZA" sz="2000" b="1" dirty="0">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r>
              <a:rPr lang="en-ZA" sz="2000" b="1" dirty="0" smtClean="0">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ZA" sz="2000" b="1" dirty="0">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Goods and services and </a:t>
            </a:r>
            <a:r>
              <a:rPr lang="en-ZA" sz="2000" b="1" dirty="0" smtClean="0">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Investments </a:t>
            </a:r>
            <a:r>
              <a:rPr lang="en-ZA" dirty="0">
                <a:solidFill>
                  <a:srgbClr val="70AD47">
                    <a:lumMod val="75000"/>
                  </a:srgbClr>
                </a:solidFill>
                <a:latin typeface="Arial" charset="0"/>
                <a:cs typeface="Arial" charset="0"/>
              </a:rPr>
              <a:t>[DOD AR </a:t>
            </a:r>
            <a:r>
              <a:rPr lang="en-ZA" dirty="0" smtClean="0">
                <a:solidFill>
                  <a:srgbClr val="70AD47">
                    <a:lumMod val="75000"/>
                  </a:srgbClr>
                </a:solidFill>
                <a:latin typeface="Arial" charset="0"/>
                <a:cs typeface="Arial" charset="0"/>
              </a:rPr>
              <a:t>p219]</a:t>
            </a:r>
            <a:endParaRPr lang="en-ZA" sz="2000" dirty="0">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1200" i="1" dirty="0">
              <a:latin typeface="Arial" panose="020B0604020202020204" pitchFamily="34" charset="0"/>
              <a:cs typeface="Arial" panose="020B0604020202020204" pitchFamily="34" charset="0"/>
            </a:endParaRPr>
          </a:p>
          <a:p>
            <a:pPr algn="just"/>
            <a:r>
              <a:rPr lang="en-ZA" i="1" dirty="0">
                <a:latin typeface="Arial" panose="020B0604020202020204" pitchFamily="34" charset="0"/>
                <a:cs typeface="Arial" panose="020B0604020202020204" pitchFamily="34" charset="0"/>
              </a:rPr>
              <a:t>The department accounts for non-sensitive and sensitive projects expenditure in connection with special defence activities as per section 2(2)(a) of the Defence Special Account Act of South Africa, 1974 (Act No. 6 of 1974), as amended. Due to the sensitivity of the environment and the circumstances under which the related transactions were incurred and recorded, sensitive projects expenditure and related investments are qualified due to the limitations imposed on the auditors.</a:t>
            </a:r>
          </a:p>
          <a:p>
            <a:pPr algn="just"/>
            <a:endParaRPr lang="en-ZA" sz="1200" i="1" dirty="0">
              <a:solidFill>
                <a:schemeClr val="accent5">
                  <a:lumMod val="75000"/>
                </a:schemeClr>
              </a:solidFill>
              <a:latin typeface="Arial" panose="020B0604020202020204" pitchFamily="34" charset="0"/>
              <a:cs typeface="Arial" panose="020B0604020202020204" pitchFamily="34" charset="0"/>
            </a:endParaRPr>
          </a:p>
          <a:p>
            <a:pPr algn="just"/>
            <a:endParaRPr lang="en-US" sz="12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838408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smtClean="0">
                <a:solidFill>
                  <a:prstClr val="white"/>
                </a:solidFill>
                <a:latin typeface="Arial" panose="020B0604020202020204" pitchFamily="34" charset="0"/>
              </a:rPr>
              <a:t>Report on the Audit of the Financial Statements</a:t>
            </a:r>
            <a:endParaRPr lang="en-ZA" altLang="en-US" sz="2800" b="1" dirty="0">
              <a:solidFill>
                <a:prstClr val="white"/>
              </a:solidFill>
              <a:latin typeface="Arial" panose="020B0604020202020204" pitchFamily="34" charset="0"/>
            </a:endParaRPr>
          </a:p>
        </p:txBody>
      </p:sp>
      <p:sp>
        <p:nvSpPr>
          <p:cNvPr id="6" name="Rectangle 13"/>
          <p:cNvSpPr>
            <a:spLocks noChangeArrowheads="1"/>
          </p:cNvSpPr>
          <p:nvPr/>
        </p:nvSpPr>
        <p:spPr bwMode="auto">
          <a:xfrm>
            <a:off x="208294" y="827567"/>
            <a:ext cx="8738480"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14400" fontAlgn="base">
              <a:spcBef>
                <a:spcPct val="0"/>
              </a:spcBef>
              <a:spcAft>
                <a:spcPct val="0"/>
              </a:spcAft>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545794" y="6477000"/>
            <a:ext cx="566551"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75</a:t>
            </a:fld>
            <a:endParaRPr lang="en-US" altLang="en-US" sz="2400" dirty="0" smtClean="0">
              <a:solidFill>
                <a:srgbClr val="014929"/>
              </a:solidFill>
              <a:latin typeface="Arial" panose="020B0604020202020204" pitchFamily="34" charset="0"/>
            </a:endParaRPr>
          </a:p>
        </p:txBody>
      </p:sp>
      <p:sp>
        <p:nvSpPr>
          <p:cNvPr id="8" name="Rectangle 13"/>
          <p:cNvSpPr>
            <a:spLocks noChangeArrowheads="1"/>
          </p:cNvSpPr>
          <p:nvPr/>
        </p:nvSpPr>
        <p:spPr bwMode="auto">
          <a:xfrm>
            <a:off x="179754" y="723316"/>
            <a:ext cx="8815754"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r>
              <a:rPr lang="en-ZA" sz="2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Basis for Qualified Opinion (2)</a:t>
            </a:r>
            <a:endParaRPr lang="en-ZA" sz="2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n-ZA" i="1" dirty="0">
              <a:solidFill>
                <a:schemeClr val="accent5">
                  <a:lumMod val="75000"/>
                </a:schemeClr>
              </a:solidFill>
              <a:latin typeface="Arial" panose="020B0604020202020204" pitchFamily="34" charset="0"/>
              <a:cs typeface="Arial" panose="020B0604020202020204" pitchFamily="34" charset="0"/>
            </a:endParaRPr>
          </a:p>
          <a:p>
            <a:pPr algn="just" defTabSz="914400" fontAlgn="base">
              <a:spcBef>
                <a:spcPct val="0"/>
              </a:spcBef>
              <a:spcAft>
                <a:spcPct val="0"/>
              </a:spcAft>
            </a:pPr>
            <a:r>
              <a:rPr lang="en-ZA" sz="2000" b="1" dirty="0">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en-ZA" sz="2000" b="1" dirty="0" smtClean="0">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ZA" sz="2000" b="1" dirty="0">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Irregular </a:t>
            </a:r>
            <a:r>
              <a:rPr lang="en-ZA" sz="2000" b="1" dirty="0" smtClean="0">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Expenditure </a:t>
            </a:r>
            <a:r>
              <a:rPr lang="en-ZA" dirty="0">
                <a:solidFill>
                  <a:srgbClr val="70AD47">
                    <a:lumMod val="75000"/>
                  </a:srgbClr>
                </a:solidFill>
                <a:latin typeface="Arial" charset="0"/>
                <a:cs typeface="Arial" charset="0"/>
              </a:rPr>
              <a:t>[DOD AR </a:t>
            </a:r>
            <a:r>
              <a:rPr lang="en-ZA" dirty="0" smtClean="0">
                <a:solidFill>
                  <a:srgbClr val="70AD47">
                    <a:lumMod val="75000"/>
                  </a:srgbClr>
                </a:solidFill>
                <a:latin typeface="Arial" charset="0"/>
                <a:cs typeface="Arial" charset="0"/>
              </a:rPr>
              <a:t>p219]</a:t>
            </a:r>
            <a:endParaRPr lang="en-ZA" sz="2000" dirty="0">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1200" i="1" dirty="0">
              <a:latin typeface="Arial" panose="020B0604020202020204" pitchFamily="34" charset="0"/>
              <a:cs typeface="Arial" panose="020B0604020202020204" pitchFamily="34" charset="0"/>
            </a:endParaRPr>
          </a:p>
          <a:p>
            <a:pPr algn="just"/>
            <a:r>
              <a:rPr lang="en-ZA" i="1" dirty="0">
                <a:latin typeface="Arial" panose="020B0604020202020204" pitchFamily="34" charset="0"/>
                <a:cs typeface="Arial" panose="020B0604020202020204" pitchFamily="34" charset="0"/>
              </a:rPr>
              <a:t>Irregular expenditure amounting to Rb2.836 was recorded during the current audit due to non-compliance with supply chain management processes and underfunding of COE. The nature, cause and circumstances of non-compliance with supply chain management processes are not isolated but indicative of similar non-compliance in the population. The irregular expenditure disclosed is therefore not complete.</a:t>
            </a:r>
          </a:p>
          <a:p>
            <a:pPr algn="just"/>
            <a:endParaRPr lang="en-ZA" sz="1200" b="1" i="1" dirty="0">
              <a:solidFill>
                <a:schemeClr val="accent5">
                  <a:lumMod val="75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00" i="1" dirty="0">
                <a:latin typeface="Arial" panose="020B0604020202020204" pitchFamily="34" charset="0"/>
                <a:cs typeface="Arial" panose="020B0604020202020204" pitchFamily="34" charset="0"/>
              </a:rPr>
              <a:t>Of the </a:t>
            </a:r>
            <a:r>
              <a:rPr lang="en-ZA" sz="1600" i="1" dirty="0" smtClean="0">
                <a:latin typeface="Arial" panose="020B0604020202020204" pitchFamily="34" charset="0"/>
                <a:cs typeface="Arial" panose="020B0604020202020204" pitchFamily="34" charset="0"/>
              </a:rPr>
              <a:t>Rb2,836 </a:t>
            </a:r>
            <a:r>
              <a:rPr lang="en-ZA" sz="1600" i="1" dirty="0">
                <a:latin typeface="Arial" panose="020B0604020202020204" pitchFamily="34" charset="0"/>
                <a:cs typeface="Arial" panose="020B0604020202020204" pitchFamily="34" charset="0"/>
              </a:rPr>
              <a:t>irregular expenditure incurred for </a:t>
            </a:r>
            <a:r>
              <a:rPr lang="en-US" sz="1600" i="1" dirty="0">
                <a:latin typeface="Arial" panose="020B0604020202020204" pitchFamily="34" charset="0"/>
                <a:cs typeface="Arial" panose="020B0604020202020204" pitchFamily="34" charset="0"/>
              </a:rPr>
              <a:t>FY2019/20</a:t>
            </a:r>
            <a:r>
              <a:rPr lang="en-ZA" sz="1600" i="1" dirty="0" smtClean="0">
                <a:latin typeface="Arial" panose="020B0604020202020204" pitchFamily="34" charset="0"/>
                <a:cs typeface="Arial" panose="020B0604020202020204" pitchFamily="34" charset="0"/>
              </a:rPr>
              <a:t>, </a:t>
            </a:r>
            <a:r>
              <a:rPr lang="en-US" sz="1600" i="1" dirty="0">
                <a:latin typeface="Arial" panose="020B0604020202020204" pitchFamily="34" charset="0"/>
                <a:cs typeface="Arial" panose="020B0604020202020204" pitchFamily="34" charset="0"/>
              </a:rPr>
              <a:t>Rb2,609 was for expenditure above the </a:t>
            </a:r>
            <a:r>
              <a:rPr lang="en-US" sz="1600" i="1" dirty="0" err="1">
                <a:latin typeface="Arial" panose="020B0604020202020204" pitchFamily="34" charset="0"/>
                <a:cs typeface="Arial" panose="020B0604020202020204" pitchFamily="34" charset="0"/>
              </a:rPr>
              <a:t>CoE</a:t>
            </a:r>
            <a:r>
              <a:rPr lang="en-US" sz="1600" i="1" dirty="0">
                <a:latin typeface="Arial" panose="020B0604020202020204" pitchFamily="34" charset="0"/>
                <a:cs typeface="Arial" panose="020B0604020202020204" pitchFamily="34" charset="0"/>
              </a:rPr>
              <a:t> allocation; this was due to a reduction imposed by </a:t>
            </a:r>
            <a:r>
              <a:rPr lang="en-US" sz="1600" i="1" dirty="0" smtClean="0">
                <a:latin typeface="Arial" panose="020B0604020202020204" pitchFamily="34" charset="0"/>
                <a:cs typeface="Arial" panose="020B0604020202020204" pitchFamily="34" charset="0"/>
              </a:rPr>
              <a:t>NT through </a:t>
            </a:r>
            <a:r>
              <a:rPr lang="en-US" sz="1600" i="1" dirty="0">
                <a:latin typeface="Arial" panose="020B0604020202020204" pitchFamily="34" charset="0"/>
                <a:cs typeface="Arial" panose="020B0604020202020204" pitchFamily="34" charset="0"/>
              </a:rPr>
              <a:t>budget reduction on actual employees in the services of the DOD.</a:t>
            </a:r>
          </a:p>
          <a:p>
            <a:pPr marL="285750" indent="-285750" algn="just">
              <a:buFont typeface="Arial" panose="020B0604020202020204" pitchFamily="34" charset="0"/>
              <a:buChar char="•"/>
            </a:pPr>
            <a:endParaRPr lang="en-US" sz="1600" i="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00" i="1" dirty="0">
                <a:latin typeface="Arial" panose="020B0604020202020204" pitchFamily="34" charset="0"/>
                <a:cs typeface="Arial" panose="020B0604020202020204" pitchFamily="34" charset="0"/>
              </a:rPr>
              <a:t>The difference of </a:t>
            </a:r>
            <a:r>
              <a:rPr lang="en-US" sz="1600" i="1" dirty="0" smtClean="0">
                <a:latin typeface="Arial" panose="020B0604020202020204" pitchFamily="34" charset="0"/>
                <a:cs typeface="Arial" panose="020B0604020202020204" pitchFamily="34" charset="0"/>
              </a:rPr>
              <a:t>Rm230 was </a:t>
            </a:r>
            <a:r>
              <a:rPr lang="en-US" sz="1600" i="1" dirty="0">
                <a:latin typeface="Arial" panose="020B0604020202020204" pitchFamily="34" charset="0"/>
                <a:cs typeface="Arial" panose="020B0604020202020204" pitchFamily="34" charset="0"/>
              </a:rPr>
              <a:t>incurred due to contracts awarded through unfair bidding processes from previous years which are still running and paid in the </a:t>
            </a:r>
            <a:r>
              <a:rPr lang="en-US" sz="1600" i="1" dirty="0" smtClean="0">
                <a:latin typeface="Arial" panose="020B0604020202020204" pitchFamily="34" charset="0"/>
                <a:cs typeface="Arial" panose="020B0604020202020204" pitchFamily="34" charset="0"/>
              </a:rPr>
              <a:t>FY2019/20.</a:t>
            </a:r>
            <a:endParaRPr lang="en-ZA" sz="1600" i="1" dirty="0">
              <a:latin typeface="Arial" panose="020B0604020202020204" pitchFamily="34" charset="0"/>
              <a:cs typeface="Arial" panose="020B0604020202020204" pitchFamily="34" charset="0"/>
            </a:endParaRPr>
          </a:p>
          <a:p>
            <a:pPr algn="just"/>
            <a:endParaRPr lang="en-US" sz="12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620510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smtClean="0">
                <a:solidFill>
                  <a:prstClr val="white"/>
                </a:solidFill>
                <a:latin typeface="Arial" panose="020B0604020202020204" pitchFamily="34" charset="0"/>
              </a:rPr>
              <a:t>Report on the Audit of the Financial Statements</a:t>
            </a:r>
            <a:endParaRPr lang="en-ZA" altLang="en-US" sz="2800" b="1" dirty="0">
              <a:solidFill>
                <a:prstClr val="white"/>
              </a:solidFill>
              <a:latin typeface="Arial" panose="020B0604020202020204" pitchFamily="34" charset="0"/>
            </a:endParaRPr>
          </a:p>
        </p:txBody>
      </p:sp>
      <p:sp>
        <p:nvSpPr>
          <p:cNvPr id="6" name="Rectangle 13"/>
          <p:cNvSpPr>
            <a:spLocks noChangeArrowheads="1"/>
          </p:cNvSpPr>
          <p:nvPr/>
        </p:nvSpPr>
        <p:spPr bwMode="auto">
          <a:xfrm>
            <a:off x="208294" y="827567"/>
            <a:ext cx="8738480"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14400" fontAlgn="base">
              <a:spcBef>
                <a:spcPct val="0"/>
              </a:spcBef>
              <a:spcAft>
                <a:spcPct val="0"/>
              </a:spcAft>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545794" y="6477000"/>
            <a:ext cx="566551"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76</a:t>
            </a:fld>
            <a:endParaRPr lang="en-US" altLang="en-US" sz="2400" dirty="0" smtClean="0">
              <a:solidFill>
                <a:srgbClr val="014929"/>
              </a:solidFill>
              <a:latin typeface="Arial" panose="020B0604020202020204" pitchFamily="34" charset="0"/>
            </a:endParaRPr>
          </a:p>
        </p:txBody>
      </p:sp>
      <p:sp>
        <p:nvSpPr>
          <p:cNvPr id="8" name="Rectangle 13"/>
          <p:cNvSpPr>
            <a:spLocks noChangeArrowheads="1"/>
          </p:cNvSpPr>
          <p:nvPr/>
        </p:nvSpPr>
        <p:spPr bwMode="auto">
          <a:xfrm>
            <a:off x="179754" y="723316"/>
            <a:ext cx="8815754"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r>
              <a:rPr lang="en-ZA" sz="2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Material Irregularities</a:t>
            </a:r>
            <a:endParaRPr lang="en-ZA" sz="2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n-ZA" i="1" dirty="0" smtClean="0">
              <a:solidFill>
                <a:schemeClr val="accent5">
                  <a:lumMod val="75000"/>
                </a:schemeClr>
              </a:solidFill>
              <a:latin typeface="Arial" panose="020B0604020202020204" pitchFamily="34" charset="0"/>
              <a:cs typeface="Arial" panose="020B0604020202020204" pitchFamily="34" charset="0"/>
            </a:endParaRPr>
          </a:p>
          <a:p>
            <a:pPr algn="just" defTabSz="914400" fontAlgn="base">
              <a:spcBef>
                <a:spcPct val="0"/>
              </a:spcBef>
              <a:spcAft>
                <a:spcPct val="0"/>
              </a:spcAft>
            </a:pPr>
            <a:r>
              <a:rPr lang="en-ZA" sz="2000" b="1" dirty="0" smtClean="0">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a:t>
            </a:r>
            <a:r>
              <a:rPr lang="en-ZA" sz="2000" b="1" dirty="0">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Inventory and asset management contract was not awarded to only the bidder that </a:t>
            </a:r>
            <a:r>
              <a:rPr lang="en-ZA" sz="2000" b="1" dirty="0" smtClean="0">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scored highest </a:t>
            </a:r>
            <a:r>
              <a:rPr lang="en-ZA" sz="2000" b="1" dirty="0">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points in the evaluation </a:t>
            </a:r>
            <a:r>
              <a:rPr lang="en-ZA" sz="2000" b="1" dirty="0" smtClean="0">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process </a:t>
            </a:r>
            <a:r>
              <a:rPr lang="en-ZA" dirty="0">
                <a:solidFill>
                  <a:srgbClr val="70AD47">
                    <a:lumMod val="75000"/>
                  </a:srgbClr>
                </a:solidFill>
                <a:latin typeface="Arial" charset="0"/>
                <a:cs typeface="Arial" charset="0"/>
              </a:rPr>
              <a:t>[DOD AR </a:t>
            </a:r>
            <a:r>
              <a:rPr lang="en-ZA" dirty="0" smtClean="0">
                <a:solidFill>
                  <a:srgbClr val="70AD47">
                    <a:lumMod val="75000"/>
                  </a:srgbClr>
                </a:solidFill>
                <a:latin typeface="Arial" charset="0"/>
                <a:cs typeface="Arial" charset="0"/>
              </a:rPr>
              <a:t>p226]</a:t>
            </a:r>
            <a:endParaRPr lang="en-ZA" sz="2000" dirty="0">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1200" i="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i="1" dirty="0">
                <a:latin typeface="Arial" panose="020B0604020202020204" pitchFamily="34" charset="0"/>
                <a:cs typeface="Arial" panose="020B0604020202020204" pitchFamily="34" charset="0"/>
              </a:rPr>
              <a:t>Contract not awarded to company who scored the highest points</a:t>
            </a:r>
          </a:p>
          <a:p>
            <a:pPr marL="285750" indent="-285750" algn="just">
              <a:buFont typeface="Arial" panose="020B0604020202020204" pitchFamily="34" charset="0"/>
              <a:buChar char="•"/>
            </a:pPr>
            <a:r>
              <a:rPr lang="en-ZA" i="1" dirty="0">
                <a:latin typeface="Arial" panose="020B0604020202020204" pitchFamily="34" charset="0"/>
                <a:cs typeface="Arial" panose="020B0604020202020204" pitchFamily="34" charset="0"/>
              </a:rPr>
              <a:t>Awarded to two companies on a 50/50 basis</a:t>
            </a:r>
          </a:p>
          <a:p>
            <a:pPr marL="285750" indent="-285750" algn="just">
              <a:buFont typeface="Arial" panose="020B0604020202020204" pitchFamily="34" charset="0"/>
              <a:buChar char="•"/>
            </a:pPr>
            <a:r>
              <a:rPr lang="en-ZA" i="1" dirty="0">
                <a:latin typeface="Arial" panose="020B0604020202020204" pitchFamily="34" charset="0"/>
                <a:cs typeface="Arial" panose="020B0604020202020204" pitchFamily="34" charset="0"/>
              </a:rPr>
              <a:t>Total </a:t>
            </a:r>
            <a:r>
              <a:rPr lang="en-ZA" i="1" dirty="0" smtClean="0">
                <a:latin typeface="Arial" panose="020B0604020202020204" pitchFamily="34" charset="0"/>
                <a:cs typeface="Arial" panose="020B0604020202020204" pitchFamily="34" charset="0"/>
              </a:rPr>
              <a:t>value of contract = Rm922 </a:t>
            </a:r>
          </a:p>
          <a:p>
            <a:pPr marL="285750" indent="-285750" algn="just">
              <a:buFont typeface="Arial" panose="020B0604020202020204" pitchFamily="34" charset="0"/>
              <a:buChar char="•"/>
            </a:pPr>
            <a:r>
              <a:rPr lang="en-ZA" i="1" dirty="0" smtClean="0">
                <a:latin typeface="Arial" panose="020B0604020202020204" pitchFamily="34" charset="0"/>
                <a:cs typeface="Arial" panose="020B0604020202020204" pitchFamily="34" charset="0"/>
              </a:rPr>
              <a:t>Rm451,9 paid as at end of financial year</a:t>
            </a:r>
          </a:p>
          <a:p>
            <a:pPr marL="285750" indent="-285750" algn="just">
              <a:buFont typeface="Arial" panose="020B0604020202020204" pitchFamily="34" charset="0"/>
              <a:buChar char="•"/>
            </a:pPr>
            <a:endParaRPr lang="en-ZA" i="1" dirty="0">
              <a:solidFill>
                <a:schemeClr val="accent5">
                  <a:lumMod val="75000"/>
                </a:schemeClr>
              </a:solidFill>
              <a:latin typeface="Arial" panose="020B0604020202020204" pitchFamily="34" charset="0"/>
              <a:cs typeface="Arial" panose="020B0604020202020204" pitchFamily="34" charset="0"/>
            </a:endParaRPr>
          </a:p>
          <a:p>
            <a:pPr algn="just"/>
            <a:r>
              <a:rPr lang="en-ZA" sz="2000" b="1" dirty="0" smtClean="0">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en-ZA" sz="2000" b="1" dirty="0">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Lease payments made for unoccupied office </a:t>
            </a:r>
            <a:r>
              <a:rPr lang="en-ZA" sz="2000" b="1" dirty="0" smtClean="0">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buildings </a:t>
            </a:r>
            <a:r>
              <a:rPr lang="en-ZA" dirty="0">
                <a:solidFill>
                  <a:srgbClr val="70AD47">
                    <a:lumMod val="75000"/>
                  </a:srgbClr>
                </a:solidFill>
                <a:latin typeface="Arial" charset="0"/>
                <a:cs typeface="Arial" charset="0"/>
              </a:rPr>
              <a:t>[DOD AR </a:t>
            </a:r>
            <a:r>
              <a:rPr lang="en-ZA" dirty="0" smtClean="0">
                <a:solidFill>
                  <a:srgbClr val="70AD47">
                    <a:lumMod val="75000"/>
                  </a:srgbClr>
                </a:solidFill>
                <a:latin typeface="Arial" charset="0"/>
                <a:cs typeface="Arial" charset="0"/>
              </a:rPr>
              <a:t>p226]</a:t>
            </a:r>
            <a:endParaRPr lang="en-ZA" sz="2000" b="1" dirty="0" smtClean="0">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n-ZA" sz="1200" b="1" dirty="0">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i="1" dirty="0">
                <a:latin typeface="Arial" panose="020B0604020202020204" pitchFamily="34" charset="0"/>
                <a:cs typeface="Arial" panose="020B0604020202020204" pitchFamily="34" charset="0"/>
              </a:rPr>
              <a:t>Initial lease started in </a:t>
            </a:r>
            <a:r>
              <a:rPr lang="en-US" i="1" dirty="0" smtClean="0">
                <a:latin typeface="Arial" panose="020B0604020202020204" pitchFamily="34" charset="0"/>
                <a:cs typeface="Arial" panose="020B0604020202020204" pitchFamily="34" charset="0"/>
              </a:rPr>
              <a:t>2015</a:t>
            </a:r>
          </a:p>
          <a:p>
            <a:pPr marL="285750" indent="-285750" algn="just">
              <a:buFont typeface="Arial" panose="020B0604020202020204" pitchFamily="34" charset="0"/>
              <a:buChar char="•"/>
            </a:pPr>
            <a:r>
              <a:rPr lang="en-US" i="1" dirty="0" smtClean="0">
                <a:latin typeface="Arial" panose="020B0604020202020204" pitchFamily="34" charset="0"/>
                <a:cs typeface="Arial" panose="020B0604020202020204" pitchFamily="34" charset="0"/>
              </a:rPr>
              <a:t>Full </a:t>
            </a:r>
            <a:r>
              <a:rPr lang="en-US" i="1" dirty="0">
                <a:latin typeface="Arial" panose="020B0604020202020204" pitchFamily="34" charset="0"/>
                <a:cs typeface="Arial" panose="020B0604020202020204" pitchFamily="34" charset="0"/>
              </a:rPr>
              <a:t>occupation </a:t>
            </a:r>
            <a:r>
              <a:rPr lang="en-US" i="1" dirty="0" smtClean="0">
                <a:latin typeface="Arial" panose="020B0604020202020204" pitchFamily="34" charset="0"/>
                <a:cs typeface="Arial" panose="020B0604020202020204" pitchFamily="34" charset="0"/>
              </a:rPr>
              <a:t>only </a:t>
            </a:r>
            <a:r>
              <a:rPr lang="en-US" i="1" dirty="0">
                <a:latin typeface="Arial" panose="020B0604020202020204" pitchFamily="34" charset="0"/>
                <a:cs typeface="Arial" panose="020B0604020202020204" pitchFamily="34" charset="0"/>
              </a:rPr>
              <a:t>in January 2020 for </a:t>
            </a:r>
            <a:r>
              <a:rPr lang="en-US" i="1" dirty="0" smtClean="0">
                <a:latin typeface="Arial" panose="020B0604020202020204" pitchFamily="34" charset="0"/>
                <a:cs typeface="Arial" panose="020B0604020202020204" pitchFamily="34" charset="0"/>
              </a:rPr>
              <a:t>five buildings</a:t>
            </a:r>
            <a:endParaRPr lang="en-US" i="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i="1" dirty="0">
                <a:latin typeface="Arial" panose="020B0604020202020204" pitchFamily="34" charset="0"/>
                <a:cs typeface="Arial" panose="020B0604020202020204" pitchFamily="34" charset="0"/>
              </a:rPr>
              <a:t>R108m was paid, when buildings were not fully </a:t>
            </a:r>
            <a:r>
              <a:rPr lang="en-US" i="1" dirty="0" err="1" smtClean="0">
                <a:latin typeface="Arial" panose="020B0604020202020204" pitchFamily="34" charset="0"/>
                <a:cs typeface="Arial" panose="020B0604020202020204" pitchFamily="34" charset="0"/>
              </a:rPr>
              <a:t>utilised</a:t>
            </a:r>
            <a:endParaRPr lang="en-US" i="1" dirty="0">
              <a:latin typeface="Arial" panose="020B0604020202020204" pitchFamily="34" charset="0"/>
              <a:cs typeface="Arial" panose="020B0604020202020204" pitchFamily="34" charset="0"/>
            </a:endParaRPr>
          </a:p>
          <a:p>
            <a:pPr algn="just"/>
            <a:endParaRPr lang="en-US" sz="14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853710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smtClean="0">
                <a:solidFill>
                  <a:prstClr val="white"/>
                </a:solidFill>
                <a:latin typeface="Arial" panose="020B0604020202020204" pitchFamily="34" charset="0"/>
              </a:rPr>
              <a:t>Report on the Audit of the Financial Statements</a:t>
            </a:r>
            <a:endParaRPr lang="en-ZA" altLang="en-US" sz="2800" b="1" dirty="0">
              <a:solidFill>
                <a:prstClr val="white"/>
              </a:solidFill>
              <a:latin typeface="Arial" panose="020B0604020202020204" pitchFamily="34" charset="0"/>
            </a:endParaRPr>
          </a:p>
        </p:txBody>
      </p:sp>
      <p:sp>
        <p:nvSpPr>
          <p:cNvPr id="6" name="Rectangle 13"/>
          <p:cNvSpPr>
            <a:spLocks noChangeArrowheads="1"/>
          </p:cNvSpPr>
          <p:nvPr/>
        </p:nvSpPr>
        <p:spPr bwMode="auto">
          <a:xfrm>
            <a:off x="208294" y="827567"/>
            <a:ext cx="8738480"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14400" fontAlgn="base">
              <a:spcBef>
                <a:spcPct val="0"/>
              </a:spcBef>
              <a:spcAft>
                <a:spcPct val="0"/>
              </a:spcAft>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545794" y="6477000"/>
            <a:ext cx="566551"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77</a:t>
            </a:fld>
            <a:endParaRPr lang="en-US" altLang="en-US" sz="2400" dirty="0" smtClean="0">
              <a:solidFill>
                <a:srgbClr val="014929"/>
              </a:solidFill>
              <a:latin typeface="Arial" panose="020B0604020202020204" pitchFamily="34" charset="0"/>
            </a:endParaRPr>
          </a:p>
        </p:txBody>
      </p:sp>
      <p:sp>
        <p:nvSpPr>
          <p:cNvPr id="8" name="Rectangle 13"/>
          <p:cNvSpPr>
            <a:spLocks noChangeArrowheads="1"/>
          </p:cNvSpPr>
          <p:nvPr/>
        </p:nvSpPr>
        <p:spPr bwMode="auto">
          <a:xfrm>
            <a:off x="179754" y="723316"/>
            <a:ext cx="8815754"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r>
              <a:rPr lang="en-ZA" sz="2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Material Irregularities (2)</a:t>
            </a:r>
            <a:endParaRPr lang="en-ZA" sz="2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n-ZA" i="1" dirty="0" smtClean="0">
              <a:solidFill>
                <a:schemeClr val="accent5">
                  <a:lumMod val="75000"/>
                </a:schemeClr>
              </a:solidFill>
              <a:latin typeface="Arial" panose="020B0604020202020204" pitchFamily="34" charset="0"/>
              <a:cs typeface="Arial" panose="020B0604020202020204" pitchFamily="34" charset="0"/>
            </a:endParaRPr>
          </a:p>
          <a:p>
            <a:pPr algn="just" defTabSz="914400" fontAlgn="base">
              <a:spcBef>
                <a:spcPct val="0"/>
              </a:spcBef>
              <a:spcAft>
                <a:spcPct val="0"/>
              </a:spcAft>
            </a:pPr>
            <a:r>
              <a:rPr lang="en-ZA" sz="2000" b="1" dirty="0">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en-ZA" sz="2000" b="1" dirty="0" smtClean="0">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ZA" sz="2000" b="1" dirty="0">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Unfair award for the supply of </a:t>
            </a:r>
            <a:r>
              <a:rPr lang="en-ZA" sz="2000" b="1" dirty="0" smtClean="0">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fuel </a:t>
            </a:r>
            <a:r>
              <a:rPr lang="en-ZA" dirty="0">
                <a:solidFill>
                  <a:srgbClr val="70AD47">
                    <a:lumMod val="75000"/>
                  </a:srgbClr>
                </a:solidFill>
                <a:latin typeface="Arial" charset="0"/>
                <a:cs typeface="Arial" charset="0"/>
              </a:rPr>
              <a:t>[DOD AR </a:t>
            </a:r>
            <a:r>
              <a:rPr lang="en-ZA" dirty="0" smtClean="0">
                <a:solidFill>
                  <a:srgbClr val="70AD47">
                    <a:lumMod val="75000"/>
                  </a:srgbClr>
                </a:solidFill>
                <a:latin typeface="Arial" charset="0"/>
                <a:cs typeface="Arial" charset="0"/>
              </a:rPr>
              <a:t>p227]</a:t>
            </a:r>
            <a:endParaRPr lang="en-ZA" sz="2000" dirty="0">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1200" i="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i="1" dirty="0">
                <a:latin typeface="Arial" panose="020B0604020202020204" pitchFamily="34" charset="0"/>
                <a:cs typeface="Arial" panose="020B0604020202020204" pitchFamily="34" charset="0"/>
              </a:rPr>
              <a:t>Contract for supply of </a:t>
            </a:r>
            <a:r>
              <a:rPr lang="en-ZA" i="1" dirty="0" smtClean="0">
                <a:latin typeface="Arial" panose="020B0604020202020204" pitchFamily="34" charset="0"/>
                <a:cs typeface="Arial" panose="020B0604020202020204" pitchFamily="34" charset="0"/>
              </a:rPr>
              <a:t>jet fuel</a:t>
            </a:r>
          </a:p>
          <a:p>
            <a:pPr marL="285750" indent="-285750" algn="just">
              <a:buFont typeface="Arial" panose="020B0604020202020204" pitchFamily="34" charset="0"/>
              <a:buChar char="•"/>
            </a:pPr>
            <a:r>
              <a:rPr lang="en-ZA" i="1" dirty="0" smtClean="0">
                <a:latin typeface="Arial" panose="020B0604020202020204" pitchFamily="34" charset="0"/>
                <a:cs typeface="Arial" panose="020B0604020202020204" pitchFamily="34" charset="0"/>
              </a:rPr>
              <a:t>Pricing was set </a:t>
            </a:r>
            <a:r>
              <a:rPr lang="en-ZA" i="1" dirty="0">
                <a:latin typeface="Arial" panose="020B0604020202020204" pitchFamily="34" charset="0"/>
                <a:cs typeface="Arial" panose="020B0604020202020204" pitchFamily="34" charset="0"/>
              </a:rPr>
              <a:t>between R11,32 and R13,84</a:t>
            </a:r>
          </a:p>
          <a:p>
            <a:pPr marL="285750" indent="-285750" algn="just">
              <a:buFont typeface="Arial" panose="020B0604020202020204" pitchFamily="34" charset="0"/>
              <a:buChar char="•"/>
            </a:pPr>
            <a:r>
              <a:rPr lang="en-ZA" i="1" dirty="0">
                <a:latin typeface="Arial" panose="020B0604020202020204" pitchFamily="34" charset="0"/>
                <a:cs typeface="Arial" panose="020B0604020202020204" pitchFamily="34" charset="0"/>
              </a:rPr>
              <a:t>Award finally made to supplier who charged 33 </a:t>
            </a:r>
            <a:r>
              <a:rPr lang="en-ZA" i="1" dirty="0" smtClean="0">
                <a:latin typeface="Arial" panose="020B0604020202020204" pitchFamily="34" charset="0"/>
                <a:cs typeface="Arial" panose="020B0604020202020204" pitchFamily="34" charset="0"/>
              </a:rPr>
              <a:t>cents per litre more, </a:t>
            </a:r>
            <a:r>
              <a:rPr lang="en-ZA" i="1" dirty="0">
                <a:latin typeface="Arial" panose="020B0604020202020204" pitchFamily="34" charset="0"/>
                <a:cs typeface="Arial" panose="020B0604020202020204" pitchFamily="34" charset="0"/>
              </a:rPr>
              <a:t>for 1 million litres of fuel due to change in mode of transport from rail to </a:t>
            </a:r>
            <a:r>
              <a:rPr lang="en-ZA" i="1" dirty="0" smtClean="0">
                <a:latin typeface="Arial" panose="020B0604020202020204" pitchFamily="34" charset="0"/>
                <a:cs typeface="Arial" panose="020B0604020202020204" pitchFamily="34" charset="0"/>
              </a:rPr>
              <a:t>road </a:t>
            </a:r>
          </a:p>
          <a:p>
            <a:pPr marL="285750" indent="-285750" algn="just">
              <a:buFont typeface="Arial" panose="020B0604020202020204" pitchFamily="34" charset="0"/>
              <a:buChar char="•"/>
            </a:pPr>
            <a:r>
              <a:rPr lang="en-ZA" i="1" dirty="0" smtClean="0">
                <a:latin typeface="Arial" panose="020B0604020202020204" pitchFamily="34" charset="0"/>
                <a:cs typeface="Arial" panose="020B0604020202020204" pitchFamily="34" charset="0"/>
              </a:rPr>
              <a:t>Possible </a:t>
            </a:r>
            <a:r>
              <a:rPr lang="en-ZA" i="1" dirty="0">
                <a:latin typeface="Arial" panose="020B0604020202020204" pitchFamily="34" charset="0"/>
                <a:cs typeface="Arial" panose="020B0604020202020204" pitchFamily="34" charset="0"/>
              </a:rPr>
              <a:t>loss of </a:t>
            </a:r>
            <a:r>
              <a:rPr lang="en-ZA" i="1" dirty="0" smtClean="0">
                <a:latin typeface="Arial" panose="020B0604020202020204" pitchFamily="34" charset="0"/>
                <a:cs typeface="Arial" panose="020B0604020202020204" pitchFamily="34" charset="0"/>
              </a:rPr>
              <a:t>Rm2,57</a:t>
            </a:r>
            <a:endParaRPr lang="en-ZA" i="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ZA" i="1" dirty="0">
              <a:solidFill>
                <a:schemeClr val="accent5">
                  <a:lumMod val="75000"/>
                </a:schemeClr>
              </a:solidFill>
              <a:latin typeface="Arial" panose="020B0604020202020204" pitchFamily="34" charset="0"/>
              <a:cs typeface="Arial" panose="020B0604020202020204" pitchFamily="34" charset="0"/>
            </a:endParaRPr>
          </a:p>
          <a:p>
            <a:pPr algn="just"/>
            <a:endParaRPr lang="en-US" sz="14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13369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DE43F4-AC2F-2540-B1D3-A3B211703107}"/>
              </a:ext>
            </a:extLst>
          </p:cNvPr>
          <p:cNvPicPr>
            <a:picLocks noChangeAspect="1"/>
          </p:cNvPicPr>
          <p:nvPr/>
        </p:nvPicPr>
        <p:blipFill>
          <a:blip r:embed="rId2"/>
          <a:stretch>
            <a:fillRect/>
          </a:stretch>
        </p:blipFill>
        <p:spPr>
          <a:xfrm>
            <a:off x="0" y="7951"/>
            <a:ext cx="9144000" cy="6858000"/>
          </a:xfrm>
          <a:prstGeom prst="rect">
            <a:avLst/>
          </a:prstGeom>
        </p:spPr>
      </p:pic>
      <p:sp>
        <p:nvSpPr>
          <p:cNvPr id="3" name="TextBox 2"/>
          <p:cNvSpPr txBox="1"/>
          <p:nvPr/>
        </p:nvSpPr>
        <p:spPr>
          <a:xfrm>
            <a:off x="352425" y="413087"/>
            <a:ext cx="7472596" cy="1015663"/>
          </a:xfrm>
          <a:prstGeom prst="rect">
            <a:avLst/>
          </a:prstGeom>
          <a:noFill/>
        </p:spPr>
        <p:txBody>
          <a:bodyPr wrap="square" rtlCol="0">
            <a:spAutoFit/>
            <a:scene3d>
              <a:camera prst="orthographicFront"/>
              <a:lightRig rig="flat" dir="t"/>
            </a:scene3d>
            <a:sp3d extrusionH="38100">
              <a:bevelT w="38100" h="38100"/>
            </a:sp3d>
          </a:bodyPr>
          <a:lstStyle/>
          <a:p>
            <a:r>
              <a:rPr lang="en-GB" sz="6000" dirty="0">
                <a:solidFill>
                  <a:srgbClr val="3D6040">
                    <a:alpha val="26000"/>
                  </a:srgbClr>
                </a:solidFill>
                <a:effectLst>
                  <a:innerShdw blurRad="63500" dist="50800" dir="8100000">
                    <a:prstClr val="black">
                      <a:alpha val="50000"/>
                    </a:prstClr>
                  </a:innerShdw>
                </a:effectLst>
                <a:latin typeface="Arial Black" panose="020B0A04020102020204" pitchFamily="34" charset="0"/>
              </a:rPr>
              <a:t>Thank you…</a:t>
            </a:r>
          </a:p>
        </p:txBody>
      </p:sp>
      <p:pic>
        <p:nvPicPr>
          <p:cNvPr id="2" name="Picture 1"/>
          <p:cNvPicPr>
            <a:picLocks noChangeAspect="1"/>
          </p:cNvPicPr>
          <p:nvPr/>
        </p:nvPicPr>
        <p:blipFill>
          <a:blip r:embed="rId3"/>
          <a:stretch>
            <a:fillRect/>
          </a:stretch>
        </p:blipFill>
        <p:spPr>
          <a:xfrm>
            <a:off x="4219575" y="5238750"/>
            <a:ext cx="4857750" cy="1504950"/>
          </a:xfrm>
          <a:prstGeom prst="rect">
            <a:avLst/>
          </a:prstGeom>
        </p:spPr>
      </p:pic>
    </p:spTree>
    <p:extLst>
      <p:ext uri="{BB962C8B-B14F-4D97-AF65-F5344CB8AC3E}">
        <p14:creationId xmlns:p14="http://schemas.microsoft.com/office/powerpoint/2010/main" val="520282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Background</a:t>
            </a:r>
          </a:p>
        </p:txBody>
      </p:sp>
      <p:sp>
        <p:nvSpPr>
          <p:cNvPr id="6" name="Rectangle 13"/>
          <p:cNvSpPr>
            <a:spLocks noChangeArrowheads="1"/>
          </p:cNvSpPr>
          <p:nvPr/>
        </p:nvSpPr>
        <p:spPr bwMode="auto">
          <a:xfrm>
            <a:off x="202490" y="723576"/>
            <a:ext cx="8738480"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gn="just" defTabSz="914400" fontAlgn="base">
              <a:spcBef>
                <a:spcPct val="0"/>
              </a:spcBef>
              <a:spcAft>
                <a:spcPct val="0"/>
              </a:spcAft>
              <a:buFont typeface="+mj-lt"/>
              <a:buAutoNum type="arabicParenR" startAt="2"/>
            </a:pPr>
            <a:r>
              <a:rPr lang="en-ZA" sz="2200" b="1" dirty="0">
                <a:solidFill>
                  <a:prstClr val="black"/>
                </a:solidFill>
                <a:effectLst>
                  <a:outerShdw blurRad="38100" dist="38100" dir="2700000" algn="tl">
                    <a:srgbClr val="000000">
                      <a:alpha val="43137"/>
                    </a:srgbClr>
                  </a:outerShdw>
                </a:effectLst>
                <a:latin typeface="Arial" charset="0"/>
                <a:cs typeface="Arial" charset="0"/>
              </a:rPr>
              <a:t>Government Gazette No. 43188</a:t>
            </a:r>
            <a:r>
              <a:rPr lang="en-ZA" sz="2200" dirty="0">
                <a:solidFill>
                  <a:prstClr val="black"/>
                </a:solidFill>
                <a:latin typeface="Arial" charset="0"/>
                <a:cs typeface="Arial" charset="0"/>
              </a:rPr>
              <a:t> dated </a:t>
            </a:r>
            <a:r>
              <a:rPr lang="en-ZA" sz="2200" b="1" dirty="0">
                <a:solidFill>
                  <a:prstClr val="black"/>
                </a:solidFill>
                <a:effectLst>
                  <a:outerShdw blurRad="38100" dist="38100" dir="2700000" algn="tl">
                    <a:srgbClr val="000000">
                      <a:alpha val="43137"/>
                    </a:srgbClr>
                  </a:outerShdw>
                </a:effectLst>
                <a:latin typeface="Arial" charset="0"/>
                <a:cs typeface="Arial" charset="0"/>
              </a:rPr>
              <a:t>31 Mar 2020</a:t>
            </a:r>
            <a:r>
              <a:rPr lang="en-ZA" sz="2200" dirty="0">
                <a:solidFill>
                  <a:prstClr val="black"/>
                </a:solidFill>
                <a:latin typeface="Arial" charset="0"/>
                <a:cs typeface="Arial" charset="0"/>
              </a:rPr>
              <a:t>, providing </a:t>
            </a:r>
            <a:r>
              <a:rPr lang="en-ZA" sz="2200" u="sng" dirty="0">
                <a:solidFill>
                  <a:prstClr val="black"/>
                </a:solidFill>
                <a:latin typeface="Arial" charset="0"/>
                <a:cs typeface="Arial" charset="0"/>
              </a:rPr>
              <a:t>exemption</a:t>
            </a:r>
            <a:r>
              <a:rPr lang="en-ZA" sz="2200" dirty="0">
                <a:solidFill>
                  <a:prstClr val="black"/>
                </a:solidFill>
                <a:latin typeface="Arial" charset="0"/>
                <a:cs typeface="Arial" charset="0"/>
              </a:rPr>
              <a:t> from complying with deadlines in </a:t>
            </a:r>
            <a:r>
              <a:rPr lang="en-ZA" sz="2200" dirty="0" err="1">
                <a:solidFill>
                  <a:prstClr val="black"/>
                </a:solidFill>
                <a:latin typeface="Arial" charset="0"/>
                <a:cs typeface="Arial" charset="0"/>
              </a:rPr>
              <a:t>ito</a:t>
            </a:r>
            <a:r>
              <a:rPr lang="en-ZA" sz="2200" dirty="0">
                <a:solidFill>
                  <a:prstClr val="black"/>
                </a:solidFill>
                <a:latin typeface="Arial" charset="0"/>
                <a:cs typeface="Arial" charset="0"/>
              </a:rPr>
              <a:t> PFMA </a:t>
            </a:r>
            <a:br>
              <a:rPr lang="en-ZA" sz="2200" dirty="0">
                <a:solidFill>
                  <a:prstClr val="black"/>
                </a:solidFill>
                <a:latin typeface="Arial" charset="0"/>
                <a:cs typeface="Arial" charset="0"/>
              </a:rPr>
            </a:br>
            <a:r>
              <a:rPr lang="en-ZA" sz="2200" dirty="0">
                <a:solidFill>
                  <a:prstClr val="black"/>
                </a:solidFill>
                <a:latin typeface="Arial" charset="0"/>
                <a:cs typeface="Arial" charset="0"/>
              </a:rPr>
              <a:t>Sec 40(1)(c), 40(1)(d), 55(1)(c) &amp; 55(1)(d).</a:t>
            </a:r>
            <a:endParaRPr lang="en-ZA" sz="2200" b="1" dirty="0">
              <a:solidFill>
                <a:prstClr val="black"/>
              </a:solidFill>
              <a:effectLst>
                <a:outerShdw blurRad="38100" dist="38100" dir="2700000" algn="tl">
                  <a:srgbClr val="000000">
                    <a:alpha val="43137"/>
                  </a:srgbClr>
                </a:outerShdw>
              </a:effectLst>
              <a:latin typeface="Arial" charset="0"/>
              <a:cs typeface="Arial" charset="0"/>
            </a:endParaRPr>
          </a:p>
          <a:p>
            <a:pPr marL="457200" indent="-457200" algn="just" defTabSz="914400" fontAlgn="base">
              <a:spcBef>
                <a:spcPct val="0"/>
              </a:spcBef>
              <a:spcAft>
                <a:spcPct val="0"/>
              </a:spcAft>
              <a:buFont typeface="+mj-lt"/>
              <a:buAutoNum type="arabicParenR" startAt="2"/>
            </a:pPr>
            <a:endParaRPr lang="en-ZA" sz="2200" b="1" dirty="0">
              <a:solidFill>
                <a:prstClr val="black"/>
              </a:solidFill>
              <a:effectLst>
                <a:outerShdw blurRad="38100" dist="38100" dir="2700000" algn="tl">
                  <a:srgbClr val="000000">
                    <a:alpha val="43137"/>
                  </a:srgbClr>
                </a:outerShdw>
              </a:effectLst>
              <a:latin typeface="Arial" charset="0"/>
              <a:cs typeface="Arial" charset="0"/>
            </a:endParaRPr>
          </a:p>
          <a:p>
            <a:pPr marL="457200" indent="-457200" algn="just" defTabSz="914400" fontAlgn="base">
              <a:spcBef>
                <a:spcPct val="0"/>
              </a:spcBef>
              <a:spcAft>
                <a:spcPct val="0"/>
              </a:spcAft>
              <a:buFont typeface="+mj-lt"/>
              <a:buAutoNum type="arabicParenR" startAt="2"/>
            </a:pPr>
            <a:r>
              <a:rPr lang="en-ZA" sz="2200" b="1" dirty="0">
                <a:solidFill>
                  <a:prstClr val="black"/>
                </a:solidFill>
                <a:effectLst>
                  <a:outerShdw blurRad="38100" dist="38100" dir="2700000" algn="tl">
                    <a:srgbClr val="000000">
                      <a:alpha val="43137"/>
                    </a:srgbClr>
                  </a:outerShdw>
                </a:effectLst>
                <a:latin typeface="Arial" charset="0"/>
                <a:cs typeface="Arial" charset="0"/>
              </a:rPr>
              <a:t>NT Circular 2019/20 </a:t>
            </a:r>
            <a:r>
              <a:rPr lang="en-ZA" sz="2200" dirty="0">
                <a:solidFill>
                  <a:prstClr val="black"/>
                </a:solidFill>
                <a:latin typeface="Arial" charset="0"/>
                <a:cs typeface="Arial" charset="0"/>
              </a:rPr>
              <a:t>dated </a:t>
            </a:r>
            <a:r>
              <a:rPr lang="en-ZA" sz="2200" b="1" dirty="0">
                <a:solidFill>
                  <a:prstClr val="black"/>
                </a:solidFill>
                <a:effectLst>
                  <a:outerShdw blurRad="38100" dist="38100" dir="2700000" algn="tl">
                    <a:srgbClr val="000000">
                      <a:alpha val="43137"/>
                    </a:srgbClr>
                  </a:outerShdw>
                </a:effectLst>
                <a:latin typeface="Arial" charset="0"/>
                <a:cs typeface="Arial" charset="0"/>
              </a:rPr>
              <a:t>10 Jun 2020</a:t>
            </a:r>
            <a:r>
              <a:rPr lang="en-ZA" sz="2200" dirty="0">
                <a:solidFill>
                  <a:prstClr val="black"/>
                </a:solidFill>
                <a:latin typeface="Arial" charset="0"/>
                <a:cs typeface="Arial" charset="0"/>
              </a:rPr>
              <a:t> to Accounting Officers </a:t>
            </a:r>
            <a:r>
              <a:rPr lang="en-ZA" sz="2200" i="1" dirty="0">
                <a:solidFill>
                  <a:prstClr val="black"/>
                </a:solidFill>
                <a:latin typeface="Arial" charset="0"/>
                <a:cs typeface="Arial" charset="0"/>
              </a:rPr>
              <a:t>“Financial Year End Procedures, Closure and Submission Dates for all PFMA Compliant Institutions as amended”</a:t>
            </a:r>
            <a:r>
              <a:rPr lang="en-ZA" sz="2200" dirty="0">
                <a:solidFill>
                  <a:prstClr val="black"/>
                </a:solidFill>
                <a:latin typeface="Arial" charset="0"/>
                <a:cs typeface="Arial" charset="0"/>
              </a:rPr>
              <a:t>, confirming</a:t>
            </a:r>
            <a:r>
              <a:rPr lang="en-ZA" sz="2200" u="sng" dirty="0">
                <a:solidFill>
                  <a:prstClr val="black"/>
                </a:solidFill>
                <a:latin typeface="Arial" charset="0"/>
                <a:cs typeface="Arial" charset="0"/>
              </a:rPr>
              <a:t> extension of submission deadlines</a:t>
            </a:r>
            <a:r>
              <a:rPr lang="en-ZA" sz="2200" dirty="0">
                <a:solidFill>
                  <a:prstClr val="black"/>
                </a:solidFill>
                <a:latin typeface="Arial" charset="0"/>
                <a:cs typeface="Arial" charset="0"/>
              </a:rPr>
              <a:t> </a:t>
            </a:r>
            <a:r>
              <a:rPr lang="en-ZA" sz="2200" dirty="0" err="1">
                <a:solidFill>
                  <a:prstClr val="black"/>
                </a:solidFill>
                <a:latin typeface="Arial" charset="0"/>
                <a:cs typeface="Arial" charset="0"/>
              </a:rPr>
              <a:t>ito</a:t>
            </a:r>
            <a:r>
              <a:rPr lang="en-ZA" sz="2200" dirty="0">
                <a:solidFill>
                  <a:prstClr val="black"/>
                </a:solidFill>
                <a:latin typeface="Arial" charset="0"/>
                <a:cs typeface="Arial" charset="0"/>
              </a:rPr>
              <a:t> PFMA:</a:t>
            </a:r>
          </a:p>
          <a:p>
            <a:pPr algn="just" defTabSz="914400" fontAlgn="base">
              <a:spcBef>
                <a:spcPct val="0"/>
              </a:spcBef>
              <a:spcAft>
                <a:spcPct val="0"/>
              </a:spcAft>
            </a:pPr>
            <a:endParaRPr lang="en-ZA" sz="1600" dirty="0">
              <a:solidFill>
                <a:prstClr val="black"/>
              </a:solidFill>
              <a:latin typeface="Arial" charset="0"/>
              <a:cs typeface="Arial" charset="0"/>
            </a:endParaRPr>
          </a:p>
          <a:p>
            <a:pPr algn="just" defTabSz="914400" fontAlgn="base">
              <a:spcBef>
                <a:spcPct val="0"/>
              </a:spcBef>
              <a:spcAft>
                <a:spcPct val="0"/>
              </a:spcAft>
            </a:pPr>
            <a:r>
              <a:rPr lang="en-ZA" sz="2200" dirty="0">
                <a:solidFill>
                  <a:prstClr val="black"/>
                </a:solidFill>
                <a:latin typeface="Arial" charset="0"/>
                <a:cs typeface="Arial" charset="0"/>
              </a:rPr>
              <a:t>    -  Sec 41, 51(1)(f) </a:t>
            </a:r>
            <a:r>
              <a:rPr lang="en-ZA" sz="2200" dirty="0" smtClean="0">
                <a:solidFill>
                  <a:prstClr val="black"/>
                </a:solidFill>
                <a:latin typeface="Arial" charset="0"/>
                <a:cs typeface="Arial" charset="0"/>
              </a:rPr>
              <a:t>and </a:t>
            </a:r>
            <a:r>
              <a:rPr lang="en-ZA" sz="2200" dirty="0">
                <a:solidFill>
                  <a:prstClr val="black"/>
                </a:solidFill>
                <a:latin typeface="Arial" charset="0"/>
                <a:cs typeface="Arial" charset="0"/>
              </a:rPr>
              <a:t>7</a:t>
            </a:r>
            <a:r>
              <a:rPr lang="en-ZA" sz="2200" dirty="0">
                <a:latin typeface="Arial" charset="0"/>
                <a:cs typeface="Arial" charset="0"/>
              </a:rPr>
              <a:t>6 </a:t>
            </a:r>
            <a:r>
              <a:rPr lang="en-ZA" sz="2200" i="1" dirty="0">
                <a:latin typeface="Arial" charset="0"/>
                <a:cs typeface="Arial" charset="0"/>
              </a:rPr>
              <a:t>[submission of Annual Reports to AGSA]</a:t>
            </a:r>
            <a:r>
              <a:rPr lang="en-ZA" sz="2200" dirty="0">
                <a:latin typeface="Arial" charset="0"/>
                <a:cs typeface="Arial" charset="0"/>
              </a:rPr>
              <a:t> </a:t>
            </a:r>
          </a:p>
          <a:p>
            <a:pPr algn="just" defTabSz="914400" fontAlgn="base">
              <a:spcBef>
                <a:spcPct val="0"/>
              </a:spcBef>
              <a:spcAft>
                <a:spcPct val="0"/>
              </a:spcAft>
            </a:pPr>
            <a:r>
              <a:rPr lang="en-ZA" sz="1400" dirty="0">
                <a:latin typeface="Arial" charset="0"/>
                <a:cs typeface="Arial" charset="0"/>
              </a:rPr>
              <a:t>   </a:t>
            </a:r>
            <a:endParaRPr lang="en-ZA" sz="1000" dirty="0">
              <a:latin typeface="Arial" charset="0"/>
              <a:cs typeface="Arial" charset="0"/>
            </a:endParaRPr>
          </a:p>
          <a:p>
            <a:pPr algn="just" defTabSz="914400" fontAlgn="base">
              <a:spcBef>
                <a:spcPct val="0"/>
              </a:spcBef>
              <a:spcAft>
                <a:spcPct val="0"/>
              </a:spcAft>
            </a:pPr>
            <a:r>
              <a:rPr lang="en-ZA" sz="2200" dirty="0">
                <a:latin typeface="Arial" charset="0"/>
                <a:cs typeface="Arial" charset="0"/>
              </a:rPr>
              <a:t>    -  Sec 40(1)(d) </a:t>
            </a:r>
            <a:r>
              <a:rPr lang="en-ZA" sz="2200" dirty="0" smtClean="0">
                <a:latin typeface="Arial" charset="0"/>
                <a:cs typeface="Arial" charset="0"/>
              </a:rPr>
              <a:t>and </a:t>
            </a:r>
            <a:r>
              <a:rPr lang="en-ZA" sz="2200" dirty="0">
                <a:latin typeface="Arial" charset="0"/>
                <a:cs typeface="Arial" charset="0"/>
              </a:rPr>
              <a:t>55(1)(d)</a:t>
            </a:r>
            <a:r>
              <a:rPr lang="en-ZA" sz="2200" i="1" dirty="0">
                <a:latin typeface="Arial" charset="0"/>
                <a:cs typeface="Arial" charset="0"/>
              </a:rPr>
              <a:t> [submission of Audit Report by AGSA]</a:t>
            </a:r>
            <a:r>
              <a:rPr lang="en-ZA" sz="2200" dirty="0">
                <a:latin typeface="Arial" charset="0"/>
                <a:cs typeface="Arial" charset="0"/>
              </a:rPr>
              <a:t>  </a:t>
            </a:r>
          </a:p>
          <a:p>
            <a:pPr algn="just" defTabSz="914400" fontAlgn="base">
              <a:spcBef>
                <a:spcPct val="0"/>
              </a:spcBef>
              <a:spcAft>
                <a:spcPct val="0"/>
              </a:spcAft>
            </a:pPr>
            <a:endParaRPr lang="en-ZA" sz="1000" dirty="0">
              <a:latin typeface="Arial" charset="0"/>
              <a:cs typeface="Arial" charset="0"/>
            </a:endParaRPr>
          </a:p>
          <a:p>
            <a:pPr algn="just" defTabSz="914400" fontAlgn="base">
              <a:spcBef>
                <a:spcPct val="0"/>
              </a:spcBef>
              <a:spcAft>
                <a:spcPct val="0"/>
              </a:spcAft>
            </a:pPr>
            <a:r>
              <a:rPr lang="en-ZA" sz="2200" dirty="0">
                <a:latin typeface="Arial" charset="0"/>
                <a:cs typeface="Arial" charset="0"/>
              </a:rPr>
              <a:t>    -  Sec 65(1)(a) </a:t>
            </a:r>
            <a:r>
              <a:rPr lang="en-ZA" sz="2200" dirty="0" smtClean="0">
                <a:latin typeface="Arial" charset="0"/>
                <a:cs typeface="Arial" charset="0"/>
              </a:rPr>
              <a:t>and </a:t>
            </a:r>
            <a:r>
              <a:rPr lang="en-ZA" sz="2200" dirty="0">
                <a:latin typeface="Arial" charset="0"/>
                <a:cs typeface="Arial" charset="0"/>
              </a:rPr>
              <a:t>65(2) </a:t>
            </a:r>
            <a:r>
              <a:rPr lang="en-ZA" sz="2200" i="1" dirty="0">
                <a:latin typeface="Arial" charset="0"/>
                <a:cs typeface="Arial" charset="0"/>
              </a:rPr>
              <a:t>[tabling of Annual Reports</a:t>
            </a:r>
            <a:r>
              <a:rPr lang="en-ZA" sz="2200" i="1" dirty="0" smtClean="0">
                <a:latin typeface="Arial" charset="0"/>
                <a:cs typeface="Arial" charset="0"/>
              </a:rPr>
              <a:t>]  </a:t>
            </a:r>
          </a:p>
          <a:p>
            <a:pPr algn="just" defTabSz="914400" fontAlgn="base">
              <a:spcBef>
                <a:spcPct val="0"/>
              </a:spcBef>
              <a:spcAft>
                <a:spcPct val="0"/>
              </a:spcAft>
            </a:pPr>
            <a:r>
              <a:rPr lang="en-ZA" sz="2200" b="1" i="1" dirty="0">
                <a:solidFill>
                  <a:srgbClr val="006600"/>
                </a:solidFill>
                <a:effectLst>
                  <a:outerShdw blurRad="38100" dist="38100" dir="2700000" algn="tl">
                    <a:srgbClr val="000000">
                      <a:alpha val="43137"/>
                    </a:srgbClr>
                  </a:outerShdw>
                </a:effectLst>
                <a:latin typeface="Arial" charset="0"/>
                <a:cs typeface="Arial" charset="0"/>
              </a:rPr>
              <a:t> </a:t>
            </a:r>
            <a:r>
              <a:rPr lang="en-ZA" sz="2200" b="1" i="1" dirty="0" smtClean="0">
                <a:solidFill>
                  <a:srgbClr val="006600"/>
                </a:solidFill>
                <a:effectLst>
                  <a:outerShdw blurRad="38100" dist="38100" dir="2700000" algn="tl">
                    <a:srgbClr val="000000">
                      <a:alpha val="43137"/>
                    </a:srgbClr>
                  </a:outerShdw>
                </a:effectLst>
                <a:latin typeface="Arial" charset="0"/>
                <a:cs typeface="Arial" charset="0"/>
              </a:rPr>
              <a:t>      </a:t>
            </a:r>
            <a:r>
              <a:rPr lang="en-ZA" sz="2200" i="1" dirty="0" smtClean="0">
                <a:solidFill>
                  <a:srgbClr val="58805B"/>
                </a:solidFill>
                <a:latin typeface="Arial" charset="0"/>
                <a:cs typeface="Arial" charset="0"/>
              </a:rPr>
              <a:t>(30 Nov 2020)</a:t>
            </a:r>
            <a:endParaRPr lang="en-ZA" sz="2200" dirty="0">
              <a:solidFill>
                <a:srgbClr val="58805B"/>
              </a:solidFill>
              <a:latin typeface="Arial" charset="0"/>
              <a:cs typeface="Arial" charset="0"/>
            </a:endParaRPr>
          </a:p>
          <a:p>
            <a:pPr algn="just" defTabSz="914400" fontAlgn="base">
              <a:spcBef>
                <a:spcPct val="0"/>
              </a:spcBef>
              <a:spcAft>
                <a:spcPct val="0"/>
              </a:spcAft>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8</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1597343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Background</a:t>
            </a:r>
          </a:p>
        </p:txBody>
      </p:sp>
      <p:sp>
        <p:nvSpPr>
          <p:cNvPr id="6" name="Rectangle 13"/>
          <p:cNvSpPr>
            <a:spLocks noChangeArrowheads="1"/>
          </p:cNvSpPr>
          <p:nvPr/>
        </p:nvSpPr>
        <p:spPr bwMode="auto">
          <a:xfrm>
            <a:off x="208294" y="705647"/>
            <a:ext cx="8738480"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gn="just" defTabSz="914400" fontAlgn="base">
              <a:spcBef>
                <a:spcPct val="0"/>
              </a:spcBef>
              <a:spcAft>
                <a:spcPct val="0"/>
              </a:spcAft>
              <a:buFont typeface="+mj-lt"/>
              <a:buAutoNum type="arabicParenR" startAt="4"/>
            </a:pPr>
            <a:r>
              <a:rPr lang="en-ZA" sz="2200" b="1" dirty="0" smtClean="0">
                <a:solidFill>
                  <a:prstClr val="black"/>
                </a:solidFill>
                <a:effectLst>
                  <a:outerShdw blurRad="38100" dist="38100" dir="2700000" algn="tl">
                    <a:srgbClr val="000000">
                      <a:alpha val="43137"/>
                    </a:srgbClr>
                  </a:outerShdw>
                </a:effectLst>
                <a:latin typeface="Arial" charset="0"/>
                <a:cs typeface="Arial" charset="0"/>
              </a:rPr>
              <a:t>AGSA letter 06611REG19/20 </a:t>
            </a:r>
            <a:r>
              <a:rPr lang="en-ZA" sz="2200" dirty="0" smtClean="0">
                <a:solidFill>
                  <a:prstClr val="black"/>
                </a:solidFill>
                <a:latin typeface="Arial" charset="0"/>
                <a:cs typeface="Arial" charset="0"/>
              </a:rPr>
              <a:t>dated </a:t>
            </a:r>
            <a:r>
              <a:rPr lang="en-ZA" sz="2200" b="1" dirty="0" smtClean="0">
                <a:solidFill>
                  <a:prstClr val="black"/>
                </a:solidFill>
                <a:effectLst>
                  <a:outerShdw blurRad="38100" dist="38100" dir="2700000" algn="tl">
                    <a:srgbClr val="000000">
                      <a:alpha val="43137"/>
                    </a:srgbClr>
                  </a:outerShdw>
                </a:effectLst>
                <a:latin typeface="Arial" charset="0"/>
                <a:cs typeface="Arial" charset="0"/>
              </a:rPr>
              <a:t>08 Sep </a:t>
            </a:r>
            <a:r>
              <a:rPr lang="en-ZA" sz="2200" b="1" dirty="0">
                <a:solidFill>
                  <a:prstClr val="black"/>
                </a:solidFill>
                <a:effectLst>
                  <a:outerShdw blurRad="38100" dist="38100" dir="2700000" algn="tl">
                    <a:srgbClr val="000000">
                      <a:alpha val="43137"/>
                    </a:srgbClr>
                  </a:outerShdw>
                </a:effectLst>
                <a:latin typeface="Arial" charset="0"/>
                <a:cs typeface="Arial" charset="0"/>
              </a:rPr>
              <a:t>2020</a:t>
            </a:r>
            <a:r>
              <a:rPr lang="en-ZA" sz="2200" dirty="0">
                <a:solidFill>
                  <a:prstClr val="black"/>
                </a:solidFill>
                <a:latin typeface="Arial" charset="0"/>
                <a:cs typeface="Arial" charset="0"/>
              </a:rPr>
              <a:t>, </a:t>
            </a:r>
            <a:r>
              <a:rPr lang="en-ZA" sz="2200" dirty="0" smtClean="0">
                <a:solidFill>
                  <a:prstClr val="black"/>
                </a:solidFill>
                <a:latin typeface="Arial" charset="0"/>
                <a:cs typeface="Arial" charset="0"/>
              </a:rPr>
              <a:t>pertaining to “</a:t>
            </a:r>
            <a:r>
              <a:rPr lang="en-ZA" sz="2200" i="1" dirty="0" smtClean="0">
                <a:solidFill>
                  <a:prstClr val="black"/>
                </a:solidFill>
                <a:latin typeface="Arial" charset="0"/>
                <a:cs typeface="Arial" charset="0"/>
              </a:rPr>
              <a:t>Possible delays in the audit</a:t>
            </a:r>
            <a:r>
              <a:rPr lang="en-ZA" sz="2200" dirty="0" smtClean="0">
                <a:solidFill>
                  <a:prstClr val="black"/>
                </a:solidFill>
                <a:latin typeface="Arial" charset="0"/>
                <a:cs typeface="Arial" charset="0"/>
              </a:rPr>
              <a:t>” and explaining the obstacles experienced during the audit process that impacts the completion of the audit and the submission of the audit report in line with legislation.  AGSA will </a:t>
            </a:r>
            <a:r>
              <a:rPr lang="en-ZA" sz="2200" b="1" dirty="0" smtClean="0">
                <a:solidFill>
                  <a:prstClr val="black"/>
                </a:solidFill>
                <a:latin typeface="Arial" charset="0"/>
                <a:cs typeface="Arial" charset="0"/>
              </a:rPr>
              <a:t>endeavour</a:t>
            </a:r>
            <a:r>
              <a:rPr lang="en-ZA" sz="2200" dirty="0" smtClean="0">
                <a:solidFill>
                  <a:prstClr val="black"/>
                </a:solidFill>
                <a:latin typeface="Arial" charset="0"/>
                <a:cs typeface="Arial" charset="0"/>
              </a:rPr>
              <a:t> to conclude the audit on/or before </a:t>
            </a:r>
            <a:r>
              <a:rPr lang="en-ZA" sz="2200" b="1" dirty="0" smtClean="0">
                <a:solidFill>
                  <a:prstClr val="black"/>
                </a:solidFill>
                <a:effectLst>
                  <a:outerShdw blurRad="38100" dist="38100" dir="2700000" algn="tl">
                    <a:srgbClr val="000000">
                      <a:alpha val="43137"/>
                    </a:srgbClr>
                  </a:outerShdw>
                </a:effectLst>
                <a:latin typeface="Arial" charset="0"/>
                <a:cs typeface="Arial" charset="0"/>
              </a:rPr>
              <a:t>31 Oct 2020</a:t>
            </a:r>
            <a:r>
              <a:rPr lang="en-ZA" sz="2200" dirty="0" smtClean="0">
                <a:solidFill>
                  <a:prstClr val="black"/>
                </a:solidFill>
                <a:latin typeface="Arial" charset="0"/>
                <a:cs typeface="Arial" charset="0"/>
              </a:rPr>
              <a:t>.</a:t>
            </a:r>
            <a:endParaRPr lang="en-ZA" sz="2200" b="1" dirty="0">
              <a:solidFill>
                <a:prstClr val="black"/>
              </a:solidFill>
              <a:effectLst>
                <a:outerShdw blurRad="38100" dist="38100" dir="2700000" algn="tl">
                  <a:srgbClr val="000000">
                    <a:alpha val="43137"/>
                  </a:srgbClr>
                </a:outerShdw>
              </a:effectLst>
              <a:latin typeface="Arial" charset="0"/>
              <a:cs typeface="Arial" charset="0"/>
            </a:endParaRPr>
          </a:p>
          <a:p>
            <a:pPr marL="342900" indent="-342900" algn="just" defTabSz="914400" fontAlgn="base">
              <a:spcBef>
                <a:spcPct val="0"/>
              </a:spcBef>
              <a:spcAft>
                <a:spcPct val="0"/>
              </a:spcAft>
              <a:buFont typeface="+mj-lt"/>
              <a:buAutoNum type="arabicParenR" startAt="4"/>
            </a:pPr>
            <a:endParaRPr lang="en-ZA" b="1" dirty="0">
              <a:solidFill>
                <a:prstClr val="black"/>
              </a:solidFill>
              <a:effectLst>
                <a:outerShdw blurRad="38100" dist="38100" dir="2700000" algn="tl">
                  <a:srgbClr val="000000">
                    <a:alpha val="43137"/>
                  </a:srgbClr>
                </a:outerShdw>
              </a:effectLst>
              <a:latin typeface="Arial" charset="0"/>
              <a:cs typeface="Arial" charset="0"/>
            </a:endParaRPr>
          </a:p>
          <a:p>
            <a:pPr marL="457200" indent="-457200" algn="just" defTabSz="914400" fontAlgn="base">
              <a:spcBef>
                <a:spcPct val="0"/>
              </a:spcBef>
              <a:spcAft>
                <a:spcPct val="0"/>
              </a:spcAft>
              <a:buFont typeface="+mj-lt"/>
              <a:buAutoNum type="arabicParenR" startAt="4"/>
            </a:pPr>
            <a:r>
              <a:rPr lang="en-ZA" sz="2200" b="1" dirty="0" smtClean="0">
                <a:solidFill>
                  <a:prstClr val="black"/>
                </a:solidFill>
                <a:effectLst>
                  <a:outerShdw blurRad="38100" dist="38100" dir="2700000" algn="tl">
                    <a:srgbClr val="000000">
                      <a:alpha val="43137"/>
                    </a:srgbClr>
                  </a:outerShdw>
                </a:effectLst>
                <a:latin typeface="Arial" charset="0"/>
                <a:cs typeface="Arial" charset="0"/>
              </a:rPr>
              <a:t>Notification </a:t>
            </a:r>
            <a:r>
              <a:rPr lang="en-ZA" sz="2200" dirty="0" smtClean="0">
                <a:solidFill>
                  <a:prstClr val="black"/>
                </a:solidFill>
                <a:latin typeface="Arial" charset="0"/>
                <a:cs typeface="Arial" charset="0"/>
              </a:rPr>
              <a:t>from the </a:t>
            </a:r>
            <a:r>
              <a:rPr lang="en-ZA" sz="2200" b="1" dirty="0" smtClean="0">
                <a:solidFill>
                  <a:prstClr val="black"/>
                </a:solidFill>
                <a:effectLst>
                  <a:outerShdw blurRad="38100" dist="38100" dir="2700000" algn="tl">
                    <a:srgbClr val="000000">
                      <a:alpha val="43137"/>
                    </a:srgbClr>
                  </a:outerShdw>
                </a:effectLst>
                <a:latin typeface="Arial" charset="0"/>
                <a:cs typeface="Arial" charset="0"/>
              </a:rPr>
              <a:t>Deputy President </a:t>
            </a:r>
            <a:r>
              <a:rPr lang="en-ZA" sz="2200" dirty="0" smtClean="0">
                <a:solidFill>
                  <a:prstClr val="black"/>
                </a:solidFill>
                <a:latin typeface="Arial" charset="0"/>
                <a:cs typeface="Arial" charset="0"/>
              </a:rPr>
              <a:t>dated</a:t>
            </a:r>
            <a:r>
              <a:rPr lang="en-ZA" sz="2200" b="1" dirty="0" smtClean="0">
                <a:solidFill>
                  <a:prstClr val="black"/>
                </a:solidFill>
                <a:effectLst>
                  <a:outerShdw blurRad="38100" dist="38100" dir="2700000" algn="tl">
                    <a:srgbClr val="000000">
                      <a:alpha val="43137"/>
                    </a:srgbClr>
                  </a:outerShdw>
                </a:effectLst>
                <a:latin typeface="Arial" charset="0"/>
                <a:cs typeface="Arial" charset="0"/>
              </a:rPr>
              <a:t> 03 Sep 2020 </a:t>
            </a:r>
            <a:r>
              <a:rPr lang="en-ZA" sz="2200" dirty="0" smtClean="0">
                <a:solidFill>
                  <a:prstClr val="black"/>
                </a:solidFill>
                <a:latin typeface="Arial" charset="0"/>
                <a:cs typeface="Arial" charset="0"/>
              </a:rPr>
              <a:t>to all members of the Executive requesting the tabling of Annual Reports and Financial Statements before </a:t>
            </a:r>
            <a:r>
              <a:rPr lang="en-ZA" sz="2200" b="1" dirty="0" smtClean="0">
                <a:solidFill>
                  <a:prstClr val="black"/>
                </a:solidFill>
                <a:effectLst>
                  <a:outerShdw blurRad="38100" dist="38100" dir="2700000" algn="tl">
                    <a:srgbClr val="000000">
                      <a:alpha val="43137"/>
                    </a:srgbClr>
                  </a:outerShdw>
                </a:effectLst>
                <a:latin typeface="Arial" charset="0"/>
                <a:cs typeface="Arial" charset="0"/>
              </a:rPr>
              <a:t>16 Nov 2020</a:t>
            </a:r>
            <a:r>
              <a:rPr lang="en-ZA" sz="2200" dirty="0" smtClean="0">
                <a:solidFill>
                  <a:prstClr val="black"/>
                </a:solidFill>
                <a:latin typeface="Arial" charset="0"/>
                <a:cs typeface="Arial" charset="0"/>
              </a:rPr>
              <a:t>.</a:t>
            </a:r>
          </a:p>
          <a:p>
            <a:pPr marL="342900" indent="-342900" algn="just" defTabSz="914400" fontAlgn="base">
              <a:spcBef>
                <a:spcPct val="0"/>
              </a:spcBef>
              <a:spcAft>
                <a:spcPct val="0"/>
              </a:spcAft>
              <a:buFont typeface="Arial" panose="020B0604020202020204" pitchFamily="34" charset="0"/>
              <a:buChar char="•"/>
            </a:pPr>
            <a:endParaRPr lang="en-ZA" dirty="0">
              <a:solidFill>
                <a:prstClr val="black"/>
              </a:solidFill>
              <a:latin typeface="Arial" charset="0"/>
              <a:cs typeface="Arial" charset="0"/>
            </a:endParaRPr>
          </a:p>
          <a:p>
            <a:pPr algn="just" defTabSz="914400" fontAlgn="base">
              <a:spcBef>
                <a:spcPct val="0"/>
              </a:spcBef>
              <a:spcAft>
                <a:spcPct val="0"/>
              </a:spcAft>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9</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266969725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Satellite Dish">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atellite Dish 1">
        <a:dk1>
          <a:srgbClr val="660000"/>
        </a:dk1>
        <a:lt1>
          <a:srgbClr val="FFFFFF"/>
        </a:lt1>
        <a:dk2>
          <a:srgbClr val="A80000"/>
        </a:dk2>
        <a:lt2>
          <a:srgbClr val="FFFF99"/>
        </a:lt2>
        <a:accent1>
          <a:srgbClr val="FF6600"/>
        </a:accent1>
        <a:accent2>
          <a:srgbClr val="6A0000"/>
        </a:accent2>
        <a:accent3>
          <a:srgbClr val="D1AAAA"/>
        </a:accent3>
        <a:accent4>
          <a:srgbClr val="DADADA"/>
        </a:accent4>
        <a:accent5>
          <a:srgbClr val="FFB8AA"/>
        </a:accent5>
        <a:accent6>
          <a:srgbClr val="5F00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
      <a:clrScheme name="1_Satellite Dish 2">
        <a:dk1>
          <a:srgbClr val="6A4700"/>
        </a:dk1>
        <a:lt1>
          <a:srgbClr val="FFFFFF"/>
        </a:lt1>
        <a:dk2>
          <a:srgbClr val="522900"/>
        </a:dk2>
        <a:lt2>
          <a:srgbClr val="FFFF99"/>
        </a:lt2>
        <a:accent1>
          <a:srgbClr val="CC9900"/>
        </a:accent1>
        <a:accent2>
          <a:srgbClr val="9C7300"/>
        </a:accent2>
        <a:accent3>
          <a:srgbClr val="B3ACAA"/>
        </a:accent3>
        <a:accent4>
          <a:srgbClr val="DADADA"/>
        </a:accent4>
        <a:accent5>
          <a:srgbClr val="E2CAAA"/>
        </a:accent5>
        <a:accent6>
          <a:srgbClr val="8D6800"/>
        </a:accent6>
        <a:hlink>
          <a:srgbClr val="FF9900"/>
        </a:hlink>
        <a:folHlink>
          <a:srgbClr val="FFFF66"/>
        </a:folHlink>
      </a:clrScheme>
      <a:clrMap bg1="dk2" tx1="lt1" bg2="dk1" tx2="lt2" accent1="accent1" accent2="accent2" accent3="accent3" accent4="accent4" accent5="accent5" accent6="accent6" hlink="hlink" folHlink="folHlink"/>
    </a:extraClrScheme>
    <a:extraClrScheme>
      <a:clrScheme name="1_Satellite Dish 3">
        <a:dk1>
          <a:srgbClr val="495630"/>
        </a:dk1>
        <a:lt1>
          <a:srgbClr val="FFFFCC"/>
        </a:lt1>
        <a:dk2>
          <a:srgbClr val="2D361C"/>
        </a:dk2>
        <a:lt2>
          <a:srgbClr val="BAD38D"/>
        </a:lt2>
        <a:accent1>
          <a:srgbClr val="68803E"/>
        </a:accent1>
        <a:accent2>
          <a:srgbClr val="556636"/>
        </a:accent2>
        <a:accent3>
          <a:srgbClr val="ADAEAB"/>
        </a:accent3>
        <a:accent4>
          <a:srgbClr val="DADAAE"/>
        </a:accent4>
        <a:accent5>
          <a:srgbClr val="B9C0AF"/>
        </a:accent5>
        <a:accent6>
          <a:srgbClr val="4C5C30"/>
        </a:accent6>
        <a:hlink>
          <a:srgbClr val="339933"/>
        </a:hlink>
        <a:folHlink>
          <a:srgbClr val="D9D400"/>
        </a:folHlink>
      </a:clrScheme>
      <a:clrMap bg1="dk2" tx1="lt1" bg2="dk1" tx2="lt2" accent1="accent1" accent2="accent2" accent3="accent3" accent4="accent4" accent5="accent5" accent6="accent6" hlink="hlink" folHlink="folHlink"/>
    </a:extraClrScheme>
    <a:extraClrScheme>
      <a:clrScheme name="1_Satellite Dish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clrMap bg1="dk2" tx1="lt1" bg2="dk1" tx2="lt2" accent1="accent1" accent2="accent2" accent3="accent3" accent4="accent4" accent5="accent5" accent6="accent6" hlink="hlink" folHlink="folHlink"/>
    </a:extraClrScheme>
    <a:extraClrScheme>
      <a:clrScheme name="1_Satellite Dish 5">
        <a:dk1>
          <a:srgbClr val="006664"/>
        </a:dk1>
        <a:lt1>
          <a:srgbClr val="FFFFFF"/>
        </a:lt1>
        <a:dk2>
          <a:srgbClr val="00908D"/>
        </a:dk2>
        <a:lt2>
          <a:srgbClr val="ADE5CD"/>
        </a:lt2>
        <a:accent1>
          <a:srgbClr val="00CCFF"/>
        </a:accent1>
        <a:accent2>
          <a:srgbClr val="006666"/>
        </a:accent2>
        <a:accent3>
          <a:srgbClr val="AAC6C5"/>
        </a:accent3>
        <a:accent4>
          <a:srgbClr val="DADADA"/>
        </a:accent4>
        <a:accent5>
          <a:srgbClr val="AAE2FF"/>
        </a:accent5>
        <a:accent6>
          <a:srgbClr val="005C5C"/>
        </a:accent6>
        <a:hlink>
          <a:srgbClr val="6DD8DB"/>
        </a:hlink>
        <a:folHlink>
          <a:srgbClr val="C5E2FF"/>
        </a:folHlink>
      </a:clrScheme>
      <a:clrMap bg1="dk2" tx1="lt1" bg2="dk1" tx2="lt2" accent1="accent1" accent2="accent2" accent3="accent3" accent4="accent4" accent5="accent5" accent6="accent6" hlink="hlink" folHlink="folHlink"/>
    </a:extraClrScheme>
    <a:extraClrScheme>
      <a:clrScheme name="1_Satellite Dish 6">
        <a:dk1>
          <a:srgbClr val="000000"/>
        </a:dk1>
        <a:lt1>
          <a:srgbClr val="DDDCC5"/>
        </a:lt1>
        <a:dk2>
          <a:srgbClr val="000000"/>
        </a:dk2>
        <a:lt2>
          <a:srgbClr val="B9B695"/>
        </a:lt2>
        <a:accent1>
          <a:srgbClr val="EAEBE9"/>
        </a:accent1>
        <a:accent2>
          <a:srgbClr val="BFBFAB"/>
        </a:accent2>
        <a:accent3>
          <a:srgbClr val="EBEBDF"/>
        </a:accent3>
        <a:accent4>
          <a:srgbClr val="000000"/>
        </a:accent4>
        <a:accent5>
          <a:srgbClr val="F3F3F2"/>
        </a:accent5>
        <a:accent6>
          <a:srgbClr val="ADAD9B"/>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1_Satellite Dish 7">
        <a:dk1>
          <a:srgbClr val="000000"/>
        </a:dk1>
        <a:lt1>
          <a:srgbClr val="FFFFFF"/>
        </a:lt1>
        <a:dk2>
          <a:srgbClr val="000000"/>
        </a:dk2>
        <a:lt2>
          <a:srgbClr val="B2B2B2"/>
        </a:lt2>
        <a:accent1>
          <a:srgbClr val="336699"/>
        </a:accent1>
        <a:accent2>
          <a:srgbClr val="5F5F5F"/>
        </a:accent2>
        <a:accent3>
          <a:srgbClr val="AAAAAA"/>
        </a:accent3>
        <a:accent4>
          <a:srgbClr val="DADADA"/>
        </a:accent4>
        <a:accent5>
          <a:srgbClr val="ADB8CA"/>
        </a:accent5>
        <a:accent6>
          <a:srgbClr val="555555"/>
        </a:accent6>
        <a:hlink>
          <a:srgbClr val="BBE5FF"/>
        </a:hlink>
        <a:folHlink>
          <a:srgbClr val="B6B3E1"/>
        </a:folHlink>
      </a:clrScheme>
      <a:clrMap bg1="dk2" tx1="lt1" bg2="dk1" tx2="lt2" accent1="accent1" accent2="accent2" accent3="accent3" accent4="accent4" accent5="accent5" accent6="accent6" hlink="hlink" folHlink="folHlink"/>
    </a:extraClrScheme>
    <a:extraClrScheme>
      <a:clrScheme name="1_Satellite Dish 8">
        <a:dk1>
          <a:srgbClr val="000090"/>
        </a:dk1>
        <a:lt1>
          <a:srgbClr val="EAEAEA"/>
        </a:lt1>
        <a:dk2>
          <a:srgbClr val="3A3AB2"/>
        </a:dk2>
        <a:lt2>
          <a:srgbClr val="CAD4DC"/>
        </a:lt2>
        <a:accent1>
          <a:srgbClr val="3974AF"/>
        </a:accent1>
        <a:accent2>
          <a:srgbClr val="232369"/>
        </a:accent2>
        <a:accent3>
          <a:srgbClr val="AEAED5"/>
        </a:accent3>
        <a:accent4>
          <a:srgbClr val="C8C8C8"/>
        </a:accent4>
        <a:accent5>
          <a:srgbClr val="AEBCD4"/>
        </a:accent5>
        <a:accent6>
          <a:srgbClr val="1F1F5E"/>
        </a:accent6>
        <a:hlink>
          <a:srgbClr val="00CCFF"/>
        </a:hlink>
        <a:folHlink>
          <a:srgbClr val="6699FF"/>
        </a:folHlink>
      </a:clrScheme>
      <a:clrMap bg1="dk2" tx1="lt1" bg2="dk1" tx2="lt2" accent1="accent1" accent2="accent2" accent3="accent3" accent4="accent4" accent5="accent5" accent6="accent6" hlink="hlink" folHlink="folHlink"/>
    </a:extraClrScheme>
    <a:extraClrScheme>
      <a:clrScheme name="1_Satellite Dish 9">
        <a:dk1>
          <a:srgbClr val="9C9C9C"/>
        </a:dk1>
        <a:lt1>
          <a:srgbClr val="FFFFFF"/>
        </a:lt1>
        <a:dk2>
          <a:srgbClr val="8696CA"/>
        </a:dk2>
        <a:lt2>
          <a:srgbClr val="FFFFFF"/>
        </a:lt2>
        <a:accent1>
          <a:srgbClr val="97D1D5"/>
        </a:accent1>
        <a:accent2>
          <a:srgbClr val="666699"/>
        </a:accent2>
        <a:accent3>
          <a:srgbClr val="C3C9E1"/>
        </a:accent3>
        <a:accent4>
          <a:srgbClr val="DADADA"/>
        </a:accent4>
        <a:accent5>
          <a:srgbClr val="C9E5E7"/>
        </a:accent5>
        <a:accent6>
          <a:srgbClr val="5C5C8A"/>
        </a:accent6>
        <a:hlink>
          <a:srgbClr val="0000FF"/>
        </a:hlink>
        <a:folHlink>
          <a:srgbClr val="0099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7593</TotalTime>
  <Words>4763</Words>
  <Application>Microsoft Office PowerPoint</Application>
  <PresentationFormat>On-screen Show (4:3)</PresentationFormat>
  <Paragraphs>812</Paragraphs>
  <Slides>78</Slides>
  <Notes>50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78</vt:i4>
      </vt:variant>
    </vt:vector>
  </HeadingPairs>
  <TitlesOfParts>
    <vt:vector size="91" baseType="lpstr">
      <vt:lpstr>Arial</vt:lpstr>
      <vt:lpstr>Arial Black</vt:lpstr>
      <vt:lpstr>Arial Narrow</vt:lpstr>
      <vt:lpstr>Calibri</vt:lpstr>
      <vt:lpstr>Calibri Light</vt:lpstr>
      <vt:lpstr>Courier New</vt:lpstr>
      <vt:lpstr>Times New Roman</vt:lpstr>
      <vt:lpstr>Verdana</vt:lpstr>
      <vt:lpstr>Wingdings</vt:lpstr>
      <vt:lpstr>Wingdings 2</vt:lpstr>
      <vt:lpstr>Office Theme</vt:lpstr>
      <vt:lpstr>2_Satellite Dish</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Bryan Mantyi</cp:lastModifiedBy>
  <cp:revision>508</cp:revision>
  <cp:lastPrinted>2020-07-24T10:17:32Z</cp:lastPrinted>
  <dcterms:created xsi:type="dcterms:W3CDTF">2017-09-19T08:49:45Z</dcterms:created>
  <dcterms:modified xsi:type="dcterms:W3CDTF">2020-11-30T11:05:45Z</dcterms:modified>
</cp:coreProperties>
</file>