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1"/>
  </p:sldMasterIdLst>
  <p:notesMasterIdLst>
    <p:notesMasterId r:id="rId39"/>
  </p:notesMasterIdLst>
  <p:handoutMasterIdLst>
    <p:handoutMasterId r:id="rId40"/>
  </p:handoutMasterIdLst>
  <p:sldIdLst>
    <p:sldId id="256" r:id="rId2"/>
    <p:sldId id="273" r:id="rId3"/>
    <p:sldId id="513" r:id="rId4"/>
    <p:sldId id="567" r:id="rId5"/>
    <p:sldId id="311" r:id="rId6"/>
    <p:sldId id="280" r:id="rId7"/>
    <p:sldId id="588" r:id="rId8"/>
    <p:sldId id="590" r:id="rId9"/>
    <p:sldId id="591" r:id="rId10"/>
    <p:sldId id="592" r:id="rId11"/>
    <p:sldId id="514" r:id="rId12"/>
    <p:sldId id="310" r:id="rId13"/>
    <p:sldId id="488" r:id="rId14"/>
    <p:sldId id="559" r:id="rId15"/>
    <p:sldId id="544" r:id="rId16"/>
    <p:sldId id="558" r:id="rId17"/>
    <p:sldId id="575" r:id="rId18"/>
    <p:sldId id="576" r:id="rId19"/>
    <p:sldId id="540" r:id="rId20"/>
    <p:sldId id="561" r:id="rId21"/>
    <p:sldId id="577" r:id="rId22"/>
    <p:sldId id="578" r:id="rId23"/>
    <p:sldId id="579" r:id="rId24"/>
    <p:sldId id="541" r:id="rId25"/>
    <p:sldId id="580" r:id="rId26"/>
    <p:sldId id="581" r:id="rId27"/>
    <p:sldId id="552" r:id="rId28"/>
    <p:sldId id="564" r:id="rId29"/>
    <p:sldId id="582" r:id="rId30"/>
    <p:sldId id="539" r:id="rId31"/>
    <p:sldId id="345" r:id="rId32"/>
    <p:sldId id="346" r:id="rId33"/>
    <p:sldId id="347" r:id="rId34"/>
    <p:sldId id="348" r:id="rId35"/>
    <p:sldId id="583" r:id="rId36"/>
    <p:sldId id="594" r:id="rId37"/>
    <p:sldId id="349" r:id="rId38"/>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8221"/>
    <a:srgbClr val="FF0000"/>
    <a:srgbClr val="E9E6E7"/>
    <a:srgbClr val="18A0B0"/>
    <a:srgbClr val="1AA0B1"/>
    <a:srgbClr val="92D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603" autoAdjust="0"/>
    <p:restoredTop sz="94660"/>
  </p:normalViewPr>
  <p:slideViewPr>
    <p:cSldViewPr snapToGrid="0" snapToObjects="1">
      <p:cViewPr varScale="1">
        <p:scale>
          <a:sx n="91" d="100"/>
          <a:sy n="91" d="100"/>
        </p:scale>
        <p:origin x="-660"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18939262230642873"/>
          <c:y val="2.089074803149607E-2"/>
          <c:w val="0.77989024099260329"/>
          <c:h val="0.84810482283464572"/>
        </c:manualLayout>
      </c:layout>
      <c:barChart>
        <c:barDir val="col"/>
        <c:grouping val="clustered"/>
        <c:ser>
          <c:idx val="1"/>
          <c:order val="1"/>
          <c:tx>
            <c:strRef>
              <c:f>Sheet1!$C$1</c:f>
              <c:strCache>
                <c:ptCount val="1"/>
                <c:pt idx="0">
                  <c:v>Operating (Deficit) / Surplus</c:v>
                </c:pt>
              </c:strCache>
            </c:strRef>
          </c:tx>
          <c:spPr>
            <a:solidFill>
              <a:srgbClr val="F08221"/>
            </a:solidFill>
            <a:ln>
              <a:noFill/>
            </a:ln>
            <a:effectLst/>
          </c:spPr>
          <c:dLbls>
            <c:dLbl>
              <c:idx val="0"/>
              <c:layout>
                <c:manualLayout>
                  <c:x val="2.115612672673778E-3"/>
                  <c:y val="-2.4999507874015642E-2"/>
                </c:manualLayout>
              </c:layout>
              <c:showVal val="1"/>
              <c:extLst xmlns:c16r2="http://schemas.microsoft.com/office/drawing/2015/06/chart">
                <c:ext xmlns:c16="http://schemas.microsoft.com/office/drawing/2014/chart" uri="{C3380CC4-5D6E-409C-BE32-E72D297353CC}">
                  <c16:uniqueId val="{00000004-1D39-466D-8F8A-1E08F46F6E17}"/>
                </c:ex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2015/16</c:v>
                </c:pt>
                <c:pt idx="1">
                  <c:v>2016/17</c:v>
                </c:pt>
                <c:pt idx="2">
                  <c:v>2017/18</c:v>
                </c:pt>
                <c:pt idx="3">
                  <c:v>2018/19</c:v>
                </c:pt>
                <c:pt idx="4">
                  <c:v>2019/20</c:v>
                </c:pt>
              </c:strCache>
            </c:strRef>
          </c:cat>
          <c:val>
            <c:numRef>
              <c:f>Sheet1!$C$2:$C$6</c:f>
              <c:numCache>
                <c:formatCode>General</c:formatCode>
                <c:ptCount val="5"/>
                <c:pt idx="0">
                  <c:v>-45687618</c:v>
                </c:pt>
                <c:pt idx="1">
                  <c:v>159366544</c:v>
                </c:pt>
                <c:pt idx="2">
                  <c:v>300650599</c:v>
                </c:pt>
                <c:pt idx="3">
                  <c:v>22539255</c:v>
                </c:pt>
                <c:pt idx="4">
                  <c:v>-413388836</c:v>
                </c:pt>
              </c:numCache>
            </c:numRef>
          </c:val>
          <c:extLst xmlns:c16r2="http://schemas.microsoft.com/office/drawing/2015/06/chart">
            <c:ext xmlns:c16="http://schemas.microsoft.com/office/drawing/2014/chart" uri="{C3380CC4-5D6E-409C-BE32-E72D297353CC}">
              <c16:uniqueId val="{00000001-1D39-466D-8F8A-1E08F46F6E17}"/>
            </c:ext>
          </c:extLst>
        </c:ser>
        <c:dLbls/>
        <c:gapWidth val="219"/>
        <c:overlap val="-27"/>
        <c:axId val="108570880"/>
        <c:axId val="109117440"/>
      </c:barChart>
      <c:lineChart>
        <c:grouping val="standard"/>
        <c:ser>
          <c:idx val="0"/>
          <c:order val="0"/>
          <c:tx>
            <c:strRef>
              <c:f>Sheet1!$B$1</c:f>
              <c:strCache>
                <c:ptCount val="1"/>
                <c:pt idx="0">
                  <c:v>Retained Surplus</c:v>
                </c:pt>
              </c:strCache>
            </c:strRef>
          </c:tx>
          <c:spPr>
            <a:ln w="28575" cap="rnd">
              <a:solidFill>
                <a:srgbClr val="FF0000"/>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solidFill>
                    <a:latin typeface="+mn-lt"/>
                    <a:ea typeface="+mn-ea"/>
                    <a:cs typeface="+mn-cs"/>
                  </a:defRPr>
                </a:pPr>
                <a:endParaRPr lang="en-U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2015/16</c:v>
                </c:pt>
                <c:pt idx="1">
                  <c:v>2016/17</c:v>
                </c:pt>
                <c:pt idx="2">
                  <c:v>2017/18</c:v>
                </c:pt>
                <c:pt idx="3">
                  <c:v>2018/19</c:v>
                </c:pt>
                <c:pt idx="4">
                  <c:v>2019/20</c:v>
                </c:pt>
              </c:strCache>
            </c:strRef>
          </c:cat>
          <c:val>
            <c:numRef>
              <c:f>Sheet1!$B$2:$B$6</c:f>
              <c:numCache>
                <c:formatCode>_-* #,##0_-;\-* #,##0_-;_-* "-"??_-;_-@_-</c:formatCode>
                <c:ptCount val="5"/>
                <c:pt idx="0">
                  <c:v>544319510</c:v>
                </c:pt>
                <c:pt idx="1">
                  <c:v>703676054</c:v>
                </c:pt>
                <c:pt idx="2">
                  <c:v>1004336653</c:v>
                </c:pt>
                <c:pt idx="3">
                  <c:v>989631709</c:v>
                </c:pt>
                <c:pt idx="4">
                  <c:v>576242873</c:v>
                </c:pt>
              </c:numCache>
            </c:numRef>
          </c:val>
          <c:extLst xmlns:c16r2="http://schemas.microsoft.com/office/drawing/2015/06/chart">
            <c:ext xmlns:c16="http://schemas.microsoft.com/office/drawing/2014/chart" uri="{C3380CC4-5D6E-409C-BE32-E72D297353CC}">
              <c16:uniqueId val="{00000000-1D39-466D-8F8A-1E08F46F6E17}"/>
            </c:ext>
          </c:extLst>
        </c:ser>
        <c:dLbls/>
        <c:marker val="1"/>
        <c:axId val="108570880"/>
        <c:axId val="109117440"/>
      </c:lineChart>
      <c:catAx>
        <c:axId val="108570880"/>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09117440"/>
        <c:crosses val="autoZero"/>
        <c:auto val="1"/>
        <c:lblAlgn val="ctr"/>
        <c:lblOffset val="100"/>
      </c:catAx>
      <c:valAx>
        <c:axId val="109117440"/>
        <c:scaling>
          <c:orientation val="minMax"/>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solidFill>
              <a:schemeClr val="tx1"/>
            </a:solidFill>
          </a:ln>
          <a:effectLst/>
        </c:spPr>
        <c:txPr>
          <a:bodyPr rot="-60000000" spcFirstLastPara="1" vertOverflow="ellipsis" vert="horz" wrap="square" anchor="ctr" anchorCtr="1"/>
          <a:lstStyle/>
          <a:p>
            <a:pPr>
              <a:defRPr lang="en-US" sz="1197" b="0" i="0" u="none" strike="noStrike" kern="1200" baseline="0">
                <a:solidFill>
                  <a:schemeClr val="tx1"/>
                </a:solidFill>
                <a:latin typeface="+mn-lt"/>
                <a:ea typeface="+mn-ea"/>
                <a:cs typeface="+mn-cs"/>
              </a:defRPr>
            </a:pPr>
            <a:endParaRPr lang="en-US"/>
          </a:p>
        </c:txPr>
        <c:crossAx val="108570880"/>
        <c:crosses val="autoZero"/>
        <c:crossBetween val="between"/>
        <c:dispUnits>
          <c:builtInUnit val="millions"/>
          <c:dispUnitsLbl>
            <c:spPr>
              <a:noFill/>
              <a:ln>
                <a:noFill/>
              </a:ln>
              <a:effectLst/>
            </c:spPr>
            <c:txPr>
              <a:bodyPr rot="-5400000" spcFirstLastPara="1" vertOverflow="ellipsis" vert="horz" wrap="square" anchor="ctr" anchorCtr="1"/>
              <a:lstStyle/>
              <a:p>
                <a:pPr>
                  <a:defRPr lang="en-US" sz="133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A8AA8-3D0E-4F88-8273-1F35BBA6FD66}"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D0EB31F-6593-4022-9F79-5AFDAAD83CFD}">
      <dgm:prSet>
        <dgm:style>
          <a:lnRef idx="1">
            <a:schemeClr val="dk1"/>
          </a:lnRef>
          <a:fillRef idx="2">
            <a:schemeClr val="dk1"/>
          </a:fillRef>
          <a:effectRef idx="1">
            <a:schemeClr val="dk1"/>
          </a:effectRef>
          <a:fontRef idx="minor">
            <a:schemeClr val="dk1"/>
          </a:fontRef>
        </dgm:style>
      </dgm:prSet>
      <dgm:spPr>
        <a:solidFill>
          <a:schemeClr val="accent3">
            <a:lumMod val="40000"/>
            <a:lumOff val="60000"/>
          </a:schemeClr>
        </a:solidFill>
      </dgm:spPr>
      <dgm:t>
        <a:bodyPr/>
        <a:lstStyle/>
        <a:p>
          <a:pPr algn="just" rtl="0"/>
          <a:r>
            <a:rPr lang="en-US" b="1" dirty="0">
              <a:solidFill>
                <a:srgbClr val="C00000"/>
              </a:solidFill>
              <a:latin typeface="Arial" panose="020B0604020202020204" pitchFamily="34" charset="0"/>
              <a:cs typeface="Arial" panose="020B0604020202020204" pitchFamily="34" charset="0"/>
            </a:rPr>
            <a:t>MISSION</a:t>
          </a:r>
        </a:p>
        <a:p>
          <a:pPr algn="just" rtl="0"/>
          <a:r>
            <a:rPr lang="en-US" b="0" dirty="0">
              <a:solidFill>
                <a:schemeClr val="tx1"/>
              </a:solidFill>
              <a:latin typeface="Arial" panose="020B0604020202020204" pitchFamily="34" charset="0"/>
              <a:cs typeface="Arial" panose="020B0604020202020204" pitchFamily="34" charset="0"/>
            </a:rPr>
            <a:t>Facilitate delivery of quality, sustainable social housing at scale to advance the needs of low- and middle-income groups in support of spatial, economic and social restructuring. </a:t>
          </a:r>
          <a:endParaRPr lang="en-US" dirty="0">
            <a:solidFill>
              <a:schemeClr val="tx1"/>
            </a:solidFill>
            <a:latin typeface="Arial" panose="020B0604020202020204" pitchFamily="34" charset="0"/>
            <a:cs typeface="Arial" panose="020B0604020202020204" pitchFamily="34" charset="0"/>
          </a:endParaRPr>
        </a:p>
      </dgm:t>
    </dgm:pt>
    <dgm:pt modelId="{874EB2CC-F9D1-4ED9-8900-5FE371F7DC3C}" type="parTrans" cxnId="{FF758A17-AECC-4794-BA1C-0C745AE36DC0}">
      <dgm:prSet/>
      <dgm:spPr/>
      <dgm:t>
        <a:bodyPr/>
        <a:lstStyle/>
        <a:p>
          <a:pPr algn="just"/>
          <a:endParaRPr lang="en-US"/>
        </a:p>
      </dgm:t>
    </dgm:pt>
    <dgm:pt modelId="{6C15DBF3-BC35-482D-BD9F-AB440DD4E248}" type="sibTrans" cxnId="{FF758A17-AECC-4794-BA1C-0C745AE36DC0}">
      <dgm:prSet/>
      <dgm:spPr/>
      <dgm:t>
        <a:bodyPr/>
        <a:lstStyle/>
        <a:p>
          <a:pPr algn="just"/>
          <a:endParaRPr lang="en-US"/>
        </a:p>
      </dgm:t>
    </dgm:pt>
    <dgm:pt modelId="{7119F704-33DB-4DC1-8DD7-4F87FB542776}" type="pres">
      <dgm:prSet presAssocID="{3C4A8AA8-3D0E-4F88-8273-1F35BBA6FD66}" presName="linear" presStyleCnt="0">
        <dgm:presLayoutVars>
          <dgm:animLvl val="lvl"/>
          <dgm:resizeHandles val="exact"/>
        </dgm:presLayoutVars>
      </dgm:prSet>
      <dgm:spPr/>
      <dgm:t>
        <a:bodyPr/>
        <a:lstStyle/>
        <a:p>
          <a:endParaRPr lang="en-ZA"/>
        </a:p>
      </dgm:t>
    </dgm:pt>
    <dgm:pt modelId="{1692BF11-CAEC-4592-A180-32D09107A052}" type="pres">
      <dgm:prSet presAssocID="{6D0EB31F-6593-4022-9F79-5AFDAAD83CFD}" presName="parentText" presStyleLbl="node1" presStyleIdx="0" presStyleCnt="1" custScaleY="63770" custLinFactNeighborX="57453" custLinFactNeighborY="2256">
        <dgm:presLayoutVars>
          <dgm:chMax val="0"/>
          <dgm:bulletEnabled val="1"/>
        </dgm:presLayoutVars>
      </dgm:prSet>
      <dgm:spPr/>
      <dgm:t>
        <a:bodyPr/>
        <a:lstStyle/>
        <a:p>
          <a:endParaRPr lang="en-ZA"/>
        </a:p>
      </dgm:t>
    </dgm:pt>
  </dgm:ptLst>
  <dgm:cxnLst>
    <dgm:cxn modelId="{FF758A17-AECC-4794-BA1C-0C745AE36DC0}" srcId="{3C4A8AA8-3D0E-4F88-8273-1F35BBA6FD66}" destId="{6D0EB31F-6593-4022-9F79-5AFDAAD83CFD}" srcOrd="0" destOrd="0" parTransId="{874EB2CC-F9D1-4ED9-8900-5FE371F7DC3C}" sibTransId="{6C15DBF3-BC35-482D-BD9F-AB440DD4E248}"/>
    <dgm:cxn modelId="{210A6AC5-E927-4803-A8D9-3CAEEDF83FB4}" type="presOf" srcId="{6D0EB31F-6593-4022-9F79-5AFDAAD83CFD}" destId="{1692BF11-CAEC-4592-A180-32D09107A052}" srcOrd="0" destOrd="0" presId="urn:microsoft.com/office/officeart/2005/8/layout/vList2"/>
    <dgm:cxn modelId="{521EB9F7-7C59-49F9-B6C7-1BD9F8DBB045}" type="presOf" srcId="{3C4A8AA8-3D0E-4F88-8273-1F35BBA6FD66}" destId="{7119F704-33DB-4DC1-8DD7-4F87FB542776}" srcOrd="0" destOrd="0" presId="urn:microsoft.com/office/officeart/2005/8/layout/vList2"/>
    <dgm:cxn modelId="{3E7E5413-D963-474E-9DF0-5729DA5B0BED}" type="presParOf" srcId="{7119F704-33DB-4DC1-8DD7-4F87FB542776}" destId="{1692BF11-CAEC-4592-A180-32D09107A05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767C746-3985-4127-AC24-05084E74FAD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 xmlns:a16="http://schemas.microsoft.com/office/drawing/2014/main" id="{D1B11BF3-6C17-43AB-B6FD-E85A3C786A5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8903D46-59BD-4026-BCBC-EF136E13DC96}" type="datetimeFigureOut">
              <a:rPr lang="en-ZA" smtClean="0"/>
              <a:pPr/>
              <a:t>2020/11/30</a:t>
            </a:fld>
            <a:endParaRPr lang="en-ZA"/>
          </a:p>
        </p:txBody>
      </p:sp>
      <p:sp>
        <p:nvSpPr>
          <p:cNvPr id="4" name="Footer Placeholder 3">
            <a:extLst>
              <a:ext uri="{FF2B5EF4-FFF2-40B4-BE49-F238E27FC236}">
                <a16:creationId xmlns="" xmlns:a16="http://schemas.microsoft.com/office/drawing/2014/main" id="{8BC612CF-3CC5-4D98-B01C-5D234B1A2A2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 xmlns:a16="http://schemas.microsoft.com/office/drawing/2014/main" id="{76683870-B8DA-44E1-ADB4-33B97DC7C6F0}"/>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96B3C5-00A6-49A7-81F2-CB3D619F306F}" type="slidenum">
              <a:rPr lang="en-ZA" smtClean="0"/>
              <a:pPr/>
              <a:t>‹#›</a:t>
            </a:fld>
            <a:endParaRPr lang="en-ZA"/>
          </a:p>
        </p:txBody>
      </p:sp>
    </p:spTree>
    <p:extLst>
      <p:ext uri="{BB962C8B-B14F-4D97-AF65-F5344CB8AC3E}">
        <p14:creationId xmlns:p14="http://schemas.microsoft.com/office/powerpoint/2010/main" xmlns="" val="36788683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9F3526-808C-429E-B44B-605437B2C2EF}" type="datetimeFigureOut">
              <a:rPr lang="en-ZA" smtClean="0"/>
              <a:pPr/>
              <a:t>2020/11/30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F59017-FE77-4289-9AE1-F6613285DA76}" type="slidenum">
              <a:rPr lang="en-ZA" smtClean="0"/>
              <a:pPr/>
              <a:t>‹#›</a:t>
            </a:fld>
            <a:endParaRPr lang="en-ZA"/>
          </a:p>
        </p:txBody>
      </p:sp>
    </p:spTree>
    <p:extLst>
      <p:ext uri="{BB962C8B-B14F-4D97-AF65-F5344CB8AC3E}">
        <p14:creationId xmlns:p14="http://schemas.microsoft.com/office/powerpoint/2010/main" xmlns="" val="269012269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35B7FD-D332-4FDC-81BF-60702E2D5562}"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xmlns="" val="135682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endParaRPr lang="en-ZA"/>
          </a:p>
        </p:txBody>
      </p:sp>
      <p:sp>
        <p:nvSpPr>
          <p:cNvPr id="5" name="Slide Number Placeholder 4"/>
          <p:cNvSpPr>
            <a:spLocks noGrp="1"/>
          </p:cNvSpPr>
          <p:nvPr>
            <p:ph type="sldNum" sz="quarter" idx="5"/>
          </p:nvPr>
        </p:nvSpPr>
        <p:spPr/>
        <p:txBody>
          <a:bodyPr/>
          <a:lstStyle/>
          <a:p>
            <a:fld id="{ECF59017-FE77-4289-9AE1-F6613285DA76}" type="slidenum">
              <a:rPr lang="en-ZA" smtClean="0"/>
              <a:pPr/>
              <a:t>28</a:t>
            </a:fld>
            <a:endParaRPr lang="en-ZA"/>
          </a:p>
        </p:txBody>
      </p:sp>
    </p:spTree>
    <p:extLst>
      <p:ext uri="{BB962C8B-B14F-4D97-AF65-F5344CB8AC3E}">
        <p14:creationId xmlns:p14="http://schemas.microsoft.com/office/powerpoint/2010/main" xmlns="" val="369345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txBox="1">
            <a:spLocks/>
          </p:cNvSpPr>
          <p:nvPr/>
        </p:nvSpPr>
        <p:spPr>
          <a:xfrm>
            <a:off x="8094853" y="4894008"/>
            <a:ext cx="797100" cy="249492"/>
          </a:xfrm>
          <a:prstGeom prst="rect">
            <a:avLst/>
          </a:prstGeom>
        </p:spPr>
        <p:txBody>
          <a:bodyPr vert="horz" lIns="68580" tIns="34291" rIns="68580" bIns="34291" rtlCol="0" anchor="ctr"/>
          <a:lstStyle>
            <a:defPPr>
              <a:defRPr lang="en-US"/>
            </a:defPPr>
            <a:lvl1pPr marL="0" algn="r" defTabSz="457200" rtl="0" eaLnBrk="1" latinLnBrk="0" hangingPunct="1">
              <a:defRPr sz="10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42891" rtl="0" eaLnBrk="1" fontAlgn="auto" latinLnBrk="0" hangingPunct="1">
              <a:lnSpc>
                <a:spcPct val="100000"/>
              </a:lnSpc>
              <a:spcBef>
                <a:spcPts val="0"/>
              </a:spcBef>
              <a:spcAft>
                <a:spcPts val="0"/>
              </a:spcAft>
              <a:buClrTx/>
              <a:buSzTx/>
              <a:buFontTx/>
              <a:buNone/>
              <a:tabLst/>
              <a:defRPr/>
            </a:pPr>
            <a:fld id="{4AE65155-289D-4EED-89B3-0BAB65270803}" type="slidenum">
              <a:rPr kumimoji="0" lang="en-GB" sz="751"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pPr marL="0" marR="0" lvl="0" indent="0" algn="r" defTabSz="342891" rtl="0" eaLnBrk="1" fontAlgn="auto" latinLnBrk="0" hangingPunct="1">
                <a:lnSpc>
                  <a:spcPct val="100000"/>
                </a:lnSpc>
                <a:spcBef>
                  <a:spcPts val="0"/>
                </a:spcBef>
                <a:spcAft>
                  <a:spcPts val="0"/>
                </a:spcAft>
                <a:buClrTx/>
                <a:buSzTx/>
                <a:buFontTx/>
                <a:buNone/>
                <a:tabLst/>
                <a:defRPr/>
              </a:pPr>
              <a:t>‹#›</a:t>
            </a:fld>
            <a:endParaRPr kumimoji="0" lang="en-GB" sz="751"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90638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460911"/>
            <a:ext cx="7772400" cy="504110"/>
          </a:xfrm>
        </p:spPr>
        <p:txBody>
          <a:bodyPr>
            <a:normAutofit/>
          </a:bodyPr>
          <a:lstStyle>
            <a:lvl1pPr>
              <a:defRPr sz="3200" b="1"/>
            </a:lvl1pPr>
          </a:lstStyle>
          <a:p>
            <a:r>
              <a:rPr lang="en-US" dirty="0"/>
              <a:t>CLICK TO EDIT MASTER TITLE STYLE</a:t>
            </a:r>
          </a:p>
        </p:txBody>
      </p:sp>
      <p:sp>
        <p:nvSpPr>
          <p:cNvPr id="3" name="Subtitle 2"/>
          <p:cNvSpPr>
            <a:spLocks noGrp="1"/>
          </p:cNvSpPr>
          <p:nvPr>
            <p:ph type="subTitle" idx="1"/>
          </p:nvPr>
        </p:nvSpPr>
        <p:spPr>
          <a:xfrm>
            <a:off x="1371600" y="4068289"/>
            <a:ext cx="6400800" cy="517177"/>
          </a:xfrm>
        </p:spPr>
        <p:txBody>
          <a:bodyPr>
            <a:normAutofit/>
          </a:bodyPr>
          <a:lstStyle>
            <a:lvl1pPr marL="0" indent="0" algn="ctr">
              <a:buNone/>
              <a:defRPr sz="2000">
                <a:solidFill>
                  <a:srgbClr val="EF812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178626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6" name="Picture 5"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125721" y="68838"/>
            <a:ext cx="536363" cy="657453"/>
          </a:xfrm>
          <a:prstGeom prst="rect">
            <a:avLst/>
          </a:prstGeom>
        </p:spPr>
      </p:pic>
      <p:sp>
        <p:nvSpPr>
          <p:cNvPr id="8" name="Title 1"/>
          <p:cNvSpPr>
            <a:spLocks noGrp="1"/>
          </p:cNvSpPr>
          <p:nvPr>
            <p:ph type="title" hasCustomPrompt="1"/>
          </p:nvPr>
        </p:nvSpPr>
        <p:spPr>
          <a:xfrm>
            <a:off x="815907" y="182571"/>
            <a:ext cx="3830708" cy="664069"/>
          </a:xfrm>
        </p:spPr>
        <p:txBody>
          <a:bodyPr>
            <a:noAutofit/>
          </a:bodyPr>
          <a:lstStyle>
            <a:lvl1pPr algn="l">
              <a:defRPr sz="2600"/>
            </a:lvl1pPr>
          </a:lstStyle>
          <a:p>
            <a:r>
              <a:rPr lang="en-US" dirty="0"/>
              <a:t>AGENDA</a:t>
            </a:r>
          </a:p>
        </p:txBody>
      </p:sp>
      <p:pic>
        <p:nvPicPr>
          <p:cNvPr id="2" name="Picture 1">
            <a:extLst>
              <a:ext uri="{FF2B5EF4-FFF2-40B4-BE49-F238E27FC236}">
                <a16:creationId xmlns="" xmlns:a16="http://schemas.microsoft.com/office/drawing/2014/main" id="{28796889-A551-43D5-B0DE-1C09B1180EBA}"/>
              </a:ext>
            </a:extLst>
          </p:cNvPr>
          <p:cNvPicPr>
            <a:picLocks noChangeAspect="1"/>
          </p:cNvPicPr>
          <p:nvPr userDrawn="1"/>
        </p:nvPicPr>
        <p:blipFill>
          <a:blip r:embed="rId3"/>
          <a:stretch>
            <a:fillRect/>
          </a:stretch>
        </p:blipFill>
        <p:spPr>
          <a:xfrm>
            <a:off x="4572000" y="801994"/>
            <a:ext cx="4124325" cy="4048125"/>
          </a:xfrm>
          <a:prstGeom prst="rect">
            <a:avLst/>
          </a:prstGeom>
        </p:spPr>
      </p:pic>
      <p:pic>
        <p:nvPicPr>
          <p:cNvPr id="9" name="Picture 8" descr="DHS logo.png">
            <a:extLst>
              <a:ext uri="{FF2B5EF4-FFF2-40B4-BE49-F238E27FC236}">
                <a16:creationId xmlns="" xmlns:a16="http://schemas.microsoft.com/office/drawing/2014/main" id="{FAE9F52C-A14F-4830-A7C1-7A0CC7408B81}"/>
              </a:ext>
            </a:extLst>
          </p:cNvPr>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6400802" y="68836"/>
            <a:ext cx="1542828" cy="620338"/>
          </a:xfrm>
          <a:prstGeom prst="rect">
            <a:avLst/>
          </a:prstGeom>
        </p:spPr>
      </p:pic>
    </p:spTree>
    <p:extLst>
      <p:ext uri="{BB962C8B-B14F-4D97-AF65-F5344CB8AC3E}">
        <p14:creationId xmlns:p14="http://schemas.microsoft.com/office/powerpoint/2010/main" xmlns="" val="229302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Content 1">
    <p:spTree>
      <p:nvGrpSpPr>
        <p:cNvPr id="1" name=""/>
        <p:cNvGrpSpPr/>
        <p:nvPr/>
      </p:nvGrpSpPr>
      <p:grpSpPr>
        <a:xfrm>
          <a:off x="0" y="0"/>
          <a:ext cx="0" cy="0"/>
          <a:chOff x="0" y="0"/>
          <a:chExt cx="0" cy="0"/>
        </a:xfrm>
      </p:grpSpPr>
      <p:pic>
        <p:nvPicPr>
          <p:cNvPr id="7" name="Picture 6" descr="SRHA ppt2.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 y="0"/>
            <a:ext cx="9135879" cy="5143500"/>
          </a:xfrm>
          <a:prstGeom prst="rect">
            <a:avLst/>
          </a:prstGeom>
        </p:spPr>
      </p:pic>
      <p:pic>
        <p:nvPicPr>
          <p:cNvPr id="4" name="Picture 3"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212741"/>
            <a:ext cx="1410732" cy="567225"/>
          </a:xfrm>
          <a:prstGeom prst="rect">
            <a:avLst/>
          </a:prstGeom>
        </p:spPr>
      </p:pic>
      <p:sp>
        <p:nvSpPr>
          <p:cNvPr id="2" name="Title 1"/>
          <p:cNvSpPr>
            <a:spLocks noGrp="1"/>
          </p:cNvSpPr>
          <p:nvPr>
            <p:ph type="title" hasCustomPrompt="1"/>
          </p:nvPr>
        </p:nvSpPr>
        <p:spPr>
          <a:xfrm>
            <a:off x="1600202" y="159302"/>
            <a:ext cx="6776636" cy="664069"/>
          </a:xfrm>
        </p:spPr>
        <p:txBody>
          <a:bodyPr>
            <a:noAutofit/>
          </a:bodyPr>
          <a:lstStyle>
            <a:lvl1pPr algn="l">
              <a:defRPr sz="2600"/>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sz="2000">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a:t>
            </a:r>
          </a:p>
          <a:p>
            <a:pPr lvl="3"/>
            <a:r>
              <a:rPr lang="en-US" dirty="0"/>
              <a:t>Fourth level</a:t>
            </a:r>
          </a:p>
          <a:p>
            <a:pPr lvl="4"/>
            <a:r>
              <a:rPr lang="en-US" dirty="0"/>
              <a:t>Fifth level</a:t>
            </a:r>
          </a:p>
        </p:txBody>
      </p:sp>
      <p:pic>
        <p:nvPicPr>
          <p:cNvPr id="6" name="Picture 5" descr="SHRA logo FINAL-01.png"/>
          <p:cNvPicPr>
            <a:picLocks noChangeAspect="1"/>
          </p:cNvPicPr>
          <p:nvPr userDrawn="1"/>
        </p:nvPicPr>
        <p:blipFill>
          <a:blip r:embed="rId4" cstate="print">
            <a:extLst>
              <a:ext uri="{28A0092B-C50C-407E-A947-70E740481C1C}">
                <a14:useLocalDpi xmlns:a14="http://schemas.microsoft.com/office/drawing/2010/main" xmlns=""/>
              </a:ext>
            </a:extLst>
          </a:blip>
          <a:stretch>
            <a:fillRect/>
          </a:stretch>
        </p:blipFill>
        <p:spPr>
          <a:xfrm>
            <a:off x="8376837" y="101352"/>
            <a:ext cx="636311" cy="779964"/>
          </a:xfrm>
          <a:prstGeom prst="rect">
            <a:avLst/>
          </a:prstGeom>
        </p:spPr>
      </p:pic>
    </p:spTree>
    <p:extLst>
      <p:ext uri="{BB962C8B-B14F-4D97-AF65-F5344CB8AC3E}">
        <p14:creationId xmlns:p14="http://schemas.microsoft.com/office/powerpoint/2010/main" xmlns="" val="417047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D0A3F-BA13-434A-9F7F-3D97E101ED56}"/>
              </a:ext>
            </a:extLst>
          </p:cNvPr>
          <p:cNvSpPr>
            <a:spLocks noGrp="1"/>
          </p:cNvSpPr>
          <p:nvPr>
            <p:ph type="title"/>
          </p:nvPr>
        </p:nvSpPr>
        <p:spPr>
          <a:xfrm>
            <a:off x="457200" y="205979"/>
            <a:ext cx="6785264" cy="677150"/>
          </a:xfrm>
        </p:spPr>
        <p:txBody>
          <a:bodyPr/>
          <a:lstStyle/>
          <a:p>
            <a:r>
              <a:rPr lang="en-US"/>
              <a:t>Click to edit Master title style</a:t>
            </a:r>
            <a:endParaRPr lang="en-ZA"/>
          </a:p>
        </p:txBody>
      </p:sp>
      <p:pic>
        <p:nvPicPr>
          <p:cNvPr id="3" name="Picture 2" descr="SHRA logo FINAL-01.png">
            <a:extLst>
              <a:ext uri="{FF2B5EF4-FFF2-40B4-BE49-F238E27FC236}">
                <a16:creationId xmlns="" xmlns:a16="http://schemas.microsoft.com/office/drawing/2014/main" id="{CC6ECCD5-D9B0-4D1B-A5F9-07D7EB2E05EE}"/>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543943" y="28586"/>
            <a:ext cx="552432" cy="677150"/>
          </a:xfrm>
          <a:prstGeom prst="rect">
            <a:avLst/>
          </a:prstGeom>
        </p:spPr>
      </p:pic>
      <p:pic>
        <p:nvPicPr>
          <p:cNvPr id="4" name="Picture 3" descr="DHS logo.png">
            <a:extLst>
              <a:ext uri="{FF2B5EF4-FFF2-40B4-BE49-F238E27FC236}">
                <a16:creationId xmlns="" xmlns:a16="http://schemas.microsoft.com/office/drawing/2014/main" id="{0C5FDC07-AC16-45BE-A0D1-C1DA6ED9B8AB}"/>
              </a:ext>
            </a:extLst>
          </p:cNvPr>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7251290" y="118637"/>
            <a:ext cx="1236204" cy="497051"/>
          </a:xfrm>
          <a:prstGeom prst="rect">
            <a:avLst/>
          </a:prstGeom>
        </p:spPr>
      </p:pic>
    </p:spTree>
    <p:extLst>
      <p:ext uri="{BB962C8B-B14F-4D97-AF65-F5344CB8AC3E}">
        <p14:creationId xmlns:p14="http://schemas.microsoft.com/office/powerpoint/2010/main" xmlns="" val="128528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RHA ppt4.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 y="0"/>
            <a:ext cx="9135879" cy="5143500"/>
          </a:xfrm>
          <a:prstGeom prst="rect">
            <a:avLst/>
          </a:prstGeom>
        </p:spPr>
      </p:pic>
      <p:pic>
        <p:nvPicPr>
          <p:cNvPr id="6" name="Picture 5" descr="SHRA logo FINAL-01.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DHS logo.png"/>
          <p:cNvPicPr>
            <a:picLocks noChangeAspect="1"/>
          </p:cNvPicPr>
          <p:nvPr userDrawn="1"/>
        </p:nvPicPr>
        <p:blipFill rotWithShape="1">
          <a:blip r:embed="rId4">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8" name="Title 1"/>
          <p:cNvSpPr>
            <a:spLocks noGrp="1"/>
          </p:cNvSpPr>
          <p:nvPr>
            <p:ph type="title" hasCustomPrompt="1"/>
          </p:nvPr>
        </p:nvSpPr>
        <p:spPr>
          <a:xfrm>
            <a:off x="1948921" y="159302"/>
            <a:ext cx="6427915" cy="664069"/>
          </a:xfrm>
          <a:prstGeom prst="rect">
            <a:avLst/>
          </a:prstGeo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419629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pic>
        <p:nvPicPr>
          <p:cNvPr id="7" name="Picture 6"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9" name="Title 1"/>
          <p:cNvSpPr>
            <a:spLocks noGrp="1"/>
          </p:cNvSpPr>
          <p:nvPr>
            <p:ph type="title" hasCustomPrompt="1"/>
          </p:nvPr>
        </p:nvSpPr>
        <p:spPr>
          <a:xfrm>
            <a:off x="1948921" y="159302"/>
            <a:ext cx="6427915" cy="664069"/>
          </a:xfrm>
          <a:prstGeom prst="rect">
            <a:avLst/>
          </a:prstGeo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174823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pic>
        <p:nvPicPr>
          <p:cNvPr id="7" name="Picture 6" descr="SHRA logo FINAL-01.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393546" y="0"/>
            <a:ext cx="767164" cy="940360"/>
          </a:xfrm>
          <a:prstGeom prst="rect">
            <a:avLst/>
          </a:prstGeom>
        </p:spPr>
      </p:pic>
      <p:sp>
        <p:nvSpPr>
          <p:cNvPr id="4" name="Content Placeholder 3"/>
          <p:cNvSpPr>
            <a:spLocks noGrp="1"/>
          </p:cNvSpPr>
          <p:nvPr>
            <p:ph sz="half" idx="2"/>
          </p:nvPr>
        </p:nvSpPr>
        <p:spPr>
          <a:xfrm>
            <a:off x="815908" y="1274817"/>
            <a:ext cx="3681481" cy="364025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DHS logo.png"/>
          <p:cNvPicPr>
            <a:picLocks noChangeAspect="1"/>
          </p:cNvPicPr>
          <p:nvPr userDrawn="1"/>
        </p:nvPicPr>
        <p:blipFill rotWithShape="1">
          <a:blip r:embed="rId3">
            <a:extLst>
              <a:ext uri="{28A0092B-C50C-407E-A947-70E740481C1C}">
                <a14:useLocalDpi xmlns:a14="http://schemas.microsoft.com/office/drawing/2010/main" xmlns="" val="0"/>
              </a:ext>
            </a:extLst>
          </a:blip>
          <a:srcRect l="8848" t="21845" r="16838" b="22432"/>
          <a:stretch/>
        </p:blipFill>
        <p:spPr>
          <a:xfrm>
            <a:off x="31487" y="84051"/>
            <a:ext cx="1880312" cy="756033"/>
          </a:xfrm>
          <a:prstGeom prst="rect">
            <a:avLst/>
          </a:prstGeom>
        </p:spPr>
      </p:pic>
      <p:sp>
        <p:nvSpPr>
          <p:cNvPr id="9" name="Title 1"/>
          <p:cNvSpPr>
            <a:spLocks noGrp="1"/>
          </p:cNvSpPr>
          <p:nvPr>
            <p:ph type="title" hasCustomPrompt="1"/>
          </p:nvPr>
        </p:nvSpPr>
        <p:spPr>
          <a:xfrm>
            <a:off x="1948921" y="159302"/>
            <a:ext cx="6427915" cy="664069"/>
          </a:xfrm>
          <a:prstGeom prst="rect">
            <a:avLst/>
          </a:prstGeom>
        </p:spPr>
        <p:txBody>
          <a:bodyPr>
            <a:noAutofit/>
          </a:bodyPr>
          <a:lstStyle>
            <a:lvl1pPr algn="l">
              <a:defRPr sz="2600"/>
            </a:lvl1pPr>
          </a:lstStyle>
          <a:p>
            <a:r>
              <a:rPr lang="en-US" dirty="0"/>
              <a:t>CLICK TO EDIT MASTER TITLE STYLE</a:t>
            </a:r>
          </a:p>
        </p:txBody>
      </p:sp>
    </p:spTree>
    <p:extLst>
      <p:ext uri="{BB962C8B-B14F-4D97-AF65-F5344CB8AC3E}">
        <p14:creationId xmlns:p14="http://schemas.microsoft.com/office/powerpoint/2010/main" xmlns="" val="3063122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3533778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53" r:id="rId6"/>
    <p:sldLayoutId id="2147483662" r:id="rId7"/>
    <p:sldLayoutId id="2147483663" r:id="rId8"/>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2621" y="1078785"/>
            <a:ext cx="4267200" cy="2985931"/>
          </a:xfrm>
        </p:spPr>
        <p:txBody>
          <a:bodyPr>
            <a:normAutofit/>
          </a:bodyPr>
          <a:lstStyle/>
          <a:p>
            <a:pPr algn="ctr"/>
            <a: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t>Presentation to the:</a:t>
            </a:r>
            <a:b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br>
            <a: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t/>
            </a:r>
            <a:b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br>
            <a: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t/>
            </a:r>
            <a:b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br>
            <a: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t>PORTFOLIO COMMITTEE ON HUMAN SETTLEMENTS, WATER AND SANITATION</a:t>
            </a:r>
            <a:b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br>
            <a: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t/>
            </a:r>
            <a:br>
              <a:rPr lang="en-ZA" sz="1800" dirty="0">
                <a:solidFill>
                  <a:srgbClr val="001F00"/>
                </a:solidFill>
                <a:latin typeface="Arial" panose="020B0604020202020204" pitchFamily="34" charset="0"/>
                <a:ea typeface="Calibri" panose="020F0502020204030204" pitchFamily="34" charset="0"/>
                <a:cs typeface="Arial" panose="020B0604020202020204" pitchFamily="34" charset="0"/>
              </a:rPr>
            </a:br>
            <a:r>
              <a:rPr lang="en-ZA" sz="1800" spc="31"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
            </a:r>
            <a:br>
              <a:rPr lang="en-ZA" sz="1800" spc="31"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br>
            <a:r>
              <a:rPr lang="en-ZA" sz="1800" spc="31"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t/>
            </a:r>
            <a:br>
              <a:rPr lang="en-ZA" sz="1800" spc="31" dirty="0">
                <a:solidFill>
                  <a:srgbClr val="001F00"/>
                </a:solidFill>
                <a:latin typeface="Arial" panose="020B0604020202020204" pitchFamily="34" charset="0"/>
                <a:ea typeface="Times New Roman" panose="02020603050405020304" pitchFamily="18" charset="0"/>
                <a:cs typeface="Times New Roman" panose="02020603050405020304" pitchFamily="18" charset="0"/>
              </a:rPr>
            </a:br>
            <a:r>
              <a:rPr lang="en-ZA" sz="1800" spc="31" dirty="0">
                <a:solidFill>
                  <a:srgbClr val="F08221"/>
                </a:solidFill>
                <a:latin typeface="Arial" panose="020B0604020202020204" pitchFamily="34" charset="0"/>
                <a:ea typeface="Times New Roman" panose="02020603050405020304" pitchFamily="18" charset="0"/>
                <a:cs typeface="Times New Roman" panose="02020603050405020304" pitchFamily="18" charset="0"/>
              </a:rPr>
              <a:t>26 NOVEMBER 2020</a:t>
            </a:r>
            <a:endParaRPr lang="en-US" sz="2700" dirty="0">
              <a:solidFill>
                <a:srgbClr val="F08221"/>
              </a:solidFill>
            </a:endParaRPr>
          </a:p>
        </p:txBody>
      </p:sp>
      <p:sp>
        <p:nvSpPr>
          <p:cNvPr id="4" name="Title 1">
            <a:extLst>
              <a:ext uri="{FF2B5EF4-FFF2-40B4-BE49-F238E27FC236}">
                <a16:creationId xmlns="" xmlns:a16="http://schemas.microsoft.com/office/drawing/2014/main" id="{BDCE0F45-4C68-4273-848B-75B6905A66BD}"/>
              </a:ext>
            </a:extLst>
          </p:cNvPr>
          <p:cNvSpPr txBox="1">
            <a:spLocks/>
          </p:cNvSpPr>
          <p:nvPr/>
        </p:nvSpPr>
        <p:spPr>
          <a:xfrm>
            <a:off x="4905023" y="4617156"/>
            <a:ext cx="4267200" cy="270245"/>
          </a:xfrm>
        </p:spPr>
        <p:txBody>
          <a:bodyPr>
            <a:normAutofit fontScale="77500" lnSpcReduction="20000"/>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algn="r"/>
            <a:endParaRPr lang="en-US" sz="2000" dirty="0"/>
          </a:p>
        </p:txBody>
      </p:sp>
      <p:pic>
        <p:nvPicPr>
          <p:cNvPr id="7" name="Picture 6">
            <a:extLst>
              <a:ext uri="{FF2B5EF4-FFF2-40B4-BE49-F238E27FC236}">
                <a16:creationId xmlns="" xmlns:a16="http://schemas.microsoft.com/office/drawing/2014/main" id="{A8663EAE-7FD9-4BBB-BC5C-23354843054B}"/>
              </a:ext>
            </a:extLst>
          </p:cNvPr>
          <p:cNvPicPr>
            <a:picLocks noChangeAspect="1"/>
          </p:cNvPicPr>
          <p:nvPr/>
        </p:nvPicPr>
        <p:blipFill>
          <a:blip r:embed="rId2"/>
          <a:stretch>
            <a:fillRect/>
          </a:stretch>
        </p:blipFill>
        <p:spPr>
          <a:xfrm>
            <a:off x="124179" y="114877"/>
            <a:ext cx="4267200" cy="4913747"/>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 xmlns:a16="http://schemas.microsoft.com/office/drawing/2014/main" id="{11C286FA-42B5-48D6-AFFE-14F3115D4FA8}"/>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a:t>
            </a:fld>
            <a:endParaRPr lang="en-ZA" dirty="0"/>
          </a:p>
        </p:txBody>
      </p:sp>
    </p:spTree>
    <p:extLst>
      <p:ext uri="{BB962C8B-B14F-4D97-AF65-F5344CB8AC3E}">
        <p14:creationId xmlns:p14="http://schemas.microsoft.com/office/powerpoint/2010/main" xmlns="" val="2996932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1E9F1-890C-47FD-AC98-E9188FDD554F}"/>
              </a:ext>
            </a:extLst>
          </p:cNvPr>
          <p:cNvSpPr>
            <a:spLocks noGrp="1"/>
          </p:cNvSpPr>
          <p:nvPr>
            <p:ph type="title"/>
          </p:nvPr>
        </p:nvSpPr>
        <p:spPr/>
        <p:txBody>
          <a:bodyPr/>
          <a:lstStyle/>
          <a:p>
            <a:endParaRPr lang="en-ZA" dirty="0"/>
          </a:p>
        </p:txBody>
      </p:sp>
      <p:pic>
        <p:nvPicPr>
          <p:cNvPr id="3" name="Picture 2">
            <a:extLst>
              <a:ext uri="{FF2B5EF4-FFF2-40B4-BE49-F238E27FC236}">
                <a16:creationId xmlns="" xmlns:a16="http://schemas.microsoft.com/office/drawing/2014/main" id="{96DCB128-B9C1-4408-9890-1D8EFCBE6868}"/>
              </a:ext>
            </a:extLst>
          </p:cNvPr>
          <p:cNvPicPr>
            <a:picLocks noChangeAspect="1"/>
          </p:cNvPicPr>
          <p:nvPr/>
        </p:nvPicPr>
        <p:blipFill>
          <a:blip r:embed="rId2"/>
          <a:stretch>
            <a:fillRect/>
          </a:stretch>
        </p:blipFill>
        <p:spPr>
          <a:xfrm>
            <a:off x="802424" y="832450"/>
            <a:ext cx="6924965" cy="3181741"/>
          </a:xfrm>
          <a:prstGeom prst="rect">
            <a:avLst/>
          </a:prstGeom>
        </p:spPr>
      </p:pic>
      <p:sp>
        <p:nvSpPr>
          <p:cNvPr id="4" name="TextBox 3">
            <a:extLst>
              <a:ext uri="{FF2B5EF4-FFF2-40B4-BE49-F238E27FC236}">
                <a16:creationId xmlns="" xmlns:a16="http://schemas.microsoft.com/office/drawing/2014/main" id="{A9D281F8-6C2F-46FB-B1F4-1633B70DE2FA}"/>
              </a:ext>
            </a:extLst>
          </p:cNvPr>
          <p:cNvSpPr txBox="1"/>
          <p:nvPr/>
        </p:nvSpPr>
        <p:spPr>
          <a:xfrm>
            <a:off x="1416612" y="4014191"/>
            <a:ext cx="5471869" cy="861774"/>
          </a:xfrm>
          <a:prstGeom prst="rect">
            <a:avLst/>
          </a:prstGeom>
          <a:noFill/>
        </p:spPr>
        <p:txBody>
          <a:bodyPr wrap="square" rtlCol="0">
            <a:spAutoFit/>
          </a:bodyPr>
          <a:lstStyle/>
          <a:p>
            <a:pPr algn="ctr"/>
            <a:r>
              <a:rPr lang="en-ZA" sz="1600" dirty="0"/>
              <a:t>Staff count has doubled since 2014/15, with 47 employees dedicated to a programme that manages R1.3bn in programme and operational expenditure</a:t>
            </a:r>
            <a:r>
              <a:rPr lang="en-ZA" dirty="0"/>
              <a:t>.</a:t>
            </a:r>
          </a:p>
        </p:txBody>
      </p:sp>
      <p:sp>
        <p:nvSpPr>
          <p:cNvPr id="5" name="Title 1">
            <a:extLst>
              <a:ext uri="{FF2B5EF4-FFF2-40B4-BE49-F238E27FC236}">
                <a16:creationId xmlns="" xmlns:a16="http://schemas.microsoft.com/office/drawing/2014/main" id="{851AB473-22A3-4E9D-8397-90DFA8A17919}"/>
              </a:ext>
            </a:extLst>
          </p:cNvPr>
          <p:cNvSpPr txBox="1">
            <a:spLocks/>
          </p:cNvSpPr>
          <p:nvPr/>
        </p:nvSpPr>
        <p:spPr>
          <a:xfrm>
            <a:off x="148857" y="205979"/>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200" b="1" dirty="0">
                <a:solidFill>
                  <a:srgbClr val="E15415"/>
                </a:solidFill>
                <a:latin typeface="Arial" panose="020B0604020202020204" pitchFamily="34" charset="0"/>
                <a:cs typeface="Arial" panose="020B0604020202020204" pitchFamily="34" charset="0"/>
              </a:rPr>
              <a:t>STAFFING TRENDS</a:t>
            </a:r>
            <a:endParaRPr lang="en-US" b="1" dirty="0">
              <a:solidFill>
                <a:srgbClr val="F79646">
                  <a:lumMod val="75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67EA5FA-C473-41C8-A1A6-B05BC1B6F721}"/>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10</a:t>
            </a:fld>
            <a:endParaRPr lang="en-ZA" dirty="0"/>
          </a:p>
        </p:txBody>
      </p:sp>
    </p:spTree>
    <p:extLst>
      <p:ext uri="{BB962C8B-B14F-4D97-AF65-F5344CB8AC3E}">
        <p14:creationId xmlns:p14="http://schemas.microsoft.com/office/powerpoint/2010/main" xmlns="" val="351599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6681CE-6C48-4D0D-8471-EE83C23372ED}"/>
              </a:ext>
            </a:extLst>
          </p:cNvPr>
          <p:cNvSpPr>
            <a:spLocks noGrp="1"/>
          </p:cNvSpPr>
          <p:nvPr>
            <p:ph type="title"/>
          </p:nvPr>
        </p:nvSpPr>
        <p:spPr>
          <a:xfrm>
            <a:off x="1179368" y="1316791"/>
            <a:ext cx="6785264" cy="1359735"/>
          </a:xfrm>
        </p:spPr>
        <p:txBody>
          <a:bodyPr>
            <a:normAutofit fontScale="90000"/>
          </a:bodyPr>
          <a:lstStyle/>
          <a:p>
            <a:pPr algn="ctr"/>
            <a:r>
              <a:rPr lang="en-ZA" sz="1400" dirty="0"/>
              <a:t>SHRA Annual Report 2019/20</a:t>
            </a:r>
            <a:br>
              <a:rPr lang="en-ZA" sz="1400" dirty="0"/>
            </a:br>
            <a:r>
              <a:rPr lang="en-ZA" sz="1400" dirty="0"/>
              <a:t/>
            </a:r>
            <a:br>
              <a:rPr lang="en-ZA" sz="1400" dirty="0"/>
            </a:br>
            <a:r>
              <a:rPr lang="en-ZA" dirty="0"/>
              <a:t/>
            </a:r>
            <a:br>
              <a:rPr lang="en-ZA" dirty="0"/>
            </a:br>
            <a:r>
              <a:rPr lang="en-ZA" dirty="0"/>
              <a:t>NON-FINANCIAL PERFORMANCE</a:t>
            </a:r>
          </a:p>
        </p:txBody>
      </p:sp>
      <p:sp>
        <p:nvSpPr>
          <p:cNvPr id="3" name="TextBox 2">
            <a:extLst>
              <a:ext uri="{FF2B5EF4-FFF2-40B4-BE49-F238E27FC236}">
                <a16:creationId xmlns="" xmlns:a16="http://schemas.microsoft.com/office/drawing/2014/main" id="{DDC4455E-44DA-4494-A5DD-6BC36060B713}"/>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12</a:t>
            </a:fld>
            <a:endParaRPr lang="en-ZA" dirty="0"/>
          </a:p>
        </p:txBody>
      </p:sp>
    </p:spTree>
    <p:extLst>
      <p:ext uri="{BB962C8B-B14F-4D97-AF65-F5344CB8AC3E}">
        <p14:creationId xmlns:p14="http://schemas.microsoft.com/office/powerpoint/2010/main" xmlns="" val="37411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2"/>
            <a:ext cx="6943061"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(1)</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2440463511"/>
              </p:ext>
            </p:extLst>
          </p:nvPr>
        </p:nvGraphicFramePr>
        <p:xfrm>
          <a:off x="68240" y="784747"/>
          <a:ext cx="8978957" cy="4124713"/>
        </p:xfrm>
        <a:graphic>
          <a:graphicData uri="http://schemas.openxmlformats.org/drawingml/2006/table">
            <a:tbl>
              <a:tblPr firstRow="1" bandRow="1">
                <a:tableStyleId>{5940675A-B579-460E-94D1-54222C63F5DA}</a:tableStyleId>
              </a:tblPr>
              <a:tblGrid>
                <a:gridCol w="1793535">
                  <a:extLst>
                    <a:ext uri="{9D8B030D-6E8A-4147-A177-3AD203B41FA5}">
                      <a16:colId xmlns="" xmlns:a16="http://schemas.microsoft.com/office/drawing/2014/main" val="2598343541"/>
                    </a:ext>
                  </a:extLst>
                </a:gridCol>
                <a:gridCol w="1400041">
                  <a:extLst>
                    <a:ext uri="{9D8B030D-6E8A-4147-A177-3AD203B41FA5}">
                      <a16:colId xmlns="" xmlns:a16="http://schemas.microsoft.com/office/drawing/2014/main" val="1380315105"/>
                    </a:ext>
                  </a:extLst>
                </a:gridCol>
                <a:gridCol w="1562669">
                  <a:extLst>
                    <a:ext uri="{9D8B030D-6E8A-4147-A177-3AD203B41FA5}">
                      <a16:colId xmlns="" xmlns:a16="http://schemas.microsoft.com/office/drawing/2014/main" val="1095946008"/>
                    </a:ext>
                  </a:extLst>
                </a:gridCol>
                <a:gridCol w="4222712">
                  <a:extLst>
                    <a:ext uri="{9D8B030D-6E8A-4147-A177-3AD203B41FA5}">
                      <a16:colId xmlns="" xmlns:a16="http://schemas.microsoft.com/office/drawing/2014/main" val="136179696"/>
                    </a:ext>
                  </a:extLst>
                </a:gridCol>
              </a:tblGrid>
              <a:tr h="334369">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establish a well-skilled, resourced and led organisation</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494164">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942807">
                <a:tc>
                  <a:txBody>
                    <a:bodyPr/>
                    <a:lstStyle/>
                    <a:p>
                      <a:pPr marL="0" algn="l" defTabSz="685800" rtl="0" eaLnBrk="1" latinLnBrk="0" hangingPunct="1">
                        <a:lnSpc>
                          <a:spcPct val="107000"/>
                        </a:lnSpc>
                        <a:spcAft>
                          <a:spcPts val="0"/>
                        </a:spcAft>
                      </a:pPr>
                      <a:r>
                        <a:rPr lang="en-ZA" sz="1200" kern="1200">
                          <a:solidFill>
                            <a:schemeClr val="tx1"/>
                          </a:solidFill>
                          <a:effectLst/>
                          <a:latin typeface="Arial Narrow" panose="020B0606020202030204" pitchFamily="34" charset="0"/>
                          <a:ea typeface="+mn-ea"/>
                          <a:cs typeface="+mn-cs"/>
                        </a:rPr>
                        <a:t>Audit outcome on previous year’s financial and non-financial performance information.</a:t>
                      </a:r>
                    </a:p>
                  </a:txBody>
                  <a:tcPr marL="68580" marR="68580" marT="0" marB="0"/>
                </a:tc>
                <a:tc>
                  <a:txBody>
                    <a:bodyPr/>
                    <a:lstStyle/>
                    <a:p>
                      <a:pPr marL="0" algn="just"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Clean audit outcome</a:t>
                      </a:r>
                    </a:p>
                  </a:txBody>
                  <a:tcPr marL="68580" marR="68580" marT="0" marB="0"/>
                </a:tc>
                <a:tc>
                  <a:txBody>
                    <a:bodyPr/>
                    <a:lstStyle/>
                    <a:p>
                      <a:pPr marL="0" algn="l"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SHRA received an unqualified audit opinion for 2018/19</a:t>
                      </a:r>
                    </a:p>
                  </a:txBody>
                  <a:tcPr marL="68580" marR="68580" marT="0" marB="0">
                    <a:solidFill>
                      <a:srgbClr val="FF0000"/>
                    </a:solidFill>
                  </a:tcPr>
                </a:tc>
                <a:tc>
                  <a:txBody>
                    <a:bodyPr/>
                    <a:lstStyle/>
                    <a:p>
                      <a:pPr marL="0" algn="l"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SHRA received an unqualified audit opinion with emphasis of matter, non-compliance with legislation, material findings on the usefulness and reliability of reported performance information as well as irregular expenditure. Going forward management will attend to the Audit Corrective Action in order to reduce the number of matters raised by the external auditors in the Annual Audit report for 2020. Management has reported against this corrective action document and one matter is still outstanding.</a:t>
                      </a:r>
                    </a:p>
                  </a:txBody>
                  <a:tcPr marL="68580" marR="68580" marT="0" marB="0"/>
                </a:tc>
                <a:extLst>
                  <a:ext uri="{0D108BD9-81ED-4DB2-BD59-A6C34878D82A}">
                    <a16:rowId xmlns="" xmlns:a16="http://schemas.microsoft.com/office/drawing/2014/main" val="3060913984"/>
                  </a:ext>
                </a:extLst>
              </a:tr>
              <a:tr h="1353373">
                <a:tc>
                  <a:txBody>
                    <a:bodyPr/>
                    <a:lstStyle/>
                    <a:p>
                      <a:pPr marL="0" algn="l"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Percentage variance on total approved budget vs. actual expenditure (operational and capital) per annum</a:t>
                      </a:r>
                    </a:p>
                  </a:txBody>
                  <a:tcPr marL="68580" marR="68580" marT="0" marB="0"/>
                </a:tc>
                <a:tc>
                  <a:txBody>
                    <a:bodyPr/>
                    <a:lstStyle/>
                    <a:p>
                      <a:pPr marL="0" algn="just" defTabSz="685800" rtl="0" eaLnBrk="1" latinLnBrk="0" hangingPunct="1">
                        <a:lnSpc>
                          <a:spcPct val="107000"/>
                        </a:lnSpc>
                        <a:spcAft>
                          <a:spcPts val="0"/>
                        </a:spcAft>
                      </a:pPr>
                      <a:r>
                        <a:rPr lang="en-ZA" sz="1200" kern="1200" dirty="0">
                          <a:solidFill>
                            <a:schemeClr val="tx1"/>
                          </a:solidFill>
                          <a:effectLst/>
                          <a:latin typeface="Arial Narrow" panose="020B0606020202030204" pitchFamily="34" charset="0"/>
                          <a:ea typeface="+mn-ea"/>
                          <a:cs typeface="+mn-cs"/>
                        </a:rPr>
                        <a:t>15% variance on total approved budget vs. actual expenditure</a:t>
                      </a:r>
                    </a:p>
                  </a:txBody>
                  <a:tcPr marL="68580" marR="68580" marT="0" marB="0"/>
                </a:tc>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A positive 4.53% on total approved budget vs. actual expenditure</a:t>
                      </a:r>
                      <a:endParaRPr lang="en-ZA" sz="1200" kern="1200" dirty="0">
                        <a:solidFill>
                          <a:schemeClr val="tx1"/>
                        </a:solidFill>
                        <a:effectLst/>
                        <a:latin typeface="Arial Narrow" panose="020B0606020202030204" pitchFamily="34" charset="0"/>
                        <a:ea typeface="+mn-ea"/>
                        <a:cs typeface="+mn-cs"/>
                      </a:endParaRPr>
                    </a:p>
                  </a:txBody>
                  <a:tcPr marL="68580" marR="68580" marT="0" marB="0">
                    <a:solidFill>
                      <a:srgbClr val="00B050"/>
                    </a:solidFill>
                  </a:tcPr>
                </a:tc>
                <a:tc>
                  <a:txBody>
                    <a:bodyPr/>
                    <a:lstStyle/>
                    <a:p>
                      <a:pPr marL="0" algn="l" defTabSz="685800" rtl="0" eaLnBrk="1" latinLnBrk="0" hangingPunct="1">
                        <a:lnSpc>
                          <a:spcPct val="107000"/>
                        </a:lnSpc>
                        <a:spcAft>
                          <a:spcPts val="0"/>
                        </a:spcAft>
                      </a:pPr>
                      <a:r>
                        <a:rPr lang="en-GB" sz="1200" kern="1200" dirty="0">
                          <a:solidFill>
                            <a:schemeClr val="tx1"/>
                          </a:solidFill>
                          <a:effectLst/>
                          <a:latin typeface="Arial Narrow" panose="020B0606020202030204" pitchFamily="34" charset="0"/>
                          <a:ea typeface="+mn-ea"/>
                          <a:cs typeface="+mn-cs"/>
                        </a:rPr>
                        <a:t>The total variance on total approved budget including reallocated interest and accumulated surplus vs actual expenditure is 10.47% against a target of 15%, this is largely attributable to year-end provision of debtors arising from cancelled CCG contracts amounting to approximately R35m.</a:t>
                      </a:r>
                      <a:endParaRPr lang="en-ZA" sz="1200" kern="1200" dirty="0">
                        <a:solidFill>
                          <a:schemeClr val="tx1"/>
                        </a:solidFill>
                        <a:effectLst/>
                        <a:latin typeface="Arial Narrow" panose="020B0606020202030204" pitchFamily="34" charset="0"/>
                        <a:ea typeface="+mn-ea"/>
                        <a:cs typeface="+mn-cs"/>
                      </a:endParaRPr>
                    </a:p>
                  </a:txBody>
                  <a:tcPr marL="68580" marR="68580" marT="0" marB="0"/>
                </a:tc>
                <a:extLst>
                  <a:ext uri="{0D108BD9-81ED-4DB2-BD59-A6C34878D82A}">
                    <a16:rowId xmlns="" xmlns:a16="http://schemas.microsoft.com/office/drawing/2014/main" val="438071678"/>
                  </a:ext>
                </a:extLst>
              </a:tr>
            </a:tbl>
          </a:graphicData>
        </a:graphic>
      </p:graphicFrame>
      <p:sp>
        <p:nvSpPr>
          <p:cNvPr id="4" name="TextBox 3">
            <a:extLst>
              <a:ext uri="{FF2B5EF4-FFF2-40B4-BE49-F238E27FC236}">
                <a16:creationId xmlns="" xmlns:a16="http://schemas.microsoft.com/office/drawing/2014/main" id="{57DF8A2B-FA93-439D-88BA-20F557254163}"/>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13</a:t>
            </a:fld>
            <a:endParaRPr lang="en-ZA" dirty="0"/>
          </a:p>
        </p:txBody>
      </p:sp>
    </p:spTree>
    <p:extLst>
      <p:ext uri="{BB962C8B-B14F-4D97-AF65-F5344CB8AC3E}">
        <p14:creationId xmlns:p14="http://schemas.microsoft.com/office/powerpoint/2010/main" xmlns="" val="188080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7587" y="2"/>
            <a:ext cx="6944331"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(2)</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237692511"/>
              </p:ext>
            </p:extLst>
          </p:nvPr>
        </p:nvGraphicFramePr>
        <p:xfrm>
          <a:off x="92758" y="852234"/>
          <a:ext cx="8958487" cy="3998851"/>
        </p:xfrm>
        <a:graphic>
          <a:graphicData uri="http://schemas.openxmlformats.org/drawingml/2006/table">
            <a:tbl>
              <a:tblPr firstRow="1" bandRow="1">
                <a:tableStyleId>{5940675A-B579-460E-94D1-54222C63F5DA}</a:tableStyleId>
              </a:tblPr>
              <a:tblGrid>
                <a:gridCol w="1789445">
                  <a:extLst>
                    <a:ext uri="{9D8B030D-6E8A-4147-A177-3AD203B41FA5}">
                      <a16:colId xmlns="" xmlns:a16="http://schemas.microsoft.com/office/drawing/2014/main" val="2598343541"/>
                    </a:ext>
                  </a:extLst>
                </a:gridCol>
                <a:gridCol w="1800703">
                  <a:extLst>
                    <a:ext uri="{9D8B030D-6E8A-4147-A177-3AD203B41FA5}">
                      <a16:colId xmlns="" xmlns:a16="http://schemas.microsoft.com/office/drawing/2014/main" val="1380315105"/>
                    </a:ext>
                  </a:extLst>
                </a:gridCol>
                <a:gridCol w="2138332">
                  <a:extLst>
                    <a:ext uri="{9D8B030D-6E8A-4147-A177-3AD203B41FA5}">
                      <a16:colId xmlns="" xmlns:a16="http://schemas.microsoft.com/office/drawing/2014/main" val="1095946008"/>
                    </a:ext>
                  </a:extLst>
                </a:gridCol>
                <a:gridCol w="3230007">
                  <a:extLst>
                    <a:ext uri="{9D8B030D-6E8A-4147-A177-3AD203B41FA5}">
                      <a16:colId xmlns="" xmlns:a16="http://schemas.microsoft.com/office/drawing/2014/main" val="136179696"/>
                    </a:ext>
                  </a:extLst>
                </a:gridCol>
              </a:tblGrid>
              <a:tr h="341945">
                <a:tc>
                  <a:txBody>
                    <a:bodyPr/>
                    <a:lstStyle/>
                    <a:p>
                      <a:r>
                        <a:rPr lang="en-ZA" sz="1500" b="1" dirty="0">
                          <a:latin typeface="Arial Narrow" panose="020B0606020202030204" pitchFamily="34" charset="0"/>
                          <a:cs typeface="Arial" panose="020B0604020202020204" pitchFamily="34" charset="0"/>
                        </a:rPr>
                        <a:t>Strategic Objective </a:t>
                      </a:r>
                    </a:p>
                  </a:txBody>
                  <a:tcPr>
                    <a:solidFill>
                      <a:schemeClr val="accent4"/>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5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To establish a well-skilled, resourced and led organisation</a:t>
                      </a:r>
                      <a:endParaRPr kumimoji="0" lang="en-ZA" sz="1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538480">
                <a:tc>
                  <a:txBody>
                    <a:bodyPr/>
                    <a:lstStyle/>
                    <a:p>
                      <a:r>
                        <a:rPr lang="en-ZA" sz="1500" b="1" dirty="0">
                          <a:latin typeface="Arial Narrow" panose="020B0606020202030204" pitchFamily="34" charset="0"/>
                          <a:cs typeface="Arial" panose="020B0604020202020204" pitchFamily="34" charset="0"/>
                        </a:rPr>
                        <a:t>Performance indicator </a:t>
                      </a:r>
                      <a:endParaRPr lang="en-ZA" sz="15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500" b="1" dirty="0">
                          <a:latin typeface="Arial Narrow" panose="020B0606020202030204" pitchFamily="34" charset="0"/>
                          <a:cs typeface="Arial" panose="020B0604020202020204" pitchFamily="34" charset="0"/>
                        </a:rPr>
                        <a:t>2019/20 Annual Target </a:t>
                      </a:r>
                      <a:endParaRPr lang="en-ZA" sz="15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500" b="1" kern="1200" dirty="0">
                          <a:latin typeface="Arial Narrow" panose="020B0606020202030204" pitchFamily="34" charset="0"/>
                          <a:cs typeface="Arial" panose="020B0604020202020204" pitchFamily="34" charset="0"/>
                        </a:rPr>
                        <a:t>Actual Performance </a:t>
                      </a:r>
                      <a:endParaRPr lang="en-ZA" sz="15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500" b="1" dirty="0">
                          <a:latin typeface="Arial Narrow" panose="020B0606020202030204" pitchFamily="34" charset="0"/>
                          <a:cs typeface="Arial" panose="020B0604020202020204" pitchFamily="34" charset="0"/>
                        </a:rPr>
                        <a:t>Comments on</a:t>
                      </a:r>
                      <a:r>
                        <a:rPr lang="en-ZA" sz="1500" b="1" baseline="0" dirty="0">
                          <a:latin typeface="Arial Narrow" panose="020B0606020202030204" pitchFamily="34" charset="0"/>
                          <a:cs typeface="Arial" panose="020B0604020202020204" pitchFamily="34" charset="0"/>
                        </a:rPr>
                        <a:t> non-achievement</a:t>
                      </a:r>
                      <a:endParaRPr lang="en-ZA" sz="15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608077">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procurement spend to</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majority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owned or controlled service providers (&gt;50%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65% procurement spend to majority black owned or controlled service providers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92.83% procurement spend to majority black owned or controlled service providers (&gt;50% black)</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positive variance of 27.83%. Management had consciously sought to appoint service providers that were level 1 and 2 B-BBEE compliant.</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500189">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procurement spend to the collective of service providers that are majority owned by women, youth, persons with disabilities and military veterans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 procurement spend to the collective of service providers that are majority owned by women, youth, persons with disabilities and military veterans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44.45% procurement spend to the collective of service providers that are majority owned by women, youth, persons with disabilities and military veterans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positive variance of 14.45% due to this being raised as a strategic imperative by the SHRA Council. Management had actively sought to   appoint service providers that were level 1 and 2 B-BBEE compliant with emphasis on those service providers that are owned by women, youth, persons with disabilities and military veterans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bl>
          </a:graphicData>
        </a:graphic>
      </p:graphicFrame>
      <p:sp>
        <p:nvSpPr>
          <p:cNvPr id="4" name="TextBox 3">
            <a:extLst>
              <a:ext uri="{FF2B5EF4-FFF2-40B4-BE49-F238E27FC236}">
                <a16:creationId xmlns="" xmlns:a16="http://schemas.microsoft.com/office/drawing/2014/main" id="{46C75204-5EFF-4DEF-A640-28F8A712AC88}"/>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14</a:t>
            </a:fld>
            <a:endParaRPr lang="en-ZA" dirty="0"/>
          </a:p>
        </p:txBody>
      </p:sp>
    </p:spTree>
    <p:extLst>
      <p:ext uri="{BB962C8B-B14F-4D97-AF65-F5344CB8AC3E}">
        <p14:creationId xmlns:p14="http://schemas.microsoft.com/office/powerpoint/2010/main" xmlns="" val="398573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180250"/>
            <a:ext cx="6868633"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(3)</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689366461"/>
              </p:ext>
            </p:extLst>
          </p:nvPr>
        </p:nvGraphicFramePr>
        <p:xfrm>
          <a:off x="148856" y="973809"/>
          <a:ext cx="8899610" cy="3337128"/>
        </p:xfrm>
        <a:graphic>
          <a:graphicData uri="http://schemas.openxmlformats.org/drawingml/2006/table">
            <a:tbl>
              <a:tblPr firstRow="1" bandRow="1">
                <a:tableStyleId>{5940675A-B579-460E-94D1-54222C63F5DA}</a:tableStyleId>
              </a:tblPr>
              <a:tblGrid>
                <a:gridCol w="1777685">
                  <a:extLst>
                    <a:ext uri="{9D8B030D-6E8A-4147-A177-3AD203B41FA5}">
                      <a16:colId xmlns="" xmlns:a16="http://schemas.microsoft.com/office/drawing/2014/main" val="2598343541"/>
                    </a:ext>
                  </a:extLst>
                </a:gridCol>
                <a:gridCol w="1788867">
                  <a:extLst>
                    <a:ext uri="{9D8B030D-6E8A-4147-A177-3AD203B41FA5}">
                      <a16:colId xmlns="" xmlns:a16="http://schemas.microsoft.com/office/drawing/2014/main" val="1380315105"/>
                    </a:ext>
                  </a:extLst>
                </a:gridCol>
                <a:gridCol w="2124279">
                  <a:extLst>
                    <a:ext uri="{9D8B030D-6E8A-4147-A177-3AD203B41FA5}">
                      <a16:colId xmlns="" xmlns:a16="http://schemas.microsoft.com/office/drawing/2014/main" val="1095946008"/>
                    </a:ext>
                  </a:extLst>
                </a:gridCol>
                <a:gridCol w="3208779">
                  <a:extLst>
                    <a:ext uri="{9D8B030D-6E8A-4147-A177-3AD203B41FA5}">
                      <a16:colId xmlns="" xmlns:a16="http://schemas.microsoft.com/office/drawing/2014/main" val="136179696"/>
                    </a:ext>
                  </a:extLst>
                </a:gridCol>
              </a:tblGrid>
              <a:tr h="440321">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effectLst/>
                          <a:latin typeface="Arial Narrow" panose="020B0606020202030204" pitchFamily="34" charset="0"/>
                        </a:rPr>
                        <a:t>To establish a well-skilled, resourced and led organisation</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66903">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2529904">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overall organisational performance rating (AG standard ³ 80%)</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 80% overall organisational performance rating</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67% overall organisational performance rating</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is a negative variance of 13%.  This is due to non-achievement of four (4) indicators relating to, Publishing of the State of the Sector Report, Conducting of Building Condition Audits and, the completion of Social Housing Units and the Awarding of CCG in the year to ODAs not being achieved. While this is an improvement on the prior year’s achievement of 62%, going forward, management will strive to manage the dependencies that exist on indicators such as these and ensure that targets are appropriately planned and implemented in order to achieve the 80% overall organisational rating as per AG standards in the new financial year 2020/21.</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bl>
          </a:graphicData>
        </a:graphic>
      </p:graphicFrame>
      <p:sp>
        <p:nvSpPr>
          <p:cNvPr id="4" name="TextBox 3">
            <a:extLst>
              <a:ext uri="{FF2B5EF4-FFF2-40B4-BE49-F238E27FC236}">
                <a16:creationId xmlns="" xmlns:a16="http://schemas.microsoft.com/office/drawing/2014/main" id="{00FAA0CE-80CD-49D5-A37C-38480BBB373C}"/>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15</a:t>
            </a:fld>
            <a:endParaRPr lang="en-ZA" dirty="0"/>
          </a:p>
        </p:txBody>
      </p:sp>
    </p:spTree>
    <p:extLst>
      <p:ext uri="{BB962C8B-B14F-4D97-AF65-F5344CB8AC3E}">
        <p14:creationId xmlns:p14="http://schemas.microsoft.com/office/powerpoint/2010/main" xmlns="" val="242399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66535"/>
            <a:ext cx="6868633"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(4)</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682707306"/>
              </p:ext>
            </p:extLst>
          </p:nvPr>
        </p:nvGraphicFramePr>
        <p:xfrm>
          <a:off x="0" y="932468"/>
          <a:ext cx="9144002" cy="4142902"/>
        </p:xfrm>
        <a:graphic>
          <a:graphicData uri="http://schemas.openxmlformats.org/drawingml/2006/table">
            <a:tbl>
              <a:tblPr firstRow="1" bandRow="1">
                <a:tableStyleId>{5940675A-B579-460E-94D1-54222C63F5DA}</a:tableStyleId>
              </a:tblPr>
              <a:tblGrid>
                <a:gridCol w="1826503">
                  <a:extLst>
                    <a:ext uri="{9D8B030D-6E8A-4147-A177-3AD203B41FA5}">
                      <a16:colId xmlns="" xmlns:a16="http://schemas.microsoft.com/office/drawing/2014/main" val="2598343541"/>
                    </a:ext>
                  </a:extLst>
                </a:gridCol>
                <a:gridCol w="1837991">
                  <a:extLst>
                    <a:ext uri="{9D8B030D-6E8A-4147-A177-3AD203B41FA5}">
                      <a16:colId xmlns="" xmlns:a16="http://schemas.microsoft.com/office/drawing/2014/main" val="1380315105"/>
                    </a:ext>
                  </a:extLst>
                </a:gridCol>
                <a:gridCol w="1656731">
                  <a:extLst>
                    <a:ext uri="{9D8B030D-6E8A-4147-A177-3AD203B41FA5}">
                      <a16:colId xmlns="" xmlns:a16="http://schemas.microsoft.com/office/drawing/2014/main" val="1095946008"/>
                    </a:ext>
                  </a:extLst>
                </a:gridCol>
                <a:gridCol w="3822777">
                  <a:extLst>
                    <a:ext uri="{9D8B030D-6E8A-4147-A177-3AD203B41FA5}">
                      <a16:colId xmlns="" xmlns:a16="http://schemas.microsoft.com/office/drawing/2014/main" val="136179696"/>
                    </a:ext>
                  </a:extLst>
                </a:gridCol>
              </a:tblGrid>
              <a:tr h="537359">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support policy and sectoral leadership within the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27259">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402401">
                <a:tc>
                  <a:txBody>
                    <a:bodyPr/>
                    <a:lstStyle/>
                    <a:p>
                      <a:pPr marR="21590" algn="l">
                        <a:lnSpc>
                          <a:spcPct val="107000"/>
                        </a:lnSpc>
                        <a:spcBef>
                          <a:spcPts val="400"/>
                        </a:spcBef>
                        <a:spcAft>
                          <a:spcPts val="400"/>
                        </a:spcAft>
                      </a:pPr>
                      <a:r>
                        <a:rPr lang="en-ZA" sz="1200" dirty="0">
                          <a:effectLst/>
                          <a:latin typeface="Arial Narrow" panose="020B0606020202030204" pitchFamily="34" charset="0"/>
                          <a:ea typeface="Calibri" panose="020F0502020204030204" pitchFamily="34" charset="0"/>
                          <a:cs typeface="Arial" panose="020B0604020202020204" pitchFamily="34" charset="0"/>
                        </a:rPr>
                        <a:t>End of term submission of Social Housing Sector inputs for </a:t>
                      </a: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consideration in the development of the forthcoming MTSF</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Submission of social housing sector inputs to the Department of Human Settlements for consideration of the 2019/20 MTSF, by Q2 2019/20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End-of-term MTSF submission made in Q2 and regular sector feedback provided throughout the year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variance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875883">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Timeline for publishing the Annual State of the Social Housing Sector Report of the previous financial year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2018/19 State of the Social Housing Sector Report published in Q2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2018/19 State of the Social Housing Sector Report was not published in Q2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2018/19 State of the Sector Report was not published in Q2 which has led to the annual target not being achieved. This was due to limited internal capacity and availability of information needed to finalise the report. Going forward management will ensure that there is sufficient capacity to meet the target.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bl>
          </a:graphicData>
        </a:graphic>
      </p:graphicFrame>
      <p:sp>
        <p:nvSpPr>
          <p:cNvPr id="4" name="TextBox 3">
            <a:extLst>
              <a:ext uri="{FF2B5EF4-FFF2-40B4-BE49-F238E27FC236}">
                <a16:creationId xmlns="" xmlns:a16="http://schemas.microsoft.com/office/drawing/2014/main" id="{73063B47-86C6-4710-9931-88F756B30994}"/>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16</a:t>
            </a:fld>
            <a:endParaRPr lang="en-ZA" dirty="0"/>
          </a:p>
        </p:txBody>
      </p:sp>
    </p:spTree>
    <p:extLst>
      <p:ext uri="{BB962C8B-B14F-4D97-AF65-F5344CB8AC3E}">
        <p14:creationId xmlns:p14="http://schemas.microsoft.com/office/powerpoint/2010/main" xmlns="" val="408749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66535"/>
            <a:ext cx="6868633"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(5)</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2219758254"/>
              </p:ext>
            </p:extLst>
          </p:nvPr>
        </p:nvGraphicFramePr>
        <p:xfrm>
          <a:off x="0" y="932467"/>
          <a:ext cx="9144001" cy="4206889"/>
        </p:xfrm>
        <a:graphic>
          <a:graphicData uri="http://schemas.openxmlformats.org/drawingml/2006/table">
            <a:tbl>
              <a:tblPr firstRow="1" bandRow="1">
                <a:tableStyleId>{5940675A-B579-460E-94D1-54222C63F5DA}</a:tableStyleId>
              </a:tblPr>
              <a:tblGrid>
                <a:gridCol w="1767385">
                  <a:extLst>
                    <a:ext uri="{9D8B030D-6E8A-4147-A177-3AD203B41FA5}">
                      <a16:colId xmlns="" xmlns:a16="http://schemas.microsoft.com/office/drawing/2014/main" val="2598343541"/>
                    </a:ext>
                  </a:extLst>
                </a:gridCol>
                <a:gridCol w="1897108">
                  <a:extLst>
                    <a:ext uri="{9D8B030D-6E8A-4147-A177-3AD203B41FA5}">
                      <a16:colId xmlns="" xmlns:a16="http://schemas.microsoft.com/office/drawing/2014/main" val="1380315105"/>
                    </a:ext>
                  </a:extLst>
                </a:gridCol>
                <a:gridCol w="1656731">
                  <a:extLst>
                    <a:ext uri="{9D8B030D-6E8A-4147-A177-3AD203B41FA5}">
                      <a16:colId xmlns="" xmlns:a16="http://schemas.microsoft.com/office/drawing/2014/main" val="1095946008"/>
                    </a:ext>
                  </a:extLst>
                </a:gridCol>
                <a:gridCol w="3822777">
                  <a:extLst>
                    <a:ext uri="{9D8B030D-6E8A-4147-A177-3AD203B41FA5}">
                      <a16:colId xmlns="" xmlns:a16="http://schemas.microsoft.com/office/drawing/2014/main" val="136179696"/>
                    </a:ext>
                  </a:extLst>
                </a:gridCol>
              </a:tblGrid>
              <a:tr h="302879">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support policy and sectoral leadership within the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0040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881632">
                <a:tc>
                  <a:txBody>
                    <a:bodyPr/>
                    <a:lstStyle/>
                    <a:p>
                      <a:pPr marR="21590" algn="l">
                        <a:lnSpc>
                          <a:spcPct val="107000"/>
                        </a:lnSpc>
                        <a:spcBef>
                          <a:spcPts val="400"/>
                        </a:spcBef>
                        <a:spcAft>
                          <a:spcPts val="4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Timeline for the serving of a Student Housing Programme proposal at MinMec</a:t>
                      </a: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Student Housing Programme proposal to serve at MinMec by the end of Q2</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Council Approved Proposal routed for Minister’s consideration.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Not Achieved. As a result of a decision made by the National Department of Human Settlements’ Executive Management Team (EMT), it was decided that the SHRA Student Housing proposal be considered by the Minister who has administrative authority to deal with the matter, and not MinMEC. Going forward, the SHRA will aim to manage indicator dependencies on the National Department of Human Settlements through deepening the consultative process.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721971">
                <a:tc>
                  <a:txBody>
                    <a:bodyPr/>
                    <a:lstStyle/>
                    <a:p>
                      <a:pPr algn="l">
                        <a:lnSpc>
                          <a:spcPct val="107000"/>
                        </a:lnSpc>
                        <a:spcAft>
                          <a:spcPts val="800"/>
                        </a:spcAft>
                      </a:pPr>
                      <a:r>
                        <a:rPr lang="en-ZA" sz="1200" dirty="0">
                          <a:effectLst/>
                          <a:latin typeface="Arial Narrow" panose="020B0606020202030204" pitchFamily="34" charset="0"/>
                          <a:ea typeface="Calibri" panose="020F0502020204030204" pitchFamily="34" charset="0"/>
                          <a:cs typeface="Arial" panose="020B0604020202020204" pitchFamily="34" charset="0"/>
                        </a:rPr>
                        <a:t>Percentage improvement in Biennial Stakeholder Perception Rating</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Biennial stakeholder perception survey conducted in 2019/20, reported in Q4</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Stakeholder perception survey conducted and tabled at Exco during the period under review</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variance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bl>
          </a:graphicData>
        </a:graphic>
      </p:graphicFrame>
      <p:sp>
        <p:nvSpPr>
          <p:cNvPr id="4" name="TextBox 3">
            <a:extLst>
              <a:ext uri="{FF2B5EF4-FFF2-40B4-BE49-F238E27FC236}">
                <a16:creationId xmlns="" xmlns:a16="http://schemas.microsoft.com/office/drawing/2014/main" id="{972CBD1E-C8B6-44BE-BC1C-ADF09108241A}"/>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17</a:t>
            </a:fld>
            <a:endParaRPr lang="en-ZA" dirty="0"/>
          </a:p>
        </p:txBody>
      </p:sp>
    </p:spTree>
    <p:extLst>
      <p:ext uri="{BB962C8B-B14F-4D97-AF65-F5344CB8AC3E}">
        <p14:creationId xmlns:p14="http://schemas.microsoft.com/office/powerpoint/2010/main" xmlns="" val="279999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66535"/>
            <a:ext cx="6868633" cy="702881"/>
          </a:xfrm>
          <a:prstGeom prst="rect">
            <a:avLst/>
          </a:prstGeom>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1: ADMINISTRATION (6)</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1772116134"/>
              </p:ext>
            </p:extLst>
          </p:nvPr>
        </p:nvGraphicFramePr>
        <p:xfrm>
          <a:off x="0" y="932469"/>
          <a:ext cx="9144001" cy="2299699"/>
        </p:xfrm>
        <a:graphic>
          <a:graphicData uri="http://schemas.openxmlformats.org/drawingml/2006/table">
            <a:tbl>
              <a:tblPr firstRow="1" bandRow="1">
                <a:tableStyleId>{5940675A-B579-460E-94D1-54222C63F5DA}</a:tableStyleId>
              </a:tblPr>
              <a:tblGrid>
                <a:gridCol w="1767385">
                  <a:extLst>
                    <a:ext uri="{9D8B030D-6E8A-4147-A177-3AD203B41FA5}">
                      <a16:colId xmlns="" xmlns:a16="http://schemas.microsoft.com/office/drawing/2014/main" val="2598343541"/>
                    </a:ext>
                  </a:extLst>
                </a:gridCol>
                <a:gridCol w="1897108">
                  <a:extLst>
                    <a:ext uri="{9D8B030D-6E8A-4147-A177-3AD203B41FA5}">
                      <a16:colId xmlns="" xmlns:a16="http://schemas.microsoft.com/office/drawing/2014/main" val="1380315105"/>
                    </a:ext>
                  </a:extLst>
                </a:gridCol>
                <a:gridCol w="1656731">
                  <a:extLst>
                    <a:ext uri="{9D8B030D-6E8A-4147-A177-3AD203B41FA5}">
                      <a16:colId xmlns="" xmlns:a16="http://schemas.microsoft.com/office/drawing/2014/main" val="1095946008"/>
                    </a:ext>
                  </a:extLst>
                </a:gridCol>
                <a:gridCol w="3822777">
                  <a:extLst>
                    <a:ext uri="{9D8B030D-6E8A-4147-A177-3AD203B41FA5}">
                      <a16:colId xmlns="" xmlns:a16="http://schemas.microsoft.com/office/drawing/2014/main" val="136179696"/>
                    </a:ext>
                  </a:extLst>
                </a:gridCol>
              </a:tblGrid>
              <a:tr h="302879">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 support policy and sectoral leadership within the social housing sector</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0040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696413">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achievement of the milestones of the annually approved stakeholder relations management plan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80% achievement of the milestones of the approved stakeholder relations management plan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80% of planned activities were achieved against the quarterly target.</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Arial" panose="020B0604020202020204" pitchFamily="34" charset="0"/>
                          <a:cs typeface="Times New Roman" panose="02020603050405020304" pitchFamily="18" charset="0"/>
                        </a:rPr>
                        <a:t>No variance</a:t>
                      </a:r>
                    </a:p>
                  </a:txBody>
                  <a:tcPr marL="68580" marR="68580" marT="0" marB="0"/>
                </a:tc>
                <a:extLst>
                  <a:ext uri="{0D108BD9-81ED-4DB2-BD59-A6C34878D82A}">
                    <a16:rowId xmlns="" xmlns:a16="http://schemas.microsoft.com/office/drawing/2014/main" val="3060913984"/>
                  </a:ext>
                </a:extLst>
              </a:tr>
            </a:tbl>
          </a:graphicData>
        </a:graphic>
      </p:graphicFrame>
      <p:sp>
        <p:nvSpPr>
          <p:cNvPr id="4" name="TextBox 3">
            <a:extLst>
              <a:ext uri="{FF2B5EF4-FFF2-40B4-BE49-F238E27FC236}">
                <a16:creationId xmlns="" xmlns:a16="http://schemas.microsoft.com/office/drawing/2014/main" id="{40B8394B-D736-4EEE-A978-FE8F11204C25}"/>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18</a:t>
            </a:fld>
            <a:endParaRPr lang="en-ZA" dirty="0"/>
          </a:p>
        </p:txBody>
      </p:sp>
    </p:spTree>
    <p:extLst>
      <p:ext uri="{BB962C8B-B14F-4D97-AF65-F5344CB8AC3E}">
        <p14:creationId xmlns:p14="http://schemas.microsoft.com/office/powerpoint/2010/main" xmlns="" val="3273638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180250"/>
            <a:ext cx="6868633"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2: CAR (1)</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1165404109"/>
              </p:ext>
            </p:extLst>
          </p:nvPr>
        </p:nvGraphicFramePr>
        <p:xfrm>
          <a:off x="148858" y="973809"/>
          <a:ext cx="8884978" cy="3448067"/>
        </p:xfrm>
        <a:graphic>
          <a:graphicData uri="http://schemas.openxmlformats.org/drawingml/2006/table">
            <a:tbl>
              <a:tblPr firstRow="1" bandRow="1">
                <a:tableStyleId>{5940675A-B579-460E-94D1-54222C63F5DA}</a:tableStyleId>
              </a:tblPr>
              <a:tblGrid>
                <a:gridCol w="1774763">
                  <a:extLst>
                    <a:ext uri="{9D8B030D-6E8A-4147-A177-3AD203B41FA5}">
                      <a16:colId xmlns="" xmlns:a16="http://schemas.microsoft.com/office/drawing/2014/main" val="2598343541"/>
                    </a:ext>
                  </a:extLst>
                </a:gridCol>
                <a:gridCol w="1785925">
                  <a:extLst>
                    <a:ext uri="{9D8B030D-6E8A-4147-A177-3AD203B41FA5}">
                      <a16:colId xmlns="" xmlns:a16="http://schemas.microsoft.com/office/drawing/2014/main" val="1380315105"/>
                    </a:ext>
                  </a:extLst>
                </a:gridCol>
                <a:gridCol w="2120787">
                  <a:extLst>
                    <a:ext uri="{9D8B030D-6E8A-4147-A177-3AD203B41FA5}">
                      <a16:colId xmlns="" xmlns:a16="http://schemas.microsoft.com/office/drawing/2014/main" val="1095946008"/>
                    </a:ext>
                  </a:extLst>
                </a:gridCol>
                <a:gridCol w="3203503">
                  <a:extLst>
                    <a:ext uri="{9D8B030D-6E8A-4147-A177-3AD203B41FA5}">
                      <a16:colId xmlns="" xmlns:a16="http://schemas.microsoft.com/office/drawing/2014/main" val="136179696"/>
                    </a:ext>
                  </a:extLst>
                </a:gridCol>
              </a:tblGrid>
              <a:tr h="500627">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latin typeface="Arial Narrow" panose="020B0606020202030204" pitchFamily="34" charset="0"/>
                        </a:rPr>
                        <a:t>To effectively regulate the social housing sector through a risk-based, automated system</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33149">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427647">
                <a:tc>
                  <a:txBody>
                    <a:bodyPr/>
                    <a:lstStyle/>
                    <a:p>
                      <a:pPr algn="l">
                        <a:lnSpc>
                          <a:spcPct val="107000"/>
                        </a:lnSpc>
                        <a:spcAft>
                          <a:spcPts val="800"/>
                        </a:spcAft>
                      </a:pPr>
                      <a:r>
                        <a:rPr lang="en-ZA" sz="1200">
                          <a:effectLst/>
                          <a:latin typeface="Arial Narrow" panose="020B0606020202030204" pitchFamily="34" charset="0"/>
                          <a:ea typeface="Calibri" panose="020F0502020204030204" pitchFamily="34" charset="0"/>
                          <a:cs typeface="Arial" panose="020B0604020202020204" pitchFamily="34" charset="0"/>
                        </a:rPr>
                        <a:t>Percentage of reporting SHI’s and ODA’s with units under regulation that meet 5 out of 5 of </a:t>
                      </a:r>
                      <a:r>
                        <a:rPr lang="en-ZA" sz="120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primary benchmarks* per annum</a:t>
                      </a:r>
                      <a:endParaRPr lang="en-ZA" sz="120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61.5% (16/26) of reporting SHI’s and ODA’s with units under regulation that meet 3 out of 5 of the primary benchmarks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61.5% of reporting SHIs and ODAs with units under regulation that meet 3 out of 5 of the primary benchmarks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Variance. 12 out of the 26 reporting SHIs and ODAs with units under regulation met 3 out of the 5 benchmarks, and 4 out of the 26 </a:t>
                      </a:r>
                      <a:b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reporting SHIs and ODAs with units under regulation met 4 out of 5 of the primary benchmarks, totalling 16 out of the 26 SHIs and ODAs that met at least three out of five of the benchmarks.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186644">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fully accredited Social Housing Institutions (cumulative)</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13 fully accredited SHI’s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12 fully accredited SHIs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A negative variance of one. This is due to the accreditation process that might not have been understood by applicants. The CAR Programme will invest resources to educate the sector on the accreditation process.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bl>
          </a:graphicData>
        </a:graphic>
      </p:graphicFrame>
      <p:sp>
        <p:nvSpPr>
          <p:cNvPr id="4" name="TextBox 3">
            <a:extLst>
              <a:ext uri="{FF2B5EF4-FFF2-40B4-BE49-F238E27FC236}">
                <a16:creationId xmlns="" xmlns:a16="http://schemas.microsoft.com/office/drawing/2014/main" id="{247D7A8F-929F-4326-BD33-D47D355DD083}"/>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19</a:t>
            </a:fld>
            <a:endParaRPr lang="en-ZA" dirty="0"/>
          </a:p>
        </p:txBody>
      </p:sp>
    </p:spTree>
    <p:extLst>
      <p:ext uri="{BB962C8B-B14F-4D97-AF65-F5344CB8AC3E}">
        <p14:creationId xmlns:p14="http://schemas.microsoft.com/office/powerpoint/2010/main" xmlns="" val="310189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41B8C9-169C-42A3-A555-F616EE744A4A}"/>
              </a:ext>
            </a:extLst>
          </p:cNvPr>
          <p:cNvSpPr>
            <a:spLocks noGrp="1"/>
          </p:cNvSpPr>
          <p:nvPr>
            <p:ph type="title"/>
          </p:nvPr>
        </p:nvSpPr>
        <p:spPr>
          <a:xfrm>
            <a:off x="815908" y="182570"/>
            <a:ext cx="3756093" cy="664069"/>
          </a:xfrm>
        </p:spPr>
        <p:txBody>
          <a:bodyPr/>
          <a:lstStyle/>
          <a:p>
            <a:r>
              <a:rPr lang="en-ZA" dirty="0"/>
              <a:t>AGENDA</a:t>
            </a:r>
          </a:p>
        </p:txBody>
      </p:sp>
      <p:grpSp>
        <p:nvGrpSpPr>
          <p:cNvPr id="16" name="Group 15">
            <a:extLst>
              <a:ext uri="{FF2B5EF4-FFF2-40B4-BE49-F238E27FC236}">
                <a16:creationId xmlns="" xmlns:a16="http://schemas.microsoft.com/office/drawing/2014/main" id="{85341EDC-C7CC-49A0-93DD-B736531464A3}"/>
              </a:ext>
            </a:extLst>
          </p:cNvPr>
          <p:cNvGrpSpPr/>
          <p:nvPr/>
        </p:nvGrpSpPr>
        <p:grpSpPr>
          <a:xfrm>
            <a:off x="162985" y="1482873"/>
            <a:ext cx="4420305" cy="432000"/>
            <a:chOff x="264586" y="1126809"/>
            <a:chExt cx="4234844" cy="432000"/>
          </a:xfrm>
        </p:grpSpPr>
        <p:sp>
          <p:nvSpPr>
            <p:cNvPr id="3" name="Rectangle: Single Corner Rounded 2">
              <a:extLst>
                <a:ext uri="{FF2B5EF4-FFF2-40B4-BE49-F238E27FC236}">
                  <a16:creationId xmlns="" xmlns:a16="http://schemas.microsoft.com/office/drawing/2014/main" id="{E15AB814-8FDF-41FA-932C-578A185A32AA}"/>
                </a:ext>
              </a:extLst>
            </p:cNvPr>
            <p:cNvSpPr/>
            <p:nvPr/>
          </p:nvSpPr>
          <p:spPr>
            <a:xfrm>
              <a:off x="480586" y="1144809"/>
              <a:ext cx="4018844"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en-ZA" dirty="0">
                  <a:solidFill>
                    <a:schemeClr val="tx1"/>
                  </a:solidFill>
                </a:rPr>
                <a:t>Highlights of the period</a:t>
              </a:r>
            </a:p>
          </p:txBody>
        </p:sp>
        <p:sp>
          <p:nvSpPr>
            <p:cNvPr id="6" name="Oval 5">
              <a:extLst>
                <a:ext uri="{FF2B5EF4-FFF2-40B4-BE49-F238E27FC236}">
                  <a16:creationId xmlns="" xmlns:a16="http://schemas.microsoft.com/office/drawing/2014/main" id="{F1888BF7-4C36-4C22-BD48-CEAD20EA6538}"/>
                </a:ext>
              </a:extLst>
            </p:cNvPr>
            <p:cNvSpPr/>
            <p:nvPr/>
          </p:nvSpPr>
          <p:spPr>
            <a:xfrm>
              <a:off x="264586" y="1126809"/>
              <a:ext cx="432000" cy="432000"/>
            </a:xfrm>
            <a:prstGeom prst="ellipse">
              <a:avLst/>
            </a:prstGeom>
            <a:solidFill>
              <a:srgbClr val="1AA0B1"/>
            </a:solidFill>
            <a:ln>
              <a:solidFill>
                <a:srgbClr val="18A0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2</a:t>
              </a:r>
            </a:p>
          </p:txBody>
        </p:sp>
      </p:grpSp>
      <p:grpSp>
        <p:nvGrpSpPr>
          <p:cNvPr id="17" name="Group 16">
            <a:extLst>
              <a:ext uri="{FF2B5EF4-FFF2-40B4-BE49-F238E27FC236}">
                <a16:creationId xmlns="" xmlns:a16="http://schemas.microsoft.com/office/drawing/2014/main" id="{EA0A797E-D224-4F97-A6A1-13A5E0810672}"/>
              </a:ext>
            </a:extLst>
          </p:cNvPr>
          <p:cNvGrpSpPr/>
          <p:nvPr/>
        </p:nvGrpSpPr>
        <p:grpSpPr>
          <a:xfrm>
            <a:off x="162986" y="2160383"/>
            <a:ext cx="4420303" cy="432000"/>
            <a:chOff x="264586" y="1126809"/>
            <a:chExt cx="4234844" cy="432000"/>
          </a:xfrm>
        </p:grpSpPr>
        <p:sp>
          <p:nvSpPr>
            <p:cNvPr id="18" name="Rectangle: Single Corner Rounded 17">
              <a:extLst>
                <a:ext uri="{FF2B5EF4-FFF2-40B4-BE49-F238E27FC236}">
                  <a16:creationId xmlns="" xmlns:a16="http://schemas.microsoft.com/office/drawing/2014/main" id="{6035BF6C-CF79-4C9C-B4C7-577936F84A79}"/>
                </a:ext>
              </a:extLst>
            </p:cNvPr>
            <p:cNvSpPr/>
            <p:nvPr/>
          </p:nvSpPr>
          <p:spPr>
            <a:xfrm>
              <a:off x="480586" y="1144809"/>
              <a:ext cx="4018844"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en-ZA" dirty="0">
                  <a:solidFill>
                    <a:schemeClr val="tx1"/>
                  </a:solidFill>
                </a:rPr>
                <a:t>Non-financial performance</a:t>
              </a:r>
            </a:p>
          </p:txBody>
        </p:sp>
        <p:sp>
          <p:nvSpPr>
            <p:cNvPr id="19" name="Oval 18">
              <a:extLst>
                <a:ext uri="{FF2B5EF4-FFF2-40B4-BE49-F238E27FC236}">
                  <a16:creationId xmlns="" xmlns:a16="http://schemas.microsoft.com/office/drawing/2014/main" id="{A8166CB0-5188-442F-BB13-DCAFC6A49D59}"/>
                </a:ext>
              </a:extLst>
            </p:cNvPr>
            <p:cNvSpPr/>
            <p:nvPr/>
          </p:nvSpPr>
          <p:spPr>
            <a:xfrm>
              <a:off x="264586" y="1126809"/>
              <a:ext cx="432000" cy="432000"/>
            </a:xfrm>
            <a:prstGeom prst="ellipse">
              <a:avLst/>
            </a:prstGeom>
            <a:solidFill>
              <a:srgbClr val="1AA0B1"/>
            </a:solidFill>
            <a:ln>
              <a:solidFill>
                <a:srgbClr val="18A0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3</a:t>
              </a:r>
            </a:p>
          </p:txBody>
        </p:sp>
      </p:grpSp>
      <p:grpSp>
        <p:nvGrpSpPr>
          <p:cNvPr id="20" name="Group 19">
            <a:extLst>
              <a:ext uri="{FF2B5EF4-FFF2-40B4-BE49-F238E27FC236}">
                <a16:creationId xmlns="" xmlns:a16="http://schemas.microsoft.com/office/drawing/2014/main" id="{AD0CD446-9700-4E6D-80A5-F7AA240BDFAB}"/>
              </a:ext>
            </a:extLst>
          </p:cNvPr>
          <p:cNvGrpSpPr/>
          <p:nvPr/>
        </p:nvGrpSpPr>
        <p:grpSpPr>
          <a:xfrm>
            <a:off x="162986" y="2837893"/>
            <a:ext cx="4420303" cy="432000"/>
            <a:chOff x="264586" y="1126809"/>
            <a:chExt cx="4234844" cy="432000"/>
          </a:xfrm>
        </p:grpSpPr>
        <p:sp>
          <p:nvSpPr>
            <p:cNvPr id="21" name="Rectangle: Single Corner Rounded 20">
              <a:extLst>
                <a:ext uri="{FF2B5EF4-FFF2-40B4-BE49-F238E27FC236}">
                  <a16:creationId xmlns="" xmlns:a16="http://schemas.microsoft.com/office/drawing/2014/main" id="{3BB690CF-4DB2-47F3-ACEF-F07EF2A1F75D}"/>
                </a:ext>
              </a:extLst>
            </p:cNvPr>
            <p:cNvSpPr/>
            <p:nvPr/>
          </p:nvSpPr>
          <p:spPr>
            <a:xfrm>
              <a:off x="480586" y="1144809"/>
              <a:ext cx="4018844"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en-ZA" dirty="0">
                  <a:solidFill>
                    <a:schemeClr val="tx1"/>
                  </a:solidFill>
                </a:rPr>
                <a:t>Financial performance</a:t>
              </a:r>
            </a:p>
          </p:txBody>
        </p:sp>
        <p:sp>
          <p:nvSpPr>
            <p:cNvPr id="22" name="Oval 21">
              <a:extLst>
                <a:ext uri="{FF2B5EF4-FFF2-40B4-BE49-F238E27FC236}">
                  <a16:creationId xmlns="" xmlns:a16="http://schemas.microsoft.com/office/drawing/2014/main" id="{081C5E79-6157-428B-A8EB-A391B2AB7B49}"/>
                </a:ext>
              </a:extLst>
            </p:cNvPr>
            <p:cNvSpPr/>
            <p:nvPr/>
          </p:nvSpPr>
          <p:spPr>
            <a:xfrm>
              <a:off x="264586" y="1126809"/>
              <a:ext cx="432000" cy="432000"/>
            </a:xfrm>
            <a:prstGeom prst="ellipse">
              <a:avLst/>
            </a:prstGeom>
            <a:solidFill>
              <a:srgbClr val="1AA0B1"/>
            </a:solidFill>
            <a:ln>
              <a:solidFill>
                <a:srgbClr val="18A0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4</a:t>
              </a:r>
            </a:p>
          </p:txBody>
        </p:sp>
      </p:grpSp>
      <p:grpSp>
        <p:nvGrpSpPr>
          <p:cNvPr id="2" name="Group 1">
            <a:extLst>
              <a:ext uri="{FF2B5EF4-FFF2-40B4-BE49-F238E27FC236}">
                <a16:creationId xmlns="" xmlns:a16="http://schemas.microsoft.com/office/drawing/2014/main" id="{02DBF3FD-A681-4D41-8B03-C25500DECC3C}"/>
              </a:ext>
            </a:extLst>
          </p:cNvPr>
          <p:cNvGrpSpPr/>
          <p:nvPr/>
        </p:nvGrpSpPr>
        <p:grpSpPr>
          <a:xfrm>
            <a:off x="170831" y="919118"/>
            <a:ext cx="4306131" cy="432000"/>
            <a:chOff x="170831" y="919118"/>
            <a:chExt cx="4306130" cy="432000"/>
          </a:xfrm>
        </p:grpSpPr>
        <p:sp>
          <p:nvSpPr>
            <p:cNvPr id="15" name="Rectangle: Single Corner Rounded 14">
              <a:extLst>
                <a:ext uri="{FF2B5EF4-FFF2-40B4-BE49-F238E27FC236}">
                  <a16:creationId xmlns="" xmlns:a16="http://schemas.microsoft.com/office/drawing/2014/main" id="{BF4EFE76-2631-4350-85EE-63E1A926169D}"/>
                </a:ext>
              </a:extLst>
            </p:cNvPr>
            <p:cNvSpPr/>
            <p:nvPr/>
          </p:nvSpPr>
          <p:spPr>
            <a:xfrm>
              <a:off x="282117" y="946118"/>
              <a:ext cx="4194844"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en-ZA" dirty="0">
                  <a:solidFill>
                    <a:schemeClr val="tx1"/>
                  </a:solidFill>
                </a:rPr>
                <a:t>Executive Overview</a:t>
              </a:r>
            </a:p>
          </p:txBody>
        </p:sp>
        <p:sp>
          <p:nvSpPr>
            <p:cNvPr id="26" name="Oval 25">
              <a:extLst>
                <a:ext uri="{FF2B5EF4-FFF2-40B4-BE49-F238E27FC236}">
                  <a16:creationId xmlns="" xmlns:a16="http://schemas.microsoft.com/office/drawing/2014/main" id="{D5DB2FEB-8740-4467-A953-E08110ED71E9}"/>
                </a:ext>
              </a:extLst>
            </p:cNvPr>
            <p:cNvSpPr/>
            <p:nvPr/>
          </p:nvSpPr>
          <p:spPr>
            <a:xfrm>
              <a:off x="170831" y="919118"/>
              <a:ext cx="450919" cy="432000"/>
            </a:xfrm>
            <a:prstGeom prst="ellipse">
              <a:avLst/>
            </a:prstGeom>
            <a:solidFill>
              <a:srgbClr val="1AA0B1"/>
            </a:solidFill>
            <a:ln>
              <a:solidFill>
                <a:srgbClr val="18A0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1</a:t>
              </a:r>
            </a:p>
          </p:txBody>
        </p:sp>
      </p:grpSp>
      <p:grpSp>
        <p:nvGrpSpPr>
          <p:cNvPr id="27" name="Group 26">
            <a:extLst>
              <a:ext uri="{FF2B5EF4-FFF2-40B4-BE49-F238E27FC236}">
                <a16:creationId xmlns="" xmlns:a16="http://schemas.microsoft.com/office/drawing/2014/main" id="{0165C0AF-FFC3-4569-BB4E-6D272C466CE7}"/>
              </a:ext>
            </a:extLst>
          </p:cNvPr>
          <p:cNvGrpSpPr/>
          <p:nvPr/>
        </p:nvGrpSpPr>
        <p:grpSpPr>
          <a:xfrm>
            <a:off x="170833" y="3515403"/>
            <a:ext cx="4420303" cy="432000"/>
            <a:chOff x="264586" y="1126809"/>
            <a:chExt cx="4234844" cy="432000"/>
          </a:xfrm>
        </p:grpSpPr>
        <p:sp>
          <p:nvSpPr>
            <p:cNvPr id="28" name="Rectangle: Single Corner Rounded 27">
              <a:extLst>
                <a:ext uri="{FF2B5EF4-FFF2-40B4-BE49-F238E27FC236}">
                  <a16:creationId xmlns="" xmlns:a16="http://schemas.microsoft.com/office/drawing/2014/main" id="{4A1D1878-F922-4ABC-95BA-1AAE2E8B8775}"/>
                </a:ext>
              </a:extLst>
            </p:cNvPr>
            <p:cNvSpPr/>
            <p:nvPr/>
          </p:nvSpPr>
          <p:spPr>
            <a:xfrm>
              <a:off x="480586" y="1144809"/>
              <a:ext cx="4018844" cy="396000"/>
            </a:xfrm>
            <a:prstGeom prst="round1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lIns="180000" rtlCol="0" anchor="ctr"/>
            <a:lstStyle/>
            <a:p>
              <a:pPr algn="ctr"/>
              <a:r>
                <a:rPr lang="en-ZA" dirty="0">
                  <a:solidFill>
                    <a:schemeClr val="tx1"/>
                  </a:solidFill>
                </a:rPr>
                <a:t>Audit Outcome</a:t>
              </a:r>
            </a:p>
          </p:txBody>
        </p:sp>
        <p:sp>
          <p:nvSpPr>
            <p:cNvPr id="29" name="Oval 28">
              <a:extLst>
                <a:ext uri="{FF2B5EF4-FFF2-40B4-BE49-F238E27FC236}">
                  <a16:creationId xmlns="" xmlns:a16="http://schemas.microsoft.com/office/drawing/2014/main" id="{2ED87BBA-261B-46BD-9198-99DD2CFB1E3C}"/>
                </a:ext>
              </a:extLst>
            </p:cNvPr>
            <p:cNvSpPr/>
            <p:nvPr/>
          </p:nvSpPr>
          <p:spPr>
            <a:xfrm>
              <a:off x="264586" y="1126809"/>
              <a:ext cx="432000" cy="432000"/>
            </a:xfrm>
            <a:prstGeom prst="ellipse">
              <a:avLst/>
            </a:prstGeom>
            <a:solidFill>
              <a:srgbClr val="1AA0B1"/>
            </a:solidFill>
            <a:ln>
              <a:solidFill>
                <a:srgbClr val="18A0B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dirty="0"/>
                <a:t>5</a:t>
              </a:r>
            </a:p>
          </p:txBody>
        </p:sp>
      </p:grpSp>
      <p:sp>
        <p:nvSpPr>
          <p:cNvPr id="23" name="TextBox 22">
            <a:extLst>
              <a:ext uri="{FF2B5EF4-FFF2-40B4-BE49-F238E27FC236}">
                <a16:creationId xmlns="" xmlns:a16="http://schemas.microsoft.com/office/drawing/2014/main" id="{17E431D0-9043-4063-A41E-F58C98268E0E}"/>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a:t>
            </a:fld>
            <a:endParaRPr lang="en-ZA" dirty="0"/>
          </a:p>
        </p:txBody>
      </p:sp>
    </p:spTree>
    <p:extLst>
      <p:ext uri="{BB962C8B-B14F-4D97-AF65-F5344CB8AC3E}">
        <p14:creationId xmlns:p14="http://schemas.microsoft.com/office/powerpoint/2010/main" xmlns="" val="19195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40783"/>
            <a:ext cx="6868633"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2: CAR (2)</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3121952621"/>
              </p:ext>
            </p:extLst>
          </p:nvPr>
        </p:nvGraphicFramePr>
        <p:xfrm>
          <a:off x="0" y="867483"/>
          <a:ext cx="9144000" cy="4133268"/>
        </p:xfrm>
        <a:graphic>
          <a:graphicData uri="http://schemas.openxmlformats.org/drawingml/2006/table">
            <a:tbl>
              <a:tblPr firstRow="1" bandRow="1">
                <a:tableStyleId>{5940675A-B579-460E-94D1-54222C63F5DA}</a:tableStyleId>
              </a:tblPr>
              <a:tblGrid>
                <a:gridCol w="2488569">
                  <a:extLst>
                    <a:ext uri="{9D8B030D-6E8A-4147-A177-3AD203B41FA5}">
                      <a16:colId xmlns="" xmlns:a16="http://schemas.microsoft.com/office/drawing/2014/main" val="2598343541"/>
                    </a:ext>
                  </a:extLst>
                </a:gridCol>
                <a:gridCol w="1803652">
                  <a:extLst>
                    <a:ext uri="{9D8B030D-6E8A-4147-A177-3AD203B41FA5}">
                      <a16:colId xmlns="" xmlns:a16="http://schemas.microsoft.com/office/drawing/2014/main" val="1380315105"/>
                    </a:ext>
                  </a:extLst>
                </a:gridCol>
                <a:gridCol w="1569492">
                  <a:extLst>
                    <a:ext uri="{9D8B030D-6E8A-4147-A177-3AD203B41FA5}">
                      <a16:colId xmlns="" xmlns:a16="http://schemas.microsoft.com/office/drawing/2014/main" val="1095946008"/>
                    </a:ext>
                  </a:extLst>
                </a:gridCol>
                <a:gridCol w="3282287">
                  <a:extLst>
                    <a:ext uri="{9D8B030D-6E8A-4147-A177-3AD203B41FA5}">
                      <a16:colId xmlns="" xmlns:a16="http://schemas.microsoft.com/office/drawing/2014/main" val="136179696"/>
                    </a:ext>
                  </a:extLst>
                </a:gridCol>
              </a:tblGrid>
              <a:tr h="274320">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effectively regulate the social housing sector through a risk-based, automated system</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34236">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19051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subsidised social housing units' tenancy audits (including tenancy surveys) conducted per annum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3 300 subsidised social housing units' tenancy audits conducted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3 406 subsidised social housing units were audited.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positive variance of 106 tenancy audits conducted.  </a:t>
                      </a:r>
                      <a:b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at end March 2020 audits have been conducted on 12 projects totalling 3728 units, consisting of 3557 tenants (i.e. excluding vacancies). A consolidated dataset that includes income information of 3406 social housing units have been validated and captured.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2334197">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subsidised social housing units' building condition audits conducted per annum</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3 300 subsidised social housing units' building condition audits conducted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3 083 subsidised social housing units' building condition audits conducted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negative variance of 217 units not completed by end of March 2020. This was due to the fact that SHRA appointed service providers were prevented from entering projects during March 2020. The effected audits were Steve Tshwete Housing Association where the landlord delayed in providing the necessary information; Yeast City Housing where the landlord indicated that they were delayed by other audits; and the Ekurhuleni Housing Company where the landlord was managing a conflict with their tenants and could not secure access. Going forward the balance of the audits will be completed during the 2020/2021 financial year.</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068026"/>
                  </a:ext>
                </a:extLst>
              </a:tr>
            </a:tbl>
          </a:graphicData>
        </a:graphic>
      </p:graphicFrame>
      <p:sp>
        <p:nvSpPr>
          <p:cNvPr id="4" name="TextBox 3">
            <a:extLst>
              <a:ext uri="{FF2B5EF4-FFF2-40B4-BE49-F238E27FC236}">
                <a16:creationId xmlns="" xmlns:a16="http://schemas.microsoft.com/office/drawing/2014/main" id="{3BF6906B-58A5-41C5-BA23-0B9F2A44B418}"/>
              </a:ext>
            </a:extLst>
          </p:cNvPr>
          <p:cNvSpPr txBox="1"/>
          <p:nvPr/>
        </p:nvSpPr>
        <p:spPr>
          <a:xfrm>
            <a:off x="8778240" y="4956267"/>
            <a:ext cx="365760" cy="253916"/>
          </a:xfrm>
          <a:prstGeom prst="rect">
            <a:avLst/>
          </a:prstGeom>
          <a:noFill/>
        </p:spPr>
        <p:txBody>
          <a:bodyPr wrap="square" rtlCol="0">
            <a:spAutoFit/>
          </a:bodyPr>
          <a:lstStyle/>
          <a:p>
            <a:fld id="{FDDF81A6-F170-4D9E-8257-4FF7CE9FADDF}" type="slidenum">
              <a:rPr lang="en-ZA" sz="1050" smtClean="0"/>
              <a:pPr/>
              <a:t>20</a:t>
            </a:fld>
            <a:endParaRPr lang="en-ZA" dirty="0"/>
          </a:p>
        </p:txBody>
      </p:sp>
    </p:spTree>
    <p:extLst>
      <p:ext uri="{BB962C8B-B14F-4D97-AF65-F5344CB8AC3E}">
        <p14:creationId xmlns:p14="http://schemas.microsoft.com/office/powerpoint/2010/main" xmlns="" val="1675536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40783"/>
            <a:ext cx="6868633"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2: CAR (3)</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1480461461"/>
              </p:ext>
            </p:extLst>
          </p:nvPr>
        </p:nvGraphicFramePr>
        <p:xfrm>
          <a:off x="0" y="867483"/>
          <a:ext cx="9144001" cy="4075170"/>
        </p:xfrm>
        <a:graphic>
          <a:graphicData uri="http://schemas.openxmlformats.org/drawingml/2006/table">
            <a:tbl>
              <a:tblPr firstRow="1" bandRow="1">
                <a:tableStyleId>{5940675A-B579-460E-94D1-54222C63F5DA}</a:tableStyleId>
              </a:tblPr>
              <a:tblGrid>
                <a:gridCol w="2408831">
                  <a:extLst>
                    <a:ext uri="{9D8B030D-6E8A-4147-A177-3AD203B41FA5}">
                      <a16:colId xmlns="" xmlns:a16="http://schemas.microsoft.com/office/drawing/2014/main" val="2598343541"/>
                    </a:ext>
                  </a:extLst>
                </a:gridCol>
                <a:gridCol w="1883391">
                  <a:extLst>
                    <a:ext uri="{9D8B030D-6E8A-4147-A177-3AD203B41FA5}">
                      <a16:colId xmlns="" xmlns:a16="http://schemas.microsoft.com/office/drawing/2014/main" val="1380315105"/>
                    </a:ext>
                  </a:extLst>
                </a:gridCol>
                <a:gridCol w="1569492">
                  <a:extLst>
                    <a:ext uri="{9D8B030D-6E8A-4147-A177-3AD203B41FA5}">
                      <a16:colId xmlns="" xmlns:a16="http://schemas.microsoft.com/office/drawing/2014/main" val="1095946008"/>
                    </a:ext>
                  </a:extLst>
                </a:gridCol>
                <a:gridCol w="3282287">
                  <a:extLst>
                    <a:ext uri="{9D8B030D-6E8A-4147-A177-3AD203B41FA5}">
                      <a16:colId xmlns="" xmlns:a16="http://schemas.microsoft.com/office/drawing/2014/main" val="136179696"/>
                    </a:ext>
                  </a:extLst>
                </a:gridCol>
              </a:tblGrid>
              <a:tr h="274320">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effectively regulate the social housing sector through a risk-based, automated system</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34236">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55073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Cumulative number of social housing units accredited (approved for capital grant funding) over the 2015-2020 period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28 026 social housing units accredited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(Annual Est.: 7</a:t>
                      </a:r>
                      <a:r>
                        <a:rPr lang="en-ZA" sz="1200" dirty="0">
                          <a:solidFill>
                            <a:srgbClr val="FFFFFF"/>
                          </a:solidFill>
                          <a:effectLst/>
                          <a:latin typeface="Arial Narrow" panose="020B0606020202030204" pitchFamily="34" charset="0"/>
                          <a:ea typeface="Calibri" panose="020F0502020204030204" pitchFamily="34" charset="0"/>
                          <a:cs typeface="Arial" panose="020B0604020202020204" pitchFamily="34" charset="0"/>
                        </a:rPr>
                        <a:t>,</a:t>
                      </a: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000)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27 042 cumulative number of social housing units accredited over the 2015-2020 period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(Annual 4 860)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effectLst/>
                          <a:latin typeface="Arial Narrow" panose="020B0606020202030204" pitchFamily="34" charset="0"/>
                          <a:ea typeface="Calibri" panose="020F0502020204030204" pitchFamily="34" charset="0"/>
                          <a:cs typeface="Times New Roman" panose="02020603050405020304" pitchFamily="18" charset="0"/>
                        </a:rPr>
                        <a:t>A negative variance of 984 units having been accredited (96% of th</a:t>
                      </a: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e target). This is due to the fact that the majority of projects that applied for accreditation did not achieve project readiness status and this resulted these projects not going forward through to approval stage. Going forward, further project facilitation and support work will be undertaken to ensure that these projects can be accredited by the fourth quarter of 2020/2021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915879">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project applications received into the project pipeline by conditionally accredited first-time applicants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 project applications received into the project pipeline by conditionally accredited first-time applicants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 project applications received into the project pipeline by conditionally accredited first-time applicants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C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 negative variance of 2 projects.  Most conditionally accredited SHIs do not necessarily have access to land, which would lead them to submitting projects for accreditation.    Communication and information dissemination work will be conducted in the 2020/2021 financial year, to educate potential applicants on the accreditation process and requirements.   The accreditation policy has also been revised, to include access to land as criteria for obtaining accreditation.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068026"/>
                  </a:ext>
                </a:extLst>
              </a:tr>
            </a:tbl>
          </a:graphicData>
        </a:graphic>
      </p:graphicFrame>
      <p:sp>
        <p:nvSpPr>
          <p:cNvPr id="4" name="TextBox 3">
            <a:extLst>
              <a:ext uri="{FF2B5EF4-FFF2-40B4-BE49-F238E27FC236}">
                <a16:creationId xmlns="" xmlns:a16="http://schemas.microsoft.com/office/drawing/2014/main" id="{096927F9-5C58-414D-82D0-F4517C4E4B31}"/>
              </a:ext>
            </a:extLst>
          </p:cNvPr>
          <p:cNvSpPr txBox="1"/>
          <p:nvPr/>
        </p:nvSpPr>
        <p:spPr>
          <a:xfrm>
            <a:off x="8785860" y="4913129"/>
            <a:ext cx="381000" cy="253916"/>
          </a:xfrm>
          <a:prstGeom prst="rect">
            <a:avLst/>
          </a:prstGeom>
          <a:noFill/>
        </p:spPr>
        <p:txBody>
          <a:bodyPr wrap="square" rtlCol="0">
            <a:spAutoFit/>
          </a:bodyPr>
          <a:lstStyle/>
          <a:p>
            <a:fld id="{FDDF81A6-F170-4D9E-8257-4FF7CE9FADDF}" type="slidenum">
              <a:rPr lang="en-ZA" sz="1050" smtClean="0"/>
              <a:pPr/>
              <a:t>21</a:t>
            </a:fld>
            <a:endParaRPr lang="en-ZA" dirty="0"/>
          </a:p>
        </p:txBody>
      </p:sp>
    </p:spTree>
    <p:extLst>
      <p:ext uri="{BB962C8B-B14F-4D97-AF65-F5344CB8AC3E}">
        <p14:creationId xmlns:p14="http://schemas.microsoft.com/office/powerpoint/2010/main" xmlns="" val="4233886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40783"/>
            <a:ext cx="6868633"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2: CAR (4)</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3020349001"/>
              </p:ext>
            </p:extLst>
          </p:nvPr>
        </p:nvGraphicFramePr>
        <p:xfrm>
          <a:off x="0" y="867484"/>
          <a:ext cx="9144001" cy="3714950"/>
        </p:xfrm>
        <a:graphic>
          <a:graphicData uri="http://schemas.openxmlformats.org/drawingml/2006/table">
            <a:tbl>
              <a:tblPr firstRow="1" bandRow="1">
                <a:tableStyleId>{5940675A-B579-460E-94D1-54222C63F5DA}</a:tableStyleId>
              </a:tblPr>
              <a:tblGrid>
                <a:gridCol w="2408831">
                  <a:extLst>
                    <a:ext uri="{9D8B030D-6E8A-4147-A177-3AD203B41FA5}">
                      <a16:colId xmlns="" xmlns:a16="http://schemas.microsoft.com/office/drawing/2014/main" val="2598343541"/>
                    </a:ext>
                  </a:extLst>
                </a:gridCol>
                <a:gridCol w="1883391">
                  <a:extLst>
                    <a:ext uri="{9D8B030D-6E8A-4147-A177-3AD203B41FA5}">
                      <a16:colId xmlns="" xmlns:a16="http://schemas.microsoft.com/office/drawing/2014/main" val="1380315105"/>
                    </a:ext>
                  </a:extLst>
                </a:gridCol>
                <a:gridCol w="1569492">
                  <a:extLst>
                    <a:ext uri="{9D8B030D-6E8A-4147-A177-3AD203B41FA5}">
                      <a16:colId xmlns="" xmlns:a16="http://schemas.microsoft.com/office/drawing/2014/main" val="1095946008"/>
                    </a:ext>
                  </a:extLst>
                </a:gridCol>
                <a:gridCol w="3282287">
                  <a:extLst>
                    <a:ext uri="{9D8B030D-6E8A-4147-A177-3AD203B41FA5}">
                      <a16:colId xmlns="" xmlns:a16="http://schemas.microsoft.com/office/drawing/2014/main" val="136179696"/>
                    </a:ext>
                  </a:extLst>
                </a:gridCol>
              </a:tblGrid>
              <a:tr h="274320">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effectively regulate the social housing sector through a risk-based, automated system</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34236">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19051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projects in the pipeline that are from capital grant applicants that are black majority owned or controlled (&gt;50%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65% of projects in the pipeline are from capital grant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68% of projects in the pipeline are from capital grant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positive variance of 3%. 26 of the 38 projects in the pipeline are form capital grant applicants that are black majority owned or controlled.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915879">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Cumulative number of units under regulation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38 288 social housing units under regulation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4 000)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b="1"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39 407</a:t>
                      </a: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Cumulative number of units under regulation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A positive variance of 1 119 units. The number of units under regulations grew to 39 407 as at the end of the fourth quarter.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Arial" panose="020B0604020202020204" pitchFamily="34" charset="0"/>
                        </a:rPr>
                        <a:t>The increase in units under regulation are due to an increased number of projects being accredited as well as improved reporting by delivery agents as a result of training on reporting requirement by the Compliance unit.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3068026"/>
                  </a:ext>
                </a:extLst>
              </a:tr>
            </a:tbl>
          </a:graphicData>
        </a:graphic>
      </p:graphicFrame>
      <p:sp>
        <p:nvSpPr>
          <p:cNvPr id="4" name="TextBox 3">
            <a:extLst>
              <a:ext uri="{FF2B5EF4-FFF2-40B4-BE49-F238E27FC236}">
                <a16:creationId xmlns="" xmlns:a16="http://schemas.microsoft.com/office/drawing/2014/main" id="{D3B55F50-B716-4978-A281-4789C71B4AED}"/>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22</a:t>
            </a:fld>
            <a:endParaRPr lang="en-ZA" dirty="0"/>
          </a:p>
        </p:txBody>
      </p:sp>
    </p:spTree>
    <p:extLst>
      <p:ext uri="{BB962C8B-B14F-4D97-AF65-F5344CB8AC3E}">
        <p14:creationId xmlns:p14="http://schemas.microsoft.com/office/powerpoint/2010/main" xmlns="" val="1546524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7" y="40783"/>
            <a:ext cx="6868633"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2: CAR (5)</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3486460788"/>
              </p:ext>
            </p:extLst>
          </p:nvPr>
        </p:nvGraphicFramePr>
        <p:xfrm>
          <a:off x="0" y="867484"/>
          <a:ext cx="9144001" cy="1799071"/>
        </p:xfrm>
        <a:graphic>
          <a:graphicData uri="http://schemas.openxmlformats.org/drawingml/2006/table">
            <a:tbl>
              <a:tblPr firstRow="1" bandRow="1">
                <a:tableStyleId>{5940675A-B579-460E-94D1-54222C63F5DA}</a:tableStyleId>
              </a:tblPr>
              <a:tblGrid>
                <a:gridCol w="2408831">
                  <a:extLst>
                    <a:ext uri="{9D8B030D-6E8A-4147-A177-3AD203B41FA5}">
                      <a16:colId xmlns="" xmlns:a16="http://schemas.microsoft.com/office/drawing/2014/main" val="2598343541"/>
                    </a:ext>
                  </a:extLst>
                </a:gridCol>
                <a:gridCol w="1883391">
                  <a:extLst>
                    <a:ext uri="{9D8B030D-6E8A-4147-A177-3AD203B41FA5}">
                      <a16:colId xmlns="" xmlns:a16="http://schemas.microsoft.com/office/drawing/2014/main" val="1380315105"/>
                    </a:ext>
                  </a:extLst>
                </a:gridCol>
                <a:gridCol w="1569492">
                  <a:extLst>
                    <a:ext uri="{9D8B030D-6E8A-4147-A177-3AD203B41FA5}">
                      <a16:colId xmlns="" xmlns:a16="http://schemas.microsoft.com/office/drawing/2014/main" val="1095946008"/>
                    </a:ext>
                  </a:extLst>
                </a:gridCol>
                <a:gridCol w="3282287">
                  <a:extLst>
                    <a:ext uri="{9D8B030D-6E8A-4147-A177-3AD203B41FA5}">
                      <a16:colId xmlns="" xmlns:a16="http://schemas.microsoft.com/office/drawing/2014/main" val="136179696"/>
                    </a:ext>
                  </a:extLst>
                </a:gridCol>
              </a:tblGrid>
              <a:tr h="274320">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To effectively regulate the social housing sector through a risk-based, automated system</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34236">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19051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Institutional Housing Subsidy projects brought under regulation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 x Institutional Housing Subsidy projects brought under regulation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5 x Institutional Housing Subsidy projects brought under regulation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1 due to the Constitutional Court ruling against Cape Town Community Housing Company where projects are now brought back under regulation and reported on.</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bl>
          </a:graphicData>
        </a:graphic>
      </p:graphicFrame>
      <p:sp>
        <p:nvSpPr>
          <p:cNvPr id="4" name="TextBox 3">
            <a:extLst>
              <a:ext uri="{FF2B5EF4-FFF2-40B4-BE49-F238E27FC236}">
                <a16:creationId xmlns="" xmlns:a16="http://schemas.microsoft.com/office/drawing/2014/main" id="{846CD6C2-F1F7-4F07-8F31-3C67E60B5932}"/>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23</a:t>
            </a:fld>
            <a:endParaRPr lang="en-ZA" dirty="0"/>
          </a:p>
        </p:txBody>
      </p:sp>
    </p:spTree>
    <p:extLst>
      <p:ext uri="{BB962C8B-B14F-4D97-AF65-F5344CB8AC3E}">
        <p14:creationId xmlns:p14="http://schemas.microsoft.com/office/powerpoint/2010/main" xmlns="" val="340034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3: SD&amp;T (1)</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840889428"/>
              </p:ext>
            </p:extLst>
          </p:nvPr>
        </p:nvGraphicFramePr>
        <p:xfrm>
          <a:off x="148856" y="973809"/>
          <a:ext cx="8907010" cy="4015721"/>
        </p:xfrm>
        <a:graphic>
          <a:graphicData uri="http://schemas.openxmlformats.org/drawingml/2006/table">
            <a:tbl>
              <a:tblPr firstRow="1" bandRow="1">
                <a:tableStyleId>{5940675A-B579-460E-94D1-54222C63F5DA}</a:tableStyleId>
              </a:tblPr>
              <a:tblGrid>
                <a:gridCol w="1779163">
                  <a:extLst>
                    <a:ext uri="{9D8B030D-6E8A-4147-A177-3AD203B41FA5}">
                      <a16:colId xmlns="" xmlns:a16="http://schemas.microsoft.com/office/drawing/2014/main" val="2598343541"/>
                    </a:ext>
                  </a:extLst>
                </a:gridCol>
                <a:gridCol w="1790355">
                  <a:extLst>
                    <a:ext uri="{9D8B030D-6E8A-4147-A177-3AD203B41FA5}">
                      <a16:colId xmlns="" xmlns:a16="http://schemas.microsoft.com/office/drawing/2014/main" val="1380315105"/>
                    </a:ext>
                  </a:extLst>
                </a:gridCol>
                <a:gridCol w="2126045">
                  <a:extLst>
                    <a:ext uri="{9D8B030D-6E8A-4147-A177-3AD203B41FA5}">
                      <a16:colId xmlns="" xmlns:a16="http://schemas.microsoft.com/office/drawing/2014/main" val="1095946008"/>
                    </a:ext>
                  </a:extLst>
                </a:gridCol>
                <a:gridCol w="3211447">
                  <a:extLst>
                    <a:ext uri="{9D8B030D-6E8A-4147-A177-3AD203B41FA5}">
                      <a16:colId xmlns="" xmlns:a16="http://schemas.microsoft.com/office/drawing/2014/main" val="136179696"/>
                    </a:ext>
                  </a:extLst>
                </a:gridCol>
              </a:tblGrid>
              <a:tr h="474204">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latin typeface="Arial Narrow" panose="020B0606020202030204" pitchFamily="34" charset="0"/>
                        </a:rPr>
                        <a:t>To establish functioning and well managed delivery agents/entities delivering units that meet a landlord’s responsibilities to its tenants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642175">
                <a:tc>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pre-selected SHI’s and/or ODA’s without accredited projects supported annually through a customised incubation programme to have projects in the pipeline by the end of the financial year</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just">
                        <a:lnSpc>
                          <a:spcPct val="107000"/>
                        </a:lnSpc>
                        <a:spcAft>
                          <a:spcPts val="0"/>
                        </a:spcAft>
                      </a:pPr>
                      <a:r>
                        <a:rPr lang="en-ZA" sz="1200" dirty="0">
                          <a:effectLst/>
                          <a:latin typeface="Arial Narrow" panose="020B0606020202030204" pitchFamily="34" charset="0"/>
                        </a:rPr>
                        <a:t>Social Housing Sector Development Plan for 2019/20 developed and submitted in accordance with the Social Housing Act by the end of March 2019</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19005" marR="19005"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50% (5/10) of Incubation programme participants with projects in the pipeline by the end of the financial year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50% (5/10) selected institutions have projects in the pipeline by the end of the financial year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158377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identified SHI’s that received an IIG, of which the intervention is completed within the current financial year, either maintained or improved their</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level of accreditation</a:t>
                      </a:r>
                      <a:endParaRPr kumimoji="0" lang="en-ZA" sz="1200" b="0" i="0" u="none" strike="noStrike" kern="1200" cap="none" spc="0" normalizeH="0" baseline="0" noProof="0" dirty="0">
                        <a:ln>
                          <a:noFill/>
                        </a:ln>
                        <a:solidFill>
                          <a:srgbClr val="0F242A"/>
                        </a:solidFill>
                        <a:effectLst/>
                        <a:uLnTx/>
                        <a:uFillTx/>
                        <a:latin typeface="Arial Narrow" panose="020B0606020202030204" pitchFamily="34" charset="0"/>
                        <a:ea typeface="Arial" panose="020B0604020202020204" pitchFamily="34" charset="0"/>
                        <a:cs typeface="Times New Roman" panose="02020603050405020304" pitchFamily="18" charset="0"/>
                      </a:endParaRPr>
                    </a:p>
                  </a:txBody>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82.5% SHI’s maintained or improved their level of accreditation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(2/2) SHI's maintained their level of accreditation</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17.5%, due to maintained levels of accreditation of both SHI's where support interventions were completed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23240051"/>
                  </a:ext>
                </a:extLst>
              </a:tr>
            </a:tbl>
          </a:graphicData>
        </a:graphic>
      </p:graphicFrame>
      <p:sp>
        <p:nvSpPr>
          <p:cNvPr id="4" name="TextBox 3">
            <a:extLst>
              <a:ext uri="{FF2B5EF4-FFF2-40B4-BE49-F238E27FC236}">
                <a16:creationId xmlns="" xmlns:a16="http://schemas.microsoft.com/office/drawing/2014/main" id="{CE78FD1C-0BEC-48B7-89C5-9C8F75FD9892}"/>
              </a:ext>
            </a:extLst>
          </p:cNvPr>
          <p:cNvSpPr txBox="1"/>
          <p:nvPr/>
        </p:nvSpPr>
        <p:spPr>
          <a:xfrm>
            <a:off x="8702040" y="4951229"/>
            <a:ext cx="441960" cy="253916"/>
          </a:xfrm>
          <a:prstGeom prst="rect">
            <a:avLst/>
          </a:prstGeom>
          <a:noFill/>
        </p:spPr>
        <p:txBody>
          <a:bodyPr wrap="square" rtlCol="0">
            <a:spAutoFit/>
          </a:bodyPr>
          <a:lstStyle/>
          <a:p>
            <a:fld id="{FDDF81A6-F170-4D9E-8257-4FF7CE9FADDF}" type="slidenum">
              <a:rPr lang="en-ZA" sz="1050" smtClean="0"/>
              <a:pPr/>
              <a:t>24</a:t>
            </a:fld>
            <a:endParaRPr lang="en-ZA" dirty="0"/>
          </a:p>
        </p:txBody>
      </p:sp>
    </p:spTree>
    <p:extLst>
      <p:ext uri="{BB962C8B-B14F-4D97-AF65-F5344CB8AC3E}">
        <p14:creationId xmlns:p14="http://schemas.microsoft.com/office/powerpoint/2010/main" xmlns="" val="3213024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3: SD&amp;T (2)</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2831373117"/>
              </p:ext>
            </p:extLst>
          </p:nvPr>
        </p:nvGraphicFramePr>
        <p:xfrm>
          <a:off x="148856" y="973810"/>
          <a:ext cx="8907010" cy="2913975"/>
        </p:xfrm>
        <a:graphic>
          <a:graphicData uri="http://schemas.openxmlformats.org/drawingml/2006/table">
            <a:tbl>
              <a:tblPr firstRow="1" bandRow="1">
                <a:tableStyleId>{5940675A-B579-460E-94D1-54222C63F5DA}</a:tableStyleId>
              </a:tblPr>
              <a:tblGrid>
                <a:gridCol w="1779163">
                  <a:extLst>
                    <a:ext uri="{9D8B030D-6E8A-4147-A177-3AD203B41FA5}">
                      <a16:colId xmlns="" xmlns:a16="http://schemas.microsoft.com/office/drawing/2014/main" val="2598343541"/>
                    </a:ext>
                  </a:extLst>
                </a:gridCol>
                <a:gridCol w="1790355">
                  <a:extLst>
                    <a:ext uri="{9D8B030D-6E8A-4147-A177-3AD203B41FA5}">
                      <a16:colId xmlns="" xmlns:a16="http://schemas.microsoft.com/office/drawing/2014/main" val="1380315105"/>
                    </a:ext>
                  </a:extLst>
                </a:gridCol>
                <a:gridCol w="2126045">
                  <a:extLst>
                    <a:ext uri="{9D8B030D-6E8A-4147-A177-3AD203B41FA5}">
                      <a16:colId xmlns="" xmlns:a16="http://schemas.microsoft.com/office/drawing/2014/main" val="1095946008"/>
                    </a:ext>
                  </a:extLst>
                </a:gridCol>
                <a:gridCol w="3211447">
                  <a:extLst>
                    <a:ext uri="{9D8B030D-6E8A-4147-A177-3AD203B41FA5}">
                      <a16:colId xmlns="" xmlns:a16="http://schemas.microsoft.com/office/drawing/2014/main" val="136179696"/>
                    </a:ext>
                  </a:extLst>
                </a:gridCol>
              </a:tblGrid>
              <a:tr h="474204">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latin typeface="Arial Narrow" panose="020B0606020202030204" pitchFamily="34" charset="0"/>
                        </a:rPr>
                        <a:t>To establish functioning and well managed delivery agents/entities delivering units that meet a landlord’s responsibilities to its tenants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355663">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identified projects that received an IIG, of which the work is completed within the current financial year, are recommended to the TEC for capital grant award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77.5% projects recommended to the TEC for capital grant award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100% (4/4) projects recommended to the TEC for capital grant award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22.5% due to project support work focusing on project technical readiness and financial feasibility to achieve recommendations to the TEC for capital grant award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768541">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Institutional Investment Grant (IIG) recipients that are majority black owned or controlled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65% of IIG recipients are majority black owned or controlled</a:t>
                      </a:r>
                      <a:endParaRPr lang="en-ZA"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70% (21/30) of IIG recipients are majority black owned or controlled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5% due to continuous engagement with IIG recipients to validate B-BBEE status as per evidence requirements</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23240051"/>
                  </a:ext>
                </a:extLst>
              </a:tr>
            </a:tbl>
          </a:graphicData>
        </a:graphic>
      </p:graphicFrame>
      <p:sp>
        <p:nvSpPr>
          <p:cNvPr id="4" name="TextBox 3">
            <a:extLst>
              <a:ext uri="{FF2B5EF4-FFF2-40B4-BE49-F238E27FC236}">
                <a16:creationId xmlns="" xmlns:a16="http://schemas.microsoft.com/office/drawing/2014/main" id="{702D95D8-D363-4C6F-9E6E-128E992EF6F6}"/>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25</a:t>
            </a:fld>
            <a:endParaRPr lang="en-ZA" dirty="0"/>
          </a:p>
        </p:txBody>
      </p:sp>
    </p:spTree>
    <p:extLst>
      <p:ext uri="{BB962C8B-B14F-4D97-AF65-F5344CB8AC3E}">
        <p14:creationId xmlns:p14="http://schemas.microsoft.com/office/powerpoint/2010/main" xmlns="" val="239465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3: SD&amp;T (3)</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1085528940"/>
              </p:ext>
            </p:extLst>
          </p:nvPr>
        </p:nvGraphicFramePr>
        <p:xfrm>
          <a:off x="148856" y="973809"/>
          <a:ext cx="8907010" cy="2718267"/>
        </p:xfrm>
        <a:graphic>
          <a:graphicData uri="http://schemas.openxmlformats.org/drawingml/2006/table">
            <a:tbl>
              <a:tblPr firstRow="1" bandRow="1">
                <a:tableStyleId>{5940675A-B579-460E-94D1-54222C63F5DA}</a:tableStyleId>
              </a:tblPr>
              <a:tblGrid>
                <a:gridCol w="1779163">
                  <a:extLst>
                    <a:ext uri="{9D8B030D-6E8A-4147-A177-3AD203B41FA5}">
                      <a16:colId xmlns="" xmlns:a16="http://schemas.microsoft.com/office/drawing/2014/main" val="2598343541"/>
                    </a:ext>
                  </a:extLst>
                </a:gridCol>
                <a:gridCol w="1790355">
                  <a:extLst>
                    <a:ext uri="{9D8B030D-6E8A-4147-A177-3AD203B41FA5}">
                      <a16:colId xmlns="" xmlns:a16="http://schemas.microsoft.com/office/drawing/2014/main" val="1380315105"/>
                    </a:ext>
                  </a:extLst>
                </a:gridCol>
                <a:gridCol w="2126045">
                  <a:extLst>
                    <a:ext uri="{9D8B030D-6E8A-4147-A177-3AD203B41FA5}">
                      <a16:colId xmlns="" xmlns:a16="http://schemas.microsoft.com/office/drawing/2014/main" val="1095946008"/>
                    </a:ext>
                  </a:extLst>
                </a:gridCol>
                <a:gridCol w="3211447">
                  <a:extLst>
                    <a:ext uri="{9D8B030D-6E8A-4147-A177-3AD203B41FA5}">
                      <a16:colId xmlns="" xmlns:a16="http://schemas.microsoft.com/office/drawing/2014/main" val="136179696"/>
                    </a:ext>
                  </a:extLst>
                </a:gridCol>
              </a:tblGrid>
              <a:tr h="474204">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latin typeface="Arial Narrow" panose="020B0606020202030204" pitchFamily="34" charset="0"/>
                        </a:rPr>
                        <a:t>To establish functioning and well managed delivery agents/entities delivering units that meet a landlord’s responsibilities to its tenants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3155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15995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grant recipients that have adopted the Social Housing Sector Transformation Charter by the end of the 5-year planning period</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50% of grant recipients have adopted the Social Housing Sector Transformation Charter by the end of the 2019/20 financial year</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57% (30/53) of grant recipients adopted the Social Housing Sector Transformation Charter</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7% due to continuous engagement with grant recipients to adopt the Social Housing Sector Transformation Charter</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r h="768541">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Timeline for production of the annual social housing sector transformation dashboard and report </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social housing sector transformation dashboard and report produced in Q4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social housing sector transformation dashboard and report produced in Q4</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variance</a:t>
                      </a:r>
                      <a:endParaRPr lang="en-ZA"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23240051"/>
                  </a:ext>
                </a:extLst>
              </a:tr>
            </a:tbl>
          </a:graphicData>
        </a:graphic>
      </p:graphicFrame>
      <p:sp>
        <p:nvSpPr>
          <p:cNvPr id="4" name="TextBox 3">
            <a:extLst>
              <a:ext uri="{FF2B5EF4-FFF2-40B4-BE49-F238E27FC236}">
                <a16:creationId xmlns="" xmlns:a16="http://schemas.microsoft.com/office/drawing/2014/main" id="{A02BB795-3507-4CC5-9674-5715917F942C}"/>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26</a:t>
            </a:fld>
            <a:endParaRPr lang="en-ZA" dirty="0"/>
          </a:p>
        </p:txBody>
      </p:sp>
    </p:spTree>
    <p:extLst>
      <p:ext uri="{BB962C8B-B14F-4D97-AF65-F5344CB8AC3E}">
        <p14:creationId xmlns:p14="http://schemas.microsoft.com/office/powerpoint/2010/main" xmlns="" val="73246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2">
              <a:lumMod val="40000"/>
              <a:lumOff val="60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4: PD&amp;F (1)</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1300045854"/>
              </p:ext>
            </p:extLst>
          </p:nvPr>
        </p:nvGraphicFramePr>
        <p:xfrm>
          <a:off x="148858" y="883131"/>
          <a:ext cx="8884977" cy="4179472"/>
        </p:xfrm>
        <a:graphic>
          <a:graphicData uri="http://schemas.openxmlformats.org/drawingml/2006/table">
            <a:tbl>
              <a:tblPr firstRow="1" bandRow="1">
                <a:tableStyleId>{5940675A-B579-460E-94D1-54222C63F5DA}</a:tableStyleId>
              </a:tblPr>
              <a:tblGrid>
                <a:gridCol w="1325103">
                  <a:extLst>
                    <a:ext uri="{9D8B030D-6E8A-4147-A177-3AD203B41FA5}">
                      <a16:colId xmlns="" xmlns:a16="http://schemas.microsoft.com/office/drawing/2014/main" val="2598343541"/>
                    </a:ext>
                  </a:extLst>
                </a:gridCol>
                <a:gridCol w="1419367">
                  <a:extLst>
                    <a:ext uri="{9D8B030D-6E8A-4147-A177-3AD203B41FA5}">
                      <a16:colId xmlns="" xmlns:a16="http://schemas.microsoft.com/office/drawing/2014/main" val="1380315105"/>
                    </a:ext>
                  </a:extLst>
                </a:gridCol>
                <a:gridCol w="1303363">
                  <a:extLst>
                    <a:ext uri="{9D8B030D-6E8A-4147-A177-3AD203B41FA5}">
                      <a16:colId xmlns="" xmlns:a16="http://schemas.microsoft.com/office/drawing/2014/main" val="1095946008"/>
                    </a:ext>
                  </a:extLst>
                </a:gridCol>
                <a:gridCol w="4837144">
                  <a:extLst>
                    <a:ext uri="{9D8B030D-6E8A-4147-A177-3AD203B41FA5}">
                      <a16:colId xmlns="" xmlns:a16="http://schemas.microsoft.com/office/drawing/2014/main" val="136179696"/>
                    </a:ext>
                  </a:extLst>
                </a:gridCol>
              </a:tblGrid>
              <a:tr h="293589">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lang="en-ZA" sz="1200" b="1" dirty="0">
                          <a:latin typeface="Arial Narrow" panose="020B0606020202030204" pitchFamily="34" charset="0"/>
                          <a:cs typeface="Arial" panose="020B0604020202020204" pitchFamily="34" charset="0"/>
                        </a:rPr>
                        <a:t> To deliver social housing units in the restructuring of cities and integrated communities</a:t>
                      </a: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434399">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3418080">
                <a:tc>
                  <a:txBody>
                    <a:bodyPr/>
                    <a:lstStyle/>
                    <a:p>
                      <a:pPr algn="just">
                        <a:lnSpc>
                          <a:spcPct val="107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Cumulative number of social housing units completed between 2014/15 and 2019/20</a:t>
                      </a:r>
                      <a:endParaRPr lang="en-ZA" sz="1200" dirty="0">
                        <a:effectLst/>
                        <a:latin typeface="Arial Narrow" panose="020B0606020202030204" pitchFamily="34" charset="0"/>
                        <a:ea typeface="Arial" panose="020B0604020202020204" pitchFamily="34" charset="0"/>
                        <a:cs typeface="Arial" panose="020B0604020202020204" pitchFamily="34" charset="0"/>
                      </a:endParaRPr>
                    </a:p>
                  </a:txBody>
                  <a:tcPr marL="6785" marR="6785"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19 584 units completed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Est: 4 871)</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16 978 cumulative number of social housing units completed between 2014/15 and 2019/20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(Annual 3 010)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Calibri" panose="020F0502020204030204" pitchFamily="34" charset="0"/>
                        </a:rPr>
                        <a:t>Negative variance of 2 606 social housing units completed. This is due to:</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Calibri" panose="020F0502020204030204" pitchFamily="34" charset="0"/>
                        </a:rPr>
                        <a:t>A) blocked projects which have not broken ground 12 months since approval of the project due to the grant recipient not achieving contractual conditions precedent;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Calibri" panose="020F0502020204030204" pitchFamily="34" charset="0"/>
                        </a:rPr>
                        <a:t>B) CCG cancellations of contracts due to non-performance which would otherwise have delivered units,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Calibri" panose="020F0502020204030204" pitchFamily="34" charset="0"/>
                        </a:rPr>
                        <a:t>C) Projection of unit completion which had either not materialised or fewer than projected units had been completed from the following projects:</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Qhama</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Hlalanathi</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err="1">
                          <a:effectLst/>
                          <a:latin typeface="Arial Narrow" panose="020B0606020202030204" pitchFamily="34" charset="0"/>
                          <a:ea typeface="Calibri" panose="020F0502020204030204" pitchFamily="34" charset="0"/>
                          <a:cs typeface="Calibri" panose="020F0502020204030204" pitchFamily="34" charset="0"/>
                        </a:rPr>
                        <a:t>Goldenwest</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Hillside View</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Townlands</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Carnival Gardens</a:t>
                      </a:r>
                      <a:r>
                        <a:rPr lang="en-ZA" sz="1200" dirty="0">
                          <a:effectLst/>
                          <a:latin typeface="Arial Narrow" panose="020B0606020202030204" pitchFamily="34" charset="0"/>
                          <a:ea typeface="Calibri" panose="020F0502020204030204" pitchFamily="34" charset="0"/>
                          <a:cs typeface="Times New Roman" panose="02020603050405020304" pitchFamily="18" charset="0"/>
                        </a:rPr>
                        <a:t>; </a:t>
                      </a:r>
                      <a:r>
                        <a:rPr lang="en-GB" sz="1200" dirty="0">
                          <a:effectLst/>
                          <a:latin typeface="Arial Narrow" panose="020B0606020202030204" pitchFamily="34" charset="0"/>
                          <a:ea typeface="Calibri" panose="020F0502020204030204" pitchFamily="34" charset="0"/>
                          <a:cs typeface="Calibri" panose="020F0502020204030204" pitchFamily="34" charset="0"/>
                        </a:rPr>
                        <a:t>Mogale Junction; and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Calibri" panose="020F0502020204030204" pitchFamily="34" charset="0"/>
                        </a:rPr>
                        <a:t>D) Grant Recipients’ challenges with their professional team, the impact of the construction mafia, community unrests resulting in the interruption and stoppages on construction sites, the global impact of COVID 19 felt in March 2020.</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GB" sz="1200" dirty="0">
                          <a:effectLst/>
                          <a:latin typeface="Arial Narrow" panose="020B0606020202030204" pitchFamily="34" charset="0"/>
                          <a:ea typeface="Calibri" panose="020F0502020204030204" pitchFamily="34" charset="0"/>
                          <a:cs typeface="Times New Roman" panose="02020603050405020304" pitchFamily="18" charset="0"/>
                        </a:rPr>
                        <a:t>PD&amp;F will review each non-performing project’s recovery plans, planned cashflow and resources on-site. The blocked projects are receiving specific intervention to resolve the challenges including contract administration in line with CCG agreements.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60913984"/>
                  </a:ext>
                </a:extLst>
              </a:tr>
            </a:tbl>
          </a:graphicData>
        </a:graphic>
      </p:graphicFrame>
      <p:sp>
        <p:nvSpPr>
          <p:cNvPr id="4" name="TextBox 3">
            <a:extLst>
              <a:ext uri="{FF2B5EF4-FFF2-40B4-BE49-F238E27FC236}">
                <a16:creationId xmlns="" xmlns:a16="http://schemas.microsoft.com/office/drawing/2014/main" id="{710992C0-7333-410F-A31E-9D9A83BE18B2}"/>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27</a:t>
            </a:fld>
            <a:endParaRPr lang="en-ZA" dirty="0"/>
          </a:p>
        </p:txBody>
      </p:sp>
    </p:spTree>
    <p:extLst>
      <p:ext uri="{BB962C8B-B14F-4D97-AF65-F5344CB8AC3E}">
        <p14:creationId xmlns:p14="http://schemas.microsoft.com/office/powerpoint/2010/main" xmlns="" val="318136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2">
              <a:lumMod val="40000"/>
              <a:lumOff val="60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4: PD&amp;F (2)</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3921049614"/>
              </p:ext>
            </p:extLst>
          </p:nvPr>
        </p:nvGraphicFramePr>
        <p:xfrm>
          <a:off x="126735" y="969102"/>
          <a:ext cx="8890532" cy="3571943"/>
        </p:xfrm>
        <a:graphic>
          <a:graphicData uri="http://schemas.openxmlformats.org/drawingml/2006/table">
            <a:tbl>
              <a:tblPr firstRow="1" bandRow="1">
                <a:tableStyleId>{5940675A-B579-460E-94D1-54222C63F5DA}</a:tableStyleId>
              </a:tblPr>
              <a:tblGrid>
                <a:gridCol w="1514903">
                  <a:extLst>
                    <a:ext uri="{9D8B030D-6E8A-4147-A177-3AD203B41FA5}">
                      <a16:colId xmlns="" xmlns:a16="http://schemas.microsoft.com/office/drawing/2014/main" val="2598343541"/>
                    </a:ext>
                  </a:extLst>
                </a:gridCol>
                <a:gridCol w="1173707">
                  <a:extLst>
                    <a:ext uri="{9D8B030D-6E8A-4147-A177-3AD203B41FA5}">
                      <a16:colId xmlns="" xmlns:a16="http://schemas.microsoft.com/office/drawing/2014/main" val="1380315105"/>
                    </a:ext>
                  </a:extLst>
                </a:gridCol>
                <a:gridCol w="1262419">
                  <a:extLst>
                    <a:ext uri="{9D8B030D-6E8A-4147-A177-3AD203B41FA5}">
                      <a16:colId xmlns="" xmlns:a16="http://schemas.microsoft.com/office/drawing/2014/main" val="1095946008"/>
                    </a:ext>
                  </a:extLst>
                </a:gridCol>
                <a:gridCol w="4939503">
                  <a:extLst>
                    <a:ext uri="{9D8B030D-6E8A-4147-A177-3AD203B41FA5}">
                      <a16:colId xmlns="" xmlns:a16="http://schemas.microsoft.com/office/drawing/2014/main" val="136179696"/>
                    </a:ext>
                  </a:extLst>
                </a:gridCol>
              </a:tblGrid>
              <a:tr h="293568">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deliver social housing units in the restructuring of cities and integrated communities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4990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106165">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Number of social housing units delivered (tenanted)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4 000 social housing units delivered (tenanted)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4 012 social housing units delivered (tenanted)</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variance of 12 social housing units tenanted.   Portfolio Managers pursued projects where tenanting was projected and, in many instances, received more units than projected which have been verified by CAR.  The outlook is great in that units completed in the current year will be managed to meet tenancy in the 2020/21 FY to meet the delivery target.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r h="1673143">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annual Consolidated Capital Grant allocation awarded to Other Delivery Agents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25% annual CCG allocation awarded to ODA’s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 of the annual CCG allocated to ODAs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FF000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Negative 16% variance of the annual CCG awarded to ODAs.  Of the total CCG award (R1 194 442 337) to 13 Grant Recipients,3 were ODAs totalling an award of R107.66m for the 2019.20 FY.</a:t>
                      </a:r>
                      <a:r>
                        <a:rPr lang="en-ZA"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target was not achieved as the onward recommendation and approval of 8 projects by ODAs that were pre-assessed by the SHRA totalling 3505 social housing units and a GGC value of R952 893 835. had not materialised by the 4th quarter. Going forward, the SHRA will actively pursue projects from ODAs to meet the 2020/21 target and consider project accreditation enhancements that could assist in achieving this target.</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12476483"/>
                  </a:ext>
                </a:extLst>
              </a:tr>
            </a:tbl>
          </a:graphicData>
        </a:graphic>
      </p:graphicFrame>
      <p:sp>
        <p:nvSpPr>
          <p:cNvPr id="4" name="TextBox 3">
            <a:extLst>
              <a:ext uri="{FF2B5EF4-FFF2-40B4-BE49-F238E27FC236}">
                <a16:creationId xmlns="" xmlns:a16="http://schemas.microsoft.com/office/drawing/2014/main" id="{3E43F1D8-DFE7-4644-A2AB-1EE54BA1FFFB}"/>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28</a:t>
            </a:fld>
            <a:endParaRPr lang="en-ZA" dirty="0"/>
          </a:p>
        </p:txBody>
      </p:sp>
    </p:spTree>
    <p:extLst>
      <p:ext uri="{BB962C8B-B14F-4D97-AF65-F5344CB8AC3E}">
        <p14:creationId xmlns:p14="http://schemas.microsoft.com/office/powerpoint/2010/main" xmlns="" val="112286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 xmlns:a16="http://schemas.microsoft.com/office/drawing/2014/main" id="{FD04F6A4-2B77-46C5-A0AE-4A490B30780B}"/>
              </a:ext>
            </a:extLst>
          </p:cNvPr>
          <p:cNvSpPr txBox="1">
            <a:spLocks/>
          </p:cNvSpPr>
          <p:nvPr/>
        </p:nvSpPr>
        <p:spPr>
          <a:xfrm>
            <a:off x="148856" y="180250"/>
            <a:ext cx="6943061" cy="702881"/>
          </a:xfrm>
          <a:prstGeom prst="rect">
            <a:avLst/>
          </a:prstGeom>
          <a:solidFill>
            <a:schemeClr val="bg2">
              <a:lumMod val="40000"/>
              <a:lumOff val="60000"/>
            </a:schemeClr>
          </a:solidFill>
        </p:spPr>
        <p:style>
          <a:lnRef idx="0">
            <a:scrgbClr r="0" g="0" b="0"/>
          </a:lnRef>
          <a:fillRef idx="1003">
            <a:schemeClr val="lt1"/>
          </a:fillRef>
          <a:effectRef idx="0">
            <a:scrgbClr r="0" g="0" b="0"/>
          </a:effectRef>
          <a:fontRef idx="major"/>
        </p:style>
        <p:txBody>
          <a:bodyPr vert="horz" lIns="91440" tIns="45720" rIns="91440" bIns="45720" rtlCol="0" anchor="ctr">
            <a:noAutofit/>
          </a:bodyPr>
          <a:lstStyle>
            <a:lvl1pPr algn="l" defTabSz="457200" rtl="0" eaLnBrk="1" latinLnBrk="0" hangingPunct="1">
              <a:spcBef>
                <a:spcPct val="0"/>
              </a:spcBef>
              <a:buNone/>
              <a:defRPr sz="2800" b="1"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457189" eaLnBrk="0" hangingPunct="0">
              <a:spcBef>
                <a:spcPts val="451"/>
              </a:spcBef>
              <a:spcAft>
                <a:spcPts val="451"/>
              </a:spcAft>
              <a:defRPr/>
            </a:pPr>
            <a:r>
              <a:rPr lang="en-US" sz="2000" dirty="0">
                <a:solidFill>
                  <a:schemeClr val="accent4"/>
                </a:solidFill>
                <a:latin typeface="Arial" panose="020B0604020202020204" pitchFamily="34" charset="0"/>
                <a:cs typeface="Arial" panose="020B0604020202020204" pitchFamily="34" charset="0"/>
              </a:rPr>
              <a:t>PROGRAMME 4: PD&amp;F (3)</a:t>
            </a:r>
          </a:p>
        </p:txBody>
      </p:sp>
      <p:graphicFrame>
        <p:nvGraphicFramePr>
          <p:cNvPr id="7" name="Table 6">
            <a:extLst>
              <a:ext uri="{FF2B5EF4-FFF2-40B4-BE49-F238E27FC236}">
                <a16:creationId xmlns="" xmlns:a16="http://schemas.microsoft.com/office/drawing/2014/main" id="{8FDAAB9D-5D23-434D-8ED9-65398FE24219}"/>
              </a:ext>
            </a:extLst>
          </p:cNvPr>
          <p:cNvGraphicFramePr>
            <a:graphicFrameLocks noGrp="1"/>
          </p:cNvGraphicFramePr>
          <p:nvPr>
            <p:extLst>
              <p:ext uri="{D42A27DB-BD31-4B8C-83A1-F6EECF244321}">
                <p14:modId xmlns:p14="http://schemas.microsoft.com/office/powerpoint/2010/main" xmlns="" val="91557878"/>
              </p:ext>
            </p:extLst>
          </p:nvPr>
        </p:nvGraphicFramePr>
        <p:xfrm>
          <a:off x="143301" y="912972"/>
          <a:ext cx="8890531" cy="4089810"/>
        </p:xfrm>
        <a:graphic>
          <a:graphicData uri="http://schemas.openxmlformats.org/drawingml/2006/table">
            <a:tbl>
              <a:tblPr firstRow="1" bandRow="1">
                <a:tableStyleId>{5940675A-B579-460E-94D1-54222C63F5DA}</a:tableStyleId>
              </a:tblPr>
              <a:tblGrid>
                <a:gridCol w="1740091">
                  <a:extLst>
                    <a:ext uri="{9D8B030D-6E8A-4147-A177-3AD203B41FA5}">
                      <a16:colId xmlns="" xmlns:a16="http://schemas.microsoft.com/office/drawing/2014/main" val="2598343541"/>
                    </a:ext>
                  </a:extLst>
                </a:gridCol>
                <a:gridCol w="1405719">
                  <a:extLst>
                    <a:ext uri="{9D8B030D-6E8A-4147-A177-3AD203B41FA5}">
                      <a16:colId xmlns="" xmlns:a16="http://schemas.microsoft.com/office/drawing/2014/main" val="1380315105"/>
                    </a:ext>
                  </a:extLst>
                </a:gridCol>
                <a:gridCol w="1351129">
                  <a:extLst>
                    <a:ext uri="{9D8B030D-6E8A-4147-A177-3AD203B41FA5}">
                      <a16:colId xmlns="" xmlns:a16="http://schemas.microsoft.com/office/drawing/2014/main" val="1095946008"/>
                    </a:ext>
                  </a:extLst>
                </a:gridCol>
                <a:gridCol w="4393592">
                  <a:extLst>
                    <a:ext uri="{9D8B030D-6E8A-4147-A177-3AD203B41FA5}">
                      <a16:colId xmlns="" xmlns:a16="http://schemas.microsoft.com/office/drawing/2014/main" val="136179696"/>
                    </a:ext>
                  </a:extLst>
                </a:gridCol>
              </a:tblGrid>
              <a:tr h="293568">
                <a:tc>
                  <a:txBody>
                    <a:bodyPr/>
                    <a:lstStyle/>
                    <a:p>
                      <a:r>
                        <a:rPr lang="en-ZA" sz="1200" b="1" dirty="0">
                          <a:latin typeface="Arial Narrow" panose="020B0606020202030204" pitchFamily="34" charset="0"/>
                        </a:rPr>
                        <a:t>Strategic Objective </a:t>
                      </a:r>
                      <a:endParaRPr lang="en-ZA" sz="1200" b="1" dirty="0">
                        <a:latin typeface="Arial Narrow" panose="020B0606020202030204" pitchFamily="34" charset="0"/>
                        <a:cs typeface="Arial" panose="020B0604020202020204" pitchFamily="34" charset="0"/>
                      </a:endParaRPr>
                    </a:p>
                  </a:txBody>
                  <a:tcPr>
                    <a:solidFill>
                      <a:schemeClr val="accent4"/>
                    </a:solidFill>
                  </a:tcPr>
                </a:tc>
                <a:tc gridSpan="3">
                  <a:txBody>
                    <a:bodyPr/>
                    <a:lstStyle/>
                    <a:p>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To deliver social housing units in the restructuring of cities and integrated communities</a:t>
                      </a:r>
                      <a:endParaRPr lang="en-ZA" sz="1200" b="1" dirty="0">
                        <a:latin typeface="Arial Narrow" panose="020B0606020202030204" pitchFamily="34" charset="0"/>
                        <a:cs typeface="Arial" panose="020B0604020202020204" pitchFamily="34" charset="0"/>
                      </a:endParaRPr>
                    </a:p>
                  </a:txBody>
                  <a:tcPr>
                    <a:solidFill>
                      <a:schemeClr val="accent4"/>
                    </a:solidFill>
                  </a:tcPr>
                </a:tc>
                <a:tc hMerge="1">
                  <a:txBody>
                    <a:bodyPr/>
                    <a:lstStyle/>
                    <a:p>
                      <a:endParaRPr lang="en-ZA" dirty="0"/>
                    </a:p>
                  </a:txBody>
                  <a:tcPr/>
                </a:tc>
                <a:tc hMerge="1">
                  <a:txBody>
                    <a:bodyPr/>
                    <a:lstStyle/>
                    <a:p>
                      <a:endParaRPr lang="en-ZA" dirty="0"/>
                    </a:p>
                  </a:txBody>
                  <a:tcPr/>
                </a:tc>
                <a:extLst>
                  <a:ext uri="{0D108BD9-81ED-4DB2-BD59-A6C34878D82A}">
                    <a16:rowId xmlns="" xmlns:a16="http://schemas.microsoft.com/office/drawing/2014/main" val="1400144888"/>
                  </a:ext>
                </a:extLst>
              </a:tr>
              <a:tr h="499067">
                <a:tc>
                  <a:txBody>
                    <a:bodyPr/>
                    <a:lstStyle/>
                    <a:p>
                      <a:r>
                        <a:rPr lang="en-ZA" sz="1200" b="1" dirty="0">
                          <a:latin typeface="Arial Narrow" panose="020B0606020202030204" pitchFamily="34" charset="0"/>
                        </a:rPr>
                        <a:t>Performance indicator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r>
                        <a:rPr lang="en-ZA" sz="1200" b="1" dirty="0">
                          <a:latin typeface="Arial Narrow" panose="020B0606020202030204" pitchFamily="34" charset="0"/>
                        </a:rPr>
                        <a:t>2019/20 Annual Target </a:t>
                      </a:r>
                      <a:endParaRPr lang="en-ZA" sz="1200" b="1" dirty="0">
                        <a:solidFill>
                          <a:schemeClr val="bg1"/>
                        </a:solidFill>
                        <a:latin typeface="Arial Narrow" panose="020B0606020202030204" pitchFamily="34" charset="0"/>
                        <a:cs typeface="Arial" panose="020B0604020202020204" pitchFamily="34" charset="0"/>
                      </a:endParaRPr>
                    </a:p>
                  </a:txBody>
                  <a:tcPr>
                    <a:solidFill>
                      <a:schemeClr val="accent4"/>
                    </a:solidFill>
                  </a:tcPr>
                </a:tc>
                <a:tc>
                  <a:txBody>
                    <a:bodyPr/>
                    <a:lstStyle/>
                    <a:p>
                      <a:pPr marL="0" algn="l" defTabSz="457200" rtl="0" eaLnBrk="1" latinLnBrk="0" hangingPunct="1"/>
                      <a:r>
                        <a:rPr lang="en-ZA" sz="1200" b="1" kern="1200" dirty="0">
                          <a:latin typeface="Arial Narrow" panose="020B0606020202030204" pitchFamily="34" charset="0"/>
                        </a:rPr>
                        <a:t>Actual Performance </a:t>
                      </a:r>
                      <a:endParaRPr lang="en-ZA" sz="1200" b="1" kern="1200" dirty="0">
                        <a:solidFill>
                          <a:schemeClr val="bg1"/>
                        </a:solidFill>
                        <a:latin typeface="Arial Narrow" panose="020B0606020202030204" pitchFamily="34" charset="0"/>
                        <a:ea typeface="+mn-ea"/>
                        <a:cs typeface="Arial" panose="020B0604020202020204" pitchFamily="34" charset="0"/>
                      </a:endParaRPr>
                    </a:p>
                  </a:txBody>
                  <a:tcPr>
                    <a:solidFill>
                      <a:schemeClr val="accent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1" dirty="0">
                          <a:latin typeface="Arial Narrow" panose="020B0606020202030204" pitchFamily="34" charset="0"/>
                        </a:rPr>
                        <a:t>Comments on</a:t>
                      </a:r>
                      <a:r>
                        <a:rPr lang="en-ZA" sz="1200" b="1" baseline="0" dirty="0">
                          <a:latin typeface="Arial Narrow" panose="020B0606020202030204" pitchFamily="34" charset="0"/>
                        </a:rPr>
                        <a:t> non-achievement</a:t>
                      </a:r>
                      <a:endParaRPr lang="en-ZA" sz="1200" b="1" baseline="0" dirty="0">
                        <a:solidFill>
                          <a:schemeClr val="bg1"/>
                        </a:solidFill>
                        <a:latin typeface="Arial Narrow" panose="020B0606020202030204" pitchFamily="34" charset="0"/>
                        <a:cs typeface="Arial" panose="020B0604020202020204" pitchFamily="34" charset="0"/>
                      </a:endParaRPr>
                    </a:p>
                  </a:txBody>
                  <a:tcPr>
                    <a:solidFill>
                      <a:schemeClr val="accent4"/>
                    </a:solidFill>
                  </a:tcPr>
                </a:tc>
                <a:extLst>
                  <a:ext uri="{0D108BD9-81ED-4DB2-BD59-A6C34878D82A}">
                    <a16:rowId xmlns="" xmlns:a16="http://schemas.microsoft.com/office/drawing/2014/main" val="655101537"/>
                  </a:ext>
                </a:extLst>
              </a:tr>
              <a:tr h="1355027">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Consolidated Capital Grant (CCG) allocation awarded to black majority owned / controlled </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enterprises (&gt;50%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65% of CCG allocation awarded to black majority owned / controlled enterprises (&gt;50%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95.45% </a:t>
                      </a: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of the CCG allocation awarded to black majority owned / controlled enterprises (&gt;50% black)</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Positive 30.45% variance of the CCG allocation awarded to black majority owned/controlled enterprises (&gt;50% black).  Of the total 13 CCG awarded to grant recipients (totalling R1 194 442 337) the majority were black owned and controlled with 12 grant recipients registered as level 1 and 2 B-BBEE contributors having been granted CCG contracts amounting to R1 124 300 651 for the year under review. </a:t>
                      </a:r>
                      <a:r>
                        <a:rPr lang="en-ZA" sz="12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Going forward the SHRA will continue to encourage project applications by transformed applicants.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38071678"/>
                  </a:ext>
                </a:extLst>
              </a:tr>
              <a:tr h="1942148">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Percentage of Consolidated Capital Grant (CCG) allocation awarded to the collective of enterprises designated as majority owned or controlled by women, youth, persons with disabilities and military veterans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 of CCG allocation awarded to the collective of enterprises designated as majority owned or controlled by women, youth, persons with disabilities and military veterans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40.26%</a:t>
                      </a:r>
                      <a:r>
                        <a:rPr lang="en-ZA" sz="12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of the CCG allocation awarded to the collective of enterprises designated as majority owned or controlled by women, youth, persons with disabilities and military veterans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solidFill>
                      <a:srgbClr val="00B050"/>
                    </a:solidFill>
                  </a:tcPr>
                </a:tc>
                <a:tc>
                  <a:txBody>
                    <a:bodyPr/>
                    <a:lstStyle/>
                    <a:p>
                      <a:pPr algn="l">
                        <a:lnSpc>
                          <a:spcPct val="107000"/>
                        </a:lnSpc>
                        <a:spcAft>
                          <a:spcPts val="8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Positive 10.26% variance of CCG allocation awarded to the collective of enterprises designated as majority owned or controlled by women, youth, persons with disabilities and military veterans.  </a:t>
                      </a: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Of the 13 accredited projects, 4 grant recipients were entities that were majority owned/controlled by designated groups with a CCG value of R480.66m out of the total R1 194.4m of CCG awarded for the year.</a:t>
                      </a:r>
                      <a:r>
                        <a:rPr lang="en-ZA" sz="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SHRA will continue to actively promote applications from entities that are owned or controlled by the collective of enterprises designated as majority owned or controlled by women, youth, persons with disabilities and military veterans.</a:t>
                      </a:r>
                      <a:endParaRPr lang="en-ZA" sz="1200" dirty="0">
                        <a:effectLst/>
                        <a:latin typeface="Arial Narrow" panose="020B060602020203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12476483"/>
                  </a:ext>
                </a:extLst>
              </a:tr>
            </a:tbl>
          </a:graphicData>
        </a:graphic>
      </p:graphicFrame>
      <p:sp>
        <p:nvSpPr>
          <p:cNvPr id="4" name="TextBox 3">
            <a:extLst>
              <a:ext uri="{FF2B5EF4-FFF2-40B4-BE49-F238E27FC236}">
                <a16:creationId xmlns="" xmlns:a16="http://schemas.microsoft.com/office/drawing/2014/main" id="{4968FF2D-D91E-4431-B988-245E4B501684}"/>
              </a:ext>
            </a:extLst>
          </p:cNvPr>
          <p:cNvSpPr txBox="1"/>
          <p:nvPr/>
        </p:nvSpPr>
        <p:spPr>
          <a:xfrm>
            <a:off x="8702040" y="4778707"/>
            <a:ext cx="441960" cy="253916"/>
          </a:xfrm>
          <a:prstGeom prst="rect">
            <a:avLst/>
          </a:prstGeom>
          <a:noFill/>
        </p:spPr>
        <p:txBody>
          <a:bodyPr wrap="square" rtlCol="0">
            <a:spAutoFit/>
          </a:bodyPr>
          <a:lstStyle/>
          <a:p>
            <a:fld id="{FDDF81A6-F170-4D9E-8257-4FF7CE9FADDF}" type="slidenum">
              <a:rPr lang="en-ZA" sz="1050" smtClean="0"/>
              <a:pPr/>
              <a:t>29</a:t>
            </a:fld>
            <a:endParaRPr lang="en-ZA" dirty="0"/>
          </a:p>
        </p:txBody>
      </p:sp>
    </p:spTree>
    <p:extLst>
      <p:ext uri="{BB962C8B-B14F-4D97-AF65-F5344CB8AC3E}">
        <p14:creationId xmlns:p14="http://schemas.microsoft.com/office/powerpoint/2010/main" xmlns="" val="30013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945259253"/>
              </p:ext>
            </p:extLst>
          </p:nvPr>
        </p:nvGraphicFramePr>
        <p:xfrm>
          <a:off x="1261479" y="1839414"/>
          <a:ext cx="6872412" cy="296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1675710" y="245932"/>
            <a:ext cx="6458181" cy="51435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lgn="ctr">
              <a:spcBef>
                <a:spcPct val="0"/>
              </a:spcBef>
              <a:defRPr/>
            </a:pPr>
            <a:r>
              <a:rPr lang="en-US" sz="2700" b="1" dirty="0">
                <a:solidFill>
                  <a:srgbClr val="E15415"/>
                </a:solidFill>
              </a:rPr>
              <a:t/>
            </a:r>
            <a:br>
              <a:rPr lang="en-US" sz="2700" b="1" dirty="0">
                <a:solidFill>
                  <a:srgbClr val="E15415"/>
                </a:solidFill>
              </a:rPr>
            </a:br>
            <a:r>
              <a:rPr lang="en-US" sz="2700" b="1" dirty="0">
                <a:solidFill>
                  <a:srgbClr val="F79646">
                    <a:lumMod val="75000"/>
                  </a:srgbClr>
                </a:solidFill>
                <a:latin typeface="Arial" panose="020B0604020202020204" pitchFamily="34" charset="0"/>
                <a:cs typeface="Arial" panose="020B0604020202020204" pitchFamily="34" charset="0"/>
              </a:rPr>
              <a:t>The SHRA Vision and Mission </a:t>
            </a:r>
            <a:endParaRPr lang="en-US" sz="1500" b="1" dirty="0">
              <a:solidFill>
                <a:srgbClr val="F79646">
                  <a:lumMod val="75000"/>
                </a:srgb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377" rtl="0" eaLnBrk="1" fontAlgn="base" latinLnBrk="0" hangingPunct="1">
              <a:spcBef>
                <a:spcPct val="0"/>
              </a:spcBef>
              <a:spcAft>
                <a:spcPct val="0"/>
              </a:spcAft>
              <a:defRPr sz="1200" kern="1200">
                <a:solidFill>
                  <a:prstClr val="black">
                    <a:tint val="75000"/>
                  </a:prstClr>
                </a:solidFill>
                <a:latin typeface="Arial" panose="020B0604020202020204" pitchFamily="34" charset="0"/>
                <a:ea typeface="ＭＳ Ｐゴシック" panose="020B0600070205080204" pitchFamily="34" charset="-128"/>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DB52DD7C-A99D-4B8D-B5CE-ABE7F9BC4629}" type="slidenum">
              <a:rPr lang="en-US" smtClean="0"/>
              <a:pPr>
                <a:defRPr/>
              </a:pPr>
              <a:t>3</a:t>
            </a:fld>
            <a:endParaRPr lang="en-US" dirty="0">
              <a:solidFill>
                <a:prstClr val="black">
                  <a:tint val="75000"/>
                </a:prstClr>
              </a:solidFill>
            </a:endParaRPr>
          </a:p>
        </p:txBody>
      </p:sp>
      <p:sp>
        <p:nvSpPr>
          <p:cNvPr id="4" name="Rectangle 3"/>
          <p:cNvSpPr/>
          <p:nvPr/>
        </p:nvSpPr>
        <p:spPr>
          <a:xfrm>
            <a:off x="1261479" y="1121779"/>
            <a:ext cx="717014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ZA" b="1" dirty="0">
                <a:solidFill>
                  <a:srgbClr val="C00000"/>
                </a:solidFill>
                <a:latin typeface="Arial" panose="020B0604020202020204" pitchFamily="34" charset="0"/>
                <a:cs typeface="Arial" panose="020B0604020202020204" pitchFamily="34" charset="0"/>
              </a:rPr>
              <a:t>VISION</a:t>
            </a:r>
            <a:r>
              <a:rPr lang="en-ZA" sz="135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 thought-leader, stimulator and regulator of world-class self-sufficient social housing solutions.</a:t>
            </a:r>
            <a:endParaRPr lang="en-ZA"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8D8DA2FF-57C3-4E69-8404-F63934F905E1}"/>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a:t>
            </a:fld>
            <a:endParaRPr lang="en-ZA" dirty="0"/>
          </a:p>
        </p:txBody>
      </p:sp>
    </p:spTree>
    <p:extLst>
      <p:ext uri="{BB962C8B-B14F-4D97-AF65-F5344CB8AC3E}">
        <p14:creationId xmlns:p14="http://schemas.microsoft.com/office/powerpoint/2010/main" xmlns="" val="2918932401"/>
      </p:ext>
    </p:extLst>
  </p:cSld>
  <p:clrMapOvr>
    <a:masterClrMapping/>
  </p:clrMapOvr>
  <mc:AlternateContent xmlns:mc="http://schemas.openxmlformats.org/markup-compatibility/2006">
    <mc:Choice xmlns:p14="http://schemas.microsoft.com/office/powerpoint/2010/main" xmlns="" Requires="p14">
      <p:transition p14:dur="250">
        <p14:prism/>
      </p:transition>
    </mc:Choice>
    <mc:Fallback>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38375" y="3121356"/>
            <a:ext cx="7772400" cy="504111"/>
          </a:xfrm>
        </p:spPr>
        <p:style>
          <a:lnRef idx="0">
            <a:scrgbClr r="0" g="0" b="0"/>
          </a:lnRef>
          <a:fillRef idx="1003">
            <a:schemeClr val="lt1"/>
          </a:fillRef>
          <a:effectRef idx="0">
            <a:scrgbClr r="0" g="0" b="0"/>
          </a:effectRef>
          <a:fontRef idx="major"/>
        </p:style>
        <p:txBody>
          <a:bodyPr>
            <a:normAutofit/>
          </a:bodyPr>
          <a:lstStyle/>
          <a:p>
            <a:r>
              <a:rPr lang="en-ZA" sz="3000" dirty="0">
                <a:solidFill>
                  <a:schemeClr val="accent6">
                    <a:lumMod val="75000"/>
                  </a:schemeClr>
                </a:solidFill>
                <a:latin typeface="Arial" panose="020B0604020202020204" pitchFamily="34" charset="0"/>
                <a:cs typeface="Arial" panose="020B0604020202020204" pitchFamily="34" charset="0"/>
              </a:rPr>
              <a:t> FINANCIAL INFORMATION</a:t>
            </a:r>
          </a:p>
        </p:txBody>
      </p:sp>
      <p:sp>
        <p:nvSpPr>
          <p:cNvPr id="7" name="Slide Number Placeholder 6"/>
          <p:cNvSpPr>
            <a:spLocks noGrp="1"/>
          </p:cNvSpPr>
          <p:nvPr>
            <p:ph type="sldNum" sz="quarter" idx="12"/>
          </p:nvPr>
        </p:nvSpPr>
        <p:spPr>
          <a:xfrm>
            <a:off x="7010400" y="6356350"/>
            <a:ext cx="2133600" cy="365125"/>
          </a:xfrm>
          <a:prstGeom prst="rect">
            <a:avLst/>
          </a:prstGeom>
        </p:spPr>
        <p:txBody>
          <a:bodyPr vert="horz" lIns="91440" tIns="45720" rIns="91440" bIns="45720" rtlCol="0" anchor="ctr"/>
          <a:lstStyle>
            <a:defPPr>
              <a:defRPr lang="en-US"/>
            </a:defPPr>
            <a:lvl1pPr marL="0" algn="r" defTabSz="914377" rtl="0" eaLnBrk="1" fontAlgn="base" latinLnBrk="0" hangingPunct="1">
              <a:spcBef>
                <a:spcPct val="0"/>
              </a:spcBef>
              <a:spcAft>
                <a:spcPct val="0"/>
              </a:spcAft>
              <a:defRPr sz="1200" kern="1200">
                <a:solidFill>
                  <a:prstClr val="black">
                    <a:tint val="75000"/>
                  </a:prstClr>
                </a:solidFill>
                <a:latin typeface="Arial" panose="020B0604020202020204" pitchFamily="34" charset="0"/>
                <a:ea typeface="ＭＳ Ｐゴシック" panose="020B0600070205080204" pitchFamily="34" charset="-128"/>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defRPr/>
            </a:pPr>
            <a:fld id="{C7DA8270-7E86-4B08-84F3-1895673B5453}" type="slidenum">
              <a:rPr lang="en-US" smtClean="0"/>
              <a:pPr>
                <a:defRPr/>
              </a:pPr>
              <a:t>30</a:t>
            </a:fld>
            <a:endParaRPr lang="en-US" sz="675"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613057" y="599134"/>
            <a:ext cx="1714649" cy="1289416"/>
          </a:xfrm>
          <a:prstGeom prst="rect">
            <a:avLst/>
          </a:prstGeom>
        </p:spPr>
      </p:pic>
      <p:pic>
        <p:nvPicPr>
          <p:cNvPr id="5" name="Picture 4"/>
          <p:cNvPicPr>
            <a:picLocks noChangeAspect="1"/>
          </p:cNvPicPr>
          <p:nvPr/>
        </p:nvPicPr>
        <p:blipFill>
          <a:blip r:embed="rId3"/>
          <a:stretch>
            <a:fillRect/>
          </a:stretch>
        </p:blipFill>
        <p:spPr>
          <a:xfrm>
            <a:off x="5676199" y="673581"/>
            <a:ext cx="2117020" cy="1289416"/>
          </a:xfrm>
          <a:prstGeom prst="rect">
            <a:avLst/>
          </a:prstGeom>
        </p:spPr>
      </p:pic>
      <p:sp>
        <p:nvSpPr>
          <p:cNvPr id="8" name="TextBox 7">
            <a:extLst>
              <a:ext uri="{FF2B5EF4-FFF2-40B4-BE49-F238E27FC236}">
                <a16:creationId xmlns="" xmlns:a16="http://schemas.microsoft.com/office/drawing/2014/main" id="{1562FFD7-A91C-491D-A576-5713AD1BBA51}"/>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30</a:t>
            </a:fld>
            <a:endParaRPr lang="en-ZA" dirty="0"/>
          </a:p>
        </p:txBody>
      </p:sp>
      <p:pic>
        <p:nvPicPr>
          <p:cNvPr id="9" name="Picture 8">
            <a:extLst>
              <a:ext uri="{FF2B5EF4-FFF2-40B4-BE49-F238E27FC236}">
                <a16:creationId xmlns="" xmlns:a16="http://schemas.microsoft.com/office/drawing/2014/main" id="{FFDF6D44-E7AA-436D-AEA9-98E3E3909051}"/>
              </a:ext>
            </a:extLst>
          </p:cNvPr>
          <p:cNvPicPr>
            <a:picLocks noChangeAspect="1"/>
          </p:cNvPicPr>
          <p:nvPr/>
        </p:nvPicPr>
        <p:blipFill>
          <a:blip r:embed="rId4"/>
          <a:stretch>
            <a:fillRect/>
          </a:stretch>
        </p:blipFill>
        <p:spPr>
          <a:xfrm>
            <a:off x="4048228" y="1525702"/>
            <a:ext cx="1031907" cy="1264871"/>
          </a:xfrm>
          <a:prstGeom prst="rect">
            <a:avLst/>
          </a:prstGeom>
        </p:spPr>
      </p:pic>
    </p:spTree>
    <p:extLst>
      <p:ext uri="{BB962C8B-B14F-4D97-AF65-F5344CB8AC3E}">
        <p14:creationId xmlns:p14="http://schemas.microsoft.com/office/powerpoint/2010/main" xmlns="" val="325434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8CC6BCD-491D-40CC-85B9-E4163D40F1ED}"/>
              </a:ext>
            </a:extLst>
          </p:cNvPr>
          <p:cNvPicPr>
            <a:picLocks noChangeAspect="1"/>
          </p:cNvPicPr>
          <p:nvPr/>
        </p:nvPicPr>
        <p:blipFill>
          <a:blip r:embed="rId2"/>
          <a:stretch>
            <a:fillRect/>
          </a:stretch>
        </p:blipFill>
        <p:spPr>
          <a:xfrm>
            <a:off x="165650" y="599272"/>
            <a:ext cx="3475751" cy="4452789"/>
          </a:xfrm>
          <a:prstGeom prst="rect">
            <a:avLst/>
          </a:prstGeom>
        </p:spPr>
      </p:pic>
      <p:sp>
        <p:nvSpPr>
          <p:cNvPr id="4" name="Rectangle 3">
            <a:extLst>
              <a:ext uri="{FF2B5EF4-FFF2-40B4-BE49-F238E27FC236}">
                <a16:creationId xmlns="" xmlns:a16="http://schemas.microsoft.com/office/drawing/2014/main" id="{A5E26433-AF17-4481-BB53-72215C0002A3}"/>
              </a:ext>
            </a:extLst>
          </p:cNvPr>
          <p:cNvSpPr/>
          <p:nvPr/>
        </p:nvSpPr>
        <p:spPr>
          <a:xfrm>
            <a:off x="4114801" y="834391"/>
            <a:ext cx="4863551" cy="42176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4" indent="-285744">
              <a:buFont typeface="Arial" panose="020B0604020202020204" pitchFamily="34" charset="0"/>
              <a:buChar char="•"/>
            </a:pPr>
            <a:r>
              <a:rPr lang="en-ZA" sz="1400" dirty="0">
                <a:solidFill>
                  <a:schemeClr val="tx1"/>
                </a:solidFill>
              </a:rPr>
              <a:t>Current assets have decreased from R1.12bn to R721m (decrease of R402m or 36% y-o-y)</a:t>
            </a:r>
          </a:p>
          <a:p>
            <a:pPr marL="285744"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Cash held as surplus in prior years have decreased from over R1,1bn in 2019 to just over R658m as a result of the use of the prior year’s surplus.</a:t>
            </a:r>
          </a:p>
          <a:p>
            <a:pPr marL="285744"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Total Liabilities have increased by 8% (R11.7m) from the prior year (R143.9m ) to R155.7m. </a:t>
            </a:r>
          </a:p>
          <a:p>
            <a:pPr marL="285744" lvl="1" indent="-285744">
              <a:buFont typeface="Arial" panose="020B0604020202020204" pitchFamily="34" charset="0"/>
              <a:buChar char="•"/>
            </a:pPr>
            <a:endParaRPr lang="en-ZA" sz="1400" dirty="0">
              <a:solidFill>
                <a:schemeClr val="tx1"/>
              </a:solidFill>
            </a:endParaRPr>
          </a:p>
          <a:p>
            <a:pPr marL="285744" lvl="1" indent="-285744">
              <a:buFont typeface="Arial" panose="020B0604020202020204" pitchFamily="34" charset="0"/>
              <a:buChar char="•"/>
            </a:pPr>
            <a:r>
              <a:rPr lang="en-ZA" sz="1400" dirty="0">
                <a:solidFill>
                  <a:schemeClr val="tx1"/>
                </a:solidFill>
              </a:rPr>
              <a:t>Payables have reduced from R43.8m to R35.1m (R8.67 m or a 20% decrease) </a:t>
            </a:r>
          </a:p>
          <a:p>
            <a:pPr marL="285744" lvl="1" indent="-285744">
              <a:buFont typeface="Arial" panose="020B0604020202020204" pitchFamily="34" charset="0"/>
              <a:buChar char="•"/>
            </a:pPr>
            <a:endParaRPr lang="en-ZA" sz="1400" dirty="0">
              <a:solidFill>
                <a:schemeClr val="tx1"/>
              </a:solidFill>
            </a:endParaRPr>
          </a:p>
          <a:p>
            <a:pPr marL="285744" lvl="1" indent="-285744">
              <a:buFont typeface="Arial" panose="020B0604020202020204" pitchFamily="34" charset="0"/>
              <a:buChar char="•"/>
            </a:pPr>
            <a:r>
              <a:rPr lang="en-ZA" sz="1400" dirty="0">
                <a:solidFill>
                  <a:schemeClr val="tx1"/>
                </a:solidFill>
              </a:rPr>
              <a:t>Provisions have increased by R21.7m (34%) to R86.2m. This includes interest earned that was </a:t>
            </a:r>
            <a:r>
              <a:rPr lang="en-ZA" sz="1400" dirty="0" err="1">
                <a:solidFill>
                  <a:schemeClr val="tx1"/>
                </a:solidFill>
              </a:rPr>
              <a:t>capatalized</a:t>
            </a:r>
            <a:r>
              <a:rPr lang="en-ZA" sz="1400" dirty="0">
                <a:solidFill>
                  <a:schemeClr val="tx1"/>
                </a:solidFill>
              </a:rPr>
              <a:t> (R35.7m was generated in the year of which R10.95 was utilised. The balance of R3.2m is a provision for bonuses.</a:t>
            </a:r>
          </a:p>
          <a:p>
            <a:pPr marL="285744" indent="-285744">
              <a:buFont typeface="Arial" panose="020B0604020202020204" pitchFamily="34" charset="0"/>
              <a:buChar char="•"/>
            </a:pPr>
            <a:endParaRPr lang="en-ZA" sz="1400" dirty="0">
              <a:solidFill>
                <a:schemeClr val="tx1"/>
              </a:solidFill>
            </a:endParaRPr>
          </a:p>
        </p:txBody>
      </p:sp>
      <p:sp>
        <p:nvSpPr>
          <p:cNvPr id="5" name="Title 1">
            <a:extLst>
              <a:ext uri="{FF2B5EF4-FFF2-40B4-BE49-F238E27FC236}">
                <a16:creationId xmlns="" xmlns:a16="http://schemas.microsoft.com/office/drawing/2014/main" id="{4B092670-7E6F-451A-8BF3-8831747FB57B}"/>
              </a:ext>
            </a:extLst>
          </p:cNvPr>
          <p:cNvSpPr txBox="1">
            <a:spLocks/>
          </p:cNvSpPr>
          <p:nvPr/>
        </p:nvSpPr>
        <p:spPr>
          <a:xfrm>
            <a:off x="165651" y="97262"/>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ASSETS &amp; LIABILITIES</a:t>
            </a:r>
            <a:endParaRPr lang="en-US" sz="2000" b="1" dirty="0">
              <a:solidFill>
                <a:srgbClr val="F79646">
                  <a:lumMod val="75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BF314ABE-6339-45E1-AC13-FB8A3C179D53}"/>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31</a:t>
            </a:fld>
            <a:endParaRPr lang="en-ZA" dirty="0"/>
          </a:p>
        </p:txBody>
      </p:sp>
      <p:sp>
        <p:nvSpPr>
          <p:cNvPr id="2" name="Rectangle 1">
            <a:extLst>
              <a:ext uri="{FF2B5EF4-FFF2-40B4-BE49-F238E27FC236}">
                <a16:creationId xmlns="" xmlns:a16="http://schemas.microsoft.com/office/drawing/2014/main" id="{E404C163-2112-46D9-9BC0-BD78C099C25E}"/>
              </a:ext>
            </a:extLst>
          </p:cNvPr>
          <p:cNvSpPr/>
          <p:nvPr/>
        </p:nvSpPr>
        <p:spPr>
          <a:xfrm>
            <a:off x="2309813" y="2000250"/>
            <a:ext cx="71437" cy="10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59401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3045BE4-8158-47B3-8D9A-5575AAE544BA}"/>
              </a:ext>
            </a:extLst>
          </p:cNvPr>
          <p:cNvPicPr>
            <a:picLocks noChangeAspect="1"/>
          </p:cNvPicPr>
          <p:nvPr/>
        </p:nvPicPr>
        <p:blipFill>
          <a:blip r:embed="rId2"/>
          <a:stretch>
            <a:fillRect/>
          </a:stretch>
        </p:blipFill>
        <p:spPr>
          <a:xfrm>
            <a:off x="1" y="698679"/>
            <a:ext cx="4572000" cy="2558695"/>
          </a:xfrm>
          <a:prstGeom prst="rect">
            <a:avLst/>
          </a:prstGeom>
        </p:spPr>
      </p:pic>
      <p:sp>
        <p:nvSpPr>
          <p:cNvPr id="5" name="Rectangle 4">
            <a:extLst>
              <a:ext uri="{FF2B5EF4-FFF2-40B4-BE49-F238E27FC236}">
                <a16:creationId xmlns="" xmlns:a16="http://schemas.microsoft.com/office/drawing/2014/main" id="{0B26C5A4-A4B8-462A-81CA-475D5946E4E8}"/>
              </a:ext>
            </a:extLst>
          </p:cNvPr>
          <p:cNvSpPr/>
          <p:nvPr/>
        </p:nvSpPr>
        <p:spPr>
          <a:xfrm>
            <a:off x="4572001" y="698679"/>
            <a:ext cx="4406351" cy="43533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4" indent="-285744">
              <a:buFont typeface="Arial" panose="020B0604020202020204" pitchFamily="34" charset="0"/>
              <a:buChar char="•"/>
            </a:pPr>
            <a:r>
              <a:rPr lang="en-ZA" sz="1400" dirty="0">
                <a:solidFill>
                  <a:schemeClr val="tx1"/>
                </a:solidFill>
              </a:rPr>
              <a:t>Revenue had decreased by R15m (2%) to R810.7m from R825.7</a:t>
            </a:r>
          </a:p>
          <a:p>
            <a:pPr marL="285744" indent="-285744">
              <a:buFont typeface="Arial" panose="020B0604020202020204" pitchFamily="34" charset="0"/>
              <a:buChar char="•"/>
            </a:pPr>
            <a:endParaRPr lang="en-ZA" sz="1400" dirty="0">
              <a:solidFill>
                <a:schemeClr val="tx1"/>
              </a:solidFill>
            </a:endParaRPr>
          </a:p>
          <a:p>
            <a:pPr marL="742932" lvl="1" indent="-285744">
              <a:buFont typeface="Arial" panose="020B0604020202020204" pitchFamily="34" charset="0"/>
              <a:buChar char="•"/>
            </a:pPr>
            <a:r>
              <a:rPr lang="en-ZA" sz="1400" dirty="0">
                <a:solidFill>
                  <a:schemeClr val="tx1"/>
                </a:solidFill>
              </a:rPr>
              <a:t>CCG received decreased by 2.7% (R19.9m) from R743.6m in 2019 to R723.7 for 2020.</a:t>
            </a:r>
          </a:p>
          <a:p>
            <a:pPr marL="285744" indent="-285744">
              <a:buFont typeface="Arial" panose="020B0604020202020204" pitchFamily="34" charset="0"/>
              <a:buChar char="•"/>
            </a:pPr>
            <a:endParaRPr lang="en-ZA" sz="1400" dirty="0">
              <a:solidFill>
                <a:schemeClr val="tx1"/>
              </a:solidFill>
            </a:endParaRPr>
          </a:p>
          <a:p>
            <a:pPr marL="742932" lvl="1" indent="-285744">
              <a:buFont typeface="Arial" panose="020B0604020202020204" pitchFamily="34" charset="0"/>
              <a:buChar char="•"/>
            </a:pPr>
            <a:r>
              <a:rPr lang="en-ZA" sz="1400" dirty="0">
                <a:solidFill>
                  <a:schemeClr val="tx1"/>
                </a:solidFill>
              </a:rPr>
              <a:t>Operational Grant receipts reflected an increase of R3.2m (6.2%). IIG also increased by R1.1m (5.6%) from R20.13m in 2019 to R21.26m in 2020. Regulatory related revenue increased by R560k (5.6%) from R10m to R10.56m in 2020.</a:t>
            </a:r>
          </a:p>
          <a:p>
            <a:pPr marL="742932" lvl="1"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The SHRA reflected an operating deficit of R413m from a surplus of R22.54m in 2019</a:t>
            </a:r>
          </a:p>
          <a:p>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Of the R1.3bn (Operating expenses and programme costs), R83.4m was for operating expenses (</a:t>
            </a:r>
            <a:r>
              <a:rPr lang="en-ZA" sz="1400" u="sng" dirty="0">
                <a:solidFill>
                  <a:schemeClr val="tx1"/>
                </a:solidFill>
              </a:rPr>
              <a:t>6.4% Operating Efficiency realised for 2019/20),</a:t>
            </a:r>
          </a:p>
          <a:p>
            <a:pPr marL="742932" lvl="1" indent="-285744">
              <a:buFont typeface="Arial" panose="020B0604020202020204" pitchFamily="34" charset="0"/>
              <a:buChar char="•"/>
            </a:pPr>
            <a:endParaRPr lang="en-ZA" sz="1400" dirty="0">
              <a:solidFill>
                <a:schemeClr val="tx1"/>
              </a:solidFill>
            </a:endParaRPr>
          </a:p>
          <a:p>
            <a:pPr marL="742932" lvl="1"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endParaRPr lang="en-ZA" sz="1400" dirty="0">
              <a:solidFill>
                <a:schemeClr val="tx1"/>
              </a:solidFill>
            </a:endParaRPr>
          </a:p>
        </p:txBody>
      </p:sp>
      <p:sp>
        <p:nvSpPr>
          <p:cNvPr id="6" name="Title 1">
            <a:extLst>
              <a:ext uri="{FF2B5EF4-FFF2-40B4-BE49-F238E27FC236}">
                <a16:creationId xmlns="" xmlns:a16="http://schemas.microsoft.com/office/drawing/2014/main" id="{2FF023D7-6807-4BB7-AF8F-3F310D26E4DA}"/>
              </a:ext>
            </a:extLst>
          </p:cNvPr>
          <p:cNvSpPr txBox="1">
            <a:spLocks/>
          </p:cNvSpPr>
          <p:nvPr/>
        </p:nvSpPr>
        <p:spPr>
          <a:xfrm>
            <a:off x="165651" y="97262"/>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REVENUE</a:t>
            </a:r>
            <a:endParaRPr lang="en-US" sz="2000" b="1" dirty="0">
              <a:solidFill>
                <a:srgbClr val="F79646">
                  <a:lumMod val="75000"/>
                </a:srgbClr>
              </a:solidFill>
              <a:latin typeface="Arial" panose="020B0604020202020204" pitchFamily="34" charset="0"/>
              <a:cs typeface="Arial" panose="020B0604020202020204" pitchFamily="34" charset="0"/>
            </a:endParaRPr>
          </a:p>
        </p:txBody>
      </p:sp>
      <p:cxnSp>
        <p:nvCxnSpPr>
          <p:cNvPr id="9" name="Connector: Elbow 8">
            <a:extLst>
              <a:ext uri="{FF2B5EF4-FFF2-40B4-BE49-F238E27FC236}">
                <a16:creationId xmlns="" xmlns:a16="http://schemas.microsoft.com/office/drawing/2014/main" id="{F6328B3A-D617-494F-A973-6FC37CE1CA16}"/>
              </a:ext>
            </a:extLst>
          </p:cNvPr>
          <p:cNvCxnSpPr>
            <a:cxnSpLocks/>
          </p:cNvCxnSpPr>
          <p:nvPr/>
        </p:nvCxnSpPr>
        <p:spPr>
          <a:xfrm rot="5400000">
            <a:off x="1342208" y="2296345"/>
            <a:ext cx="1592312" cy="295279"/>
          </a:xfrm>
          <a:prstGeom prst="bentConnector3">
            <a:avLst>
              <a:gd name="adj1" fmla="val -248"/>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901538D2-4C85-4251-A525-3682C2FFC05E}"/>
              </a:ext>
            </a:extLst>
          </p:cNvPr>
          <p:cNvGrpSpPr/>
          <p:nvPr/>
        </p:nvGrpSpPr>
        <p:grpSpPr>
          <a:xfrm>
            <a:off x="28577" y="3345488"/>
            <a:ext cx="4406351" cy="1571087"/>
            <a:chOff x="28576" y="3420979"/>
            <a:chExt cx="4406350" cy="1571087"/>
          </a:xfrm>
        </p:grpSpPr>
        <p:pic>
          <p:nvPicPr>
            <p:cNvPr id="7" name="Picture 6">
              <a:extLst>
                <a:ext uri="{FF2B5EF4-FFF2-40B4-BE49-F238E27FC236}">
                  <a16:creationId xmlns="" xmlns:a16="http://schemas.microsoft.com/office/drawing/2014/main" id="{24BC339B-35ED-4D33-B342-0B405FED77DD}"/>
                </a:ext>
              </a:extLst>
            </p:cNvPr>
            <p:cNvPicPr>
              <a:picLocks noChangeAspect="1"/>
            </p:cNvPicPr>
            <p:nvPr/>
          </p:nvPicPr>
          <p:blipFill>
            <a:blip r:embed="rId3"/>
            <a:stretch>
              <a:fillRect/>
            </a:stretch>
          </p:blipFill>
          <p:spPr>
            <a:xfrm>
              <a:off x="28576" y="3420979"/>
              <a:ext cx="4406350" cy="1571087"/>
            </a:xfrm>
            <a:prstGeom prst="rect">
              <a:avLst/>
            </a:prstGeom>
          </p:spPr>
        </p:pic>
        <p:pic>
          <p:nvPicPr>
            <p:cNvPr id="19" name="Picture 18">
              <a:extLst>
                <a:ext uri="{FF2B5EF4-FFF2-40B4-BE49-F238E27FC236}">
                  <a16:creationId xmlns="" xmlns:a16="http://schemas.microsoft.com/office/drawing/2014/main" id="{FC0DBA7B-4F71-42C8-B213-339DC6172E2A}"/>
                </a:ext>
              </a:extLst>
            </p:cNvPr>
            <p:cNvPicPr>
              <a:picLocks noChangeAspect="1"/>
            </p:cNvPicPr>
            <p:nvPr/>
          </p:nvPicPr>
          <p:blipFill>
            <a:blip r:embed="rId4"/>
            <a:stretch>
              <a:fillRect/>
            </a:stretch>
          </p:blipFill>
          <p:spPr>
            <a:xfrm>
              <a:off x="165650" y="3499602"/>
              <a:ext cx="2705099" cy="241847"/>
            </a:xfrm>
            <a:prstGeom prst="rect">
              <a:avLst/>
            </a:prstGeom>
          </p:spPr>
        </p:pic>
      </p:grpSp>
      <p:sp>
        <p:nvSpPr>
          <p:cNvPr id="25" name="TextBox 24">
            <a:extLst>
              <a:ext uri="{FF2B5EF4-FFF2-40B4-BE49-F238E27FC236}">
                <a16:creationId xmlns="" xmlns:a16="http://schemas.microsoft.com/office/drawing/2014/main" id="{66FCEEC9-5B2F-468E-9B3F-20BB89C7A090}"/>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32</a:t>
            </a:fld>
            <a:endParaRPr lang="en-ZA" dirty="0"/>
          </a:p>
        </p:txBody>
      </p:sp>
    </p:spTree>
    <p:extLst>
      <p:ext uri="{BB962C8B-B14F-4D97-AF65-F5344CB8AC3E}">
        <p14:creationId xmlns:p14="http://schemas.microsoft.com/office/powerpoint/2010/main" xmlns="" val="3222291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733C76D-6B49-4610-BC7D-5F4A085222B9}"/>
              </a:ext>
            </a:extLst>
          </p:cNvPr>
          <p:cNvPicPr>
            <a:picLocks noChangeAspect="1"/>
          </p:cNvPicPr>
          <p:nvPr/>
        </p:nvPicPr>
        <p:blipFill>
          <a:blip r:embed="rId2"/>
          <a:stretch>
            <a:fillRect/>
          </a:stretch>
        </p:blipFill>
        <p:spPr>
          <a:xfrm>
            <a:off x="47626" y="961827"/>
            <a:ext cx="4067175" cy="2894473"/>
          </a:xfrm>
          <a:prstGeom prst="rect">
            <a:avLst/>
          </a:prstGeom>
        </p:spPr>
      </p:pic>
      <p:sp>
        <p:nvSpPr>
          <p:cNvPr id="4" name="Title 1">
            <a:extLst>
              <a:ext uri="{FF2B5EF4-FFF2-40B4-BE49-F238E27FC236}">
                <a16:creationId xmlns="" xmlns:a16="http://schemas.microsoft.com/office/drawing/2014/main" id="{F37A884F-B7FB-4A82-A139-2C48DAAB277F}"/>
              </a:ext>
            </a:extLst>
          </p:cNvPr>
          <p:cNvSpPr txBox="1">
            <a:spLocks/>
          </p:cNvSpPr>
          <p:nvPr/>
        </p:nvSpPr>
        <p:spPr>
          <a:xfrm>
            <a:off x="165651" y="97262"/>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NET ASSETS</a:t>
            </a:r>
            <a:endParaRPr lang="en-US" sz="2000" b="1" dirty="0">
              <a:solidFill>
                <a:srgbClr val="F79646">
                  <a:lumMod val="75000"/>
                </a:srgb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 xmlns:a16="http://schemas.microsoft.com/office/drawing/2014/main" id="{10273B7B-0F8E-4375-B59C-78560F331984}"/>
              </a:ext>
            </a:extLst>
          </p:cNvPr>
          <p:cNvSpPr/>
          <p:nvPr/>
        </p:nvSpPr>
        <p:spPr>
          <a:xfrm>
            <a:off x="4572001" y="1284218"/>
            <a:ext cx="4406351" cy="269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4" indent="-285744">
              <a:buFont typeface="Arial" panose="020B0604020202020204" pitchFamily="34" charset="0"/>
              <a:buChar char="•"/>
            </a:pPr>
            <a:r>
              <a:rPr lang="en-ZA" sz="1600" dirty="0">
                <a:solidFill>
                  <a:schemeClr val="tx1"/>
                </a:solidFill>
              </a:rPr>
              <a:t>The SHRA had recorded a total surplus of R576.24m as at the end of 2020.</a:t>
            </a:r>
          </a:p>
          <a:p>
            <a:pPr marL="285744" indent="-285744">
              <a:buFont typeface="Arial" panose="020B0604020202020204" pitchFamily="34" charset="0"/>
              <a:buChar char="•"/>
            </a:pPr>
            <a:endParaRPr lang="en-ZA" sz="1600" dirty="0">
              <a:solidFill>
                <a:schemeClr val="tx1"/>
              </a:solidFill>
            </a:endParaRPr>
          </a:p>
          <a:p>
            <a:pPr marL="285744" indent="-285744">
              <a:buFont typeface="Arial" panose="020B0604020202020204" pitchFamily="34" charset="0"/>
              <a:buChar char="•"/>
            </a:pPr>
            <a:r>
              <a:rPr lang="en-ZA" sz="1600" dirty="0">
                <a:solidFill>
                  <a:schemeClr val="tx1"/>
                </a:solidFill>
              </a:rPr>
              <a:t>Changes in net assets were R413.39m</a:t>
            </a:r>
          </a:p>
          <a:p>
            <a:pPr marL="285744"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Restatement of prior year figures are as a result CCG recoveries, treatment of programme costs related to a SHI in the process of liquidation and correction in allocation of legal fees and professional fees previously expensed.</a:t>
            </a:r>
          </a:p>
        </p:txBody>
      </p:sp>
      <p:sp>
        <p:nvSpPr>
          <p:cNvPr id="7" name="TextBox 6">
            <a:extLst>
              <a:ext uri="{FF2B5EF4-FFF2-40B4-BE49-F238E27FC236}">
                <a16:creationId xmlns="" xmlns:a16="http://schemas.microsoft.com/office/drawing/2014/main" id="{4475005A-7C9D-438D-B0A3-F3F29BB2048C}"/>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33</a:t>
            </a:fld>
            <a:endParaRPr lang="en-ZA" dirty="0"/>
          </a:p>
        </p:txBody>
      </p:sp>
    </p:spTree>
    <p:extLst>
      <p:ext uri="{BB962C8B-B14F-4D97-AF65-F5344CB8AC3E}">
        <p14:creationId xmlns:p14="http://schemas.microsoft.com/office/powerpoint/2010/main" xmlns="" val="257869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076A01F-41E6-4A41-A52D-C90132EF0F58}"/>
              </a:ext>
            </a:extLst>
          </p:cNvPr>
          <p:cNvPicPr>
            <a:picLocks noChangeAspect="1"/>
          </p:cNvPicPr>
          <p:nvPr/>
        </p:nvPicPr>
        <p:blipFill>
          <a:blip r:embed="rId2"/>
          <a:stretch>
            <a:fillRect/>
          </a:stretch>
        </p:blipFill>
        <p:spPr>
          <a:xfrm>
            <a:off x="270112" y="714375"/>
            <a:ext cx="3844688" cy="4271555"/>
          </a:xfrm>
          <a:prstGeom prst="rect">
            <a:avLst/>
          </a:prstGeom>
        </p:spPr>
      </p:pic>
      <p:sp>
        <p:nvSpPr>
          <p:cNvPr id="5" name="Title 1">
            <a:extLst>
              <a:ext uri="{FF2B5EF4-FFF2-40B4-BE49-F238E27FC236}">
                <a16:creationId xmlns="" xmlns:a16="http://schemas.microsoft.com/office/drawing/2014/main" id="{8D0C0797-C533-421F-8233-FD5FFFC2418F}"/>
              </a:ext>
            </a:extLst>
          </p:cNvPr>
          <p:cNvSpPr txBox="1">
            <a:spLocks/>
          </p:cNvSpPr>
          <p:nvPr/>
        </p:nvSpPr>
        <p:spPr>
          <a:xfrm>
            <a:off x="165651" y="97262"/>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CASH FLOW</a:t>
            </a:r>
            <a:endParaRPr lang="en-US" sz="2000" b="1" dirty="0">
              <a:solidFill>
                <a:srgbClr val="F79646">
                  <a:lumMod val="75000"/>
                </a:srgb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 xmlns:a16="http://schemas.microsoft.com/office/drawing/2014/main" id="{60009D63-98B6-4FE5-91E6-573A2F89D8B6}"/>
              </a:ext>
            </a:extLst>
          </p:cNvPr>
          <p:cNvSpPr/>
          <p:nvPr/>
        </p:nvSpPr>
        <p:spPr>
          <a:xfrm>
            <a:off x="4572001" y="1306338"/>
            <a:ext cx="4406351" cy="1737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44" indent="-285744">
              <a:buFont typeface="Arial" panose="020B0604020202020204" pitchFamily="34" charset="0"/>
              <a:buChar char="•"/>
            </a:pPr>
            <a:r>
              <a:rPr lang="en-ZA" sz="1400" dirty="0">
                <a:solidFill>
                  <a:schemeClr val="tx1"/>
                </a:solidFill>
              </a:rPr>
              <a:t>The SHRA had recorded a net cash flow deficit from operating activities of –R454.5m for 2020 compared to a positive net cash flow from operating activities of R37.3m in 2019. </a:t>
            </a:r>
          </a:p>
          <a:p>
            <a:pPr marL="285744" indent="-285744">
              <a:buFont typeface="Arial" panose="020B0604020202020204" pitchFamily="34" charset="0"/>
              <a:buChar char="•"/>
            </a:pPr>
            <a:endParaRPr lang="en-ZA" sz="1400" dirty="0">
              <a:solidFill>
                <a:schemeClr val="tx1"/>
              </a:solidFill>
            </a:endParaRPr>
          </a:p>
          <a:p>
            <a:pPr marL="285744" indent="-285744">
              <a:buFont typeface="Arial" panose="020B0604020202020204" pitchFamily="34" charset="0"/>
              <a:buChar char="•"/>
            </a:pPr>
            <a:r>
              <a:rPr lang="en-ZA" sz="1400" dirty="0">
                <a:solidFill>
                  <a:schemeClr val="tx1"/>
                </a:solidFill>
              </a:rPr>
              <a:t>Cash and cash equivalents had decreased from R1.1bn at the end of 2019 to R658m as at the end of 2020</a:t>
            </a:r>
          </a:p>
        </p:txBody>
      </p:sp>
      <p:sp>
        <p:nvSpPr>
          <p:cNvPr id="7" name="TextBox 6">
            <a:extLst>
              <a:ext uri="{FF2B5EF4-FFF2-40B4-BE49-F238E27FC236}">
                <a16:creationId xmlns="" xmlns:a16="http://schemas.microsoft.com/office/drawing/2014/main" id="{7398D5A3-1F4E-4CA0-BE9C-C23EC6AB0704}"/>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34</a:t>
            </a:fld>
            <a:endParaRPr lang="en-ZA" dirty="0"/>
          </a:p>
        </p:txBody>
      </p:sp>
    </p:spTree>
    <p:extLst>
      <p:ext uri="{BB962C8B-B14F-4D97-AF65-F5344CB8AC3E}">
        <p14:creationId xmlns:p14="http://schemas.microsoft.com/office/powerpoint/2010/main" xmlns="" val="121969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4A8A57C-E5B3-427B-8FEA-C323A7742669}"/>
              </a:ext>
            </a:extLst>
          </p:cNvPr>
          <p:cNvSpPr txBox="1">
            <a:spLocks/>
          </p:cNvSpPr>
          <p:nvPr/>
        </p:nvSpPr>
        <p:spPr>
          <a:xfrm>
            <a:off x="148857" y="94325"/>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
            </a:r>
            <a:br>
              <a:rPr lang="en-US" sz="3600" b="1" dirty="0">
                <a:solidFill>
                  <a:srgbClr val="E15415"/>
                </a:solidFill>
                <a:latin typeface="Arial" panose="020B0604020202020204" pitchFamily="34" charset="0"/>
                <a:cs typeface="Arial" panose="020B0604020202020204" pitchFamily="34" charset="0"/>
              </a:rPr>
            </a:br>
            <a:r>
              <a:rPr lang="en-US" sz="3600" b="1" dirty="0">
                <a:solidFill>
                  <a:srgbClr val="E15415"/>
                </a:solidFill>
                <a:latin typeface="Arial" panose="020B0604020202020204" pitchFamily="34" charset="0"/>
                <a:cs typeface="Arial" panose="020B0604020202020204" pitchFamily="34" charset="0"/>
              </a:rPr>
              <a:t>AUDIT OUTCOME 2019/20</a:t>
            </a:r>
            <a:endParaRPr lang="en-US" sz="2000" b="1" dirty="0">
              <a:solidFill>
                <a:srgbClr val="F79646">
                  <a:lumMod val="75000"/>
                </a:srgbClr>
              </a:solidFill>
              <a:latin typeface="Arial" panose="020B0604020202020204" pitchFamily="34" charset="0"/>
              <a:cs typeface="Arial" panose="020B0604020202020204" pitchFamily="34" charset="0"/>
            </a:endParaRPr>
          </a:p>
        </p:txBody>
      </p:sp>
      <p:graphicFrame>
        <p:nvGraphicFramePr>
          <p:cNvPr id="4" name="Content Placeholder 7">
            <a:extLst>
              <a:ext uri="{FF2B5EF4-FFF2-40B4-BE49-F238E27FC236}">
                <a16:creationId xmlns="" xmlns:a16="http://schemas.microsoft.com/office/drawing/2014/main" id="{526F0A97-8D3E-40BE-B89B-E6A0E1CC7B64}"/>
              </a:ext>
            </a:extLst>
          </p:cNvPr>
          <p:cNvGraphicFramePr>
            <a:graphicFrameLocks/>
          </p:cNvGraphicFramePr>
          <p:nvPr>
            <p:extLst>
              <p:ext uri="{D42A27DB-BD31-4B8C-83A1-F6EECF244321}">
                <p14:modId xmlns:p14="http://schemas.microsoft.com/office/powerpoint/2010/main" xmlns="" val="3419451081"/>
              </p:ext>
            </p:extLst>
          </p:nvPr>
        </p:nvGraphicFramePr>
        <p:xfrm>
          <a:off x="174010" y="680375"/>
          <a:ext cx="8795982" cy="4175760"/>
        </p:xfrm>
        <a:graphic>
          <a:graphicData uri="http://schemas.openxmlformats.org/drawingml/2006/table">
            <a:tbl>
              <a:tblPr firstRow="1" bandRow="1"/>
              <a:tblGrid>
                <a:gridCol w="3117830">
                  <a:extLst>
                    <a:ext uri="{9D8B030D-6E8A-4147-A177-3AD203B41FA5}">
                      <a16:colId xmlns="" xmlns:a16="http://schemas.microsoft.com/office/drawing/2014/main" val="20000"/>
                    </a:ext>
                  </a:extLst>
                </a:gridCol>
                <a:gridCol w="5678152">
                  <a:extLst>
                    <a:ext uri="{9D8B030D-6E8A-4147-A177-3AD203B41FA5}">
                      <a16:colId xmlns="" xmlns:a16="http://schemas.microsoft.com/office/drawing/2014/main" val="20001"/>
                    </a:ext>
                  </a:extLst>
                </a:gridCol>
              </a:tblGrid>
              <a:tr h="19811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Audit Opinion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400" dirty="0">
                          <a:solidFill>
                            <a:schemeClr val="tx1"/>
                          </a:solidFill>
                        </a:rPr>
                        <a:t>Unqualified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8111">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Emphasis of matter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400" dirty="0">
                          <a:solidFill>
                            <a:schemeClr val="tx1"/>
                          </a:solidFill>
                        </a:rPr>
                        <a:t>Matters of emphasis identified did not modify the audit opinion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5925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Annual Financial Statements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tx1"/>
                          </a:solidFill>
                        </a:rPr>
                        <a:t>Material findings on annual financial statements (completeness of receivables, other income and provisions, commitments and contingent assets) identified and corrected.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59258">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Compliance with Legislation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400" dirty="0">
                          <a:solidFill>
                            <a:schemeClr val="tx1"/>
                          </a:solidFill>
                        </a:rPr>
                        <a:t>Instances of non-compliance in relation to a) expenditure management, b) annual financial statements, performance and annual report and c) the appointment of Council.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94334">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Predetermined objectives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400" dirty="0">
                          <a:solidFill>
                            <a:schemeClr val="tx1"/>
                          </a:solidFill>
                        </a:rPr>
                        <a:t>Material findings on usefulness and reliability of reported performance information in relation to Programme 4 in regards to the completeness and accuracy of the recorded number of units tenanted was raised.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2193">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600" b="1" dirty="0"/>
                        <a:t>Fruitless and wasteful</a:t>
                      </a:r>
                      <a:r>
                        <a:rPr lang="en-ZA" sz="1600" b="1" baseline="0" dirty="0"/>
                        <a:t> expenditure</a:t>
                      </a:r>
                      <a:endParaRPr lang="en-ZA" sz="1600" b="1"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panose="020B0604020202020204"/>
                        </a:defRPr>
                      </a:lvl1pPr>
                      <a:lvl2pPr marL="457200" algn="l" defTabSz="457200" rtl="0" eaLnBrk="1" latinLnBrk="0" hangingPunct="1">
                        <a:defRPr sz="1800" kern="1200">
                          <a:solidFill>
                            <a:schemeClr val="tx1"/>
                          </a:solidFill>
                          <a:latin typeface="Arial" panose="020B0604020202020204"/>
                        </a:defRPr>
                      </a:lvl2pPr>
                      <a:lvl3pPr marL="914400" algn="l" defTabSz="457200" rtl="0" eaLnBrk="1" latinLnBrk="0" hangingPunct="1">
                        <a:defRPr sz="1800" kern="1200">
                          <a:solidFill>
                            <a:schemeClr val="tx1"/>
                          </a:solidFill>
                          <a:latin typeface="Arial" panose="020B0604020202020204"/>
                        </a:defRPr>
                      </a:lvl3pPr>
                      <a:lvl4pPr marL="1371600" algn="l" defTabSz="457200" rtl="0" eaLnBrk="1" latinLnBrk="0" hangingPunct="1">
                        <a:defRPr sz="1800" kern="1200">
                          <a:solidFill>
                            <a:schemeClr val="tx1"/>
                          </a:solidFill>
                          <a:latin typeface="Arial" panose="020B0604020202020204"/>
                        </a:defRPr>
                      </a:lvl4pPr>
                      <a:lvl5pPr marL="1828800" algn="l" defTabSz="457200" rtl="0" eaLnBrk="1" latinLnBrk="0" hangingPunct="1">
                        <a:defRPr sz="1800" kern="1200">
                          <a:solidFill>
                            <a:schemeClr val="tx1"/>
                          </a:solidFill>
                          <a:latin typeface="Arial" panose="020B0604020202020204"/>
                        </a:defRPr>
                      </a:lvl5pPr>
                      <a:lvl6pPr marL="2286000" algn="l" defTabSz="457200" rtl="0" eaLnBrk="1" latinLnBrk="0" hangingPunct="1">
                        <a:defRPr sz="1800" kern="1200">
                          <a:solidFill>
                            <a:schemeClr val="tx1"/>
                          </a:solidFill>
                          <a:latin typeface="Arial" panose="020B0604020202020204"/>
                        </a:defRPr>
                      </a:lvl6pPr>
                      <a:lvl7pPr marL="2743200" algn="l" defTabSz="457200" rtl="0" eaLnBrk="1" latinLnBrk="0" hangingPunct="1">
                        <a:defRPr sz="1800" kern="1200">
                          <a:solidFill>
                            <a:schemeClr val="tx1"/>
                          </a:solidFill>
                          <a:latin typeface="Arial" panose="020B0604020202020204"/>
                        </a:defRPr>
                      </a:lvl7pPr>
                      <a:lvl8pPr marL="3200400" algn="l" defTabSz="457200" rtl="0" eaLnBrk="1" latinLnBrk="0" hangingPunct="1">
                        <a:defRPr sz="1800" kern="1200">
                          <a:solidFill>
                            <a:schemeClr val="tx1"/>
                          </a:solidFill>
                          <a:latin typeface="Arial" panose="020B0604020202020204"/>
                        </a:defRPr>
                      </a:lvl8pPr>
                      <a:lvl9pPr marL="3657600" algn="l" defTabSz="457200" rtl="0" eaLnBrk="1" latinLnBrk="0" hangingPunct="1">
                        <a:defRPr sz="1800" kern="1200">
                          <a:solidFill>
                            <a:schemeClr val="tx1"/>
                          </a:solidFill>
                          <a:latin typeface="Arial" panose="020B0604020202020204"/>
                        </a:defRPr>
                      </a:lvl9pPr>
                    </a:lstStyle>
                    <a:p>
                      <a:r>
                        <a:rPr lang="en-ZA" sz="1400" dirty="0">
                          <a:solidFill>
                            <a:schemeClr val="tx1"/>
                          </a:solidFill>
                        </a:rPr>
                        <a:t>None.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59258">
                <a:tc>
                  <a:txBody>
                    <a:bodyPr/>
                    <a:lstStyle/>
                    <a:p>
                      <a:r>
                        <a:rPr lang="en-ZA" sz="1600" b="1" kern="1200" dirty="0">
                          <a:solidFill>
                            <a:schemeClr val="tx1"/>
                          </a:solidFill>
                          <a:latin typeface="Arial" panose="020B0604020202020204"/>
                          <a:ea typeface="+mn-ea"/>
                          <a:cs typeface="+mn-cs"/>
                        </a:rPr>
                        <a:t>Irregular expenditure</a:t>
                      </a: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latin typeface="Arial" panose="020B0604020202020204"/>
                          <a:ea typeface="+mn-ea"/>
                          <a:cs typeface="+mn-cs"/>
                        </a:rPr>
                        <a:t>R 225 663 337 (R59.91m in current year, R139.03m to the prior year – as a result of 2 projects not being located within a gazetted RZ plus an opening balance of R26.73m)</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3088836258"/>
                  </a:ext>
                </a:extLst>
              </a:tr>
            </a:tbl>
          </a:graphicData>
        </a:graphic>
      </p:graphicFrame>
      <p:sp>
        <p:nvSpPr>
          <p:cNvPr id="6" name="TextBox 5">
            <a:extLst>
              <a:ext uri="{FF2B5EF4-FFF2-40B4-BE49-F238E27FC236}">
                <a16:creationId xmlns="" xmlns:a16="http://schemas.microsoft.com/office/drawing/2014/main" id="{6617D020-328D-45D2-B456-9D13E67FA9A6}"/>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35</a:t>
            </a:fld>
            <a:endParaRPr lang="en-ZA" dirty="0"/>
          </a:p>
        </p:txBody>
      </p:sp>
    </p:spTree>
    <p:extLst>
      <p:ext uri="{BB962C8B-B14F-4D97-AF65-F5344CB8AC3E}">
        <p14:creationId xmlns:p14="http://schemas.microsoft.com/office/powerpoint/2010/main" xmlns="" val="422819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04A8A57C-E5B3-427B-8FEA-C323A7742669}"/>
              </a:ext>
            </a:extLst>
          </p:cNvPr>
          <p:cNvSpPr txBox="1">
            <a:spLocks/>
          </p:cNvSpPr>
          <p:nvPr/>
        </p:nvSpPr>
        <p:spPr>
          <a:xfrm>
            <a:off x="148857" y="94325"/>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2800" b="1" dirty="0">
                <a:solidFill>
                  <a:srgbClr val="E15415"/>
                </a:solidFill>
                <a:latin typeface="Arial" panose="020B0604020202020204" pitchFamily="34" charset="0"/>
                <a:cs typeface="Arial" panose="020B0604020202020204" pitchFamily="34" charset="0"/>
              </a:rPr>
              <a:t/>
            </a:r>
            <a:br>
              <a:rPr lang="en-US" sz="2800" b="1" dirty="0">
                <a:solidFill>
                  <a:srgbClr val="E15415"/>
                </a:solidFill>
                <a:latin typeface="Arial" panose="020B0604020202020204" pitchFamily="34" charset="0"/>
                <a:cs typeface="Arial" panose="020B0604020202020204" pitchFamily="34" charset="0"/>
              </a:rPr>
            </a:br>
            <a:r>
              <a:rPr lang="en-US" sz="2800" b="1" dirty="0">
                <a:solidFill>
                  <a:srgbClr val="E15415"/>
                </a:solidFill>
                <a:latin typeface="Arial" panose="020B0604020202020204" pitchFamily="34" charset="0"/>
                <a:cs typeface="Arial" panose="020B0604020202020204" pitchFamily="34" charset="0"/>
              </a:rPr>
              <a:t>AUDIT OUTCOMES 2017 - 2020</a:t>
            </a:r>
            <a:endParaRPr lang="en-US" sz="1600" b="1" dirty="0">
              <a:solidFill>
                <a:srgbClr val="F79646">
                  <a:lumMod val="75000"/>
                </a:srgb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2D834ABB-385C-4F4A-8765-60B502BD71A5}"/>
              </a:ext>
            </a:extLst>
          </p:cNvPr>
          <p:cNvPicPr>
            <a:picLocks noChangeAspect="1"/>
          </p:cNvPicPr>
          <p:nvPr/>
        </p:nvPicPr>
        <p:blipFill>
          <a:blip r:embed="rId2"/>
          <a:stretch>
            <a:fillRect/>
          </a:stretch>
        </p:blipFill>
        <p:spPr>
          <a:xfrm>
            <a:off x="454530" y="758943"/>
            <a:ext cx="8057143" cy="1885715"/>
          </a:xfrm>
          <a:prstGeom prst="rect">
            <a:avLst/>
          </a:prstGeom>
        </p:spPr>
      </p:pic>
      <p:pic>
        <p:nvPicPr>
          <p:cNvPr id="6" name="Picture 5">
            <a:extLst>
              <a:ext uri="{FF2B5EF4-FFF2-40B4-BE49-F238E27FC236}">
                <a16:creationId xmlns="" xmlns:a16="http://schemas.microsoft.com/office/drawing/2014/main" id="{C49D32AD-D191-44AD-97C0-C88D9D7FCA91}"/>
              </a:ext>
            </a:extLst>
          </p:cNvPr>
          <p:cNvPicPr>
            <a:picLocks noChangeAspect="1"/>
          </p:cNvPicPr>
          <p:nvPr/>
        </p:nvPicPr>
        <p:blipFill>
          <a:blip r:embed="rId3"/>
          <a:stretch>
            <a:fillRect/>
          </a:stretch>
        </p:blipFill>
        <p:spPr>
          <a:xfrm>
            <a:off x="425957" y="2525863"/>
            <a:ext cx="8114287" cy="2390476"/>
          </a:xfrm>
          <a:prstGeom prst="rect">
            <a:avLst/>
          </a:prstGeom>
        </p:spPr>
      </p:pic>
      <p:sp>
        <p:nvSpPr>
          <p:cNvPr id="7" name="TextBox 6">
            <a:extLst>
              <a:ext uri="{FF2B5EF4-FFF2-40B4-BE49-F238E27FC236}">
                <a16:creationId xmlns="" xmlns:a16="http://schemas.microsoft.com/office/drawing/2014/main" id="{47D2911B-F625-43CB-9A9A-575FFF57D684}"/>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36</a:t>
            </a:fld>
            <a:endParaRPr lang="en-ZA" dirty="0"/>
          </a:p>
        </p:txBody>
      </p:sp>
    </p:spTree>
    <p:extLst>
      <p:ext uri="{BB962C8B-B14F-4D97-AF65-F5344CB8AC3E}">
        <p14:creationId xmlns:p14="http://schemas.microsoft.com/office/powerpoint/2010/main" xmlns="" val="2830623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F9157-DFB6-4CE7-8A6C-71DADF0003BB}"/>
              </a:ext>
            </a:extLst>
          </p:cNvPr>
          <p:cNvSpPr>
            <a:spLocks noGrp="1"/>
          </p:cNvSpPr>
          <p:nvPr>
            <p:ph type="title"/>
          </p:nvPr>
        </p:nvSpPr>
        <p:spPr>
          <a:xfrm>
            <a:off x="1305232" y="1878077"/>
            <a:ext cx="6785264" cy="677151"/>
          </a:xfrm>
        </p:spPr>
        <p:txBody>
          <a:bodyPr/>
          <a:lstStyle/>
          <a:p>
            <a:pPr algn="ctr"/>
            <a:r>
              <a:rPr lang="en-ZA" dirty="0"/>
              <a:t>THANK YOU</a:t>
            </a:r>
          </a:p>
        </p:txBody>
      </p:sp>
      <p:sp>
        <p:nvSpPr>
          <p:cNvPr id="3" name="TextBox 2">
            <a:extLst>
              <a:ext uri="{FF2B5EF4-FFF2-40B4-BE49-F238E27FC236}">
                <a16:creationId xmlns="" xmlns:a16="http://schemas.microsoft.com/office/drawing/2014/main" id="{1A04A76F-DE5F-4380-9E52-AD06A8B6612B}"/>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37</a:t>
            </a:fld>
            <a:endParaRPr lang="en-ZA" dirty="0"/>
          </a:p>
        </p:txBody>
      </p:sp>
    </p:spTree>
    <p:extLst>
      <p:ext uri="{BB962C8B-B14F-4D97-AF65-F5344CB8AC3E}">
        <p14:creationId xmlns:p14="http://schemas.microsoft.com/office/powerpoint/2010/main" xmlns="" val="268240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7A760A15-88A3-42F1-9C0E-0369CB92B167}"/>
              </a:ext>
            </a:extLst>
          </p:cNvPr>
          <p:cNvSpPr>
            <a:spLocks noGrp="1"/>
          </p:cNvSpPr>
          <p:nvPr>
            <p:ph idx="1"/>
          </p:nvPr>
        </p:nvSpPr>
        <p:spPr/>
        <p:txBody>
          <a:bodyPr/>
          <a:lstStyle/>
          <a:p>
            <a:endParaRPr lang="en-ZA" dirty="0"/>
          </a:p>
        </p:txBody>
      </p:sp>
      <p:pic>
        <p:nvPicPr>
          <p:cNvPr id="9" name="Picture 8">
            <a:extLst>
              <a:ext uri="{FF2B5EF4-FFF2-40B4-BE49-F238E27FC236}">
                <a16:creationId xmlns="" xmlns:a16="http://schemas.microsoft.com/office/drawing/2014/main" id="{04B777EB-7C51-412E-A64C-929B8E2F09F0}"/>
              </a:ext>
            </a:extLst>
          </p:cNvPr>
          <p:cNvPicPr>
            <a:picLocks noChangeAspect="1"/>
          </p:cNvPicPr>
          <p:nvPr/>
        </p:nvPicPr>
        <p:blipFill>
          <a:blip r:embed="rId2"/>
          <a:stretch>
            <a:fillRect/>
          </a:stretch>
        </p:blipFill>
        <p:spPr>
          <a:xfrm>
            <a:off x="1194235" y="1655573"/>
            <a:ext cx="6804011" cy="3286584"/>
          </a:xfrm>
          <a:prstGeom prst="rect">
            <a:avLst/>
          </a:prstGeom>
        </p:spPr>
      </p:pic>
      <p:sp>
        <p:nvSpPr>
          <p:cNvPr id="2" name="Rectangle 1">
            <a:extLst>
              <a:ext uri="{FF2B5EF4-FFF2-40B4-BE49-F238E27FC236}">
                <a16:creationId xmlns="" xmlns:a16="http://schemas.microsoft.com/office/drawing/2014/main" id="{96499DE4-7E01-496F-8ABC-E07629A4C6EB}"/>
              </a:ext>
            </a:extLst>
          </p:cNvPr>
          <p:cNvSpPr/>
          <p:nvPr/>
        </p:nvSpPr>
        <p:spPr>
          <a:xfrm>
            <a:off x="1988289" y="345559"/>
            <a:ext cx="5380075" cy="369332"/>
          </a:xfrm>
          <a:prstGeom prst="rect">
            <a:avLst/>
          </a:prstGeom>
          <a:solidFill>
            <a:schemeClr val="accent4"/>
          </a:solidFill>
        </p:spPr>
        <p:txBody>
          <a:bodyPr wrap="square">
            <a:spAutoFit/>
          </a:bodyPr>
          <a:lstStyle/>
          <a:p>
            <a:pPr algn="ctr"/>
            <a:r>
              <a:rPr lang="en-ZA" dirty="0"/>
              <a:t>SHRA Values</a:t>
            </a:r>
          </a:p>
        </p:txBody>
      </p:sp>
      <p:sp>
        <p:nvSpPr>
          <p:cNvPr id="5" name="TextBox 4">
            <a:extLst>
              <a:ext uri="{FF2B5EF4-FFF2-40B4-BE49-F238E27FC236}">
                <a16:creationId xmlns="" xmlns:a16="http://schemas.microsoft.com/office/drawing/2014/main" id="{A340D1C4-25BE-44FF-B613-352EC359F066}"/>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4</a:t>
            </a:fld>
            <a:endParaRPr lang="en-ZA" dirty="0"/>
          </a:p>
        </p:txBody>
      </p:sp>
    </p:spTree>
    <p:extLst>
      <p:ext uri="{BB962C8B-B14F-4D97-AF65-F5344CB8AC3E}">
        <p14:creationId xmlns:p14="http://schemas.microsoft.com/office/powerpoint/2010/main" xmlns="" val="111327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764A8B9-0A2B-476D-8FDD-66F7BE151831}"/>
              </a:ext>
            </a:extLst>
          </p:cNvPr>
          <p:cNvPicPr>
            <a:picLocks noChangeAspect="1"/>
          </p:cNvPicPr>
          <p:nvPr/>
        </p:nvPicPr>
        <p:blipFill>
          <a:blip r:embed="rId2"/>
          <a:stretch>
            <a:fillRect/>
          </a:stretch>
        </p:blipFill>
        <p:spPr>
          <a:xfrm>
            <a:off x="644351" y="858700"/>
            <a:ext cx="7829799" cy="4187727"/>
          </a:xfrm>
          <a:prstGeom prst="rect">
            <a:avLst/>
          </a:prstGeom>
        </p:spPr>
      </p:pic>
      <p:sp>
        <p:nvSpPr>
          <p:cNvPr id="3" name="Title 1">
            <a:extLst>
              <a:ext uri="{FF2B5EF4-FFF2-40B4-BE49-F238E27FC236}">
                <a16:creationId xmlns="" xmlns:a16="http://schemas.microsoft.com/office/drawing/2014/main" id="{D348109F-1C19-4635-AC87-C3F230497625}"/>
              </a:ext>
            </a:extLst>
          </p:cNvPr>
          <p:cNvSpPr txBox="1">
            <a:spLocks/>
          </p:cNvSpPr>
          <p:nvPr/>
        </p:nvSpPr>
        <p:spPr>
          <a:xfrm>
            <a:off x="644351" y="97076"/>
            <a:ext cx="6458181" cy="514351"/>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lgn="ctr">
              <a:spcBef>
                <a:spcPct val="0"/>
              </a:spcBef>
              <a:defRPr/>
            </a:pPr>
            <a:r>
              <a:rPr lang="en-US" sz="2700" b="1" dirty="0">
                <a:solidFill>
                  <a:srgbClr val="E15415"/>
                </a:solidFill>
              </a:rPr>
              <a:t/>
            </a:r>
            <a:br>
              <a:rPr lang="en-US" sz="2700" b="1" dirty="0">
                <a:solidFill>
                  <a:srgbClr val="E15415"/>
                </a:solidFill>
              </a:rPr>
            </a:br>
            <a:r>
              <a:rPr lang="en-US" sz="2700" b="1" dirty="0">
                <a:solidFill>
                  <a:srgbClr val="F79646">
                    <a:lumMod val="75000"/>
                  </a:srgbClr>
                </a:solidFill>
                <a:latin typeface="Arial" panose="020B0604020202020204" pitchFamily="34" charset="0"/>
                <a:cs typeface="Arial" panose="020B0604020202020204" pitchFamily="34" charset="0"/>
              </a:rPr>
              <a:t>The SHRA Strategic Goals </a:t>
            </a:r>
            <a:endParaRPr lang="en-US" sz="1500" b="1" dirty="0">
              <a:solidFill>
                <a:srgbClr val="F79646">
                  <a:lumMod val="75000"/>
                </a:srgb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19F5165D-4860-47A6-AA56-84880409DDA0}"/>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5</a:t>
            </a:fld>
            <a:endParaRPr lang="en-ZA" dirty="0"/>
          </a:p>
        </p:txBody>
      </p:sp>
    </p:spTree>
    <p:extLst>
      <p:ext uri="{BB962C8B-B14F-4D97-AF65-F5344CB8AC3E}">
        <p14:creationId xmlns:p14="http://schemas.microsoft.com/office/powerpoint/2010/main" xmlns="" val="41588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8DBDD08-CE02-4EEA-882C-D278CF98BEFC}"/>
              </a:ext>
            </a:extLst>
          </p:cNvPr>
          <p:cNvSpPr/>
          <p:nvPr/>
        </p:nvSpPr>
        <p:spPr>
          <a:xfrm>
            <a:off x="1" y="890957"/>
            <a:ext cx="9044940" cy="4085396"/>
          </a:xfrm>
          <a:prstGeom prst="rect">
            <a:avLst/>
          </a:prstGeom>
        </p:spPr>
        <p:txBody>
          <a:bodyPr wrap="square">
            <a:noAutofit/>
          </a:bodyPr>
          <a:lstStyle/>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Approximately 17,000 units have been completed from the start of the 2014/15 year to the end of 2019/20.</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Growth in the number of units under regulation over the from 20 477 units in 2014/15 to 39 407 in 2020 (92% increase). There were 103 fully and conditionally accredited institutions on the SHRA Accreditation Register, of which twelve (12) institutions are fully accredited and 91 are conditionally accredited.</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Increased expenditure of the CCG to R 1 202 831 411 in 2020 representing 166% performance against budget. This is against an initial expenditure of R35 964 329 in 2014/15 and R776 202 726 in the prior 2018/19 year.  </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The total deficit of R413 388 836 (for 2020) has reduced the retained surplus from 989 631 709 in 2019 to  R576 242 873 as at end 2020. Operating expenses (R83.48m) was 6.4% of Total </a:t>
            </a:r>
            <a:r>
              <a:rPr lang="en-US" sz="1200" dirty="0" err="1">
                <a:latin typeface="Arial" panose="020B0604020202020204" pitchFamily="34" charset="0"/>
                <a:ea typeface="Arial" panose="020B0604020202020204" pitchFamily="34" charset="0"/>
              </a:rPr>
              <a:t>Programme</a:t>
            </a:r>
            <a:r>
              <a:rPr lang="en-US" sz="1200" dirty="0">
                <a:latin typeface="Arial" panose="020B0604020202020204" pitchFamily="34" charset="0"/>
                <a:ea typeface="Arial" panose="020B0604020202020204" pitchFamily="34" charset="0"/>
              </a:rPr>
              <a:t> and Operating Costs of R1 299 954 838.</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SHRA’s performance achieved was 67% for the 2019/20 year. </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Out of the 30 performance indicators, 8 indicators (27%) related to transformation.</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Staff vacancy rate at the end of the period was 15% and the headcount of 47 full time staff.</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The interim Council was appointed by the Minister with effect from 28 October 2019. </a:t>
            </a:r>
          </a:p>
          <a:p>
            <a:pPr marL="247644" marR="71753" indent="-171446" algn="just">
              <a:lnSpc>
                <a:spcPct val="115000"/>
              </a:lnSpc>
              <a:spcAft>
                <a:spcPts val="600"/>
              </a:spcAft>
              <a:buFont typeface="Arial" panose="020B0604020202020204" pitchFamily="34" charset="0"/>
              <a:buChar char="•"/>
            </a:pPr>
            <a:r>
              <a:rPr lang="en-US" sz="1200" dirty="0">
                <a:latin typeface="Arial" panose="020B0604020202020204" pitchFamily="34" charset="0"/>
                <a:ea typeface="Arial" panose="020B0604020202020204" pitchFamily="34" charset="0"/>
              </a:rPr>
              <a:t>During the year the SHRA had invested effort and time in the development of the </a:t>
            </a:r>
            <a:r>
              <a:rPr lang="en-US" sz="1200" dirty="0" err="1">
                <a:latin typeface="Arial" panose="020B0604020202020204" pitchFamily="34" charset="0"/>
                <a:ea typeface="Arial" panose="020B0604020202020204" pitchFamily="34" charset="0"/>
              </a:rPr>
              <a:t>MySHRA</a:t>
            </a:r>
            <a:r>
              <a:rPr lang="en-US" sz="1200" dirty="0">
                <a:latin typeface="Arial" panose="020B0604020202020204" pitchFamily="34" charset="0"/>
                <a:ea typeface="Arial" panose="020B0604020202020204" pitchFamily="34" charset="0"/>
              </a:rPr>
              <a:t> portal to provide systems and processes that are more efficient and stakeholder friendly.</a:t>
            </a:r>
            <a:endParaRPr lang="en-ZA" sz="1200" dirty="0">
              <a:latin typeface="Arial" panose="020B0604020202020204" pitchFamily="34" charset="0"/>
              <a:ea typeface="Arial" panose="020B0604020202020204" pitchFamily="34" charset="0"/>
            </a:endParaRPr>
          </a:p>
          <a:p>
            <a:pPr marL="76198" marR="71753" algn="just">
              <a:lnSpc>
                <a:spcPct val="115000"/>
              </a:lnSpc>
            </a:pPr>
            <a:endParaRPr lang="en-ZA" sz="1200" dirty="0">
              <a:latin typeface="Arial" panose="020B0604020202020204" pitchFamily="34" charset="0"/>
              <a:ea typeface="Arial" panose="020B0604020202020204" pitchFamily="34" charset="0"/>
            </a:endParaRPr>
          </a:p>
        </p:txBody>
      </p:sp>
      <p:sp>
        <p:nvSpPr>
          <p:cNvPr id="5" name="Title 1">
            <a:extLst>
              <a:ext uri="{FF2B5EF4-FFF2-40B4-BE49-F238E27FC236}">
                <a16:creationId xmlns="" xmlns:a16="http://schemas.microsoft.com/office/drawing/2014/main" id="{04A8A57C-E5B3-427B-8FEA-C323A7742669}"/>
              </a:ext>
            </a:extLst>
          </p:cNvPr>
          <p:cNvSpPr txBox="1">
            <a:spLocks/>
          </p:cNvSpPr>
          <p:nvPr/>
        </p:nvSpPr>
        <p:spPr>
          <a:xfrm>
            <a:off x="148857" y="94325"/>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600" b="1" dirty="0">
                <a:solidFill>
                  <a:srgbClr val="E15415"/>
                </a:solidFill>
                <a:latin typeface="Arial" panose="020B0604020202020204" pitchFamily="34" charset="0"/>
                <a:cs typeface="Arial" panose="020B0604020202020204" pitchFamily="34" charset="0"/>
              </a:rPr>
              <a:t/>
            </a:r>
            <a:br>
              <a:rPr lang="en-US" sz="3600" b="1" dirty="0">
                <a:solidFill>
                  <a:srgbClr val="E15415"/>
                </a:solidFill>
                <a:latin typeface="Arial" panose="020B0604020202020204" pitchFamily="34" charset="0"/>
                <a:cs typeface="Arial" panose="020B0604020202020204" pitchFamily="34" charset="0"/>
              </a:rPr>
            </a:br>
            <a:r>
              <a:rPr lang="en-US" sz="3600" b="1" dirty="0">
                <a:solidFill>
                  <a:srgbClr val="E15415"/>
                </a:solidFill>
                <a:latin typeface="Arial" panose="020B0604020202020204" pitchFamily="34" charset="0"/>
                <a:cs typeface="Arial" panose="020B0604020202020204" pitchFamily="34" charset="0"/>
              </a:rPr>
              <a:t>Executive Overview </a:t>
            </a:r>
            <a:r>
              <a:rPr lang="en-US" sz="3600" b="1" dirty="0">
                <a:solidFill>
                  <a:srgbClr val="F79646">
                    <a:lumMod val="75000"/>
                  </a:srgbClr>
                </a:solidFill>
                <a:latin typeface="Arial" panose="020B0604020202020204" pitchFamily="34" charset="0"/>
                <a:cs typeface="Arial" panose="020B0604020202020204" pitchFamily="34" charset="0"/>
              </a:rPr>
              <a:t> </a:t>
            </a:r>
            <a:endParaRPr lang="en-US" sz="2000" b="1" dirty="0">
              <a:solidFill>
                <a:srgbClr val="F79646">
                  <a:lumMod val="75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 xmlns:a16="http://schemas.microsoft.com/office/drawing/2014/main" id="{8A07B2E6-079F-43C8-B9A8-C3DCABAD631F}"/>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6</a:t>
            </a:fld>
            <a:endParaRPr lang="en-ZA" dirty="0"/>
          </a:p>
        </p:txBody>
      </p:sp>
    </p:spTree>
    <p:extLst>
      <p:ext uri="{BB962C8B-B14F-4D97-AF65-F5344CB8AC3E}">
        <p14:creationId xmlns:p14="http://schemas.microsoft.com/office/powerpoint/2010/main" xmlns="" val="37392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3AFF34-BD3D-4857-82DC-9C46155EFF2A}"/>
              </a:ext>
            </a:extLst>
          </p:cNvPr>
          <p:cNvSpPr>
            <a:spLocks noGrp="1"/>
          </p:cNvSpPr>
          <p:nvPr>
            <p:ph type="title"/>
          </p:nvPr>
        </p:nvSpPr>
        <p:spPr/>
        <p:txBody>
          <a:bodyPr/>
          <a:lstStyle/>
          <a:p>
            <a:r>
              <a:rPr lang="en-ZA" dirty="0"/>
              <a:t>U</a:t>
            </a:r>
          </a:p>
        </p:txBody>
      </p:sp>
      <p:sp>
        <p:nvSpPr>
          <p:cNvPr id="4" name="Title 1">
            <a:extLst>
              <a:ext uri="{FF2B5EF4-FFF2-40B4-BE49-F238E27FC236}">
                <a16:creationId xmlns="" xmlns:a16="http://schemas.microsoft.com/office/drawing/2014/main" id="{2E25E31A-F5E6-41D3-B16D-9EC4FBFC0579}"/>
              </a:ext>
            </a:extLst>
          </p:cNvPr>
          <p:cNvSpPr txBox="1">
            <a:spLocks/>
          </p:cNvSpPr>
          <p:nvPr/>
        </p:nvSpPr>
        <p:spPr>
          <a:xfrm>
            <a:off x="148857" y="205979"/>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ctr" anchorCtr="0"/>
          <a:lstStyle/>
          <a:p>
            <a:pPr>
              <a:spcBef>
                <a:spcPct val="0"/>
              </a:spcBef>
              <a:defRPr/>
            </a:pPr>
            <a:r>
              <a:rPr lang="en-US" b="1" dirty="0">
                <a:solidFill>
                  <a:srgbClr val="E15415"/>
                </a:solidFill>
                <a:latin typeface="Arial" panose="020B0604020202020204" pitchFamily="34" charset="0"/>
                <a:cs typeface="Arial" panose="020B0604020202020204" pitchFamily="34" charset="0"/>
              </a:rPr>
              <a:t>HIGHLIGHTS: UNITS APPROVED, ACCREDITED &amp; REGULATED</a:t>
            </a:r>
            <a:endParaRPr lang="en-US" sz="1100" b="1" dirty="0">
              <a:solidFill>
                <a:srgbClr val="F79646">
                  <a:lumMod val="75000"/>
                </a:srgb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BF8ED462-DBDC-4A7A-B689-B24C4A8DF35F}"/>
              </a:ext>
            </a:extLst>
          </p:cNvPr>
          <p:cNvPicPr>
            <a:picLocks noChangeAspect="1"/>
          </p:cNvPicPr>
          <p:nvPr/>
        </p:nvPicPr>
        <p:blipFill>
          <a:blip r:embed="rId2"/>
          <a:stretch>
            <a:fillRect/>
          </a:stretch>
        </p:blipFill>
        <p:spPr>
          <a:xfrm>
            <a:off x="148858" y="1178765"/>
            <a:ext cx="4555879" cy="1842160"/>
          </a:xfrm>
          <a:prstGeom prst="rect">
            <a:avLst/>
          </a:prstGeom>
        </p:spPr>
      </p:pic>
      <p:grpSp>
        <p:nvGrpSpPr>
          <p:cNvPr id="9" name="Group 8">
            <a:extLst>
              <a:ext uri="{FF2B5EF4-FFF2-40B4-BE49-F238E27FC236}">
                <a16:creationId xmlns="" xmlns:a16="http://schemas.microsoft.com/office/drawing/2014/main" id="{252D2927-A297-4C57-900C-756DABBC1B81}"/>
              </a:ext>
            </a:extLst>
          </p:cNvPr>
          <p:cNvGrpSpPr/>
          <p:nvPr/>
        </p:nvGrpSpPr>
        <p:grpSpPr>
          <a:xfrm>
            <a:off x="4892456" y="1555607"/>
            <a:ext cx="2791150" cy="539310"/>
            <a:chOff x="1006253" y="979200"/>
            <a:chExt cx="2791150" cy="539311"/>
          </a:xfrm>
        </p:grpSpPr>
        <p:sp>
          <p:nvSpPr>
            <p:cNvPr id="7" name="TextBox 6">
              <a:extLst>
                <a:ext uri="{FF2B5EF4-FFF2-40B4-BE49-F238E27FC236}">
                  <a16:creationId xmlns="" xmlns:a16="http://schemas.microsoft.com/office/drawing/2014/main" id="{606A520B-A32D-4B3F-8633-4835D765083D}"/>
                </a:ext>
              </a:extLst>
            </p:cNvPr>
            <p:cNvSpPr txBox="1"/>
            <p:nvPr/>
          </p:nvSpPr>
          <p:spPr>
            <a:xfrm>
              <a:off x="1006254" y="979200"/>
              <a:ext cx="2791149" cy="246221"/>
            </a:xfrm>
            <a:prstGeom prst="rect">
              <a:avLst/>
            </a:prstGeom>
            <a:noFill/>
          </p:spPr>
          <p:txBody>
            <a:bodyPr wrap="none" rtlCol="0">
              <a:spAutoFit/>
            </a:bodyPr>
            <a:lstStyle/>
            <a:p>
              <a:r>
                <a:rPr lang="en-ZA" sz="1000" dirty="0"/>
                <a:t>Total Units Completed over the period: 16 978</a:t>
              </a:r>
            </a:p>
          </p:txBody>
        </p:sp>
        <p:sp>
          <p:nvSpPr>
            <p:cNvPr id="8" name="TextBox 7">
              <a:extLst>
                <a:ext uri="{FF2B5EF4-FFF2-40B4-BE49-F238E27FC236}">
                  <a16:creationId xmlns="" xmlns:a16="http://schemas.microsoft.com/office/drawing/2014/main" id="{EFEFCF98-ADB5-4A10-8488-BC06299367D4}"/>
                </a:ext>
              </a:extLst>
            </p:cNvPr>
            <p:cNvSpPr txBox="1"/>
            <p:nvPr/>
          </p:nvSpPr>
          <p:spPr>
            <a:xfrm>
              <a:off x="1006253" y="1272290"/>
              <a:ext cx="1834156" cy="246221"/>
            </a:xfrm>
            <a:prstGeom prst="rect">
              <a:avLst/>
            </a:prstGeom>
            <a:noFill/>
          </p:spPr>
          <p:txBody>
            <a:bodyPr wrap="none" rtlCol="0">
              <a:spAutoFit/>
            </a:bodyPr>
            <a:lstStyle/>
            <a:p>
              <a:r>
                <a:rPr lang="en-ZA" sz="1000" dirty="0"/>
                <a:t>Total Units Approved: 32 396</a:t>
              </a:r>
            </a:p>
          </p:txBody>
        </p:sp>
      </p:grpSp>
      <p:pic>
        <p:nvPicPr>
          <p:cNvPr id="10" name="Picture 9">
            <a:extLst>
              <a:ext uri="{FF2B5EF4-FFF2-40B4-BE49-F238E27FC236}">
                <a16:creationId xmlns="" xmlns:a16="http://schemas.microsoft.com/office/drawing/2014/main" id="{94382100-DEE3-4F09-8A95-0D58A68F268F}"/>
              </a:ext>
            </a:extLst>
          </p:cNvPr>
          <p:cNvPicPr>
            <a:picLocks noChangeAspect="1"/>
          </p:cNvPicPr>
          <p:nvPr/>
        </p:nvPicPr>
        <p:blipFill>
          <a:blip r:embed="rId3"/>
          <a:stretch>
            <a:fillRect/>
          </a:stretch>
        </p:blipFill>
        <p:spPr>
          <a:xfrm>
            <a:off x="286398" y="3094813"/>
            <a:ext cx="4111015" cy="1914148"/>
          </a:xfrm>
          <a:prstGeom prst="rect">
            <a:avLst/>
          </a:prstGeom>
        </p:spPr>
      </p:pic>
      <p:sp>
        <p:nvSpPr>
          <p:cNvPr id="12" name="TextBox 11">
            <a:extLst>
              <a:ext uri="{FF2B5EF4-FFF2-40B4-BE49-F238E27FC236}">
                <a16:creationId xmlns="" xmlns:a16="http://schemas.microsoft.com/office/drawing/2014/main" id="{22366A9B-F89C-4381-872A-F9ECF7E87806}"/>
              </a:ext>
            </a:extLst>
          </p:cNvPr>
          <p:cNvSpPr txBox="1"/>
          <p:nvPr/>
        </p:nvSpPr>
        <p:spPr>
          <a:xfrm>
            <a:off x="4892455" y="3473879"/>
            <a:ext cx="4166525" cy="1015663"/>
          </a:xfrm>
          <a:prstGeom prst="rect">
            <a:avLst/>
          </a:prstGeom>
          <a:noFill/>
        </p:spPr>
        <p:txBody>
          <a:bodyPr wrap="none" rtlCol="0">
            <a:spAutoFit/>
          </a:bodyPr>
          <a:lstStyle/>
          <a:p>
            <a:r>
              <a:rPr lang="en-ZA" sz="1000" dirty="0"/>
              <a:t>Total Units under regulation (2019/20) = 39 407 units</a:t>
            </a:r>
          </a:p>
          <a:p>
            <a:endParaRPr lang="en-ZA" sz="1000" dirty="0"/>
          </a:p>
          <a:p>
            <a:r>
              <a:rPr lang="en-ZA" sz="1000" dirty="0"/>
              <a:t>This represents a 92% increase from 2014/15 = 20 477 units;</a:t>
            </a:r>
          </a:p>
          <a:p>
            <a:endParaRPr lang="en-ZA" sz="1000" dirty="0"/>
          </a:p>
          <a:p>
            <a:r>
              <a:rPr lang="en-ZA" sz="1000" dirty="0"/>
              <a:t>And a 8.5% increase (3 105) year on year from 20181/9 = 36 305 units</a:t>
            </a:r>
          </a:p>
          <a:p>
            <a:endParaRPr lang="en-ZA" sz="1000" dirty="0"/>
          </a:p>
        </p:txBody>
      </p:sp>
      <p:sp>
        <p:nvSpPr>
          <p:cNvPr id="14" name="TextBox 13">
            <a:extLst>
              <a:ext uri="{FF2B5EF4-FFF2-40B4-BE49-F238E27FC236}">
                <a16:creationId xmlns="" xmlns:a16="http://schemas.microsoft.com/office/drawing/2014/main" id="{A509ACAB-6F60-4B3E-83A0-6F6272DDFBCF}"/>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7</a:t>
            </a:fld>
            <a:endParaRPr lang="en-ZA" dirty="0"/>
          </a:p>
        </p:txBody>
      </p:sp>
    </p:spTree>
    <p:extLst>
      <p:ext uri="{BB962C8B-B14F-4D97-AF65-F5344CB8AC3E}">
        <p14:creationId xmlns:p14="http://schemas.microsoft.com/office/powerpoint/2010/main" xmlns="" val="32457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B2A458-241E-4A68-9D2B-387A5D11E47C}"/>
              </a:ext>
            </a:extLst>
          </p:cNvPr>
          <p:cNvSpPr>
            <a:spLocks noGrp="1"/>
          </p:cNvSpPr>
          <p:nvPr>
            <p:ph type="title"/>
          </p:nvPr>
        </p:nvSpPr>
        <p:spPr/>
        <p:txBody>
          <a:bodyPr/>
          <a:lstStyle/>
          <a:p>
            <a:endParaRPr lang="en-ZA" dirty="0"/>
          </a:p>
        </p:txBody>
      </p:sp>
      <p:pic>
        <p:nvPicPr>
          <p:cNvPr id="3" name="Picture 2">
            <a:extLst>
              <a:ext uri="{FF2B5EF4-FFF2-40B4-BE49-F238E27FC236}">
                <a16:creationId xmlns="" xmlns:a16="http://schemas.microsoft.com/office/drawing/2014/main" id="{3F61C2D0-0D4B-4A4A-B044-491D70E64D5B}"/>
              </a:ext>
            </a:extLst>
          </p:cNvPr>
          <p:cNvPicPr>
            <a:picLocks noChangeAspect="1"/>
          </p:cNvPicPr>
          <p:nvPr/>
        </p:nvPicPr>
        <p:blipFill>
          <a:blip r:embed="rId2"/>
          <a:stretch>
            <a:fillRect/>
          </a:stretch>
        </p:blipFill>
        <p:spPr>
          <a:xfrm>
            <a:off x="254773" y="960169"/>
            <a:ext cx="4317227" cy="4056892"/>
          </a:xfrm>
          <a:prstGeom prst="rect">
            <a:avLst/>
          </a:prstGeom>
        </p:spPr>
      </p:pic>
      <p:sp>
        <p:nvSpPr>
          <p:cNvPr id="4" name="Title 1">
            <a:extLst>
              <a:ext uri="{FF2B5EF4-FFF2-40B4-BE49-F238E27FC236}">
                <a16:creationId xmlns="" xmlns:a16="http://schemas.microsoft.com/office/drawing/2014/main" id="{5441CB1E-2B2E-4D7F-AD99-2116A500083B}"/>
              </a:ext>
            </a:extLst>
          </p:cNvPr>
          <p:cNvSpPr txBox="1">
            <a:spLocks/>
          </p:cNvSpPr>
          <p:nvPr/>
        </p:nvSpPr>
        <p:spPr>
          <a:xfrm>
            <a:off x="148857" y="205979"/>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200" b="1" dirty="0">
                <a:solidFill>
                  <a:srgbClr val="E15415"/>
                </a:solidFill>
                <a:latin typeface="Arial" panose="020B0604020202020204" pitchFamily="34" charset="0"/>
                <a:cs typeface="Arial" panose="020B0604020202020204" pitchFamily="34" charset="0"/>
              </a:rPr>
              <a:t>GRANT EXPENDITURE (CCG &amp; IIG)</a:t>
            </a:r>
            <a:endParaRPr lang="en-US" b="1" dirty="0">
              <a:solidFill>
                <a:srgbClr val="F79646">
                  <a:lumMod val="75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9416CE94-C04D-4C51-9CE3-773CEAB21A11}"/>
              </a:ext>
            </a:extLst>
          </p:cNvPr>
          <p:cNvSpPr txBox="1"/>
          <p:nvPr/>
        </p:nvSpPr>
        <p:spPr>
          <a:xfrm>
            <a:off x="4892457" y="1151897"/>
            <a:ext cx="3996771" cy="1815882"/>
          </a:xfrm>
          <a:prstGeom prst="rect">
            <a:avLst/>
          </a:prstGeom>
          <a:noFill/>
        </p:spPr>
        <p:txBody>
          <a:bodyPr wrap="square" rtlCol="0">
            <a:spAutoFit/>
          </a:bodyPr>
          <a:lstStyle/>
          <a:p>
            <a:r>
              <a:rPr lang="en-ZA" sz="1400" dirty="0"/>
              <a:t>CCG Expenditure 2019/20 = R1 202 831 411, an increase of 55% (R426.6m) from the R776 202 726 expended in the prior year.</a:t>
            </a:r>
          </a:p>
          <a:p>
            <a:endParaRPr lang="en-ZA" sz="1400" dirty="0"/>
          </a:p>
          <a:p>
            <a:r>
              <a:rPr lang="en-ZA" sz="1400" dirty="0"/>
              <a:t>When compared to 2014/15 expenditure of R35 964 329 the 2019/20 expenditures translates to an annual 102% increase over the period 2014/15 – 2019/20  </a:t>
            </a:r>
          </a:p>
        </p:txBody>
      </p:sp>
      <p:sp>
        <p:nvSpPr>
          <p:cNvPr id="7" name="TextBox 6">
            <a:extLst>
              <a:ext uri="{FF2B5EF4-FFF2-40B4-BE49-F238E27FC236}">
                <a16:creationId xmlns="" xmlns:a16="http://schemas.microsoft.com/office/drawing/2014/main" id="{273C1A81-9321-43A7-B1A2-E7B019DAFE4A}"/>
              </a:ext>
            </a:extLst>
          </p:cNvPr>
          <p:cNvSpPr txBox="1"/>
          <p:nvPr/>
        </p:nvSpPr>
        <p:spPr>
          <a:xfrm>
            <a:off x="4892456" y="3167670"/>
            <a:ext cx="3916265" cy="892552"/>
          </a:xfrm>
          <a:prstGeom prst="rect">
            <a:avLst/>
          </a:prstGeom>
          <a:noFill/>
        </p:spPr>
        <p:txBody>
          <a:bodyPr wrap="square" rtlCol="0">
            <a:spAutoFit/>
          </a:bodyPr>
          <a:lstStyle/>
          <a:p>
            <a:r>
              <a:rPr lang="en-ZA" sz="1400" dirty="0"/>
              <a:t>IIG Expenditure for 2019/20: R 15 888 329, an increase of 11% (R1.6m) from the R14 301 183 32 396 spent in the prior year.</a:t>
            </a:r>
            <a:endParaRPr lang="en-ZA" sz="1000" dirty="0"/>
          </a:p>
          <a:p>
            <a:endParaRPr lang="en-ZA" sz="1000" dirty="0"/>
          </a:p>
        </p:txBody>
      </p:sp>
      <p:sp>
        <p:nvSpPr>
          <p:cNvPr id="8" name="TextBox 7">
            <a:extLst>
              <a:ext uri="{FF2B5EF4-FFF2-40B4-BE49-F238E27FC236}">
                <a16:creationId xmlns="" xmlns:a16="http://schemas.microsoft.com/office/drawing/2014/main" id="{3D0F3E0C-E7AE-4CDE-952F-580751F3CFCF}"/>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8</a:t>
            </a:fld>
            <a:endParaRPr lang="en-ZA" dirty="0"/>
          </a:p>
        </p:txBody>
      </p:sp>
    </p:spTree>
    <p:extLst>
      <p:ext uri="{BB962C8B-B14F-4D97-AF65-F5344CB8AC3E}">
        <p14:creationId xmlns:p14="http://schemas.microsoft.com/office/powerpoint/2010/main" xmlns="" val="309666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A1AB31B4-3EBA-4B56-A75C-18A83B271BC8}"/>
              </a:ext>
            </a:extLst>
          </p:cNvPr>
          <p:cNvSpPr txBox="1">
            <a:spLocks/>
          </p:cNvSpPr>
          <p:nvPr/>
        </p:nvSpPr>
        <p:spPr>
          <a:xfrm>
            <a:off x="148857" y="205979"/>
            <a:ext cx="6921795" cy="501099"/>
          </a:xfrm>
          <a:prstGeom prst="rect">
            <a:avLst/>
          </a:prstGeom>
          <a:solidFill>
            <a:schemeClr val="bg1">
              <a:lumMod val="95000"/>
            </a:schemeClr>
          </a:solidFill>
        </p:spPr>
        <p:style>
          <a:lnRef idx="0">
            <a:scrgbClr r="0" g="0" b="0"/>
          </a:lnRef>
          <a:fillRef idx="1003">
            <a:schemeClr val="lt1"/>
          </a:fillRef>
          <a:effectRef idx="0">
            <a:scrgbClr r="0" g="0" b="0"/>
          </a:effectRef>
          <a:fontRef idx="major"/>
        </p:style>
        <p:txBody>
          <a:bodyPr lIns="0" rIns="0" bIns="0" anchor="b"/>
          <a:lstStyle/>
          <a:p>
            <a:pPr>
              <a:spcBef>
                <a:spcPct val="0"/>
              </a:spcBef>
              <a:defRPr/>
            </a:pPr>
            <a:r>
              <a:rPr lang="en-US" sz="3200" b="1" dirty="0">
                <a:solidFill>
                  <a:srgbClr val="E15415"/>
                </a:solidFill>
                <a:latin typeface="Arial" panose="020B0604020202020204" pitchFamily="34" charset="0"/>
                <a:cs typeface="Arial" panose="020B0604020202020204" pitchFamily="34" charset="0"/>
              </a:rPr>
              <a:t>SURPLUS RETENTION</a:t>
            </a:r>
            <a:endParaRPr lang="en-US" b="1" dirty="0">
              <a:solidFill>
                <a:srgbClr val="F79646">
                  <a:lumMod val="75000"/>
                </a:srgbClr>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 xmlns:a16="http://schemas.microsoft.com/office/drawing/2014/main" id="{D4FADAC4-1072-4FE1-973F-3D59FCC41E80}"/>
              </a:ext>
            </a:extLst>
          </p:cNvPr>
          <p:cNvGraphicFramePr/>
          <p:nvPr>
            <p:extLst>
              <p:ext uri="{D42A27DB-BD31-4B8C-83A1-F6EECF244321}">
                <p14:modId xmlns:p14="http://schemas.microsoft.com/office/powerpoint/2010/main" xmlns="" val="1008059506"/>
              </p:ext>
            </p:extLst>
          </p:nvPr>
        </p:nvGraphicFramePr>
        <p:xfrm>
          <a:off x="-246184" y="967305"/>
          <a:ext cx="630408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 xmlns:a16="http://schemas.microsoft.com/office/drawing/2014/main" id="{0DFD15FD-F7ED-471C-B4F0-2BD32356E86E}"/>
              </a:ext>
            </a:extLst>
          </p:cNvPr>
          <p:cNvSpPr txBox="1"/>
          <p:nvPr/>
        </p:nvSpPr>
        <p:spPr>
          <a:xfrm>
            <a:off x="6111240" y="1155978"/>
            <a:ext cx="3032760" cy="2831544"/>
          </a:xfrm>
          <a:prstGeom prst="rect">
            <a:avLst/>
          </a:prstGeom>
          <a:noFill/>
        </p:spPr>
        <p:txBody>
          <a:bodyPr wrap="square" rtlCol="0">
            <a:spAutoFit/>
          </a:bodyPr>
          <a:lstStyle/>
          <a:p>
            <a:r>
              <a:rPr lang="en-ZA" sz="1400" dirty="0"/>
              <a:t>The total retained surplus as at the end of 2020 was R576.24m.</a:t>
            </a:r>
          </a:p>
          <a:p>
            <a:endParaRPr lang="en-ZA" sz="1400" dirty="0"/>
          </a:p>
          <a:p>
            <a:r>
              <a:rPr lang="en-ZA" sz="1400" dirty="0"/>
              <a:t>Operating deficit for the year was R413.39m</a:t>
            </a:r>
          </a:p>
          <a:p>
            <a:endParaRPr lang="en-ZA" sz="1400" dirty="0"/>
          </a:p>
          <a:p>
            <a:endParaRPr lang="en-ZA" sz="1400" dirty="0"/>
          </a:p>
          <a:p>
            <a:r>
              <a:rPr lang="en-ZA" sz="1400" dirty="0"/>
              <a:t>SHRA has for the second time in the past five year’s experienced an operating deficit, the last being in the 2015/16 year with an amount of – R45.69m</a:t>
            </a:r>
            <a:endParaRPr lang="en-ZA" sz="1000" dirty="0"/>
          </a:p>
          <a:p>
            <a:endParaRPr lang="en-ZA" sz="1000" dirty="0"/>
          </a:p>
        </p:txBody>
      </p:sp>
      <p:sp>
        <p:nvSpPr>
          <p:cNvPr id="9" name="TextBox 8">
            <a:extLst>
              <a:ext uri="{FF2B5EF4-FFF2-40B4-BE49-F238E27FC236}">
                <a16:creationId xmlns="" xmlns:a16="http://schemas.microsoft.com/office/drawing/2014/main" id="{E77C213A-B2EA-4912-ACD3-D690E85477AA}"/>
              </a:ext>
            </a:extLst>
          </p:cNvPr>
          <p:cNvSpPr txBox="1"/>
          <p:nvPr/>
        </p:nvSpPr>
        <p:spPr>
          <a:xfrm>
            <a:off x="8702040" y="4852169"/>
            <a:ext cx="441960" cy="253916"/>
          </a:xfrm>
          <a:prstGeom prst="rect">
            <a:avLst/>
          </a:prstGeom>
          <a:noFill/>
        </p:spPr>
        <p:txBody>
          <a:bodyPr wrap="square" rtlCol="0">
            <a:spAutoFit/>
          </a:bodyPr>
          <a:lstStyle/>
          <a:p>
            <a:fld id="{FDDF81A6-F170-4D9E-8257-4FF7CE9FADDF}" type="slidenum">
              <a:rPr lang="en-ZA" sz="1050" smtClean="0"/>
              <a:pPr/>
              <a:t>9</a:t>
            </a:fld>
            <a:endParaRPr lang="en-ZA" dirty="0"/>
          </a:p>
        </p:txBody>
      </p:sp>
    </p:spTree>
    <p:extLst>
      <p:ext uri="{BB962C8B-B14F-4D97-AF65-F5344CB8AC3E}">
        <p14:creationId xmlns:p14="http://schemas.microsoft.com/office/powerpoint/2010/main" xmlns="" val="3405009793"/>
      </p:ext>
    </p:extLst>
  </p:cSld>
  <p:clrMapOvr>
    <a:masterClrMapping/>
  </p:clrMapOvr>
</p:sld>
</file>

<file path=ppt/theme/theme1.xml><?xml version="1.0" encoding="utf-8"?>
<a:theme xmlns:a="http://schemas.openxmlformats.org/drawingml/2006/main" name="Custom Design">
  <a:themeElements>
    <a:clrScheme name="SHRA_new">
      <a:dk1>
        <a:sysClr val="windowText" lastClr="000000"/>
      </a:dk1>
      <a:lt1>
        <a:sysClr val="window" lastClr="FFFFFF"/>
      </a:lt1>
      <a:dk2>
        <a:srgbClr val="44546A"/>
      </a:dk2>
      <a:lt2>
        <a:srgbClr val="E7E6E6"/>
      </a:lt2>
      <a:accent1>
        <a:srgbClr val="231F20"/>
      </a:accent1>
      <a:accent2>
        <a:srgbClr val="0F252A"/>
      </a:accent2>
      <a:accent3>
        <a:srgbClr val="13A0B0"/>
      </a:accent3>
      <a:accent4>
        <a:srgbClr val="F08122"/>
      </a:accent4>
      <a:accent5>
        <a:srgbClr val="FFFFFF"/>
      </a:accent5>
      <a:accent6>
        <a:srgbClr val="F3F5F1"/>
      </a:accent6>
      <a:hlink>
        <a:srgbClr val="0F252A"/>
      </a:hlink>
      <a:folHlink>
        <a:srgbClr val="13A0B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SHRA PowerPoint Template_2.1_New Logo</Template>
  <TotalTime>2827</TotalTime>
  <Words>4341</Words>
  <Application>Microsoft Office PowerPoint</Application>
  <PresentationFormat>On-screen Show (16:9)</PresentationFormat>
  <Paragraphs>406</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Custom Design</vt:lpstr>
      <vt:lpstr>Presentation to the:   PORTFOLIO COMMITTEE ON HUMAN SETTLEMENTS, WATER AND SANITATION    26 NOVEMBER 2020</vt:lpstr>
      <vt:lpstr>AGENDA</vt:lpstr>
      <vt:lpstr>Slide 3</vt:lpstr>
      <vt:lpstr>Slide 4</vt:lpstr>
      <vt:lpstr>Slide 5</vt:lpstr>
      <vt:lpstr>Slide 6</vt:lpstr>
      <vt:lpstr>U</vt:lpstr>
      <vt:lpstr>Slide 8</vt:lpstr>
      <vt:lpstr>Slide 9</vt:lpstr>
      <vt:lpstr>Slide 10</vt:lpstr>
      <vt:lpstr>Slide 11</vt:lpstr>
      <vt:lpstr>SHRA Annual Report 2019/20   NON-FINANCIAL PERFORMANCE</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 FINANCIAL INFORMATION</vt:lpstr>
      <vt:lpstr>Slide 31</vt:lpstr>
      <vt:lpstr>Slide 32</vt:lpstr>
      <vt:lpstr>Slide 33</vt:lpstr>
      <vt:lpstr>Slide 34</vt:lpstr>
      <vt:lpstr>Slide 35</vt:lpstr>
      <vt:lpstr>Slide 36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Elmarie</dc:creator>
  <cp:lastModifiedBy>USER</cp:lastModifiedBy>
  <cp:revision>308</cp:revision>
  <cp:lastPrinted>2019-10-03T07:54:24Z</cp:lastPrinted>
  <dcterms:created xsi:type="dcterms:W3CDTF">2017-09-18T12:09:19Z</dcterms:created>
  <dcterms:modified xsi:type="dcterms:W3CDTF">2020-11-30T09:31:05Z</dcterms:modified>
</cp:coreProperties>
</file>