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6" r:id="rId3"/>
    <p:sldMasterId id="2147483700" r:id="rId4"/>
    <p:sldMasterId id="2147483713" r:id="rId5"/>
  </p:sldMasterIdLst>
  <p:notesMasterIdLst>
    <p:notesMasterId r:id="rId32"/>
  </p:notesMasterIdLst>
  <p:sldIdLst>
    <p:sldId id="295" r:id="rId6"/>
    <p:sldId id="284" r:id="rId7"/>
    <p:sldId id="285" r:id="rId8"/>
    <p:sldId id="262" r:id="rId9"/>
    <p:sldId id="286" r:id="rId10"/>
    <p:sldId id="271" r:id="rId11"/>
    <p:sldId id="287" r:id="rId12"/>
    <p:sldId id="288" r:id="rId13"/>
    <p:sldId id="289" r:id="rId14"/>
    <p:sldId id="290" r:id="rId15"/>
    <p:sldId id="291" r:id="rId16"/>
    <p:sldId id="809" r:id="rId17"/>
    <p:sldId id="312" r:id="rId18"/>
    <p:sldId id="798" r:id="rId19"/>
    <p:sldId id="799" r:id="rId20"/>
    <p:sldId id="800" r:id="rId21"/>
    <p:sldId id="801" r:id="rId22"/>
    <p:sldId id="802" r:id="rId23"/>
    <p:sldId id="803" r:id="rId24"/>
    <p:sldId id="804" r:id="rId25"/>
    <p:sldId id="805" r:id="rId26"/>
    <p:sldId id="806" r:id="rId27"/>
    <p:sldId id="807" r:id="rId28"/>
    <p:sldId id="810" r:id="rId29"/>
    <p:sldId id="808" r:id="rId30"/>
    <p:sldId id="79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nkie Matomela" initials="PM" lastIdx="5" clrIdx="0">
    <p:extLst>
      <p:ext uri="{19B8F6BF-5375-455C-9EA6-DF929625EA0E}">
        <p15:presenceInfo xmlns:p15="http://schemas.microsoft.com/office/powerpoint/2012/main" userId="S::PankieM@cogta.gov.za::ee9ff72f-1fe0-487f-b8e5-d776c582ec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8DB180-FA9C-4D8F-B58B-3F61748BBAA7}" type="datetimeFigureOut">
              <a:rPr lang="en-US" smtClean="0"/>
              <a:t>11/26/2020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C03CC8-7E98-42A1-90B4-37E1CC7154C7}" type="slidenum">
              <a:rPr lang="en-US" smtClean="0"/>
              <a:t>‹#›</a:t>
            </a:fld>
            <a:endParaRPr lang="en-US"/>
          </a:p>
        </p:txBody>
      </p:sp>
    </p:spTree>
    <p:extLst>
      <p:ext uri="{BB962C8B-B14F-4D97-AF65-F5344CB8AC3E}">
        <p14:creationId xmlns:p14="http://schemas.microsoft.com/office/powerpoint/2010/main" val="148151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42934" indent="-285744">
              <a:defRPr>
                <a:solidFill>
                  <a:schemeClr val="tx1"/>
                </a:solidFill>
                <a:latin typeface="Arial" panose="020B0604020202020204" pitchFamily="34" charset="0"/>
                <a:ea typeface="ＭＳ Ｐゴシック" pitchFamily="34" charset="-128"/>
              </a:defRPr>
            </a:lvl2pPr>
            <a:lvl3pPr marL="1142975" indent="-228595">
              <a:defRPr>
                <a:solidFill>
                  <a:schemeClr val="tx1"/>
                </a:solidFill>
                <a:latin typeface="Arial" panose="020B0604020202020204" pitchFamily="34" charset="0"/>
                <a:ea typeface="ＭＳ Ｐゴシック" pitchFamily="34" charset="-128"/>
              </a:defRPr>
            </a:lvl3pPr>
            <a:lvl4pPr marL="1600165" indent="-228595">
              <a:defRPr>
                <a:solidFill>
                  <a:schemeClr val="tx1"/>
                </a:solidFill>
                <a:latin typeface="Arial" panose="020B0604020202020204" pitchFamily="34" charset="0"/>
                <a:ea typeface="ＭＳ Ｐゴシック" pitchFamily="34" charset="-128"/>
              </a:defRPr>
            </a:lvl4pPr>
            <a:lvl5pPr marL="2057355" indent="-228595">
              <a:defRPr>
                <a:solidFill>
                  <a:schemeClr val="tx1"/>
                </a:solidFill>
                <a:latin typeface="Arial" panose="020B0604020202020204" pitchFamily="34" charset="0"/>
                <a:ea typeface="ＭＳ Ｐゴシック" pitchFamily="34" charset="-128"/>
              </a:defRPr>
            </a:lvl5pPr>
            <a:lvl6pPr marL="2514545" indent="-228595" defTabSz="45719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71734" indent="-228595" defTabSz="45719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28924" indent="-228595" defTabSz="45719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86114" indent="-228595" defTabSz="45719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B23A657-0FE4-40FD-8861-3AF8735E6FF9}" type="slidenum">
              <a:rPr kumimoji="0" lang="en-ZA" altLang="en-US" sz="1200" b="0" i="0" u="none" strike="noStrike" kern="1200" cap="none" spc="0" normalizeH="0" baseline="0" noProof="0" smtClean="0">
                <a:ln>
                  <a:noFill/>
                </a:ln>
                <a:solidFill>
                  <a:prstClr val="black"/>
                </a:solidFill>
                <a:effectLst/>
                <a:uLnTx/>
                <a:uFillTx/>
                <a:latin typeface="Arial"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ZA" altLang="en-US" sz="12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239100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4E2DD-FB8F-4157-940A-E3B8B514D0D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0595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4E2DD-FB8F-4157-940A-E3B8B514D0D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9811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4E2DD-FB8F-4157-940A-E3B8B514D0D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12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4E2DD-FB8F-4157-940A-E3B8B514D0D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524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4E2DD-FB8F-4157-940A-E3B8B514D0D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2782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4E2DD-FB8F-4157-940A-E3B8B514D0D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2541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4E2DD-FB8F-4157-940A-E3B8B514D0D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7263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4E2DD-FB8F-4157-940A-E3B8B514D0D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1416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4E2DD-FB8F-4157-940A-E3B8B514D0D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698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19D00B-BE3D-45C9-8B86-4E8ED8FBEC19}" type="datetime1">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2199695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A764-4027-41C9-BA3D-AE97B9B74CDC}" type="datetime1">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153297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DF8EF3-DBD0-43B1-B227-680C7D31A1C0}" type="datetime1">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1642027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noChangeArrowheads="1"/>
          </p:cNvSpPr>
          <p:nvPr>
            <p:ph type="dt" sz="half" idx="10"/>
          </p:nvPr>
        </p:nvSpPr>
        <p:spPr>
          <a:ln/>
        </p:spPr>
        <p:txBody>
          <a:bodyPr/>
          <a:lstStyle>
            <a:lvl1pPr>
              <a:defRPr/>
            </a:lvl1pPr>
          </a:lstStyle>
          <a:p>
            <a:pPr>
              <a:defRPr/>
            </a:pPr>
            <a:fld id="{961BE6A5-6245-4DBE-9E0B-99F00E15C101}" type="datetime1">
              <a:rPr lang="en-US" altLang="en-US" smtClean="0"/>
              <a:t>11/26/2020</a:t>
            </a:fld>
            <a:endParaRPr lang="en-US" altLang="en-US" sz="1800">
              <a:solidFill>
                <a:schemeClr val="tx1"/>
              </a:solidFill>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C780167-DC6D-4774-8AAD-0BE61C3CB112}"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2660122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noChangeArrowheads="1"/>
          </p:cNvSpPr>
          <p:nvPr>
            <p:ph type="dt" sz="half" idx="10"/>
          </p:nvPr>
        </p:nvSpPr>
        <p:spPr>
          <a:ln/>
        </p:spPr>
        <p:txBody>
          <a:bodyPr/>
          <a:lstStyle>
            <a:lvl1pPr>
              <a:defRPr/>
            </a:lvl1pPr>
          </a:lstStyle>
          <a:p>
            <a:pPr>
              <a:defRPr/>
            </a:pPr>
            <a:fld id="{78900F50-E4FB-408A-8406-90159C059F3F}" type="datetime1">
              <a:rPr lang="en-US" altLang="en-US" smtClean="0"/>
              <a:t>11/26/2020</a:t>
            </a:fld>
            <a:endParaRPr lang="en-US" altLang="en-US" sz="1800">
              <a:solidFill>
                <a:schemeClr val="tx1"/>
              </a:solidFill>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953210A-2347-4750-A11C-03B256489F9D}"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791102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noChangeArrowheads="1"/>
          </p:cNvSpPr>
          <p:nvPr>
            <p:ph type="dt" sz="half" idx="10"/>
          </p:nvPr>
        </p:nvSpPr>
        <p:spPr>
          <a:ln/>
        </p:spPr>
        <p:txBody>
          <a:bodyPr/>
          <a:lstStyle>
            <a:lvl1pPr>
              <a:defRPr/>
            </a:lvl1pPr>
          </a:lstStyle>
          <a:p>
            <a:pPr>
              <a:defRPr/>
            </a:pPr>
            <a:fld id="{EAD01ABE-AD3C-4B8D-9A36-F7D8D0FEDEC3}" type="datetime1">
              <a:rPr lang="en-US" altLang="en-US" smtClean="0"/>
              <a:t>11/26/2020</a:t>
            </a:fld>
            <a:endParaRPr lang="en-US" altLang="en-US" sz="1800">
              <a:solidFill>
                <a:schemeClr val="tx1"/>
              </a:solidFill>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ADA7540-0E92-4580-89AF-11F4B52A8486}"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2737354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p:cNvSpPr>
            <a:spLocks noGrp="1" noChangeArrowheads="1"/>
          </p:cNvSpPr>
          <p:nvPr>
            <p:ph type="dt" sz="half" idx="10"/>
          </p:nvPr>
        </p:nvSpPr>
        <p:spPr>
          <a:ln/>
        </p:spPr>
        <p:txBody>
          <a:bodyPr/>
          <a:lstStyle>
            <a:lvl1pPr>
              <a:defRPr/>
            </a:lvl1pPr>
          </a:lstStyle>
          <a:p>
            <a:pPr>
              <a:defRPr/>
            </a:pPr>
            <a:fld id="{D34C61E0-CFDE-40DD-B448-C10E9A378309}" type="datetime1">
              <a:rPr lang="en-US" altLang="en-US" smtClean="0"/>
              <a:t>11/26/2020</a:t>
            </a:fld>
            <a:endParaRPr lang="en-US" altLang="en-US" sz="1800">
              <a:solidFill>
                <a:schemeClr val="tx1"/>
              </a:solidFill>
            </a:endParaRPr>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C5C7B685-5099-431E-89F9-219A64EDDDD9}"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4172556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p:cNvSpPr>
            <a:spLocks noGrp="1" noChangeArrowheads="1"/>
          </p:cNvSpPr>
          <p:nvPr>
            <p:ph type="dt" sz="half" idx="10"/>
          </p:nvPr>
        </p:nvSpPr>
        <p:spPr>
          <a:ln/>
        </p:spPr>
        <p:txBody>
          <a:bodyPr/>
          <a:lstStyle>
            <a:lvl1pPr>
              <a:defRPr/>
            </a:lvl1pPr>
          </a:lstStyle>
          <a:p>
            <a:pPr>
              <a:defRPr/>
            </a:pPr>
            <a:fld id="{7418385E-6F2D-4880-BA31-C5693D56AF6E}" type="datetime1">
              <a:rPr lang="en-US" altLang="en-US" smtClean="0"/>
              <a:t>11/26/2020</a:t>
            </a:fld>
            <a:endParaRPr lang="en-US" altLang="en-US" sz="1800">
              <a:solidFill>
                <a:schemeClr val="tx1"/>
              </a:solidFill>
            </a:endParaRPr>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4B060CC6-E361-43BB-A042-896D013854AF}"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4177400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p:cNvSpPr>
            <a:spLocks noGrp="1" noChangeArrowheads="1"/>
          </p:cNvSpPr>
          <p:nvPr>
            <p:ph type="dt" sz="half" idx="10"/>
          </p:nvPr>
        </p:nvSpPr>
        <p:spPr>
          <a:ln/>
        </p:spPr>
        <p:txBody>
          <a:bodyPr/>
          <a:lstStyle>
            <a:lvl1pPr>
              <a:defRPr/>
            </a:lvl1pPr>
          </a:lstStyle>
          <a:p>
            <a:pPr>
              <a:defRPr/>
            </a:pPr>
            <a:fld id="{90039ED4-4039-450A-B98F-22B401D6E061}" type="datetime1">
              <a:rPr lang="en-US" altLang="en-US" smtClean="0"/>
              <a:t>11/26/2020</a:t>
            </a:fld>
            <a:endParaRPr lang="en-US" altLang="en-US" sz="1800">
              <a:solidFill>
                <a:schemeClr val="tx1"/>
              </a:solidFill>
            </a:endParaRPr>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EACF937B-75AD-4D63-8DB4-24A1637CFE61}"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3542298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6FE9414E-F640-4FF0-9BE5-2DFE9A523FD9}" type="datetime1">
              <a:rPr lang="en-US" altLang="en-US" smtClean="0"/>
              <a:t>11/26/2020</a:t>
            </a:fld>
            <a:endParaRPr lang="en-US" altLang="en-US" sz="1800">
              <a:solidFill>
                <a:schemeClr val="tx1"/>
              </a:solidFill>
            </a:endParaRPr>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7118E3F-3F03-4A86-944F-286DB3080209}"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1700168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fld id="{2BFD29C8-FA55-4A7A-A584-8657D4AD97A3}" type="datetime1">
              <a:rPr lang="en-US" altLang="en-US" smtClean="0"/>
              <a:t>11/26/2020</a:t>
            </a:fld>
            <a:endParaRPr lang="en-US" altLang="en-US" sz="1800">
              <a:solidFill>
                <a:schemeClr val="tx1"/>
              </a:solidFill>
            </a:endParaRPr>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EAF7D58-AC7B-4293-A785-C346CFDE847D}"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379489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5A4004-EE42-4159-9400-83C12FA89B9D}" type="datetime1">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3257428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sym typeface="Calibri" panose="020F0502020204030204" pitchFamily="34" charset="0"/>
            </a:endParaRP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fld id="{97088225-C0F8-40C5-9EF6-46A721B00F3E}" type="datetime1">
              <a:rPr lang="en-US" altLang="en-US" smtClean="0"/>
              <a:t>11/26/2020</a:t>
            </a:fld>
            <a:endParaRPr lang="en-US" altLang="en-US" sz="1800">
              <a:solidFill>
                <a:schemeClr val="tx1"/>
              </a:solidFill>
            </a:endParaRPr>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CAC74655-6780-445B-A5AC-226334321450}"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913162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noChangeArrowheads="1"/>
          </p:cNvSpPr>
          <p:nvPr>
            <p:ph type="dt" sz="half" idx="10"/>
          </p:nvPr>
        </p:nvSpPr>
        <p:spPr>
          <a:ln/>
        </p:spPr>
        <p:txBody>
          <a:bodyPr/>
          <a:lstStyle>
            <a:lvl1pPr>
              <a:defRPr/>
            </a:lvl1pPr>
          </a:lstStyle>
          <a:p>
            <a:pPr>
              <a:defRPr/>
            </a:pPr>
            <a:fld id="{3E001CD5-1F8F-4583-9865-E5289DE0F594}" type="datetime1">
              <a:rPr lang="en-US" altLang="en-US" smtClean="0"/>
              <a:t>11/26/2020</a:t>
            </a:fld>
            <a:endParaRPr lang="en-US" altLang="en-US" sz="1800">
              <a:solidFill>
                <a:schemeClr val="tx1"/>
              </a:solidFill>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ED8E9DA-8C49-4F10-8E40-0D0390C0CDCA}"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4166876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noChangeArrowheads="1"/>
          </p:cNvSpPr>
          <p:nvPr>
            <p:ph type="dt" sz="half" idx="10"/>
          </p:nvPr>
        </p:nvSpPr>
        <p:spPr>
          <a:ln/>
        </p:spPr>
        <p:txBody>
          <a:bodyPr/>
          <a:lstStyle>
            <a:lvl1pPr>
              <a:defRPr/>
            </a:lvl1pPr>
          </a:lstStyle>
          <a:p>
            <a:pPr>
              <a:defRPr/>
            </a:pPr>
            <a:fld id="{9D935BB2-8BFC-4C4D-AC04-30748B847FE2}" type="datetime1">
              <a:rPr lang="en-US" altLang="en-US" smtClean="0"/>
              <a:t>11/26/2020</a:t>
            </a:fld>
            <a:endParaRPr lang="en-US" altLang="en-US" sz="1800">
              <a:solidFill>
                <a:schemeClr val="tx1"/>
              </a:solidFill>
            </a:endParaRPr>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A362353-15E2-4F6A-955C-D013A6319FE4}"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470412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2301278-63F2-4992-841A-9BA10ACFA85D}"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2556F2-8222-421F-94EE-7293A2A9FD82}" type="slidenum">
              <a:rPr lang="en-US"/>
              <a:pPr>
                <a:defRPr/>
              </a:pPr>
              <a:t>‹#›</a:t>
            </a:fld>
            <a:endParaRPr lang="en-US"/>
          </a:p>
        </p:txBody>
      </p:sp>
    </p:spTree>
    <p:extLst>
      <p:ext uri="{BB962C8B-B14F-4D97-AF65-F5344CB8AC3E}">
        <p14:creationId xmlns:p14="http://schemas.microsoft.com/office/powerpoint/2010/main" val="35269367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11FDCF48-C2FB-48BA-B8B0-62A1740D04E5}"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85C8C-6A4E-41AF-948C-FC0762B32D55}" type="slidenum">
              <a:rPr lang="en-US"/>
              <a:pPr>
                <a:defRPr/>
              </a:pPr>
              <a:t>‹#›</a:t>
            </a:fld>
            <a:endParaRPr lang="en-US"/>
          </a:p>
        </p:txBody>
      </p:sp>
    </p:spTree>
    <p:extLst>
      <p:ext uri="{BB962C8B-B14F-4D97-AF65-F5344CB8AC3E}">
        <p14:creationId xmlns:p14="http://schemas.microsoft.com/office/powerpoint/2010/main" val="3012577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lvl1pPr>
              <a:defRPr/>
            </a:lvl1pPr>
          </a:lstStyle>
          <a:p>
            <a:pPr>
              <a:defRPr/>
            </a:pPr>
            <a:fld id="{7F2EECFA-586E-4F2D-A856-FC33524365DE}"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85AE4C-BD42-4EA6-963C-F346C41AF6CD}" type="slidenum">
              <a:rPr lang="en-US"/>
              <a:pPr>
                <a:defRPr/>
              </a:pPr>
              <a:t>‹#›</a:t>
            </a:fld>
            <a:endParaRPr lang="en-US"/>
          </a:p>
        </p:txBody>
      </p:sp>
    </p:spTree>
    <p:extLst>
      <p:ext uri="{BB962C8B-B14F-4D97-AF65-F5344CB8AC3E}">
        <p14:creationId xmlns:p14="http://schemas.microsoft.com/office/powerpoint/2010/main" val="15350689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p:cNvSpPr>
            <a:spLocks noGrp="1"/>
          </p:cNvSpPr>
          <p:nvPr>
            <p:ph type="dt" sz="half" idx="10"/>
          </p:nvPr>
        </p:nvSpPr>
        <p:spPr/>
        <p:txBody>
          <a:bodyPr/>
          <a:lstStyle>
            <a:lvl1pPr>
              <a:defRPr/>
            </a:lvl1pPr>
          </a:lstStyle>
          <a:p>
            <a:pPr>
              <a:defRPr/>
            </a:pPr>
            <a:fld id="{62F12E7D-899E-4C2A-B979-CBE333A065A3}" type="datetime1">
              <a:rPr lang="en-US" smtClean="0"/>
              <a:t>11/26/2020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1F3355-3858-464C-940C-040DD46A527B}" type="slidenum">
              <a:rPr lang="en-US"/>
              <a:pPr>
                <a:defRPr/>
              </a:pPr>
              <a:t>‹#›</a:t>
            </a:fld>
            <a:endParaRPr lang="en-US"/>
          </a:p>
        </p:txBody>
      </p:sp>
    </p:spTree>
    <p:extLst>
      <p:ext uri="{BB962C8B-B14F-4D97-AF65-F5344CB8AC3E}">
        <p14:creationId xmlns:p14="http://schemas.microsoft.com/office/powerpoint/2010/main" val="3006724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p:cNvSpPr>
            <a:spLocks noGrp="1"/>
          </p:cNvSpPr>
          <p:nvPr>
            <p:ph type="dt" sz="half" idx="10"/>
          </p:nvPr>
        </p:nvSpPr>
        <p:spPr/>
        <p:txBody>
          <a:bodyPr/>
          <a:lstStyle>
            <a:lvl1pPr>
              <a:defRPr/>
            </a:lvl1pPr>
          </a:lstStyle>
          <a:p>
            <a:pPr>
              <a:defRPr/>
            </a:pPr>
            <a:fld id="{B8B4D171-F933-4C46-A3B7-45F627F6DFCB}" type="datetime1">
              <a:rPr lang="en-US" smtClean="0"/>
              <a:t>11/26/2020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D57DF1B-314C-4797-9F71-2863FBE358FB}" type="slidenum">
              <a:rPr lang="en-US"/>
              <a:pPr>
                <a:defRPr/>
              </a:pPr>
              <a:t>‹#›</a:t>
            </a:fld>
            <a:endParaRPr lang="en-US"/>
          </a:p>
        </p:txBody>
      </p:sp>
    </p:spTree>
    <p:extLst>
      <p:ext uri="{BB962C8B-B14F-4D97-AF65-F5344CB8AC3E}">
        <p14:creationId xmlns:p14="http://schemas.microsoft.com/office/powerpoint/2010/main" val="27092388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A1504DE-E1AC-4A17-809B-ECDCEDA022CD}" type="datetime1">
              <a:rPr lang="en-US" smtClean="0"/>
              <a:t>11/26/2020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BC0F740-A39D-48FE-9A0E-FD211715EDC3}" type="slidenum">
              <a:rPr lang="en-US"/>
              <a:pPr>
                <a:defRPr/>
              </a:pPr>
              <a:t>‹#›</a:t>
            </a:fld>
            <a:endParaRPr lang="en-US"/>
          </a:p>
        </p:txBody>
      </p:sp>
    </p:spTree>
    <p:extLst>
      <p:ext uri="{BB962C8B-B14F-4D97-AF65-F5344CB8AC3E}">
        <p14:creationId xmlns:p14="http://schemas.microsoft.com/office/powerpoint/2010/main" val="27056714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6A07A8-7639-43D7-B287-DC0518500B8A}" type="datetime1">
              <a:rPr lang="en-US" smtClean="0"/>
              <a:t>11/26/2020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F9367C1-6DF5-4FE0-9C7B-7F2A57117FF8}" type="slidenum">
              <a:rPr lang="en-US"/>
              <a:pPr>
                <a:defRPr/>
              </a:pPr>
              <a:t>‹#›</a:t>
            </a:fld>
            <a:endParaRPr lang="en-US"/>
          </a:p>
        </p:txBody>
      </p:sp>
    </p:spTree>
    <p:extLst>
      <p:ext uri="{BB962C8B-B14F-4D97-AF65-F5344CB8AC3E}">
        <p14:creationId xmlns:p14="http://schemas.microsoft.com/office/powerpoint/2010/main" val="1169826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274E1B-D84A-4614-879D-F333F7819241}" type="datetime1">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28266713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a:defRPr/>
            </a:pPr>
            <a:fld id="{DF152D80-F0BA-4952-B9B7-CED39E691A1B}" type="datetime1">
              <a:rPr lang="en-US" smtClean="0"/>
              <a:t>11/26/2020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539A6F-4DA7-44AE-912A-72DB676C931E}" type="slidenum">
              <a:rPr lang="en-US"/>
              <a:pPr>
                <a:defRPr/>
              </a:pPr>
              <a:t>‹#›</a:t>
            </a:fld>
            <a:endParaRPr lang="en-US"/>
          </a:p>
        </p:txBody>
      </p:sp>
    </p:spTree>
    <p:extLst>
      <p:ext uri="{BB962C8B-B14F-4D97-AF65-F5344CB8AC3E}">
        <p14:creationId xmlns:p14="http://schemas.microsoft.com/office/powerpoint/2010/main" val="13728847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a:defRPr/>
            </a:pPr>
            <a:fld id="{74BAC984-00A1-48B8-BD64-DE616B09D8A6}" type="datetime1">
              <a:rPr lang="en-US" smtClean="0"/>
              <a:t>11/26/2020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B06511-1958-4C43-8E7B-C28A40124828}" type="slidenum">
              <a:rPr lang="en-US"/>
              <a:pPr>
                <a:defRPr/>
              </a:pPr>
              <a:t>‹#›</a:t>
            </a:fld>
            <a:endParaRPr lang="en-US"/>
          </a:p>
        </p:txBody>
      </p:sp>
    </p:spTree>
    <p:extLst>
      <p:ext uri="{BB962C8B-B14F-4D97-AF65-F5344CB8AC3E}">
        <p14:creationId xmlns:p14="http://schemas.microsoft.com/office/powerpoint/2010/main" val="18433436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72892DFF-F28F-4D1D-81CC-8AAAD93A6ABB}"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40BD6D-2556-48F0-8C05-A4E5C9AD9885}" type="slidenum">
              <a:rPr lang="en-US"/>
              <a:pPr>
                <a:defRPr/>
              </a:pPr>
              <a:t>‹#›</a:t>
            </a:fld>
            <a:endParaRPr lang="en-US"/>
          </a:p>
        </p:txBody>
      </p:sp>
    </p:spTree>
    <p:extLst>
      <p:ext uri="{BB962C8B-B14F-4D97-AF65-F5344CB8AC3E}">
        <p14:creationId xmlns:p14="http://schemas.microsoft.com/office/powerpoint/2010/main" val="40765585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8E17CBA8-0D03-4552-BEF4-8DBC2B56D632}"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7C1637-76B6-4582-935D-A976C2CDDFAE}" type="slidenum">
              <a:rPr lang="en-US"/>
              <a:pPr>
                <a:defRPr/>
              </a:pPr>
              <a:t>‹#›</a:t>
            </a:fld>
            <a:endParaRPr lang="en-US"/>
          </a:p>
        </p:txBody>
      </p:sp>
    </p:spTree>
    <p:extLst>
      <p:ext uri="{BB962C8B-B14F-4D97-AF65-F5344CB8AC3E}">
        <p14:creationId xmlns:p14="http://schemas.microsoft.com/office/powerpoint/2010/main" val="16336348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7ECCB18-7CCC-46CE-93B7-EA7D2163CE63}" type="datetime1">
              <a:rPr lang="en-US" altLang="en-US" smtClean="0"/>
              <a:t>11/26/2020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625624" y="3204701"/>
            <a:ext cx="5086333" cy="415498"/>
          </a:xfrm>
          <a:prstGeom prst="rect">
            <a:avLst/>
          </a:prstGeom>
          <a:noFill/>
        </p:spPr>
        <p:txBody>
          <a:bodyPr wrap="square" rtlCol="0" anchor="ctr">
            <a:spAutoFit/>
          </a:bodyPr>
          <a:lstStyle/>
          <a:p>
            <a:pPr algn="ctr"/>
            <a:r>
              <a:rPr lang="en-ZA" sz="21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172935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85763" indent="-385763">
              <a:buFont typeface="+mj-lt"/>
              <a:buAutoNum type="arabicPeriod"/>
              <a:defRPr sz="1500">
                <a:latin typeface="Arial" panose="020B0604020202020204" pitchFamily="34" charset="0"/>
                <a:cs typeface="Arial" panose="020B0604020202020204" pitchFamily="34" charset="0"/>
              </a:defRPr>
            </a:lvl1pPr>
            <a:lvl2pPr marL="685800" indent="-342900">
              <a:buFont typeface="+mj-lt"/>
              <a:buAutoNum type="arabicPeriod"/>
              <a:defRPr sz="1500">
                <a:latin typeface="Arial" panose="020B0604020202020204" pitchFamily="34" charset="0"/>
                <a:cs typeface="Arial" panose="020B0604020202020204" pitchFamily="34" charset="0"/>
              </a:defRPr>
            </a:lvl2pPr>
            <a:lvl3pPr marL="1028700" indent="-342900">
              <a:buFont typeface="+mj-lt"/>
              <a:buAutoNum type="arabicPeriod"/>
              <a:defRPr sz="1500">
                <a:latin typeface="Arial" panose="020B0604020202020204" pitchFamily="34" charset="0"/>
                <a:cs typeface="Arial" panose="020B0604020202020204" pitchFamily="34" charset="0"/>
              </a:defRPr>
            </a:lvl3pPr>
            <a:lvl4pPr marL="1285875" indent="-257175">
              <a:buFont typeface="+mj-lt"/>
              <a:buAutoNum type="arabicPeriod"/>
              <a:defRPr sz="1500">
                <a:latin typeface="Arial" panose="020B0604020202020204" pitchFamily="34" charset="0"/>
                <a:cs typeface="Arial" panose="020B0604020202020204" pitchFamily="34" charset="0"/>
              </a:defRPr>
            </a:lvl4pPr>
            <a:lvl5pPr marL="1628775" indent="-257175">
              <a:buFont typeface="+mj-lt"/>
              <a:buAutoNum type="arabicPeriod"/>
              <a:defRPr sz="15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AEFF4E0-09CF-465B-A129-0A4208E40038}" type="slidenum">
              <a:rPr lang="en-ZA" smtClean="0"/>
              <a:t>‹#›</a:t>
            </a:fld>
            <a:endParaRPr lang="en-ZA"/>
          </a:p>
        </p:txBody>
      </p:sp>
      <p:sp>
        <p:nvSpPr>
          <p:cNvPr id="9" name="Text Placeholder 8"/>
          <p:cNvSpPr>
            <a:spLocks noGrp="1"/>
          </p:cNvSpPr>
          <p:nvPr>
            <p:ph type="body" sz="quarter" idx="13" hasCustomPrompt="1"/>
          </p:nvPr>
        </p:nvSpPr>
        <p:spPr>
          <a:xfrm>
            <a:off x="838200" y="330200"/>
            <a:ext cx="10642600" cy="787400"/>
          </a:xfrm>
        </p:spPr>
        <p:txBody>
          <a:bodyPr anchor="ctr">
            <a:noAutofit/>
          </a:bodyPr>
          <a:lstStyle>
            <a:lvl1pPr marL="0" indent="0" algn="ctr">
              <a:buNone/>
              <a:defRPr sz="1800" b="1">
                <a:solidFill>
                  <a:srgbClr val="F9671C"/>
                </a:solidFill>
                <a:latin typeface="Arial" panose="020B0604020202020204" pitchFamily="34" charset="0"/>
                <a:cs typeface="Arial" panose="020B0604020202020204" pitchFamily="34" charset="0"/>
              </a:defRPr>
            </a:lvl1pPr>
            <a:lvl2pPr marL="342900" indent="0">
              <a:buNone/>
              <a:defRPr sz="1800" b="1">
                <a:solidFill>
                  <a:srgbClr val="EF4718"/>
                </a:solidFill>
                <a:latin typeface="Arial" panose="020B0604020202020204" pitchFamily="34" charset="0"/>
                <a:cs typeface="Arial" panose="020B0604020202020204" pitchFamily="34" charset="0"/>
              </a:defRPr>
            </a:lvl2pPr>
            <a:lvl3pPr marL="685800" indent="0">
              <a:buNone/>
              <a:defRPr sz="1800" b="1">
                <a:solidFill>
                  <a:srgbClr val="EF4718"/>
                </a:solidFill>
                <a:latin typeface="Arial" panose="020B0604020202020204" pitchFamily="34" charset="0"/>
                <a:cs typeface="Arial" panose="020B0604020202020204" pitchFamily="34" charset="0"/>
              </a:defRPr>
            </a:lvl3pPr>
            <a:lvl4pPr marL="1028700" indent="0">
              <a:buNone/>
              <a:defRPr sz="1800" b="1">
                <a:solidFill>
                  <a:srgbClr val="EF4718"/>
                </a:solidFill>
                <a:latin typeface="Arial" panose="020B0604020202020204" pitchFamily="34" charset="0"/>
                <a:cs typeface="Arial" panose="020B0604020202020204" pitchFamily="34" charset="0"/>
              </a:defRPr>
            </a:lvl4pPr>
            <a:lvl5pPr marL="1371600" indent="0">
              <a:buNone/>
              <a:defRPr sz="1800" b="1">
                <a:solidFill>
                  <a:srgbClr val="EF4718"/>
                </a:solidFill>
                <a:latin typeface="Arial" panose="020B0604020202020204" pitchFamily="34" charset="0"/>
                <a:cs typeface="Arial" panose="020B0604020202020204" pitchFamily="34" charset="0"/>
              </a:defRPr>
            </a:lvl5pPr>
          </a:lstStyle>
          <a:p>
            <a:pPr lvl="0"/>
            <a:r>
              <a:rPr lang="en-US" dirty="0"/>
              <a:t>Click to enter Heading</a:t>
            </a:r>
          </a:p>
        </p:txBody>
      </p:sp>
    </p:spTree>
    <p:extLst>
      <p:ext uri="{BB962C8B-B14F-4D97-AF65-F5344CB8AC3E}">
        <p14:creationId xmlns:p14="http://schemas.microsoft.com/office/powerpoint/2010/main" val="20798736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7D54F-4DD5-4F5E-AA1D-666D8EEB9A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7B19FD58-DBA7-423C-B6F1-C7B64507E0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0759545E-6C07-4ABE-AFAF-E5C6E6BF5CDF}"/>
              </a:ext>
            </a:extLst>
          </p:cNvPr>
          <p:cNvSpPr>
            <a:spLocks noGrp="1"/>
          </p:cNvSpPr>
          <p:nvPr>
            <p:ph type="dt" sz="half" idx="10"/>
          </p:nvPr>
        </p:nvSpPr>
        <p:spPr/>
        <p:txBody>
          <a:bodyPr/>
          <a:lstStyle/>
          <a:p>
            <a:fld id="{24E528CA-9DB0-40C7-830F-B350E4FE8E3C}" type="datetime1">
              <a:rPr lang="en-US" smtClean="0"/>
              <a:t>11/26/2020</a:t>
            </a:fld>
            <a:endParaRPr lang="en-ZA"/>
          </a:p>
        </p:txBody>
      </p:sp>
      <p:sp>
        <p:nvSpPr>
          <p:cNvPr id="5" name="Footer Placeholder 4">
            <a:extLst>
              <a:ext uri="{FF2B5EF4-FFF2-40B4-BE49-F238E27FC236}">
                <a16:creationId xmlns:a16="http://schemas.microsoft.com/office/drawing/2014/main" id="{66E32F47-BC03-49FF-A8EC-7D662F7D847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B9A8925-5C87-4671-9061-076AEF3B9AB6}"/>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41921990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EE5C2-4C4B-41C6-9AAF-C5D8D6807CF7}"/>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C292EC36-928A-4F6E-8415-00AC8E50EF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CC6EE48-70D7-4019-B84D-AF701C4A20DD}"/>
              </a:ext>
            </a:extLst>
          </p:cNvPr>
          <p:cNvSpPr>
            <a:spLocks noGrp="1"/>
          </p:cNvSpPr>
          <p:nvPr>
            <p:ph type="dt" sz="half" idx="10"/>
          </p:nvPr>
        </p:nvSpPr>
        <p:spPr/>
        <p:txBody>
          <a:bodyPr/>
          <a:lstStyle/>
          <a:p>
            <a:fld id="{FD134C27-9462-4DB8-863F-CAE00EF12C90}" type="datetime1">
              <a:rPr lang="en-US" smtClean="0"/>
              <a:t>11/26/2020</a:t>
            </a:fld>
            <a:endParaRPr lang="en-ZA"/>
          </a:p>
        </p:txBody>
      </p:sp>
      <p:sp>
        <p:nvSpPr>
          <p:cNvPr id="5" name="Footer Placeholder 4">
            <a:extLst>
              <a:ext uri="{FF2B5EF4-FFF2-40B4-BE49-F238E27FC236}">
                <a16:creationId xmlns:a16="http://schemas.microsoft.com/office/drawing/2014/main" id="{E666B431-AB26-4C99-A0FA-66E9306A50B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0DA90F0-44AD-4A1A-A74D-C2FB8B71723F}"/>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41292734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2C38-1BA9-4C15-AB76-B531F80F35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3FEFBA0D-33DF-457A-BDAB-DE2BF057DB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F2B839-AFC8-476B-A7D2-CC43F846CD3E}"/>
              </a:ext>
            </a:extLst>
          </p:cNvPr>
          <p:cNvSpPr>
            <a:spLocks noGrp="1"/>
          </p:cNvSpPr>
          <p:nvPr>
            <p:ph type="dt" sz="half" idx="10"/>
          </p:nvPr>
        </p:nvSpPr>
        <p:spPr/>
        <p:txBody>
          <a:bodyPr/>
          <a:lstStyle/>
          <a:p>
            <a:fld id="{25858023-A7BF-41EF-8894-888BF6FFF5B1}" type="datetime1">
              <a:rPr lang="en-US" smtClean="0"/>
              <a:t>11/26/2020</a:t>
            </a:fld>
            <a:endParaRPr lang="en-ZA"/>
          </a:p>
        </p:txBody>
      </p:sp>
      <p:sp>
        <p:nvSpPr>
          <p:cNvPr id="5" name="Footer Placeholder 4">
            <a:extLst>
              <a:ext uri="{FF2B5EF4-FFF2-40B4-BE49-F238E27FC236}">
                <a16:creationId xmlns:a16="http://schemas.microsoft.com/office/drawing/2014/main" id="{E2EE246B-E9F7-41B2-B428-0F4D7F0F816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BF83063-CCB9-4FB3-BBBB-D4C46F9801EF}"/>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13633560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900E7-764E-44CD-BA98-56F821DF71C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BD42F42-B237-4678-A9EA-3E5C3EADE2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A389BB55-0171-41E9-BBEC-3B5DBDE0BD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2E2F6571-8B95-4179-88C1-ADE3AF76AE31}"/>
              </a:ext>
            </a:extLst>
          </p:cNvPr>
          <p:cNvSpPr>
            <a:spLocks noGrp="1"/>
          </p:cNvSpPr>
          <p:nvPr>
            <p:ph type="dt" sz="half" idx="10"/>
          </p:nvPr>
        </p:nvSpPr>
        <p:spPr/>
        <p:txBody>
          <a:bodyPr/>
          <a:lstStyle/>
          <a:p>
            <a:fld id="{260F0FA9-C439-4714-881E-8680AC481D9C}" type="datetime1">
              <a:rPr lang="en-US" smtClean="0"/>
              <a:t>11/26/2020</a:t>
            </a:fld>
            <a:endParaRPr lang="en-ZA"/>
          </a:p>
        </p:txBody>
      </p:sp>
      <p:sp>
        <p:nvSpPr>
          <p:cNvPr id="6" name="Footer Placeholder 5">
            <a:extLst>
              <a:ext uri="{FF2B5EF4-FFF2-40B4-BE49-F238E27FC236}">
                <a16:creationId xmlns:a16="http://schemas.microsoft.com/office/drawing/2014/main" id="{59755A41-2DE2-49D1-B803-D5BD67FE64F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0A008E07-A14B-4D4E-83C1-3657DF317171}"/>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231767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825818-F427-4A8A-88AD-CCD1E14B3966}" type="datetime1">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1910653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F3AE0-0950-45C1-8CFB-09FAD27C10E6}"/>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6EF9A023-6991-4758-9131-48AEDC6203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2A2868-889F-4D24-B785-C96129EA76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4BAA2851-1411-4082-B139-9D20708BDA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D496E1-0213-4FE3-B860-2AAAD24A70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C790AED7-071B-4C9F-97DE-6DB8C193E305}"/>
              </a:ext>
            </a:extLst>
          </p:cNvPr>
          <p:cNvSpPr>
            <a:spLocks noGrp="1"/>
          </p:cNvSpPr>
          <p:nvPr>
            <p:ph type="dt" sz="half" idx="10"/>
          </p:nvPr>
        </p:nvSpPr>
        <p:spPr/>
        <p:txBody>
          <a:bodyPr/>
          <a:lstStyle/>
          <a:p>
            <a:fld id="{E735D6B6-671E-4C6E-9D11-97282C83DE87}" type="datetime1">
              <a:rPr lang="en-US" smtClean="0"/>
              <a:t>11/26/2020</a:t>
            </a:fld>
            <a:endParaRPr lang="en-ZA"/>
          </a:p>
        </p:txBody>
      </p:sp>
      <p:sp>
        <p:nvSpPr>
          <p:cNvPr id="8" name="Footer Placeholder 7">
            <a:extLst>
              <a:ext uri="{FF2B5EF4-FFF2-40B4-BE49-F238E27FC236}">
                <a16:creationId xmlns:a16="http://schemas.microsoft.com/office/drawing/2014/main" id="{8D2DCD73-9C4D-4FFE-B5A5-1E998BE34B2E}"/>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49B59212-1DB5-4EF7-BF4F-7CBCF8CD4207}"/>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29529769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42198-3AAF-4064-B51F-147CFACC96A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5754105C-E969-4891-B20D-75C579DE2EDC}"/>
              </a:ext>
            </a:extLst>
          </p:cNvPr>
          <p:cNvSpPr>
            <a:spLocks noGrp="1"/>
          </p:cNvSpPr>
          <p:nvPr>
            <p:ph type="dt" sz="half" idx="10"/>
          </p:nvPr>
        </p:nvSpPr>
        <p:spPr/>
        <p:txBody>
          <a:bodyPr/>
          <a:lstStyle/>
          <a:p>
            <a:fld id="{42DFED38-0796-4FD5-AAE8-BD76ED24F495}" type="datetime1">
              <a:rPr lang="en-US" smtClean="0"/>
              <a:t>11/26/2020</a:t>
            </a:fld>
            <a:endParaRPr lang="en-ZA"/>
          </a:p>
        </p:txBody>
      </p:sp>
      <p:sp>
        <p:nvSpPr>
          <p:cNvPr id="4" name="Footer Placeholder 3">
            <a:extLst>
              <a:ext uri="{FF2B5EF4-FFF2-40B4-BE49-F238E27FC236}">
                <a16:creationId xmlns:a16="http://schemas.microsoft.com/office/drawing/2014/main" id="{9416F710-D05A-402D-B9B1-A14AA05DC239}"/>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FD27B5EE-22A1-4BDC-B226-8B2727FFFAF5}"/>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39876101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6AE2E-EC7C-41FF-BCC6-5D7184D494A6}"/>
              </a:ext>
            </a:extLst>
          </p:cNvPr>
          <p:cNvSpPr>
            <a:spLocks noGrp="1"/>
          </p:cNvSpPr>
          <p:nvPr>
            <p:ph type="dt" sz="half" idx="10"/>
          </p:nvPr>
        </p:nvSpPr>
        <p:spPr/>
        <p:txBody>
          <a:bodyPr/>
          <a:lstStyle/>
          <a:p>
            <a:fld id="{EC62D260-AE67-46C5-A7AF-9AE0DF666E03}" type="datetime1">
              <a:rPr lang="en-US" smtClean="0"/>
              <a:t>11/26/2020</a:t>
            </a:fld>
            <a:endParaRPr lang="en-ZA"/>
          </a:p>
        </p:txBody>
      </p:sp>
      <p:sp>
        <p:nvSpPr>
          <p:cNvPr id="3" name="Footer Placeholder 2">
            <a:extLst>
              <a:ext uri="{FF2B5EF4-FFF2-40B4-BE49-F238E27FC236}">
                <a16:creationId xmlns:a16="http://schemas.microsoft.com/office/drawing/2014/main" id="{220BF46B-9A74-4F87-A355-B1A946D1B884}"/>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0E601048-D36F-4195-A63B-AC6E9F13C6C4}"/>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1002557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37067-FF6C-4B4D-B66E-D664DB9DA6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789E896F-068E-458C-8E44-E9D69C958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4D0F0EF0-AEA9-45D8-9EF5-0E32BC70A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01051F-3AA8-48CB-BBA0-79FC637E1A33}"/>
              </a:ext>
            </a:extLst>
          </p:cNvPr>
          <p:cNvSpPr>
            <a:spLocks noGrp="1"/>
          </p:cNvSpPr>
          <p:nvPr>
            <p:ph type="dt" sz="half" idx="10"/>
          </p:nvPr>
        </p:nvSpPr>
        <p:spPr/>
        <p:txBody>
          <a:bodyPr/>
          <a:lstStyle/>
          <a:p>
            <a:fld id="{6BEC9D2C-77A5-4A09-92C3-662C8BCD7BF6}" type="datetime1">
              <a:rPr lang="en-US" smtClean="0"/>
              <a:t>11/26/2020</a:t>
            </a:fld>
            <a:endParaRPr lang="en-ZA"/>
          </a:p>
        </p:txBody>
      </p:sp>
      <p:sp>
        <p:nvSpPr>
          <p:cNvPr id="6" name="Footer Placeholder 5">
            <a:extLst>
              <a:ext uri="{FF2B5EF4-FFF2-40B4-BE49-F238E27FC236}">
                <a16:creationId xmlns:a16="http://schemas.microsoft.com/office/drawing/2014/main" id="{4306DC9D-17A3-49C9-8531-7772DB7A3BE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326CCA62-5638-4ED0-9C79-10BBD8EF5FB1}"/>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7161977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FB00-1A98-4DC8-9896-6A1A0362A2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7510DA5E-B490-498E-8899-4EE53D63B8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17D4E57C-303B-41ED-9E6F-48E0D9324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BFC44C-D97D-4286-9AA6-19EFAC6610C8}"/>
              </a:ext>
            </a:extLst>
          </p:cNvPr>
          <p:cNvSpPr>
            <a:spLocks noGrp="1"/>
          </p:cNvSpPr>
          <p:nvPr>
            <p:ph type="dt" sz="half" idx="10"/>
          </p:nvPr>
        </p:nvSpPr>
        <p:spPr/>
        <p:txBody>
          <a:bodyPr/>
          <a:lstStyle/>
          <a:p>
            <a:fld id="{6B8991A3-1EB8-4A08-BB8E-DB5781D14535}" type="datetime1">
              <a:rPr lang="en-US" smtClean="0"/>
              <a:t>11/26/2020</a:t>
            </a:fld>
            <a:endParaRPr lang="en-ZA"/>
          </a:p>
        </p:txBody>
      </p:sp>
      <p:sp>
        <p:nvSpPr>
          <p:cNvPr id="6" name="Footer Placeholder 5">
            <a:extLst>
              <a:ext uri="{FF2B5EF4-FFF2-40B4-BE49-F238E27FC236}">
                <a16:creationId xmlns:a16="http://schemas.microsoft.com/office/drawing/2014/main" id="{52D7FC71-CD70-4FDF-A8EE-782A38DA992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BA79FF6A-5B1C-410B-A342-955603C35B8A}"/>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20540647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95EC2-C653-49D8-A1C8-893914A3D7B3}"/>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C2A1E603-3C19-483F-A253-9BC80413E3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7EB2658-9122-4984-B422-5D4F3DA57541}"/>
              </a:ext>
            </a:extLst>
          </p:cNvPr>
          <p:cNvSpPr>
            <a:spLocks noGrp="1"/>
          </p:cNvSpPr>
          <p:nvPr>
            <p:ph type="dt" sz="half" idx="10"/>
          </p:nvPr>
        </p:nvSpPr>
        <p:spPr/>
        <p:txBody>
          <a:bodyPr/>
          <a:lstStyle/>
          <a:p>
            <a:fld id="{AAD2CCB3-EDAB-4F6F-AE0C-841E5A4FC84E}" type="datetime1">
              <a:rPr lang="en-US" smtClean="0"/>
              <a:t>11/26/2020</a:t>
            </a:fld>
            <a:endParaRPr lang="en-ZA"/>
          </a:p>
        </p:txBody>
      </p:sp>
      <p:sp>
        <p:nvSpPr>
          <p:cNvPr id="5" name="Footer Placeholder 4">
            <a:extLst>
              <a:ext uri="{FF2B5EF4-FFF2-40B4-BE49-F238E27FC236}">
                <a16:creationId xmlns:a16="http://schemas.microsoft.com/office/drawing/2014/main" id="{AE46B823-2AD2-47C5-8849-205FF92458D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2F8F874-41A1-4CE8-AEEE-86866534CFAC}"/>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32997310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CFDDAA-3E86-4D32-BCBD-6EB61F7746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D22E704-89E4-4A7B-9ACA-0ED41DE1BE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3040CA6-C740-4ADD-8583-47075211E7CD}"/>
              </a:ext>
            </a:extLst>
          </p:cNvPr>
          <p:cNvSpPr>
            <a:spLocks noGrp="1"/>
          </p:cNvSpPr>
          <p:nvPr>
            <p:ph type="dt" sz="half" idx="10"/>
          </p:nvPr>
        </p:nvSpPr>
        <p:spPr/>
        <p:txBody>
          <a:bodyPr/>
          <a:lstStyle/>
          <a:p>
            <a:fld id="{4E5E6E17-4B76-4C79-B691-945FE2E79FFB}" type="datetime1">
              <a:rPr lang="en-US" smtClean="0"/>
              <a:t>11/26/2020</a:t>
            </a:fld>
            <a:endParaRPr lang="en-ZA"/>
          </a:p>
        </p:txBody>
      </p:sp>
      <p:sp>
        <p:nvSpPr>
          <p:cNvPr id="5" name="Footer Placeholder 4">
            <a:extLst>
              <a:ext uri="{FF2B5EF4-FFF2-40B4-BE49-F238E27FC236}">
                <a16:creationId xmlns:a16="http://schemas.microsoft.com/office/drawing/2014/main" id="{8D33E460-68D7-4511-AEAC-CB30D5D1D6A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DC00706-C776-4E1C-8EEC-412874B5AB63}"/>
              </a:ext>
            </a:extLst>
          </p:cNvPr>
          <p:cNvSpPr>
            <a:spLocks noGrp="1"/>
          </p:cNvSpPr>
          <p:nvPr>
            <p:ph type="sldNum" sz="quarter" idx="12"/>
          </p:nvPr>
        </p:nvSpPr>
        <p:spPr/>
        <p:txBody>
          <a:bodyPr/>
          <a:lstStyle/>
          <a:p>
            <a:fld id="{E9569C47-683C-4E1C-9072-9EB8AFC3DD34}" type="slidenum">
              <a:rPr lang="en-ZA" smtClean="0"/>
              <a:t>‹#›</a:t>
            </a:fld>
            <a:endParaRPr lang="en-ZA"/>
          </a:p>
        </p:txBody>
      </p:sp>
    </p:spTree>
    <p:extLst>
      <p:ext uri="{BB962C8B-B14F-4D97-AF65-F5344CB8AC3E}">
        <p14:creationId xmlns:p14="http://schemas.microsoft.com/office/powerpoint/2010/main" val="29150251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89322" indent="-289322">
              <a:buFont typeface="+mj-lt"/>
              <a:buAutoNum type="arabicPeriod"/>
              <a:defRPr sz="1125">
                <a:latin typeface="Arial" panose="020B0604020202020204" pitchFamily="34" charset="0"/>
                <a:cs typeface="Arial" panose="020B0604020202020204" pitchFamily="34" charset="0"/>
              </a:defRPr>
            </a:lvl1pPr>
            <a:lvl2pPr marL="514350" indent="-257175">
              <a:buFont typeface="+mj-lt"/>
              <a:buAutoNum type="arabicPeriod"/>
              <a:defRPr sz="1125">
                <a:latin typeface="Arial" panose="020B0604020202020204" pitchFamily="34" charset="0"/>
                <a:cs typeface="Arial" panose="020B0604020202020204" pitchFamily="34" charset="0"/>
              </a:defRPr>
            </a:lvl2pPr>
            <a:lvl3pPr marL="771525" indent="-257175">
              <a:buFont typeface="+mj-lt"/>
              <a:buAutoNum type="arabicPeriod"/>
              <a:defRPr sz="1125">
                <a:latin typeface="Arial" panose="020B0604020202020204" pitchFamily="34" charset="0"/>
                <a:cs typeface="Arial" panose="020B0604020202020204" pitchFamily="34" charset="0"/>
              </a:defRPr>
            </a:lvl3pPr>
            <a:lvl4pPr marL="964406" indent="-192881">
              <a:buFont typeface="+mj-lt"/>
              <a:buAutoNum type="arabicPeriod"/>
              <a:defRPr sz="1125">
                <a:latin typeface="Arial" panose="020B0604020202020204" pitchFamily="34" charset="0"/>
                <a:cs typeface="Arial" panose="020B0604020202020204" pitchFamily="34" charset="0"/>
              </a:defRPr>
            </a:lvl4pPr>
            <a:lvl5pPr marL="1221581" indent="-192881">
              <a:buFont typeface="+mj-lt"/>
              <a:buAutoNum type="arabicPeriod"/>
              <a:defRPr sz="1125">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AEFF4E0-09CF-465B-A129-0A4208E40038}" type="slidenum">
              <a:rPr lang="en-ZA" smtClean="0"/>
              <a:t>‹#›</a:t>
            </a:fld>
            <a:endParaRPr lang="en-ZA"/>
          </a:p>
        </p:txBody>
      </p:sp>
      <p:sp>
        <p:nvSpPr>
          <p:cNvPr id="9" name="Text Placeholder 8"/>
          <p:cNvSpPr>
            <a:spLocks noGrp="1"/>
          </p:cNvSpPr>
          <p:nvPr>
            <p:ph type="body" sz="quarter" idx="13" hasCustomPrompt="1"/>
          </p:nvPr>
        </p:nvSpPr>
        <p:spPr>
          <a:xfrm>
            <a:off x="838200" y="330200"/>
            <a:ext cx="10642600" cy="787400"/>
          </a:xfrm>
        </p:spPr>
        <p:txBody>
          <a:bodyPr anchor="ctr">
            <a:noAutofit/>
          </a:bodyPr>
          <a:lstStyle>
            <a:lvl1pPr marL="0" indent="0" algn="ctr">
              <a:buNone/>
              <a:defRPr sz="1350" b="1">
                <a:solidFill>
                  <a:srgbClr val="F9671C"/>
                </a:solidFill>
                <a:latin typeface="Arial" panose="020B0604020202020204" pitchFamily="34" charset="0"/>
                <a:cs typeface="Arial" panose="020B0604020202020204" pitchFamily="34" charset="0"/>
              </a:defRPr>
            </a:lvl1pPr>
            <a:lvl2pPr marL="257175" indent="0">
              <a:buNone/>
              <a:defRPr sz="1350" b="1">
                <a:solidFill>
                  <a:srgbClr val="EF4718"/>
                </a:solidFill>
                <a:latin typeface="Arial" panose="020B0604020202020204" pitchFamily="34" charset="0"/>
                <a:cs typeface="Arial" panose="020B0604020202020204" pitchFamily="34" charset="0"/>
              </a:defRPr>
            </a:lvl2pPr>
            <a:lvl3pPr marL="514350" indent="0">
              <a:buNone/>
              <a:defRPr sz="1350" b="1">
                <a:solidFill>
                  <a:srgbClr val="EF4718"/>
                </a:solidFill>
                <a:latin typeface="Arial" panose="020B0604020202020204" pitchFamily="34" charset="0"/>
                <a:cs typeface="Arial" panose="020B0604020202020204" pitchFamily="34" charset="0"/>
              </a:defRPr>
            </a:lvl3pPr>
            <a:lvl4pPr marL="771525" indent="0">
              <a:buNone/>
              <a:defRPr sz="1350" b="1">
                <a:solidFill>
                  <a:srgbClr val="EF4718"/>
                </a:solidFill>
                <a:latin typeface="Arial" panose="020B0604020202020204" pitchFamily="34" charset="0"/>
                <a:cs typeface="Arial" panose="020B0604020202020204" pitchFamily="34" charset="0"/>
              </a:defRPr>
            </a:lvl4pPr>
            <a:lvl5pPr marL="1028700" indent="0">
              <a:buNone/>
              <a:defRPr sz="1350" b="1">
                <a:solidFill>
                  <a:srgbClr val="EF4718"/>
                </a:solidFill>
                <a:latin typeface="Arial" panose="020B0604020202020204" pitchFamily="34" charset="0"/>
                <a:cs typeface="Arial" panose="020B0604020202020204" pitchFamily="34" charset="0"/>
              </a:defRPr>
            </a:lvl5pPr>
          </a:lstStyle>
          <a:p>
            <a:pPr lvl="0"/>
            <a:r>
              <a:rPr lang="en-US" dirty="0"/>
              <a:t>Click to enter Heading</a:t>
            </a:r>
          </a:p>
        </p:txBody>
      </p:sp>
    </p:spTree>
    <p:extLst>
      <p:ext uri="{BB962C8B-B14F-4D97-AF65-F5344CB8AC3E}">
        <p14:creationId xmlns:p14="http://schemas.microsoft.com/office/powerpoint/2010/main" val="35515345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95ABFDE-D889-4282-A130-A0A5EEA50E7B}"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459C83-E911-4E46-B0DB-EDDE7C200885}" type="slidenum">
              <a:rPr lang="en-US"/>
              <a:pPr>
                <a:defRPr/>
              </a:pPr>
              <a:t>‹#›</a:t>
            </a:fld>
            <a:endParaRPr lang="en-US"/>
          </a:p>
        </p:txBody>
      </p:sp>
    </p:spTree>
    <p:extLst>
      <p:ext uri="{BB962C8B-B14F-4D97-AF65-F5344CB8AC3E}">
        <p14:creationId xmlns:p14="http://schemas.microsoft.com/office/powerpoint/2010/main" val="22542339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7A77948C-8DA7-4A5D-ABBC-923B18E26E20}"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ECE652-6A64-4ADE-A684-30FA09954EF8}" type="slidenum">
              <a:rPr lang="en-US"/>
              <a:pPr>
                <a:defRPr/>
              </a:pPr>
              <a:t>‹#›</a:t>
            </a:fld>
            <a:endParaRPr lang="en-US"/>
          </a:p>
        </p:txBody>
      </p:sp>
    </p:spTree>
    <p:extLst>
      <p:ext uri="{BB962C8B-B14F-4D97-AF65-F5344CB8AC3E}">
        <p14:creationId xmlns:p14="http://schemas.microsoft.com/office/powerpoint/2010/main" val="1579933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5056D3-72D4-417C-9B32-3ADE0F2610E2}" type="datetime1">
              <a:rPr lang="en-US" smtClean="0"/>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41050046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lvl1pPr>
              <a:defRPr/>
            </a:lvl1pPr>
          </a:lstStyle>
          <a:p>
            <a:pPr>
              <a:defRPr/>
            </a:pPr>
            <a:fld id="{049A3819-86AB-4237-871F-6834C8D681C8}"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DD1B2D-3FAF-4412-B6FD-C91074997064}" type="slidenum">
              <a:rPr lang="en-US"/>
              <a:pPr>
                <a:defRPr/>
              </a:pPr>
              <a:t>‹#›</a:t>
            </a:fld>
            <a:endParaRPr lang="en-US"/>
          </a:p>
        </p:txBody>
      </p:sp>
    </p:spTree>
    <p:extLst>
      <p:ext uri="{BB962C8B-B14F-4D97-AF65-F5344CB8AC3E}">
        <p14:creationId xmlns:p14="http://schemas.microsoft.com/office/powerpoint/2010/main" val="33956651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p:cNvSpPr>
            <a:spLocks noGrp="1"/>
          </p:cNvSpPr>
          <p:nvPr>
            <p:ph type="dt" sz="half" idx="10"/>
          </p:nvPr>
        </p:nvSpPr>
        <p:spPr/>
        <p:txBody>
          <a:bodyPr/>
          <a:lstStyle>
            <a:lvl1pPr>
              <a:defRPr/>
            </a:lvl1pPr>
          </a:lstStyle>
          <a:p>
            <a:pPr>
              <a:defRPr/>
            </a:pPr>
            <a:fld id="{C9464539-3BDF-40F5-9DBB-5D8BC426215B}" type="datetime1">
              <a:rPr lang="en-US" smtClean="0"/>
              <a:t>11/26/2020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6D9C2F-63F0-48C3-B896-64E32069D579}" type="slidenum">
              <a:rPr lang="en-US"/>
              <a:pPr>
                <a:defRPr/>
              </a:pPr>
              <a:t>‹#›</a:t>
            </a:fld>
            <a:endParaRPr lang="en-US"/>
          </a:p>
        </p:txBody>
      </p:sp>
    </p:spTree>
    <p:extLst>
      <p:ext uri="{BB962C8B-B14F-4D97-AF65-F5344CB8AC3E}">
        <p14:creationId xmlns:p14="http://schemas.microsoft.com/office/powerpoint/2010/main" val="18079950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p:cNvSpPr>
            <a:spLocks noGrp="1"/>
          </p:cNvSpPr>
          <p:nvPr>
            <p:ph type="dt" sz="half" idx="10"/>
          </p:nvPr>
        </p:nvSpPr>
        <p:spPr/>
        <p:txBody>
          <a:bodyPr/>
          <a:lstStyle>
            <a:lvl1pPr>
              <a:defRPr/>
            </a:lvl1pPr>
          </a:lstStyle>
          <a:p>
            <a:pPr>
              <a:defRPr/>
            </a:pPr>
            <a:fld id="{D46EE4D8-6F57-46C3-B64D-01454D46C539}" type="datetime1">
              <a:rPr lang="en-US" smtClean="0"/>
              <a:t>11/26/2020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F5758DB-A7FC-4F35-83A3-81A0733C13F8}" type="slidenum">
              <a:rPr lang="en-US"/>
              <a:pPr>
                <a:defRPr/>
              </a:pPr>
              <a:t>‹#›</a:t>
            </a:fld>
            <a:endParaRPr lang="en-US"/>
          </a:p>
        </p:txBody>
      </p:sp>
    </p:spTree>
    <p:extLst>
      <p:ext uri="{BB962C8B-B14F-4D97-AF65-F5344CB8AC3E}">
        <p14:creationId xmlns:p14="http://schemas.microsoft.com/office/powerpoint/2010/main" val="6213181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B60D311-5AE8-40A5-A01A-60DC5735D535}" type="datetime1">
              <a:rPr lang="en-US" smtClean="0"/>
              <a:t>11/26/2020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314A879-802C-4344-9B78-DF38596C2B9B}" type="slidenum">
              <a:rPr lang="en-US"/>
              <a:pPr>
                <a:defRPr/>
              </a:pPr>
              <a:t>‹#›</a:t>
            </a:fld>
            <a:endParaRPr lang="en-US"/>
          </a:p>
        </p:txBody>
      </p:sp>
    </p:spTree>
    <p:extLst>
      <p:ext uri="{BB962C8B-B14F-4D97-AF65-F5344CB8AC3E}">
        <p14:creationId xmlns:p14="http://schemas.microsoft.com/office/powerpoint/2010/main" val="3724647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DDD9302-FEB9-4EB3-8252-1C98B10AC3E8}" type="datetime1">
              <a:rPr lang="en-US" smtClean="0"/>
              <a:t>11/26/2020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E7B00A4-631B-446D-8D3F-E6F174EE8B4E}" type="slidenum">
              <a:rPr lang="en-US"/>
              <a:pPr>
                <a:defRPr/>
              </a:pPr>
              <a:t>‹#›</a:t>
            </a:fld>
            <a:endParaRPr lang="en-US"/>
          </a:p>
        </p:txBody>
      </p:sp>
    </p:spTree>
    <p:extLst>
      <p:ext uri="{BB962C8B-B14F-4D97-AF65-F5344CB8AC3E}">
        <p14:creationId xmlns:p14="http://schemas.microsoft.com/office/powerpoint/2010/main" val="4760661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a:defRPr/>
            </a:pPr>
            <a:fld id="{1A4B86DC-8EAD-49A7-99CE-9A930F366C88}" type="datetime1">
              <a:rPr lang="en-US" smtClean="0"/>
              <a:t>11/26/2020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F5CCA6-338C-4C7C-AFB1-C2B638749470}" type="slidenum">
              <a:rPr lang="en-US"/>
              <a:pPr>
                <a:defRPr/>
              </a:pPr>
              <a:t>‹#›</a:t>
            </a:fld>
            <a:endParaRPr lang="en-US"/>
          </a:p>
        </p:txBody>
      </p:sp>
    </p:spTree>
    <p:extLst>
      <p:ext uri="{BB962C8B-B14F-4D97-AF65-F5344CB8AC3E}">
        <p14:creationId xmlns:p14="http://schemas.microsoft.com/office/powerpoint/2010/main" val="7473605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a:defRPr/>
            </a:lvl1pPr>
          </a:lstStyle>
          <a:p>
            <a:pPr>
              <a:defRPr/>
            </a:pPr>
            <a:fld id="{28FA2B8C-F4B2-4FF5-AE43-1DD31FC3B341}" type="datetime1">
              <a:rPr lang="en-US" smtClean="0"/>
              <a:t>11/26/2020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66C40B-167C-4B92-A232-1798DDE07D69}" type="slidenum">
              <a:rPr lang="en-US"/>
              <a:pPr>
                <a:defRPr/>
              </a:pPr>
              <a:t>‹#›</a:t>
            </a:fld>
            <a:endParaRPr lang="en-US"/>
          </a:p>
        </p:txBody>
      </p:sp>
    </p:spTree>
    <p:extLst>
      <p:ext uri="{BB962C8B-B14F-4D97-AF65-F5344CB8AC3E}">
        <p14:creationId xmlns:p14="http://schemas.microsoft.com/office/powerpoint/2010/main" val="26461429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36B0D380-FE67-419A-8BBF-3696B1B57820}"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FD13F2-C245-4654-8528-8E8B3CF0DCF2}" type="slidenum">
              <a:rPr lang="en-US"/>
              <a:pPr>
                <a:defRPr/>
              </a:pPr>
              <a:t>‹#›</a:t>
            </a:fld>
            <a:endParaRPr lang="en-US"/>
          </a:p>
        </p:txBody>
      </p:sp>
    </p:spTree>
    <p:extLst>
      <p:ext uri="{BB962C8B-B14F-4D97-AF65-F5344CB8AC3E}">
        <p14:creationId xmlns:p14="http://schemas.microsoft.com/office/powerpoint/2010/main" val="19117577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a:defRPr/>
            </a:lvl1pPr>
          </a:lstStyle>
          <a:p>
            <a:pPr>
              <a:defRPr/>
            </a:pPr>
            <a:fld id="{44B0D256-D0FE-4556-8E22-687F54723869}" type="datetime1">
              <a:rPr lang="en-US" smtClean="0"/>
              <a:t>11/26/2020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BBA0AA-E6D2-489E-B24A-85D29A481884}" type="slidenum">
              <a:rPr lang="en-US"/>
              <a:pPr>
                <a:defRPr/>
              </a:pPr>
              <a:t>‹#›</a:t>
            </a:fld>
            <a:endParaRPr lang="en-US"/>
          </a:p>
        </p:txBody>
      </p:sp>
    </p:spTree>
    <p:extLst>
      <p:ext uri="{BB962C8B-B14F-4D97-AF65-F5344CB8AC3E}">
        <p14:creationId xmlns:p14="http://schemas.microsoft.com/office/powerpoint/2010/main" val="292401360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3" y="836712"/>
            <a:ext cx="5802875" cy="2088232"/>
          </a:xfrm>
        </p:spPr>
        <p:txBody>
          <a:bodyPr anchor="ctr"/>
          <a:lstStyle>
            <a:lvl1pPr algn="ctr">
              <a:defRPr sz="1800" b="1">
                <a:solidFill>
                  <a:srgbClr val="F9671C"/>
                </a:solidFill>
                <a:latin typeface="Arial" panose="020B0604020202020204" pitchFamily="34" charset="0"/>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7099" y="3068960"/>
            <a:ext cx="5825067" cy="1368152"/>
          </a:xfrm>
        </p:spPr>
        <p:txBody>
          <a:bodyPr anchor="ctr"/>
          <a:lstStyle>
            <a:lvl1pPr marL="0" indent="0" algn="ctr">
              <a:buNone/>
              <a:defRPr sz="1500" b="1">
                <a:solidFill>
                  <a:srgbClr val="F9671C"/>
                </a:solidFill>
                <a:latin typeface="Arial" panose="020B0604020202020204" pitchFamily="34" charset="0"/>
                <a:cs typeface="Arial" panose="020B06040202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Enter Meeting and Presenter</a:t>
            </a:r>
          </a:p>
        </p:txBody>
      </p:sp>
      <p:sp>
        <p:nvSpPr>
          <p:cNvPr id="4" name="Date Placeholder 3"/>
          <p:cNvSpPr>
            <a:spLocks noGrp="1"/>
          </p:cNvSpPr>
          <p:nvPr>
            <p:ph type="dt" sz="half" idx="10"/>
          </p:nvPr>
        </p:nvSpPr>
        <p:spPr>
          <a:xfrm>
            <a:off x="459119" y="6205539"/>
            <a:ext cx="2743200" cy="365125"/>
          </a:xfrm>
        </p:spPr>
        <p:txBody>
          <a:bodyPr/>
          <a:lstStyle>
            <a:lvl1pPr>
              <a:defRPr/>
            </a:lvl1pPr>
          </a:lstStyle>
          <a:p>
            <a:pPr>
              <a:defRPr/>
            </a:pPr>
            <a:fld id="{EBE35711-323F-417A-BFD2-D07CDB3A7241}" type="datetime1">
              <a:rPr lang="en-US" altLang="en-US" smtClean="0"/>
              <a:t>11/26/2020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9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99285" y="4747395"/>
            <a:ext cx="3462867"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7099" y="4581128"/>
            <a:ext cx="3462867"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9196" y="4717119"/>
            <a:ext cx="4550635" cy="448816"/>
          </a:xfrm>
        </p:spPr>
        <p:txBody>
          <a:bodyPr anchor="ctr"/>
          <a:lstStyle>
            <a:lvl1pPr marL="0" indent="0" algn="ctr">
              <a:buNone/>
              <a:defRPr sz="1050" b="1">
                <a:solidFill>
                  <a:srgbClr val="005D28"/>
                </a:solidFill>
                <a:latin typeface="Arial" panose="020B0604020202020204" pitchFamily="34" charset="0"/>
                <a:cs typeface="Arial" panose="020B0604020202020204" pitchFamily="34" charset="0"/>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val="3539907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6B6238-FBA0-43E7-96CB-4C0CBE100011}" type="datetime1">
              <a:rPr lang="en-US" smtClean="0"/>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829719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B7A31-CB4F-44CB-9D42-5939297A44B9}" type="datetime1">
              <a:rPr lang="en-US" smtClean="0"/>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228871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9B065B-ABAA-4235-8E64-88A7F55C0480}" type="datetime1">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1706879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517075-32A7-4FFD-A491-53CBC85D21C6}" type="datetime1">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A6C62-4C75-4333-A080-710A64D87BB5}" type="slidenum">
              <a:rPr lang="en-US" smtClean="0"/>
              <a:t>‹#›</a:t>
            </a:fld>
            <a:endParaRPr lang="en-US"/>
          </a:p>
        </p:txBody>
      </p:sp>
    </p:spTree>
    <p:extLst>
      <p:ext uri="{BB962C8B-B14F-4D97-AF65-F5344CB8AC3E}">
        <p14:creationId xmlns:p14="http://schemas.microsoft.com/office/powerpoint/2010/main" val="2751017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DF0C4-B4BC-45EE-8FDD-DD0FCBEABDC6}" type="datetime1">
              <a:rPr lang="en-US" smtClean="0"/>
              <a:t>11/26/2020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A6C62-4C75-4333-A080-710A64D87BB5}" type="slidenum">
              <a:rPr lang="en-US" smtClean="0"/>
              <a:t>‹#›</a:t>
            </a:fld>
            <a:endParaRPr lang="en-US"/>
          </a:p>
        </p:txBody>
      </p:sp>
    </p:spTree>
    <p:extLst>
      <p:ext uri="{BB962C8B-B14F-4D97-AF65-F5344CB8AC3E}">
        <p14:creationId xmlns:p14="http://schemas.microsoft.com/office/powerpoint/2010/main" val="1412450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idx="4294967295"/>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a:sym typeface="Calibri Light" panose="020F0302020204030204" pitchFamily="34" charset="0"/>
              </a:rPr>
              <a:t>Click to edit Master title style</a:t>
            </a:r>
          </a:p>
        </p:txBody>
      </p:sp>
      <p:sp>
        <p:nvSpPr>
          <p:cNvPr id="1027"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sym typeface="Calibri" panose="020F0502020204030204" pitchFamily="34" charset="0"/>
              </a:rPr>
              <a:t>Click to edit Master text styles</a:t>
            </a:r>
          </a:p>
          <a:p>
            <a:pPr lvl="1"/>
            <a:r>
              <a:rPr lang="en-US" altLang="zh-CN">
                <a:sym typeface="Calibri" panose="020F0502020204030204" pitchFamily="34" charset="0"/>
              </a:rPr>
              <a:t>Second level</a:t>
            </a:r>
          </a:p>
          <a:p>
            <a:pPr lvl="2"/>
            <a:r>
              <a:rPr lang="en-US" altLang="zh-CN">
                <a:sym typeface="Calibri" panose="020F0502020204030204" pitchFamily="34" charset="0"/>
              </a:rPr>
              <a:t>Third level</a:t>
            </a:r>
          </a:p>
          <a:p>
            <a:pPr lvl="3"/>
            <a:r>
              <a:rPr lang="en-US" altLang="zh-CN">
                <a:sym typeface="Calibri" panose="020F0502020204030204" pitchFamily="34" charset="0"/>
              </a:rPr>
              <a:t>Fourth level</a:t>
            </a:r>
          </a:p>
          <a:p>
            <a:pPr lvl="4"/>
            <a:r>
              <a:rPr lang="en-US" altLang="zh-CN">
                <a:sym typeface="Calibri" panose="020F0502020204030204" pitchFamily="34" charset="0"/>
              </a:rPr>
              <a:t>Fifth level</a:t>
            </a:r>
          </a:p>
        </p:txBody>
      </p:sp>
      <p:sp>
        <p:nvSpPr>
          <p:cNvPr id="1028" name="Date Placeholder 3"/>
          <p:cNvSpPr>
            <a:spLocks noGrp="1" noChangeArrowheads="1"/>
          </p:cNvSpPr>
          <p:nvPr>
            <p:ph type="dt" sz="half" idx="2"/>
          </p:nvPr>
        </p:nvSpPr>
        <p:spPr bwMode="auto">
          <a:xfrm>
            <a:off x="838200" y="6356351"/>
            <a:ext cx="2743200" cy="365125"/>
          </a:xfrm>
          <a:prstGeom prst="rect">
            <a:avLst/>
          </a:prstGeom>
          <a:noFill/>
          <a:ln>
            <a:noFill/>
          </a:ln>
        </p:spPr>
        <p:txBody>
          <a:bodyPr vert="horz" wrap="square" lIns="91440" tIns="45720" rIns="91440" bIns="45720" numCol="1" anchor="ctr" anchorCtr="0" compatLnSpc="1">
            <a:prstTxWarp prst="textNoShape">
              <a:avLst/>
            </a:prstTxWarp>
          </a:bodyPr>
          <a:lstStyle>
            <a:lvl1pPr>
              <a:defRPr sz="900">
                <a:solidFill>
                  <a:srgbClr val="898989"/>
                </a:solidFill>
                <a:ea typeface="ＭＳ Ｐゴシック" panose="020B0600070205080204" pitchFamily="34" charset="-128"/>
              </a:defRPr>
            </a:lvl1pPr>
          </a:lstStyle>
          <a:p>
            <a:pPr>
              <a:defRPr/>
            </a:pPr>
            <a:fld id="{7088387A-DDCC-4C8C-A455-424C85542BD5}" type="datetime1">
              <a:rPr lang="en-US" altLang="en-US" smtClean="0"/>
              <a:t>11/26/2020</a:t>
            </a:fld>
            <a:endParaRPr lang="en-US" altLang="en-US" sz="1800">
              <a:solidFill>
                <a:schemeClr val="tx1"/>
              </a:solidFill>
            </a:endParaRPr>
          </a:p>
        </p:txBody>
      </p:sp>
      <p:sp>
        <p:nvSpPr>
          <p:cNvPr id="1029" name="Footer Placeholder 4"/>
          <p:cNvSpPr>
            <a:spLocks noGrp="1" noChangeArrowheads="1"/>
          </p:cNvSpPr>
          <p:nvPr>
            <p:ph type="ftr" sz="quarter" idx="3"/>
          </p:nvPr>
        </p:nvSpPr>
        <p:spPr bwMode="auto">
          <a:xfrm>
            <a:off x="4038600" y="6356351"/>
            <a:ext cx="41148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ctr">
              <a:defRPr sz="900">
                <a:solidFill>
                  <a:srgbClr val="898989"/>
                </a:solidFill>
                <a:latin typeface="Arial" panose="020B0604020202020204" pitchFamily="34" charset="0"/>
                <a:ea typeface="MS PGothic" panose="020B0600070205080204" pitchFamily="34" charset="-128"/>
                <a:cs typeface="+mn-cs"/>
              </a:defRPr>
            </a:lvl1pPr>
          </a:lstStyle>
          <a:p>
            <a:pPr>
              <a:defRPr/>
            </a:pPr>
            <a:endParaRPr lang="en-US" altLang="en-US"/>
          </a:p>
        </p:txBody>
      </p:sp>
      <p:sp>
        <p:nvSpPr>
          <p:cNvPr id="1030" name="Slide Number Placeholder 5"/>
          <p:cNvSpPr>
            <a:spLocks noGrp="1" noChangeArrowheads="1"/>
          </p:cNvSpPr>
          <p:nvPr>
            <p:ph type="sldNum" sz="quarter" idx="4"/>
          </p:nvPr>
        </p:nvSpPr>
        <p:spPr bwMode="auto">
          <a:xfrm>
            <a:off x="8610600" y="6356351"/>
            <a:ext cx="27432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r">
              <a:defRPr sz="900">
                <a:solidFill>
                  <a:srgbClr val="898989"/>
                </a:solidFill>
                <a:ea typeface="MS PGothic" panose="020B0600070205080204" pitchFamily="34" charset="-128"/>
              </a:defRPr>
            </a:lvl1pPr>
          </a:lstStyle>
          <a:p>
            <a:pPr>
              <a:defRPr/>
            </a:pPr>
            <a:fld id="{DA3DA974-68D5-49C9-A071-CE010D42EA04}" type="slidenum">
              <a:rPr lang="en-US" altLang="en-US"/>
              <a:pPr>
                <a:defRPr/>
              </a:pPr>
              <a:t>‹#›</a:t>
            </a:fld>
            <a:endParaRPr lang="en-US" altLang="en-US" sz="1800">
              <a:solidFill>
                <a:schemeClr val="tx1"/>
              </a:solidFill>
            </a:endParaRPr>
          </a:p>
        </p:txBody>
      </p:sp>
    </p:spTree>
    <p:extLst>
      <p:ext uri="{BB962C8B-B14F-4D97-AF65-F5344CB8AC3E}">
        <p14:creationId xmlns:p14="http://schemas.microsoft.com/office/powerpoint/2010/main" val="1768719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685800" indent="-685800" algn="l" rtl="0" eaLnBrk="0" fontAlgn="base" hangingPunct="0">
        <a:lnSpc>
          <a:spcPct val="90000"/>
        </a:lnSpc>
        <a:spcBef>
          <a:spcPct val="0"/>
        </a:spcBef>
        <a:spcAft>
          <a:spcPct val="0"/>
        </a:spcAft>
        <a:defRPr sz="3300" kern="1200">
          <a:solidFill>
            <a:schemeClr val="tx1"/>
          </a:solidFill>
          <a:latin typeface="+mj-lt"/>
          <a:ea typeface="+mj-ea"/>
          <a:cs typeface="SimSun" charset="0"/>
          <a:sym typeface="Calibri Light" panose="020F0302020204030204" pitchFamily="34" charset="0"/>
        </a:defRPr>
      </a:lvl1pPr>
      <a:lvl2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cs typeface="SimSun" charset="0"/>
          <a:sym typeface="Calibri Light" panose="020F0302020204030204" pitchFamily="34" charset="0"/>
        </a:defRPr>
      </a:lvl2pPr>
      <a:lvl3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cs typeface="SimSun" charset="0"/>
          <a:sym typeface="Calibri Light" panose="020F0302020204030204" pitchFamily="34" charset="0"/>
        </a:defRPr>
      </a:lvl3pPr>
      <a:lvl4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cs typeface="SimSun" charset="0"/>
          <a:sym typeface="Calibri Light" panose="020F0302020204030204" pitchFamily="34" charset="0"/>
        </a:defRPr>
      </a:lvl4pPr>
      <a:lvl5pPr marL="6858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cs typeface="SimSun" charset="0"/>
          <a:sym typeface="Calibri Light" panose="020F0302020204030204" pitchFamily="34" charset="0"/>
        </a:defRPr>
      </a:lvl5pPr>
      <a:lvl6pPr marL="11430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sym typeface="Calibri Light" panose="020F0302020204030204" pitchFamily="34" charset="0"/>
        </a:defRPr>
      </a:lvl6pPr>
      <a:lvl7pPr marL="16002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sym typeface="Calibri Light" panose="020F0302020204030204" pitchFamily="34" charset="0"/>
        </a:defRPr>
      </a:lvl7pPr>
      <a:lvl8pPr marL="20574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sym typeface="Calibri Light" panose="020F0302020204030204" pitchFamily="34" charset="0"/>
        </a:defRPr>
      </a:lvl8pPr>
      <a:lvl9pPr marL="2514600" indent="-685800" algn="l" rtl="0" eaLnBrk="0" fontAlgn="base" hangingPunct="0">
        <a:lnSpc>
          <a:spcPct val="90000"/>
        </a:lnSpc>
        <a:spcBef>
          <a:spcPct val="0"/>
        </a:spcBef>
        <a:spcAft>
          <a:spcPct val="0"/>
        </a:spcAft>
        <a:defRPr sz="3300">
          <a:solidFill>
            <a:schemeClr val="tx1"/>
          </a:solidFill>
          <a:latin typeface="Calibri Light" panose="020F0302020204030204" pitchFamily="34" charset="0"/>
          <a:ea typeface="SimSun" panose="02010600030101010101" pitchFamily="2" charset="-122"/>
          <a:sym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SimSun" charset="0"/>
          <a:sym typeface="Calibri" panose="020F0502020204030204" pitchFamily="34" charset="0"/>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SimSun" charset="0"/>
          <a:sym typeface="Calibri" panose="020F0502020204030204" pitchFamily="34" charset="0"/>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SimSun" charset="0"/>
          <a:sym typeface="Calibri" panose="020F0502020204030204" pitchFamily="34" charset="0"/>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SimSun" charset="0"/>
          <a:sym typeface="Calibri" panose="020F0502020204030204" pitchFamily="34" charset="0"/>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SimSun" charset="0"/>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Click to edit Master title style</a:t>
            </a:r>
            <a:endParaRPr lang="en-US"/>
          </a:p>
        </p:txBody>
      </p:sp>
      <p:sp>
        <p:nvSpPr>
          <p:cNvPr id="2051"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13E4A42A-22E1-4C76-998A-F7F6C424B6CE}" type="datetime1">
              <a:rPr lang="en-US" smtClean="0"/>
              <a:t>11/26/2020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31B5F42D-44E3-4D1E-AFB0-D727AC2D2516}" type="slidenum">
              <a:rPr lang="en-US"/>
              <a:pPr>
                <a:defRPr/>
              </a:pPr>
              <a:t>‹#›</a:t>
            </a:fld>
            <a:endParaRPr lang="en-US"/>
          </a:p>
        </p:txBody>
      </p:sp>
    </p:spTree>
    <p:extLst>
      <p:ext uri="{BB962C8B-B14F-4D97-AF65-F5344CB8AC3E}">
        <p14:creationId xmlns:p14="http://schemas.microsoft.com/office/powerpoint/2010/main" val="326110268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52284-C67C-4215-9E7E-F25332D80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64511140-C44E-4365-B519-9D53FDB290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D5B0E33-7895-497E-97BD-67631D7602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C0514-EE85-4F46-A608-19C6561B1B9B}" type="datetime1">
              <a:rPr lang="en-US" smtClean="0"/>
              <a:t>11/26/2020</a:t>
            </a:fld>
            <a:endParaRPr lang="en-ZA"/>
          </a:p>
        </p:txBody>
      </p:sp>
      <p:sp>
        <p:nvSpPr>
          <p:cNvPr id="5" name="Footer Placeholder 4">
            <a:extLst>
              <a:ext uri="{FF2B5EF4-FFF2-40B4-BE49-F238E27FC236}">
                <a16:creationId xmlns:a16="http://schemas.microsoft.com/office/drawing/2014/main" id="{94250DCE-F445-4D79-8628-BC56ED94AE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0F3CF5B8-6DE7-401F-B134-E1CBD52385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69C47-683C-4E1C-9072-9EB8AFC3DD34}" type="slidenum">
              <a:rPr lang="en-ZA" smtClean="0"/>
              <a:t>‹#›</a:t>
            </a:fld>
            <a:endParaRPr lang="en-ZA"/>
          </a:p>
        </p:txBody>
      </p:sp>
    </p:spTree>
    <p:extLst>
      <p:ext uri="{BB962C8B-B14F-4D97-AF65-F5344CB8AC3E}">
        <p14:creationId xmlns:p14="http://schemas.microsoft.com/office/powerpoint/2010/main" val="16661939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Click to edit Master title style</a:t>
            </a:r>
            <a:endParaRPr lang="en-US"/>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94596121-2D47-47C3-A4EF-14190C5DB267}" type="datetime1">
              <a:rPr lang="en-US" smtClean="0"/>
              <a:t>11/26/2020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4FAC9AE8-CB0B-448E-B0E2-7C5C00B55E9E}" type="slidenum">
              <a:rPr lang="en-US"/>
              <a:pPr>
                <a:defRPr/>
              </a:pPr>
              <a:t>‹#›</a:t>
            </a:fld>
            <a:endParaRPr lang="en-US"/>
          </a:p>
        </p:txBody>
      </p:sp>
    </p:spTree>
    <p:extLst>
      <p:ext uri="{BB962C8B-B14F-4D97-AF65-F5344CB8AC3E}">
        <p14:creationId xmlns:p14="http://schemas.microsoft.com/office/powerpoint/2010/main" val="171705775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65760" y="1067412"/>
            <a:ext cx="6666344" cy="1497492"/>
          </a:xfrm>
        </p:spPr>
        <p:txBody>
          <a:bodyPr/>
          <a:lstStyle/>
          <a:p>
            <a:r>
              <a:rPr lang="en-US" sz="2800" dirty="0"/>
              <a:t>COMMUNITY </a:t>
            </a:r>
            <a:r>
              <a:rPr lang="en-US" sz="2800" dirty="0" smtClean="0"/>
              <a:t>WORK PROGRAMME </a:t>
            </a:r>
            <a:r>
              <a:rPr lang="en-US" sz="2800" dirty="0"/>
              <a:t/>
            </a:r>
            <a:br>
              <a:rPr lang="en-US" sz="2800" dirty="0"/>
            </a:br>
            <a:r>
              <a:rPr lang="en-US" sz="2800" dirty="0"/>
              <a:t>AUDIT OUTCOMES</a:t>
            </a:r>
            <a:endParaRPr lang="en-ZA" sz="2800" dirty="0"/>
          </a:p>
        </p:txBody>
      </p:sp>
      <p:sp>
        <p:nvSpPr>
          <p:cNvPr id="8" name="Subtitle 7"/>
          <p:cNvSpPr>
            <a:spLocks noGrp="1"/>
          </p:cNvSpPr>
          <p:nvPr>
            <p:ph type="subTitle" idx="1"/>
          </p:nvPr>
        </p:nvSpPr>
        <p:spPr>
          <a:xfrm>
            <a:off x="195943" y="3000358"/>
            <a:ext cx="8420337" cy="2015779"/>
          </a:xfrm>
        </p:spPr>
        <p:txBody>
          <a:bodyPr/>
          <a:lstStyle/>
          <a:p>
            <a:pPr>
              <a:tabLst>
                <a:tab pos="233363" algn="l"/>
              </a:tabLst>
            </a:pPr>
            <a:r>
              <a:rPr lang="en-ZA" sz="2000" dirty="0">
                <a:solidFill>
                  <a:schemeClr val="tx2">
                    <a:lumMod val="60000"/>
                    <a:lumOff val="40000"/>
                  </a:schemeClr>
                </a:solidFill>
              </a:rPr>
              <a:t>PORTFOLIO COMMITTEE</a:t>
            </a:r>
          </a:p>
          <a:p>
            <a:pPr>
              <a:tabLst>
                <a:tab pos="233363" algn="l"/>
              </a:tabLst>
            </a:pPr>
            <a:r>
              <a:rPr lang="en-ZA" sz="2000" dirty="0"/>
              <a:t>Dr B Siswana</a:t>
            </a:r>
          </a:p>
          <a:p>
            <a:pPr>
              <a:tabLst>
                <a:tab pos="233363" algn="l"/>
              </a:tabLst>
            </a:pPr>
            <a:r>
              <a:rPr lang="en-ZA" sz="2000" dirty="0"/>
              <a:t>Deputy Director-General</a:t>
            </a:r>
          </a:p>
        </p:txBody>
      </p:sp>
      <p:sp>
        <p:nvSpPr>
          <p:cNvPr id="9" name="Content Placeholder 8"/>
          <p:cNvSpPr>
            <a:spLocks noGrp="1"/>
          </p:cNvSpPr>
          <p:nvPr>
            <p:ph sz="quarter" idx="13"/>
          </p:nvPr>
        </p:nvSpPr>
        <p:spPr>
          <a:xfrm>
            <a:off x="3422072" y="5016137"/>
            <a:ext cx="3348143" cy="600892"/>
          </a:xfrm>
        </p:spPr>
        <p:txBody>
          <a:bodyPr/>
          <a:lstStyle/>
          <a:p>
            <a:endParaRPr lang="en-ZA" sz="1800" dirty="0"/>
          </a:p>
          <a:p>
            <a:r>
              <a:rPr lang="en-ZA" sz="1800" dirty="0"/>
              <a:t>27 November 2020</a:t>
            </a:r>
            <a:endParaRPr lang="en-ZA" sz="2000" dirty="0"/>
          </a:p>
          <a:p>
            <a:endParaRPr lang="en-ZA" sz="1800" dirty="0"/>
          </a:p>
        </p:txBody>
      </p:sp>
      <p:sp>
        <p:nvSpPr>
          <p:cNvPr id="2" name="Slide Number Placeholder 1"/>
          <p:cNvSpPr>
            <a:spLocks noGrp="1"/>
          </p:cNvSpPr>
          <p:nvPr>
            <p:ph type="sldNum" sz="quarter" idx="12"/>
          </p:nvPr>
        </p:nvSpPr>
        <p:spPr/>
        <p:txBody>
          <a:bodyPr/>
          <a:lstStyle/>
          <a:p>
            <a:pPr>
              <a:defRPr/>
            </a:pPr>
            <a:fld id="{0771AC7C-942F-450F-AE9F-48ABDBD49A1A}" type="slidenum">
              <a:rPr lang="en-US" altLang="en-US" smtClean="0"/>
              <a:pPr>
                <a:defRPr/>
              </a:pPr>
              <a:t>1</a:t>
            </a:fld>
            <a:endParaRPr lang="en-US" altLang="en-US" dirty="0"/>
          </a:p>
        </p:txBody>
      </p:sp>
    </p:spTree>
    <p:extLst>
      <p:ext uri="{BB962C8B-B14F-4D97-AF65-F5344CB8AC3E}">
        <p14:creationId xmlns:p14="http://schemas.microsoft.com/office/powerpoint/2010/main" val="957994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26" y="130629"/>
            <a:ext cx="11911054" cy="513427"/>
          </a:xfrm>
          <a:solidFill>
            <a:schemeClr val="accent2"/>
          </a:solidFill>
        </p:spPr>
        <p:txBody>
          <a:bodyPr/>
          <a:lstStyle/>
          <a:p>
            <a:pPr marL="0" lvl="0" indent="0" algn="ctr" defTabSz="457200">
              <a:lnSpc>
                <a:spcPct val="107000"/>
              </a:lnSpc>
            </a:pPr>
            <a:r>
              <a:rPr lang="en-ZA" altLang="en-US" sz="2000" b="1" dirty="0">
                <a:solidFill>
                  <a:srgbClr val="FF9933"/>
                </a:solidFill>
                <a:latin typeface="Calibri"/>
                <a:cs typeface="+mn-cs"/>
              </a:rPr>
              <a:t>						</a:t>
            </a:r>
            <a:r>
              <a:rPr lang="en-ZA" altLang="en-US" sz="2400" b="1" dirty="0">
                <a:latin typeface="Arial" panose="020B0604020202020204" pitchFamily="34" charset="0"/>
                <a:cs typeface="Arial" panose="020B0604020202020204" pitchFamily="34" charset="0"/>
              </a:rPr>
              <a:t>CWP </a:t>
            </a:r>
            <a:r>
              <a:rPr lang="en-ZA" altLang="en-US" sz="2400" b="1" dirty="0" smtClean="0">
                <a:latin typeface="Arial" panose="020B0604020202020204" pitchFamily="34" charset="0"/>
                <a:cs typeface="Arial" panose="020B0604020202020204" pitchFamily="34" charset="0"/>
              </a:rPr>
              <a:t>ASSETS </a:t>
            </a:r>
            <a:endParaRPr lang="en-US" sz="2400"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53210A-2347-4750-A11C-03B256489F9D}"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800" b="0" i="0" u="none" strike="noStrike" kern="1200" cap="none" spc="0" normalizeH="0" baseline="0" noProof="0">
              <a:ln>
                <a:noFill/>
              </a:ln>
              <a:solidFill>
                <a:srgbClr val="000000"/>
              </a:solidFill>
              <a:effectLst/>
              <a:uLnTx/>
              <a:uFillTx/>
              <a:latin typeface="Calibri"/>
              <a:ea typeface="MS PGothic" panose="020B0600070205080204" pitchFamily="34" charset="-128"/>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3485543295"/>
              </p:ext>
            </p:extLst>
          </p:nvPr>
        </p:nvGraphicFramePr>
        <p:xfrm>
          <a:off x="159026" y="670667"/>
          <a:ext cx="11911054" cy="5712294"/>
        </p:xfrm>
        <a:graphic>
          <a:graphicData uri="http://schemas.openxmlformats.org/drawingml/2006/table">
            <a:tbl>
              <a:tblPr firstRow="1" bandRow="1">
                <a:tableStyleId>{5C22544A-7EE6-4342-B048-85BDC9FD1C3A}</a:tableStyleId>
              </a:tblPr>
              <a:tblGrid>
                <a:gridCol w="5289269">
                  <a:extLst>
                    <a:ext uri="{9D8B030D-6E8A-4147-A177-3AD203B41FA5}">
                      <a16:colId xmlns:a16="http://schemas.microsoft.com/office/drawing/2014/main" val="2543378128"/>
                    </a:ext>
                  </a:extLst>
                </a:gridCol>
                <a:gridCol w="6621785">
                  <a:extLst>
                    <a:ext uri="{9D8B030D-6E8A-4147-A177-3AD203B41FA5}">
                      <a16:colId xmlns:a16="http://schemas.microsoft.com/office/drawing/2014/main" val="31570593"/>
                    </a:ext>
                  </a:extLst>
                </a:gridCol>
              </a:tblGrid>
              <a:tr h="696251">
                <a:tc>
                  <a:txBody>
                    <a:bodyPr/>
                    <a:lstStyle/>
                    <a:p>
                      <a:pPr algn="just"/>
                      <a:r>
                        <a:rPr lang="en-US" sz="2000" dirty="0">
                          <a:solidFill>
                            <a:schemeClr val="tx1"/>
                          </a:solidFill>
                          <a:latin typeface="Arial" panose="020B0604020202020204" pitchFamily="34" charset="0"/>
                          <a:cs typeface="Arial" panose="020B0604020202020204" pitchFamily="34" charset="0"/>
                        </a:rPr>
                        <a:t>Root Cause identified on Training</a:t>
                      </a:r>
                    </a:p>
                  </a:txBody>
                  <a:tcPr marT="45721" marB="45721"/>
                </a:tc>
                <a:tc>
                  <a:txBody>
                    <a:bodyPr/>
                    <a:lstStyle/>
                    <a:p>
                      <a:pPr algn="just"/>
                      <a:r>
                        <a:rPr lang="en-US" sz="2000" dirty="0">
                          <a:solidFill>
                            <a:schemeClr val="tx1"/>
                          </a:solidFill>
                          <a:latin typeface="Arial" panose="020B0604020202020204" pitchFamily="34" charset="0"/>
                          <a:cs typeface="Arial" panose="020B0604020202020204" pitchFamily="34" charset="0"/>
                        </a:rPr>
                        <a:t>Progress to date</a:t>
                      </a:r>
                    </a:p>
                  </a:txBody>
                  <a:tcPr marT="45721" marB="45721">
                    <a:solidFill>
                      <a:schemeClr val="accent2"/>
                    </a:solidFill>
                  </a:tcPr>
                </a:tc>
                <a:extLst>
                  <a:ext uri="{0D108BD9-81ED-4DB2-BD59-A6C34878D82A}">
                    <a16:rowId xmlns:a16="http://schemas.microsoft.com/office/drawing/2014/main" val="2551857730"/>
                  </a:ext>
                </a:extLst>
              </a:tr>
              <a:tr h="1256334">
                <a:tc>
                  <a:txBody>
                    <a:bodyPr/>
                    <a:lstStyle/>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No assets verification reports</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 inventory list and Discrepancies with </a:t>
                      </a: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Asset Management;</a:t>
                      </a:r>
                    </a:p>
                    <a:p>
                      <a:pPr algn="just"/>
                      <a:endParaRPr lang="en-US" sz="1800" dirty="0">
                        <a:latin typeface="Arial" panose="020B0604020202020204" pitchFamily="34" charset="0"/>
                        <a:cs typeface="Arial" panose="020B0604020202020204" pitchFamily="34" charset="0"/>
                      </a:endParaRPr>
                    </a:p>
                  </a:txBody>
                  <a:tcPr>
                    <a:solidFill>
                      <a:srgbClr val="92D050"/>
                    </a:solidFill>
                  </a:tcPr>
                </a:tc>
                <a:tc rowSpan="4">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sz="1800" kern="1200" dirty="0">
                          <a:solidFill>
                            <a:schemeClr val="dk1"/>
                          </a:solidFill>
                          <a:effectLst/>
                          <a:latin typeface="Arial" panose="020B0604020202020204" pitchFamily="34" charset="0"/>
                          <a:ea typeface="+mn-ea"/>
                          <a:cs typeface="Arial" panose="020B0604020202020204" pitchFamily="34" charset="0"/>
                        </a:rPr>
                        <a:t>Annual Asset Verification is a process that takes place at the end of the financial year in preparation for the AFS.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endParaRPr lang="en-US" sz="1800" kern="1200" dirty="0">
                        <a:solidFill>
                          <a:schemeClr val="dk1"/>
                        </a:solidFill>
                        <a:effectLst/>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sz="1800" kern="1200" dirty="0">
                          <a:solidFill>
                            <a:schemeClr val="dk1"/>
                          </a:solidFill>
                          <a:effectLst/>
                          <a:latin typeface="Arial" panose="020B0604020202020204" pitchFamily="34" charset="0"/>
                          <a:ea typeface="+mn-ea"/>
                          <a:cs typeface="Arial" panose="020B0604020202020204" pitchFamily="34" charset="0"/>
                        </a:rPr>
                        <a:t>CWP assets verification was planned to start in April and required travelling across the republic however with the current National Lock Down, this process was negatively affected.</a:t>
                      </a:r>
                    </a:p>
                    <a:p>
                      <a:pPr marL="342900" marR="0" lvl="0" indent="-342900" algn="just" defTabSz="457200" rtl="0" eaLnBrk="0" fontAlgn="base" latinLnBrk="0" hangingPunct="0">
                        <a:lnSpc>
                          <a:spcPct val="107000"/>
                        </a:lnSpc>
                        <a:spcBef>
                          <a:spcPct val="0"/>
                        </a:spcBef>
                        <a:spcAft>
                          <a:spcPts val="0"/>
                        </a:spcAft>
                        <a:buClrTx/>
                        <a:buSzTx/>
                        <a:buFontTx/>
                        <a:buAutoNum type="alphaLcParenR"/>
                        <a:tabLst/>
                        <a:defRPr/>
                      </a:pPr>
                      <a:r>
                        <a:rPr kumimoji="0" lang="en-US"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The </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appointment of the Service Provider to assist with the asset verification process was suspended for 2019/20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fy</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and will be re-advertised for a shorter period in alignment to the remodeling process including handover.</a:t>
                      </a:r>
                    </a:p>
                    <a:p>
                      <a:pPr marL="342900" marR="0" lvl="0" indent="-342900" algn="just" defTabSz="457200" rtl="0" eaLnBrk="0" fontAlgn="base" latinLnBrk="0" hangingPunct="0">
                        <a:lnSpc>
                          <a:spcPct val="107000"/>
                        </a:lnSpc>
                        <a:spcBef>
                          <a:spcPct val="0"/>
                        </a:spcBef>
                        <a:spcAft>
                          <a:spcPts val="0"/>
                        </a:spcAft>
                        <a:buClrTx/>
                        <a:buSzTx/>
                        <a:buFontTx/>
                        <a:buAutoNum type="alphaLcParen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The process of taking this forward is currently underway</a:t>
                      </a:r>
                    </a:p>
                    <a:p>
                      <a:pPr marL="342900" marR="0" lvl="0" indent="-342900" algn="just" defTabSz="457200" rtl="0" eaLnBrk="0" fontAlgn="base" latinLnBrk="0" hangingPunct="0">
                        <a:lnSpc>
                          <a:spcPct val="107000"/>
                        </a:lnSpc>
                        <a:spcBef>
                          <a:spcPct val="0"/>
                        </a:spcBef>
                        <a:spcAft>
                          <a:spcPts val="0"/>
                        </a:spcAft>
                        <a:buClrTx/>
                        <a:buSzTx/>
                        <a:buFontTx/>
                        <a:buAutoNum type="alphaLcParenR"/>
                        <a:tabLst/>
                        <a:defRPr/>
                      </a:pPr>
                      <a:r>
                        <a:rPr lang="en-US" sz="1800" kern="1200" dirty="0" smtClean="0">
                          <a:solidFill>
                            <a:schemeClr val="dk1"/>
                          </a:solidFill>
                          <a:effectLst/>
                          <a:latin typeface="Arial" panose="020B0604020202020204" pitchFamily="34" charset="0"/>
                          <a:ea typeface="+mn-ea"/>
                          <a:cs typeface="Arial" panose="020B0604020202020204" pitchFamily="34" charset="0"/>
                        </a:rPr>
                        <a:t>Management </a:t>
                      </a:r>
                      <a:r>
                        <a:rPr lang="en-US" sz="1800" kern="1200" dirty="0">
                          <a:solidFill>
                            <a:schemeClr val="dk1"/>
                          </a:solidFill>
                          <a:effectLst/>
                          <a:latin typeface="Arial" panose="020B0604020202020204" pitchFamily="34" charset="0"/>
                          <a:ea typeface="+mn-ea"/>
                          <a:cs typeface="Arial" panose="020B0604020202020204" pitchFamily="34" charset="0"/>
                        </a:rPr>
                        <a:t>requested NPOs to submit the required updated registers for all assets procured, but credibility of the information submission by NPOs is still in question and require physical verification which could not be done prior to submission of AFS</a:t>
                      </a:r>
                      <a:r>
                        <a:rPr lang="en-US" sz="1800" kern="1200" dirty="0" smtClean="0">
                          <a:solidFill>
                            <a:schemeClr val="dk1"/>
                          </a:solidFill>
                          <a:effectLst/>
                          <a:latin typeface="Arial" panose="020B0604020202020204" pitchFamily="34" charset="0"/>
                          <a:ea typeface="+mn-ea"/>
                          <a:cs typeface="Arial" panose="020B0604020202020204" pitchFamily="34" charset="0"/>
                        </a:rPr>
                        <a:t>.</a:t>
                      </a:r>
                      <a:endParaRPr lang="en-US" sz="18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accent2"/>
                    </a:solidFill>
                  </a:tcPr>
                </a:tc>
                <a:extLst>
                  <a:ext uri="{0D108BD9-81ED-4DB2-BD59-A6C34878D82A}">
                    <a16:rowId xmlns:a16="http://schemas.microsoft.com/office/drawing/2014/main" val="1352994664"/>
                  </a:ext>
                </a:extLst>
              </a:tr>
              <a:tr h="631753">
                <a:tc>
                  <a:txBody>
                    <a:bodyPr/>
                    <a:lstStyle/>
                    <a:p>
                      <a:pPr marL="0" marR="0" lvl="0" indent="0" algn="just" defTabSz="457200" rtl="0" eaLnBrk="0" fontAlgn="base" latinLnBrk="0" hangingPunct="0">
                        <a:lnSpc>
                          <a:spcPct val="107000"/>
                        </a:lnSpc>
                        <a:spcBef>
                          <a:spcPct val="0"/>
                        </a:spcBef>
                        <a:spcAft>
                          <a:spcPts val="0"/>
                        </a:spcAft>
                        <a:buClrTx/>
                        <a:buSzTx/>
                        <a:buFont typeface="Arial"/>
                        <a:buNone/>
                        <a:tabLst/>
                        <a:defRPr/>
                      </a:pPr>
                      <a:r>
                        <a:rPr kumimoji="0" lang="en-ZA" sz="16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Times New Roman" panose="02020603050405020304" pitchFamily="18" charset="0"/>
                        </a:rPr>
                        <a:t>b) Discrepancies with </a:t>
                      </a:r>
                      <a:r>
                        <a:rPr kumimoji="0" lang="en-ZA" sz="1600" b="1"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Times New Roman" panose="02020603050405020304" pitchFamily="18" charset="0"/>
                        </a:rPr>
                        <a:t>Asset Management</a:t>
                      </a:r>
                      <a:endParaRPr kumimoji="0" lang="en-ZA" sz="16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just"/>
                      <a:endParaRPr lang="en-US" sz="1800" dirty="0">
                        <a:solidFill>
                          <a:schemeClr val="tx1"/>
                        </a:solidFill>
                        <a:latin typeface="Arial" panose="020B0604020202020204" pitchFamily="34" charset="0"/>
                        <a:cs typeface="Arial" panose="020B0604020202020204" pitchFamily="34" charset="0"/>
                      </a:endParaRPr>
                    </a:p>
                  </a:txBody>
                  <a:tcPr>
                    <a:solidFill>
                      <a:srgbClr val="92D050"/>
                    </a:solidFill>
                  </a:tcPr>
                </a:tc>
                <a:tc vMerge="1">
                  <a:txBody>
                    <a:bodyPr/>
                    <a:lstStyle/>
                    <a:p>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1073818"/>
                  </a:ext>
                </a:extLst>
              </a:tr>
              <a:tr h="1221636">
                <a:tc>
                  <a:txBody>
                    <a:bodyPr/>
                    <a:lstStyle/>
                    <a:p>
                      <a:pPr marL="0" marR="0" lvl="0" indent="0" algn="just" defTabSz="4572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US" altLang="en-US" sz="1800" b="1" i="0" u="none" strike="noStrike" kern="1200" cap="none" spc="0" normalizeH="0" baseline="0" noProof="0" dirty="0">
                          <a:ln>
                            <a:noFill/>
                          </a:ln>
                          <a:solidFill>
                            <a:schemeClr val="tx1"/>
                          </a:solidFill>
                          <a:effectLst/>
                          <a:uLnTx/>
                          <a:uFillTx/>
                          <a:latin typeface="Arial" panose="020B0604020202020204" pitchFamily="34" charset="0"/>
                          <a:ea typeface="SimSun"/>
                          <a:cs typeface="Arial" panose="020B0604020202020204" pitchFamily="34" charset="0"/>
                        </a:rPr>
                        <a:t>c) Verification </a:t>
                      </a:r>
                      <a:r>
                        <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SimSun"/>
                          <a:cs typeface="Arial" panose="020B0604020202020204" pitchFamily="34" charset="0"/>
                        </a:rPr>
                        <a:t/>
                      </a:r>
                      <a:br>
                        <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SimSun"/>
                          <a:cs typeface="Arial" panose="020B0604020202020204" pitchFamily="34" charset="0"/>
                        </a:rPr>
                      </a:br>
                      <a:r>
                        <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SimSun"/>
                          <a:cs typeface="Arial" panose="020B0604020202020204" pitchFamily="34" charset="0"/>
                        </a:rPr>
                        <a:t>– Tracing from floor to asset register</a:t>
                      </a:r>
                      <a:br>
                        <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SimSun"/>
                          <a:cs typeface="Arial" panose="020B0604020202020204" pitchFamily="34" charset="0"/>
                        </a:rPr>
                      </a:br>
                      <a:r>
                        <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SimSun"/>
                          <a:cs typeface="Arial" panose="020B0604020202020204" pitchFamily="34" charset="0"/>
                        </a:rPr>
                        <a:t>– Major, Minor assets existence not confirmed</a:t>
                      </a:r>
                    </a:p>
                  </a:txBody>
                  <a:tcPr>
                    <a:solidFill>
                      <a:srgbClr val="92D050"/>
                    </a:solidFill>
                  </a:tcPr>
                </a:tc>
                <a:tc vMerge="1">
                  <a:txBody>
                    <a:bodyPr/>
                    <a:lstStyle/>
                    <a:p>
                      <a:pPr marL="342900" marR="0" lvl="0" indent="-342900" algn="l" defTabSz="457200" rtl="0" eaLnBrk="0" fontAlgn="base" latinLnBrk="0" hangingPunct="0">
                        <a:lnSpc>
                          <a:spcPct val="107000"/>
                        </a:lnSpc>
                        <a:spcBef>
                          <a:spcPct val="0"/>
                        </a:spcBef>
                        <a:spcAft>
                          <a:spcPts val="0"/>
                        </a:spcAft>
                        <a:buClrTx/>
                        <a:buSzTx/>
                        <a:buFontTx/>
                        <a:buAutoNum type="alphaLcParenR"/>
                        <a:tabLst/>
                        <a:defRPr/>
                      </a:pPr>
                      <a:endPar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txBody>
                  <a:tcPr/>
                </a:tc>
                <a:extLst>
                  <a:ext uri="{0D108BD9-81ED-4DB2-BD59-A6C34878D82A}">
                    <a16:rowId xmlns:a16="http://schemas.microsoft.com/office/drawing/2014/main" val="962585030"/>
                  </a:ext>
                </a:extLst>
              </a:tr>
              <a:tr h="1906320">
                <a:tc>
                  <a:txBody>
                    <a:bodyPr/>
                    <a:lstStyle/>
                    <a:p>
                      <a:pPr marL="0" marR="0" lvl="0" indent="0" algn="just" defTabSz="4572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SimSun"/>
                          <a:cs typeface="Arial" panose="020B0604020202020204" pitchFamily="34" charset="0"/>
                        </a:rPr>
                        <a:t>d) Additions – Assets not barcoded </a:t>
                      </a:r>
                    </a:p>
                    <a:p>
                      <a:pPr marL="0" marR="0" lvl="0" indent="0" algn="just" defTabSz="4572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SimSun"/>
                          <a:cs typeface="Arial" panose="020B0604020202020204" pitchFamily="34" charset="0"/>
                        </a:rPr>
                        <a:t>e) Inaccurate description </a:t>
                      </a:r>
                    </a:p>
                    <a:p>
                      <a:pPr marL="0" marR="0" lvl="0" indent="0" algn="just" defTabSz="4572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SimSun"/>
                          <a:cs typeface="Arial" panose="020B0604020202020204" pitchFamily="34" charset="0"/>
                        </a:rPr>
                        <a:t>f) Incorrect classification</a:t>
                      </a:r>
                    </a:p>
                  </a:txBody>
                  <a:tcPr>
                    <a:solidFill>
                      <a:srgbClr val="92D050"/>
                    </a:solidFill>
                  </a:tcPr>
                </a:tc>
                <a:tc vMerge="1">
                  <a:txBody>
                    <a:bodyPr/>
                    <a:lstStyle/>
                    <a:p>
                      <a:pPr marL="342900" marR="0" lvl="0" indent="-342900" algn="l" defTabSz="457200" rtl="0" eaLnBrk="0" fontAlgn="base" latinLnBrk="0" hangingPunct="0">
                        <a:lnSpc>
                          <a:spcPct val="107000"/>
                        </a:lnSpc>
                        <a:spcBef>
                          <a:spcPct val="0"/>
                        </a:spcBef>
                        <a:spcAft>
                          <a:spcPts val="0"/>
                        </a:spcAft>
                        <a:buClrTx/>
                        <a:buSzTx/>
                        <a:buFontTx/>
                        <a:buAutoNum type="alphaLcParenR"/>
                        <a:tabLst/>
                        <a:defRPr/>
                      </a:pPr>
                      <a:endPar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txBody>
                  <a:tcPr/>
                </a:tc>
                <a:extLst>
                  <a:ext uri="{0D108BD9-81ED-4DB2-BD59-A6C34878D82A}">
                    <a16:rowId xmlns:a16="http://schemas.microsoft.com/office/drawing/2014/main" val="1173566069"/>
                  </a:ext>
                </a:extLst>
              </a:tr>
            </a:tbl>
          </a:graphicData>
        </a:graphic>
      </p:graphicFrame>
    </p:spTree>
    <p:extLst>
      <p:ext uri="{BB962C8B-B14F-4D97-AF65-F5344CB8AC3E}">
        <p14:creationId xmlns:p14="http://schemas.microsoft.com/office/powerpoint/2010/main" val="141269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49086"/>
          </a:xfrm>
          <a:solidFill>
            <a:srgbClr val="FF9900"/>
          </a:solidFill>
        </p:spPr>
        <p:txBody>
          <a:bodyPr/>
          <a:lstStyle/>
          <a:p>
            <a:pPr marL="0" indent="0" algn="ctr" defTabSz="457200">
              <a:lnSpc>
                <a:spcPct val="100000"/>
              </a:lnSpc>
              <a:defRPr/>
            </a:pPr>
            <a:r>
              <a:rPr lang="en-US" altLang="zh-CN" sz="2400" b="1" dirty="0">
                <a:solidFill>
                  <a:schemeClr val="bg1"/>
                </a:solidFill>
                <a:latin typeface="Arial" panose="020B0604020202020204" pitchFamily="34" charset="0"/>
                <a:ea typeface="MS PGothic" panose="020B0600070205080204" pitchFamily="34" charset="-128"/>
                <a:cs typeface="+mn-cs"/>
                <a:sym typeface="Arial" panose="020B0604020202020204" pitchFamily="34" charset="0"/>
              </a:rPr>
              <a:t>ROOT CAUSES AND SUMMARY OF KEY FINDINGS:</a:t>
            </a:r>
            <a:r>
              <a:rPr lang="en-US" altLang="zh-CN" sz="2400" dirty="0">
                <a:solidFill>
                  <a:schemeClr val="bg1"/>
                </a:solidFill>
                <a:latin typeface="Arial" panose="020B0604020202020204" pitchFamily="34" charset="0"/>
                <a:ea typeface="MS PGothic" panose="020B0600070205080204" pitchFamily="34" charset="-128"/>
                <a:cs typeface="+mn-cs"/>
                <a:sym typeface="Arial" panose="020B0604020202020204" pitchFamily="34" charset="0"/>
              </a:rPr>
              <a:t/>
            </a:r>
            <a:br>
              <a:rPr lang="en-US" altLang="zh-CN" sz="2400" dirty="0">
                <a:solidFill>
                  <a:schemeClr val="bg1"/>
                </a:solidFill>
                <a:latin typeface="Arial" panose="020B0604020202020204" pitchFamily="34" charset="0"/>
                <a:ea typeface="MS PGothic" panose="020B0600070205080204" pitchFamily="34" charset="-128"/>
                <a:cs typeface="+mn-cs"/>
                <a:sym typeface="Arial" panose="020B0604020202020204" pitchFamily="34" charset="0"/>
              </a:rPr>
            </a:br>
            <a:r>
              <a:rPr lang="en-US" altLang="en-US" sz="2400" b="1" dirty="0">
                <a:solidFill>
                  <a:schemeClr val="bg1"/>
                </a:solidFill>
                <a:latin typeface="Arial" panose="020B0604020202020204" pitchFamily="34" charset="0"/>
                <a:cs typeface="+mn-cs"/>
              </a:rPr>
              <a:t>CWP Pre-Payments &amp; Project Management Fees </a:t>
            </a:r>
            <a:r>
              <a:rPr lang="en-US" altLang="en-US" sz="2400" b="1" dirty="0">
                <a:solidFill>
                  <a:srgbClr val="FF9933"/>
                </a:solidFill>
                <a:latin typeface="Arial" panose="020B0604020202020204" pitchFamily="34" charset="0"/>
                <a:cs typeface="+mn-cs"/>
              </a:rPr>
              <a:t>:</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76302084"/>
              </p:ext>
            </p:extLst>
          </p:nvPr>
        </p:nvGraphicFramePr>
        <p:xfrm>
          <a:off x="0" y="984252"/>
          <a:ext cx="12192000" cy="5694899"/>
        </p:xfrm>
        <a:graphic>
          <a:graphicData uri="http://schemas.openxmlformats.org/drawingml/2006/table">
            <a:tbl>
              <a:tblPr firstRow="1" bandRow="1">
                <a:tableStyleId>{5C22544A-7EE6-4342-B048-85BDC9FD1C3A}</a:tableStyleId>
              </a:tblPr>
              <a:tblGrid>
                <a:gridCol w="5630346">
                  <a:extLst>
                    <a:ext uri="{9D8B030D-6E8A-4147-A177-3AD203B41FA5}">
                      <a16:colId xmlns:a16="http://schemas.microsoft.com/office/drawing/2014/main" val="2420235848"/>
                    </a:ext>
                  </a:extLst>
                </a:gridCol>
                <a:gridCol w="6561654">
                  <a:extLst>
                    <a:ext uri="{9D8B030D-6E8A-4147-A177-3AD203B41FA5}">
                      <a16:colId xmlns:a16="http://schemas.microsoft.com/office/drawing/2014/main" val="3460140796"/>
                    </a:ext>
                  </a:extLst>
                </a:gridCol>
              </a:tblGrid>
              <a:tr h="482819">
                <a:tc>
                  <a:txBody>
                    <a:bodyPr/>
                    <a:lstStyle/>
                    <a:p>
                      <a:pPr algn="just"/>
                      <a:r>
                        <a:rPr lang="en-US" sz="1600" dirty="0">
                          <a:latin typeface="Arial" panose="020B0604020202020204" pitchFamily="34" charset="0"/>
                          <a:cs typeface="Arial" panose="020B0604020202020204" pitchFamily="34" charset="0"/>
                        </a:rPr>
                        <a:t>Root Causes identified</a:t>
                      </a:r>
                    </a:p>
                  </a:txBody>
                  <a:tcPr>
                    <a:solidFill>
                      <a:srgbClr val="00B050"/>
                    </a:solidFill>
                  </a:tcPr>
                </a:tc>
                <a:tc>
                  <a:txBody>
                    <a:bodyPr/>
                    <a:lstStyle/>
                    <a:p>
                      <a:pPr algn="just"/>
                      <a:r>
                        <a:rPr lang="en-US" sz="1600" dirty="0">
                          <a:solidFill>
                            <a:schemeClr val="tx1"/>
                          </a:solidFill>
                          <a:latin typeface="Arial" panose="020B0604020202020204" pitchFamily="34" charset="0"/>
                          <a:cs typeface="Arial" panose="020B0604020202020204" pitchFamily="34" charset="0"/>
                        </a:rPr>
                        <a:t>Progress to date:</a:t>
                      </a:r>
                    </a:p>
                  </a:txBody>
                  <a:tcPr>
                    <a:solidFill>
                      <a:schemeClr val="bg1"/>
                    </a:solidFill>
                  </a:tcPr>
                </a:tc>
                <a:extLst>
                  <a:ext uri="{0D108BD9-81ED-4DB2-BD59-A6C34878D82A}">
                    <a16:rowId xmlns:a16="http://schemas.microsoft.com/office/drawing/2014/main" val="2165104365"/>
                  </a:ext>
                </a:extLst>
              </a:tr>
              <a:tr h="4889281">
                <a:tc>
                  <a:txBody>
                    <a:bodyPr/>
                    <a:lstStyle/>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Non-functional NPO </a:t>
                      </a: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payments.</a:t>
                      </a:r>
                      <a:endParaRPr kumimoji="0" lang="en-ZA"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Portfolio of evidence </a:t>
                      </a: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not provided for the expenses incurred.</a:t>
                      </a:r>
                      <a:endParaRPr kumimoji="0" lang="en-ZA"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Procurement made by the NPOs not in accordance with the </a:t>
                      </a:r>
                      <a:r>
                        <a:rPr kumimoji="0" lang="en-GB"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NPO’s SCM Policies</a:t>
                      </a: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a:t>
                      </a:r>
                      <a:endParaRPr kumimoji="0" lang="en-ZA"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No evidence that </a:t>
                      </a:r>
                      <a:r>
                        <a:rPr kumimoji="0" lang="en-GB"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unutilized funds </a:t>
                      </a: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by certain NPOs were paid back to </a:t>
                      </a:r>
                      <a:r>
                        <a:rPr kumimoji="0" lang="en-GB" altLang="en-US" sz="1600" b="0" i="0" u="none" strike="noStrike" kern="1200" cap="none" spc="0" normalizeH="0" baseline="0" noProof="0" dirty="0" err="1">
                          <a:ln>
                            <a:noFill/>
                          </a:ln>
                          <a:solidFill>
                            <a:srgbClr val="595959"/>
                          </a:solidFill>
                          <a:effectLst/>
                          <a:uLnTx/>
                          <a:uFillTx/>
                          <a:latin typeface="Arial" panose="020B0604020202020204" pitchFamily="34" charset="0"/>
                          <a:ea typeface="SimSun" panose="02010600030101010101" pitchFamily="2" charset="-122"/>
                          <a:cs typeface="+mn-cs"/>
                        </a:rPr>
                        <a:t>DCoG</a:t>
                      </a: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a:t>
                      </a:r>
                      <a:endParaRPr kumimoji="0" lang="en-ZA"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NPO payments not in accordance with </a:t>
                      </a:r>
                      <a:r>
                        <a:rPr kumimoji="0" lang="en-GB"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payment supporting evidence</a:t>
                      </a: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a:t>
                      </a:r>
                      <a:endParaRPr kumimoji="0" lang="en-ZA"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Supporting evidence not provided to support the </a:t>
                      </a:r>
                      <a:r>
                        <a:rPr kumimoji="0" lang="en-GB"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quarterly performance reports</a:t>
                      </a: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a:t>
                      </a:r>
                      <a:endParaRPr kumimoji="0" lang="en-ZA"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Monthly and Quarterly performance reports </a:t>
                      </a:r>
                      <a:r>
                        <a:rPr kumimoji="0" lang="en-GB"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not submitted </a:t>
                      </a:r>
                      <a:r>
                        <a:rPr kumimoji="0" lang="en-GB"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for audit purposes.	</a:t>
                      </a: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Advances</a:t>
                      </a: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 to Non-Profit Institutions not supported</a:t>
                      </a:r>
                      <a:endParaRPr kumimoji="0" lang="en-ZA"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Overstatement</a:t>
                      </a: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 of Prepayments, Project Management Fee</a:t>
                      </a:r>
                      <a:endParaRPr kumimoji="0" lang="en-ZA"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Goods &amp; Services; Project Management </a:t>
                      </a:r>
                      <a:r>
                        <a:rPr kumimoji="0" lang="en-US"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rPr>
                        <a:t>fees not supported</a:t>
                      </a:r>
                      <a:endParaRPr kumimoji="0" lang="en-ZA" altLang="en-US" sz="1600" b="1"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p>
                      <a:pPr marL="0" marR="0" lvl="0" indent="0" algn="just" defTabSz="457200" rtl="0" eaLnBrk="0" fontAlgn="base" latinLnBrk="0" hangingPunct="0">
                        <a:lnSpc>
                          <a:spcPct val="100000"/>
                        </a:lnSpc>
                        <a:spcBef>
                          <a:spcPct val="0"/>
                        </a:spcBef>
                        <a:spcAft>
                          <a:spcPct val="0"/>
                        </a:spcAft>
                        <a:buClrTx/>
                        <a:buSzTx/>
                        <a:buFont typeface="+mj-lt"/>
                        <a:buNone/>
                        <a:tabLst/>
                        <a:defRPr/>
                      </a:pPr>
                      <a:endPar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SimSun" panose="02010600030101010101" pitchFamily="2" charset="-122"/>
                        <a:cs typeface="+mn-cs"/>
                      </a:endParaRPr>
                    </a:p>
                  </a:txBody>
                  <a:tcPr>
                    <a:solidFill>
                      <a:schemeClr val="bg1"/>
                    </a:solidFill>
                  </a:tcPr>
                </a:tc>
                <a:tc>
                  <a:txBody>
                    <a:bodyPr/>
                    <a:lstStyle/>
                    <a:p>
                      <a:pPr marL="457200" indent="-457200" algn="just" defTabSz="457200">
                        <a:lnSpc>
                          <a:spcPct val="100000"/>
                        </a:lnSpc>
                        <a:spcBef>
                          <a:spcPct val="0"/>
                        </a:spcBef>
                        <a:buFont typeface="Arial" panose="020B0604020202020204" pitchFamily="34" charset="0"/>
                        <a:buChar char="•"/>
                        <a:defRPr/>
                      </a:pPr>
                      <a:r>
                        <a:rPr lang="en-ZA" altLang="en-US" sz="1600" dirty="0">
                          <a:solidFill>
                            <a:schemeClr val="tx1"/>
                          </a:solidFill>
                          <a:latin typeface="Arial" panose="020B0604020202020204" pitchFamily="34" charset="0"/>
                          <a:cs typeface="+mn-cs"/>
                        </a:rPr>
                        <a:t>Developed and implemented Record Management System for submission of information by NPOs.</a:t>
                      </a:r>
                    </a:p>
                    <a:p>
                      <a:pPr marL="457200" indent="-457200" algn="just" defTabSz="457200">
                        <a:lnSpc>
                          <a:spcPct val="100000"/>
                        </a:lnSpc>
                        <a:spcBef>
                          <a:spcPct val="0"/>
                        </a:spcBef>
                        <a:buFont typeface="Arial" panose="020B0604020202020204" pitchFamily="34" charset="0"/>
                        <a:buChar char="•"/>
                        <a:defRPr/>
                      </a:pPr>
                      <a:endParaRPr lang="en-ZA" altLang="en-US" sz="1600" dirty="0">
                        <a:solidFill>
                          <a:schemeClr val="tx1"/>
                        </a:solidFill>
                        <a:latin typeface="Arial" panose="020B0604020202020204" pitchFamily="34" charset="0"/>
                        <a:cs typeface="+mn-cs"/>
                      </a:endParaRPr>
                    </a:p>
                    <a:p>
                      <a:pPr marL="457200" indent="-457200" algn="just" defTabSz="457200">
                        <a:lnSpc>
                          <a:spcPct val="100000"/>
                        </a:lnSpc>
                        <a:spcBef>
                          <a:spcPct val="0"/>
                        </a:spcBef>
                        <a:buFont typeface="Arial" panose="020B0604020202020204" pitchFamily="34" charset="0"/>
                        <a:buChar char="•"/>
                        <a:defRPr/>
                      </a:pPr>
                      <a:r>
                        <a:rPr lang="en-ZA" altLang="en-US" sz="1600" dirty="0">
                          <a:solidFill>
                            <a:schemeClr val="tx1"/>
                          </a:solidFill>
                          <a:latin typeface="Arial" panose="020B0604020202020204" pitchFamily="34" charset="0"/>
                          <a:cs typeface="+mn-cs"/>
                        </a:rPr>
                        <a:t>Letters of non-compliance were written to NPOs to ensure compliance and accountability.</a:t>
                      </a:r>
                    </a:p>
                    <a:p>
                      <a:pPr marL="457200" indent="-457200" algn="just" defTabSz="457200">
                        <a:lnSpc>
                          <a:spcPct val="100000"/>
                        </a:lnSpc>
                        <a:spcBef>
                          <a:spcPct val="0"/>
                        </a:spcBef>
                        <a:buFont typeface="Arial" panose="020B0604020202020204" pitchFamily="34" charset="0"/>
                        <a:buChar char="•"/>
                        <a:defRPr/>
                      </a:pPr>
                      <a:endParaRPr lang="en-ZA" altLang="en-US" sz="1600" dirty="0">
                        <a:solidFill>
                          <a:schemeClr val="tx1"/>
                        </a:solidFill>
                        <a:latin typeface="Arial" panose="020B0604020202020204" pitchFamily="34" charset="0"/>
                        <a:cs typeface="+mn-cs"/>
                      </a:endParaRPr>
                    </a:p>
                    <a:p>
                      <a:pPr marL="457200" indent="-457200" algn="just" defTabSz="457200">
                        <a:lnSpc>
                          <a:spcPct val="100000"/>
                        </a:lnSpc>
                        <a:spcBef>
                          <a:spcPct val="0"/>
                        </a:spcBef>
                        <a:buFont typeface="Arial" panose="020B0604020202020204" pitchFamily="34" charset="0"/>
                        <a:buChar char="•"/>
                        <a:defRPr/>
                      </a:pPr>
                      <a:r>
                        <a:rPr lang="en-ZA" altLang="en-US" sz="1600" dirty="0">
                          <a:solidFill>
                            <a:schemeClr val="tx1"/>
                          </a:solidFill>
                          <a:latin typeface="Arial" panose="020B0604020202020204" pitchFamily="34" charset="0"/>
                          <a:cs typeface="+mn-cs"/>
                        </a:rPr>
                        <a:t>One on one interaction with NPOs was held to further follow up on areas identified as non-compliance.</a:t>
                      </a:r>
                    </a:p>
                    <a:p>
                      <a:pPr marL="457200" indent="-457200" algn="just" defTabSz="457200">
                        <a:lnSpc>
                          <a:spcPct val="100000"/>
                        </a:lnSpc>
                        <a:spcBef>
                          <a:spcPct val="0"/>
                        </a:spcBef>
                        <a:buFont typeface="Arial" panose="020B0604020202020204" pitchFamily="34" charset="0"/>
                        <a:buChar char="•"/>
                        <a:defRPr/>
                      </a:pPr>
                      <a:endParaRPr lang="en-ZA" altLang="en-US" sz="1600" dirty="0">
                        <a:solidFill>
                          <a:schemeClr val="tx1"/>
                        </a:solidFill>
                        <a:latin typeface="Arial" panose="020B0604020202020204" pitchFamily="34" charset="0"/>
                        <a:cs typeface="+mn-cs"/>
                      </a:endParaRPr>
                    </a:p>
                    <a:p>
                      <a:pPr marL="457200" indent="-457200" algn="just" defTabSz="457200">
                        <a:lnSpc>
                          <a:spcPct val="100000"/>
                        </a:lnSpc>
                        <a:spcBef>
                          <a:spcPct val="0"/>
                        </a:spcBef>
                        <a:buFont typeface="Arial" panose="020B0604020202020204" pitchFamily="34" charset="0"/>
                        <a:buChar char="•"/>
                        <a:defRPr/>
                      </a:pPr>
                      <a:r>
                        <a:rPr lang="en-ZA" altLang="en-US" sz="1600" dirty="0">
                          <a:solidFill>
                            <a:schemeClr val="tx1"/>
                          </a:solidFill>
                          <a:latin typeface="Arial" panose="020B0604020202020204" pitchFamily="34" charset="0"/>
                          <a:cs typeface="+mn-cs"/>
                        </a:rPr>
                        <a:t>NPO Annual Performance Assessment are currently being conducted to confirm performance by NPOs.</a:t>
                      </a:r>
                    </a:p>
                    <a:p>
                      <a:pPr marL="0" marR="0" lvl="0" indent="0" algn="just" defTabSz="457200" rtl="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en-ZA" altLang="en-US" sz="1600" b="0" i="0" u="none" strike="noStrike" kern="1200" cap="none" spc="0" normalizeH="0" baseline="0" noProof="0" dirty="0">
                        <a:ln>
                          <a:noFill/>
                        </a:ln>
                        <a:solidFill>
                          <a:schemeClr val="tx1"/>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ZA" altLang="en-US" sz="1600" b="0" i="0" u="none" strike="noStrike" kern="1200" cap="none" spc="0" normalizeH="0" baseline="0" noProof="0" dirty="0">
                        <a:ln>
                          <a:noFill/>
                        </a:ln>
                        <a:solidFill>
                          <a:schemeClr val="tx1"/>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panose="020B0604020202020204" pitchFamily="34" charset="0"/>
                          <a:ea typeface="SimSun" panose="02010600030101010101" pitchFamily="2" charset="-122"/>
                          <a:cs typeface="+mn-cs"/>
                        </a:rPr>
                        <a:t>Matter is referred to Investigations for quantifying and validating for accountability &amp; transparency;</a:t>
                      </a: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ZA" altLang="en-US" sz="1600" b="0" i="0" u="none" strike="noStrike" kern="1200" cap="none" spc="0" normalizeH="0" baseline="0" noProof="0" dirty="0">
                        <a:ln>
                          <a:noFill/>
                        </a:ln>
                        <a:solidFill>
                          <a:schemeClr val="tx1"/>
                        </a:solidFill>
                        <a:effectLst/>
                        <a:uLnTx/>
                        <a:uFillTx/>
                        <a:latin typeface="Arial" panose="020B0604020202020204" pitchFamily="34" charset="0"/>
                        <a:ea typeface="SimSun" panose="02010600030101010101" pitchFamily="2" charset="-122"/>
                        <a:cs typeface="+mn-cs"/>
                      </a:endParaRPr>
                    </a:p>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ZA" altLang="en-US" sz="1600" b="0" i="0" u="none" strike="noStrike" kern="1200" cap="none" spc="0" normalizeH="0" baseline="0" noProof="0" dirty="0">
                          <a:ln>
                            <a:noFill/>
                          </a:ln>
                          <a:solidFill>
                            <a:schemeClr val="tx1"/>
                          </a:solidFill>
                          <a:effectLst/>
                          <a:uLnTx/>
                          <a:uFillTx/>
                          <a:latin typeface="Arial" panose="020B0604020202020204" pitchFamily="34" charset="0"/>
                          <a:ea typeface="SimSun" panose="02010600030101010101" pitchFamily="2" charset="-122"/>
                          <a:cs typeface="+mn-cs"/>
                        </a:rPr>
                        <a:t>There is an </a:t>
                      </a:r>
                      <a:r>
                        <a:rPr kumimoji="0" lang="en-ZA" altLang="en-US" sz="1600" b="1" i="0" u="none" strike="noStrike" kern="1200" cap="none" spc="0" normalizeH="0" baseline="0" noProof="0" dirty="0">
                          <a:ln>
                            <a:noFill/>
                          </a:ln>
                          <a:solidFill>
                            <a:schemeClr val="tx1"/>
                          </a:solidFill>
                          <a:effectLst/>
                          <a:uLnTx/>
                          <a:uFillTx/>
                          <a:latin typeface="Arial" panose="020B0604020202020204" pitchFamily="34" charset="0"/>
                          <a:ea typeface="SimSun" panose="02010600030101010101" pitchFamily="2" charset="-122"/>
                          <a:cs typeface="+mn-cs"/>
                        </a:rPr>
                        <a:t>approved PM Fee guidelines </a:t>
                      </a:r>
                      <a:r>
                        <a:rPr kumimoji="0" lang="en-ZA" altLang="en-US" sz="1600" b="0" i="0" u="none" strike="noStrike" kern="1200" cap="none" spc="0" normalizeH="0" baseline="0" noProof="0" dirty="0">
                          <a:ln>
                            <a:noFill/>
                          </a:ln>
                          <a:solidFill>
                            <a:schemeClr val="tx1"/>
                          </a:solidFill>
                          <a:effectLst/>
                          <a:uLnTx/>
                          <a:uFillTx/>
                          <a:latin typeface="Arial" panose="020B0604020202020204" pitchFamily="34" charset="0"/>
                          <a:ea typeface="SimSun" panose="02010600030101010101" pitchFamily="2" charset="-122"/>
                          <a:cs typeface="+mn-cs"/>
                        </a:rPr>
                        <a:t>which is currently being aligned to SLA Addendum for signing once concluded</a:t>
                      </a:r>
                      <a:r>
                        <a:rPr kumimoji="0" lang="en-ZA" altLang="en-US" sz="1600" b="0" i="0" u="none" strike="noStrike" kern="1200" cap="none" spc="0" normalizeH="0" baseline="0" noProof="0" dirty="0" smtClean="0">
                          <a:ln>
                            <a:noFill/>
                          </a:ln>
                          <a:solidFill>
                            <a:schemeClr val="tx1"/>
                          </a:solidFill>
                          <a:effectLst/>
                          <a:uLnTx/>
                          <a:uFillTx/>
                          <a:latin typeface="Arial" panose="020B0604020202020204" pitchFamily="34" charset="0"/>
                          <a:ea typeface="SimSun" panose="02010600030101010101" pitchFamily="2" charset="-122"/>
                          <a:cs typeface="+mn-cs"/>
                        </a:rPr>
                        <a:t>;</a:t>
                      </a:r>
                      <a:endParaRPr kumimoji="0" lang="en-ZA" altLang="en-US" sz="1600" b="0" i="0" u="none" strike="noStrike" kern="1200" cap="none" spc="0" normalizeH="0" baseline="0" noProof="0" dirty="0">
                        <a:ln>
                          <a:noFill/>
                        </a:ln>
                        <a:solidFill>
                          <a:schemeClr val="tx1"/>
                        </a:solidFill>
                        <a:effectLst/>
                        <a:uLnTx/>
                        <a:uFillTx/>
                        <a:latin typeface="Arial" panose="020B0604020202020204" pitchFamily="34" charset="0"/>
                        <a:ea typeface="SimSun" panose="02010600030101010101" pitchFamily="2" charset="-122"/>
                        <a:cs typeface="+mn-cs"/>
                      </a:endParaRPr>
                    </a:p>
                  </a:txBody>
                  <a:tcPr>
                    <a:solidFill>
                      <a:srgbClr val="FF9900"/>
                    </a:solidFill>
                  </a:tcPr>
                </a:tc>
                <a:extLst>
                  <a:ext uri="{0D108BD9-81ED-4DB2-BD59-A6C34878D82A}">
                    <a16:rowId xmlns:a16="http://schemas.microsoft.com/office/drawing/2014/main" val="1104337945"/>
                  </a:ext>
                </a:extLst>
              </a:tr>
            </a:tbl>
          </a:graphicData>
        </a:graphic>
      </p:graphicFrame>
      <p:sp>
        <p:nvSpPr>
          <p:cNvPr id="3483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96097929-0B2E-45C4-9166-9F0384E3E3BB}" type="slidenum">
              <a:rPr kumimoji="0" lang="en-US"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11</a:t>
            </a:fld>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201168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4149-7A60-44B1-B9E2-24026FAB5190}"/>
              </a:ext>
            </a:extLst>
          </p:cNvPr>
          <p:cNvSpPr>
            <a:spLocks noGrp="1"/>
          </p:cNvSpPr>
          <p:nvPr>
            <p:ph type="title"/>
          </p:nvPr>
        </p:nvSpPr>
        <p:spPr>
          <a:xfrm>
            <a:off x="117565" y="144321"/>
            <a:ext cx="11939451" cy="908187"/>
          </a:xfrm>
          <a:solidFill>
            <a:schemeClr val="bg1"/>
          </a:solidFill>
        </p:spPr>
        <p:txBody>
          <a:bodyPr/>
          <a:lstStyle/>
          <a:p>
            <a:r>
              <a:rPr lang="en-US" dirty="0" smtClean="0"/>
              <a:t/>
            </a:r>
            <a:br>
              <a:rPr lang="en-US" dirty="0" smtClean="0"/>
            </a:br>
            <a:r>
              <a:rPr lang="en-US" dirty="0" smtClean="0"/>
              <a:t> </a:t>
            </a:r>
            <a:r>
              <a:rPr lang="en-ZA" dirty="0"/>
              <a:t>SUMMARY OF THE SUSPENSE ACCOUNT</a:t>
            </a:r>
            <a:br>
              <a:rPr lang="en-ZA" dirty="0"/>
            </a:br>
            <a:endParaRPr lang="en-US" dirty="0"/>
          </a:p>
        </p:txBody>
      </p:sp>
      <p:graphicFrame>
        <p:nvGraphicFramePr>
          <p:cNvPr id="4" name="Content Placeholder 3">
            <a:extLst>
              <a:ext uri="{FF2B5EF4-FFF2-40B4-BE49-F238E27FC236}">
                <a16:creationId xmlns:a16="http://schemas.microsoft.com/office/drawing/2014/main" id="{4F94AABF-6517-4C95-8010-5284B99C3544}"/>
              </a:ext>
            </a:extLst>
          </p:cNvPr>
          <p:cNvGraphicFramePr>
            <a:graphicFrameLocks noGrp="1"/>
          </p:cNvGraphicFramePr>
          <p:nvPr>
            <p:ph idx="1"/>
            <p:extLst>
              <p:ext uri="{D42A27DB-BD31-4B8C-83A1-F6EECF244321}">
                <p14:modId xmlns:p14="http://schemas.microsoft.com/office/powerpoint/2010/main" val="996412305"/>
              </p:ext>
            </p:extLst>
          </p:nvPr>
        </p:nvGraphicFramePr>
        <p:xfrm>
          <a:off x="117565" y="1417633"/>
          <a:ext cx="11939451" cy="4938718"/>
        </p:xfrm>
        <a:graphic>
          <a:graphicData uri="http://schemas.openxmlformats.org/drawingml/2006/table">
            <a:tbl>
              <a:tblPr/>
              <a:tblGrid>
                <a:gridCol w="1781758">
                  <a:extLst>
                    <a:ext uri="{9D8B030D-6E8A-4147-A177-3AD203B41FA5}">
                      <a16:colId xmlns:a16="http://schemas.microsoft.com/office/drawing/2014/main" val="3425782297"/>
                    </a:ext>
                  </a:extLst>
                </a:gridCol>
                <a:gridCol w="1581937">
                  <a:extLst>
                    <a:ext uri="{9D8B030D-6E8A-4147-A177-3AD203B41FA5}">
                      <a16:colId xmlns:a16="http://schemas.microsoft.com/office/drawing/2014/main" val="2400026397"/>
                    </a:ext>
                  </a:extLst>
                </a:gridCol>
                <a:gridCol w="2264666">
                  <a:extLst>
                    <a:ext uri="{9D8B030D-6E8A-4147-A177-3AD203B41FA5}">
                      <a16:colId xmlns:a16="http://schemas.microsoft.com/office/drawing/2014/main" val="3330967740"/>
                    </a:ext>
                  </a:extLst>
                </a:gridCol>
                <a:gridCol w="2614357">
                  <a:extLst>
                    <a:ext uri="{9D8B030D-6E8A-4147-A177-3AD203B41FA5}">
                      <a16:colId xmlns:a16="http://schemas.microsoft.com/office/drawing/2014/main" val="1204029076"/>
                    </a:ext>
                  </a:extLst>
                </a:gridCol>
                <a:gridCol w="1681846">
                  <a:extLst>
                    <a:ext uri="{9D8B030D-6E8A-4147-A177-3AD203B41FA5}">
                      <a16:colId xmlns:a16="http://schemas.microsoft.com/office/drawing/2014/main" val="2654121784"/>
                    </a:ext>
                  </a:extLst>
                </a:gridCol>
                <a:gridCol w="2014887">
                  <a:extLst>
                    <a:ext uri="{9D8B030D-6E8A-4147-A177-3AD203B41FA5}">
                      <a16:colId xmlns:a16="http://schemas.microsoft.com/office/drawing/2014/main" val="2977801306"/>
                    </a:ext>
                  </a:extLst>
                </a:gridCol>
              </a:tblGrid>
              <a:tr h="399676">
                <a:tc gridSpan="6">
                  <a:txBody>
                    <a:bodyPr/>
                    <a:lstStyle/>
                    <a:p>
                      <a:pPr algn="ctr" fontAlgn="ctr"/>
                      <a:endParaRPr lang="en-US" sz="2000" b="1" i="0" u="none" strike="noStrike" dirty="0">
                        <a:solidFill>
                          <a:srgbClr val="000000"/>
                        </a:solidFill>
                        <a:effectLst/>
                        <a:latin typeface="Calibri" panose="020F0502020204030204" pitchFamily="34" charset="0"/>
                      </a:endParaRPr>
                    </a:p>
                  </a:txBody>
                  <a:tcPr marL="9517" marR="9517" marT="9517"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907690"/>
                  </a:ext>
                </a:extLst>
              </a:tr>
              <a:tr h="237646">
                <a:tc>
                  <a:txBody>
                    <a:bodyPr/>
                    <a:lstStyle/>
                    <a:p>
                      <a:pPr algn="ctr" fontAlgn="ctr"/>
                      <a:r>
                        <a:rPr lang="en-US" sz="1100" b="1" i="0" u="none" strike="noStrike">
                          <a:solidFill>
                            <a:srgbClr val="000000"/>
                          </a:solidFill>
                          <a:effectLst/>
                          <a:latin typeface="Calibri" panose="020F0502020204030204" pitchFamily="34" charset="0"/>
                        </a:rPr>
                        <a:t>NO</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NPO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1100" b="1" i="0" u="none" strike="noStrike">
                          <a:solidFill>
                            <a:srgbClr val="000000"/>
                          </a:solidFill>
                          <a:effectLst/>
                          <a:latin typeface="Calibri" panose="020F0502020204030204" pitchFamily="34" charset="0"/>
                        </a:rPr>
                        <a:t>NO OF DOCUMENTS</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1100" b="1" i="0" u="none" strike="noStrike">
                          <a:solidFill>
                            <a:srgbClr val="000000"/>
                          </a:solidFill>
                          <a:effectLst/>
                          <a:latin typeface="Calibri" panose="020F0502020204030204" pitchFamily="34" charset="0"/>
                        </a:rPr>
                        <a:t>NOT RESOLVED</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ctr"/>
                      <a:r>
                        <a:rPr lang="en-US" sz="1100" b="1" i="0" u="none" strike="noStrike">
                          <a:solidFill>
                            <a:srgbClr val="000000"/>
                          </a:solidFill>
                          <a:effectLst/>
                          <a:latin typeface="Calibri" panose="020F0502020204030204" pitchFamily="34" charset="0"/>
                        </a:rPr>
                        <a:t>ON HAND</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DOCUMENTS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51076425"/>
                  </a:ext>
                </a:extLst>
              </a:tr>
              <a:tr h="391036">
                <a:tc>
                  <a:txBody>
                    <a:bodyPr/>
                    <a:lstStyle/>
                    <a:p>
                      <a:pPr algn="ctr" fontAlgn="ctr"/>
                      <a:r>
                        <a:rPr lang="en-US" sz="1100" b="0" i="0" u="none" strike="noStrike">
                          <a:solidFill>
                            <a:srgbClr val="000000"/>
                          </a:solidFill>
                          <a:effectLst/>
                          <a:latin typeface="Calibri" panose="020F0502020204030204" pitchFamily="34" charset="0"/>
                        </a:rPr>
                        <a:t>1</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THEMBALETHU</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4964030"/>
                  </a:ext>
                </a:extLst>
              </a:tr>
              <a:tr h="391036">
                <a:tc>
                  <a:txBody>
                    <a:bodyPr/>
                    <a:lstStyle/>
                    <a:p>
                      <a:pPr algn="ctr" fontAlgn="ctr"/>
                      <a:r>
                        <a:rPr lang="en-US" sz="1100" b="0" i="0" u="none" strike="noStrike">
                          <a:solidFill>
                            <a:srgbClr val="000000"/>
                          </a:solidFill>
                          <a:effectLst/>
                          <a:latin typeface="Calibri" panose="020F0502020204030204" pitchFamily="34" charset="0"/>
                        </a:rPr>
                        <a:t>2</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SAYM</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31</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1,269,014.48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1,478,520.68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5%</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211384"/>
                  </a:ext>
                </a:extLst>
              </a:tr>
              <a:tr h="391036">
                <a:tc>
                  <a:txBody>
                    <a:bodyPr/>
                    <a:lstStyle/>
                    <a:p>
                      <a:pPr algn="ctr" fontAlgn="ctr"/>
                      <a:r>
                        <a:rPr lang="en-US" sz="1100" b="0" i="0" u="none" strike="noStrike">
                          <a:solidFill>
                            <a:srgbClr val="000000"/>
                          </a:solidFill>
                          <a:effectLst/>
                          <a:latin typeface="Calibri" panose="020F0502020204030204" pitchFamily="34" charset="0"/>
                        </a:rPr>
                        <a:t>3</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BAFF</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25</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150,185.06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4%</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541826"/>
                  </a:ext>
                </a:extLst>
              </a:tr>
              <a:tr h="391036">
                <a:tc>
                  <a:txBody>
                    <a:bodyPr/>
                    <a:lstStyle/>
                    <a:p>
                      <a:pPr algn="ctr" fontAlgn="ctr"/>
                      <a:r>
                        <a:rPr lang="en-US" sz="1100" b="0" i="0" u="none" strike="noStrike">
                          <a:solidFill>
                            <a:srgbClr val="000000"/>
                          </a:solidFill>
                          <a:effectLst/>
                          <a:latin typeface="Calibri" panose="020F0502020204030204" pitchFamily="34" charset="0"/>
                        </a:rPr>
                        <a:t>4</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INSIKA</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164</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930,818.88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26%</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6392548"/>
                  </a:ext>
                </a:extLst>
              </a:tr>
              <a:tr h="391036">
                <a:tc>
                  <a:txBody>
                    <a:bodyPr/>
                    <a:lstStyle/>
                    <a:p>
                      <a:pPr algn="ctr" fontAlgn="ctr"/>
                      <a:r>
                        <a:rPr lang="en-US" sz="1100" b="0" i="0" u="none" strike="noStrike">
                          <a:solidFill>
                            <a:srgbClr val="000000"/>
                          </a:solidFill>
                          <a:effectLst/>
                          <a:latin typeface="Calibri" panose="020F0502020204030204" pitchFamily="34" charset="0"/>
                        </a:rPr>
                        <a:t>5</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SEBOKA</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770608"/>
                  </a:ext>
                </a:extLst>
              </a:tr>
              <a:tr h="391036">
                <a:tc>
                  <a:txBody>
                    <a:bodyPr/>
                    <a:lstStyle/>
                    <a:p>
                      <a:pPr algn="ctr" fontAlgn="ctr"/>
                      <a:r>
                        <a:rPr lang="en-US" sz="1100" b="0" i="0" u="none" strike="noStrike">
                          <a:solidFill>
                            <a:srgbClr val="000000"/>
                          </a:solidFill>
                          <a:effectLst/>
                          <a:latin typeface="Calibri" panose="020F0502020204030204" pitchFamily="34" charset="0"/>
                        </a:rPr>
                        <a:t>6</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3L DEV</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73</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966,645.46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483,866.45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172020"/>
                  </a:ext>
                </a:extLst>
              </a:tr>
              <a:tr h="391036">
                <a:tc>
                  <a:txBody>
                    <a:bodyPr/>
                    <a:lstStyle/>
                    <a:p>
                      <a:pPr algn="ctr" fontAlgn="ctr"/>
                      <a:r>
                        <a:rPr lang="en-US" sz="1100" b="0" i="0" u="none" strike="noStrike">
                          <a:solidFill>
                            <a:srgbClr val="000000"/>
                          </a:solidFill>
                          <a:effectLst/>
                          <a:latin typeface="Calibri" panose="020F0502020204030204" pitchFamily="34" charset="0"/>
                        </a:rPr>
                        <a:t>7</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JOUBERT</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0%</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8357517"/>
                  </a:ext>
                </a:extLst>
              </a:tr>
              <a:tr h="391036">
                <a:tc>
                  <a:txBody>
                    <a:bodyPr/>
                    <a:lstStyle/>
                    <a:p>
                      <a:pPr algn="ctr" fontAlgn="ctr"/>
                      <a:r>
                        <a:rPr lang="en-US" sz="1100" b="0" i="0" u="none" strike="noStrike">
                          <a:solidFill>
                            <a:srgbClr val="000000"/>
                          </a:solidFill>
                          <a:effectLst/>
                          <a:latin typeface="Calibri" panose="020F0502020204030204" pitchFamily="34" charset="0"/>
                        </a:rPr>
                        <a:t>8</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IKETSETSE</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239</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2,240,024.96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38%</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1910527"/>
                  </a:ext>
                </a:extLst>
              </a:tr>
              <a:tr h="391036">
                <a:tc>
                  <a:txBody>
                    <a:bodyPr/>
                    <a:lstStyle/>
                    <a:p>
                      <a:pPr algn="ctr" fontAlgn="ctr"/>
                      <a:r>
                        <a:rPr lang="en-US" sz="1100" b="0" i="0" u="none" strike="noStrike">
                          <a:solidFill>
                            <a:srgbClr val="000000"/>
                          </a:solidFill>
                          <a:effectLst/>
                          <a:latin typeface="Calibri" panose="020F0502020204030204" pitchFamily="34" charset="0"/>
                        </a:rPr>
                        <a:t>9</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AFSA</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350,411.25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8410740"/>
                  </a:ext>
                </a:extLst>
              </a:tr>
              <a:tr h="391036">
                <a:tc>
                  <a:txBody>
                    <a:bodyPr/>
                    <a:lstStyle/>
                    <a:p>
                      <a:pPr algn="ctr" fontAlgn="ctr"/>
                      <a:r>
                        <a:rPr lang="en-US" sz="1100" b="0" i="0" u="none" strike="noStrike">
                          <a:solidFill>
                            <a:srgbClr val="000000"/>
                          </a:solidFill>
                          <a:effectLst/>
                          <a:latin typeface="Calibri" panose="020F0502020204030204" pitchFamily="34" charset="0"/>
                        </a:rPr>
                        <a:t>10</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ICEMBE</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21</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151,036.00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164170"/>
                  </a:ext>
                </a:extLst>
              </a:tr>
              <a:tr h="391036">
                <a:tc gridSpan="2">
                  <a:txBody>
                    <a:bodyPr/>
                    <a:lstStyle/>
                    <a:p>
                      <a:pPr algn="ctr" fontAlgn="ctr"/>
                      <a:r>
                        <a:rPr lang="en-US" sz="1100" b="1" i="0" u="none" strike="noStrike">
                          <a:solidFill>
                            <a:srgbClr val="000000"/>
                          </a:solidFill>
                          <a:effectLst/>
                          <a:latin typeface="Calibri" panose="020F0502020204030204" pitchFamily="34" charset="0"/>
                        </a:rPr>
                        <a:t>TOTAL</a:t>
                      </a:r>
                    </a:p>
                  </a:txBody>
                  <a:tcPr marL="9517" marR="9517" marT="951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h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630</a:t>
                      </a:r>
                    </a:p>
                  </a:txBody>
                  <a:tcPr marL="9517" marR="9517" marT="951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1" i="0" u="none" strike="noStrike">
                          <a:solidFill>
                            <a:srgbClr val="000000"/>
                          </a:solidFill>
                          <a:effectLst/>
                          <a:latin typeface="Calibri" panose="020F0502020204030204" pitchFamily="34" charset="0"/>
                        </a:rPr>
                        <a:t>                        5,557,539.78 </a:t>
                      </a:r>
                    </a:p>
                  </a:txBody>
                  <a:tcPr marL="9517" marR="9517" marT="951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1" i="0" u="none" strike="noStrike">
                          <a:solidFill>
                            <a:srgbClr val="000000"/>
                          </a:solidFill>
                          <a:effectLst/>
                          <a:latin typeface="Calibri" panose="020F0502020204030204" pitchFamily="34" charset="0"/>
                        </a:rPr>
                        <a:t>      2,462,983.44 </a:t>
                      </a:r>
                    </a:p>
                  </a:txBody>
                  <a:tcPr marL="9517" marR="9517" marT="951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1" i="0" u="none" strike="noStrike" dirty="0">
                          <a:solidFill>
                            <a:srgbClr val="000000"/>
                          </a:solidFill>
                          <a:effectLst/>
                          <a:latin typeface="Calibri" panose="020F0502020204030204" pitchFamily="34" charset="0"/>
                        </a:rPr>
                        <a:t>100%</a:t>
                      </a:r>
                    </a:p>
                  </a:txBody>
                  <a:tcPr marL="9517" marR="9517" marT="951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87218054"/>
                  </a:ext>
                </a:extLst>
              </a:tr>
            </a:tbl>
          </a:graphicData>
        </a:graphic>
      </p:graphicFrame>
      <p:sp>
        <p:nvSpPr>
          <p:cNvPr id="3" name="Slide Number Placeholder 2"/>
          <p:cNvSpPr>
            <a:spLocks noGrp="1"/>
          </p:cNvSpPr>
          <p:nvPr>
            <p:ph type="sldNum" sz="quarter" idx="12"/>
          </p:nvPr>
        </p:nvSpPr>
        <p:spPr/>
        <p:txBody>
          <a:bodyPr/>
          <a:lstStyle/>
          <a:p>
            <a:pPr>
              <a:defRPr/>
            </a:pPr>
            <a:fld id="{B0A85C8C-6A4E-41AF-948C-FC0762B32D55}" type="slidenum">
              <a:rPr lang="en-US" smtClean="0"/>
              <a:pPr>
                <a:defRPr/>
              </a:pPr>
              <a:t>12</a:t>
            </a:fld>
            <a:endParaRPr lang="en-US"/>
          </a:p>
        </p:txBody>
      </p:sp>
    </p:spTree>
    <p:extLst>
      <p:ext uri="{BB962C8B-B14F-4D97-AF65-F5344CB8AC3E}">
        <p14:creationId xmlns:p14="http://schemas.microsoft.com/office/powerpoint/2010/main" val="4016273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D12926-76FD-4EA7-8AF9-225B6A9B4FA6}"/>
              </a:ext>
            </a:extLst>
          </p:cNvPr>
          <p:cNvSpPr>
            <a:spLocks noGrp="1"/>
          </p:cNvSpPr>
          <p:nvPr>
            <p:ph idx="1"/>
          </p:nvPr>
        </p:nvSpPr>
        <p:spPr>
          <a:xfrm>
            <a:off x="91440" y="1214846"/>
            <a:ext cx="11926388" cy="5264331"/>
          </a:xfrm>
          <a:solidFill>
            <a:schemeClr val="accent6">
              <a:lumMod val="75000"/>
            </a:schemeClr>
          </a:solidFill>
        </p:spPr>
        <p:txBody>
          <a:bodyPr>
            <a:normAutofit/>
          </a:bodyPr>
          <a:lstStyle/>
          <a:p>
            <a:endParaRPr lang="en-US" dirty="0"/>
          </a:p>
          <a:p>
            <a:pPr marL="3657600" lvl="8" indent="0">
              <a:buNone/>
            </a:pPr>
            <a:r>
              <a:rPr lang="en-US" b="1" dirty="0"/>
              <a:t>Historical  2019/20</a:t>
            </a:r>
          </a:p>
          <a:p>
            <a:endParaRPr lang="en-US" sz="2000" dirty="0"/>
          </a:p>
          <a:p>
            <a:r>
              <a:rPr lang="en-US" sz="2000" dirty="0"/>
              <a:t>Direct Engagements will NPOs</a:t>
            </a:r>
          </a:p>
          <a:p>
            <a:r>
              <a:rPr lang="en-US" sz="2000" dirty="0"/>
              <a:t>Deadline set for 30 November </a:t>
            </a:r>
          </a:p>
          <a:p>
            <a:r>
              <a:rPr lang="en-US" sz="2000" dirty="0"/>
              <a:t>All outstanding amounts deducted from Q3 payments</a:t>
            </a:r>
          </a:p>
          <a:p>
            <a:r>
              <a:rPr lang="en-US" sz="2000" dirty="0"/>
              <a:t>Letters to that Extent sent to affected NPOs  ( 4/8)</a:t>
            </a:r>
          </a:p>
          <a:p>
            <a:endParaRPr lang="en-US" sz="2000" dirty="0"/>
          </a:p>
          <a:p>
            <a:endParaRPr lang="en-US" sz="2000" dirty="0"/>
          </a:p>
          <a:p>
            <a:pPr marL="3200400" lvl="7" indent="0">
              <a:buNone/>
            </a:pPr>
            <a:r>
              <a:rPr lang="en-US" b="1" dirty="0"/>
              <a:t>Current  2020/21</a:t>
            </a:r>
          </a:p>
          <a:p>
            <a:pPr marL="3200400" lvl="7" indent="0">
              <a:buNone/>
            </a:pPr>
            <a:endParaRPr lang="en-US" b="1" dirty="0"/>
          </a:p>
          <a:p>
            <a:pPr marL="500063" indent="-342900"/>
            <a:r>
              <a:rPr lang="en-US" sz="2000" dirty="0"/>
              <a:t>Monthly Reports</a:t>
            </a:r>
          </a:p>
          <a:p>
            <a:pPr marL="500063" indent="-342900"/>
            <a:r>
              <a:rPr lang="en-US" sz="2000" dirty="0"/>
              <a:t>Quarterly reports  </a:t>
            </a:r>
          </a:p>
          <a:p>
            <a:pPr marL="500063" indent="-342900"/>
            <a:r>
              <a:rPr lang="en-US" sz="2000" dirty="0"/>
              <a:t>All NPO’s up to date </a:t>
            </a:r>
          </a:p>
          <a:p>
            <a:pPr marL="500063" indent="-342900"/>
            <a:endParaRPr lang="en-US" b="1" dirty="0"/>
          </a:p>
          <a:p>
            <a:endParaRPr lang="en-US" dirty="0"/>
          </a:p>
          <a:p>
            <a:endParaRPr lang="en-US" dirty="0"/>
          </a:p>
          <a:p>
            <a:endParaRPr lang="en-US" dirty="0"/>
          </a:p>
          <a:p>
            <a:endParaRPr lang="en-US" dirty="0"/>
          </a:p>
        </p:txBody>
      </p:sp>
      <p:sp>
        <p:nvSpPr>
          <p:cNvPr id="3" name="Text Placeholder 2">
            <a:extLst>
              <a:ext uri="{FF2B5EF4-FFF2-40B4-BE49-F238E27FC236}">
                <a16:creationId xmlns:a16="http://schemas.microsoft.com/office/drawing/2014/main" id="{89F35437-2631-4C44-A625-436CF05FC56C}"/>
              </a:ext>
            </a:extLst>
          </p:cNvPr>
          <p:cNvSpPr>
            <a:spLocks noGrp="1"/>
          </p:cNvSpPr>
          <p:nvPr>
            <p:ph type="body" sz="quarter" idx="13"/>
          </p:nvPr>
        </p:nvSpPr>
        <p:spPr>
          <a:solidFill>
            <a:srgbClr val="FF9900"/>
          </a:solidFill>
        </p:spPr>
        <p:txBody>
          <a:bodyPr/>
          <a:lstStyle/>
          <a:p>
            <a:r>
              <a:rPr lang="en-US" sz="2400" dirty="0" smtClean="0">
                <a:solidFill>
                  <a:schemeClr val="bg1"/>
                </a:solidFill>
              </a:rPr>
              <a:t>SUSPENSE ACCOUNTS FINALISATION  </a:t>
            </a:r>
            <a:endParaRPr lang="en-US" sz="2400" dirty="0">
              <a:solidFill>
                <a:schemeClr val="bg1"/>
              </a:solidFill>
            </a:endParaRPr>
          </a:p>
        </p:txBody>
      </p:sp>
      <p:sp>
        <p:nvSpPr>
          <p:cNvPr id="4" name="Slide Number Placeholder 3"/>
          <p:cNvSpPr>
            <a:spLocks noGrp="1"/>
          </p:cNvSpPr>
          <p:nvPr>
            <p:ph type="sldNum" sz="quarter" idx="12"/>
          </p:nvPr>
        </p:nvSpPr>
        <p:spPr/>
        <p:txBody>
          <a:bodyPr/>
          <a:lstStyle/>
          <a:p>
            <a:fld id="{2AEFF4E0-09CF-465B-A129-0A4208E40038}" type="slidenum">
              <a:rPr lang="en-ZA" smtClean="0"/>
              <a:t>13</a:t>
            </a:fld>
            <a:endParaRPr lang="en-ZA"/>
          </a:p>
        </p:txBody>
      </p:sp>
    </p:spTree>
    <p:extLst>
      <p:ext uri="{BB962C8B-B14F-4D97-AF65-F5344CB8AC3E}">
        <p14:creationId xmlns:p14="http://schemas.microsoft.com/office/powerpoint/2010/main" val="2980831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217602"/>
          </a:xfrm>
        </p:spPr>
        <p:txBody>
          <a:bodyPr/>
          <a:lstStyle/>
          <a:p>
            <a:r>
              <a:rPr lang="en-ZA" b="1" dirty="0" smtClean="0"/>
              <a:t>CWP FORENSIC INVESTIGATIONS</a:t>
            </a:r>
            <a:endParaRPr lang="en-ZA" b="1" dirty="0"/>
          </a:p>
        </p:txBody>
      </p:sp>
      <p:sp>
        <p:nvSpPr>
          <p:cNvPr id="3" name="Slide Number Placeholder 2"/>
          <p:cNvSpPr>
            <a:spLocks noGrp="1"/>
          </p:cNvSpPr>
          <p:nvPr>
            <p:ph type="sldNum" sz="quarter" idx="12"/>
          </p:nvPr>
        </p:nvSpPr>
        <p:spPr/>
        <p:txBody>
          <a:bodyPr/>
          <a:lstStyle/>
          <a:p>
            <a:pPr>
              <a:defRPr/>
            </a:pPr>
            <a:fld id="{9BC0F740-A39D-48FE-9A0E-FD211715EDC3}" type="slidenum">
              <a:rPr lang="en-US" smtClean="0"/>
              <a:pPr>
                <a:defRPr/>
              </a:pPr>
              <a:t>14</a:t>
            </a:fld>
            <a:endParaRPr lang="en-US"/>
          </a:p>
        </p:txBody>
      </p:sp>
    </p:spTree>
    <p:extLst>
      <p:ext uri="{BB962C8B-B14F-4D97-AF65-F5344CB8AC3E}">
        <p14:creationId xmlns:p14="http://schemas.microsoft.com/office/powerpoint/2010/main" val="3590387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noChangeArrowheads="1"/>
          </p:cNvSpPr>
          <p:nvPr/>
        </p:nvSpPr>
        <p:spPr bwMode="auto">
          <a:xfrm>
            <a:off x="2152650" y="6356351"/>
            <a:ext cx="2057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fld id="{A95176C3-4183-4773-BC43-91E3D9FC86F8}"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sym typeface="MS PGothic" panose="020B0600070205080204" pitchFamily="34" charset="-128"/>
              </a:rPr>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t>2020/11/26</a:t>
            </a:fld>
            <a:endParaRPr kumimoji="0" lang="en-US" altLang="zh-CN"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cs typeface="+mn-cs"/>
              <a:sym typeface="MS PGothic" panose="020B0600070205080204" pitchFamily="34" charset="-128"/>
            </a:endParaRPr>
          </a:p>
        </p:txBody>
      </p:sp>
      <p:sp>
        <p:nvSpPr>
          <p:cNvPr id="32771" name="Content Placeholder 2"/>
          <p:cNvSpPr>
            <a:spLocks noGrp="1" noChangeArrowheads="1"/>
          </p:cNvSpPr>
          <p:nvPr>
            <p:ph idx="4294967295"/>
          </p:nvPr>
        </p:nvSpPr>
        <p:spPr>
          <a:xfrm>
            <a:off x="117566" y="1052830"/>
            <a:ext cx="11900263" cy="5277395"/>
          </a:xfrm>
          <a:solidFill>
            <a:schemeClr val="bg1"/>
          </a:solidFill>
          <a:ln cap="flat">
            <a:solidFill>
              <a:schemeClr val="accent2"/>
            </a:solidFill>
            <a:miter lim="800000"/>
            <a:headEnd/>
            <a:tailEnd/>
          </a:ln>
        </p:spPr>
        <p:txBody>
          <a:bodyPr>
            <a:normAutofit/>
          </a:bodyPr>
          <a:lstStyle/>
          <a:p>
            <a:pPr marL="0" indent="0" algn="just">
              <a:buNone/>
            </a:pPr>
            <a:r>
              <a:rPr lang="en-ZA" sz="2000" dirty="0">
                <a:latin typeface="Arial" panose="020B0604020202020204" pitchFamily="34" charset="0"/>
                <a:cs typeface="Arial" panose="020B0604020202020204" pitchFamily="34" charset="0"/>
              </a:rPr>
              <a:t>The following are the forensic investigations commissioned by the Department into the Community Work Programme to date, as well as the associated expenditure:</a:t>
            </a:r>
          </a:p>
          <a:p>
            <a:pPr marL="0" indent="0" algn="just">
              <a:buNone/>
            </a:pPr>
            <a:endParaRPr lang="en-ZA" sz="2000" dirty="0">
              <a:latin typeface="Arial" panose="020B0604020202020204" pitchFamily="34" charset="0"/>
              <a:cs typeface="Arial" panose="020B0604020202020204" pitchFamily="34" charset="0"/>
            </a:endParaRPr>
          </a:p>
          <a:p>
            <a:pPr marL="457200" indent="-457200" algn="just">
              <a:buAutoNum type="arabicPeriod"/>
            </a:pPr>
            <a:endParaRPr lang="en-ZA" sz="2200" dirty="0">
              <a:latin typeface="Arial" panose="020B0604020202020204" pitchFamily="34" charset="0"/>
              <a:cs typeface="Arial" panose="020B0604020202020204" pitchFamily="34" charset="0"/>
            </a:endParaRPr>
          </a:p>
          <a:p>
            <a:pPr marL="0" indent="0" algn="just">
              <a:buNone/>
            </a:pPr>
            <a:endParaRPr lang="en-ZA" sz="2200" dirty="0">
              <a:latin typeface="Arial" panose="020B0604020202020204" pitchFamily="34" charset="0"/>
              <a:cs typeface="Arial" panose="020B0604020202020204" pitchFamily="34" charset="0"/>
            </a:endParaRPr>
          </a:p>
          <a:p>
            <a:pPr marL="0" indent="0" algn="just">
              <a:buNone/>
            </a:pPr>
            <a:endParaRPr lang="en-ZA" sz="2200" dirty="0">
              <a:latin typeface="Arial" panose="020B0604020202020204" pitchFamily="34" charset="0"/>
              <a:cs typeface="Arial" panose="020B0604020202020204" pitchFamily="34" charset="0"/>
            </a:endParaRPr>
          </a:p>
        </p:txBody>
      </p:sp>
      <p:sp>
        <p:nvSpPr>
          <p:cNvPr id="32772" name="Title 1"/>
          <p:cNvSpPr txBox="1">
            <a:spLocks noChangeArrowheads="1"/>
          </p:cNvSpPr>
          <p:nvPr/>
        </p:nvSpPr>
        <p:spPr bwMode="auto">
          <a:xfrm>
            <a:off x="117567" y="149225"/>
            <a:ext cx="11900262" cy="817426"/>
          </a:xfrm>
          <a:prstGeom prst="rect">
            <a:avLst/>
          </a:prstGeom>
          <a:solidFill>
            <a:schemeClr val="bg1"/>
          </a:solidFill>
          <a:ln w="9525">
            <a:solidFill>
              <a:schemeClr val="accent2"/>
            </a:solidFill>
            <a:miter lim="800000"/>
            <a:headEnd/>
            <a:tailEnd/>
          </a:ln>
        </p:spPr>
        <p:txBody>
          <a:bodyPr anchor="ctr"/>
          <a:lstStyle>
            <a:lvl1pPr defTabSz="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514350" indent="-514350" defTabSz="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514350" indent="-514350" defTabSz="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9715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14287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18859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23431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ctr" defTabSz="0" rtl="0" eaLnBrk="1" fontAlgn="auto" latinLnBrk="0" hangingPunct="1">
              <a:lnSpc>
                <a:spcPct val="90000"/>
              </a:lnSpc>
              <a:spcBef>
                <a:spcPct val="0"/>
              </a:spcBef>
              <a:spcAft>
                <a:spcPts val="0"/>
              </a:spcAft>
              <a:buClrTx/>
              <a:buSzTx/>
              <a:buFontTx/>
              <a:buNone/>
              <a:tabLst/>
              <a:defRPr/>
            </a:pPr>
            <a:r>
              <a:rPr kumimoji="0" lang="en-US" altLang="zh-CN" sz="2200" b="1" i="0" u="none" strike="noStrike" kern="1200" cap="none" spc="0" normalizeH="0" baseline="0" noProof="0" dirty="0">
                <a:ln>
                  <a:noFill/>
                </a:ln>
                <a:solidFill>
                  <a:srgbClr val="ED7D31"/>
                </a:solidFill>
                <a:effectLst/>
                <a:uLnTx/>
                <a:uFillTx/>
                <a:latin typeface="Arial" panose="020B0604020202020204" pitchFamily="34" charset="0"/>
                <a:ea typeface="SimSun" panose="02010600030101010101" pitchFamily="2" charset="-122"/>
                <a:cs typeface="Arial" panose="020B0604020202020204" pitchFamily="34" charset="0"/>
                <a:sym typeface="SimSun" panose="02010600030101010101" pitchFamily="2" charset="-122"/>
              </a:rPr>
              <a:t>FORENSIC INVESTIGATIONS COMMISSION BY THE DEPARTMENT</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A4CA0F-F91C-4A3F-ADFB-0A48BE32712A}"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en-US" sz="18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437882786"/>
              </p:ext>
            </p:extLst>
          </p:nvPr>
        </p:nvGraphicFramePr>
        <p:xfrm>
          <a:off x="235130" y="1894113"/>
          <a:ext cx="11625943" cy="4284618"/>
        </p:xfrm>
        <a:graphic>
          <a:graphicData uri="http://schemas.openxmlformats.org/drawingml/2006/table">
            <a:tbl>
              <a:tblPr firstRow="1" bandRow="1">
                <a:tableStyleId>{21E4AEA4-8DFA-4A89-87EB-49C32662AFE0}</a:tableStyleId>
              </a:tblPr>
              <a:tblGrid>
                <a:gridCol w="587046">
                  <a:extLst>
                    <a:ext uri="{9D8B030D-6E8A-4147-A177-3AD203B41FA5}">
                      <a16:colId xmlns:a16="http://schemas.microsoft.com/office/drawing/2014/main" val="1510560247"/>
                    </a:ext>
                  </a:extLst>
                </a:gridCol>
                <a:gridCol w="7323390">
                  <a:extLst>
                    <a:ext uri="{9D8B030D-6E8A-4147-A177-3AD203B41FA5}">
                      <a16:colId xmlns:a16="http://schemas.microsoft.com/office/drawing/2014/main" val="3242801182"/>
                    </a:ext>
                  </a:extLst>
                </a:gridCol>
                <a:gridCol w="1526318">
                  <a:extLst>
                    <a:ext uri="{9D8B030D-6E8A-4147-A177-3AD203B41FA5}">
                      <a16:colId xmlns:a16="http://schemas.microsoft.com/office/drawing/2014/main" val="2164956099"/>
                    </a:ext>
                  </a:extLst>
                </a:gridCol>
                <a:gridCol w="2189189">
                  <a:extLst>
                    <a:ext uri="{9D8B030D-6E8A-4147-A177-3AD203B41FA5}">
                      <a16:colId xmlns:a16="http://schemas.microsoft.com/office/drawing/2014/main" val="1934057617"/>
                    </a:ext>
                  </a:extLst>
                </a:gridCol>
              </a:tblGrid>
              <a:tr h="786971">
                <a:tc>
                  <a:txBody>
                    <a:bodyPr/>
                    <a:lstStyle/>
                    <a:p>
                      <a:r>
                        <a:rPr lang="en-US" dirty="0"/>
                        <a:t>No.</a:t>
                      </a:r>
                    </a:p>
                  </a:txBody>
                  <a:tcPr/>
                </a:tc>
                <a:tc>
                  <a:txBody>
                    <a:bodyPr/>
                    <a:lstStyle/>
                    <a:p>
                      <a:r>
                        <a:rPr lang="en-US" dirty="0"/>
                        <a:t>Investigation name</a:t>
                      </a:r>
                    </a:p>
                  </a:txBody>
                  <a:tcPr/>
                </a:tc>
                <a:tc>
                  <a:txBody>
                    <a:bodyPr/>
                    <a:lstStyle/>
                    <a:p>
                      <a:r>
                        <a:rPr lang="en-US" dirty="0"/>
                        <a:t>Financial Year</a:t>
                      </a:r>
                    </a:p>
                  </a:txBody>
                  <a:tcPr/>
                </a:tc>
                <a:tc>
                  <a:txBody>
                    <a:bodyPr/>
                    <a:lstStyle/>
                    <a:p>
                      <a:pPr algn="ctr"/>
                      <a:r>
                        <a:rPr lang="en-US" dirty="0"/>
                        <a:t>Expenditure</a:t>
                      </a:r>
                    </a:p>
                    <a:p>
                      <a:pPr algn="ctr"/>
                      <a:r>
                        <a:rPr lang="en-US" dirty="0"/>
                        <a:t>(R)</a:t>
                      </a:r>
                    </a:p>
                  </a:txBody>
                  <a:tcPr/>
                </a:tc>
                <a:extLst>
                  <a:ext uri="{0D108BD9-81ED-4DB2-BD59-A6C34878D82A}">
                    <a16:rowId xmlns:a16="http://schemas.microsoft.com/office/drawing/2014/main" val="3128413743"/>
                  </a:ext>
                </a:extLst>
              </a:tr>
              <a:tr h="1461517">
                <a:tc>
                  <a:txBody>
                    <a:bodyPr/>
                    <a:lstStyle/>
                    <a:p>
                      <a:pPr marL="0" indent="0">
                        <a:buFont typeface="+mj-lt"/>
                        <a:buNone/>
                      </a:pPr>
                      <a:r>
                        <a:rPr lang="en-US" dirty="0"/>
                        <a:t>1.</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800" dirty="0">
                          <a:latin typeface="Arial" panose="020B0604020202020204" pitchFamily="34" charset="0"/>
                          <a:cs typeface="Arial" panose="020B0604020202020204" pitchFamily="34" charset="0"/>
                        </a:rPr>
                        <a:t>Investigation into the appointment and awarding of Tenders to the Implementing Agents for the Community Work Programme (CWP) and procurement processes of goods/services procured by the Implementing Agents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800" dirty="0">
                          <a:latin typeface="Arial" panose="020B0604020202020204" pitchFamily="34" charset="0"/>
                          <a:cs typeface="Arial" panose="020B0604020202020204" pitchFamily="34" charset="0"/>
                        </a:rPr>
                        <a:t>2015/16</a:t>
                      </a:r>
                    </a:p>
                  </a:txBody>
                  <a:tcPr/>
                </a:tc>
                <a:tc>
                  <a:txBody>
                    <a:bodyPr/>
                    <a:lstStyle/>
                    <a:p>
                      <a:pPr algn="just"/>
                      <a:r>
                        <a:rPr lang="en-US" dirty="0"/>
                        <a:t>821, 057.68</a:t>
                      </a:r>
                    </a:p>
                  </a:txBody>
                  <a:tcPr/>
                </a:tc>
                <a:extLst>
                  <a:ext uri="{0D108BD9-81ED-4DB2-BD59-A6C34878D82A}">
                    <a16:rowId xmlns:a16="http://schemas.microsoft.com/office/drawing/2014/main" val="2743297606"/>
                  </a:ext>
                </a:extLst>
              </a:tr>
              <a:tr h="1124244">
                <a:tc>
                  <a:txBody>
                    <a:bodyPr/>
                    <a:lstStyle/>
                    <a:p>
                      <a:pPr marL="0" indent="0">
                        <a:buFont typeface="+mj-lt"/>
                        <a:buNone/>
                      </a:pPr>
                      <a:r>
                        <a:rPr lang="en-US" dirty="0"/>
                        <a:t>2.</a:t>
                      </a:r>
                    </a:p>
                  </a:txBody>
                  <a:tcPr/>
                </a:tc>
                <a:tc>
                  <a:txBody>
                    <a:bodyPr/>
                    <a:lstStyle/>
                    <a:p>
                      <a:pPr algn="just"/>
                      <a:r>
                        <a:rPr lang="en-ZA" sz="1800" dirty="0">
                          <a:latin typeface="Arial" panose="020B0604020202020204" pitchFamily="34" charset="0"/>
                          <a:cs typeface="Arial" panose="020B0604020202020204" pitchFamily="34" charset="0"/>
                        </a:rPr>
                        <a:t>Forensic Investigation into the Community Work Programme (CWP)</a:t>
                      </a:r>
                      <a:endParaRPr lang="en-US"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800" dirty="0">
                          <a:latin typeface="Arial" panose="020B0604020202020204" pitchFamily="34" charset="0"/>
                          <a:cs typeface="Arial" panose="020B0604020202020204" pitchFamily="34" charset="0"/>
                        </a:rPr>
                        <a:t>2016/17 &amp; 2017/18 </a:t>
                      </a:r>
                      <a:endParaRPr lang="en-US" dirty="0"/>
                    </a:p>
                    <a:p>
                      <a:pPr algn="just"/>
                      <a:endParaRPr lang="en-US" dirty="0"/>
                    </a:p>
                  </a:txBody>
                  <a:tcPr/>
                </a:tc>
                <a:tc>
                  <a:txBody>
                    <a:bodyPr/>
                    <a:lstStyle/>
                    <a:p>
                      <a:pPr algn="just"/>
                      <a:r>
                        <a:rPr lang="en-US" dirty="0"/>
                        <a:t>7, 486, 494.69</a:t>
                      </a:r>
                    </a:p>
                  </a:txBody>
                  <a:tcPr/>
                </a:tc>
                <a:extLst>
                  <a:ext uri="{0D108BD9-81ED-4DB2-BD59-A6C34878D82A}">
                    <a16:rowId xmlns:a16="http://schemas.microsoft.com/office/drawing/2014/main" val="1341555160"/>
                  </a:ext>
                </a:extLst>
              </a:tr>
              <a:tr h="455943">
                <a:tc>
                  <a:txBody>
                    <a:bodyPr/>
                    <a:lstStyle/>
                    <a:p>
                      <a:pPr marL="0" indent="0">
                        <a:buFont typeface="+mj-lt"/>
                        <a:buNone/>
                      </a:pPr>
                      <a:r>
                        <a:rPr lang="en-US" dirty="0"/>
                        <a:t>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800" dirty="0">
                          <a:latin typeface="Arial" panose="020B0604020202020204" pitchFamily="34" charset="0"/>
                          <a:cs typeface="Arial" panose="020B0604020202020204" pitchFamily="34" charset="0"/>
                        </a:rPr>
                        <a:t>Community Work Programme Forensic Investigation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800" dirty="0">
                          <a:latin typeface="Arial" panose="020B0604020202020204" pitchFamily="34" charset="0"/>
                          <a:cs typeface="Arial" panose="020B0604020202020204" pitchFamily="34" charset="0"/>
                        </a:rPr>
                        <a:t>2019/20</a:t>
                      </a:r>
                    </a:p>
                  </a:txBody>
                  <a:tcPr/>
                </a:tc>
                <a:tc>
                  <a:txBody>
                    <a:bodyPr/>
                    <a:lstStyle/>
                    <a:p>
                      <a:pPr algn="just"/>
                      <a:r>
                        <a:rPr lang="en-US" sz="1800" kern="1200" dirty="0">
                          <a:solidFill>
                            <a:schemeClr val="dk1"/>
                          </a:solidFill>
                          <a:effectLst/>
                          <a:latin typeface="+mn-lt"/>
                          <a:ea typeface="+mn-ea"/>
                          <a:cs typeface="+mn-cs"/>
                        </a:rPr>
                        <a:t>8,</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585,</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976.20</a:t>
                      </a:r>
                      <a:endParaRPr lang="en-US" dirty="0"/>
                    </a:p>
                  </a:txBody>
                  <a:tcPr/>
                </a:tc>
                <a:extLst>
                  <a:ext uri="{0D108BD9-81ED-4DB2-BD59-A6C34878D82A}">
                    <a16:rowId xmlns:a16="http://schemas.microsoft.com/office/drawing/2014/main" val="4081111609"/>
                  </a:ext>
                </a:extLst>
              </a:tr>
              <a:tr h="455943">
                <a:tc>
                  <a:txBody>
                    <a:bodyPr/>
                    <a:lstStyle/>
                    <a:p>
                      <a:endParaRPr lang="en-US"/>
                    </a:p>
                  </a:txBody>
                  <a:tcPr/>
                </a:tc>
                <a:tc>
                  <a:txBody>
                    <a:bodyPr/>
                    <a:lstStyle/>
                    <a:p>
                      <a:r>
                        <a:rPr lang="en-US" b="1" dirty="0"/>
                        <a:t>Total</a:t>
                      </a:r>
                    </a:p>
                  </a:txBody>
                  <a:tcPr/>
                </a:tc>
                <a:tc>
                  <a:txBody>
                    <a:bodyPr/>
                    <a:lstStyle/>
                    <a:p>
                      <a:endParaRPr lang="en-US" b="1" dirty="0"/>
                    </a:p>
                  </a:txBody>
                  <a:tcPr/>
                </a:tc>
                <a:tc>
                  <a:txBody>
                    <a:bodyPr/>
                    <a:lstStyle/>
                    <a:p>
                      <a:pPr algn="r"/>
                      <a:r>
                        <a:rPr lang="en-US" b="1" dirty="0"/>
                        <a:t>16, 893, 528.57</a:t>
                      </a:r>
                    </a:p>
                  </a:txBody>
                  <a:tcPr/>
                </a:tc>
                <a:extLst>
                  <a:ext uri="{0D108BD9-81ED-4DB2-BD59-A6C34878D82A}">
                    <a16:rowId xmlns:a16="http://schemas.microsoft.com/office/drawing/2014/main" val="3505152857"/>
                  </a:ext>
                </a:extLst>
              </a:tr>
            </a:tbl>
          </a:graphicData>
        </a:graphic>
      </p:graphicFrame>
    </p:spTree>
    <p:extLst>
      <p:ext uri="{BB962C8B-B14F-4D97-AF65-F5344CB8AC3E}">
        <p14:creationId xmlns:p14="http://schemas.microsoft.com/office/powerpoint/2010/main" val="947939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noChangeArrowheads="1"/>
          </p:cNvSpPr>
          <p:nvPr/>
        </p:nvSpPr>
        <p:spPr bwMode="auto">
          <a:xfrm>
            <a:off x="2152650" y="6356351"/>
            <a:ext cx="2057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fld id="{A95176C3-4183-4773-BC43-91E3D9FC86F8}"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sym typeface="MS PGothic" panose="020B0600070205080204" pitchFamily="34" charset="-128"/>
              </a:rPr>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t>2020/11/26</a:t>
            </a:fld>
            <a:endParaRPr kumimoji="0" lang="en-US" altLang="zh-CN"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cs typeface="+mn-cs"/>
              <a:sym typeface="MS PGothic" panose="020B0600070205080204" pitchFamily="34" charset="-128"/>
            </a:endParaRPr>
          </a:p>
        </p:txBody>
      </p:sp>
      <p:sp>
        <p:nvSpPr>
          <p:cNvPr id="32771" name="Content Placeholder 2"/>
          <p:cNvSpPr>
            <a:spLocks noGrp="1" noChangeArrowheads="1"/>
          </p:cNvSpPr>
          <p:nvPr>
            <p:ph idx="4294967295"/>
          </p:nvPr>
        </p:nvSpPr>
        <p:spPr>
          <a:xfrm>
            <a:off x="117565" y="774702"/>
            <a:ext cx="11913325" cy="5389032"/>
          </a:xfrm>
          <a:solidFill>
            <a:schemeClr val="bg1"/>
          </a:solidFill>
          <a:ln cap="flat">
            <a:solidFill>
              <a:schemeClr val="accent2"/>
            </a:solidFill>
            <a:miter lim="800000"/>
            <a:headEnd/>
            <a:tailEnd/>
          </a:ln>
        </p:spPr>
        <p:txBody>
          <a:bodyPr>
            <a:normAutofit/>
          </a:bodyPr>
          <a:lstStyle/>
          <a:p>
            <a:pPr marL="0" indent="0" algn="just">
              <a:buNone/>
            </a:pPr>
            <a:r>
              <a:rPr lang="en-ZA" sz="2800" b="1" dirty="0">
                <a:latin typeface="Arial" panose="020B0604020202020204" pitchFamily="34" charset="0"/>
                <a:cs typeface="Arial" panose="020B0604020202020204" pitchFamily="34" charset="0"/>
              </a:rPr>
              <a:t>Investigation into the appointment and awarding of Tenders to the Implementing Agents for the Community Work Programme (CWP) and procurement processes of goods/services procured by the Implementing Agents.</a:t>
            </a:r>
          </a:p>
          <a:p>
            <a:pPr marL="0" indent="0">
              <a:buNone/>
            </a:pPr>
            <a:endParaRPr lang="en-ZA" sz="2800" dirty="0">
              <a:latin typeface="Arial" panose="020B0604020202020204" pitchFamily="34" charset="0"/>
              <a:cs typeface="Arial" panose="020B0604020202020204" pitchFamily="34" charset="0"/>
            </a:endParaRPr>
          </a:p>
          <a:p>
            <a:pPr marL="0" indent="0">
              <a:buNone/>
            </a:pPr>
            <a:r>
              <a:rPr lang="en-ZA" sz="2800" b="1" dirty="0">
                <a:latin typeface="Arial" panose="020B0604020202020204" pitchFamily="34" charset="0"/>
                <a:cs typeface="Arial" panose="020B0604020202020204" pitchFamily="34" charset="0"/>
              </a:rPr>
              <a:t>Investigation mandate</a:t>
            </a:r>
          </a:p>
          <a:p>
            <a:pPr marL="0" indent="0" algn="just">
              <a:buNone/>
            </a:pPr>
            <a:r>
              <a:rPr lang="en-ZA" sz="2800" dirty="0">
                <a:latin typeface="Arial" panose="020B0604020202020204" pitchFamily="34" charset="0"/>
                <a:cs typeface="Arial" panose="020B0604020202020204" pitchFamily="34" charset="0"/>
              </a:rPr>
              <a:t>To investigate the procurement processes followed to select and award tenders to the Implementing Agents for the CWP and the possible irregular expenditure incurred by the appointed Implementing Agents when procuring good and services on behalf of the Department.</a:t>
            </a:r>
          </a:p>
          <a:p>
            <a:pPr marL="457200" indent="-457200" algn="just">
              <a:buAutoNum type="arabicPeriod"/>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p:txBody>
      </p:sp>
      <p:sp>
        <p:nvSpPr>
          <p:cNvPr id="32772" name="Title 1"/>
          <p:cNvSpPr txBox="1">
            <a:spLocks noChangeArrowheads="1"/>
          </p:cNvSpPr>
          <p:nvPr/>
        </p:nvSpPr>
        <p:spPr bwMode="auto">
          <a:xfrm>
            <a:off x="849086" y="149225"/>
            <a:ext cx="10504714" cy="496888"/>
          </a:xfrm>
          <a:prstGeom prst="rect">
            <a:avLst/>
          </a:prstGeom>
          <a:solidFill>
            <a:schemeClr val="bg1"/>
          </a:solidFill>
          <a:ln w="9525">
            <a:solidFill>
              <a:schemeClr val="accent2"/>
            </a:solidFill>
            <a:miter lim="800000"/>
            <a:headEnd/>
            <a:tailEnd/>
          </a:ln>
        </p:spPr>
        <p:txBody>
          <a:bodyPr anchor="ctr"/>
          <a:lstStyle>
            <a:lvl1pPr defTabSz="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514350" indent="-514350" defTabSz="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514350" indent="-514350" defTabSz="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9715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14287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18859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23431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ctr" defTabSz="0" rtl="0" eaLnBrk="1" fontAlgn="auto" latinLnBrk="0" hangingPunct="1">
              <a:lnSpc>
                <a:spcPct val="90000"/>
              </a:lnSpc>
              <a:spcBef>
                <a:spcPct val="0"/>
              </a:spcBef>
              <a:spcAft>
                <a:spcPts val="0"/>
              </a:spcAft>
              <a:buClrTx/>
              <a:buSzTx/>
              <a:buFontTx/>
              <a:buNone/>
              <a:tabLst/>
              <a:defRPr/>
            </a:pPr>
            <a:r>
              <a:rPr kumimoji="0" lang="en-US" altLang="zh-CN" sz="2800" b="1" i="0" u="none" strike="noStrike" kern="1200" cap="none" spc="0" normalizeH="0" baseline="0" noProof="0" dirty="0" smtClean="0">
                <a:ln>
                  <a:noFill/>
                </a:ln>
                <a:solidFill>
                  <a:srgbClr val="ED7D31"/>
                </a:solidFill>
                <a:effectLst/>
                <a:uLnTx/>
                <a:uFillTx/>
                <a:latin typeface="Arial" panose="020B0604020202020204" pitchFamily="34" charset="0"/>
                <a:ea typeface="SimSun" panose="02010600030101010101" pitchFamily="2" charset="-122"/>
                <a:cs typeface="Arial" panose="020B0604020202020204" pitchFamily="34" charset="0"/>
                <a:sym typeface="SimSun" panose="02010600030101010101" pitchFamily="2" charset="-122"/>
              </a:rPr>
              <a:t>FORENSIC INVESTIGATION </a:t>
            </a:r>
            <a:r>
              <a:rPr kumimoji="0" lang="en-US" altLang="zh-CN" sz="2800" b="1" i="0" u="none" strike="noStrike" kern="1200" cap="none" spc="0" normalizeH="0" baseline="0" noProof="0" dirty="0">
                <a:ln>
                  <a:noFill/>
                </a:ln>
                <a:solidFill>
                  <a:srgbClr val="ED7D31"/>
                </a:solidFill>
                <a:effectLst/>
                <a:uLnTx/>
                <a:uFillTx/>
                <a:latin typeface="Arial" panose="020B0604020202020204" pitchFamily="34" charset="0"/>
                <a:ea typeface="SimSun" panose="02010600030101010101" pitchFamily="2" charset="-122"/>
                <a:cs typeface="Arial" panose="020B0604020202020204" pitchFamily="34" charset="0"/>
                <a:sym typeface="SimSun" panose="02010600030101010101" pitchFamily="2" charset="-122"/>
              </a:rPr>
              <a:t>1</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A4CA0F-F91C-4A3F-ADFB-0A48BE32712A}"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en-US" sz="18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endParaRPr>
          </a:p>
        </p:txBody>
      </p:sp>
    </p:spTree>
    <p:extLst>
      <p:ext uri="{BB962C8B-B14F-4D97-AF65-F5344CB8AC3E}">
        <p14:creationId xmlns:p14="http://schemas.microsoft.com/office/powerpoint/2010/main" val="730922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noChangeArrowheads="1"/>
          </p:cNvSpPr>
          <p:nvPr/>
        </p:nvSpPr>
        <p:spPr bwMode="auto">
          <a:xfrm>
            <a:off x="2152650" y="6356351"/>
            <a:ext cx="2057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fld id="{A95176C3-4183-4773-BC43-91E3D9FC86F8}"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sym typeface="MS PGothic" panose="020B0600070205080204" pitchFamily="34" charset="-128"/>
              </a:rPr>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t>2020/11/26</a:t>
            </a:fld>
            <a:endParaRPr kumimoji="0" lang="en-US" altLang="zh-CN"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cs typeface="+mn-cs"/>
              <a:sym typeface="MS PGothic" panose="020B0600070205080204" pitchFamily="34" charset="-128"/>
            </a:endParaRPr>
          </a:p>
        </p:txBody>
      </p:sp>
      <p:sp>
        <p:nvSpPr>
          <p:cNvPr id="32771" name="Content Placeholder 2"/>
          <p:cNvSpPr>
            <a:spLocks noGrp="1" noChangeArrowheads="1"/>
          </p:cNvSpPr>
          <p:nvPr>
            <p:ph idx="4294967295"/>
          </p:nvPr>
        </p:nvSpPr>
        <p:spPr>
          <a:xfrm>
            <a:off x="104503" y="774702"/>
            <a:ext cx="11926387" cy="5389032"/>
          </a:xfrm>
          <a:solidFill>
            <a:schemeClr val="bg1"/>
          </a:solidFill>
          <a:ln cap="flat">
            <a:solidFill>
              <a:schemeClr val="accent2"/>
            </a:solidFill>
            <a:miter lim="800000"/>
            <a:headEnd/>
            <a:tailEnd/>
          </a:ln>
        </p:spPr>
        <p:txBody>
          <a:bodyPr>
            <a:normAutofit/>
          </a:bodyPr>
          <a:lstStyle/>
          <a:p>
            <a:pPr marL="0" indent="0">
              <a:buNone/>
            </a:pPr>
            <a:r>
              <a:rPr lang="en-ZA" sz="2400" b="1" dirty="0">
                <a:latin typeface="Arial" panose="020B0604020202020204" pitchFamily="34" charset="0"/>
                <a:cs typeface="Arial" panose="020B0604020202020204" pitchFamily="34" charset="0"/>
              </a:rPr>
              <a:t>Forensic Investigation into the Community Work Programme (CWP)</a:t>
            </a:r>
          </a:p>
          <a:p>
            <a:pPr marL="0" indent="0">
              <a:buNone/>
            </a:pPr>
            <a:endParaRPr lang="en-ZA" sz="2400" dirty="0">
              <a:latin typeface="Arial" panose="020B0604020202020204" pitchFamily="34" charset="0"/>
              <a:cs typeface="Arial" panose="020B0604020202020204" pitchFamily="34" charset="0"/>
            </a:endParaRPr>
          </a:p>
          <a:p>
            <a:pPr marL="0" indent="0">
              <a:buNone/>
            </a:pPr>
            <a:r>
              <a:rPr lang="en-ZA" sz="2400" b="1" dirty="0">
                <a:latin typeface="Arial" panose="020B0604020202020204" pitchFamily="34" charset="0"/>
                <a:cs typeface="Arial" panose="020B0604020202020204" pitchFamily="34" charset="0"/>
              </a:rPr>
              <a:t>Investigation mandate</a:t>
            </a:r>
          </a:p>
          <a:p>
            <a:pPr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Perform a detailed analysis on the Project Management Fees (PM Fees) per IA with a view to identifying inconsistencies and trends by the IAs when invoicing the Department for PM Fees;</a:t>
            </a:r>
          </a:p>
          <a:p>
            <a:pPr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Review and analysis of payment batches and identification of irregular expenditure; </a:t>
            </a:r>
          </a:p>
          <a:p>
            <a:pPr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Detailed review of the CWP-MIS application–this requirement, which was added to the scope via deviation, was performed by a team of Information Technology (IT) auditors, payment specialists and data analysts; </a:t>
            </a:r>
          </a:p>
          <a:p>
            <a:pPr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Verify the completeness of the CWP Asset Register by performing a detailed analysis of all the payment batches for all IAs for the period 1 April 2014 to 31 March 2016 </a:t>
            </a:r>
          </a:p>
          <a:p>
            <a:endParaRPr lang="en-US" dirty="0"/>
          </a:p>
          <a:p>
            <a:pPr marL="457200" indent="-457200" algn="just">
              <a:buAutoNum type="arabicPeriod"/>
            </a:pPr>
            <a:endParaRPr lang="en-US" sz="20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p:txBody>
      </p:sp>
      <p:sp>
        <p:nvSpPr>
          <p:cNvPr id="32772" name="Title 1"/>
          <p:cNvSpPr txBox="1">
            <a:spLocks noChangeArrowheads="1"/>
          </p:cNvSpPr>
          <p:nvPr/>
        </p:nvSpPr>
        <p:spPr bwMode="auto">
          <a:xfrm>
            <a:off x="849086" y="149225"/>
            <a:ext cx="10504714" cy="496888"/>
          </a:xfrm>
          <a:prstGeom prst="rect">
            <a:avLst/>
          </a:prstGeom>
          <a:solidFill>
            <a:schemeClr val="bg1"/>
          </a:solidFill>
          <a:ln w="9525">
            <a:solidFill>
              <a:schemeClr val="accent2"/>
            </a:solidFill>
            <a:miter lim="800000"/>
            <a:headEnd/>
            <a:tailEnd/>
          </a:ln>
        </p:spPr>
        <p:txBody>
          <a:bodyPr anchor="ctr"/>
          <a:lstStyle>
            <a:lvl1pPr defTabSz="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514350" indent="-514350" defTabSz="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514350" indent="-514350" defTabSz="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9715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14287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18859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23431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lvl="0" algn="ctr">
              <a:spcBef>
                <a:spcPct val="0"/>
              </a:spcBef>
              <a:buNone/>
              <a:defRPr/>
            </a:pPr>
            <a:r>
              <a:rPr lang="en-US" altLang="zh-CN" sz="2800" b="1" dirty="0">
                <a:solidFill>
                  <a:srgbClr val="ED7D31"/>
                </a:solidFill>
                <a:latin typeface="Arial" panose="020B0604020202020204" pitchFamily="34" charset="0"/>
                <a:cs typeface="Arial" panose="020B0604020202020204" pitchFamily="34" charset="0"/>
              </a:rPr>
              <a:t>FORENSIC INVESTIGATION </a:t>
            </a:r>
            <a:r>
              <a:rPr lang="en-US" altLang="zh-CN" sz="2800" b="1" dirty="0" smtClean="0">
                <a:solidFill>
                  <a:srgbClr val="ED7D31"/>
                </a:solidFill>
                <a:latin typeface="Arial" panose="020B0604020202020204" pitchFamily="34" charset="0"/>
                <a:cs typeface="Arial" panose="020B0604020202020204" pitchFamily="34" charset="0"/>
              </a:rPr>
              <a:t>2</a:t>
            </a:r>
            <a:endParaRPr kumimoji="0" lang="en-US" altLang="zh-CN" sz="2800" b="1" i="0" u="none" strike="noStrike" kern="1200" cap="none" spc="0" normalizeH="0" baseline="0" noProof="0" dirty="0">
              <a:ln>
                <a:noFill/>
              </a:ln>
              <a:solidFill>
                <a:srgbClr val="ED7D31"/>
              </a:solidFill>
              <a:effectLst/>
              <a:uLnTx/>
              <a:uFillTx/>
              <a:latin typeface="Arial" panose="020B0604020202020204" pitchFamily="34" charset="0"/>
              <a:cs typeface="Arial" panose="020B0604020202020204" pitchFamily="34" charset="0"/>
              <a:sym typeface="SimSun" panose="02010600030101010101" pitchFamily="2" charset="-122"/>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A4CA0F-F91C-4A3F-ADFB-0A48BE32712A}"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en-US" sz="18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endParaRPr>
          </a:p>
        </p:txBody>
      </p:sp>
    </p:spTree>
    <p:extLst>
      <p:ext uri="{BB962C8B-B14F-4D97-AF65-F5344CB8AC3E}">
        <p14:creationId xmlns:p14="http://schemas.microsoft.com/office/powerpoint/2010/main" val="116327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noChangeArrowheads="1"/>
          </p:cNvSpPr>
          <p:nvPr/>
        </p:nvSpPr>
        <p:spPr bwMode="auto">
          <a:xfrm>
            <a:off x="2152650" y="6356351"/>
            <a:ext cx="2057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fld id="{A95176C3-4183-4773-BC43-91E3D9FC86F8}"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sym typeface="MS PGothic" panose="020B0600070205080204" pitchFamily="34" charset="-128"/>
              </a:rPr>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t>2020/11/26</a:t>
            </a:fld>
            <a:endParaRPr kumimoji="0" lang="en-US" altLang="zh-CN"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cs typeface="+mn-cs"/>
              <a:sym typeface="MS PGothic" panose="020B0600070205080204" pitchFamily="34" charset="-128"/>
            </a:endParaRPr>
          </a:p>
        </p:txBody>
      </p:sp>
      <p:sp>
        <p:nvSpPr>
          <p:cNvPr id="32771" name="Content Placeholder 2"/>
          <p:cNvSpPr>
            <a:spLocks noGrp="1" noChangeArrowheads="1"/>
          </p:cNvSpPr>
          <p:nvPr>
            <p:ph idx="4294967295"/>
          </p:nvPr>
        </p:nvSpPr>
        <p:spPr>
          <a:xfrm>
            <a:off x="130629" y="774702"/>
            <a:ext cx="11834947" cy="5389032"/>
          </a:xfrm>
          <a:solidFill>
            <a:schemeClr val="bg1"/>
          </a:solidFill>
          <a:ln cap="flat">
            <a:solidFill>
              <a:schemeClr val="accent2"/>
            </a:solidFill>
            <a:miter lim="800000"/>
            <a:headEnd/>
            <a:tailEnd/>
          </a:ln>
        </p:spPr>
        <p:txBody>
          <a:bodyPr>
            <a:normAutofit/>
          </a:bodyPr>
          <a:lstStyle/>
          <a:p>
            <a:pPr marL="0" indent="0" algn="just">
              <a:buNone/>
            </a:pPr>
            <a:r>
              <a:rPr lang="en-ZA" sz="1800" dirty="0">
                <a:latin typeface="Arial" panose="020B0604020202020204" pitchFamily="34" charset="0"/>
                <a:cs typeface="Arial" panose="020B0604020202020204" pitchFamily="34" charset="0"/>
              </a:rPr>
              <a:t>The following is a summary of the findings raised as they relate to the mandate, recommendations as well as the current status of implementation of those recommendations.</a:t>
            </a:r>
            <a:endParaRPr lang="en-ZA" sz="20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p:txBody>
      </p:sp>
      <p:sp>
        <p:nvSpPr>
          <p:cNvPr id="32772" name="Title 1"/>
          <p:cNvSpPr txBox="1">
            <a:spLocks noChangeArrowheads="1"/>
          </p:cNvSpPr>
          <p:nvPr/>
        </p:nvSpPr>
        <p:spPr bwMode="auto">
          <a:xfrm>
            <a:off x="130628" y="178998"/>
            <a:ext cx="11834947" cy="496888"/>
          </a:xfrm>
          <a:prstGeom prst="rect">
            <a:avLst/>
          </a:prstGeom>
          <a:solidFill>
            <a:schemeClr val="bg1"/>
          </a:solidFill>
          <a:ln w="9525">
            <a:solidFill>
              <a:schemeClr val="accent2"/>
            </a:solidFill>
            <a:miter lim="800000"/>
            <a:headEnd/>
            <a:tailEnd/>
          </a:ln>
        </p:spPr>
        <p:txBody>
          <a:bodyPr anchor="ctr"/>
          <a:lstStyle>
            <a:lvl1pPr defTabSz="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514350" indent="-514350" defTabSz="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514350" indent="-514350" defTabSz="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9715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14287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18859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23431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lvl="0" algn="ctr">
              <a:spcBef>
                <a:spcPct val="0"/>
              </a:spcBef>
              <a:buNone/>
              <a:defRPr/>
            </a:pPr>
            <a:r>
              <a:rPr lang="en-US" altLang="zh-CN" sz="2800" b="1" dirty="0">
                <a:solidFill>
                  <a:srgbClr val="ED7D31"/>
                </a:solidFill>
                <a:latin typeface="Arial" panose="020B0604020202020204" pitchFamily="34" charset="0"/>
                <a:cs typeface="Arial" panose="020B0604020202020204" pitchFamily="34" charset="0"/>
              </a:rPr>
              <a:t>FORENSIC INVESTIGATION </a:t>
            </a:r>
            <a:r>
              <a:rPr lang="en-US" altLang="zh-CN" sz="2800" b="1" dirty="0" smtClean="0">
                <a:solidFill>
                  <a:srgbClr val="ED7D31"/>
                </a:solidFill>
                <a:latin typeface="Arial" panose="020B0604020202020204" pitchFamily="34" charset="0"/>
                <a:cs typeface="Arial" panose="020B0604020202020204" pitchFamily="34" charset="0"/>
              </a:rPr>
              <a:t>2</a:t>
            </a:r>
            <a:endParaRPr kumimoji="0" lang="en-US" altLang="zh-CN" sz="2800" b="1" i="0" u="none" strike="noStrike" kern="1200" cap="none" spc="0" normalizeH="0" baseline="0" noProof="0" dirty="0">
              <a:ln>
                <a:noFill/>
              </a:ln>
              <a:solidFill>
                <a:srgbClr val="ED7D31"/>
              </a:solidFill>
              <a:effectLst/>
              <a:uLnTx/>
              <a:uFillTx/>
              <a:latin typeface="Arial" panose="020B0604020202020204" pitchFamily="34" charset="0"/>
              <a:cs typeface="Arial" panose="020B0604020202020204" pitchFamily="34" charset="0"/>
              <a:sym typeface="SimSun" panose="02010600030101010101" pitchFamily="2" charset="-122"/>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A4CA0F-F91C-4A3F-ADFB-0A48BE32712A}"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en-US" sz="18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28970315"/>
              </p:ext>
            </p:extLst>
          </p:nvPr>
        </p:nvGraphicFramePr>
        <p:xfrm>
          <a:off x="849085" y="1372808"/>
          <a:ext cx="10504713" cy="3845560"/>
        </p:xfrm>
        <a:graphic>
          <a:graphicData uri="http://schemas.openxmlformats.org/drawingml/2006/table">
            <a:tbl>
              <a:tblPr firstRow="1" bandRow="1">
                <a:tableStyleId>{21E4AEA4-8DFA-4A89-87EB-49C32662AFE0}</a:tableStyleId>
              </a:tblPr>
              <a:tblGrid>
                <a:gridCol w="2560321">
                  <a:extLst>
                    <a:ext uri="{9D8B030D-6E8A-4147-A177-3AD203B41FA5}">
                      <a16:colId xmlns:a16="http://schemas.microsoft.com/office/drawing/2014/main" val="38166361"/>
                    </a:ext>
                  </a:extLst>
                </a:gridCol>
                <a:gridCol w="4167051">
                  <a:extLst>
                    <a:ext uri="{9D8B030D-6E8A-4147-A177-3AD203B41FA5}">
                      <a16:colId xmlns:a16="http://schemas.microsoft.com/office/drawing/2014/main" val="3520580213"/>
                    </a:ext>
                  </a:extLst>
                </a:gridCol>
                <a:gridCol w="3777341">
                  <a:extLst>
                    <a:ext uri="{9D8B030D-6E8A-4147-A177-3AD203B41FA5}">
                      <a16:colId xmlns:a16="http://schemas.microsoft.com/office/drawing/2014/main" val="2205292205"/>
                    </a:ext>
                  </a:extLst>
                </a:gridCol>
              </a:tblGrid>
              <a:tr h="370840">
                <a:tc>
                  <a:txBody>
                    <a:bodyPr/>
                    <a:lstStyle/>
                    <a:p>
                      <a:r>
                        <a:rPr lang="en-US" dirty="0"/>
                        <a:t>Finding</a:t>
                      </a:r>
                    </a:p>
                  </a:txBody>
                  <a:tcPr/>
                </a:tc>
                <a:tc>
                  <a:txBody>
                    <a:bodyPr/>
                    <a:lstStyle/>
                    <a:p>
                      <a:r>
                        <a:rPr lang="en-US" dirty="0"/>
                        <a:t>Recommendation</a:t>
                      </a:r>
                    </a:p>
                  </a:txBody>
                  <a:tcPr/>
                </a:tc>
                <a:tc>
                  <a:txBody>
                    <a:bodyPr/>
                    <a:lstStyle/>
                    <a:p>
                      <a:pPr algn="just"/>
                      <a:r>
                        <a:rPr lang="en-US" dirty="0"/>
                        <a:t>Status of implementation of the Recommendation</a:t>
                      </a:r>
                    </a:p>
                  </a:txBody>
                  <a:tcPr/>
                </a:tc>
                <a:extLst>
                  <a:ext uri="{0D108BD9-81ED-4DB2-BD59-A6C34878D82A}">
                    <a16:rowId xmlns:a16="http://schemas.microsoft.com/office/drawing/2014/main" val="3919990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kern="1200" baseline="0" dirty="0">
                        <a:solidFill>
                          <a:schemeClr val="dk1"/>
                        </a:solidFill>
                        <a:latin typeface="+mj-lt"/>
                        <a:ea typeface="+mn-ea"/>
                        <a:cs typeface="+mn-cs"/>
                      </a:endParaRPr>
                    </a:p>
                  </a:txBody>
                  <a:tcPr/>
                </a:tc>
                <a:tc>
                  <a:txBody>
                    <a:bodyPr/>
                    <a:lstStyle/>
                    <a:p>
                      <a:pPr marL="285750" indent="-285750" algn="just">
                        <a:buFont typeface="Courier New" panose="02070309020205020404" pitchFamily="49" charset="0"/>
                        <a:buChar char="o"/>
                      </a:pPr>
                      <a:endParaRPr lang="en-US" sz="1800" dirty="0">
                        <a:latin typeface="+mj-lt"/>
                      </a:endParaRPr>
                    </a:p>
                  </a:txBody>
                  <a:tcPr/>
                </a:tc>
                <a:tc>
                  <a:txBody>
                    <a:bodyPr/>
                    <a:lstStyle/>
                    <a:p>
                      <a:endParaRPr lang="en-US" dirty="0">
                        <a:latin typeface="+mj-lt"/>
                      </a:endParaRPr>
                    </a:p>
                  </a:txBody>
                  <a:tcPr/>
                </a:tc>
                <a:extLst>
                  <a:ext uri="{0D108BD9-81ED-4DB2-BD59-A6C34878D82A}">
                    <a16:rowId xmlns:a16="http://schemas.microsoft.com/office/drawing/2014/main" val="3780749076"/>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Asset Management – no clear definition as to what constitute an asset</a:t>
                      </a:r>
                    </a:p>
                  </a:txBody>
                  <a:tcPr/>
                </a:tc>
                <a:tc>
                  <a:txBody>
                    <a:bodyPr/>
                    <a:lstStyle/>
                    <a:p>
                      <a:r>
                        <a:rPr lang="en-US" sz="1800" b="0" i="0" u="none" strike="noStrike" kern="1200" baseline="0" dirty="0">
                          <a:solidFill>
                            <a:schemeClr val="dk1"/>
                          </a:solidFill>
                          <a:latin typeface="+mj-lt"/>
                          <a:ea typeface="+mn-ea"/>
                          <a:cs typeface="+mn-cs"/>
                        </a:rPr>
                        <a:t>The Department should consider:</a:t>
                      </a:r>
                    </a:p>
                    <a:p>
                      <a:pPr marL="285750" indent="-285750" algn="just">
                        <a:buFont typeface="Courier New" panose="02070309020205020404" pitchFamily="49" charset="0"/>
                        <a:buChar char="o"/>
                      </a:pPr>
                      <a:r>
                        <a:rPr lang="en-US" sz="1800" b="0" i="0" u="none" strike="noStrike" kern="1200" baseline="0" dirty="0">
                          <a:solidFill>
                            <a:schemeClr val="dk1"/>
                          </a:solidFill>
                          <a:latin typeface="+mj-lt"/>
                          <a:ea typeface="+mn-ea"/>
                          <a:cs typeface="+mn-cs"/>
                        </a:rPr>
                        <a:t>Developing an </a:t>
                      </a:r>
                      <a:r>
                        <a:rPr lang="en-US" sz="1800" b="1" i="0" u="none" strike="noStrike" kern="1200" baseline="0" dirty="0">
                          <a:solidFill>
                            <a:schemeClr val="dk1"/>
                          </a:solidFill>
                          <a:latin typeface="+mj-lt"/>
                          <a:ea typeface="+mn-ea"/>
                          <a:cs typeface="+mn-cs"/>
                        </a:rPr>
                        <a:t>asset policy</a:t>
                      </a:r>
                      <a:r>
                        <a:rPr lang="en-US" sz="1800" b="0" i="0" u="none" strike="noStrike" kern="1200" baseline="0" dirty="0">
                          <a:solidFill>
                            <a:schemeClr val="dk1"/>
                          </a:solidFill>
                          <a:latin typeface="+mj-lt"/>
                          <a:ea typeface="+mn-ea"/>
                          <a:cs typeface="+mn-cs"/>
                        </a:rPr>
                        <a:t>, which should include the </a:t>
                      </a:r>
                      <a:r>
                        <a:rPr lang="en-US" sz="1800" b="1" i="0" u="none" strike="noStrike" kern="1200" baseline="0" dirty="0">
                          <a:solidFill>
                            <a:schemeClr val="dk1"/>
                          </a:solidFill>
                          <a:latin typeface="+mj-lt"/>
                          <a:ea typeface="+mn-ea"/>
                          <a:cs typeface="+mn-cs"/>
                        </a:rPr>
                        <a:t>definition and recognition criteria</a:t>
                      </a:r>
                      <a:r>
                        <a:rPr lang="en-US" sz="1800" b="0" i="0" u="none" strike="noStrike" kern="1200" baseline="0" dirty="0">
                          <a:solidFill>
                            <a:schemeClr val="dk1"/>
                          </a:solidFill>
                          <a:latin typeface="+mj-lt"/>
                          <a:ea typeface="+mn-ea"/>
                          <a:cs typeface="+mn-cs"/>
                        </a:rPr>
                        <a:t>. </a:t>
                      </a:r>
                    </a:p>
                    <a:p>
                      <a:pPr marL="285750" indent="-285750" algn="just">
                        <a:buFont typeface="Courier New" panose="02070309020205020404" pitchFamily="49" charset="0"/>
                        <a:buChar char="o"/>
                      </a:pPr>
                      <a:r>
                        <a:rPr lang="en-US" sz="1800" b="0" i="0" u="none" strike="noStrike" kern="1200" baseline="0" dirty="0">
                          <a:solidFill>
                            <a:schemeClr val="dk1"/>
                          </a:solidFill>
                          <a:latin typeface="+mj-lt"/>
                          <a:ea typeface="+mn-ea"/>
                          <a:cs typeface="+mn-cs"/>
                        </a:rPr>
                        <a:t>Conducting </a:t>
                      </a:r>
                      <a:r>
                        <a:rPr lang="en-US" sz="1800" b="1" i="0" u="none" strike="noStrike" kern="1200" baseline="0" dirty="0">
                          <a:solidFill>
                            <a:schemeClr val="dk1"/>
                          </a:solidFill>
                          <a:latin typeface="+mj-lt"/>
                          <a:ea typeface="+mn-ea"/>
                          <a:cs typeface="+mn-cs"/>
                        </a:rPr>
                        <a:t>physical verification </a:t>
                      </a:r>
                      <a:r>
                        <a:rPr lang="en-US" sz="1800" b="0" i="0" u="none" strike="noStrike" kern="1200" baseline="0" dirty="0">
                          <a:solidFill>
                            <a:schemeClr val="dk1"/>
                          </a:solidFill>
                          <a:latin typeface="+mj-lt"/>
                          <a:ea typeface="+mn-ea"/>
                          <a:cs typeface="+mn-cs"/>
                        </a:rPr>
                        <a:t>of assets with the purpose of properly </a:t>
                      </a:r>
                      <a:r>
                        <a:rPr lang="en-US" sz="1800" b="1" i="0" u="none" strike="noStrike" kern="1200" baseline="0" dirty="0">
                          <a:solidFill>
                            <a:schemeClr val="dk1"/>
                          </a:solidFill>
                          <a:latin typeface="+mj-lt"/>
                          <a:ea typeface="+mn-ea"/>
                          <a:cs typeface="+mn-cs"/>
                        </a:rPr>
                        <a:t>documenting </a:t>
                      </a:r>
                      <a:r>
                        <a:rPr lang="en-US" sz="1800" b="0" i="0" u="none" strike="noStrike" kern="1200" baseline="0" dirty="0">
                          <a:solidFill>
                            <a:schemeClr val="dk1"/>
                          </a:solidFill>
                          <a:latin typeface="+mj-lt"/>
                          <a:ea typeface="+mn-ea"/>
                          <a:cs typeface="+mn-cs"/>
                        </a:rPr>
                        <a:t>each asset with barcoding and </a:t>
                      </a:r>
                      <a:r>
                        <a:rPr lang="en-US" sz="1800" b="1" i="0" u="none" strike="noStrike" kern="1200" baseline="0" dirty="0">
                          <a:solidFill>
                            <a:schemeClr val="dk1"/>
                          </a:solidFill>
                          <a:latin typeface="+mj-lt"/>
                          <a:ea typeface="+mn-ea"/>
                          <a:cs typeface="+mn-cs"/>
                        </a:rPr>
                        <a:t>identification of location </a:t>
                      </a:r>
                      <a:r>
                        <a:rPr lang="en-US" sz="1800" b="0" i="0" u="none" strike="noStrike" kern="1200" baseline="0" dirty="0">
                          <a:solidFill>
                            <a:schemeClr val="dk1"/>
                          </a:solidFill>
                          <a:latin typeface="+mj-lt"/>
                          <a:ea typeface="+mn-ea"/>
                          <a:cs typeface="+mn-cs"/>
                        </a:rPr>
                        <a:t>as well as </a:t>
                      </a:r>
                      <a:r>
                        <a:rPr lang="en-US" sz="1800" b="1" i="0" u="none" strike="noStrike" kern="1200" baseline="0" dirty="0">
                          <a:solidFill>
                            <a:schemeClr val="dk1"/>
                          </a:solidFill>
                          <a:latin typeface="+mj-lt"/>
                          <a:ea typeface="+mn-ea"/>
                          <a:cs typeface="+mn-cs"/>
                        </a:rPr>
                        <a:t>safeguarding and valuation</a:t>
                      </a:r>
                      <a:r>
                        <a:rPr lang="en-US" sz="1800" b="0" i="0" u="none" strike="noStrike" kern="1200" baseline="0" dirty="0">
                          <a:solidFill>
                            <a:schemeClr val="dk1"/>
                          </a:solidFill>
                          <a:latin typeface="+mj-lt"/>
                          <a:ea typeface="+mn-ea"/>
                          <a:cs typeface="+mn-cs"/>
                        </a:rPr>
                        <a:t>. </a:t>
                      </a:r>
                    </a:p>
                  </a:txBody>
                  <a:tcPr/>
                </a:tc>
                <a:tc>
                  <a:txBody>
                    <a:bodyPr/>
                    <a:lstStyle/>
                    <a:p>
                      <a:r>
                        <a:rPr lang="en-US" dirty="0" smtClean="0">
                          <a:latin typeface="+mj-lt"/>
                        </a:rPr>
                        <a:t>The project is underway to attend to all asset related matters from</a:t>
                      </a:r>
                      <a:r>
                        <a:rPr lang="en-US" baseline="0" dirty="0" smtClean="0">
                          <a:latin typeface="+mj-lt"/>
                        </a:rPr>
                        <a:t> the previous years to date. Both the CFOs office and CWP Management are putting in place mechanism to ensure that all the assets are accounted, recorded and classified accordingly. The expected outcome is a credible asset register.</a:t>
                      </a:r>
                      <a:endParaRPr lang="en-US" dirty="0">
                        <a:latin typeface="+mj-lt"/>
                      </a:endParaRPr>
                    </a:p>
                  </a:txBody>
                  <a:tcPr/>
                </a:tc>
                <a:extLst>
                  <a:ext uri="{0D108BD9-81ED-4DB2-BD59-A6C34878D82A}">
                    <a16:rowId xmlns:a16="http://schemas.microsoft.com/office/drawing/2014/main" val="2354083523"/>
                  </a:ext>
                </a:extLst>
              </a:tr>
            </a:tbl>
          </a:graphicData>
        </a:graphic>
      </p:graphicFrame>
    </p:spTree>
    <p:extLst>
      <p:ext uri="{BB962C8B-B14F-4D97-AF65-F5344CB8AC3E}">
        <p14:creationId xmlns:p14="http://schemas.microsoft.com/office/powerpoint/2010/main" val="3443183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noChangeArrowheads="1"/>
          </p:cNvSpPr>
          <p:nvPr/>
        </p:nvSpPr>
        <p:spPr bwMode="auto">
          <a:xfrm>
            <a:off x="2152650" y="6356351"/>
            <a:ext cx="2057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fld id="{A95176C3-4183-4773-BC43-91E3D9FC86F8}"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sym typeface="MS PGothic" panose="020B0600070205080204" pitchFamily="34" charset="-128"/>
              </a:rPr>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t>2020/11/26</a:t>
            </a:fld>
            <a:endParaRPr kumimoji="0" lang="en-US" altLang="zh-CN"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cs typeface="+mn-cs"/>
              <a:sym typeface="MS PGothic" panose="020B0600070205080204" pitchFamily="34" charset="-128"/>
            </a:endParaRPr>
          </a:p>
        </p:txBody>
      </p:sp>
      <p:sp>
        <p:nvSpPr>
          <p:cNvPr id="32771" name="Content Placeholder 2"/>
          <p:cNvSpPr>
            <a:spLocks noGrp="1" noChangeArrowheads="1"/>
          </p:cNvSpPr>
          <p:nvPr>
            <p:ph idx="4294967295"/>
          </p:nvPr>
        </p:nvSpPr>
        <p:spPr>
          <a:xfrm>
            <a:off x="849086" y="774702"/>
            <a:ext cx="10504713" cy="5389032"/>
          </a:xfrm>
          <a:solidFill>
            <a:schemeClr val="bg1"/>
          </a:solidFill>
          <a:ln cap="flat">
            <a:solidFill>
              <a:schemeClr val="accent2"/>
            </a:solidFill>
            <a:miter lim="800000"/>
            <a:headEnd/>
            <a:tailEnd/>
          </a:ln>
        </p:spPr>
        <p:txBody>
          <a:bodyPr>
            <a:normAutofit/>
          </a:bodyPr>
          <a:lstStyle/>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p:txBody>
      </p:sp>
      <p:sp>
        <p:nvSpPr>
          <p:cNvPr id="32772" name="Title 1"/>
          <p:cNvSpPr txBox="1">
            <a:spLocks noChangeArrowheads="1"/>
          </p:cNvSpPr>
          <p:nvPr/>
        </p:nvSpPr>
        <p:spPr bwMode="auto">
          <a:xfrm>
            <a:off x="104503" y="149225"/>
            <a:ext cx="11887199" cy="496888"/>
          </a:xfrm>
          <a:prstGeom prst="rect">
            <a:avLst/>
          </a:prstGeom>
          <a:solidFill>
            <a:schemeClr val="bg1"/>
          </a:solidFill>
          <a:ln w="9525">
            <a:solidFill>
              <a:schemeClr val="accent2"/>
            </a:solidFill>
            <a:miter lim="800000"/>
            <a:headEnd/>
            <a:tailEnd/>
          </a:ln>
        </p:spPr>
        <p:txBody>
          <a:bodyPr anchor="ctr"/>
          <a:lstStyle>
            <a:lvl1pPr defTabSz="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514350" indent="-514350" defTabSz="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514350" indent="-514350" defTabSz="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9715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14287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18859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23431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lvl="0" algn="ctr">
              <a:spcBef>
                <a:spcPct val="0"/>
              </a:spcBef>
              <a:buNone/>
              <a:defRPr/>
            </a:pPr>
            <a:r>
              <a:rPr lang="en-US" altLang="zh-CN" sz="2800" b="1" dirty="0">
                <a:solidFill>
                  <a:srgbClr val="ED7D31"/>
                </a:solidFill>
                <a:latin typeface="Arial" panose="020B0604020202020204" pitchFamily="34" charset="0"/>
                <a:cs typeface="Arial" panose="020B0604020202020204" pitchFamily="34" charset="0"/>
              </a:rPr>
              <a:t>FORENSIC INVESTIGATION </a:t>
            </a:r>
            <a:r>
              <a:rPr lang="en-US" altLang="zh-CN" sz="2800" b="1" dirty="0" smtClean="0">
                <a:solidFill>
                  <a:srgbClr val="ED7D31"/>
                </a:solidFill>
                <a:latin typeface="Arial" panose="020B0604020202020204" pitchFamily="34" charset="0"/>
                <a:cs typeface="Arial" panose="020B0604020202020204" pitchFamily="34" charset="0"/>
              </a:rPr>
              <a:t>2</a:t>
            </a:r>
            <a:endParaRPr kumimoji="0" lang="en-US" altLang="zh-CN" sz="2800" b="1" i="0" u="none" strike="noStrike" kern="1200" cap="none" spc="0" normalizeH="0" baseline="0" noProof="0" dirty="0">
              <a:ln>
                <a:noFill/>
              </a:ln>
              <a:solidFill>
                <a:srgbClr val="ED7D31"/>
              </a:solidFill>
              <a:effectLst/>
              <a:uLnTx/>
              <a:uFillTx/>
              <a:latin typeface="Arial" panose="020B0604020202020204" pitchFamily="34" charset="0"/>
              <a:cs typeface="Arial" panose="020B0604020202020204" pitchFamily="34" charset="0"/>
              <a:sym typeface="SimSun" panose="02010600030101010101" pitchFamily="2" charset="-122"/>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A4CA0F-F91C-4A3F-ADFB-0A48BE32712A}"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altLang="en-US" sz="18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2855673561"/>
              </p:ext>
            </p:extLst>
          </p:nvPr>
        </p:nvGraphicFramePr>
        <p:xfrm>
          <a:off x="104503" y="637044"/>
          <a:ext cx="11887199" cy="5526691"/>
        </p:xfrm>
        <a:graphic>
          <a:graphicData uri="http://schemas.openxmlformats.org/drawingml/2006/table">
            <a:tbl>
              <a:tblPr firstRow="1" bandRow="1">
                <a:tableStyleId>{21E4AEA4-8DFA-4A89-87EB-49C32662AFE0}</a:tableStyleId>
              </a:tblPr>
              <a:tblGrid>
                <a:gridCol w="2631197">
                  <a:extLst>
                    <a:ext uri="{9D8B030D-6E8A-4147-A177-3AD203B41FA5}">
                      <a16:colId xmlns:a16="http://schemas.microsoft.com/office/drawing/2014/main" val="2207206895"/>
                    </a:ext>
                  </a:extLst>
                </a:gridCol>
                <a:gridCol w="5055448">
                  <a:extLst>
                    <a:ext uri="{9D8B030D-6E8A-4147-A177-3AD203B41FA5}">
                      <a16:colId xmlns:a16="http://schemas.microsoft.com/office/drawing/2014/main" val="2845078863"/>
                    </a:ext>
                  </a:extLst>
                </a:gridCol>
                <a:gridCol w="4200554">
                  <a:extLst>
                    <a:ext uri="{9D8B030D-6E8A-4147-A177-3AD203B41FA5}">
                      <a16:colId xmlns:a16="http://schemas.microsoft.com/office/drawing/2014/main" val="2722791204"/>
                    </a:ext>
                  </a:extLst>
                </a:gridCol>
              </a:tblGrid>
              <a:tr h="644781">
                <a:tc>
                  <a:txBody>
                    <a:bodyPr/>
                    <a:lstStyle/>
                    <a:p>
                      <a:r>
                        <a:rPr lang="en-US" dirty="0"/>
                        <a:t>Finding</a:t>
                      </a:r>
                    </a:p>
                  </a:txBody>
                  <a:tcPr/>
                </a:tc>
                <a:tc>
                  <a:txBody>
                    <a:bodyPr/>
                    <a:lstStyle/>
                    <a:p>
                      <a:r>
                        <a:rPr lang="en-US" dirty="0"/>
                        <a:t>Recommendation</a:t>
                      </a:r>
                    </a:p>
                  </a:txBody>
                  <a:tcPr/>
                </a:tc>
                <a:tc>
                  <a:txBody>
                    <a:bodyPr/>
                    <a:lstStyle/>
                    <a:p>
                      <a:pPr algn="just"/>
                      <a:r>
                        <a:rPr lang="en-US" dirty="0"/>
                        <a:t>Status of implementation of the Recommendation</a:t>
                      </a:r>
                    </a:p>
                  </a:txBody>
                  <a:tcPr/>
                </a:tc>
                <a:extLst>
                  <a:ext uri="{0D108BD9-81ED-4DB2-BD59-A6C34878D82A}">
                    <a16:rowId xmlns:a16="http://schemas.microsoft.com/office/drawing/2014/main" val="3258856043"/>
                  </a:ext>
                </a:extLst>
              </a:tr>
              <a:tr h="1197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Processing of payments</a:t>
                      </a:r>
                      <a:endParaRPr lang="en-US" b="0" dirty="0">
                        <a:latin typeface="+mj-lt"/>
                      </a:endParaRPr>
                    </a:p>
                    <a:p>
                      <a:endParaRPr lang="en-US" b="0" dirty="0">
                        <a:latin typeface="+mj-lt"/>
                      </a:endParaRPr>
                    </a:p>
                  </a:txBody>
                  <a:tcPr/>
                </a:tc>
                <a:tc>
                  <a:txBody>
                    <a:bodyPr/>
                    <a:lstStyle/>
                    <a:p>
                      <a:pPr algn="just"/>
                      <a:r>
                        <a:rPr lang="en-US" sz="1800" b="0" i="0" u="none" strike="noStrike" kern="1200" baseline="0" dirty="0">
                          <a:solidFill>
                            <a:schemeClr val="dk1"/>
                          </a:solidFill>
                          <a:latin typeface="+mj-lt"/>
                          <a:ea typeface="+mn-ea"/>
                          <a:cs typeface="+mn-cs"/>
                        </a:rPr>
                        <a:t>The CWP should </a:t>
                      </a:r>
                      <a:r>
                        <a:rPr lang="en-US" sz="1800" b="1" i="0" u="none" strike="noStrike" kern="1200" baseline="0" dirty="0">
                          <a:solidFill>
                            <a:schemeClr val="dk1"/>
                          </a:solidFill>
                          <a:latin typeface="+mj-lt"/>
                          <a:ea typeface="+mn-ea"/>
                          <a:cs typeface="+mn-cs"/>
                        </a:rPr>
                        <a:t>exercise stricter control </a:t>
                      </a:r>
                      <a:r>
                        <a:rPr lang="en-US" sz="1800" b="0" i="0" u="none" strike="noStrike" kern="1200" baseline="0" dirty="0">
                          <a:solidFill>
                            <a:schemeClr val="dk1"/>
                          </a:solidFill>
                          <a:latin typeface="+mj-lt"/>
                          <a:ea typeface="+mn-ea"/>
                          <a:cs typeface="+mn-cs"/>
                        </a:rPr>
                        <a:t>on the </a:t>
                      </a:r>
                      <a:r>
                        <a:rPr lang="en-US" sz="1800" b="1" i="0" u="none" strike="noStrike" kern="1200" baseline="0" dirty="0">
                          <a:solidFill>
                            <a:schemeClr val="dk1"/>
                          </a:solidFill>
                          <a:latin typeface="+mj-lt"/>
                          <a:ea typeface="+mn-ea"/>
                          <a:cs typeface="+mn-cs"/>
                        </a:rPr>
                        <a:t>verification and validation of the PM Fee claims </a:t>
                      </a:r>
                      <a:r>
                        <a:rPr lang="en-US" sz="1800" b="0" i="0" u="none" strike="noStrike" kern="1200" baseline="0" dirty="0">
                          <a:solidFill>
                            <a:schemeClr val="dk1"/>
                          </a:solidFill>
                          <a:latin typeface="+mj-lt"/>
                          <a:ea typeface="+mn-ea"/>
                          <a:cs typeface="+mn-cs"/>
                        </a:rPr>
                        <a:t>to ensure that the </a:t>
                      </a:r>
                      <a:r>
                        <a:rPr lang="en-US" sz="1800" b="1" i="0" u="none" strike="noStrike" kern="1200" baseline="0" dirty="0">
                          <a:solidFill>
                            <a:schemeClr val="dk1"/>
                          </a:solidFill>
                          <a:latin typeface="+mj-lt"/>
                          <a:ea typeface="+mn-ea"/>
                          <a:cs typeface="+mn-cs"/>
                        </a:rPr>
                        <a:t>IAs comply </a:t>
                      </a:r>
                      <a:r>
                        <a:rPr lang="en-US" sz="1800" b="0" i="0" u="none" strike="noStrike" kern="1200" baseline="0" dirty="0">
                          <a:solidFill>
                            <a:schemeClr val="dk1"/>
                          </a:solidFill>
                          <a:latin typeface="+mj-lt"/>
                          <a:ea typeface="+mn-ea"/>
                          <a:cs typeface="+mn-cs"/>
                        </a:rPr>
                        <a:t>with the </a:t>
                      </a:r>
                      <a:r>
                        <a:rPr lang="en-US" sz="1800" b="1" i="0" u="none" strike="noStrike" kern="1200" baseline="0" dirty="0">
                          <a:solidFill>
                            <a:schemeClr val="dk1"/>
                          </a:solidFill>
                          <a:latin typeface="+mj-lt"/>
                          <a:ea typeface="+mn-ea"/>
                          <a:cs typeface="+mn-cs"/>
                        </a:rPr>
                        <a:t>SLA requirement </a:t>
                      </a:r>
                      <a:endParaRPr lang="en-US" dirty="0">
                        <a:latin typeface="+mj-lt"/>
                      </a:endParaRPr>
                    </a:p>
                  </a:txBody>
                  <a:tcPr/>
                </a:tc>
                <a:tc>
                  <a:txBody>
                    <a:bodyPr/>
                    <a:lstStyle/>
                    <a:p>
                      <a:r>
                        <a:rPr lang="en-US" dirty="0"/>
                        <a:t>The SLA checklist has been developed as a compliance tool</a:t>
                      </a:r>
                    </a:p>
                  </a:txBody>
                  <a:tcPr/>
                </a:tc>
                <a:extLst>
                  <a:ext uri="{0D108BD9-81ED-4DB2-BD59-A6C34878D82A}">
                    <a16:rowId xmlns:a16="http://schemas.microsoft.com/office/drawing/2014/main" val="3386738713"/>
                  </a:ext>
                </a:extLst>
              </a:tr>
              <a:tr h="36844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CWP-MIS</a:t>
                      </a:r>
                    </a:p>
                  </a:txBody>
                  <a:tcPr/>
                </a:tc>
                <a:tc>
                  <a:txBody>
                    <a:bodyPr/>
                    <a:lstStyle/>
                    <a:p>
                      <a:pPr marL="285750" indent="-285750" algn="just">
                        <a:buFont typeface="Courier New" panose="02070309020205020404" pitchFamily="49" charset="0"/>
                        <a:buChar char="o"/>
                      </a:pPr>
                      <a:r>
                        <a:rPr lang="en-US" sz="1800" b="0" i="0" u="none" strike="noStrike" kern="1200" baseline="0" dirty="0">
                          <a:solidFill>
                            <a:schemeClr val="dk1"/>
                          </a:solidFill>
                          <a:latin typeface="+mj-lt"/>
                          <a:ea typeface="+mn-ea"/>
                          <a:cs typeface="+mn-cs"/>
                        </a:rPr>
                        <a:t>Management should investigate internal (i.e. through enhanced system functionality) and external (i.e. through the use of additional software) options for the automation of the balancing and reconciliation functions for the salary payments managed by CWP-MIS. The current manual processes and reliance upon human inspection of data lack the robustness and expected levels of quality assurance for the volumes of financial entries being processed.</a:t>
                      </a:r>
                    </a:p>
                    <a:p>
                      <a:pPr marL="285750" marR="0" lvl="0" indent="-28575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800" b="0" i="0" u="none" strike="noStrike" kern="1200" baseline="0" dirty="0">
                          <a:solidFill>
                            <a:schemeClr val="dk1"/>
                          </a:solidFill>
                          <a:latin typeface="+mj-lt"/>
                          <a:ea typeface="+mn-ea"/>
                          <a:cs typeface="+mn-cs"/>
                        </a:rPr>
                        <a:t>The MIS system should also interface with the Home Affairs system for further verification of participants. </a:t>
                      </a:r>
                    </a:p>
                  </a:txBody>
                  <a:tcPr/>
                </a:tc>
                <a:tc>
                  <a:txBody>
                    <a:bodyPr/>
                    <a:lstStyle/>
                    <a:p>
                      <a:r>
                        <a:rPr lang="en-US" dirty="0"/>
                        <a:t>SITA in partnership with CWP is currently working on a project to enhance CWP MIS with effective controls and systems (Copy is attached)</a:t>
                      </a:r>
                    </a:p>
                  </a:txBody>
                  <a:tcPr/>
                </a:tc>
                <a:extLst>
                  <a:ext uri="{0D108BD9-81ED-4DB2-BD59-A6C34878D82A}">
                    <a16:rowId xmlns:a16="http://schemas.microsoft.com/office/drawing/2014/main" val="1546811535"/>
                  </a:ext>
                </a:extLst>
              </a:tr>
            </a:tbl>
          </a:graphicData>
        </a:graphic>
      </p:graphicFrame>
    </p:spTree>
    <p:extLst>
      <p:ext uri="{BB962C8B-B14F-4D97-AF65-F5344CB8AC3E}">
        <p14:creationId xmlns:p14="http://schemas.microsoft.com/office/powerpoint/2010/main" val="4090276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7279"/>
          </a:xfrm>
        </p:spPr>
        <p:txBody>
          <a:bodyPr>
            <a:normAutofit fontScale="90000"/>
          </a:bodyPr>
          <a:lstStyle/>
          <a:p>
            <a:pPr lvl="0" algn="ctr" defTabSz="457200" eaLnBrk="0" fontAlgn="base" hangingPunct="0">
              <a:lnSpc>
                <a:spcPct val="100000"/>
              </a:lnSpc>
              <a:spcAft>
                <a:spcPct val="0"/>
              </a:spcAft>
            </a:pPr>
            <a:r>
              <a:rPr lang="en-GB" sz="2000" b="1" dirty="0">
                <a:solidFill>
                  <a:srgbClr val="FF9933"/>
                </a:solidFill>
                <a:latin typeface="Arial" charset="0"/>
                <a:ea typeface="SimSun" charset="0"/>
                <a:cs typeface="SimSun" charset="0"/>
              </a:rPr>
              <a:t/>
            </a:r>
            <a:br>
              <a:rPr lang="en-GB" sz="2000" b="1" dirty="0">
                <a:solidFill>
                  <a:srgbClr val="FF9933"/>
                </a:solidFill>
                <a:latin typeface="Arial" charset="0"/>
                <a:ea typeface="SimSun" charset="0"/>
                <a:cs typeface="SimSun" charset="0"/>
              </a:rPr>
            </a:br>
            <a:r>
              <a:rPr lang="en-US" altLang="zh-CN" sz="2200" b="1" dirty="0">
                <a:solidFill>
                  <a:srgbClr val="FF9933"/>
                </a:solidFill>
                <a:latin typeface="Calibri"/>
                <a:ea typeface="MS PGothic" panose="020B0600070205080204" pitchFamily="34" charset="-128"/>
                <a:cs typeface="+mn-cs"/>
                <a:sym typeface="Arial" panose="020B0604020202020204" pitchFamily="34" charset="0"/>
              </a:rPr>
              <a:t>2018/2019 FY AUDIT OUTCOME</a:t>
            </a:r>
            <a:r>
              <a:rPr lang="en-US" altLang="zh-CN" sz="2200" dirty="0">
                <a:solidFill>
                  <a:srgbClr val="FF9933"/>
                </a:solidFill>
                <a:latin typeface="Calibri"/>
                <a:ea typeface="MS PGothic" panose="020B0600070205080204" pitchFamily="34" charset="-128"/>
                <a:cs typeface="+mn-cs"/>
                <a:sym typeface="Arial" panose="020B0604020202020204" pitchFamily="34" charset="0"/>
              </a:rPr>
              <a:t/>
            </a:r>
            <a:br>
              <a:rPr lang="en-US" altLang="zh-CN" sz="2200" dirty="0">
                <a:solidFill>
                  <a:srgbClr val="FF9933"/>
                </a:solidFill>
                <a:latin typeface="Calibri"/>
                <a:ea typeface="MS PGothic" panose="020B0600070205080204" pitchFamily="34" charset="-128"/>
                <a:cs typeface="+mn-cs"/>
                <a:sym typeface="Arial" panose="020B0604020202020204" pitchFamily="34" charset="0"/>
              </a:rPr>
            </a:br>
            <a:r>
              <a:rPr lang="en-GB" sz="2000" b="1" dirty="0">
                <a:solidFill>
                  <a:srgbClr val="FF9933"/>
                </a:solidFill>
                <a:latin typeface="Arial" charset="0"/>
                <a:ea typeface="SimSun" charset="0"/>
                <a:cs typeface="SimSun" charset="0"/>
              </a:rPr>
              <a:t>reoccurring findings emerge: </a:t>
            </a:r>
            <a:br>
              <a:rPr lang="en-GB" sz="2000" b="1" dirty="0">
                <a:solidFill>
                  <a:srgbClr val="FF9933"/>
                </a:solidFill>
                <a:latin typeface="Arial" charset="0"/>
                <a:ea typeface="SimSun" charset="0"/>
                <a:cs typeface="SimSun"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6199457"/>
              </p:ext>
            </p:extLst>
          </p:nvPr>
        </p:nvGraphicFramePr>
        <p:xfrm>
          <a:off x="104503" y="781878"/>
          <a:ext cx="11939451" cy="5964107"/>
        </p:xfrm>
        <a:graphic>
          <a:graphicData uri="http://schemas.openxmlformats.org/drawingml/2006/table">
            <a:tbl>
              <a:tblPr firstRow="1" bandRow="1">
                <a:tableStyleId>{5C22544A-7EE6-4342-B048-85BDC9FD1C3A}</a:tableStyleId>
              </a:tblPr>
              <a:tblGrid>
                <a:gridCol w="5872298">
                  <a:extLst>
                    <a:ext uri="{9D8B030D-6E8A-4147-A177-3AD203B41FA5}">
                      <a16:colId xmlns:a16="http://schemas.microsoft.com/office/drawing/2014/main" val="2381671421"/>
                    </a:ext>
                  </a:extLst>
                </a:gridCol>
                <a:gridCol w="6067153">
                  <a:extLst>
                    <a:ext uri="{9D8B030D-6E8A-4147-A177-3AD203B41FA5}">
                      <a16:colId xmlns:a16="http://schemas.microsoft.com/office/drawing/2014/main" val="1059070056"/>
                    </a:ext>
                  </a:extLst>
                </a:gridCol>
              </a:tblGrid>
              <a:tr h="622905">
                <a:tc>
                  <a:txBody>
                    <a:bodyPr/>
                    <a:lstStyle/>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Arial" charset="0"/>
                          <a:ea typeface="SimSun" charset="0"/>
                          <a:cs typeface="SimSun" charset="0"/>
                        </a:rPr>
                        <a:t>Reoccurring findings emerge: </a:t>
                      </a:r>
                    </a:p>
                  </a:txBody>
                  <a:tcPr>
                    <a:solidFill>
                      <a:schemeClr val="accent4"/>
                    </a:solidFill>
                  </a:tcPr>
                </a:tc>
                <a:tc>
                  <a:txBody>
                    <a:bodyPr/>
                    <a:lstStyle/>
                    <a:p>
                      <a:pPr algn="just"/>
                      <a:r>
                        <a:rPr lang="en-US" dirty="0">
                          <a:solidFill>
                            <a:schemeClr val="tx1"/>
                          </a:solidFill>
                        </a:rPr>
                        <a:t>Progress to date</a:t>
                      </a:r>
                    </a:p>
                  </a:txBody>
                  <a:tcPr>
                    <a:solidFill>
                      <a:schemeClr val="accent6"/>
                    </a:solidFill>
                  </a:tcPr>
                </a:tc>
                <a:extLst>
                  <a:ext uri="{0D108BD9-81ED-4DB2-BD59-A6C34878D82A}">
                    <a16:rowId xmlns:a16="http://schemas.microsoft.com/office/drawing/2014/main" val="2052146238"/>
                  </a:ext>
                </a:extLst>
              </a:tr>
              <a:tr h="1779729">
                <a:tc>
                  <a:txBody>
                    <a:bodyPr/>
                    <a:lstStyle/>
                    <a:p>
                      <a:pPr marL="0" marR="0" lvl="0" indent="0" algn="just" defTabSz="4572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srgbClr val="000000">
                            <a:lumMod val="65000"/>
                            <a:lumOff val="35000"/>
                          </a:srgbClr>
                        </a:solidFill>
                        <a:effectLst/>
                        <a:uLnTx/>
                        <a:uFillTx/>
                        <a:latin typeface="Arial" charset="0"/>
                        <a:ea typeface="SimSun" charset="0"/>
                        <a:cs typeface="SimSun" charset="0"/>
                      </a:endParaRPr>
                    </a:p>
                    <a:p>
                      <a:pPr marL="342900" marR="0" lvl="0" indent="-342900" algn="just" defTabSz="457200" rtl="0" eaLnBrk="0" fontAlgn="base" latinLnBrk="0" hangingPunct="0">
                        <a:lnSpc>
                          <a:spcPct val="100000"/>
                        </a:lnSpc>
                        <a:spcBef>
                          <a:spcPct val="0"/>
                        </a:spcBef>
                        <a:spcAft>
                          <a:spcPct val="0"/>
                        </a:spcAft>
                        <a:buClr>
                          <a:srgbClr val="FF9933"/>
                        </a:buClr>
                        <a:buSzTx/>
                        <a:buFont typeface="+mj-ea"/>
                        <a:buAutoNum type="circleNumDbPlain"/>
                        <a:tabLst/>
                        <a:defRPr/>
                      </a:pP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Not address the </a:t>
                      </a:r>
                      <a:r>
                        <a:rPr kumimoji="0" lang="en-GB" sz="1600" b="1" i="0" u="none" strike="noStrike" kern="1200" cap="none" spc="0" normalizeH="0" baseline="0" noProof="0" dirty="0">
                          <a:ln>
                            <a:noFill/>
                          </a:ln>
                          <a:solidFill>
                            <a:schemeClr val="bg1"/>
                          </a:solidFill>
                          <a:effectLst/>
                          <a:uLnTx/>
                          <a:uFillTx/>
                          <a:latin typeface="Arial"/>
                          <a:ea typeface="SimSun" charset="0"/>
                          <a:cs typeface="Arial"/>
                        </a:rPr>
                        <a:t>root causes:</a:t>
                      </a:r>
                    </a:p>
                    <a:p>
                      <a:pPr marL="0" marR="0" lvl="0" indent="0" algn="just" defTabSz="457200" rtl="0" eaLnBrk="0" fontAlgn="base" latinLnBrk="0" hangingPunct="0">
                        <a:lnSpc>
                          <a:spcPct val="100000"/>
                        </a:lnSpc>
                        <a:spcBef>
                          <a:spcPct val="0"/>
                        </a:spcBef>
                        <a:spcAft>
                          <a:spcPct val="0"/>
                        </a:spcAft>
                        <a:buClr>
                          <a:srgbClr val="FF9933"/>
                        </a:buClr>
                        <a:buSzTx/>
                        <a:buFont typeface="+mj-ea"/>
                        <a:buNone/>
                        <a:tabLst/>
                        <a:defRPr/>
                      </a:pP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Deficiencies in implementation model results in operational inefficiencies has contributed to recurrent negative audit outcomes for the programme</a:t>
                      </a:r>
                    </a:p>
                    <a:p>
                      <a:pPr marL="0" marR="0" lvl="0" indent="0" algn="just" defTabSz="457200" rtl="0" eaLnBrk="0" fontAlgn="base" latinLnBrk="0" hangingPunct="0">
                        <a:lnSpc>
                          <a:spcPct val="100000"/>
                        </a:lnSpc>
                        <a:spcBef>
                          <a:spcPct val="0"/>
                        </a:spcBef>
                        <a:spcAft>
                          <a:spcPct val="0"/>
                        </a:spcAft>
                        <a:buClr>
                          <a:srgbClr val="FF9933"/>
                        </a:buClr>
                        <a:buSzTx/>
                        <a:buFont typeface="+mj-ea"/>
                        <a:buNone/>
                        <a:tabLst/>
                        <a:defRPr/>
                      </a:pPr>
                      <a:endParaRPr kumimoji="0" lang="en-ZA" sz="1600" b="1" i="0" u="none" strike="noStrike" kern="1200" cap="none" spc="0" normalizeH="0" baseline="0" noProof="0" dirty="0">
                        <a:ln>
                          <a:noFill/>
                        </a:ln>
                        <a:solidFill>
                          <a:srgbClr val="000000">
                            <a:lumMod val="65000"/>
                            <a:lumOff val="35000"/>
                          </a:srgbClr>
                        </a:solidFill>
                        <a:effectLst/>
                        <a:uLnTx/>
                        <a:uFillTx/>
                        <a:latin typeface="Arial"/>
                        <a:ea typeface="SimSun" charset="0"/>
                        <a:cs typeface="Arial"/>
                      </a:endParaRPr>
                    </a:p>
                  </a:txBody>
                  <a:tcPr>
                    <a:solidFill>
                      <a:schemeClr val="accent6"/>
                    </a:solidFill>
                  </a:tcPr>
                </a:tc>
                <a:tc>
                  <a:txBody>
                    <a:bodyPr/>
                    <a:lstStyle/>
                    <a:p>
                      <a:pPr marL="342900" indent="-342900" algn="just">
                        <a:buFont typeface="+mj-lt"/>
                        <a:buAutoNum type="alphaLcParenR"/>
                      </a:pPr>
                      <a:r>
                        <a:rPr lang="en-ZA" sz="1600" dirty="0"/>
                        <a:t>Redesign of the Implementation Model to improve operational efficiencies and service delivery (Outcome Based Approach).</a:t>
                      </a:r>
                    </a:p>
                    <a:p>
                      <a:pPr marL="342900" indent="-342900" algn="just">
                        <a:buFont typeface="+mj-lt"/>
                        <a:buAutoNum type="alphaLcParenR"/>
                      </a:pPr>
                      <a:r>
                        <a:rPr lang="en-GB" sz="1600" b="0" i="0" u="none" strike="noStrike" kern="1200" baseline="0" dirty="0">
                          <a:ea typeface="+mn-ea"/>
                          <a:cs typeface="Arial" panose="020B0604020202020204" pitchFamily="34" charset="0"/>
                        </a:rPr>
                        <a:t>Model options considered by TMC and submission with recommendations made to Executive Authority for decision making.</a:t>
                      </a:r>
                    </a:p>
                    <a:p>
                      <a:pPr marL="342900" indent="-342900" algn="just">
                        <a:buFont typeface="+mj-lt"/>
                        <a:buAutoNum type="alphaLcParenR"/>
                      </a:pPr>
                      <a:r>
                        <a:rPr lang="en-GB" sz="1600" b="0" i="0" u="none" strike="noStrike" kern="1200" baseline="0" dirty="0">
                          <a:ea typeface="+mn-ea"/>
                          <a:cs typeface="Arial" panose="020B0604020202020204" pitchFamily="34" charset="0"/>
                        </a:rPr>
                        <a:t> A review of the systems, processes and people-centred model </a:t>
                      </a:r>
                      <a:endParaRPr lang="en-ZA" sz="1600" b="0" i="0" u="none" strike="noStrike" kern="1200" baseline="0" dirty="0">
                        <a:ea typeface="+mn-ea"/>
                        <a:cs typeface="Arial" panose="020B0604020202020204" pitchFamily="34" charset="0"/>
                      </a:endParaRPr>
                    </a:p>
                  </a:txBody>
                  <a:tcPr>
                    <a:solidFill>
                      <a:schemeClr val="accent2"/>
                    </a:solidFill>
                  </a:tcPr>
                </a:tc>
                <a:extLst>
                  <a:ext uri="{0D108BD9-81ED-4DB2-BD59-A6C34878D82A}">
                    <a16:rowId xmlns:a16="http://schemas.microsoft.com/office/drawing/2014/main" val="69756125"/>
                  </a:ext>
                </a:extLst>
              </a:tr>
              <a:tr h="2254324">
                <a:tc>
                  <a:txBody>
                    <a:bodyPr/>
                    <a:lstStyle/>
                    <a:p>
                      <a:pPr marL="342900" marR="0" lvl="0" indent="-342900" algn="just" defTabSz="457200" rtl="0" eaLnBrk="0" fontAlgn="base" latinLnBrk="0" hangingPunct="0">
                        <a:lnSpc>
                          <a:spcPct val="100000"/>
                        </a:lnSpc>
                        <a:spcBef>
                          <a:spcPct val="0"/>
                        </a:spcBef>
                        <a:spcAft>
                          <a:spcPct val="0"/>
                        </a:spcAft>
                        <a:buClr>
                          <a:srgbClr val="FF9933"/>
                        </a:buClr>
                        <a:buSzTx/>
                        <a:buFont typeface="+mj-ea"/>
                        <a:buAutoNum type="circleNumDbPlain"/>
                        <a:tabLst/>
                        <a:defRPr/>
                      </a:pP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Lack of </a:t>
                      </a:r>
                      <a:r>
                        <a:rPr kumimoji="0" lang="en-GB" sz="1600" b="1" i="0" u="none" strike="noStrike" kern="1200" cap="none" spc="0" normalizeH="0" baseline="0" noProof="0" dirty="0">
                          <a:ln>
                            <a:noFill/>
                          </a:ln>
                          <a:solidFill>
                            <a:schemeClr val="bg1"/>
                          </a:solidFill>
                          <a:effectLst/>
                          <a:uLnTx/>
                          <a:uFillTx/>
                          <a:latin typeface="Arial"/>
                          <a:ea typeface="SimSun" charset="0"/>
                          <a:cs typeface="Arial"/>
                        </a:rPr>
                        <a:t>adequate record keeping</a:t>
                      </a: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 internal control processes and supervision </a:t>
                      </a:r>
                    </a:p>
                    <a:p>
                      <a:pPr algn="just"/>
                      <a:endParaRPr lang="en-US" dirty="0"/>
                    </a:p>
                  </a:txBody>
                  <a:tcPr>
                    <a:solidFill>
                      <a:schemeClr val="accent6"/>
                    </a:solidFill>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sz="1600" dirty="0">
                          <a:effectLst/>
                          <a:latin typeface="Calibri" panose="020F0502020204030204" pitchFamily="34" charset="0"/>
                          <a:ea typeface="Calibri" panose="020F0502020204030204" pitchFamily="34" charset="0"/>
                          <a:cs typeface="Arial" panose="020B0604020202020204" pitchFamily="34" charset="0"/>
                        </a:rPr>
                        <a:t>A Document Management SOP has been developed to guide the record management process.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US" sz="1600" dirty="0">
                          <a:effectLst/>
                          <a:latin typeface="Calibri" panose="020F0502020204030204" pitchFamily="34" charset="0"/>
                          <a:ea typeface="Calibri" panose="020F0502020204030204" pitchFamily="34" charset="0"/>
                          <a:cs typeface="Arial" panose="020B0604020202020204" pitchFamily="34" charset="0"/>
                        </a:rPr>
                        <a:t>NPO Governance Compliance Matrix developed and monitored monthly covering the following: expenditure, agreed deliverables and progress per business plan.</a:t>
                      </a:r>
                    </a:p>
                    <a:p>
                      <a:pPr marL="342900" indent="-342900" algn="just">
                        <a:buFont typeface="+mj-lt"/>
                        <a:buAutoNum type="alphaLcParenR"/>
                      </a:pPr>
                      <a:r>
                        <a:rPr lang="en-GB" sz="1600" dirty="0"/>
                        <a:t>Documents outlining procurement processes including </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invoices, delivery notes and purchase orders </a:t>
                      </a:r>
                      <a:r>
                        <a:rPr lang="en-GB" sz="1600" dirty="0"/>
                        <a:t>diligently kept and accessible for audit, shared with DCOG monthly.</a:t>
                      </a:r>
                      <a:r>
                        <a:rPr lang="en-GB" sz="1600" dirty="0">
                          <a:solidFill>
                            <a:schemeClr val="tx1"/>
                          </a:solidFill>
                        </a:rPr>
                        <a:t>.</a:t>
                      </a:r>
                    </a:p>
                    <a:p>
                      <a:pPr marL="342900" indent="-342900" algn="just">
                        <a:buFont typeface="+mj-lt"/>
                        <a:buAutoNum type="alphaLcParenR"/>
                      </a:pPr>
                      <a:r>
                        <a:rPr lang="en-US" sz="1600" dirty="0">
                          <a:effectLst/>
                          <a:latin typeface="Calibri" panose="020F0502020204030204" pitchFamily="34" charset="0"/>
                          <a:ea typeface="Calibri" panose="020F0502020204030204" pitchFamily="34" charset="0"/>
                          <a:cs typeface="Calibri" panose="020F0502020204030204" pitchFamily="34" charset="0"/>
                        </a:rPr>
                        <a:t>Participants Registers / Records at site level updated monthly. </a:t>
                      </a:r>
                    </a:p>
                  </a:txBody>
                  <a:tcPr>
                    <a:solidFill>
                      <a:schemeClr val="accent2"/>
                    </a:solidFill>
                  </a:tcPr>
                </a:tc>
                <a:extLst>
                  <a:ext uri="{0D108BD9-81ED-4DB2-BD59-A6C34878D82A}">
                    <a16:rowId xmlns:a16="http://schemas.microsoft.com/office/drawing/2014/main" val="3152043161"/>
                  </a:ext>
                </a:extLst>
              </a:tr>
              <a:tr h="1275473">
                <a:tc>
                  <a:txBody>
                    <a:bodyPr/>
                    <a:lstStyle/>
                    <a:p>
                      <a:pPr marL="342900" marR="0" lvl="0" indent="-342900" algn="just" defTabSz="457200" rtl="0" eaLnBrk="0" fontAlgn="base" latinLnBrk="0" hangingPunct="0">
                        <a:lnSpc>
                          <a:spcPct val="100000"/>
                        </a:lnSpc>
                        <a:spcBef>
                          <a:spcPct val="0"/>
                        </a:spcBef>
                        <a:spcAft>
                          <a:spcPct val="0"/>
                        </a:spcAft>
                        <a:buClr>
                          <a:srgbClr val="FF9933"/>
                        </a:buClr>
                        <a:buSzTx/>
                        <a:buFont typeface="+mj-ea"/>
                        <a:buAutoNum type="circleNumDbPlain"/>
                        <a:tabLst/>
                        <a:defRPr/>
                      </a:pPr>
                      <a:r>
                        <a:rPr kumimoji="0" lang="en-GB" sz="1600" b="1" i="0" u="none" strike="noStrike" kern="1200" cap="none" spc="0" normalizeH="0" baseline="0" noProof="0" dirty="0">
                          <a:ln>
                            <a:noFill/>
                          </a:ln>
                          <a:solidFill>
                            <a:schemeClr val="bg1"/>
                          </a:solidFill>
                          <a:effectLst/>
                          <a:uLnTx/>
                          <a:uFillTx/>
                          <a:latin typeface="Arial"/>
                          <a:ea typeface="SimSun" charset="0"/>
                          <a:cs typeface="Arial"/>
                        </a:rPr>
                        <a:t>CWP leadership </a:t>
                      </a: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instability </a:t>
                      </a:r>
                    </a:p>
                    <a:p>
                      <a:pPr algn="just"/>
                      <a:endParaRPr lang="en-US" dirty="0"/>
                    </a:p>
                  </a:txBody>
                  <a:tcPr>
                    <a:solidFill>
                      <a:schemeClr val="accent6"/>
                    </a:solidFill>
                  </a:tcPr>
                </a:tc>
                <a:tc>
                  <a:txBody>
                    <a:bodyPr/>
                    <a:lstStyle/>
                    <a:p>
                      <a:pPr marL="342900" indent="-342900" algn="just">
                        <a:buFont typeface="+mj-lt"/>
                        <a:buAutoNum type="alphaLcParenR"/>
                      </a:pPr>
                      <a:r>
                        <a:rPr lang="en-GB" sz="1600" dirty="0" smtClean="0"/>
                        <a:t>Full-year appointment of Branch Head to begin process of stabilising and turnaround the programme </a:t>
                      </a:r>
                    </a:p>
                    <a:p>
                      <a:pPr marL="342900" indent="-342900" algn="just">
                        <a:buFont typeface="+mj-lt"/>
                        <a:buAutoNum type="alphaLcParenR"/>
                      </a:pPr>
                      <a:r>
                        <a:rPr lang="en-GB" sz="1600" dirty="0" smtClean="0"/>
                        <a:t>Contract appointment of Chief Director, Finance to streamline audit and finance migration to the office of the CFO</a:t>
                      </a:r>
                      <a:endParaRPr lang="en-GB" sz="1600" dirty="0"/>
                    </a:p>
                  </a:txBody>
                  <a:tcPr>
                    <a:solidFill>
                      <a:schemeClr val="accent2"/>
                    </a:solidFill>
                  </a:tcPr>
                </a:tc>
                <a:extLst>
                  <a:ext uri="{0D108BD9-81ED-4DB2-BD59-A6C34878D82A}">
                    <a16:rowId xmlns:a16="http://schemas.microsoft.com/office/drawing/2014/main" val="2908118842"/>
                  </a:ext>
                </a:extLst>
              </a:tr>
            </a:tbl>
          </a:graphicData>
        </a:graphic>
      </p:graphicFrame>
      <p:sp>
        <p:nvSpPr>
          <p:cNvPr id="3" name="Slide Number Placeholder 2"/>
          <p:cNvSpPr>
            <a:spLocks noGrp="1"/>
          </p:cNvSpPr>
          <p:nvPr>
            <p:ph type="sldNum" sz="quarter" idx="12"/>
          </p:nvPr>
        </p:nvSpPr>
        <p:spPr/>
        <p:txBody>
          <a:bodyPr/>
          <a:lstStyle/>
          <a:p>
            <a:fld id="{91FA6C62-4C75-4333-A080-710A64D87BB5}" type="slidenum">
              <a:rPr lang="en-US" smtClean="0"/>
              <a:t>2</a:t>
            </a:fld>
            <a:endParaRPr lang="en-US"/>
          </a:p>
        </p:txBody>
      </p:sp>
    </p:spTree>
    <p:extLst>
      <p:ext uri="{BB962C8B-B14F-4D97-AF65-F5344CB8AC3E}">
        <p14:creationId xmlns:p14="http://schemas.microsoft.com/office/powerpoint/2010/main" val="3151593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noChangeArrowheads="1"/>
          </p:cNvSpPr>
          <p:nvPr/>
        </p:nvSpPr>
        <p:spPr bwMode="auto">
          <a:xfrm>
            <a:off x="2152650" y="6356351"/>
            <a:ext cx="2057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fld id="{A95176C3-4183-4773-BC43-91E3D9FC86F8}"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sym typeface="MS PGothic" panose="020B0600070205080204" pitchFamily="34" charset="-128"/>
              </a:rPr>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t>2020/11/26</a:t>
            </a:fld>
            <a:endParaRPr kumimoji="0" lang="en-US" altLang="zh-CN"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cs typeface="+mn-cs"/>
              <a:sym typeface="MS PGothic" panose="020B0600070205080204" pitchFamily="34" charset="-128"/>
            </a:endParaRPr>
          </a:p>
        </p:txBody>
      </p:sp>
      <p:sp>
        <p:nvSpPr>
          <p:cNvPr id="32771" name="Content Placeholder 2"/>
          <p:cNvSpPr>
            <a:spLocks noGrp="1" noChangeArrowheads="1"/>
          </p:cNvSpPr>
          <p:nvPr>
            <p:ph idx="4294967295"/>
          </p:nvPr>
        </p:nvSpPr>
        <p:spPr>
          <a:xfrm>
            <a:off x="117566" y="806715"/>
            <a:ext cx="11913325" cy="5549635"/>
          </a:xfrm>
          <a:solidFill>
            <a:schemeClr val="bg1"/>
          </a:solidFill>
          <a:ln cap="flat">
            <a:solidFill>
              <a:schemeClr val="accent2"/>
            </a:solidFill>
            <a:miter lim="800000"/>
            <a:headEnd/>
            <a:tailEnd/>
          </a:ln>
        </p:spPr>
        <p:txBody>
          <a:bodyPr>
            <a:normAutofit/>
          </a:bodyPr>
          <a:lstStyle/>
          <a:p>
            <a:pPr marL="0" indent="0">
              <a:buNone/>
            </a:pPr>
            <a:r>
              <a:rPr lang="en-ZA" sz="2000" b="1" dirty="0">
                <a:latin typeface="Arial" panose="020B0604020202020204" pitchFamily="34" charset="0"/>
                <a:cs typeface="Arial" panose="020B0604020202020204" pitchFamily="34" charset="0"/>
              </a:rPr>
              <a:t>Community Work Programme Forensic Investigation</a:t>
            </a:r>
            <a:endParaRPr lang="en-ZA" sz="2200" b="1"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r>
              <a:rPr lang="en-ZA" sz="2200" b="1" dirty="0">
                <a:latin typeface="Arial" panose="020B0604020202020204" pitchFamily="34" charset="0"/>
                <a:cs typeface="Arial" panose="020B0604020202020204" pitchFamily="34" charset="0"/>
              </a:rPr>
              <a:t>Investigation mandate</a:t>
            </a:r>
          </a:p>
          <a:p>
            <a:pPr marL="0" indent="0" algn="just">
              <a:buNone/>
            </a:pPr>
            <a:endParaRPr lang="en-US" sz="2000" dirty="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rPr>
              <a:t>Arising from the Auditor-General’s material irregularities raised in the 2018/19 audit report, the Department commissioned a legal forensic investigations on all issues directly and/ or indirectly linked to the material irregularities in respect of the CWP. The material irregularities issued by the Auditor-General covered the following areas:</a:t>
            </a:r>
            <a:endParaRPr lang="en-US"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Payment to deceased participants;</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Payment to </a:t>
            </a:r>
            <a:r>
              <a:rPr lang="en-US" dirty="0" err="1">
                <a:latin typeface="Arial" panose="020B0604020202020204" pitchFamily="34" charset="0"/>
                <a:cs typeface="Arial" panose="020B0604020202020204" pitchFamily="34" charset="0"/>
              </a:rPr>
              <a:t>P</a:t>
            </a:r>
            <a:r>
              <a:rPr lang="en-US" dirty="0" err="1" smtClean="0">
                <a:latin typeface="Arial" panose="020B0604020202020204" pitchFamily="34" charset="0"/>
                <a:cs typeface="Arial" panose="020B0604020202020204" pitchFamily="34" charset="0"/>
              </a:rPr>
              <a:t>ersal</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participants;</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Project Management Fees not supported, prior year (2014-2018); and</a:t>
            </a:r>
          </a:p>
          <a:p>
            <a:pPr lvl="1">
              <a:buFont typeface="Wingdings" panose="05000000000000000000" pitchFamily="2" charset="2"/>
              <a:buChar char="Ø"/>
            </a:pPr>
            <a:r>
              <a:rPr lang="en-US" dirty="0">
                <a:latin typeface="Arial" panose="020B0604020202020204" pitchFamily="34" charset="0"/>
                <a:cs typeface="Arial" panose="020B0604020202020204" pitchFamily="34" charset="0"/>
              </a:rPr>
              <a:t>Project Management Fees not supported, current year (2018/19).</a:t>
            </a:r>
            <a:endParaRPr lang="en-ZA"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p:txBody>
      </p:sp>
      <p:sp>
        <p:nvSpPr>
          <p:cNvPr id="32772" name="Title 1"/>
          <p:cNvSpPr txBox="1">
            <a:spLocks noChangeArrowheads="1"/>
          </p:cNvSpPr>
          <p:nvPr/>
        </p:nvSpPr>
        <p:spPr bwMode="auto">
          <a:xfrm>
            <a:off x="117565" y="149225"/>
            <a:ext cx="11913325" cy="496888"/>
          </a:xfrm>
          <a:prstGeom prst="rect">
            <a:avLst/>
          </a:prstGeom>
          <a:solidFill>
            <a:schemeClr val="bg1"/>
          </a:solidFill>
          <a:ln w="9525">
            <a:solidFill>
              <a:schemeClr val="accent2"/>
            </a:solidFill>
            <a:miter lim="800000"/>
            <a:headEnd/>
            <a:tailEnd/>
          </a:ln>
        </p:spPr>
        <p:txBody>
          <a:bodyPr anchor="ctr"/>
          <a:lstStyle>
            <a:lvl1pPr defTabSz="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514350" indent="-514350" defTabSz="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514350" indent="-514350" defTabSz="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9715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14287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18859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23431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lvl="0" algn="ctr">
              <a:spcBef>
                <a:spcPct val="0"/>
              </a:spcBef>
              <a:buNone/>
              <a:defRPr/>
            </a:pPr>
            <a:r>
              <a:rPr lang="en-US" altLang="zh-CN" sz="2800" b="1" dirty="0">
                <a:solidFill>
                  <a:srgbClr val="ED7D31"/>
                </a:solidFill>
                <a:latin typeface="Arial" panose="020B0604020202020204" pitchFamily="34" charset="0"/>
                <a:cs typeface="Arial" panose="020B0604020202020204" pitchFamily="34" charset="0"/>
              </a:rPr>
              <a:t>FORENSIC INVESTIGATION </a:t>
            </a:r>
            <a:r>
              <a:rPr lang="en-US" altLang="zh-CN" sz="2800" b="1" dirty="0" smtClean="0">
                <a:solidFill>
                  <a:srgbClr val="ED7D31"/>
                </a:solidFill>
                <a:latin typeface="Arial" panose="020B0604020202020204" pitchFamily="34" charset="0"/>
                <a:cs typeface="Arial" panose="020B0604020202020204" pitchFamily="34" charset="0"/>
              </a:rPr>
              <a:t>3</a:t>
            </a:r>
            <a:endParaRPr kumimoji="0" lang="en-US" altLang="zh-CN" sz="2800" b="1" i="0" u="none" strike="noStrike" kern="1200" cap="none" spc="0" normalizeH="0" baseline="0" noProof="0" dirty="0">
              <a:ln>
                <a:noFill/>
              </a:ln>
              <a:solidFill>
                <a:srgbClr val="ED7D31"/>
              </a:solidFill>
              <a:effectLst/>
              <a:uLnTx/>
              <a:uFillTx/>
              <a:latin typeface="Arial" panose="020B0604020202020204" pitchFamily="34" charset="0"/>
              <a:cs typeface="Arial" panose="020B0604020202020204" pitchFamily="34" charset="0"/>
              <a:sym typeface="SimSun" panose="02010600030101010101" pitchFamily="2" charset="-122"/>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A4CA0F-F91C-4A3F-ADFB-0A48BE32712A}"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altLang="en-US" sz="18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endParaRPr>
          </a:p>
        </p:txBody>
      </p:sp>
    </p:spTree>
    <p:extLst>
      <p:ext uri="{BB962C8B-B14F-4D97-AF65-F5344CB8AC3E}">
        <p14:creationId xmlns:p14="http://schemas.microsoft.com/office/powerpoint/2010/main" val="2734021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noChangeArrowheads="1"/>
          </p:cNvSpPr>
          <p:nvPr/>
        </p:nvSpPr>
        <p:spPr bwMode="auto">
          <a:xfrm>
            <a:off x="2152650" y="6356351"/>
            <a:ext cx="2057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fld id="{A95176C3-4183-4773-BC43-91E3D9FC86F8}"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sym typeface="MS PGothic" panose="020B0600070205080204" pitchFamily="34" charset="-128"/>
              </a:rPr>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t>2020/11/26</a:t>
            </a:fld>
            <a:endParaRPr kumimoji="0" lang="en-US" altLang="zh-CN"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cs typeface="+mn-cs"/>
              <a:sym typeface="MS PGothic" panose="020B0600070205080204" pitchFamily="34" charset="-128"/>
            </a:endParaRPr>
          </a:p>
        </p:txBody>
      </p:sp>
      <p:sp>
        <p:nvSpPr>
          <p:cNvPr id="32771" name="Content Placeholder 2"/>
          <p:cNvSpPr>
            <a:spLocks noGrp="1" noChangeArrowheads="1"/>
          </p:cNvSpPr>
          <p:nvPr>
            <p:ph idx="4294967295"/>
          </p:nvPr>
        </p:nvSpPr>
        <p:spPr>
          <a:xfrm>
            <a:off x="117566" y="646113"/>
            <a:ext cx="11874137" cy="5710238"/>
          </a:xfrm>
          <a:solidFill>
            <a:schemeClr val="bg1"/>
          </a:solidFill>
          <a:ln cap="flat">
            <a:solidFill>
              <a:schemeClr val="accent2"/>
            </a:solidFill>
            <a:miter lim="800000"/>
            <a:headEnd/>
            <a:tailEnd/>
          </a:ln>
        </p:spPr>
        <p:txBody>
          <a:bodyPr>
            <a:normAutofit/>
          </a:bodyPr>
          <a:lstStyle/>
          <a:p>
            <a:pPr marL="0" indent="0" algn="just">
              <a:buNone/>
            </a:pPr>
            <a:r>
              <a:rPr lang="en-ZA" sz="2000" dirty="0">
                <a:latin typeface="Arial" panose="020B0604020202020204" pitchFamily="34" charset="0"/>
                <a:cs typeface="Arial" panose="020B0604020202020204" pitchFamily="34" charset="0"/>
              </a:rPr>
              <a:t>The following is a summary of the findings raised as they relate to the mandate, recommendations as well as the current status of implementation of those recommendations. </a:t>
            </a: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p:txBody>
      </p:sp>
      <p:sp>
        <p:nvSpPr>
          <p:cNvPr id="32772" name="Title 1"/>
          <p:cNvSpPr txBox="1">
            <a:spLocks noChangeArrowheads="1"/>
          </p:cNvSpPr>
          <p:nvPr/>
        </p:nvSpPr>
        <p:spPr bwMode="auto">
          <a:xfrm>
            <a:off x="117565" y="149225"/>
            <a:ext cx="11874137" cy="496888"/>
          </a:xfrm>
          <a:prstGeom prst="rect">
            <a:avLst/>
          </a:prstGeom>
          <a:solidFill>
            <a:schemeClr val="bg1"/>
          </a:solidFill>
          <a:ln w="9525">
            <a:solidFill>
              <a:schemeClr val="accent2"/>
            </a:solidFill>
            <a:miter lim="800000"/>
            <a:headEnd/>
            <a:tailEnd/>
          </a:ln>
        </p:spPr>
        <p:txBody>
          <a:bodyPr anchor="ctr"/>
          <a:lstStyle>
            <a:lvl1pPr defTabSz="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514350" indent="-514350" defTabSz="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514350" indent="-514350" defTabSz="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9715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14287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18859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23431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lvl="0" algn="ctr">
              <a:spcBef>
                <a:spcPct val="0"/>
              </a:spcBef>
              <a:buNone/>
              <a:defRPr/>
            </a:pPr>
            <a:r>
              <a:rPr lang="en-US" altLang="zh-CN" sz="2800" b="1" dirty="0">
                <a:solidFill>
                  <a:srgbClr val="ED7D31"/>
                </a:solidFill>
                <a:latin typeface="Arial" panose="020B0604020202020204" pitchFamily="34" charset="0"/>
                <a:cs typeface="Arial" panose="020B0604020202020204" pitchFamily="34" charset="0"/>
              </a:rPr>
              <a:t>FORENSIC INVESTIGATION </a:t>
            </a:r>
            <a:r>
              <a:rPr lang="en-US" altLang="zh-CN" sz="2800" b="1" dirty="0" smtClean="0">
                <a:solidFill>
                  <a:srgbClr val="ED7D31"/>
                </a:solidFill>
                <a:latin typeface="Arial" panose="020B0604020202020204" pitchFamily="34" charset="0"/>
                <a:cs typeface="Arial" panose="020B0604020202020204" pitchFamily="34" charset="0"/>
              </a:rPr>
              <a:t>3</a:t>
            </a:r>
            <a:endParaRPr kumimoji="0" lang="en-US" altLang="zh-CN" sz="2800" b="1" i="0" u="none" strike="noStrike" kern="1200" cap="none" spc="0" normalizeH="0" baseline="0" noProof="0" dirty="0">
              <a:ln>
                <a:noFill/>
              </a:ln>
              <a:solidFill>
                <a:srgbClr val="ED7D31"/>
              </a:solidFill>
              <a:effectLst/>
              <a:uLnTx/>
              <a:uFillTx/>
              <a:latin typeface="Arial" panose="020B0604020202020204" pitchFamily="34" charset="0"/>
              <a:cs typeface="Arial" panose="020B0604020202020204" pitchFamily="34" charset="0"/>
              <a:sym typeface="SimSun" panose="02010600030101010101" pitchFamily="2" charset="-122"/>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A4CA0F-F91C-4A3F-ADFB-0A48BE32712A}"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altLang="en-US" sz="18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145149676"/>
              </p:ext>
            </p:extLst>
          </p:nvPr>
        </p:nvGraphicFramePr>
        <p:xfrm>
          <a:off x="117565" y="1509396"/>
          <a:ext cx="11874137" cy="4846955"/>
        </p:xfrm>
        <a:graphic>
          <a:graphicData uri="http://schemas.openxmlformats.org/drawingml/2006/table">
            <a:tbl>
              <a:tblPr firstRow="1" bandRow="1">
                <a:tableStyleId>{93296810-A885-4BE3-A3E7-6D5BEEA58F35}</a:tableStyleId>
              </a:tblPr>
              <a:tblGrid>
                <a:gridCol w="3086045">
                  <a:extLst>
                    <a:ext uri="{9D8B030D-6E8A-4147-A177-3AD203B41FA5}">
                      <a16:colId xmlns:a16="http://schemas.microsoft.com/office/drawing/2014/main" val="3824567684"/>
                    </a:ext>
                  </a:extLst>
                </a:gridCol>
                <a:gridCol w="4917001">
                  <a:extLst>
                    <a:ext uri="{9D8B030D-6E8A-4147-A177-3AD203B41FA5}">
                      <a16:colId xmlns:a16="http://schemas.microsoft.com/office/drawing/2014/main" val="1826896225"/>
                    </a:ext>
                  </a:extLst>
                </a:gridCol>
                <a:gridCol w="3871091">
                  <a:extLst>
                    <a:ext uri="{9D8B030D-6E8A-4147-A177-3AD203B41FA5}">
                      <a16:colId xmlns:a16="http://schemas.microsoft.com/office/drawing/2014/main" val="2083892890"/>
                    </a:ext>
                  </a:extLst>
                </a:gridCol>
              </a:tblGrid>
              <a:tr h="753971">
                <a:tc>
                  <a:txBody>
                    <a:bodyPr/>
                    <a:lstStyle/>
                    <a:p>
                      <a:r>
                        <a:rPr lang="en-US" dirty="0"/>
                        <a:t>Finding</a:t>
                      </a:r>
                    </a:p>
                  </a:txBody>
                  <a:tcPr/>
                </a:tc>
                <a:tc>
                  <a:txBody>
                    <a:bodyPr/>
                    <a:lstStyle/>
                    <a:p>
                      <a:r>
                        <a:rPr lang="en-US" dirty="0"/>
                        <a:t>Recommendation</a:t>
                      </a:r>
                    </a:p>
                  </a:txBody>
                  <a:tcPr/>
                </a:tc>
                <a:tc>
                  <a:txBody>
                    <a:bodyPr/>
                    <a:lstStyle/>
                    <a:p>
                      <a:pPr algn="just"/>
                      <a:r>
                        <a:rPr lang="en-US" dirty="0"/>
                        <a:t>Status of implementation of the Recommendation</a:t>
                      </a:r>
                    </a:p>
                  </a:txBody>
                  <a:tcPr/>
                </a:tc>
                <a:extLst>
                  <a:ext uri="{0D108BD9-81ED-4DB2-BD59-A6C34878D82A}">
                    <a16:rowId xmlns:a16="http://schemas.microsoft.com/office/drawing/2014/main" val="2684685551"/>
                  </a:ext>
                </a:extLst>
              </a:tr>
              <a:tr h="2046492">
                <a:tc>
                  <a:txBody>
                    <a:bodyPr/>
                    <a:lstStyle/>
                    <a:p>
                      <a:r>
                        <a:rPr lang="en-US" sz="1800" dirty="0">
                          <a:latin typeface="+mj-lt"/>
                          <a:cs typeface="Arial" panose="020B0604020202020204" pitchFamily="34" charset="0"/>
                        </a:rPr>
                        <a:t>Various findings:</a:t>
                      </a:r>
                    </a:p>
                    <a:p>
                      <a:pPr marL="285750" indent="-285750">
                        <a:buFont typeface="Courier New" panose="02070309020205020404" pitchFamily="49" charset="0"/>
                        <a:buChar char="o"/>
                      </a:pPr>
                      <a:r>
                        <a:rPr lang="en-US" sz="1800" dirty="0">
                          <a:latin typeface="+mj-lt"/>
                          <a:cs typeface="Arial" panose="020B0604020202020204" pitchFamily="34" charset="0"/>
                        </a:rPr>
                        <a:t>Overpayment on Project Management Fees;</a:t>
                      </a:r>
                    </a:p>
                    <a:p>
                      <a:pPr marL="285750" indent="-285750">
                        <a:buFont typeface="Courier New" panose="02070309020205020404" pitchFamily="49" charset="0"/>
                        <a:buChar char="o"/>
                      </a:pPr>
                      <a:r>
                        <a:rPr lang="en-US" sz="1800" dirty="0">
                          <a:latin typeface="+mj-lt"/>
                          <a:cs typeface="Arial" panose="020B0604020202020204" pitchFamily="34" charset="0"/>
                        </a:rPr>
                        <a:t>Undue Vat benefit; and</a:t>
                      </a:r>
                    </a:p>
                    <a:p>
                      <a:pPr marL="285750" indent="-285750">
                        <a:buFont typeface="Courier New" panose="02070309020205020404" pitchFamily="49" charset="0"/>
                        <a:buChar char="o"/>
                      </a:pPr>
                      <a:r>
                        <a:rPr lang="en-US" sz="1800" dirty="0">
                          <a:latin typeface="+mj-lt"/>
                          <a:cs typeface="Arial" panose="020B0604020202020204" pitchFamily="34" charset="0"/>
                        </a:rPr>
                        <a:t>Pre-payments unsupported by evidence</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altLang="en-US" sz="1800" dirty="0">
                          <a:solidFill>
                            <a:schemeClr val="tx1"/>
                          </a:solidFill>
                          <a:latin typeface="+mj-lt"/>
                          <a:cs typeface="Arial" panose="020B0604020202020204" pitchFamily="34" charset="0"/>
                        </a:rPr>
                        <a:t>A</a:t>
                      </a:r>
                      <a:r>
                        <a:rPr lang="en-ZA" altLang="en-US" sz="1800" baseline="0" dirty="0">
                          <a:solidFill>
                            <a:schemeClr val="tx1"/>
                          </a:solidFill>
                          <a:latin typeface="+mj-lt"/>
                          <a:cs typeface="Arial" panose="020B0604020202020204" pitchFamily="34" charset="0"/>
                        </a:rPr>
                        <a:t> total of </a:t>
                      </a:r>
                      <a:r>
                        <a:rPr lang="en-ZA" sz="1800" b="1" dirty="0">
                          <a:solidFill>
                            <a:schemeClr val="tx1"/>
                          </a:solidFill>
                          <a:effectLst/>
                          <a:latin typeface="+mj-lt"/>
                          <a:ea typeface="Times New Roman" panose="02020603050405020304" pitchFamily="18" charset="0"/>
                          <a:cs typeface="Arial" panose="020B0604020202020204" pitchFamily="34" charset="0"/>
                        </a:rPr>
                        <a:t>R39 714 864.20</a:t>
                      </a:r>
                      <a:r>
                        <a:rPr lang="en-ZA" sz="1800" b="0" baseline="0" dirty="0">
                          <a:solidFill>
                            <a:schemeClr val="tx1"/>
                          </a:solidFill>
                          <a:effectLst/>
                          <a:latin typeface="+mj-lt"/>
                          <a:ea typeface="Times New Roman" panose="02020603050405020304" pitchFamily="18" charset="0"/>
                          <a:cs typeface="Arial" panose="020B0604020202020204" pitchFamily="34" charset="0"/>
                        </a:rPr>
                        <a:t> paid to the sighted</a:t>
                      </a:r>
                      <a:r>
                        <a:rPr lang="en-ZA" altLang="en-US" sz="1800" dirty="0">
                          <a:solidFill>
                            <a:schemeClr val="tx1"/>
                          </a:solidFill>
                          <a:latin typeface="+mj-lt"/>
                          <a:cs typeface="Arial" panose="020B0604020202020204" pitchFamily="34" charset="0"/>
                        </a:rPr>
                        <a:t> NPOs for amongst</a:t>
                      </a:r>
                      <a:r>
                        <a:rPr lang="en-ZA" altLang="en-US" sz="1800" baseline="0" dirty="0">
                          <a:solidFill>
                            <a:schemeClr val="tx1"/>
                          </a:solidFill>
                          <a:latin typeface="+mj-lt"/>
                          <a:cs typeface="Arial" panose="020B0604020202020204" pitchFamily="34" charset="0"/>
                        </a:rPr>
                        <a:t> others,</a:t>
                      </a:r>
                      <a:r>
                        <a:rPr lang="en-ZA" altLang="en-US" sz="1800" dirty="0">
                          <a:solidFill>
                            <a:schemeClr val="tx1"/>
                          </a:solidFill>
                          <a:latin typeface="+mj-lt"/>
                          <a:cs typeface="Arial" panose="020B0604020202020204" pitchFamily="34" charset="0"/>
                        </a:rPr>
                        <a:t> overpayments</a:t>
                      </a:r>
                      <a:r>
                        <a:rPr lang="en-ZA" altLang="en-US" sz="1800" baseline="0" dirty="0">
                          <a:solidFill>
                            <a:schemeClr val="tx1"/>
                          </a:solidFill>
                          <a:latin typeface="+mj-lt"/>
                          <a:cs typeface="Arial" panose="020B0604020202020204" pitchFamily="34" charset="0"/>
                        </a:rPr>
                        <a:t> on project management fees, undue VAT benefit and prepayments unsupported by evidence must be recovered</a:t>
                      </a:r>
                      <a:r>
                        <a:rPr lang="en-ZA" altLang="en-US" sz="1800" dirty="0">
                          <a:solidFill>
                            <a:schemeClr val="tx1"/>
                          </a:solidFill>
                          <a:latin typeface="+mj-lt"/>
                          <a:cs typeface="Arial" panose="020B0604020202020204" pitchFamily="34" charset="0"/>
                        </a:rPr>
                        <a:t>.</a:t>
                      </a:r>
                      <a:endParaRPr lang="en-US" sz="1800" dirty="0">
                        <a:solidFill>
                          <a:schemeClr val="tx1"/>
                        </a:solidFill>
                        <a:latin typeface="+mj-lt"/>
                        <a:cs typeface="Arial" panose="020B0604020202020204" pitchFamily="34" charset="0"/>
                      </a:endParaRPr>
                    </a:p>
                  </a:txBody>
                  <a:tcPr/>
                </a:tc>
                <a:tc>
                  <a:txBody>
                    <a:bodyPr/>
                    <a:lstStyle/>
                    <a:p>
                      <a:r>
                        <a:rPr lang="en-US" sz="1800" dirty="0">
                          <a:latin typeface="+mj-lt"/>
                          <a:cs typeface="Arial" panose="020B0604020202020204" pitchFamily="34" charset="0"/>
                        </a:rPr>
                        <a:t>Work in progress </a:t>
                      </a:r>
                    </a:p>
                  </a:txBody>
                  <a:tcPr/>
                </a:tc>
                <a:extLst>
                  <a:ext uri="{0D108BD9-81ED-4DB2-BD59-A6C34878D82A}">
                    <a16:rowId xmlns:a16="http://schemas.microsoft.com/office/drawing/2014/main" val="513204160"/>
                  </a:ext>
                </a:extLst>
              </a:tr>
              <a:tr h="2046492">
                <a:tc>
                  <a:txBody>
                    <a:bodyPr/>
                    <a:lstStyle/>
                    <a:p>
                      <a:r>
                        <a:rPr lang="en-US" sz="1800" dirty="0">
                          <a:latin typeface="+mj-lt"/>
                          <a:cs typeface="Arial" panose="020B0604020202020204" pitchFamily="34" charset="0"/>
                        </a:rPr>
                        <a:t>Consequence management against officials</a:t>
                      </a:r>
                      <a:endParaRPr lang="en-US" sz="1800" baseline="0" dirty="0">
                        <a:latin typeface="+mj-lt"/>
                        <a:cs typeface="Arial" panose="020B0604020202020204" pitchFamily="34" charset="0"/>
                      </a:endParaRPr>
                    </a:p>
                  </a:txBody>
                  <a:tcPr/>
                </a:tc>
                <a:tc>
                  <a:txBody>
                    <a:bodyPr/>
                    <a:lstStyle/>
                    <a:p>
                      <a:pPr algn="just"/>
                      <a:r>
                        <a:rPr lang="en-US" sz="1800" dirty="0">
                          <a:latin typeface="+mj-lt"/>
                          <a:cs typeface="Arial" panose="020B0604020202020204" pitchFamily="34" charset="0"/>
                        </a:rPr>
                        <a:t>The Accounting Officer should take disciplinary action</a:t>
                      </a:r>
                      <a:r>
                        <a:rPr lang="en-US" sz="1800" baseline="0" dirty="0">
                          <a:latin typeface="+mj-lt"/>
                          <a:cs typeface="Arial" panose="020B0604020202020204" pitchFamily="34" charset="0"/>
                        </a:rPr>
                        <a:t> against the sighted officials  for failing to ensure that there is a system of financial management and control; prevention of fruitless and wasteful expenditure; failure to withhold retention fees.</a:t>
                      </a:r>
                      <a:endParaRPr lang="en-US" sz="1800" dirty="0">
                        <a:latin typeface="+mj-lt"/>
                        <a:cs typeface="Arial" panose="020B0604020202020204" pitchFamily="34" charset="0"/>
                      </a:endParaRPr>
                    </a:p>
                  </a:txBody>
                  <a:tcPr/>
                </a:tc>
                <a:tc>
                  <a:txBody>
                    <a:bodyPr/>
                    <a:lstStyle/>
                    <a:p>
                      <a:r>
                        <a:rPr lang="en-US" sz="1800" dirty="0">
                          <a:latin typeface="+mj-lt"/>
                          <a:cs typeface="Arial" panose="020B0604020202020204" pitchFamily="34" charset="0"/>
                        </a:rPr>
                        <a:t>Six officials have been suspended. </a:t>
                      </a:r>
                    </a:p>
                  </a:txBody>
                  <a:tcPr/>
                </a:tc>
                <a:extLst>
                  <a:ext uri="{0D108BD9-81ED-4DB2-BD59-A6C34878D82A}">
                    <a16:rowId xmlns:a16="http://schemas.microsoft.com/office/drawing/2014/main" val="1583749490"/>
                  </a:ext>
                </a:extLst>
              </a:tr>
            </a:tbl>
          </a:graphicData>
        </a:graphic>
      </p:graphicFrame>
    </p:spTree>
    <p:extLst>
      <p:ext uri="{BB962C8B-B14F-4D97-AF65-F5344CB8AC3E}">
        <p14:creationId xmlns:p14="http://schemas.microsoft.com/office/powerpoint/2010/main" val="164135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noChangeArrowheads="1"/>
          </p:cNvSpPr>
          <p:nvPr/>
        </p:nvSpPr>
        <p:spPr bwMode="auto">
          <a:xfrm>
            <a:off x="2152650" y="6356351"/>
            <a:ext cx="2057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fld id="{A95176C3-4183-4773-BC43-91E3D9FC86F8}"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sym typeface="MS PGothic" panose="020B0600070205080204" pitchFamily="34" charset="-128"/>
              </a:rPr>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t>2020/11/26</a:t>
            </a:fld>
            <a:endParaRPr kumimoji="0" lang="en-US" altLang="zh-CN"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cs typeface="+mn-cs"/>
              <a:sym typeface="MS PGothic" panose="020B0600070205080204" pitchFamily="34" charset="-128"/>
            </a:endParaRPr>
          </a:p>
        </p:txBody>
      </p:sp>
      <p:sp>
        <p:nvSpPr>
          <p:cNvPr id="32771" name="Content Placeholder 2"/>
          <p:cNvSpPr>
            <a:spLocks noGrp="1" noChangeArrowheads="1"/>
          </p:cNvSpPr>
          <p:nvPr>
            <p:ph idx="4294967295"/>
          </p:nvPr>
        </p:nvSpPr>
        <p:spPr>
          <a:xfrm>
            <a:off x="849086" y="774702"/>
            <a:ext cx="10504713" cy="5389032"/>
          </a:xfrm>
          <a:solidFill>
            <a:schemeClr val="bg1"/>
          </a:solidFill>
          <a:ln cap="flat">
            <a:solidFill>
              <a:schemeClr val="accent2"/>
            </a:solidFill>
            <a:miter lim="800000"/>
            <a:headEnd/>
            <a:tailEnd/>
          </a:ln>
        </p:spPr>
        <p:txBody>
          <a:bodyPr>
            <a:normAutofit/>
          </a:bodyPr>
          <a:lstStyle/>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p:txBody>
      </p:sp>
      <p:sp>
        <p:nvSpPr>
          <p:cNvPr id="32772" name="Title 1"/>
          <p:cNvSpPr txBox="1">
            <a:spLocks noChangeArrowheads="1"/>
          </p:cNvSpPr>
          <p:nvPr/>
        </p:nvSpPr>
        <p:spPr bwMode="auto">
          <a:xfrm>
            <a:off x="117567" y="149225"/>
            <a:ext cx="11874135" cy="496888"/>
          </a:xfrm>
          <a:prstGeom prst="rect">
            <a:avLst/>
          </a:prstGeom>
          <a:solidFill>
            <a:schemeClr val="bg1"/>
          </a:solidFill>
          <a:ln w="9525">
            <a:solidFill>
              <a:schemeClr val="accent2"/>
            </a:solidFill>
            <a:miter lim="800000"/>
            <a:headEnd/>
            <a:tailEnd/>
          </a:ln>
        </p:spPr>
        <p:txBody>
          <a:bodyPr anchor="ctr"/>
          <a:lstStyle>
            <a:lvl1pPr defTabSz="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514350" indent="-514350" defTabSz="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514350" indent="-514350" defTabSz="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9715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14287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18859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23431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lvl="0" algn="ctr">
              <a:spcBef>
                <a:spcPct val="0"/>
              </a:spcBef>
              <a:buNone/>
              <a:defRPr/>
            </a:pPr>
            <a:r>
              <a:rPr lang="en-US" altLang="zh-CN" sz="2800" b="1" dirty="0">
                <a:solidFill>
                  <a:srgbClr val="ED7D31"/>
                </a:solidFill>
                <a:latin typeface="Arial" panose="020B0604020202020204" pitchFamily="34" charset="0"/>
                <a:cs typeface="Arial" panose="020B0604020202020204" pitchFamily="34" charset="0"/>
              </a:rPr>
              <a:t>FORENSIC INVESTIGATION 3</a:t>
            </a:r>
            <a:endParaRPr kumimoji="0" lang="en-US" altLang="zh-CN" sz="2800" b="1" i="0" u="none" strike="noStrike" kern="1200" cap="none" spc="0" normalizeH="0" baseline="0" noProof="0" dirty="0">
              <a:ln>
                <a:noFill/>
              </a:ln>
              <a:solidFill>
                <a:srgbClr val="ED7D31"/>
              </a:solidFill>
              <a:effectLst/>
              <a:uLnTx/>
              <a:uFillTx/>
              <a:latin typeface="Arial" panose="020B0604020202020204" pitchFamily="34" charset="0"/>
              <a:cs typeface="Arial" panose="020B0604020202020204" pitchFamily="34" charset="0"/>
              <a:sym typeface="SimSun" panose="02010600030101010101" pitchFamily="2" charset="-122"/>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A4CA0F-F91C-4A3F-ADFB-0A48BE32712A}"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altLang="en-US" sz="18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2560598951"/>
              </p:ext>
            </p:extLst>
          </p:nvPr>
        </p:nvGraphicFramePr>
        <p:xfrm>
          <a:off x="117567" y="774702"/>
          <a:ext cx="12004764" cy="5389032"/>
        </p:xfrm>
        <a:graphic>
          <a:graphicData uri="http://schemas.openxmlformats.org/drawingml/2006/table">
            <a:tbl>
              <a:tblPr firstRow="1" bandRow="1">
                <a:tableStyleId>{21E4AEA4-8DFA-4A89-87EB-49C32662AFE0}</a:tableStyleId>
              </a:tblPr>
              <a:tblGrid>
                <a:gridCol w="2687370">
                  <a:extLst>
                    <a:ext uri="{9D8B030D-6E8A-4147-A177-3AD203B41FA5}">
                      <a16:colId xmlns:a16="http://schemas.microsoft.com/office/drawing/2014/main" val="578773491"/>
                    </a:ext>
                  </a:extLst>
                </a:gridCol>
                <a:gridCol w="3957225">
                  <a:extLst>
                    <a:ext uri="{9D8B030D-6E8A-4147-A177-3AD203B41FA5}">
                      <a16:colId xmlns:a16="http://schemas.microsoft.com/office/drawing/2014/main" val="2961004821"/>
                    </a:ext>
                  </a:extLst>
                </a:gridCol>
                <a:gridCol w="5360169">
                  <a:extLst>
                    <a:ext uri="{9D8B030D-6E8A-4147-A177-3AD203B41FA5}">
                      <a16:colId xmlns:a16="http://schemas.microsoft.com/office/drawing/2014/main" val="2515761727"/>
                    </a:ext>
                  </a:extLst>
                </a:gridCol>
              </a:tblGrid>
              <a:tr h="1796344">
                <a:tc>
                  <a:txBody>
                    <a:bodyPr/>
                    <a:lstStyle/>
                    <a:p>
                      <a:r>
                        <a:rPr lang="en-US" dirty="0"/>
                        <a:t>Finding</a:t>
                      </a:r>
                    </a:p>
                  </a:txBody>
                  <a:tcPr/>
                </a:tc>
                <a:tc>
                  <a:txBody>
                    <a:bodyPr/>
                    <a:lstStyle/>
                    <a:p>
                      <a:r>
                        <a:rPr lang="en-US" dirty="0"/>
                        <a:t>Recommendation</a:t>
                      </a:r>
                    </a:p>
                  </a:txBody>
                  <a:tcPr/>
                </a:tc>
                <a:tc>
                  <a:txBody>
                    <a:bodyPr/>
                    <a:lstStyle/>
                    <a:p>
                      <a:pPr algn="just"/>
                      <a:r>
                        <a:rPr lang="en-US" dirty="0"/>
                        <a:t>Status of implementation of the Recommendation</a:t>
                      </a:r>
                    </a:p>
                  </a:txBody>
                  <a:tcPr/>
                </a:tc>
                <a:extLst>
                  <a:ext uri="{0D108BD9-81ED-4DB2-BD59-A6C34878D82A}">
                    <a16:rowId xmlns:a16="http://schemas.microsoft.com/office/drawing/2014/main" val="3700836612"/>
                  </a:ext>
                </a:extLst>
              </a:tr>
              <a:tr h="1796344">
                <a:tc>
                  <a:txBody>
                    <a:bodyPr/>
                    <a:lstStyle/>
                    <a:p>
                      <a:r>
                        <a:rPr lang="en-ZA" altLang="en-US" sz="1800" b="0" dirty="0">
                          <a:solidFill>
                            <a:schemeClr val="tx1"/>
                          </a:solidFill>
                          <a:latin typeface="+mj-lt"/>
                          <a:cs typeface="Arial" panose="020B0604020202020204" pitchFamily="34" charset="0"/>
                        </a:rPr>
                        <a:t>Payment to Deceased participants</a:t>
                      </a:r>
                      <a:endParaRPr lang="en-US" b="0" dirty="0">
                        <a:solidFill>
                          <a:schemeClr val="tx1"/>
                        </a:solidFill>
                        <a:latin typeface="+mj-lt"/>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cs typeface="Arial" panose="020B0604020202020204" pitchFamily="34" charset="0"/>
                        </a:rPr>
                        <a:t>See </a:t>
                      </a:r>
                      <a:r>
                        <a:rPr lang="en-US" b="0" dirty="0" smtClean="0">
                          <a:solidFill>
                            <a:schemeClr val="tx1"/>
                          </a:solidFill>
                          <a:latin typeface="+mj-lt"/>
                          <a:cs typeface="Arial" panose="020B0604020202020204" pitchFamily="34" charset="0"/>
                        </a:rPr>
                        <a:t>Slide</a:t>
                      </a:r>
                      <a:r>
                        <a:rPr lang="en-US" b="0" baseline="0" dirty="0" smtClean="0">
                          <a:solidFill>
                            <a:schemeClr val="tx1"/>
                          </a:solidFill>
                          <a:latin typeface="+mj-lt"/>
                          <a:cs typeface="Arial" panose="020B0604020202020204" pitchFamily="34" charset="0"/>
                        </a:rPr>
                        <a:t> 9 of the presentation </a:t>
                      </a:r>
                      <a:r>
                        <a:rPr lang="en-US" b="0" dirty="0" smtClean="0">
                          <a:solidFill>
                            <a:schemeClr val="tx1"/>
                          </a:solidFill>
                          <a:latin typeface="+mj-lt"/>
                          <a:cs typeface="Arial" panose="020B0604020202020204" pitchFamily="34" charset="0"/>
                        </a:rPr>
                        <a:t> </a:t>
                      </a:r>
                      <a:endParaRPr lang="en-US" b="0" dirty="0">
                        <a:solidFill>
                          <a:schemeClr val="tx1"/>
                        </a:solidFill>
                        <a:latin typeface="+mj-lt"/>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latin typeface="+mn-lt"/>
                          <a:ea typeface="+mn-ea"/>
                          <a:cs typeface="Arial" panose="020B0604020202020204" pitchFamily="34" charset="0"/>
                        </a:rPr>
                        <a:t>See Slide</a:t>
                      </a:r>
                      <a:r>
                        <a:rPr lang="en-US" sz="1800" b="0" kern="1200" baseline="0" dirty="0" smtClean="0">
                          <a:solidFill>
                            <a:schemeClr val="tx1"/>
                          </a:solidFill>
                          <a:latin typeface="+mn-lt"/>
                          <a:ea typeface="+mn-ea"/>
                          <a:cs typeface="Arial" panose="020B0604020202020204" pitchFamily="34" charset="0"/>
                        </a:rPr>
                        <a:t> 9 of the presentation </a:t>
                      </a:r>
                      <a:r>
                        <a:rPr lang="en-US" sz="1800" b="0" kern="1200" dirty="0" smtClean="0">
                          <a:solidFill>
                            <a:schemeClr val="tx1"/>
                          </a:solidFill>
                          <a:latin typeface="+mn-lt"/>
                          <a:ea typeface="+mn-ea"/>
                          <a:cs typeface="Arial" panose="020B0604020202020204" pitchFamily="34" charset="0"/>
                        </a:rPr>
                        <a:t> </a:t>
                      </a:r>
                      <a:endParaRPr lang="en-US" sz="1800" b="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262992260"/>
                  </a:ext>
                </a:extLst>
              </a:tr>
              <a:tr h="1796344">
                <a:tc>
                  <a:txBody>
                    <a:bodyPr/>
                    <a:lstStyle/>
                    <a:p>
                      <a:r>
                        <a:rPr lang="en-ZA" altLang="en-US" sz="1800" b="0" dirty="0">
                          <a:solidFill>
                            <a:schemeClr val="tx1"/>
                          </a:solidFill>
                          <a:latin typeface="+mj-lt"/>
                          <a:cs typeface="Arial" panose="020B0604020202020204" pitchFamily="34" charset="0"/>
                        </a:rPr>
                        <a:t>Payment to </a:t>
                      </a:r>
                      <a:r>
                        <a:rPr lang="en-ZA" altLang="en-US" sz="1800" b="0" dirty="0" err="1">
                          <a:solidFill>
                            <a:schemeClr val="tx1"/>
                          </a:solidFill>
                          <a:latin typeface="+mj-lt"/>
                          <a:cs typeface="Arial" panose="020B0604020202020204" pitchFamily="34" charset="0"/>
                        </a:rPr>
                        <a:t>Persal</a:t>
                      </a:r>
                      <a:r>
                        <a:rPr lang="en-ZA" altLang="en-US" sz="1800" b="0" baseline="0" dirty="0">
                          <a:solidFill>
                            <a:schemeClr val="tx1"/>
                          </a:solidFill>
                          <a:latin typeface="+mj-lt"/>
                          <a:cs typeface="Arial" panose="020B0604020202020204" pitchFamily="34" charset="0"/>
                        </a:rPr>
                        <a:t> participants</a:t>
                      </a:r>
                      <a:r>
                        <a:rPr lang="en-ZA" altLang="en-US" sz="1800" b="0" dirty="0">
                          <a:solidFill>
                            <a:schemeClr val="tx1"/>
                          </a:solidFill>
                          <a:latin typeface="+mj-lt"/>
                          <a:cs typeface="Arial" panose="020B0604020202020204" pitchFamily="34" charset="0"/>
                        </a:rPr>
                        <a:t> </a:t>
                      </a:r>
                      <a:endParaRPr lang="en-US" b="0" dirty="0">
                        <a:solidFill>
                          <a:schemeClr val="tx1"/>
                        </a:solidFill>
                        <a:latin typeface="+mj-lt"/>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latin typeface="+mn-lt"/>
                          <a:ea typeface="+mn-ea"/>
                          <a:cs typeface="Arial" panose="020B0604020202020204" pitchFamily="34" charset="0"/>
                        </a:rPr>
                        <a:t>See Slide</a:t>
                      </a:r>
                      <a:r>
                        <a:rPr lang="en-US" sz="1800" b="0" kern="1200" baseline="0" dirty="0" smtClean="0">
                          <a:solidFill>
                            <a:schemeClr val="tx1"/>
                          </a:solidFill>
                          <a:latin typeface="+mn-lt"/>
                          <a:ea typeface="+mn-ea"/>
                          <a:cs typeface="Arial" panose="020B0604020202020204" pitchFamily="34" charset="0"/>
                        </a:rPr>
                        <a:t> 9 of the presentation </a:t>
                      </a:r>
                      <a:r>
                        <a:rPr lang="en-US" sz="1800" b="0" kern="1200" dirty="0" smtClean="0">
                          <a:solidFill>
                            <a:schemeClr val="tx1"/>
                          </a:solidFill>
                          <a:latin typeface="+mn-lt"/>
                          <a:ea typeface="+mn-ea"/>
                          <a:cs typeface="Arial" panose="020B0604020202020204" pitchFamily="34" charset="0"/>
                        </a:rPr>
                        <a:t> </a:t>
                      </a:r>
                      <a:endParaRPr lang="en-US" sz="1800" b="0" kern="1200" dirty="0">
                        <a:solidFill>
                          <a:schemeClr val="tx1"/>
                        </a:solidFill>
                        <a:latin typeface="+mn-lt"/>
                        <a:ea typeface="+mn-ea"/>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latin typeface="+mn-lt"/>
                          <a:ea typeface="+mn-ea"/>
                          <a:cs typeface="Arial" panose="020B0604020202020204" pitchFamily="34" charset="0"/>
                        </a:rPr>
                        <a:t>See Slide</a:t>
                      </a:r>
                      <a:r>
                        <a:rPr lang="en-US" sz="1800" b="0" kern="1200" baseline="0" dirty="0" smtClean="0">
                          <a:solidFill>
                            <a:schemeClr val="tx1"/>
                          </a:solidFill>
                          <a:latin typeface="+mn-lt"/>
                          <a:ea typeface="+mn-ea"/>
                          <a:cs typeface="Arial" panose="020B0604020202020204" pitchFamily="34" charset="0"/>
                        </a:rPr>
                        <a:t> 9 of the presentation </a:t>
                      </a:r>
                      <a:r>
                        <a:rPr lang="en-US" sz="1800" b="0" kern="1200" dirty="0" smtClean="0">
                          <a:solidFill>
                            <a:schemeClr val="tx1"/>
                          </a:solidFill>
                          <a:latin typeface="+mn-lt"/>
                          <a:ea typeface="+mn-ea"/>
                          <a:cs typeface="Arial" panose="020B0604020202020204" pitchFamily="34" charset="0"/>
                        </a:rPr>
                        <a:t> </a:t>
                      </a:r>
                      <a:endParaRPr lang="en-US" sz="1800" b="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559293069"/>
                  </a:ext>
                </a:extLst>
              </a:tr>
            </a:tbl>
          </a:graphicData>
        </a:graphic>
      </p:graphicFrame>
    </p:spTree>
    <p:extLst>
      <p:ext uri="{BB962C8B-B14F-4D97-AF65-F5344CB8AC3E}">
        <p14:creationId xmlns:p14="http://schemas.microsoft.com/office/powerpoint/2010/main" val="573172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txBox="1">
            <a:spLocks noGrp="1" noChangeArrowheads="1"/>
          </p:cNvSpPr>
          <p:nvPr/>
        </p:nvSpPr>
        <p:spPr bwMode="auto">
          <a:xfrm>
            <a:off x="2152650" y="6356351"/>
            <a:ext cx="2057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fld id="{A95176C3-4183-4773-BC43-91E3D9FC86F8}" type="datetime1">
              <a:rPr kumimoji="0" lang="zh-CN" altLang="en-US" sz="9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sym typeface="MS PGothic" panose="020B0600070205080204" pitchFamily="34" charset="-128"/>
              </a:rPr>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t>2020/11/26</a:t>
            </a:fld>
            <a:endParaRPr kumimoji="0" lang="en-US" altLang="zh-CN" sz="1800" b="0" i="0" u="none" strike="noStrike" kern="1200" cap="none" spc="0" normalizeH="0" baseline="0" noProof="0">
              <a:ln>
                <a:noFill/>
              </a:ln>
              <a:solidFill>
                <a:srgbClr val="000000"/>
              </a:solidFill>
              <a:effectLst/>
              <a:uLnTx/>
              <a:uFillTx/>
              <a:latin typeface="Arial" panose="020B0604020202020204" pitchFamily="34" charset="0"/>
              <a:ea typeface="SimSun" panose="02010600030101010101" pitchFamily="2" charset="-122"/>
              <a:cs typeface="+mn-cs"/>
              <a:sym typeface="MS PGothic" panose="020B0600070205080204" pitchFamily="34" charset="-128"/>
            </a:endParaRPr>
          </a:p>
        </p:txBody>
      </p:sp>
      <p:sp>
        <p:nvSpPr>
          <p:cNvPr id="32771" name="Content Placeholder 2"/>
          <p:cNvSpPr>
            <a:spLocks noGrp="1" noChangeArrowheads="1"/>
          </p:cNvSpPr>
          <p:nvPr>
            <p:ph idx="4294967295"/>
          </p:nvPr>
        </p:nvSpPr>
        <p:spPr>
          <a:xfrm>
            <a:off x="91440" y="774702"/>
            <a:ext cx="11965576" cy="5389032"/>
          </a:xfrm>
          <a:solidFill>
            <a:schemeClr val="bg1"/>
          </a:solidFill>
          <a:ln cap="flat">
            <a:solidFill>
              <a:schemeClr val="accent2"/>
            </a:solidFill>
            <a:miter lim="800000"/>
            <a:headEnd/>
            <a:tailEnd/>
          </a:ln>
        </p:spPr>
        <p:txBody>
          <a:bodyPr>
            <a:normAutofit/>
          </a:bodyPr>
          <a:lstStyle/>
          <a:p>
            <a:pPr marL="0" indent="0">
              <a:buNone/>
            </a:pPr>
            <a:endParaRPr lang="en-ZA" sz="2200" smtClean="0">
              <a:latin typeface="Arial" panose="020B0604020202020204" pitchFamily="34" charset="0"/>
              <a:cs typeface="Arial" panose="020B0604020202020204" pitchFamily="34" charset="0"/>
            </a:endParaRPr>
          </a:p>
          <a:p>
            <a:pPr marL="0" indent="0">
              <a:buNone/>
            </a:pPr>
            <a:endParaRPr lang="en-ZA" sz="2200" smtClean="0">
              <a:latin typeface="Arial" panose="020B0604020202020204" pitchFamily="34" charset="0"/>
              <a:cs typeface="Arial" panose="020B0604020202020204" pitchFamily="34" charset="0"/>
            </a:endParaRPr>
          </a:p>
          <a:p>
            <a:pPr marL="0" indent="0">
              <a:buNone/>
            </a:pPr>
            <a:endParaRPr lang="en-ZA" sz="2200" smtClean="0">
              <a:latin typeface="Arial" panose="020B0604020202020204" pitchFamily="34" charset="0"/>
              <a:cs typeface="Arial" panose="020B0604020202020204" pitchFamily="34" charset="0"/>
            </a:endParaRPr>
          </a:p>
          <a:p>
            <a:pPr marL="0" indent="0">
              <a:buNone/>
            </a:pPr>
            <a:endParaRPr lang="en-ZA" sz="2200" smtClean="0">
              <a:latin typeface="Arial" panose="020B0604020202020204" pitchFamily="34" charset="0"/>
              <a:cs typeface="Arial" panose="020B0604020202020204" pitchFamily="34" charset="0"/>
            </a:endParaRPr>
          </a:p>
          <a:p>
            <a:pPr marL="0" indent="0">
              <a:buNone/>
            </a:pPr>
            <a:endParaRPr lang="en-ZA" sz="2200" smtClean="0">
              <a:latin typeface="Arial" panose="020B0604020202020204" pitchFamily="34" charset="0"/>
              <a:cs typeface="Arial" panose="020B0604020202020204" pitchFamily="34" charset="0"/>
            </a:endParaRPr>
          </a:p>
          <a:p>
            <a:pPr marL="0" indent="0">
              <a:buNone/>
            </a:pPr>
            <a:endParaRPr lang="en-ZA" sz="2200" smtClean="0">
              <a:latin typeface="Arial" panose="020B0604020202020204" pitchFamily="34" charset="0"/>
              <a:cs typeface="Arial" panose="020B0604020202020204" pitchFamily="34" charset="0"/>
            </a:endParaRPr>
          </a:p>
          <a:p>
            <a:pPr marL="0" indent="0">
              <a:buNone/>
            </a:pPr>
            <a:endParaRPr lang="en-ZA" sz="2200" dirty="0">
              <a:latin typeface="Arial" panose="020B0604020202020204" pitchFamily="34" charset="0"/>
              <a:cs typeface="Arial" panose="020B0604020202020204" pitchFamily="34" charset="0"/>
            </a:endParaRPr>
          </a:p>
        </p:txBody>
      </p:sp>
      <p:sp>
        <p:nvSpPr>
          <p:cNvPr id="32772" name="Title 1"/>
          <p:cNvSpPr txBox="1">
            <a:spLocks noChangeArrowheads="1"/>
          </p:cNvSpPr>
          <p:nvPr/>
        </p:nvSpPr>
        <p:spPr bwMode="auto">
          <a:xfrm>
            <a:off x="91439" y="149225"/>
            <a:ext cx="11965577" cy="496888"/>
          </a:xfrm>
          <a:prstGeom prst="rect">
            <a:avLst/>
          </a:prstGeom>
          <a:solidFill>
            <a:schemeClr val="bg1"/>
          </a:solidFill>
          <a:ln w="9525">
            <a:solidFill>
              <a:schemeClr val="accent2"/>
            </a:solidFill>
            <a:miter lim="800000"/>
            <a:headEnd/>
            <a:tailEnd/>
          </a:ln>
        </p:spPr>
        <p:txBody>
          <a:bodyPr anchor="ctr"/>
          <a:lstStyle>
            <a:lvl1pPr defTabSz="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sym typeface="SimSun" panose="02010600030101010101" pitchFamily="2" charset="-122"/>
              </a:defRPr>
            </a:lvl1pPr>
            <a:lvl2pPr marL="514350" indent="-514350" defTabSz="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sym typeface="SimSun" panose="02010600030101010101" pitchFamily="2" charset="-122"/>
              </a:defRPr>
            </a:lvl2pPr>
            <a:lvl3pPr marL="514350" indent="-514350" defTabSz="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sym typeface="SimSun" panose="02010600030101010101" pitchFamily="2" charset="-122"/>
              </a:defRPr>
            </a:lvl3pPr>
            <a:lvl4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4pPr>
            <a:lvl5pPr marL="514350" indent="-514350" defTabSz="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5pPr>
            <a:lvl6pPr marL="9715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6pPr>
            <a:lvl7pPr marL="14287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7pPr>
            <a:lvl8pPr marL="18859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8pPr>
            <a:lvl9pPr marL="2343150" indent="-514350" defTabSz="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sym typeface="SimSun" panose="02010600030101010101" pitchFamily="2" charset="-122"/>
              </a:defRPr>
            </a:lvl9pPr>
          </a:lstStyle>
          <a:p>
            <a:pPr lvl="0" algn="ctr">
              <a:spcBef>
                <a:spcPct val="0"/>
              </a:spcBef>
              <a:buNone/>
              <a:defRPr/>
            </a:pPr>
            <a:r>
              <a:rPr lang="en-US" altLang="zh-CN" sz="2200" b="1" dirty="0">
                <a:solidFill>
                  <a:srgbClr val="ED7D31"/>
                </a:solidFill>
                <a:latin typeface="Arial" panose="020B0604020202020204" pitchFamily="34" charset="0"/>
                <a:cs typeface="Arial" panose="020B0604020202020204" pitchFamily="34" charset="0"/>
              </a:rPr>
              <a:t>FORENSIC INVESTIGATION 3</a:t>
            </a:r>
            <a:endParaRPr kumimoji="0" lang="en-US" altLang="zh-CN" sz="2200" b="1" i="0" u="none" strike="noStrike" kern="1200" cap="none" spc="0" normalizeH="0" baseline="0" noProof="0" dirty="0">
              <a:ln>
                <a:noFill/>
              </a:ln>
              <a:solidFill>
                <a:srgbClr val="ED7D31"/>
              </a:solidFill>
              <a:effectLst/>
              <a:uLnTx/>
              <a:uFillTx/>
              <a:latin typeface="Arial" panose="020B0604020202020204" pitchFamily="34" charset="0"/>
              <a:ea typeface="SimSun" panose="02010600030101010101" pitchFamily="2" charset="-122"/>
              <a:cs typeface="Arial" panose="020B0604020202020204" pitchFamily="34" charset="0"/>
              <a:sym typeface="SimSun" panose="02010600030101010101" pitchFamily="2" charset="-122"/>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A4CA0F-F91C-4A3F-ADFB-0A48BE32712A}"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en-US" sz="18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3207363938"/>
              </p:ext>
            </p:extLst>
          </p:nvPr>
        </p:nvGraphicFramePr>
        <p:xfrm>
          <a:off x="91440" y="774702"/>
          <a:ext cx="11965575" cy="5389032"/>
        </p:xfrm>
        <a:graphic>
          <a:graphicData uri="http://schemas.openxmlformats.org/drawingml/2006/table">
            <a:tbl>
              <a:tblPr firstRow="1" bandRow="1">
                <a:tableStyleId>{21E4AEA4-8DFA-4A89-87EB-49C32662AFE0}</a:tableStyleId>
              </a:tblPr>
              <a:tblGrid>
                <a:gridCol w="2708065">
                  <a:extLst>
                    <a:ext uri="{9D8B030D-6E8A-4147-A177-3AD203B41FA5}">
                      <a16:colId xmlns:a16="http://schemas.microsoft.com/office/drawing/2014/main" val="578773491"/>
                    </a:ext>
                  </a:extLst>
                </a:gridCol>
                <a:gridCol w="3987698">
                  <a:extLst>
                    <a:ext uri="{9D8B030D-6E8A-4147-A177-3AD203B41FA5}">
                      <a16:colId xmlns:a16="http://schemas.microsoft.com/office/drawing/2014/main" val="2961004821"/>
                    </a:ext>
                  </a:extLst>
                </a:gridCol>
                <a:gridCol w="5269812">
                  <a:extLst>
                    <a:ext uri="{9D8B030D-6E8A-4147-A177-3AD203B41FA5}">
                      <a16:colId xmlns:a16="http://schemas.microsoft.com/office/drawing/2014/main" val="2515761727"/>
                    </a:ext>
                  </a:extLst>
                </a:gridCol>
              </a:tblGrid>
              <a:tr h="1554938">
                <a:tc>
                  <a:txBody>
                    <a:bodyPr/>
                    <a:lstStyle/>
                    <a:p>
                      <a:r>
                        <a:rPr lang="en-US" dirty="0"/>
                        <a:t>Finding</a:t>
                      </a:r>
                    </a:p>
                  </a:txBody>
                  <a:tcPr/>
                </a:tc>
                <a:tc>
                  <a:txBody>
                    <a:bodyPr/>
                    <a:lstStyle/>
                    <a:p>
                      <a:r>
                        <a:rPr lang="en-US" dirty="0"/>
                        <a:t>Recommendation</a:t>
                      </a:r>
                    </a:p>
                  </a:txBody>
                  <a:tcPr/>
                </a:tc>
                <a:tc>
                  <a:txBody>
                    <a:bodyPr/>
                    <a:lstStyle/>
                    <a:p>
                      <a:pPr algn="just"/>
                      <a:r>
                        <a:rPr lang="en-US" dirty="0"/>
                        <a:t>Status of implementation of the Recommendation</a:t>
                      </a:r>
                    </a:p>
                  </a:txBody>
                  <a:tcPr/>
                </a:tc>
                <a:extLst>
                  <a:ext uri="{0D108BD9-81ED-4DB2-BD59-A6C34878D82A}">
                    <a16:rowId xmlns:a16="http://schemas.microsoft.com/office/drawing/2014/main" val="3700836612"/>
                  </a:ext>
                </a:extLst>
              </a:tr>
              <a:tr h="3834094">
                <a:tc>
                  <a:txBody>
                    <a:bodyPr/>
                    <a:lstStyle/>
                    <a:p>
                      <a:r>
                        <a:rPr lang="en-ZA" altLang="en-US" sz="1800" b="0" dirty="0">
                          <a:solidFill>
                            <a:schemeClr val="tx1"/>
                          </a:solidFill>
                          <a:latin typeface="+mj-lt"/>
                          <a:cs typeface="Arial" panose="020B0604020202020204" pitchFamily="34" charset="0"/>
                        </a:rPr>
                        <a:t>Non-compliance with the VAT Act</a:t>
                      </a:r>
                      <a:endParaRPr lang="en-US" b="0" dirty="0">
                        <a:solidFill>
                          <a:schemeClr val="tx1"/>
                        </a:solidFill>
                        <a:latin typeface="+mj-lt"/>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altLang="en-US" sz="1800" b="0" dirty="0" err="1">
                          <a:solidFill>
                            <a:schemeClr val="tx1"/>
                          </a:solidFill>
                          <a:latin typeface="+mj-lt"/>
                          <a:cs typeface="Arial" panose="020B0604020202020204" pitchFamily="34" charset="0"/>
                        </a:rPr>
                        <a:t>DCoG</a:t>
                      </a:r>
                      <a:r>
                        <a:rPr lang="en-ZA" altLang="en-US" sz="1800" b="0" dirty="0">
                          <a:solidFill>
                            <a:schemeClr val="tx1"/>
                          </a:solidFill>
                          <a:latin typeface="+mj-lt"/>
                          <a:cs typeface="Arial" panose="020B0604020202020204" pitchFamily="34" charset="0"/>
                        </a:rPr>
                        <a:t> must report this irregularity to SARS for non-compliance with the Vat Act</a:t>
                      </a:r>
                      <a:endParaRPr lang="en-US" b="0" dirty="0">
                        <a:solidFill>
                          <a:schemeClr val="tx1"/>
                        </a:solidFill>
                        <a:latin typeface="+mj-lt"/>
                        <a:cs typeface="Arial" panose="020B0604020202020204" pitchFamily="34" charset="0"/>
                      </a:endParaRPr>
                    </a:p>
                  </a:txBody>
                  <a:tcPr/>
                </a:tc>
                <a:tc>
                  <a:txBody>
                    <a:bodyPr/>
                    <a:lstStyle/>
                    <a:p>
                      <a:r>
                        <a:rPr lang="en-US" b="0" dirty="0">
                          <a:solidFill>
                            <a:schemeClr val="tx1"/>
                          </a:solidFill>
                          <a:latin typeface="+mj-lt"/>
                          <a:cs typeface="Arial" panose="020B0604020202020204" pitchFamily="34" charset="0"/>
                        </a:rPr>
                        <a:t>Work in progress </a:t>
                      </a:r>
                    </a:p>
                  </a:txBody>
                  <a:tcPr/>
                </a:tc>
                <a:extLst>
                  <a:ext uri="{0D108BD9-81ED-4DB2-BD59-A6C34878D82A}">
                    <a16:rowId xmlns:a16="http://schemas.microsoft.com/office/drawing/2014/main" val="262992260"/>
                  </a:ext>
                </a:extLst>
              </a:tr>
            </a:tbl>
          </a:graphicData>
        </a:graphic>
      </p:graphicFrame>
    </p:spTree>
    <p:extLst>
      <p:ext uri="{BB962C8B-B14F-4D97-AF65-F5344CB8AC3E}">
        <p14:creationId xmlns:p14="http://schemas.microsoft.com/office/powerpoint/2010/main" val="2379201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024"/>
            <a:ext cx="10972800" cy="3840480"/>
          </a:xfrm>
        </p:spPr>
        <p:txBody>
          <a:bodyPr/>
          <a:lstStyle/>
          <a:p>
            <a:r>
              <a:rPr lang="en-ZA" sz="2800" b="1" dirty="0" smtClean="0">
                <a:latin typeface="Arial" panose="020B0604020202020204" pitchFamily="34" charset="0"/>
                <a:cs typeface="Arial" panose="020B0604020202020204" pitchFamily="34" charset="0"/>
              </a:rPr>
              <a:t>IRREGULAR APPOINTMENT OF NPOs</a:t>
            </a:r>
            <a:r>
              <a:rPr lang="en-ZA" sz="1800" b="1" dirty="0" smtClean="0">
                <a:latin typeface="Arial" panose="020B0604020202020204" pitchFamily="34" charset="0"/>
                <a:cs typeface="Arial" panose="020B0604020202020204" pitchFamily="34" charset="0"/>
              </a:rPr>
              <a:t/>
            </a:r>
            <a:br>
              <a:rPr lang="en-ZA" sz="1800" b="1" dirty="0" smtClean="0">
                <a:latin typeface="Arial" panose="020B0604020202020204" pitchFamily="34" charset="0"/>
                <a:cs typeface="Arial" panose="020B0604020202020204" pitchFamily="34" charset="0"/>
              </a:rPr>
            </a:br>
            <a:r>
              <a:rPr lang="en-ZA" sz="1800" b="1" dirty="0" smtClean="0">
                <a:latin typeface="Arial" panose="020B0604020202020204" pitchFamily="34" charset="0"/>
                <a:cs typeface="Arial" panose="020B0604020202020204" pitchFamily="34" charset="0"/>
              </a:rPr>
              <a:t/>
            </a:r>
            <a:br>
              <a:rPr lang="en-ZA" sz="1800" b="1" dirty="0" smtClean="0">
                <a:latin typeface="Arial" panose="020B0604020202020204" pitchFamily="34" charset="0"/>
                <a:cs typeface="Arial" panose="020B0604020202020204" pitchFamily="34" charset="0"/>
              </a:rPr>
            </a:br>
            <a:r>
              <a:rPr lang="en-ZA" sz="1800" b="1" dirty="0" smtClean="0">
                <a:latin typeface="Arial" panose="020B0604020202020204" pitchFamily="34" charset="0"/>
                <a:cs typeface="Arial" panose="020B0604020202020204" pitchFamily="34" charset="0"/>
              </a:rPr>
              <a:t/>
            </a:r>
            <a:br>
              <a:rPr lang="en-ZA" sz="1800" b="1" dirty="0" smtClean="0">
                <a:latin typeface="Arial" panose="020B0604020202020204" pitchFamily="34" charset="0"/>
                <a:cs typeface="Arial" panose="020B0604020202020204" pitchFamily="34" charset="0"/>
              </a:rPr>
            </a:br>
            <a:r>
              <a:rPr lang="en-ZA" sz="1800" b="1" dirty="0">
                <a:latin typeface="Arial" panose="020B0604020202020204" pitchFamily="34" charset="0"/>
                <a:cs typeface="Arial" panose="020B0604020202020204" pitchFamily="34" charset="0"/>
              </a:rPr>
              <a:t/>
            </a:r>
            <a:br>
              <a:rPr lang="en-ZA" sz="1800" b="1" dirty="0">
                <a:latin typeface="Arial" panose="020B0604020202020204" pitchFamily="34" charset="0"/>
                <a:cs typeface="Arial" panose="020B0604020202020204" pitchFamily="34" charset="0"/>
              </a:rPr>
            </a:br>
            <a:r>
              <a:rPr lang="en-ZA" sz="1800" b="1" dirty="0" smtClean="0">
                <a:latin typeface="Arial" panose="020B0604020202020204" pitchFamily="34" charset="0"/>
                <a:cs typeface="Arial" panose="020B0604020202020204" pitchFamily="34" charset="0"/>
              </a:rPr>
              <a:t/>
            </a:r>
            <a:br>
              <a:rPr lang="en-ZA" sz="1800" b="1" dirty="0" smtClean="0">
                <a:latin typeface="Arial" panose="020B0604020202020204" pitchFamily="34" charset="0"/>
                <a:cs typeface="Arial" panose="020B0604020202020204" pitchFamily="34" charset="0"/>
              </a:rPr>
            </a:br>
            <a:r>
              <a:rPr lang="en-ZA" sz="1800" b="1" dirty="0">
                <a:latin typeface="Arial" panose="020B0604020202020204" pitchFamily="34" charset="0"/>
                <a:cs typeface="Arial" panose="020B0604020202020204" pitchFamily="34" charset="0"/>
              </a:rPr>
              <a:t/>
            </a:r>
            <a:br>
              <a:rPr lang="en-ZA" sz="1800" b="1" dirty="0">
                <a:latin typeface="Arial" panose="020B0604020202020204" pitchFamily="34" charset="0"/>
                <a:cs typeface="Arial" panose="020B0604020202020204" pitchFamily="34" charset="0"/>
              </a:rPr>
            </a:br>
            <a:r>
              <a:rPr lang="en-ZA" sz="1800" b="1" dirty="0">
                <a:latin typeface="Arial" panose="020B0604020202020204" pitchFamily="34" charset="0"/>
                <a:cs typeface="Arial" panose="020B0604020202020204" pitchFamily="34" charset="0"/>
              </a:rPr>
              <a:t/>
            </a:r>
            <a:br>
              <a:rPr lang="en-ZA" sz="1800" b="1" dirty="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Progress</a:t>
            </a:r>
            <a:r>
              <a:rPr lang="en-ZA" sz="2400" dirty="0">
                <a:latin typeface="Arial" panose="020B0604020202020204" pitchFamily="34" charset="0"/>
                <a:cs typeface="Arial" panose="020B0604020202020204" pitchFamily="34" charset="0"/>
              </a:rPr>
              <a:t>: Auditor General and High Court pronounced on the matter. However, on the latter the process is suspended till 31 March 2021.</a:t>
            </a:r>
            <a:br>
              <a:rPr lang="en-ZA" sz="2400" dirty="0">
                <a:latin typeface="Arial" panose="020B0604020202020204" pitchFamily="34" charset="0"/>
                <a:cs typeface="Arial" panose="020B0604020202020204" pitchFamily="34" charset="0"/>
              </a:rPr>
            </a:br>
            <a:endParaRPr lang="en-ZA" sz="2400" dirty="0"/>
          </a:p>
        </p:txBody>
      </p:sp>
      <p:sp>
        <p:nvSpPr>
          <p:cNvPr id="3" name="Slide Number Placeholder 2"/>
          <p:cNvSpPr>
            <a:spLocks noGrp="1"/>
          </p:cNvSpPr>
          <p:nvPr>
            <p:ph type="sldNum" sz="quarter" idx="12"/>
          </p:nvPr>
        </p:nvSpPr>
        <p:spPr/>
        <p:txBody>
          <a:bodyPr/>
          <a:lstStyle/>
          <a:p>
            <a:pPr>
              <a:defRPr/>
            </a:pPr>
            <a:fld id="{9BC0F740-A39D-48FE-9A0E-FD211715EDC3}" type="slidenum">
              <a:rPr lang="en-US" smtClean="0"/>
              <a:pPr>
                <a:defRPr/>
              </a:pPr>
              <a:t>24</a:t>
            </a:fld>
            <a:endParaRPr lang="en-US"/>
          </a:p>
        </p:txBody>
      </p:sp>
    </p:spTree>
    <p:extLst>
      <p:ext uri="{BB962C8B-B14F-4D97-AF65-F5344CB8AC3E}">
        <p14:creationId xmlns:p14="http://schemas.microsoft.com/office/powerpoint/2010/main" val="251731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a:extLst>
              <a:ext uri="{FF2B5EF4-FFF2-40B4-BE49-F238E27FC236}">
                <a16:creationId xmlns:a16="http://schemas.microsoft.com/office/drawing/2014/main" id="{AD06CF24-9448-480D-BC56-81E97DAA0C9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4C56F42F-6E65-4878-B456-DAD1A631CF1F}" type="slidenum">
              <a:rPr kumimoji="0" lang="en-US" altLang="en-US" sz="1600" b="0" i="0" u="none" strike="noStrike" kern="1200" cap="none" spc="0" normalizeH="0" baseline="0" noProof="0">
                <a:ln>
                  <a:noFill/>
                </a:ln>
                <a:solidFill>
                  <a:srgbClr val="898989"/>
                </a:solidFill>
                <a:effectLst/>
                <a:uLnTx/>
                <a:uFillTx/>
                <a:latin typeface="Arial" panose="020B0604020202020204" pitchFamily="34" charset="0"/>
                <a:ea typeface="MS PGothic" panose="020B0600070205080204"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25</a:t>
            </a:fld>
            <a:endParaRPr kumimoji="0" lang="en-US" altLang="en-US" sz="40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cxnSp>
        <p:nvCxnSpPr>
          <p:cNvPr id="33795" name="Straight Connector 7">
            <a:extLst>
              <a:ext uri="{FF2B5EF4-FFF2-40B4-BE49-F238E27FC236}">
                <a16:creationId xmlns:a16="http://schemas.microsoft.com/office/drawing/2014/main" id="{118D2301-5AD0-4683-AA68-57C2E9CBAA7B}"/>
              </a:ext>
            </a:extLst>
          </p:cNvPr>
          <p:cNvCxnSpPr>
            <a:cxnSpLocks noChangeShapeType="1"/>
          </p:cNvCxnSpPr>
          <p:nvPr/>
        </p:nvCxnSpPr>
        <p:spPr bwMode="auto">
          <a:xfrm>
            <a:off x="2095500" y="844551"/>
            <a:ext cx="7981950" cy="55563"/>
          </a:xfrm>
          <a:prstGeom prst="line">
            <a:avLst/>
          </a:prstGeom>
          <a:noFill/>
          <a:ln w="9525">
            <a:solidFill>
              <a:srgbClr val="FF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796" name="Straight Connector 7">
            <a:extLst>
              <a:ext uri="{FF2B5EF4-FFF2-40B4-BE49-F238E27FC236}">
                <a16:creationId xmlns:a16="http://schemas.microsoft.com/office/drawing/2014/main" id="{120C4054-9C8B-4061-AAEE-066FCA8D896D}"/>
              </a:ext>
            </a:extLst>
          </p:cNvPr>
          <p:cNvCxnSpPr>
            <a:cxnSpLocks noChangeShapeType="1"/>
          </p:cNvCxnSpPr>
          <p:nvPr/>
        </p:nvCxnSpPr>
        <p:spPr bwMode="auto">
          <a:xfrm>
            <a:off x="2095500" y="844551"/>
            <a:ext cx="7981950" cy="55563"/>
          </a:xfrm>
          <a:prstGeom prst="line">
            <a:avLst/>
          </a:prstGeom>
          <a:noFill/>
          <a:ln w="9525">
            <a:solidFill>
              <a:srgbClr val="FF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797" name="Straight Connector 10">
            <a:extLst>
              <a:ext uri="{FF2B5EF4-FFF2-40B4-BE49-F238E27FC236}">
                <a16:creationId xmlns:a16="http://schemas.microsoft.com/office/drawing/2014/main" id="{296942A9-8127-4AA0-B1B2-DCA585B60B2A}"/>
              </a:ext>
            </a:extLst>
          </p:cNvPr>
          <p:cNvCxnSpPr>
            <a:cxnSpLocks noChangeShapeType="1"/>
          </p:cNvCxnSpPr>
          <p:nvPr/>
        </p:nvCxnSpPr>
        <p:spPr bwMode="auto">
          <a:xfrm>
            <a:off x="5213350" y="1555750"/>
            <a:ext cx="0" cy="0"/>
          </a:xfrm>
          <a:prstGeom prst="line">
            <a:avLst/>
          </a:prstGeom>
          <a:noFill/>
          <a:ln w="9525">
            <a:solidFill>
              <a:srgbClr val="BFBF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798" name="TextBox 4">
            <a:extLst>
              <a:ext uri="{FF2B5EF4-FFF2-40B4-BE49-F238E27FC236}">
                <a16:creationId xmlns:a16="http://schemas.microsoft.com/office/drawing/2014/main" id="{D320B8E6-8FCA-4BF4-86D0-F7ED605DF13F}"/>
              </a:ext>
            </a:extLst>
          </p:cNvPr>
          <p:cNvSpPr>
            <a:spLocks noChangeArrowheads="1"/>
          </p:cNvSpPr>
          <p:nvPr>
            <p:custDataLst>
              <p:tags r:id="rId1"/>
            </p:custDataLst>
          </p:nvPr>
        </p:nvSpPr>
        <p:spPr bwMode="auto">
          <a:xfrm>
            <a:off x="2095500" y="361950"/>
            <a:ext cx="79819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altLang="zh-CN" sz="2200" b="0" i="0" u="none" strike="noStrike" kern="1200" cap="none" spc="0" normalizeH="0" baseline="0" noProof="0">
                <a:ln>
                  <a:noFill/>
                </a:ln>
                <a:solidFill>
                  <a:srgbClr val="FF9933"/>
                </a:solidFill>
                <a:effectLst/>
                <a:uLnTx/>
                <a:uFillTx/>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rPr>
              <a:t>RECOMMENDATIONS</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altLang="zh-CN" sz="2400" b="1" i="0" u="none" strike="noStrike" kern="1200" cap="none" spc="0" normalizeH="0" baseline="0" noProof="0">
              <a:ln>
                <a:noFill/>
              </a:ln>
              <a:solidFill>
                <a:srgbClr val="F9671C"/>
              </a:solidFill>
              <a:effectLst/>
              <a:uLnTx/>
              <a:uFillTx/>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endParaRPr>
          </a:p>
        </p:txBody>
      </p:sp>
      <p:sp>
        <p:nvSpPr>
          <p:cNvPr id="2" name="Rectangle 1">
            <a:extLst>
              <a:ext uri="{FF2B5EF4-FFF2-40B4-BE49-F238E27FC236}">
                <a16:creationId xmlns:a16="http://schemas.microsoft.com/office/drawing/2014/main" id="{97F98FB2-7645-4375-B7A0-52E1ED883C8A}"/>
              </a:ext>
            </a:extLst>
          </p:cNvPr>
          <p:cNvSpPr/>
          <p:nvPr/>
        </p:nvSpPr>
        <p:spPr>
          <a:xfrm>
            <a:off x="1724297" y="2381251"/>
            <a:ext cx="8353153" cy="1687129"/>
          </a:xfrm>
          <a:prstGeom prst="rect">
            <a:avLst/>
          </a:prstGeom>
        </p:spPr>
        <p:txBody>
          <a:bodyPr wrap="square">
            <a:spAutoFit/>
          </a:bodyPr>
          <a:lstStyle/>
          <a:p>
            <a:pPr marL="0" marR="0" lvl="0" indent="0" algn="ctr" defTabSz="914400" rtl="0" eaLnBrk="1" fontAlgn="base" latinLnBrk="0" hangingPunct="1">
              <a:lnSpc>
                <a:spcPct val="110000"/>
              </a:lnSpc>
              <a:spcBef>
                <a:spcPct val="0"/>
              </a:spcBef>
              <a:spcAft>
                <a:spcPts val="1000"/>
              </a:spcAft>
              <a:buClrTx/>
              <a:buSzTx/>
              <a:buFontTx/>
              <a:buNone/>
              <a:tabLst/>
              <a:defRPr/>
            </a:pPr>
            <a:r>
              <a:rPr kumimoji="0" lang="en-ZA" sz="3200" b="0" i="0" u="none" strike="noStrike" kern="1200" cap="none" spc="0" normalizeH="0" baseline="0" noProof="0" dirty="0">
                <a:ln>
                  <a:noFill/>
                </a:ln>
                <a:solidFill>
                  <a:srgbClr val="000000">
                    <a:lumMod val="65000"/>
                    <a:lumOff val="35000"/>
                  </a:srgbClr>
                </a:solidFill>
                <a:effectLst/>
                <a:uLnTx/>
                <a:uFillTx/>
                <a:latin typeface="Arial" charset="0"/>
                <a:ea typeface="PMingLiU" charset="0"/>
                <a:cs typeface="PMingLiU" charset="0"/>
              </a:rPr>
              <a:t>It is recommended that </a:t>
            </a:r>
            <a:br>
              <a:rPr kumimoji="0" lang="en-ZA" sz="3200" b="0" i="0" u="none" strike="noStrike" kern="1200" cap="none" spc="0" normalizeH="0" baseline="0" noProof="0" dirty="0">
                <a:ln>
                  <a:noFill/>
                </a:ln>
                <a:solidFill>
                  <a:srgbClr val="000000">
                    <a:lumMod val="65000"/>
                    <a:lumOff val="35000"/>
                  </a:srgbClr>
                </a:solidFill>
                <a:effectLst/>
                <a:uLnTx/>
                <a:uFillTx/>
                <a:latin typeface="Arial" charset="0"/>
                <a:ea typeface="PMingLiU" charset="0"/>
                <a:cs typeface="PMingLiU" charset="0"/>
              </a:rPr>
            </a:br>
            <a:r>
              <a:rPr kumimoji="0" lang="en-ZA" sz="3200" b="0" i="0" u="none" strike="noStrike" kern="1200" cap="none" spc="0" normalizeH="0" baseline="0" noProof="0" dirty="0">
                <a:ln>
                  <a:noFill/>
                </a:ln>
                <a:solidFill>
                  <a:srgbClr val="000000">
                    <a:lumMod val="65000"/>
                    <a:lumOff val="35000"/>
                  </a:srgbClr>
                </a:solidFill>
                <a:effectLst/>
                <a:uLnTx/>
                <a:uFillTx/>
                <a:latin typeface="Arial" charset="0"/>
                <a:ea typeface="PMingLiU" charset="0"/>
                <a:cs typeface="PMingLiU" charset="0"/>
              </a:rPr>
              <a:t>the Portfolio Committee notes </a:t>
            </a:r>
            <a:r>
              <a:rPr kumimoji="0" lang="en-ZA" sz="3200" b="0" i="0" u="none" strike="noStrike" kern="1200" cap="none" spc="0" normalizeH="0" baseline="0" noProof="0" dirty="0" smtClean="0">
                <a:ln>
                  <a:noFill/>
                </a:ln>
                <a:solidFill>
                  <a:srgbClr val="000000">
                    <a:lumMod val="65000"/>
                    <a:lumOff val="35000"/>
                  </a:srgbClr>
                </a:solidFill>
                <a:effectLst/>
                <a:uLnTx/>
                <a:uFillTx/>
                <a:latin typeface="Arial" charset="0"/>
                <a:ea typeface="PMingLiU" charset="0"/>
                <a:cs typeface="PMingLiU" charset="0"/>
              </a:rPr>
              <a:t>CWP </a:t>
            </a:r>
            <a:r>
              <a:rPr kumimoji="0" lang="en-ZA" sz="3200" b="0" i="0" u="none" strike="noStrike" kern="1200" cap="none" spc="0" normalizeH="0" baseline="0" noProof="0" dirty="0">
                <a:ln>
                  <a:noFill/>
                </a:ln>
                <a:solidFill>
                  <a:srgbClr val="000000">
                    <a:lumMod val="65000"/>
                    <a:lumOff val="35000"/>
                  </a:srgbClr>
                </a:solidFill>
                <a:effectLst/>
                <a:uLnTx/>
                <a:uFillTx/>
                <a:latin typeface="Arial" charset="0"/>
                <a:ea typeface="PMingLiU" charset="0"/>
                <a:cs typeface="PMingLiU" charset="0"/>
              </a:rPr>
              <a:t>Progress Report on Audit Findings.</a:t>
            </a:r>
            <a:endParaRPr kumimoji="0" lang="en-ZA" sz="3200" b="1" i="0" u="none" strike="noStrike" kern="1200" cap="none" spc="0" normalizeH="0" baseline="0" noProof="0" dirty="0">
              <a:ln>
                <a:noFill/>
              </a:ln>
              <a:solidFill>
                <a:srgbClr val="000000">
                  <a:lumMod val="65000"/>
                  <a:lumOff val="35000"/>
                </a:srgbClr>
              </a:solidFill>
              <a:effectLst/>
              <a:uLnTx/>
              <a:uFillTx/>
              <a:latin typeface="Calibri" charset="0"/>
              <a:ea typeface="MS PGothic" charset="0"/>
              <a:cs typeface="MS PGothic" charset="0"/>
            </a:endParaRPr>
          </a:p>
        </p:txBody>
      </p:sp>
    </p:spTree>
    <p:extLst>
      <p:ext uri="{BB962C8B-B14F-4D97-AF65-F5344CB8AC3E}">
        <p14:creationId xmlns:p14="http://schemas.microsoft.com/office/powerpoint/2010/main" val="3724140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BE189D2-BE96-4EE6-9116-9E03D3233FE5}"/>
              </a:ext>
            </a:extLst>
          </p:cNvPr>
          <p:cNvSpPr>
            <a:spLocks noGrp="1" noChangeArrowheads="1"/>
          </p:cNvSpPr>
          <p:nvPr>
            <p:ph type="title"/>
          </p:nvPr>
        </p:nvSpPr>
        <p:spPr>
          <a:xfrm>
            <a:off x="1576389" y="2830514"/>
            <a:ext cx="8967787" cy="598487"/>
          </a:xfrm>
          <a:solidFill>
            <a:schemeClr val="accent6"/>
          </a:solidFill>
        </p:spPr>
        <p:txBody>
          <a:bodyPr/>
          <a:lstStyle/>
          <a:p>
            <a:pPr algn="ctr">
              <a:defRPr/>
            </a:pPr>
            <a:r>
              <a:rPr lang="en-US" altLang="en-US" sz="2800" b="1" dirty="0">
                <a:solidFill>
                  <a:srgbClr val="003A00"/>
                </a:solidFill>
                <a:latin typeface="Arial" panose="020B0604020202020204" pitchFamily="34" charset="0"/>
              </a:rPr>
              <a:t/>
            </a:r>
            <a:br>
              <a:rPr lang="en-US" altLang="en-US" sz="2800" b="1" dirty="0">
                <a:solidFill>
                  <a:srgbClr val="003A00"/>
                </a:solidFill>
                <a:latin typeface="Arial" panose="020B0604020202020204" pitchFamily="34" charset="0"/>
              </a:rPr>
            </a:br>
            <a:r>
              <a:rPr lang="en-US" altLang="en-US" sz="2800" b="1" dirty="0">
                <a:solidFill>
                  <a:srgbClr val="003A00"/>
                </a:solidFill>
                <a:latin typeface="Arial" panose="020B0604020202020204" pitchFamily="34" charset="0"/>
              </a:rPr>
              <a:t/>
            </a:r>
            <a:br>
              <a:rPr lang="en-US" altLang="en-US" sz="2800" b="1" dirty="0">
                <a:solidFill>
                  <a:srgbClr val="003A00"/>
                </a:solidFill>
                <a:latin typeface="Arial" panose="020B0604020202020204" pitchFamily="34" charset="0"/>
              </a:rPr>
            </a:br>
            <a:r>
              <a:rPr lang="en-US" altLang="en-US" sz="2900" b="1" dirty="0">
                <a:solidFill>
                  <a:schemeClr val="bg1"/>
                </a:solidFill>
                <a:latin typeface="Arial" panose="020B0604020202020204" pitchFamily="34" charset="0"/>
              </a:rPr>
              <a:t>Thank You</a:t>
            </a:r>
            <a:r>
              <a:rPr lang="en-US" altLang="en-US" sz="2800" kern="0" dirty="0">
                <a:cs typeface="Arial" panose="020B0604020202020204" pitchFamily="34" charset="0"/>
              </a:rPr>
              <a:t/>
            </a:r>
            <a:br>
              <a:rPr lang="en-US" altLang="en-US" sz="2800" kern="0" dirty="0">
                <a:cs typeface="Arial" panose="020B0604020202020204" pitchFamily="34" charset="0"/>
              </a:rPr>
            </a:br>
            <a:r>
              <a:rPr lang="en-US" altLang="en-US" sz="3200" b="1" dirty="0">
                <a:solidFill>
                  <a:srgbClr val="003A00"/>
                </a:solidFill>
                <a:latin typeface="Arial" panose="020B0604020202020204" pitchFamily="34" charset="0"/>
              </a:rPr>
              <a:t/>
            </a:r>
            <a:br>
              <a:rPr lang="en-US" altLang="en-US" sz="3200" b="1" dirty="0">
                <a:solidFill>
                  <a:srgbClr val="003A00"/>
                </a:solidFill>
                <a:latin typeface="Arial" panose="020B0604020202020204" pitchFamily="34" charset="0"/>
              </a:rPr>
            </a:br>
            <a:r>
              <a:rPr lang="en-ZA" altLang="en-US" b="1" dirty="0">
                <a:latin typeface="Century Gothic" panose="020B0502020202020204" pitchFamily="34" charset="0"/>
              </a:rPr>
              <a:t>  </a:t>
            </a:r>
          </a:p>
        </p:txBody>
      </p:sp>
      <p:sp>
        <p:nvSpPr>
          <p:cNvPr id="41987" name="Slide Number Placeholder 4">
            <a:extLst>
              <a:ext uri="{FF2B5EF4-FFF2-40B4-BE49-F238E27FC236}">
                <a16:creationId xmlns:a16="http://schemas.microsoft.com/office/drawing/2014/main" id="{D32863CB-1F0C-4434-95D7-BBF155A5B71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fld id="{94E3A9CC-1DF2-4AB3-A6E8-2D05B729E8FC}" type="slidenum">
              <a:rPr lang="en-US" altLang="en-US" smtClean="0">
                <a:solidFill>
                  <a:srgbClr val="898989"/>
                </a:solidFill>
                <a:ea typeface="MS PGothic" panose="020B0600070205080204" pitchFamily="34" charset="-128"/>
              </a:rPr>
              <a:pPr/>
              <a:t>26</a:t>
            </a:fld>
            <a:endParaRPr lang="en-US" altLang="en-US" sz="1800">
              <a:solidFill>
                <a:srgbClr val="000000"/>
              </a:solidFill>
              <a:ea typeface="MS PGothic" panose="020B0600070205080204" pitchFamily="34" charset="-128"/>
            </a:endParaRPr>
          </a:p>
        </p:txBody>
      </p:sp>
      <p:pic>
        <p:nvPicPr>
          <p:cNvPr id="41990" name="Picture 7">
            <a:extLst>
              <a:ext uri="{FF2B5EF4-FFF2-40B4-BE49-F238E27FC236}">
                <a16:creationId xmlns:a16="http://schemas.microsoft.com/office/drawing/2014/main" id="{E3F8D2D7-377B-43B6-AC0D-3D065DFF0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5300" y="6083300"/>
            <a:ext cx="223520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1" name="Rectangle 1">
            <a:extLst>
              <a:ext uri="{FF2B5EF4-FFF2-40B4-BE49-F238E27FC236}">
                <a16:creationId xmlns:a16="http://schemas.microsoft.com/office/drawing/2014/main" id="{01A4DB4C-FA4F-4D2B-9DFD-2BA238A2A766}"/>
              </a:ext>
            </a:extLst>
          </p:cNvPr>
          <p:cNvSpPr>
            <a:spLocks noChangeArrowheads="1"/>
          </p:cNvSpPr>
          <p:nvPr/>
        </p:nvSpPr>
        <p:spPr bwMode="auto">
          <a:xfrm>
            <a:off x="1765300" y="5873750"/>
            <a:ext cx="8591550" cy="46038"/>
          </a:xfrm>
          <a:prstGeom prst="rect">
            <a:avLst/>
          </a:prstGeom>
          <a:solidFill>
            <a:schemeClr val="accent2"/>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endParaRPr lang="en-US" altLang="en-US">
              <a:solidFill>
                <a:srgbClr val="000000"/>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7279"/>
          </a:xfrm>
        </p:spPr>
        <p:txBody>
          <a:bodyPr>
            <a:normAutofit fontScale="90000"/>
          </a:bodyPr>
          <a:lstStyle/>
          <a:p>
            <a:pPr lvl="0" algn="ctr" defTabSz="457200" eaLnBrk="0" fontAlgn="base" hangingPunct="0">
              <a:lnSpc>
                <a:spcPct val="100000"/>
              </a:lnSpc>
              <a:spcAft>
                <a:spcPct val="0"/>
              </a:spcAft>
            </a:pPr>
            <a:r>
              <a:rPr lang="en-GB" sz="2000" b="1" dirty="0">
                <a:solidFill>
                  <a:srgbClr val="FF9933"/>
                </a:solidFill>
                <a:latin typeface="Arial" charset="0"/>
                <a:ea typeface="SimSun" charset="0"/>
                <a:cs typeface="SimSun" charset="0"/>
              </a:rPr>
              <a:t/>
            </a:r>
            <a:br>
              <a:rPr lang="en-GB" sz="2000" b="1" dirty="0">
                <a:solidFill>
                  <a:srgbClr val="FF9933"/>
                </a:solidFill>
                <a:latin typeface="Arial" charset="0"/>
                <a:ea typeface="SimSun" charset="0"/>
                <a:cs typeface="SimSun" charset="0"/>
              </a:rPr>
            </a:br>
            <a:r>
              <a:rPr lang="en-US" altLang="zh-CN" sz="2200" b="1" dirty="0">
                <a:solidFill>
                  <a:srgbClr val="FF9933"/>
                </a:solidFill>
                <a:latin typeface="Calibri"/>
                <a:ea typeface="MS PGothic" panose="020B0600070205080204" pitchFamily="34" charset="-128"/>
                <a:cs typeface="+mn-cs"/>
                <a:sym typeface="Arial" panose="020B0604020202020204" pitchFamily="34" charset="0"/>
              </a:rPr>
              <a:t>2018/2019 FY AUDIT OUTCOME</a:t>
            </a:r>
            <a:r>
              <a:rPr lang="en-US" altLang="zh-CN" sz="2200" dirty="0">
                <a:solidFill>
                  <a:srgbClr val="FF9933"/>
                </a:solidFill>
                <a:latin typeface="Calibri"/>
                <a:ea typeface="MS PGothic" panose="020B0600070205080204" pitchFamily="34" charset="-128"/>
                <a:cs typeface="+mn-cs"/>
                <a:sym typeface="Arial" panose="020B0604020202020204" pitchFamily="34" charset="0"/>
              </a:rPr>
              <a:t/>
            </a:r>
            <a:br>
              <a:rPr lang="en-US" altLang="zh-CN" sz="2200" dirty="0">
                <a:solidFill>
                  <a:srgbClr val="FF9933"/>
                </a:solidFill>
                <a:latin typeface="Calibri"/>
                <a:ea typeface="MS PGothic" panose="020B0600070205080204" pitchFamily="34" charset="-128"/>
                <a:cs typeface="+mn-cs"/>
                <a:sym typeface="Arial" panose="020B0604020202020204" pitchFamily="34" charset="0"/>
              </a:rPr>
            </a:br>
            <a:r>
              <a:rPr lang="en-GB" sz="2000" b="1" dirty="0">
                <a:solidFill>
                  <a:srgbClr val="FF9933"/>
                </a:solidFill>
                <a:latin typeface="Arial" charset="0"/>
                <a:ea typeface="SimSun" charset="0"/>
                <a:cs typeface="SimSun" charset="0"/>
              </a:rPr>
              <a:t>reoccurring findings emerge: </a:t>
            </a:r>
            <a:br>
              <a:rPr lang="en-GB" sz="2000" b="1" dirty="0">
                <a:solidFill>
                  <a:srgbClr val="FF9933"/>
                </a:solidFill>
                <a:latin typeface="Arial" charset="0"/>
                <a:ea typeface="SimSun" charset="0"/>
                <a:cs typeface="SimSun"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6650783"/>
              </p:ext>
            </p:extLst>
          </p:nvPr>
        </p:nvGraphicFramePr>
        <p:xfrm>
          <a:off x="312615" y="796834"/>
          <a:ext cx="11613773" cy="5559517"/>
        </p:xfrm>
        <a:graphic>
          <a:graphicData uri="http://schemas.openxmlformats.org/drawingml/2006/table">
            <a:tbl>
              <a:tblPr firstRow="1" bandRow="1">
                <a:tableStyleId>{5C22544A-7EE6-4342-B048-85BDC9FD1C3A}</a:tableStyleId>
              </a:tblPr>
              <a:tblGrid>
                <a:gridCol w="5748550">
                  <a:extLst>
                    <a:ext uri="{9D8B030D-6E8A-4147-A177-3AD203B41FA5}">
                      <a16:colId xmlns:a16="http://schemas.microsoft.com/office/drawing/2014/main" val="2381671421"/>
                    </a:ext>
                  </a:extLst>
                </a:gridCol>
                <a:gridCol w="5865223">
                  <a:extLst>
                    <a:ext uri="{9D8B030D-6E8A-4147-A177-3AD203B41FA5}">
                      <a16:colId xmlns:a16="http://schemas.microsoft.com/office/drawing/2014/main" val="1059070056"/>
                    </a:ext>
                  </a:extLst>
                </a:gridCol>
              </a:tblGrid>
              <a:tr h="763071">
                <a:tc>
                  <a:txBody>
                    <a:bodyPr/>
                    <a:lstStyle/>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Arial" charset="0"/>
                          <a:ea typeface="SimSun" charset="0"/>
                          <a:cs typeface="SimSun" charset="0"/>
                        </a:rPr>
                        <a:t>Reoccurring findings emerge: </a:t>
                      </a:r>
                    </a:p>
                  </a:txBody>
                  <a:tcPr>
                    <a:solidFill>
                      <a:schemeClr val="accent2"/>
                    </a:solidFill>
                  </a:tcPr>
                </a:tc>
                <a:tc>
                  <a:txBody>
                    <a:bodyPr/>
                    <a:lstStyle/>
                    <a:p>
                      <a:pPr algn="just"/>
                      <a:r>
                        <a:rPr lang="en-US" dirty="0">
                          <a:solidFill>
                            <a:schemeClr val="tx1"/>
                          </a:solidFill>
                        </a:rPr>
                        <a:t>Progress to date</a:t>
                      </a:r>
                    </a:p>
                  </a:txBody>
                  <a:tcPr>
                    <a:solidFill>
                      <a:schemeClr val="accent6"/>
                    </a:solidFill>
                  </a:tcPr>
                </a:tc>
                <a:extLst>
                  <a:ext uri="{0D108BD9-81ED-4DB2-BD59-A6C34878D82A}">
                    <a16:rowId xmlns:a16="http://schemas.microsoft.com/office/drawing/2014/main" val="2052146238"/>
                  </a:ext>
                </a:extLst>
              </a:tr>
              <a:tr h="2398223">
                <a:tc>
                  <a:txBody>
                    <a:bodyPr/>
                    <a:lstStyle/>
                    <a:p>
                      <a:pPr marL="342900" marR="0" lvl="0" indent="-342900" algn="just" defTabSz="457200" rtl="0" eaLnBrk="0" fontAlgn="base" latinLnBrk="0" hangingPunct="0">
                        <a:lnSpc>
                          <a:spcPct val="100000"/>
                        </a:lnSpc>
                        <a:spcBef>
                          <a:spcPct val="0"/>
                        </a:spcBef>
                        <a:spcAft>
                          <a:spcPct val="0"/>
                        </a:spcAft>
                        <a:buClr>
                          <a:srgbClr val="FF9933"/>
                        </a:buClr>
                        <a:buSzTx/>
                        <a:buFont typeface="+mj-ea"/>
                        <a:buAutoNum type="circleNumDbPlain"/>
                        <a:tabLst/>
                        <a:defRPr/>
                      </a:pP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Lack of attention or requisite expertise within the </a:t>
                      </a:r>
                      <a:r>
                        <a:rPr kumimoji="0" lang="en-GB" sz="1600" b="1" i="0" u="none" strike="noStrike" kern="1200" cap="none" spc="0" normalizeH="0" baseline="0" noProof="0" dirty="0">
                          <a:ln>
                            <a:noFill/>
                          </a:ln>
                          <a:solidFill>
                            <a:schemeClr val="bg1"/>
                          </a:solidFill>
                          <a:effectLst/>
                          <a:uLnTx/>
                          <a:uFillTx/>
                          <a:latin typeface="Arial"/>
                          <a:ea typeface="SimSun" charset="0"/>
                          <a:cs typeface="Arial"/>
                        </a:rPr>
                        <a:t>finance department</a:t>
                      </a: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a:t>
                      </a:r>
                      <a:endParaRPr kumimoji="0" lang="en-ZA" sz="1600" b="0" i="0" u="none" strike="noStrike" kern="1200" cap="none" spc="0" normalizeH="0" baseline="0" noProof="0" dirty="0">
                        <a:ln>
                          <a:noFill/>
                        </a:ln>
                        <a:solidFill>
                          <a:schemeClr val="bg1"/>
                        </a:solidFill>
                        <a:effectLst/>
                        <a:uLnTx/>
                        <a:uFillTx/>
                        <a:latin typeface="Arial"/>
                        <a:ea typeface="SimSun" charset="0"/>
                        <a:cs typeface="Arial"/>
                      </a:endParaRPr>
                    </a:p>
                  </a:txBody>
                  <a:tcPr>
                    <a:solidFill>
                      <a:schemeClr val="accent6"/>
                    </a:solidFill>
                  </a:tcPr>
                </a:tc>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ZA" b="1" dirty="0"/>
                        <a:t>Integration process underway </a:t>
                      </a:r>
                      <a:r>
                        <a:rPr lang="en-ZA" dirty="0"/>
                        <a:t>with the office of CFO to strengthen finance functionality. </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ZA" b="1" dirty="0"/>
                        <a:t>Objective review of capacity requirements</a:t>
                      </a:r>
                      <a:r>
                        <a:rPr lang="en-ZA" dirty="0"/>
                        <a:t>, and confirmation of ideal organogram to be guided by the outcome remodelling process.</a:t>
                      </a:r>
                    </a:p>
                    <a:p>
                      <a:pPr marL="342900" marR="0" lvl="0" indent="-342900" algn="just" defTabSz="914400" rtl="0" eaLnBrk="1" fontAlgn="auto" latinLnBrk="0" hangingPunct="1">
                        <a:lnSpc>
                          <a:spcPct val="100000"/>
                        </a:lnSpc>
                        <a:spcBef>
                          <a:spcPts val="0"/>
                        </a:spcBef>
                        <a:spcAft>
                          <a:spcPts val="0"/>
                        </a:spcAft>
                        <a:buClrTx/>
                        <a:buSzTx/>
                        <a:buFont typeface="+mj-lt"/>
                        <a:buAutoNum type="alphaLcParenR"/>
                        <a:tabLst/>
                        <a:defRPr/>
                      </a:pPr>
                      <a:r>
                        <a:rPr lang="en-ZA" dirty="0"/>
                        <a:t>Chief Director on contract basis to Assist CWP Finance </a:t>
                      </a:r>
                    </a:p>
                    <a:p>
                      <a:pPr algn="just"/>
                      <a:endParaRPr lang="en-US" dirty="0"/>
                    </a:p>
                  </a:txBody>
                  <a:tcPr>
                    <a:solidFill>
                      <a:schemeClr val="accent2"/>
                    </a:solidFill>
                  </a:tcPr>
                </a:tc>
                <a:extLst>
                  <a:ext uri="{0D108BD9-81ED-4DB2-BD59-A6C34878D82A}">
                    <a16:rowId xmlns:a16="http://schemas.microsoft.com/office/drawing/2014/main" val="3684352190"/>
                  </a:ext>
                </a:extLst>
              </a:tr>
              <a:tr h="881109">
                <a:tc>
                  <a:txBody>
                    <a:bodyPr/>
                    <a:lstStyle/>
                    <a:p>
                      <a:pPr marL="342900" marR="0" lvl="0" indent="-342900" algn="just" defTabSz="457200" rtl="0" eaLnBrk="0" fontAlgn="base" latinLnBrk="0" hangingPunct="0">
                        <a:lnSpc>
                          <a:spcPct val="100000"/>
                        </a:lnSpc>
                        <a:spcBef>
                          <a:spcPct val="0"/>
                        </a:spcBef>
                        <a:spcAft>
                          <a:spcPct val="0"/>
                        </a:spcAft>
                        <a:buClr>
                          <a:srgbClr val="FF9933"/>
                        </a:buClr>
                        <a:buSzTx/>
                        <a:buFont typeface="+mj-ea"/>
                        <a:buAutoNum type="circleNumDbPlain"/>
                        <a:tabLst/>
                        <a:defRPr/>
                      </a:pP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No indication of </a:t>
                      </a:r>
                      <a:r>
                        <a:rPr kumimoji="0" lang="en-GB" sz="1600" b="1" i="0" u="none" strike="noStrike" kern="1200" cap="none" spc="0" normalizeH="0" baseline="0" noProof="0" dirty="0">
                          <a:ln>
                            <a:noFill/>
                          </a:ln>
                          <a:solidFill>
                            <a:schemeClr val="bg1"/>
                          </a:solidFill>
                          <a:effectLst/>
                          <a:uLnTx/>
                          <a:uFillTx/>
                          <a:latin typeface="Arial"/>
                          <a:ea typeface="SimSun" charset="0"/>
                          <a:cs typeface="Arial"/>
                        </a:rPr>
                        <a:t>corrective actions</a:t>
                      </a: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 and</a:t>
                      </a:r>
                      <a:endParaRPr kumimoji="0" lang="en-ZA" sz="1600" b="0" i="0" u="none" strike="noStrike" kern="1200" cap="none" spc="0" normalizeH="0" baseline="0" noProof="0" dirty="0">
                        <a:ln>
                          <a:noFill/>
                        </a:ln>
                        <a:solidFill>
                          <a:schemeClr val="bg1"/>
                        </a:solidFill>
                        <a:effectLst/>
                        <a:uLnTx/>
                        <a:uFillTx/>
                        <a:latin typeface="Arial"/>
                        <a:ea typeface="SimSun" charset="0"/>
                        <a:cs typeface="Arial"/>
                      </a:endParaRPr>
                    </a:p>
                    <a:p>
                      <a:pPr algn="just"/>
                      <a:endParaRPr lang="en-US" dirty="0"/>
                    </a:p>
                  </a:txBody>
                  <a:tcPr>
                    <a:solidFill>
                      <a:schemeClr val="accent6"/>
                    </a:solidFill>
                  </a:tcPr>
                </a:tc>
                <a:tc rowSpan="2">
                  <a:txBody>
                    <a:bodyPr/>
                    <a:lstStyle/>
                    <a:p>
                      <a:pPr marL="342900" indent="-342900" algn="just">
                        <a:buFont typeface="+mj-lt"/>
                        <a:buAutoNum type="alphaLcParenR"/>
                      </a:pPr>
                      <a:r>
                        <a:rPr lang="en-US" dirty="0"/>
                        <a:t>CWP Management is</a:t>
                      </a:r>
                      <a:r>
                        <a:rPr lang="en-US" baseline="0" dirty="0"/>
                        <a:t> </a:t>
                      </a:r>
                      <a:r>
                        <a:rPr lang="en-US" b="1" baseline="0" dirty="0"/>
                        <a:t>implementing the IMT </a:t>
                      </a:r>
                      <a:r>
                        <a:rPr lang="en-US" baseline="0" dirty="0"/>
                        <a:t>and progress monitored by DCoG Internal Audit Unit on an ongoing basis.</a:t>
                      </a:r>
                    </a:p>
                    <a:p>
                      <a:pPr marL="342900" indent="-342900" algn="just">
                        <a:buFont typeface="+mj-lt"/>
                        <a:buAutoNum type="alphaLcParenR"/>
                      </a:pPr>
                      <a:endParaRPr lang="en-US" baseline="0" dirty="0"/>
                    </a:p>
                    <a:p>
                      <a:pPr marL="342900" indent="-342900" algn="just">
                        <a:buFont typeface="+mj-lt"/>
                        <a:buAutoNum type="alphaLcParenR"/>
                      </a:pPr>
                      <a:r>
                        <a:rPr lang="en-US" baseline="0" dirty="0"/>
                        <a:t>CWP Management has prioritized implementation of the recommendations as outlined in the IMT and </a:t>
                      </a:r>
                      <a:r>
                        <a:rPr lang="en-US" b="1" baseline="0" dirty="0"/>
                        <a:t>monitored by Internal Audit.</a:t>
                      </a:r>
                      <a:endParaRPr lang="en-US" b="1" dirty="0"/>
                    </a:p>
                  </a:txBody>
                  <a:tcPr>
                    <a:solidFill>
                      <a:schemeClr val="accent2"/>
                    </a:solidFill>
                  </a:tcPr>
                </a:tc>
                <a:extLst>
                  <a:ext uri="{0D108BD9-81ED-4DB2-BD59-A6C34878D82A}">
                    <a16:rowId xmlns:a16="http://schemas.microsoft.com/office/drawing/2014/main" val="935626548"/>
                  </a:ext>
                </a:extLst>
              </a:tr>
              <a:tr h="1517114">
                <a:tc>
                  <a:txBody>
                    <a:bodyPr/>
                    <a:lstStyle/>
                    <a:p>
                      <a:pPr marL="342900" marR="0" lvl="0" indent="-342900" algn="just" defTabSz="457200" rtl="0" eaLnBrk="0" fontAlgn="base" latinLnBrk="0" hangingPunct="0">
                        <a:lnSpc>
                          <a:spcPct val="100000"/>
                        </a:lnSpc>
                        <a:spcBef>
                          <a:spcPct val="0"/>
                        </a:spcBef>
                        <a:spcAft>
                          <a:spcPct val="0"/>
                        </a:spcAft>
                        <a:buClr>
                          <a:srgbClr val="FF9933"/>
                        </a:buClr>
                        <a:buSzTx/>
                        <a:buFont typeface="+mj-ea"/>
                        <a:buAutoNum type="circleNumDbPlain"/>
                        <a:tabLst/>
                        <a:defRPr/>
                      </a:pPr>
                      <a:r>
                        <a:rPr kumimoji="0" lang="en-GB" sz="1600" b="0" i="0" u="none" strike="noStrike" kern="1200" cap="none" spc="0" normalizeH="0" baseline="0" noProof="0" dirty="0">
                          <a:ln>
                            <a:noFill/>
                          </a:ln>
                          <a:solidFill>
                            <a:schemeClr val="bg1"/>
                          </a:solidFill>
                          <a:effectLst/>
                          <a:uLnTx/>
                          <a:uFillTx/>
                          <a:latin typeface="Arial"/>
                          <a:ea typeface="SimSun" charset="0"/>
                          <a:cs typeface="Arial"/>
                        </a:rPr>
                        <a:t>Lack of sense of urgency in implementing </a:t>
                      </a:r>
                      <a:r>
                        <a:rPr kumimoji="0" lang="en-GB" sz="1600" b="1" i="0" u="none" strike="noStrike" kern="1200" cap="none" spc="0" normalizeH="0" baseline="0" noProof="0" dirty="0">
                          <a:ln>
                            <a:noFill/>
                          </a:ln>
                          <a:solidFill>
                            <a:schemeClr val="bg1"/>
                          </a:solidFill>
                          <a:effectLst/>
                          <a:uLnTx/>
                          <a:uFillTx/>
                          <a:latin typeface="Arial"/>
                          <a:ea typeface="SimSun" charset="0"/>
                          <a:cs typeface="Arial"/>
                        </a:rPr>
                        <a:t>recommendations</a:t>
                      </a:r>
                      <a:r>
                        <a:rPr kumimoji="0" lang="en-GB" sz="1600" b="0" i="0" u="none" strike="noStrike" kern="1200" cap="none" spc="0" normalizeH="0" baseline="0" noProof="0" dirty="0">
                          <a:ln>
                            <a:noFill/>
                          </a:ln>
                          <a:solidFill>
                            <a:srgbClr val="000000">
                              <a:lumMod val="65000"/>
                              <a:lumOff val="35000"/>
                            </a:srgbClr>
                          </a:solidFill>
                          <a:effectLst/>
                          <a:uLnTx/>
                          <a:uFillTx/>
                          <a:latin typeface="Arial"/>
                          <a:ea typeface="SimSun" charset="0"/>
                          <a:cs typeface="Arial"/>
                        </a:rPr>
                        <a:t>.</a:t>
                      </a:r>
                      <a:endParaRPr kumimoji="0" lang="en-ZA" sz="1600" b="0" i="0" u="none" strike="noStrike" kern="1200" cap="none" spc="0" normalizeH="0" baseline="0" noProof="0" dirty="0">
                        <a:ln>
                          <a:noFill/>
                        </a:ln>
                        <a:solidFill>
                          <a:srgbClr val="000000">
                            <a:lumMod val="65000"/>
                            <a:lumOff val="35000"/>
                          </a:srgbClr>
                        </a:solidFill>
                        <a:effectLst/>
                        <a:uLnTx/>
                        <a:uFillTx/>
                        <a:latin typeface="Arial"/>
                        <a:ea typeface="SimSun" charset="0"/>
                        <a:cs typeface="Arial"/>
                      </a:endParaRPr>
                    </a:p>
                    <a:p>
                      <a:pPr algn="just"/>
                      <a:endParaRPr lang="en-US" dirty="0"/>
                    </a:p>
                  </a:txBody>
                  <a:tcPr>
                    <a:solidFill>
                      <a:schemeClr val="accent6"/>
                    </a:solidFill>
                  </a:tcPr>
                </a:tc>
                <a:tc vMerge="1">
                  <a:txBody>
                    <a:bodyPr/>
                    <a:lstStyle/>
                    <a:p>
                      <a:endParaRPr lang="en-US" dirty="0"/>
                    </a:p>
                  </a:txBody>
                  <a:tcPr/>
                </a:tc>
                <a:extLst>
                  <a:ext uri="{0D108BD9-81ED-4DB2-BD59-A6C34878D82A}">
                    <a16:rowId xmlns:a16="http://schemas.microsoft.com/office/drawing/2014/main" val="2486887372"/>
                  </a:ext>
                </a:extLst>
              </a:tr>
            </a:tbl>
          </a:graphicData>
        </a:graphic>
      </p:graphicFrame>
      <p:sp>
        <p:nvSpPr>
          <p:cNvPr id="3" name="Slide Number Placeholder 2"/>
          <p:cNvSpPr>
            <a:spLocks noGrp="1"/>
          </p:cNvSpPr>
          <p:nvPr>
            <p:ph type="sldNum" sz="quarter" idx="12"/>
          </p:nvPr>
        </p:nvSpPr>
        <p:spPr/>
        <p:txBody>
          <a:bodyPr/>
          <a:lstStyle/>
          <a:p>
            <a:fld id="{91FA6C62-4C75-4333-A080-710A64D87BB5}" type="slidenum">
              <a:rPr lang="en-US" smtClean="0"/>
              <a:t>3</a:t>
            </a:fld>
            <a:endParaRPr lang="en-US"/>
          </a:p>
        </p:txBody>
      </p:sp>
    </p:spTree>
    <p:extLst>
      <p:ext uri="{BB962C8B-B14F-4D97-AF65-F5344CB8AC3E}">
        <p14:creationId xmlns:p14="http://schemas.microsoft.com/office/powerpoint/2010/main" val="561572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2148"/>
          </a:xfrm>
          <a:solidFill>
            <a:schemeClr val="accent4"/>
          </a:solidFill>
        </p:spPr>
        <p:txBody>
          <a:bodyPr>
            <a:noAutofit/>
          </a:bodyPr>
          <a:lstStyle/>
          <a:p>
            <a:pPr lvl="0" algn="ctr" defTabSz="457200" eaLnBrk="0" fontAlgn="base" hangingPunct="0">
              <a:lnSpc>
                <a:spcPct val="107000"/>
              </a:lnSpc>
              <a:spcAft>
                <a:spcPct val="0"/>
              </a:spcAft>
            </a:pPr>
            <a:r>
              <a:rPr lang="en-GB" sz="2400" b="1" dirty="0">
                <a:solidFill>
                  <a:srgbClr val="FF9933"/>
                </a:solidFill>
                <a:latin typeface="Arial" charset="0"/>
                <a:ea typeface="SimSun" charset="0"/>
                <a:cs typeface="SimSun" charset="0"/>
              </a:rPr>
              <a:t/>
            </a:r>
            <a:br>
              <a:rPr lang="en-GB" sz="2400" b="1" dirty="0">
                <a:solidFill>
                  <a:srgbClr val="FF9933"/>
                </a:solidFill>
                <a:latin typeface="Arial" charset="0"/>
                <a:ea typeface="SimSun" charset="0"/>
                <a:cs typeface="SimSun" charset="0"/>
              </a:rPr>
            </a:br>
            <a:r>
              <a:rPr lang="en-GB" sz="2400" b="1" dirty="0">
                <a:solidFill>
                  <a:srgbClr val="FF9933"/>
                </a:solidFill>
                <a:latin typeface="Arial" charset="0"/>
                <a:ea typeface="SimSun" charset="0"/>
                <a:cs typeface="SimSun" charset="0"/>
              </a:rPr>
              <a:t/>
            </a:r>
            <a:br>
              <a:rPr lang="en-GB" sz="2400" b="1" dirty="0">
                <a:solidFill>
                  <a:srgbClr val="FF9933"/>
                </a:solidFill>
                <a:latin typeface="Arial" charset="0"/>
                <a:ea typeface="SimSun" charset="0"/>
                <a:cs typeface="SimSun" charset="0"/>
              </a:rPr>
            </a:br>
            <a:r>
              <a:rPr lang="en-GB" sz="2400" b="1" dirty="0">
                <a:solidFill>
                  <a:srgbClr val="FF9933"/>
                </a:solidFill>
                <a:latin typeface="Arial" charset="0"/>
                <a:ea typeface="SimSun" charset="0"/>
                <a:cs typeface="SimSun" charset="0"/>
              </a:rPr>
              <a:t/>
            </a:r>
            <a:br>
              <a:rPr lang="en-GB" sz="2400" b="1" dirty="0">
                <a:solidFill>
                  <a:srgbClr val="FF9933"/>
                </a:solidFill>
                <a:latin typeface="Arial" charset="0"/>
                <a:ea typeface="SimSun" charset="0"/>
                <a:cs typeface="SimSun" charset="0"/>
              </a:rPr>
            </a:br>
            <a:r>
              <a:rPr lang="en-ZA" altLang="en-US" sz="2400" b="1" dirty="0">
                <a:latin typeface="Calibri"/>
                <a:ea typeface="SimSun"/>
                <a:cs typeface="+mn-cs"/>
              </a:rPr>
              <a:t>PERFORMANCE AUDIT FINDINGS INCLUDED</a:t>
            </a:r>
            <a:r>
              <a:rPr lang="en-ZA" altLang="en-US" sz="2400" dirty="0">
                <a:solidFill>
                  <a:srgbClr val="FF9933"/>
                </a:solidFill>
                <a:latin typeface="Calibri" panose="020F0502020204030204" pitchFamily="34" charset="0"/>
                <a:ea typeface="SimSun"/>
                <a:cs typeface="Calibri" panose="020F0502020204030204" pitchFamily="34" charset="0"/>
              </a:rPr>
              <a:t/>
            </a:r>
            <a:br>
              <a:rPr lang="en-ZA" altLang="en-US" sz="2400" dirty="0">
                <a:solidFill>
                  <a:srgbClr val="FF9933"/>
                </a:solidFill>
                <a:latin typeface="Calibri" panose="020F0502020204030204" pitchFamily="34" charset="0"/>
                <a:ea typeface="SimSun"/>
                <a:cs typeface="Calibri" panose="020F0502020204030204" pitchFamily="34" charset="0"/>
              </a:rPr>
            </a:br>
            <a:r>
              <a:rPr lang="en-ZA" altLang="en-US" sz="2400" b="1" dirty="0">
                <a:solidFill>
                  <a:srgbClr val="FF9933"/>
                </a:solidFill>
                <a:latin typeface="Calibri"/>
                <a:ea typeface="SimSun"/>
                <a:cs typeface="+mn-cs"/>
              </a:rPr>
              <a:t/>
            </a:r>
            <a:br>
              <a:rPr lang="en-ZA" altLang="en-US" sz="2400" b="1" dirty="0">
                <a:solidFill>
                  <a:srgbClr val="FF9933"/>
                </a:solidFill>
                <a:latin typeface="Calibri"/>
                <a:ea typeface="SimSun"/>
                <a:cs typeface="+mn-cs"/>
              </a:rPr>
            </a:br>
            <a:r>
              <a:rPr lang="en-GB" sz="2400" b="1" dirty="0">
                <a:solidFill>
                  <a:srgbClr val="FF9933"/>
                </a:solidFill>
                <a:latin typeface="Arial" charset="0"/>
                <a:ea typeface="SimSun" charset="0"/>
                <a:cs typeface="SimSun" charset="0"/>
              </a:rPr>
              <a:t/>
            </a:r>
            <a:br>
              <a:rPr lang="en-GB" sz="2400" b="1" dirty="0">
                <a:solidFill>
                  <a:srgbClr val="FF9933"/>
                </a:solidFill>
                <a:latin typeface="Arial" charset="0"/>
                <a:ea typeface="SimSun" charset="0"/>
                <a:cs typeface="SimSun" charset="0"/>
              </a:rPr>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4989076"/>
              </p:ext>
            </p:extLst>
          </p:nvPr>
        </p:nvGraphicFramePr>
        <p:xfrm>
          <a:off x="130629" y="1031966"/>
          <a:ext cx="11861074" cy="5324385"/>
        </p:xfrm>
        <a:graphic>
          <a:graphicData uri="http://schemas.openxmlformats.org/drawingml/2006/table">
            <a:tbl>
              <a:tblPr firstRow="1" bandRow="1">
                <a:tableStyleId>{5C22544A-7EE6-4342-B048-85BDC9FD1C3A}</a:tableStyleId>
              </a:tblPr>
              <a:tblGrid>
                <a:gridCol w="5797328">
                  <a:extLst>
                    <a:ext uri="{9D8B030D-6E8A-4147-A177-3AD203B41FA5}">
                      <a16:colId xmlns:a16="http://schemas.microsoft.com/office/drawing/2014/main" val="3666643575"/>
                    </a:ext>
                  </a:extLst>
                </a:gridCol>
                <a:gridCol w="6063746">
                  <a:extLst>
                    <a:ext uri="{9D8B030D-6E8A-4147-A177-3AD203B41FA5}">
                      <a16:colId xmlns:a16="http://schemas.microsoft.com/office/drawing/2014/main" val="982709637"/>
                    </a:ext>
                  </a:extLst>
                </a:gridCol>
              </a:tblGrid>
              <a:tr h="859741">
                <a:tc>
                  <a:txBody>
                    <a:bodyPr/>
                    <a:lstStyle/>
                    <a:p>
                      <a:pPr algn="just"/>
                      <a:r>
                        <a:rPr lang="en-US" sz="1800" dirty="0">
                          <a:latin typeface="Arial" panose="020B0604020202020204" pitchFamily="34" charset="0"/>
                          <a:cs typeface="Arial" panose="020B0604020202020204" pitchFamily="34" charset="0"/>
                        </a:rPr>
                        <a:t>Root Causes identified on Planning &amp; Reporting</a:t>
                      </a:r>
                    </a:p>
                  </a:txBody>
                  <a:tcPr marT="45721" marB="45721">
                    <a:solidFill>
                      <a:schemeClr val="accent6"/>
                    </a:solidFill>
                  </a:tcPr>
                </a:tc>
                <a:tc>
                  <a:txBody>
                    <a:bodyPr/>
                    <a:lstStyle/>
                    <a:p>
                      <a:pPr algn="just"/>
                      <a:r>
                        <a:rPr lang="en-US" sz="1800" dirty="0">
                          <a:latin typeface="Arial" panose="020B0604020202020204" pitchFamily="34" charset="0"/>
                          <a:cs typeface="Arial" panose="020B0604020202020204" pitchFamily="34" charset="0"/>
                        </a:rPr>
                        <a:t>Progress to date</a:t>
                      </a:r>
                    </a:p>
                  </a:txBody>
                  <a:tcPr marT="45721" marB="45721">
                    <a:solidFill>
                      <a:schemeClr val="accent2"/>
                    </a:solidFill>
                  </a:tcPr>
                </a:tc>
                <a:extLst>
                  <a:ext uri="{0D108BD9-81ED-4DB2-BD59-A6C34878D82A}">
                    <a16:rowId xmlns:a16="http://schemas.microsoft.com/office/drawing/2014/main" val="122174258"/>
                  </a:ext>
                </a:extLst>
              </a:tr>
              <a:tr h="1457818">
                <a:tc>
                  <a:txBody>
                    <a:bodyPr/>
                    <a:lstStyle/>
                    <a:p>
                      <a:pPr marL="0" marR="0" lvl="0" indent="0" algn="just" defTabSz="457200" rtl="0" eaLnBrk="0" fontAlgn="base" latinLnBrk="0" hangingPunct="0">
                        <a:lnSpc>
                          <a:spcPct val="90000"/>
                        </a:lnSpc>
                        <a:spcBef>
                          <a:spcPct val="0"/>
                        </a:spcBef>
                        <a:spcAft>
                          <a:spcPct val="0"/>
                        </a:spcAft>
                        <a:buClrTx/>
                        <a:buSzTx/>
                        <a:buFontTx/>
                        <a:buNone/>
                        <a:tabLst/>
                        <a:defRPr/>
                      </a:pPr>
                      <a:endParaRPr kumimoji="0" lang="en-ZA" altLang="en-US" sz="1800" b="1" i="0" u="none" strike="noStrike" kern="1200" cap="none" spc="0" normalizeH="0" baseline="0" noProof="0" dirty="0">
                        <a:ln>
                          <a:noFill/>
                        </a:ln>
                        <a:solidFill>
                          <a:srgbClr val="FF9933"/>
                        </a:solidFill>
                        <a:effectLst/>
                        <a:uLnTx/>
                        <a:uFillTx/>
                        <a:latin typeface="Arial" panose="020B0604020202020204" pitchFamily="34" charset="0"/>
                        <a:ea typeface="SimSun"/>
                        <a:cs typeface="Arial" panose="020B0604020202020204" pitchFamily="34" charset="0"/>
                      </a:endParaRPr>
                    </a:p>
                    <a:p>
                      <a:pPr marL="0" marR="0" lvl="0" indent="0" algn="just" defTabSz="457200" rtl="0" eaLnBrk="0" fontAlgn="base" latinLnBrk="0" hangingPunct="0">
                        <a:lnSpc>
                          <a:spcPct val="90000"/>
                        </a:lnSpc>
                        <a:spcBef>
                          <a:spcPct val="0"/>
                        </a:spcBef>
                        <a:spcAft>
                          <a:spcPct val="0"/>
                        </a:spcAft>
                        <a:buClrTx/>
                        <a:buSzTx/>
                        <a:buFont typeface="Arial" panose="020B0604020202020204" pitchFamily="34" charset="0"/>
                        <a:buNone/>
                        <a:tabLst/>
                        <a:defRPr/>
                      </a:pPr>
                      <a:r>
                        <a:rPr kumimoji="0" lang="en-ZA" altLang="en-US" sz="1800" b="1"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rPr>
                        <a:t>a) Performance indicators </a:t>
                      </a:r>
                      <a:r>
                        <a:rPr kumimoji="0" lang="en-ZA" altLang="en-US" sz="1800" b="0"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rPr>
                        <a:t>in the CWP operational plan </a:t>
                      </a:r>
                    </a:p>
                    <a:p>
                      <a:pPr marL="0" marR="0" lvl="0" indent="0" algn="just" defTabSz="457200" rtl="0" eaLnBrk="0" fontAlgn="base" latinLnBrk="0" hangingPunct="0">
                        <a:lnSpc>
                          <a:spcPct val="90000"/>
                        </a:lnSpc>
                        <a:spcBef>
                          <a:spcPct val="0"/>
                        </a:spcBef>
                        <a:spcAft>
                          <a:spcPct val="0"/>
                        </a:spcAft>
                        <a:buClrTx/>
                        <a:buSzTx/>
                        <a:buFont typeface="Arial" panose="020B0604020202020204" pitchFamily="34" charset="0"/>
                        <a:buChar char="•"/>
                        <a:tabLst/>
                        <a:defRPr/>
                      </a:pPr>
                      <a:endParaRPr kumimoji="0" lang="en-ZA" altLang="en-US" sz="1800" b="0"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endParaRPr>
                    </a:p>
                  </a:txBody>
                  <a:tcPr>
                    <a:solidFill>
                      <a:schemeClr val="accent6"/>
                    </a:solidFill>
                  </a:tcPr>
                </a:tc>
                <a:tc>
                  <a:txBody>
                    <a:bodyPr/>
                    <a:lstStyle/>
                    <a:p>
                      <a:pPr algn="just"/>
                      <a:r>
                        <a:rPr lang="en-US" sz="1800" dirty="0">
                          <a:latin typeface="Arial" panose="020B0604020202020204" pitchFamily="34" charset="0"/>
                          <a:cs typeface="Arial" panose="020B0604020202020204" pitchFamily="34" charset="0"/>
                        </a:rPr>
                        <a:t>All Performance Indicators were reviewed and updated considering the findings by AGSA, (p82</a:t>
                      </a:r>
                      <a:r>
                        <a:rPr lang="en-US" sz="1800" baseline="0" dirty="0">
                          <a:latin typeface="Arial" panose="020B0604020202020204" pitchFamily="34" charset="0"/>
                          <a:cs typeface="Arial" panose="020B0604020202020204" pitchFamily="34" charset="0"/>
                        </a:rPr>
                        <a:t> &amp; 83 of the current 2020/21 AAP)</a:t>
                      </a:r>
                      <a:endParaRPr lang="en-US" sz="1800" dirty="0">
                        <a:latin typeface="Arial" panose="020B0604020202020204" pitchFamily="34" charset="0"/>
                        <a:cs typeface="Arial" panose="020B0604020202020204" pitchFamily="34" charset="0"/>
                      </a:endParaRPr>
                    </a:p>
                  </a:txBody>
                  <a:tcPr>
                    <a:solidFill>
                      <a:schemeClr val="accent2"/>
                    </a:solidFill>
                  </a:tcPr>
                </a:tc>
                <a:extLst>
                  <a:ext uri="{0D108BD9-81ED-4DB2-BD59-A6C34878D82A}">
                    <a16:rowId xmlns:a16="http://schemas.microsoft.com/office/drawing/2014/main" val="2512846482"/>
                  </a:ext>
                </a:extLst>
              </a:tr>
              <a:tr h="1121399">
                <a:tc>
                  <a:txBody>
                    <a:bodyPr/>
                    <a:lstStyle/>
                    <a:p>
                      <a:pPr marL="0" marR="0" lvl="0" indent="0" algn="just" defTabSz="457200" rtl="0" eaLnBrk="0" fontAlgn="base" latinLnBrk="0" hangingPunct="0">
                        <a:lnSpc>
                          <a:spcPct val="90000"/>
                        </a:lnSpc>
                        <a:spcBef>
                          <a:spcPct val="0"/>
                        </a:spcBef>
                        <a:spcAft>
                          <a:spcPct val="0"/>
                        </a:spcAft>
                        <a:buClrTx/>
                        <a:buSzTx/>
                        <a:buFont typeface="Arial" panose="020B0604020202020204" pitchFamily="34" charset="0"/>
                        <a:buNone/>
                        <a:tabLst/>
                        <a:defRPr/>
                      </a:pPr>
                      <a:r>
                        <a:rPr kumimoji="0" lang="en-ZA" altLang="en-US" sz="1800" b="0"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rPr>
                        <a:t>b) Progress on some of the CWP’s performance targets </a:t>
                      </a:r>
                      <a:r>
                        <a:rPr kumimoji="0" lang="en-ZA" altLang="en-US" sz="1800" b="1"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rPr>
                        <a:t>not monitored</a:t>
                      </a:r>
                      <a:r>
                        <a:rPr kumimoji="0" lang="en-ZA" altLang="en-US" sz="1800" b="0"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rPr>
                        <a:t>.</a:t>
                      </a:r>
                    </a:p>
                    <a:p>
                      <a:pPr marL="0" marR="0" lvl="0" indent="0" algn="just" defTabSz="457200" rtl="0" eaLnBrk="0" fontAlgn="base" latinLnBrk="0" hangingPunct="0">
                        <a:lnSpc>
                          <a:spcPct val="90000"/>
                        </a:lnSpc>
                        <a:spcBef>
                          <a:spcPct val="0"/>
                        </a:spcBef>
                        <a:spcAft>
                          <a:spcPct val="0"/>
                        </a:spcAft>
                        <a:buClrTx/>
                        <a:buSzTx/>
                        <a:buFont typeface="Arial" panose="020B0604020202020204" pitchFamily="34" charset="0"/>
                        <a:buChar char="•"/>
                        <a:tabLst/>
                        <a:defRPr/>
                      </a:pPr>
                      <a:endParaRPr kumimoji="0" lang="en-ZA" altLang="en-US" sz="1800" b="0"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endParaRPr>
                    </a:p>
                  </a:txBody>
                  <a:tcPr>
                    <a:solidFill>
                      <a:schemeClr val="accent6"/>
                    </a:solidFill>
                  </a:tcPr>
                </a:tc>
                <a:tc>
                  <a:txBody>
                    <a:bodyPr/>
                    <a:lstStyle/>
                    <a:p>
                      <a:pPr algn="just"/>
                      <a:r>
                        <a:rPr lang="en-US" sz="1800" dirty="0">
                          <a:latin typeface="Arial" panose="020B0604020202020204" pitchFamily="34" charset="0"/>
                          <a:cs typeface="Arial" panose="020B0604020202020204" pitchFamily="34" charset="0"/>
                        </a:rPr>
                        <a:t>CWP Management convenes quarterly PCFs &amp; Provincial M&amp;R forums to monitor the implementation of CWP at site level.</a:t>
                      </a:r>
                    </a:p>
                  </a:txBody>
                  <a:tcPr>
                    <a:solidFill>
                      <a:schemeClr val="accent2"/>
                    </a:solidFill>
                  </a:tcPr>
                </a:tc>
                <a:extLst>
                  <a:ext uri="{0D108BD9-81ED-4DB2-BD59-A6C34878D82A}">
                    <a16:rowId xmlns:a16="http://schemas.microsoft.com/office/drawing/2014/main" val="761035576"/>
                  </a:ext>
                </a:extLst>
              </a:tr>
              <a:tr h="1885427">
                <a:tc>
                  <a:txBody>
                    <a:bodyPr/>
                    <a:lstStyle/>
                    <a:p>
                      <a:pPr marL="0" marR="0" lvl="0" indent="0" algn="just" defTabSz="457200" rtl="0" eaLnBrk="0" fontAlgn="base" latinLnBrk="0" hangingPunct="0">
                        <a:lnSpc>
                          <a:spcPct val="90000"/>
                        </a:lnSpc>
                        <a:spcBef>
                          <a:spcPct val="0"/>
                        </a:spcBef>
                        <a:spcAft>
                          <a:spcPct val="0"/>
                        </a:spcAft>
                        <a:buClrTx/>
                        <a:buSzTx/>
                        <a:buFont typeface="Arial" panose="020B0604020202020204" pitchFamily="34" charset="0"/>
                        <a:buNone/>
                        <a:tabLst/>
                        <a:defRPr/>
                      </a:pPr>
                      <a:r>
                        <a:rPr kumimoji="0" lang="en-ZA" altLang="en-US" sz="1800" b="0"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rPr>
                        <a:t>c) Progress reports from the NPOs are </a:t>
                      </a:r>
                      <a:r>
                        <a:rPr kumimoji="0" lang="en-ZA" altLang="en-US" sz="1800" b="1"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rPr>
                        <a:t>not aligned to the deliverable </a:t>
                      </a:r>
                      <a:r>
                        <a:rPr kumimoji="0" lang="en-ZA" altLang="en-US" sz="1800" b="0"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rPr>
                        <a:t>in the Service Level and Transfer Agreements.</a:t>
                      </a:r>
                    </a:p>
                    <a:p>
                      <a:pPr marL="0" marR="0" lvl="0" indent="0" algn="just" defTabSz="457200" rtl="0" eaLnBrk="0" fontAlgn="base" latinLnBrk="0" hangingPunct="0">
                        <a:lnSpc>
                          <a:spcPct val="90000"/>
                        </a:lnSpc>
                        <a:spcBef>
                          <a:spcPct val="0"/>
                        </a:spcBef>
                        <a:spcAft>
                          <a:spcPct val="0"/>
                        </a:spcAft>
                        <a:buClrTx/>
                        <a:buSzTx/>
                        <a:buFont typeface="Arial" panose="020B0604020202020204" pitchFamily="34" charset="0"/>
                        <a:buChar char="•"/>
                        <a:tabLst/>
                        <a:defRPr/>
                      </a:pPr>
                      <a:endParaRPr kumimoji="0" lang="en-ZA" altLang="en-US" sz="1800" b="0"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endParaRPr>
                    </a:p>
                  </a:txBody>
                  <a:tcPr>
                    <a:solidFill>
                      <a:schemeClr val="accent6"/>
                    </a:solidFill>
                  </a:tcPr>
                </a:tc>
                <a:tc>
                  <a:txBody>
                    <a:bodyPr/>
                    <a:lstStyle/>
                    <a:p>
                      <a:pPr algn="just"/>
                      <a:r>
                        <a:rPr lang="en-US" sz="1800" dirty="0">
                          <a:latin typeface="Arial" panose="020B0604020202020204" pitchFamily="34" charset="0"/>
                          <a:cs typeface="Arial" panose="020B0604020202020204" pitchFamily="34" charset="0"/>
                        </a:rPr>
                        <a:t>CWP Management developed the SLA Checklist, which is being accounted for by NPOs on quarterly basis,</a:t>
                      </a:r>
                      <a:r>
                        <a:rPr lang="en-US" sz="1800" baseline="0" dirty="0">
                          <a:latin typeface="Arial" panose="020B0604020202020204" pitchFamily="34" charset="0"/>
                          <a:cs typeface="Arial" panose="020B0604020202020204" pitchFamily="34" charset="0"/>
                        </a:rPr>
                        <a:t> including Site Visits by Management using a standardized template to validate and verify all work done by NPOs.</a:t>
                      </a:r>
                    </a:p>
                    <a:p>
                      <a:pPr algn="just"/>
                      <a:r>
                        <a:rPr lang="en-US" sz="1800" dirty="0">
                          <a:latin typeface="Arial" panose="020B0604020202020204" pitchFamily="34" charset="0"/>
                          <a:cs typeface="Arial" panose="020B0604020202020204" pitchFamily="34" charset="0"/>
                        </a:rPr>
                        <a:t> </a:t>
                      </a:r>
                    </a:p>
                  </a:txBody>
                  <a:tcPr>
                    <a:solidFill>
                      <a:schemeClr val="accent2"/>
                    </a:solidFill>
                  </a:tcPr>
                </a:tc>
                <a:extLst>
                  <a:ext uri="{0D108BD9-81ED-4DB2-BD59-A6C34878D82A}">
                    <a16:rowId xmlns:a16="http://schemas.microsoft.com/office/drawing/2014/main" val="2774541169"/>
                  </a:ext>
                </a:extLst>
              </a:tr>
            </a:tbl>
          </a:graphicData>
        </a:graphic>
      </p:graphicFrame>
      <p:sp>
        <p:nvSpPr>
          <p:cNvPr id="3" name="Slide Number Placeholder 2"/>
          <p:cNvSpPr>
            <a:spLocks noGrp="1"/>
          </p:cNvSpPr>
          <p:nvPr>
            <p:ph type="sldNum" sz="quarter" idx="12"/>
          </p:nvPr>
        </p:nvSpPr>
        <p:spPr/>
        <p:txBody>
          <a:bodyPr/>
          <a:lstStyle/>
          <a:p>
            <a:fld id="{91FA6C62-4C75-4333-A080-710A64D87BB5}" type="slidenum">
              <a:rPr lang="en-US" smtClean="0"/>
              <a:t>4</a:t>
            </a:fld>
            <a:endParaRPr lang="en-US"/>
          </a:p>
        </p:txBody>
      </p:sp>
    </p:spTree>
    <p:extLst>
      <p:ext uri="{BB962C8B-B14F-4D97-AF65-F5344CB8AC3E}">
        <p14:creationId xmlns:p14="http://schemas.microsoft.com/office/powerpoint/2010/main" val="187749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72493"/>
          </a:xfrm>
        </p:spPr>
        <p:txBody>
          <a:bodyPr>
            <a:noAutofit/>
          </a:bodyPr>
          <a:lstStyle/>
          <a:p>
            <a:pPr lvl="0" algn="ctr" defTabSz="457200" eaLnBrk="0" fontAlgn="base" hangingPunct="0">
              <a:lnSpc>
                <a:spcPct val="107000"/>
              </a:lnSpc>
              <a:spcAft>
                <a:spcPct val="0"/>
              </a:spcAft>
            </a:pPr>
            <a:r>
              <a:rPr lang="en-GB" sz="2400" b="1" dirty="0">
                <a:solidFill>
                  <a:srgbClr val="FF9933"/>
                </a:solidFill>
                <a:latin typeface="Arial" charset="0"/>
                <a:ea typeface="SimSun" charset="0"/>
                <a:cs typeface="SimSun" charset="0"/>
              </a:rPr>
              <a:t/>
            </a:r>
            <a:br>
              <a:rPr lang="en-GB" sz="2400" b="1" dirty="0">
                <a:solidFill>
                  <a:srgbClr val="FF9933"/>
                </a:solidFill>
                <a:latin typeface="Arial" charset="0"/>
                <a:ea typeface="SimSun" charset="0"/>
                <a:cs typeface="SimSun" charset="0"/>
              </a:rPr>
            </a:br>
            <a:r>
              <a:rPr lang="en-GB" sz="2400" b="1" dirty="0">
                <a:solidFill>
                  <a:srgbClr val="FF9933"/>
                </a:solidFill>
                <a:latin typeface="Arial" charset="0"/>
                <a:ea typeface="SimSun" charset="0"/>
                <a:cs typeface="SimSun" charset="0"/>
              </a:rPr>
              <a:t/>
            </a:r>
            <a:br>
              <a:rPr lang="en-GB" sz="2400" b="1" dirty="0">
                <a:solidFill>
                  <a:srgbClr val="FF9933"/>
                </a:solidFill>
                <a:latin typeface="Arial" charset="0"/>
                <a:ea typeface="SimSun" charset="0"/>
                <a:cs typeface="SimSun" charset="0"/>
              </a:rPr>
            </a:br>
            <a:r>
              <a:rPr lang="en-GB" sz="2400" b="1" dirty="0">
                <a:solidFill>
                  <a:srgbClr val="FF9933"/>
                </a:solidFill>
                <a:latin typeface="Arial" charset="0"/>
                <a:ea typeface="SimSun" charset="0"/>
                <a:cs typeface="SimSun" charset="0"/>
              </a:rPr>
              <a:t/>
            </a:r>
            <a:br>
              <a:rPr lang="en-GB" sz="2400" b="1" dirty="0">
                <a:solidFill>
                  <a:srgbClr val="FF9933"/>
                </a:solidFill>
                <a:latin typeface="Arial" charset="0"/>
                <a:ea typeface="SimSun" charset="0"/>
                <a:cs typeface="SimSun" charset="0"/>
              </a:rPr>
            </a:br>
            <a:r>
              <a:rPr lang="en-ZA" altLang="en-US" sz="2400" b="1" dirty="0">
                <a:latin typeface="Calibri"/>
                <a:ea typeface="SimSun"/>
                <a:cs typeface="+mn-cs"/>
              </a:rPr>
              <a:t>PERFORMANCE AUDIT FINDINGS INCLUDED:</a:t>
            </a:r>
            <a:r>
              <a:rPr lang="en-ZA" altLang="en-US" sz="2400" dirty="0">
                <a:solidFill>
                  <a:srgbClr val="FF9933"/>
                </a:solidFill>
                <a:latin typeface="Calibri" panose="020F0502020204030204" pitchFamily="34" charset="0"/>
                <a:ea typeface="SimSun"/>
                <a:cs typeface="Calibri" panose="020F0502020204030204" pitchFamily="34" charset="0"/>
              </a:rPr>
              <a:t/>
            </a:r>
            <a:br>
              <a:rPr lang="en-ZA" altLang="en-US" sz="2400" dirty="0">
                <a:solidFill>
                  <a:srgbClr val="FF9933"/>
                </a:solidFill>
                <a:latin typeface="Calibri" panose="020F0502020204030204" pitchFamily="34" charset="0"/>
                <a:ea typeface="SimSun"/>
                <a:cs typeface="Calibri" panose="020F0502020204030204" pitchFamily="34" charset="0"/>
              </a:rPr>
            </a:br>
            <a:r>
              <a:rPr lang="en-ZA" altLang="en-US" sz="2400" b="1" dirty="0">
                <a:solidFill>
                  <a:srgbClr val="FF9933"/>
                </a:solidFill>
                <a:latin typeface="Calibri"/>
                <a:ea typeface="SimSun"/>
                <a:cs typeface="+mn-cs"/>
              </a:rPr>
              <a:t/>
            </a:r>
            <a:br>
              <a:rPr lang="en-ZA" altLang="en-US" sz="2400" b="1" dirty="0">
                <a:solidFill>
                  <a:srgbClr val="FF9933"/>
                </a:solidFill>
                <a:latin typeface="Calibri"/>
                <a:ea typeface="SimSun"/>
                <a:cs typeface="+mn-cs"/>
              </a:rPr>
            </a:br>
            <a:r>
              <a:rPr lang="en-GB" sz="2400" b="1" dirty="0">
                <a:solidFill>
                  <a:srgbClr val="FF9933"/>
                </a:solidFill>
                <a:latin typeface="Arial" charset="0"/>
                <a:ea typeface="SimSun" charset="0"/>
                <a:cs typeface="SimSun" charset="0"/>
              </a:rPr>
              <a:t/>
            </a:r>
            <a:br>
              <a:rPr lang="en-GB" sz="2400" b="1" dirty="0">
                <a:solidFill>
                  <a:srgbClr val="FF9933"/>
                </a:solidFill>
                <a:latin typeface="Arial" charset="0"/>
                <a:ea typeface="SimSun" charset="0"/>
                <a:cs typeface="SimSun" charset="0"/>
              </a:rPr>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7183547"/>
              </p:ext>
            </p:extLst>
          </p:nvPr>
        </p:nvGraphicFramePr>
        <p:xfrm>
          <a:off x="300444" y="500931"/>
          <a:ext cx="11443064" cy="5965183"/>
        </p:xfrm>
        <a:graphic>
          <a:graphicData uri="http://schemas.openxmlformats.org/drawingml/2006/table">
            <a:tbl>
              <a:tblPr firstRow="1" bandRow="1">
                <a:tableStyleId>{5C22544A-7EE6-4342-B048-85BDC9FD1C3A}</a:tableStyleId>
              </a:tblPr>
              <a:tblGrid>
                <a:gridCol w="5702791">
                  <a:extLst>
                    <a:ext uri="{9D8B030D-6E8A-4147-A177-3AD203B41FA5}">
                      <a16:colId xmlns:a16="http://schemas.microsoft.com/office/drawing/2014/main" val="3666643575"/>
                    </a:ext>
                  </a:extLst>
                </a:gridCol>
                <a:gridCol w="5740273">
                  <a:extLst>
                    <a:ext uri="{9D8B030D-6E8A-4147-A177-3AD203B41FA5}">
                      <a16:colId xmlns:a16="http://schemas.microsoft.com/office/drawing/2014/main" val="982709637"/>
                    </a:ext>
                  </a:extLst>
                </a:gridCol>
              </a:tblGrid>
              <a:tr h="667727">
                <a:tc>
                  <a:txBody>
                    <a:bodyPr/>
                    <a:lstStyle/>
                    <a:p>
                      <a:pPr algn="just"/>
                      <a:r>
                        <a:rPr lang="en-US" sz="2000" dirty="0">
                          <a:solidFill>
                            <a:schemeClr val="tx1"/>
                          </a:solidFill>
                          <a:latin typeface="Arial" panose="020B0604020202020204" pitchFamily="34" charset="0"/>
                          <a:cs typeface="Arial" panose="020B0604020202020204" pitchFamily="34" charset="0"/>
                        </a:rPr>
                        <a:t>Root Causes identified on CWP Finance</a:t>
                      </a:r>
                    </a:p>
                  </a:txBody>
                  <a:tcPr marT="45721" marB="45721">
                    <a:solidFill>
                      <a:schemeClr val="accent2"/>
                    </a:solidFill>
                  </a:tcPr>
                </a:tc>
                <a:tc>
                  <a:txBody>
                    <a:bodyPr/>
                    <a:lstStyle/>
                    <a:p>
                      <a:pPr algn="just"/>
                      <a:r>
                        <a:rPr lang="en-US" sz="2000" dirty="0">
                          <a:latin typeface="Arial" panose="020B0604020202020204" pitchFamily="34" charset="0"/>
                          <a:cs typeface="Arial" panose="020B0604020202020204" pitchFamily="34" charset="0"/>
                        </a:rPr>
                        <a:t>Progress to date</a:t>
                      </a:r>
                    </a:p>
                  </a:txBody>
                  <a:tcPr marT="45721" marB="45721">
                    <a:solidFill>
                      <a:schemeClr val="accent6"/>
                    </a:solidFill>
                  </a:tcPr>
                </a:tc>
                <a:extLst>
                  <a:ext uri="{0D108BD9-81ED-4DB2-BD59-A6C34878D82A}">
                    <a16:rowId xmlns:a16="http://schemas.microsoft.com/office/drawing/2014/main" val="122174258"/>
                  </a:ext>
                </a:extLst>
              </a:tr>
              <a:tr h="5297456">
                <a:tc>
                  <a:txBody>
                    <a:bodyPr/>
                    <a:lstStyle/>
                    <a:p>
                      <a:pPr marL="457200" marR="0" lvl="0" indent="-457200" algn="just" defTabSz="457200" rtl="0" eaLnBrk="0" fontAlgn="base" latinLnBrk="0" hangingPunct="0">
                        <a:lnSpc>
                          <a:spcPct val="90000"/>
                        </a:lnSpc>
                        <a:spcBef>
                          <a:spcPct val="0"/>
                        </a:spcBef>
                        <a:spcAft>
                          <a:spcPct val="0"/>
                        </a:spcAft>
                        <a:buClrTx/>
                        <a:buSzTx/>
                        <a:buFont typeface="+mj-lt"/>
                        <a:buAutoNum type="alphaLcParenR"/>
                        <a:tabLst/>
                        <a:defRPr/>
                      </a:pPr>
                      <a:r>
                        <a:rPr kumimoji="0" lang="en-ZA" altLang="en-US" sz="2000" b="0" i="0" u="none" strike="noStrike" kern="1200" cap="none" spc="0" normalizeH="0" baseline="0" noProof="0" dirty="0" smtClean="0">
                          <a:ln>
                            <a:noFill/>
                          </a:ln>
                          <a:solidFill>
                            <a:schemeClr val="bg1"/>
                          </a:solidFill>
                          <a:effectLst/>
                          <a:uLnTx/>
                          <a:uFillTx/>
                          <a:latin typeface="Arial" panose="020B0604020202020204" pitchFamily="34" charset="0"/>
                          <a:ea typeface="SimSun"/>
                          <a:cs typeface="Arial" panose="020B0604020202020204" pitchFamily="34" charset="0"/>
                        </a:rPr>
                        <a:t>NPOs </a:t>
                      </a:r>
                      <a:r>
                        <a:rPr kumimoji="0" lang="en-ZA" altLang="en-US" sz="2000" b="1"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reported financial performance </a:t>
                      </a:r>
                      <a:r>
                        <a:rPr kumimoji="0" lang="en-ZA" altLang="en-US" sz="2000" b="0"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based on budget figures different from the CWP budget </a:t>
                      </a:r>
                      <a:r>
                        <a:rPr kumimoji="0" lang="en-ZA" altLang="en-US" sz="2000" b="0" i="0" u="none" strike="noStrike" kern="1200" cap="none" spc="0" normalizeH="0" baseline="0" noProof="0" dirty="0" smtClean="0">
                          <a:ln>
                            <a:noFill/>
                          </a:ln>
                          <a:solidFill>
                            <a:schemeClr val="bg1"/>
                          </a:solidFill>
                          <a:effectLst/>
                          <a:uLnTx/>
                          <a:uFillTx/>
                          <a:latin typeface="Arial" panose="020B0604020202020204" pitchFamily="34" charset="0"/>
                          <a:ea typeface="SimSun"/>
                          <a:cs typeface="Arial" panose="020B0604020202020204" pitchFamily="34" charset="0"/>
                        </a:rPr>
                        <a:t>allocations.</a:t>
                      </a:r>
                    </a:p>
                    <a:p>
                      <a:pPr marL="457200" marR="0" lvl="0" indent="-457200" algn="just" defTabSz="457200" rtl="0" eaLnBrk="0" fontAlgn="base" latinLnBrk="0" hangingPunct="0">
                        <a:lnSpc>
                          <a:spcPct val="90000"/>
                        </a:lnSpc>
                        <a:spcBef>
                          <a:spcPct val="0"/>
                        </a:spcBef>
                        <a:spcAft>
                          <a:spcPct val="0"/>
                        </a:spcAft>
                        <a:buClrTx/>
                        <a:buSzTx/>
                        <a:buFont typeface="+mj-lt"/>
                        <a:buAutoNum type="alphaLcParenR"/>
                        <a:tabLst/>
                        <a:defRPr/>
                      </a:pPr>
                      <a:r>
                        <a:rPr kumimoji="0" lang="en-ZA" altLang="en-US" sz="2000" b="0" i="0" u="none" strike="noStrike" kern="1200" cap="none" spc="0" normalizeH="0" baseline="0" noProof="0" dirty="0" smtClean="0">
                          <a:ln>
                            <a:noFill/>
                          </a:ln>
                          <a:solidFill>
                            <a:schemeClr val="bg1"/>
                          </a:solidFill>
                          <a:effectLst/>
                          <a:uLnTx/>
                          <a:uFillTx/>
                          <a:latin typeface="Arial" panose="020B0604020202020204" pitchFamily="34" charset="0"/>
                          <a:ea typeface="SimSun"/>
                          <a:cs typeface="Arial" panose="020B0604020202020204" pitchFamily="34" charset="0"/>
                        </a:rPr>
                        <a:t>Some </a:t>
                      </a:r>
                      <a:r>
                        <a:rPr kumimoji="0" lang="en-ZA" altLang="en-US" sz="2000" b="1"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NPOs overspent </a:t>
                      </a:r>
                      <a:r>
                        <a:rPr kumimoji="0" lang="en-ZA" altLang="en-US" sz="2000" b="0"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on their budget allocation for 2018/2019 financial </a:t>
                      </a:r>
                      <a:r>
                        <a:rPr kumimoji="0" lang="en-ZA" altLang="en-US" sz="2000" b="0" i="0" u="none" strike="noStrike" kern="1200" cap="none" spc="0" normalizeH="0" baseline="0" noProof="0" dirty="0" smtClean="0">
                          <a:ln>
                            <a:noFill/>
                          </a:ln>
                          <a:solidFill>
                            <a:schemeClr val="bg1"/>
                          </a:solidFill>
                          <a:effectLst/>
                          <a:uLnTx/>
                          <a:uFillTx/>
                          <a:latin typeface="Arial" panose="020B0604020202020204" pitchFamily="34" charset="0"/>
                          <a:ea typeface="SimSun"/>
                          <a:cs typeface="Arial" panose="020B0604020202020204" pitchFamily="34" charset="0"/>
                        </a:rPr>
                        <a:t>year.</a:t>
                      </a:r>
                    </a:p>
                    <a:p>
                      <a:pPr marL="457200" marR="0" lvl="0" indent="-457200" algn="just" defTabSz="457200" rtl="0" eaLnBrk="0" fontAlgn="base" latinLnBrk="0" hangingPunct="0">
                        <a:lnSpc>
                          <a:spcPct val="90000"/>
                        </a:lnSpc>
                        <a:spcBef>
                          <a:spcPct val="0"/>
                        </a:spcBef>
                        <a:spcAft>
                          <a:spcPct val="0"/>
                        </a:spcAft>
                        <a:buClrTx/>
                        <a:buSzTx/>
                        <a:buFont typeface="+mj-lt"/>
                        <a:buAutoNum type="alphaLcParenR"/>
                        <a:tabLst/>
                        <a:defRPr/>
                      </a:pPr>
                      <a:r>
                        <a:rPr kumimoji="0" lang="en-ZA" altLang="en-US" sz="2000" b="0" i="0" u="none" strike="noStrike" kern="1200" cap="none" spc="0" normalizeH="0" baseline="0" noProof="0" dirty="0" smtClean="0">
                          <a:ln>
                            <a:noFill/>
                          </a:ln>
                          <a:solidFill>
                            <a:schemeClr val="bg1"/>
                          </a:solidFill>
                          <a:effectLst/>
                          <a:uLnTx/>
                          <a:uFillTx/>
                          <a:latin typeface="Arial" panose="020B0604020202020204" pitchFamily="34" charset="0"/>
                          <a:ea typeface="SimSun"/>
                          <a:cs typeface="Arial" panose="020B0604020202020204" pitchFamily="34" charset="0"/>
                        </a:rPr>
                        <a:t>The </a:t>
                      </a:r>
                      <a:r>
                        <a:rPr kumimoji="0" lang="en-ZA" altLang="en-US" sz="2000" b="0"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NPO overspent on PPE without </a:t>
                      </a:r>
                      <a:r>
                        <a:rPr kumimoji="0" lang="en-ZA" altLang="en-US" sz="2000" b="1"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obtaining approval </a:t>
                      </a:r>
                      <a:r>
                        <a:rPr kumimoji="0" lang="en-ZA" altLang="en-US" sz="2000" b="0"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from </a:t>
                      </a:r>
                      <a:r>
                        <a:rPr kumimoji="0" lang="en-ZA" altLang="en-US" sz="2000" b="0" i="0" u="none" strike="noStrike" kern="1200" cap="none" spc="0" normalizeH="0" baseline="0" noProof="0" dirty="0" err="1" smtClean="0">
                          <a:ln>
                            <a:noFill/>
                          </a:ln>
                          <a:solidFill>
                            <a:schemeClr val="bg1"/>
                          </a:solidFill>
                          <a:effectLst/>
                          <a:uLnTx/>
                          <a:uFillTx/>
                          <a:latin typeface="Arial" panose="020B0604020202020204" pitchFamily="34" charset="0"/>
                          <a:ea typeface="SimSun"/>
                          <a:cs typeface="Arial" panose="020B0604020202020204" pitchFamily="34" charset="0"/>
                        </a:rPr>
                        <a:t>DCoG</a:t>
                      </a:r>
                      <a:r>
                        <a:rPr kumimoji="0" lang="en-ZA" altLang="en-US" sz="2000" b="0" i="0" u="none" strike="noStrike" kern="1200" cap="none" spc="0" normalizeH="0" baseline="0" noProof="0" dirty="0" smtClean="0">
                          <a:ln>
                            <a:noFill/>
                          </a:ln>
                          <a:solidFill>
                            <a:schemeClr val="bg1"/>
                          </a:solidFill>
                          <a:effectLst/>
                          <a:uLnTx/>
                          <a:uFillTx/>
                          <a:latin typeface="Arial" panose="020B0604020202020204" pitchFamily="34" charset="0"/>
                          <a:ea typeface="SimSun"/>
                          <a:cs typeface="Arial" panose="020B0604020202020204" pitchFamily="34" charset="0"/>
                        </a:rPr>
                        <a:t>.</a:t>
                      </a:r>
                    </a:p>
                    <a:p>
                      <a:pPr marL="457200" marR="0" lvl="0" indent="-457200" algn="just" defTabSz="457200" rtl="0" eaLnBrk="0" fontAlgn="base" latinLnBrk="0" hangingPunct="0">
                        <a:lnSpc>
                          <a:spcPct val="90000"/>
                        </a:lnSpc>
                        <a:spcBef>
                          <a:spcPct val="0"/>
                        </a:spcBef>
                        <a:spcAft>
                          <a:spcPct val="0"/>
                        </a:spcAft>
                        <a:buClrTx/>
                        <a:buSzTx/>
                        <a:buFont typeface="+mj-lt"/>
                        <a:buAutoNum type="alphaLcParenR"/>
                        <a:tabLst/>
                        <a:defRPr/>
                      </a:pPr>
                      <a:r>
                        <a:rPr kumimoji="0" lang="en-ZA" altLang="en-US" sz="2000" b="0" i="0" u="none" strike="noStrike" kern="1200" cap="none" spc="0" normalizeH="0" baseline="0" noProof="0" dirty="0" smtClean="0">
                          <a:ln>
                            <a:noFill/>
                          </a:ln>
                          <a:solidFill>
                            <a:schemeClr val="bg1"/>
                          </a:solidFill>
                          <a:effectLst/>
                          <a:uLnTx/>
                          <a:uFillTx/>
                          <a:latin typeface="Arial" panose="020B0604020202020204" pitchFamily="34" charset="0"/>
                          <a:ea typeface="SimSun"/>
                          <a:cs typeface="Arial" panose="020B0604020202020204" pitchFamily="34" charset="0"/>
                        </a:rPr>
                        <a:t>Expenditure </a:t>
                      </a:r>
                      <a:r>
                        <a:rPr kumimoji="0" lang="en-ZA" altLang="en-US" sz="2000" b="0"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incurred </a:t>
                      </a:r>
                      <a:r>
                        <a:rPr kumimoji="0" lang="en-ZA" altLang="en-US" sz="2000" b="1"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prior to the approval </a:t>
                      </a:r>
                      <a:r>
                        <a:rPr kumimoji="0" lang="en-ZA" altLang="en-US" sz="2000" b="0"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of </a:t>
                      </a:r>
                      <a:r>
                        <a:rPr kumimoji="0" lang="en-ZA" altLang="en-US" sz="2000" b="0" i="0" u="none" strike="noStrike" kern="1200" cap="none" spc="0" normalizeH="0" baseline="0" noProof="0" dirty="0" smtClean="0">
                          <a:ln>
                            <a:noFill/>
                          </a:ln>
                          <a:solidFill>
                            <a:schemeClr val="bg1"/>
                          </a:solidFill>
                          <a:effectLst/>
                          <a:uLnTx/>
                          <a:uFillTx/>
                          <a:latin typeface="Arial" panose="020B0604020202020204" pitchFamily="34" charset="0"/>
                          <a:ea typeface="SimSun"/>
                          <a:cs typeface="Arial" panose="020B0604020202020204" pitchFamily="34" charset="0"/>
                        </a:rPr>
                        <a:t>spending.</a:t>
                      </a:r>
                    </a:p>
                    <a:p>
                      <a:pPr marL="457200" marR="0" lvl="0" indent="-457200" algn="just" defTabSz="457200" rtl="0" eaLnBrk="0" fontAlgn="base" latinLnBrk="0" hangingPunct="0">
                        <a:lnSpc>
                          <a:spcPct val="90000"/>
                        </a:lnSpc>
                        <a:spcBef>
                          <a:spcPct val="0"/>
                        </a:spcBef>
                        <a:spcAft>
                          <a:spcPct val="0"/>
                        </a:spcAft>
                        <a:buClrTx/>
                        <a:buSzTx/>
                        <a:buFont typeface="+mj-lt"/>
                        <a:buAutoNum type="alphaLcParenR"/>
                        <a:tabLst/>
                        <a:defRPr/>
                      </a:pPr>
                      <a:r>
                        <a:rPr kumimoji="0" lang="en-ZA" altLang="en-US" sz="2000" b="0" i="0" u="none" strike="noStrike" kern="1200" cap="none" spc="0" normalizeH="0" baseline="0" noProof="0" dirty="0" smtClean="0">
                          <a:ln>
                            <a:noFill/>
                          </a:ln>
                          <a:solidFill>
                            <a:schemeClr val="bg1"/>
                          </a:solidFill>
                          <a:effectLst/>
                          <a:uLnTx/>
                          <a:uFillTx/>
                          <a:latin typeface="Arial" panose="020B0604020202020204" pitchFamily="34" charset="0"/>
                          <a:ea typeface="SimSun"/>
                          <a:cs typeface="Arial" panose="020B0604020202020204" pitchFamily="34" charset="0"/>
                        </a:rPr>
                        <a:t>Absence </a:t>
                      </a:r>
                      <a:r>
                        <a:rPr kumimoji="0" lang="en-ZA" altLang="en-US" sz="2000" b="0"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of/inadequate </a:t>
                      </a:r>
                      <a:r>
                        <a:rPr kumimoji="0" lang="en-ZA" altLang="en-US" sz="2000" b="1"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portfolio of evidence </a:t>
                      </a:r>
                      <a:r>
                        <a:rPr kumimoji="0" lang="en-ZA" altLang="en-US" sz="2000" b="0" i="0" u="none" strike="noStrike" kern="1200" cap="none" spc="0" normalizeH="0" baseline="0" noProof="0" dirty="0">
                          <a:ln>
                            <a:noFill/>
                          </a:ln>
                          <a:solidFill>
                            <a:schemeClr val="bg1"/>
                          </a:solidFill>
                          <a:effectLst/>
                          <a:uLnTx/>
                          <a:uFillTx/>
                          <a:latin typeface="Arial" panose="020B0604020202020204" pitchFamily="34" charset="0"/>
                          <a:ea typeface="SimSun"/>
                          <a:cs typeface="Arial" panose="020B0604020202020204" pitchFamily="34" charset="0"/>
                        </a:rPr>
                        <a:t>to support expenditure incurred</a:t>
                      </a:r>
                      <a:r>
                        <a:rPr kumimoji="0" lang="en-ZA" altLang="en-US" sz="2000" b="0" i="0" u="none" strike="noStrike" kern="1200" cap="none" spc="0" normalizeH="0" baseline="0" noProof="0" dirty="0">
                          <a:ln>
                            <a:noFill/>
                          </a:ln>
                          <a:solidFill>
                            <a:srgbClr val="000000"/>
                          </a:solidFill>
                          <a:effectLst/>
                          <a:uLnTx/>
                          <a:uFillTx/>
                          <a:latin typeface="Arial" panose="020B0604020202020204" pitchFamily="34" charset="0"/>
                          <a:ea typeface="SimSun"/>
                          <a:cs typeface="Arial" panose="020B0604020202020204" pitchFamily="34" charset="0"/>
                        </a:rPr>
                        <a:t>.</a:t>
                      </a:r>
                    </a:p>
                    <a:p>
                      <a:pPr marL="0" marR="0" lvl="0" indent="0" algn="just" defTabSz="457200" rtl="0" eaLnBrk="0" fontAlgn="base" latinLnBrk="0" hangingPunct="0">
                        <a:lnSpc>
                          <a:spcPct val="90000"/>
                        </a:lnSpc>
                        <a:spcBef>
                          <a:spcPct val="0"/>
                        </a:spcBef>
                        <a:spcAft>
                          <a:spcPct val="0"/>
                        </a:spcAft>
                        <a:buClrTx/>
                        <a:buSzTx/>
                        <a:buFont typeface="Arial" panose="020B0604020202020204" pitchFamily="34" charset="0"/>
                        <a:buNone/>
                        <a:tabLst/>
                        <a:defRPr/>
                      </a:pPr>
                      <a:endParaRPr kumimoji="0" lang="en-ZA" altLang="en-US" sz="2000" b="0" i="0" u="none" strike="noStrike" kern="1200" cap="none" spc="0" normalizeH="0" baseline="0" noProof="0" dirty="0">
                        <a:ln>
                          <a:noFill/>
                        </a:ln>
                        <a:solidFill>
                          <a:srgbClr val="595959"/>
                        </a:solidFill>
                        <a:effectLst/>
                        <a:uLnTx/>
                        <a:uFillTx/>
                        <a:latin typeface="Arial" panose="020B0604020202020204" pitchFamily="34" charset="0"/>
                        <a:ea typeface="SimSun"/>
                        <a:cs typeface="Arial" panose="020B0604020202020204" pitchFamily="34" charset="0"/>
                      </a:endParaRPr>
                    </a:p>
                  </a:txBody>
                  <a:tcPr>
                    <a:solidFill>
                      <a:schemeClr val="accent2"/>
                    </a:solidFill>
                  </a:tcPr>
                </a:tc>
                <a:tc>
                  <a:txBody>
                    <a:bodyPr/>
                    <a:lstStyle/>
                    <a:p>
                      <a:pPr marL="342900"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Developed</a:t>
                      </a:r>
                      <a:r>
                        <a:rPr lang="en-US" sz="2000" baseline="0" dirty="0">
                          <a:latin typeface="Arial" panose="020B0604020202020204" pitchFamily="34" charset="0"/>
                          <a:cs typeface="Arial" panose="020B0604020202020204" pitchFamily="34" charset="0"/>
                        </a:rPr>
                        <a:t> a reporting template which is aligned to the CWP budget allocation where NPOs report on a monthly basis and the Finance Unit analyses and feedback to NPOs to correct where gaps are identified.</a:t>
                      </a:r>
                    </a:p>
                    <a:p>
                      <a:pPr marL="0" indent="0" algn="just">
                        <a:buFont typeface="Arial" panose="020B0604020202020204" pitchFamily="34" charset="0"/>
                        <a:buNone/>
                      </a:pPr>
                      <a:endParaRPr lang="en-US"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CWP Management investigated the NPOs overspending and established</a:t>
                      </a:r>
                      <a:r>
                        <a:rPr lang="en-US" sz="2000" baseline="0" dirty="0">
                          <a:latin typeface="Arial" panose="020B0604020202020204" pitchFamily="34" charset="0"/>
                          <a:cs typeface="Arial" panose="020B0604020202020204" pitchFamily="34" charset="0"/>
                        </a:rPr>
                        <a:t> that the reporting not aligned to budget allocation and resulting in the status misinterpreted as overspending</a:t>
                      </a:r>
                      <a:endParaRPr lang="en-US" sz="2000" dirty="0">
                        <a:latin typeface="Arial" panose="020B0604020202020204" pitchFamily="34" charset="0"/>
                        <a:cs typeface="Arial" panose="020B0604020202020204" pitchFamily="34" charset="0"/>
                      </a:endParaRPr>
                    </a:p>
                  </a:txBody>
                  <a:tcPr>
                    <a:solidFill>
                      <a:schemeClr val="accent2"/>
                    </a:solidFill>
                  </a:tcPr>
                </a:tc>
                <a:extLst>
                  <a:ext uri="{0D108BD9-81ED-4DB2-BD59-A6C34878D82A}">
                    <a16:rowId xmlns:a16="http://schemas.microsoft.com/office/drawing/2014/main" val="2512846482"/>
                  </a:ext>
                </a:extLst>
              </a:tr>
            </a:tbl>
          </a:graphicData>
        </a:graphic>
      </p:graphicFrame>
      <p:sp>
        <p:nvSpPr>
          <p:cNvPr id="3" name="Slide Number Placeholder 2"/>
          <p:cNvSpPr>
            <a:spLocks noGrp="1"/>
          </p:cNvSpPr>
          <p:nvPr>
            <p:ph type="sldNum" sz="quarter" idx="12"/>
          </p:nvPr>
        </p:nvSpPr>
        <p:spPr/>
        <p:txBody>
          <a:bodyPr/>
          <a:lstStyle/>
          <a:p>
            <a:fld id="{91FA6C62-4C75-4333-A080-710A64D87BB5}" type="slidenum">
              <a:rPr lang="en-US" smtClean="0"/>
              <a:t>5</a:t>
            </a:fld>
            <a:endParaRPr lang="en-US"/>
          </a:p>
        </p:txBody>
      </p:sp>
    </p:spTree>
    <p:extLst>
      <p:ext uri="{BB962C8B-B14F-4D97-AF65-F5344CB8AC3E}">
        <p14:creationId xmlns:p14="http://schemas.microsoft.com/office/powerpoint/2010/main" val="267321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7566"/>
            <a:ext cx="12192000" cy="757148"/>
          </a:xfrm>
          <a:solidFill>
            <a:srgbClr val="FF9900"/>
          </a:solidFill>
        </p:spPr>
        <p:txBody>
          <a:bodyPr/>
          <a:lstStyle/>
          <a:p>
            <a:pPr marL="0" indent="0" algn="ctr" defTabSz="457200">
              <a:lnSpc>
                <a:spcPct val="100000"/>
              </a:lnSpc>
              <a:defRPr/>
            </a:pPr>
            <a:r>
              <a:rPr lang="en-US" altLang="zh-CN" sz="2200" b="1" dirty="0">
                <a:latin typeface="Arial" panose="020B0604020202020204" pitchFamily="34" charset="0"/>
                <a:ea typeface="MS PGothic" panose="020B0600070205080204" pitchFamily="34" charset="-128"/>
                <a:cs typeface="+mn-cs"/>
                <a:sym typeface="Arial" panose="020B0604020202020204" pitchFamily="34" charset="0"/>
              </a:rPr>
              <a:t/>
            </a:r>
            <a:br>
              <a:rPr lang="en-US" altLang="zh-CN" sz="2200" b="1" dirty="0">
                <a:latin typeface="Arial" panose="020B0604020202020204" pitchFamily="34" charset="0"/>
                <a:ea typeface="MS PGothic" panose="020B0600070205080204" pitchFamily="34" charset="-128"/>
                <a:cs typeface="+mn-cs"/>
                <a:sym typeface="Arial" panose="020B0604020202020204" pitchFamily="34" charset="0"/>
              </a:rPr>
            </a:br>
            <a:r>
              <a:rPr lang="en-US" altLang="zh-CN" sz="2200" b="1" dirty="0">
                <a:latin typeface="Arial" panose="020B0604020202020204" pitchFamily="34" charset="0"/>
                <a:ea typeface="MS PGothic" panose="020B0600070205080204" pitchFamily="34" charset="-128"/>
                <a:cs typeface="+mn-cs"/>
                <a:sym typeface="Arial" panose="020B0604020202020204" pitchFamily="34" charset="0"/>
              </a:rPr>
              <a:t/>
            </a:r>
            <a:br>
              <a:rPr lang="en-US" altLang="zh-CN" sz="2200" b="1" dirty="0">
                <a:latin typeface="Arial" panose="020B0604020202020204" pitchFamily="34" charset="0"/>
                <a:ea typeface="MS PGothic" panose="020B0600070205080204" pitchFamily="34" charset="-128"/>
                <a:cs typeface="+mn-cs"/>
                <a:sym typeface="Arial" panose="020B0604020202020204" pitchFamily="34" charset="0"/>
              </a:rPr>
            </a:br>
            <a:r>
              <a:rPr lang="en-US" altLang="zh-CN" sz="2200" b="1" dirty="0">
                <a:latin typeface="Arial" panose="020B0604020202020204" pitchFamily="34" charset="0"/>
                <a:ea typeface="MS PGothic" panose="020B0600070205080204" pitchFamily="34" charset="-128"/>
                <a:cs typeface="+mn-cs"/>
                <a:sym typeface="Arial" panose="020B0604020202020204" pitchFamily="34" charset="0"/>
              </a:rPr>
              <a:t>ROOT CAUSES AND SUMMARY ON CWP KEY FINDINGS:</a:t>
            </a:r>
            <a:br>
              <a:rPr lang="en-US" altLang="zh-CN" sz="2200" b="1" dirty="0">
                <a:latin typeface="Arial" panose="020B0604020202020204" pitchFamily="34" charset="0"/>
                <a:ea typeface="MS PGothic" panose="020B0600070205080204" pitchFamily="34" charset="-128"/>
                <a:cs typeface="+mn-cs"/>
                <a:sym typeface="Arial" panose="020B0604020202020204" pitchFamily="34" charset="0"/>
              </a:rPr>
            </a:br>
            <a:r>
              <a:rPr lang="en-US" altLang="zh-CN" sz="2200" b="1" dirty="0">
                <a:latin typeface="Arial" panose="020B0604020202020204" pitchFamily="34" charset="0"/>
                <a:ea typeface="MS PGothic" panose="020B0600070205080204" pitchFamily="34" charset="-128"/>
                <a:cs typeface="+mn-cs"/>
                <a:sym typeface="Arial" panose="020B0604020202020204" pitchFamily="34" charset="0"/>
              </a:rPr>
              <a:t>Training &amp; Service Level Agreement</a:t>
            </a:r>
            <a:r>
              <a:rPr lang="en-US" altLang="zh-CN" sz="2400" b="1" dirty="0">
                <a:latin typeface="Arial" panose="020B0604020202020204" pitchFamily="34" charset="0"/>
                <a:ea typeface="MS PGothic" panose="020B0600070205080204" pitchFamily="34" charset="-128"/>
                <a:cs typeface="+mn-cs"/>
                <a:sym typeface="Arial" panose="020B0604020202020204" pitchFamily="34" charset="0"/>
              </a:rPr>
              <a:t/>
            </a:r>
            <a:br>
              <a:rPr lang="en-US" altLang="zh-CN" sz="2400" b="1" dirty="0">
                <a:latin typeface="Arial" panose="020B0604020202020204" pitchFamily="34" charset="0"/>
                <a:ea typeface="MS PGothic" panose="020B0600070205080204" pitchFamily="34" charset="-128"/>
                <a:cs typeface="+mn-cs"/>
                <a:sym typeface="Arial" panose="020B0604020202020204" pitchFamily="34" charset="0"/>
              </a:rPr>
            </a:br>
            <a:endParaRPr lang="en-US" dirty="0"/>
          </a:p>
        </p:txBody>
      </p:sp>
      <p:sp>
        <p:nvSpPr>
          <p:cNvPr id="30723" name="Content Placeholder 2"/>
          <p:cNvSpPr>
            <a:spLocks noGrp="1"/>
          </p:cNvSpPr>
          <p:nvPr>
            <p:ph idx="1"/>
          </p:nvPr>
        </p:nvSpPr>
        <p:spPr>
          <a:xfrm>
            <a:off x="2152650" y="1054101"/>
            <a:ext cx="7886700" cy="5122863"/>
          </a:xfrm>
        </p:spPr>
        <p:txBody>
          <a:bodyPr/>
          <a:lstStyle/>
          <a:p>
            <a:endParaRPr lang="en-US" altLang="en-US" u="sng"/>
          </a:p>
        </p:txBody>
      </p:sp>
      <p:sp>
        <p:nvSpPr>
          <p:cNvPr id="30724"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defTabSz="457200" eaLnBrk="0" fontAlgn="base" hangingPunct="0">
              <a:spcBef>
                <a:spcPct val="0"/>
              </a:spcBef>
              <a:spcAft>
                <a:spcPct val="0"/>
              </a:spcAft>
            </a:pPr>
            <a:fld id="{62802D84-4D9A-4F70-AEB9-1153FBF74A75}" type="slidenum">
              <a:rPr lang="en-US" altLang="en-US">
                <a:solidFill>
                  <a:srgbClr val="898989"/>
                </a:solidFill>
                <a:ea typeface="MS PGothic" panose="020B0600070205080204" pitchFamily="34" charset="-128"/>
              </a:rPr>
              <a:pPr defTabSz="457200" eaLnBrk="0" fontAlgn="base" hangingPunct="0">
                <a:spcBef>
                  <a:spcPct val="0"/>
                </a:spcBef>
                <a:spcAft>
                  <a:spcPct val="0"/>
                </a:spcAft>
              </a:pPr>
              <a:t>6</a:t>
            </a:fld>
            <a:endParaRPr lang="en-US" altLang="en-US" sz="1800">
              <a:solidFill>
                <a:srgbClr val="000000"/>
              </a:solidFill>
              <a:ea typeface="MS PGothic" panose="020B0600070205080204" pitchFamily="34" charset="-128"/>
            </a:endParaRPr>
          </a:p>
        </p:txBody>
      </p:sp>
      <p:graphicFrame>
        <p:nvGraphicFramePr>
          <p:cNvPr id="5" name="Table 4"/>
          <p:cNvGraphicFramePr>
            <a:graphicFrameLocks noGrp="1"/>
          </p:cNvGraphicFramePr>
          <p:nvPr>
            <p:extLst>
              <p:ext uri="{D42A27DB-BD31-4B8C-83A1-F6EECF244321}">
                <p14:modId xmlns:p14="http://schemas.microsoft.com/office/powerpoint/2010/main" val="1057962032"/>
              </p:ext>
            </p:extLst>
          </p:nvPr>
        </p:nvGraphicFramePr>
        <p:xfrm>
          <a:off x="132522" y="914401"/>
          <a:ext cx="11924494" cy="5441950"/>
        </p:xfrm>
        <a:graphic>
          <a:graphicData uri="http://schemas.openxmlformats.org/drawingml/2006/table">
            <a:tbl>
              <a:tblPr firstRow="1" bandRow="1">
                <a:tableStyleId>{5C22544A-7EE6-4342-B048-85BDC9FD1C3A}</a:tableStyleId>
              </a:tblPr>
              <a:tblGrid>
                <a:gridCol w="4530918">
                  <a:extLst>
                    <a:ext uri="{9D8B030D-6E8A-4147-A177-3AD203B41FA5}">
                      <a16:colId xmlns:a16="http://schemas.microsoft.com/office/drawing/2014/main" val="1349211524"/>
                    </a:ext>
                  </a:extLst>
                </a:gridCol>
                <a:gridCol w="7393576">
                  <a:extLst>
                    <a:ext uri="{9D8B030D-6E8A-4147-A177-3AD203B41FA5}">
                      <a16:colId xmlns:a16="http://schemas.microsoft.com/office/drawing/2014/main" val="1228467109"/>
                    </a:ext>
                  </a:extLst>
                </a:gridCol>
              </a:tblGrid>
              <a:tr h="524779">
                <a:tc>
                  <a:txBody>
                    <a:bodyPr/>
                    <a:lstStyle/>
                    <a:p>
                      <a:pPr algn="just"/>
                      <a:r>
                        <a:rPr lang="en-US" sz="2000" dirty="0">
                          <a:latin typeface="Arial" panose="020B0604020202020204" pitchFamily="34" charset="0"/>
                          <a:cs typeface="Arial" panose="020B0604020202020204" pitchFamily="34" charset="0"/>
                        </a:rPr>
                        <a:t>Root Cause identified on Training</a:t>
                      </a:r>
                    </a:p>
                  </a:txBody>
                  <a:tcPr marT="45721" marB="45721">
                    <a:solidFill>
                      <a:srgbClr val="FFC000"/>
                    </a:solidFill>
                  </a:tcPr>
                </a:tc>
                <a:tc>
                  <a:txBody>
                    <a:bodyPr/>
                    <a:lstStyle/>
                    <a:p>
                      <a:pPr algn="just"/>
                      <a:r>
                        <a:rPr lang="en-US" sz="2000" dirty="0">
                          <a:latin typeface="Arial" panose="020B0604020202020204" pitchFamily="34" charset="0"/>
                          <a:cs typeface="Arial" panose="020B0604020202020204" pitchFamily="34" charset="0"/>
                        </a:rPr>
                        <a:t>Progress to date</a:t>
                      </a:r>
                    </a:p>
                  </a:txBody>
                  <a:tcPr marT="45721" marB="45721">
                    <a:solidFill>
                      <a:srgbClr val="92D050"/>
                    </a:solidFill>
                  </a:tcPr>
                </a:tc>
                <a:extLst>
                  <a:ext uri="{0D108BD9-81ED-4DB2-BD59-A6C34878D82A}">
                    <a16:rowId xmlns:a16="http://schemas.microsoft.com/office/drawing/2014/main" val="469563100"/>
                  </a:ext>
                </a:extLst>
              </a:tr>
              <a:tr h="4917171">
                <a:tc>
                  <a:txBody>
                    <a:bodyPr/>
                    <a:lstStyle/>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Information / Attendance Registers </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not uploaded; </a:t>
                      </a:r>
                      <a:endParaRPr kumimoji="0" lang="en-ZA" sz="1800" b="0"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endParaRP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1"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Training </a:t>
                      </a: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not conducted </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for some NPOs and </a:t>
                      </a: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Underspending</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 reasons not provided on </a:t>
                      </a:r>
                      <a:r>
                        <a:rPr kumimoji="0" lang="en-ZA" sz="1800" b="0"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Training;</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No </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approval policy/standard operating procedure for </a:t>
                      </a: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training of </a:t>
                      </a:r>
                      <a:r>
                        <a:rPr kumimoji="0" lang="en-ZA" sz="1800" b="1"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CWP;</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Training </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documents </a:t>
                      </a: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not submitted </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with </a:t>
                      </a:r>
                      <a:r>
                        <a:rPr kumimoji="0" lang="en-ZA" sz="1800" b="0"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claims;</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No </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site </a:t>
                      </a: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business plan</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/not approved by </a:t>
                      </a:r>
                      <a:r>
                        <a:rPr kumimoji="0" lang="en-ZA" sz="1800" b="0" i="0" u="none" strike="noStrike" kern="1200" cap="none" spc="0" normalizeH="0" baseline="0" noProof="0" dirty="0" err="1">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DCoG</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 &amp; </a:t>
                      </a: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Procurement plans </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not </a:t>
                      </a:r>
                      <a:r>
                        <a:rPr kumimoji="0" lang="en-ZA" sz="1800" b="0"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approved;</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A </a:t>
                      </a: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5% retention fee </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was not retained</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endPar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0" fontAlgn="base" latinLnBrk="0" hangingPunct="0">
                        <a:lnSpc>
                          <a:spcPct val="107000"/>
                        </a:lnSpc>
                        <a:spcBef>
                          <a:spcPct val="0"/>
                        </a:spcBef>
                        <a:spcAft>
                          <a:spcPts val="0"/>
                        </a:spcAft>
                        <a:buClrTx/>
                        <a:buSzTx/>
                        <a:buFont typeface="+mj-lt"/>
                        <a:buNone/>
                        <a:tabLst/>
                        <a:defRPr/>
                      </a:pPr>
                      <a:endPar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txBody>
                  <a:tcPr marT="45721" marB="45721">
                    <a:solidFill>
                      <a:srgbClr val="92D050"/>
                    </a:solidFill>
                  </a:tcPr>
                </a:tc>
                <a:tc>
                  <a:txBody>
                    <a:bodyPr/>
                    <a:lstStyle/>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Single Portal was created and system improvement to facilitate &amp; access enabled (address (a) &amp; (d</a:t>
                      </a:r>
                      <a:r>
                        <a:rPr kumimoji="0" lang="en-ZA" sz="18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All </a:t>
                      </a:r>
                      <a:r>
                        <a:rPr kumimoji="0" lang="en-ZA" sz="18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nine (9) NPOs conducted training in the 2019/20 </a:t>
                      </a:r>
                      <a:r>
                        <a:rPr kumimoji="0" lang="en-ZA" sz="1800" b="0" i="0" u="none" strike="noStrike" kern="1200" cap="none" spc="0" normalizeH="0" baseline="0" noProof="0" dirty="0" err="1">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fy</a:t>
                      </a:r>
                      <a:r>
                        <a:rPr kumimoji="0" lang="en-ZA" sz="18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 and have spent their training </a:t>
                      </a:r>
                      <a:r>
                        <a:rPr kumimoji="0" lang="en-ZA" sz="18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budget.</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Training </a:t>
                      </a:r>
                      <a:r>
                        <a:rPr kumimoji="0" lang="en-ZA" sz="18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rPr>
                        <a:t>Standard Operating Procedure (SOP) in place, reviewed and submitted for 2020/21 approval; </a:t>
                      </a:r>
                      <a:endParaRPr kumimoji="0" lang="en-ZA" sz="18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sym typeface="Calibri" panose="020F0502020204030204" pitchFamily="34" charset="0"/>
                      </a:endParaRP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smtClean="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Training </a:t>
                      </a:r>
                      <a:r>
                        <a:rPr kumimoji="0" lang="en-ZA" sz="18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Checklist developed for 2019/20 </a:t>
                      </a:r>
                      <a:r>
                        <a:rPr kumimoji="0" lang="en-ZA" sz="1800" b="0" i="0" u="none" strike="noStrike" kern="1200" cap="none" spc="0" normalizeH="0" baseline="0" noProof="0" dirty="0" err="1">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fy</a:t>
                      </a:r>
                      <a:r>
                        <a:rPr kumimoji="0" lang="en-ZA" sz="18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and all submissions aligned to it to ensure that all training conducted is accounted </a:t>
                      </a:r>
                      <a:r>
                        <a:rPr kumimoji="0" lang="en-ZA" sz="1800" b="0" i="0" u="none" strike="noStrike" kern="1200" cap="none" spc="0" normalizeH="0" baseline="0" noProof="0" dirty="0" smtClean="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for.</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All </a:t>
                      </a: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sites are currently aligning their 20/21 Site Business Plans to Covid-19 Deliverables, including Procurement Plans &amp; Training Plans as </a:t>
                      </a:r>
                      <a:r>
                        <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annexures;</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5</a:t>
                      </a: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retention fee is withheld for all payments made to NPOs to </a:t>
                      </a:r>
                      <a:r>
                        <a:rPr kumimoji="0" lang="en-ZA" sz="1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date;</a:t>
                      </a:r>
                    </a:p>
                    <a:p>
                      <a:pPr marL="342900" marR="0" lvl="0" indent="-342900" algn="just" defTabSz="457200" rtl="0" eaLnBrk="0" fontAlgn="base" latinLnBrk="0" hangingPunct="0">
                        <a:lnSpc>
                          <a:spcPct val="107000"/>
                        </a:lnSpc>
                        <a:spcBef>
                          <a:spcPct val="0"/>
                        </a:spcBef>
                        <a:spcAft>
                          <a:spcPts val="0"/>
                        </a:spcAft>
                        <a:buClrTx/>
                        <a:buSzTx/>
                        <a:buFont typeface="+mj-lt"/>
                        <a:buAutoNum type="alphaLcParenR"/>
                        <a:tabLst/>
                        <a:defRPr/>
                      </a:pPr>
                      <a:r>
                        <a:rPr kumimoji="0" lang="en-ZA" altLang="en-US" sz="1800" b="0" i="0" u="none" strike="noStrike" kern="1200" cap="none" spc="0" normalizeH="0" baseline="0" noProof="0" dirty="0" smtClean="0">
                          <a:ln>
                            <a:noFill/>
                          </a:ln>
                          <a:solidFill>
                            <a:srgbClr val="000000"/>
                          </a:solidFill>
                          <a:effectLst/>
                          <a:uLnTx/>
                          <a:uFillTx/>
                          <a:latin typeface="Arial" panose="020B0604020202020204" pitchFamily="34" charset="0"/>
                          <a:ea typeface="SimSun" panose="02010600030101010101" pitchFamily="2" charset="-122"/>
                          <a:cs typeface="+mn-cs"/>
                        </a:rPr>
                        <a:t>NPO </a:t>
                      </a:r>
                      <a:r>
                        <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SimSun" panose="02010600030101010101" pitchFamily="2" charset="-122"/>
                          <a:cs typeface="+mn-cs"/>
                        </a:rPr>
                        <a:t>Annual Performance Assessments are currently being conducted to determine the performance by NPOs</a:t>
                      </a:r>
                      <a:r>
                        <a:rPr kumimoji="0" lang="en-ZA" altLang="en-US" sz="1800" b="0" i="0" u="none" strike="noStrike" kern="1200" cap="none" spc="0" normalizeH="0" baseline="0" noProof="0" dirty="0" smtClean="0">
                          <a:ln>
                            <a:noFill/>
                          </a:ln>
                          <a:solidFill>
                            <a:srgbClr val="000000"/>
                          </a:solidFill>
                          <a:effectLst/>
                          <a:uLnTx/>
                          <a:uFillTx/>
                          <a:latin typeface="Arial" panose="020B0604020202020204" pitchFamily="34" charset="0"/>
                          <a:ea typeface="SimSun" panose="02010600030101010101" pitchFamily="2" charset="-122"/>
                          <a:cs typeface="+mn-cs"/>
                        </a:rPr>
                        <a:t>.</a:t>
                      </a:r>
                      <a:endPar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SimSun" panose="02010600030101010101" pitchFamily="2" charset="-122"/>
                        <a:cs typeface="+mn-cs"/>
                      </a:endParaRPr>
                    </a:p>
                  </a:txBody>
                  <a:tcPr marT="45721" marB="45721">
                    <a:solidFill>
                      <a:srgbClr val="FF9900"/>
                    </a:solidFill>
                  </a:tcPr>
                </a:tc>
                <a:extLst>
                  <a:ext uri="{0D108BD9-81ED-4DB2-BD59-A6C34878D82A}">
                    <a16:rowId xmlns:a16="http://schemas.microsoft.com/office/drawing/2014/main" val="1521466609"/>
                  </a:ext>
                </a:extLst>
              </a:tr>
            </a:tbl>
          </a:graphicData>
        </a:graphic>
      </p:graphicFrame>
    </p:spTree>
    <p:extLst>
      <p:ext uri="{BB962C8B-B14F-4D97-AF65-F5344CB8AC3E}">
        <p14:creationId xmlns:p14="http://schemas.microsoft.com/office/powerpoint/2010/main" val="1352873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0"/>
            <a:ext cx="12004766" cy="771277"/>
          </a:xfrm>
          <a:solidFill>
            <a:srgbClr val="FF9900"/>
          </a:solidFill>
        </p:spPr>
        <p:txBody>
          <a:bodyPr/>
          <a:lstStyle/>
          <a:p>
            <a:pPr marL="0" lvl="0" indent="0" algn="ctr" defTabSz="457200">
              <a:lnSpc>
                <a:spcPct val="107000"/>
              </a:lnSpc>
            </a:pPr>
            <a:r>
              <a:rPr lang="en-ZA" altLang="en-US" sz="2400" b="1" dirty="0">
                <a:latin typeface="Arial" panose="020B0604020202020204" pitchFamily="34" charset="0"/>
                <a:cs typeface="Arial" panose="020B0604020202020204" pitchFamily="34" charset="0"/>
              </a:rPr>
              <a:t>						CWP WAGES</a:t>
            </a:r>
            <a:endParaRPr lang="en-US" sz="2400" dirty="0">
              <a:solidFill>
                <a:srgbClr val="00B05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53210A-2347-4750-A11C-03B256489F9D}"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800" b="0" i="0" u="none" strike="noStrike" kern="1200" cap="none" spc="0" normalizeH="0" baseline="0" noProof="0">
              <a:ln>
                <a:noFill/>
              </a:ln>
              <a:solidFill>
                <a:srgbClr val="000000"/>
              </a:solidFill>
              <a:effectLst/>
              <a:uLnTx/>
              <a:uFillTx/>
              <a:latin typeface="Calibri"/>
              <a:ea typeface="MS PGothic" panose="020B0600070205080204" pitchFamily="34" charset="-128"/>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760624373"/>
              </p:ext>
            </p:extLst>
          </p:nvPr>
        </p:nvGraphicFramePr>
        <p:xfrm>
          <a:off x="91440" y="803081"/>
          <a:ext cx="12004766" cy="5558851"/>
        </p:xfrm>
        <a:graphic>
          <a:graphicData uri="http://schemas.openxmlformats.org/drawingml/2006/table">
            <a:tbl>
              <a:tblPr firstRow="1" bandRow="1">
                <a:tableStyleId>{5C22544A-7EE6-4342-B048-85BDC9FD1C3A}</a:tableStyleId>
              </a:tblPr>
              <a:tblGrid>
                <a:gridCol w="3958046">
                  <a:extLst>
                    <a:ext uri="{9D8B030D-6E8A-4147-A177-3AD203B41FA5}">
                      <a16:colId xmlns:a16="http://schemas.microsoft.com/office/drawing/2014/main" val="2543378128"/>
                    </a:ext>
                  </a:extLst>
                </a:gridCol>
                <a:gridCol w="8046720">
                  <a:extLst>
                    <a:ext uri="{9D8B030D-6E8A-4147-A177-3AD203B41FA5}">
                      <a16:colId xmlns:a16="http://schemas.microsoft.com/office/drawing/2014/main" val="31570593"/>
                    </a:ext>
                  </a:extLst>
                </a:gridCol>
              </a:tblGrid>
              <a:tr h="437322">
                <a:tc>
                  <a:txBody>
                    <a:bodyPr/>
                    <a:lstStyle/>
                    <a:p>
                      <a:pPr algn="just"/>
                      <a:r>
                        <a:rPr lang="en-US" sz="1600" dirty="0">
                          <a:solidFill>
                            <a:schemeClr val="tx1"/>
                          </a:solidFill>
                          <a:latin typeface="Arial" panose="020B0604020202020204" pitchFamily="34" charset="0"/>
                          <a:cs typeface="Arial" panose="020B0604020202020204" pitchFamily="34" charset="0"/>
                        </a:rPr>
                        <a:t>Root Cause identified on Wages</a:t>
                      </a:r>
                    </a:p>
                  </a:txBody>
                  <a:tcPr marT="45721" marB="45721">
                    <a:solidFill>
                      <a:srgbClr val="92D050"/>
                    </a:solidFill>
                  </a:tcPr>
                </a:tc>
                <a:tc>
                  <a:txBody>
                    <a:bodyPr/>
                    <a:lstStyle/>
                    <a:p>
                      <a:pPr algn="just"/>
                      <a:r>
                        <a:rPr lang="en-US" sz="1600" dirty="0">
                          <a:solidFill>
                            <a:schemeClr val="tx1"/>
                          </a:solidFill>
                          <a:latin typeface="Arial" panose="020B0604020202020204" pitchFamily="34" charset="0"/>
                          <a:cs typeface="Arial" panose="020B0604020202020204" pitchFamily="34" charset="0"/>
                        </a:rPr>
                        <a:t>Progress to date</a:t>
                      </a:r>
                    </a:p>
                  </a:txBody>
                  <a:tcPr marT="45721" marB="45721">
                    <a:solidFill>
                      <a:srgbClr val="FF9900"/>
                    </a:solidFill>
                  </a:tcPr>
                </a:tc>
                <a:extLst>
                  <a:ext uri="{0D108BD9-81ED-4DB2-BD59-A6C34878D82A}">
                    <a16:rowId xmlns:a16="http://schemas.microsoft.com/office/drawing/2014/main" val="2551857730"/>
                  </a:ext>
                </a:extLst>
              </a:tr>
              <a:tr h="4813456">
                <a:tc>
                  <a:txBody>
                    <a:bodyPr/>
                    <a:lstStyle/>
                    <a:p>
                      <a:pPr marL="342900" marR="0" lvl="0" indent="-342900" algn="just" defTabSz="457200" rtl="0" eaLnBrk="0" fontAlgn="base" latinLnBrk="0" hangingPunct="0">
                        <a:lnSpc>
                          <a:spcPct val="100000"/>
                        </a:lnSpc>
                        <a:spcBef>
                          <a:spcPct val="0"/>
                        </a:spcBef>
                        <a:spcAft>
                          <a:spcPct val="0"/>
                        </a:spcAft>
                        <a:buClrTx/>
                        <a:buSzTx/>
                        <a:buFont typeface="Arial" panose="020B0604020202020204" pitchFamily="34" charset="0"/>
                        <a:buAutoNum type="alphaLcParenR"/>
                        <a:tabLst/>
                        <a:defRPr/>
                      </a:pPr>
                      <a:r>
                        <a:rPr kumimoji="0" lang="en-US" altLang="en-US" sz="16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rPr>
                        <a:t>Accuracy and Occurrence of wage amounts cannot be confirmed</a:t>
                      </a:r>
                    </a:p>
                    <a:p>
                      <a:pPr marL="0" marR="0" lvl="0" indent="0" algn="just" defTabSz="457200" rtl="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en-ZA" altLang="en-US" sz="16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p>
                      <a:pPr algn="just"/>
                      <a:endParaRPr lang="en-US" sz="1600" dirty="0">
                        <a:latin typeface="Arial" panose="020B0604020202020204" pitchFamily="34" charset="0"/>
                        <a:cs typeface="Arial" panose="020B0604020202020204" pitchFamily="34" charset="0"/>
                      </a:endParaRPr>
                    </a:p>
                  </a:txBody>
                  <a:tcPr>
                    <a:solidFill>
                      <a:srgbClr val="92D050"/>
                    </a:solidFill>
                  </a:tcPr>
                </a:tc>
                <a:tc>
                  <a:txBody>
                    <a:bodyPr/>
                    <a:lstStyle/>
                    <a:p>
                      <a:pPr marL="342900" marR="0" lvl="0" indent="-342900" algn="just" defTabSz="914400" rtl="0" eaLnBrk="1" fontAlgn="auto" latinLnBrk="0" hangingPunct="1">
                        <a:lnSpc>
                          <a:spcPct val="107000"/>
                        </a:lnSpc>
                        <a:spcBef>
                          <a:spcPts val="0"/>
                        </a:spcBef>
                        <a:spcAft>
                          <a:spcPts val="800"/>
                        </a:spcAft>
                        <a:buClrTx/>
                        <a:buSzTx/>
                        <a:buFont typeface="Symbol" panose="05050102010706020507" pitchFamily="18" charset="2"/>
                        <a:buAutoNum type="alphaLcParenR"/>
                        <a:tabLst/>
                        <a:defRPr/>
                      </a:pPr>
                      <a:r>
                        <a:rPr lang="en-US" sz="1800" kern="1200" dirty="0">
                          <a:solidFill>
                            <a:schemeClr val="dk1"/>
                          </a:solidFill>
                          <a:latin typeface="+mn-lt"/>
                          <a:ea typeface="+mn-ea"/>
                          <a:cs typeface="+mn-cs"/>
                        </a:rPr>
                        <a:t> Interim arrangements with SASSA currently in place for monthly verification and validation of participants. Finalisation of this interface currently going through approval processes.</a:t>
                      </a:r>
                    </a:p>
                    <a:p>
                      <a:pPr marL="0" marR="0" algn="just">
                        <a:lnSpc>
                          <a:spcPct val="107000"/>
                        </a:lnSpc>
                        <a:spcBef>
                          <a:spcPts val="0"/>
                        </a:spcBef>
                        <a:spcAft>
                          <a:spcPts val="800"/>
                        </a:spcAft>
                      </a:pPr>
                      <a:r>
                        <a:rPr lang="en-US" sz="16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b</a:t>
                      </a: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Medium Term</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CWP Management together with SITA are </a:t>
                      </a: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developing a web-based Information Management System</a:t>
                      </a: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that enable verifications and validations to remedy the findings;</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CWP Management has resolved to prioritize systems integration with systems of other Departments (DHA, National Treasury, SASSA and PERSAL) to remedy the existing findings; </a:t>
                      </a:r>
                      <a:r>
                        <a:rPr lang="en-US" sz="1800" kern="1200" dirty="0">
                          <a:solidFill>
                            <a:schemeClr val="dk1"/>
                          </a:solidFill>
                          <a:latin typeface="+mn-lt"/>
                          <a:ea typeface="+mn-ea"/>
                          <a:cs typeface="+mn-cs"/>
                        </a:rPr>
                        <a:t>Work in Progress and the plan is to pilot from December.</a:t>
                      </a: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Engagements between CWP, SITA and other departments (DHA, National Treasury, SASSA) have been concluded and we are waiting for confirmation of implementation dates from SITA.</a:t>
                      </a:r>
                      <a:endParaRPr lang="en-US" sz="16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a:lnSpc>
                          <a:spcPct val="107000"/>
                        </a:lnSpc>
                        <a:spcBef>
                          <a:spcPts val="0"/>
                        </a:spcBef>
                        <a:spcAft>
                          <a:spcPts val="0"/>
                        </a:spcAft>
                        <a:buFont typeface="Symbol" panose="05050102010706020507" pitchFamily="18" charset="2"/>
                        <a:buNone/>
                      </a:pP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 In the long term </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800"/>
                        </a:spcAft>
                        <a:buFont typeface="Symbol" panose="05050102010706020507" pitchFamily="18" charset="2"/>
                        <a:buChar char=""/>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CWP IMS is intended to have a </a:t>
                      </a: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full integration with systems of other departments</a:t>
                      </a: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(i.e. DHA (Deceased), DPSA(PERSAL), National Treasury and </a:t>
                      </a:r>
                      <a:r>
                        <a:rPr lang="en-US"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Bank </a:t>
                      </a:r>
                      <a:r>
                        <a:rPr lang="en-US" sz="1600" dirty="0" err="1" smtClean="0">
                          <a:solidFill>
                            <a:srgbClr val="000000"/>
                          </a:solidFill>
                          <a:effectLst/>
                          <a:latin typeface="Arial" panose="020B0604020202020204" pitchFamily="34" charset="0"/>
                          <a:ea typeface="Calibri" panose="020F0502020204030204" pitchFamily="34" charset="0"/>
                          <a:cs typeface="Arial" panose="020B0604020202020204" pitchFamily="34" charset="0"/>
                        </a:rPr>
                        <a:t>Serv</a:t>
                      </a:r>
                      <a:r>
                        <a:rPr lang="en-US" sz="1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Africa, STATS SA, and SASSA)</a:t>
                      </a:r>
                      <a:r>
                        <a:rPr lang="en-US" sz="1600" dirty="0">
                          <a:solidFill>
                            <a:srgbClr val="4472C4"/>
                          </a:solidFill>
                          <a:effectLst/>
                          <a:latin typeface="Arial" panose="020B0604020202020204" pitchFamily="34" charset="0"/>
                          <a:ea typeface="Calibri" panose="020F0502020204030204" pitchFamily="34"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a:solidFill>
                      <a:srgbClr val="FF9900"/>
                    </a:solidFill>
                  </a:tcPr>
                </a:tc>
                <a:extLst>
                  <a:ext uri="{0D108BD9-81ED-4DB2-BD59-A6C34878D82A}">
                    <a16:rowId xmlns:a16="http://schemas.microsoft.com/office/drawing/2014/main" val="1352994664"/>
                  </a:ext>
                </a:extLst>
              </a:tr>
            </a:tbl>
          </a:graphicData>
        </a:graphic>
      </p:graphicFrame>
    </p:spTree>
    <p:extLst>
      <p:ext uri="{BB962C8B-B14F-4D97-AF65-F5344CB8AC3E}">
        <p14:creationId xmlns:p14="http://schemas.microsoft.com/office/powerpoint/2010/main" val="190821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71277"/>
          </a:xfrm>
        </p:spPr>
        <p:txBody>
          <a:bodyPr/>
          <a:lstStyle/>
          <a:p>
            <a:pPr marL="0" lvl="0" indent="0" algn="ctr" defTabSz="457200">
              <a:lnSpc>
                <a:spcPct val="107000"/>
              </a:lnSpc>
            </a:pPr>
            <a:r>
              <a:rPr lang="en-ZA" altLang="en-US" sz="2400" b="1" dirty="0">
                <a:latin typeface="Arial" panose="020B0604020202020204" pitchFamily="34" charset="0"/>
                <a:cs typeface="Arial" panose="020B0604020202020204" pitchFamily="34" charset="0"/>
              </a:rPr>
              <a:t>						CWP WAGES </a:t>
            </a:r>
            <a:endParaRPr lang="en-US" sz="2400" dirty="0">
              <a:solidFill>
                <a:srgbClr val="00B05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53210A-2347-4750-A11C-03B256489F9D}" type="slidenum">
              <a:rPr kumimoji="0" lang="en-US" altLang="en-US" sz="900" b="0" i="0" u="none" strike="noStrike" kern="1200" cap="none" spc="0" normalizeH="0" baseline="0" noProof="0" smtClean="0">
                <a:ln>
                  <a:noFill/>
                </a:ln>
                <a:solidFill>
                  <a:srgbClr val="898989"/>
                </a:solidFill>
                <a:effectLst/>
                <a:uLnTx/>
                <a:uFillTx/>
                <a:latin typeface="Calibri"/>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en-US" sz="1800" b="0" i="0" u="none" strike="noStrike" kern="1200" cap="none" spc="0" normalizeH="0" baseline="0" noProof="0">
              <a:ln>
                <a:noFill/>
              </a:ln>
              <a:solidFill>
                <a:srgbClr val="000000"/>
              </a:solidFill>
              <a:effectLst/>
              <a:uLnTx/>
              <a:uFillTx/>
              <a:latin typeface="Calibri"/>
              <a:ea typeface="MS PGothic" panose="020B0600070205080204" pitchFamily="34" charset="-128"/>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2479303290"/>
              </p:ext>
            </p:extLst>
          </p:nvPr>
        </p:nvGraphicFramePr>
        <p:xfrm>
          <a:off x="139337" y="566938"/>
          <a:ext cx="11913325" cy="5447454"/>
        </p:xfrm>
        <a:graphic>
          <a:graphicData uri="http://schemas.openxmlformats.org/drawingml/2006/table">
            <a:tbl>
              <a:tblPr firstRow="1" bandRow="1">
                <a:tableStyleId>{5C22544A-7EE6-4342-B048-85BDC9FD1C3A}</a:tableStyleId>
              </a:tblPr>
              <a:tblGrid>
                <a:gridCol w="5263098">
                  <a:extLst>
                    <a:ext uri="{9D8B030D-6E8A-4147-A177-3AD203B41FA5}">
                      <a16:colId xmlns:a16="http://schemas.microsoft.com/office/drawing/2014/main" val="2543378128"/>
                    </a:ext>
                  </a:extLst>
                </a:gridCol>
                <a:gridCol w="6650227">
                  <a:extLst>
                    <a:ext uri="{9D8B030D-6E8A-4147-A177-3AD203B41FA5}">
                      <a16:colId xmlns:a16="http://schemas.microsoft.com/office/drawing/2014/main" val="31570593"/>
                    </a:ext>
                  </a:extLst>
                </a:gridCol>
              </a:tblGrid>
              <a:tr h="569504">
                <a:tc>
                  <a:txBody>
                    <a:bodyPr/>
                    <a:lstStyle/>
                    <a:p>
                      <a:pPr algn="just"/>
                      <a:r>
                        <a:rPr lang="en-US" sz="2000" dirty="0">
                          <a:solidFill>
                            <a:schemeClr val="tx1"/>
                          </a:solidFill>
                          <a:latin typeface="Arial" panose="020B0604020202020204" pitchFamily="34" charset="0"/>
                          <a:cs typeface="Arial" panose="020B0604020202020204" pitchFamily="34" charset="0"/>
                        </a:rPr>
                        <a:t>Root Cause identified on Wages</a:t>
                      </a:r>
                    </a:p>
                  </a:txBody>
                  <a:tcPr marT="45721" marB="45721">
                    <a:solidFill>
                      <a:srgbClr val="92D050"/>
                    </a:solidFill>
                  </a:tcPr>
                </a:tc>
                <a:tc>
                  <a:txBody>
                    <a:bodyPr/>
                    <a:lstStyle/>
                    <a:p>
                      <a:pPr algn="just"/>
                      <a:r>
                        <a:rPr lang="en-US" sz="2000" dirty="0">
                          <a:solidFill>
                            <a:schemeClr val="tx1"/>
                          </a:solidFill>
                          <a:latin typeface="Arial" panose="020B0604020202020204" pitchFamily="34" charset="0"/>
                          <a:cs typeface="Arial" panose="020B0604020202020204" pitchFamily="34" charset="0"/>
                        </a:rPr>
                        <a:t>Progress to date</a:t>
                      </a:r>
                    </a:p>
                  </a:txBody>
                  <a:tcPr marT="45721" marB="45721">
                    <a:solidFill>
                      <a:srgbClr val="FF9900"/>
                    </a:solidFill>
                  </a:tcPr>
                </a:tc>
                <a:extLst>
                  <a:ext uri="{0D108BD9-81ED-4DB2-BD59-A6C34878D82A}">
                    <a16:rowId xmlns:a16="http://schemas.microsoft.com/office/drawing/2014/main" val="2551857730"/>
                  </a:ext>
                </a:extLst>
              </a:tr>
              <a:tr h="1382847">
                <a:tc>
                  <a:txBody>
                    <a:bodyPr/>
                    <a:lstStyle/>
                    <a:p>
                      <a:pPr marL="0" marR="0" lvl="0" indent="0" algn="just" defTabSz="457200" rtl="0" eaLnBrk="0" fontAlgn="base" latinLnBrk="0" hangingPunct="0">
                        <a:lnSpc>
                          <a:spcPct val="107000"/>
                        </a:lnSpc>
                        <a:spcBef>
                          <a:spcPct val="0"/>
                        </a:spcBef>
                        <a:spcAft>
                          <a:spcPts val="0"/>
                        </a:spcAft>
                        <a:buClrTx/>
                        <a:buSzTx/>
                        <a:buFont typeface="+mj-lt"/>
                        <a:buNone/>
                        <a:tabLst/>
                        <a:defRPr/>
                      </a:pPr>
                      <a:r>
                        <a:rPr kumimoji="0" lang="en-ZA" sz="1800" b="0" i="0" u="none" strike="noStrike" kern="1200" cap="none" spc="0" normalizeH="0" baseline="0" noProof="0" dirty="0" smtClean="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Participants </a:t>
                      </a:r>
                      <a:r>
                        <a:rPr kumimoji="0" lang="en-ZA" sz="1800" b="1"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not registered </a:t>
                      </a:r>
                      <a:r>
                        <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Times New Roman" panose="02020603050405020304" pitchFamily="18" charset="0"/>
                          <a:cs typeface="Arial" panose="020B0604020202020204" pitchFamily="34" charset="0"/>
                        </a:rPr>
                        <a:t>for COID, UIF</a:t>
                      </a:r>
                      <a:endPar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a:solidFill>
                      <a:srgbClr val="92D050"/>
                    </a:solidFill>
                  </a:tcPr>
                </a:tc>
                <a:tc rowSpan="2">
                  <a:txBody>
                    <a:bodyPr/>
                    <a:lstStyle/>
                    <a:p>
                      <a:pPr marL="342900" marR="0" lvl="0" indent="-342900" algn="just" defTabSz="457200" rtl="0" eaLnBrk="0" fontAlgn="base" latinLnBrk="0" hangingPunct="0">
                        <a:lnSpc>
                          <a:spcPct val="107000"/>
                        </a:lnSpc>
                        <a:spcBef>
                          <a:spcPct val="0"/>
                        </a:spcBef>
                        <a:spcAft>
                          <a:spcPts val="0"/>
                        </a:spcAft>
                        <a:buClrTx/>
                        <a:buSzTx/>
                        <a:buFontTx/>
                        <a:buAutoNum type="alphaLcParenR"/>
                        <a:tabLst/>
                        <a:defRPr/>
                      </a:pPr>
                      <a:r>
                        <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UIF is paid timeously to DOL from May 2020 due to additional capacity added. </a:t>
                      </a:r>
                    </a:p>
                    <a:p>
                      <a:pPr marL="0" marR="0" lvl="0" indent="0" algn="just" defTabSz="457200" rtl="0" eaLnBrk="0" fontAlgn="base" latinLnBrk="0" hangingPunct="0">
                        <a:lnSpc>
                          <a:spcPct val="107000"/>
                        </a:lnSpc>
                        <a:spcBef>
                          <a:spcPct val="0"/>
                        </a:spcBef>
                        <a:spcAft>
                          <a:spcPts val="0"/>
                        </a:spcAft>
                        <a:buClrTx/>
                        <a:buSzTx/>
                        <a:buFontTx/>
                        <a:buNone/>
                        <a:tabLst/>
                        <a:defRPr/>
                      </a:pPr>
                      <a:endPar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p>
                      <a:pPr marL="342900" marR="0" lvl="0" indent="-342900" algn="just" defTabSz="457200" rtl="0" eaLnBrk="0" fontAlgn="base" latinLnBrk="0" hangingPunct="0">
                        <a:lnSpc>
                          <a:spcPct val="107000"/>
                        </a:lnSpc>
                        <a:spcBef>
                          <a:spcPct val="0"/>
                        </a:spcBef>
                        <a:spcAft>
                          <a:spcPts val="0"/>
                        </a:spcAft>
                        <a:buClrTx/>
                        <a:buSzTx/>
                        <a:buFontTx/>
                        <a:buAutoNum type="alphaLcParen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CWP Management has engaged the Department of Labour to solicit support to assist NPOs with the challenges they experience with regard to COID Assessments. The process is currently  underway, in preparation for a workshop</a:t>
                      </a:r>
                      <a:endPar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txBody>
                  <a:tcPr>
                    <a:solidFill>
                      <a:srgbClr val="FF9900"/>
                    </a:solidFill>
                  </a:tcPr>
                </a:tc>
                <a:extLst>
                  <a:ext uri="{0D108BD9-81ED-4DB2-BD59-A6C34878D82A}">
                    <a16:rowId xmlns:a16="http://schemas.microsoft.com/office/drawing/2014/main" val="962585030"/>
                  </a:ext>
                </a:extLst>
              </a:tr>
              <a:tr h="1071914">
                <a:tc>
                  <a:txBody>
                    <a:bodyPr/>
                    <a:lstStyle/>
                    <a:p>
                      <a:pPr marL="0" marR="0" lvl="0" indent="0" algn="just" defTabSz="457200"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smtClean="0">
                          <a:ln>
                            <a:noFill/>
                          </a:ln>
                          <a:solidFill>
                            <a:srgbClr val="595959"/>
                          </a:solidFill>
                          <a:effectLst/>
                          <a:uLnTx/>
                          <a:uFillTx/>
                          <a:latin typeface="Arial" panose="020B0604020202020204" pitchFamily="34" charset="0"/>
                          <a:ea typeface="+mn-ea"/>
                          <a:cs typeface="Arial" panose="020B0604020202020204" pitchFamily="34" charset="0"/>
                        </a:rPr>
                        <a:t>UIF </a:t>
                      </a:r>
                      <a:r>
                        <a:rPr kumimoji="0" lang="en-US" altLang="en-US" sz="18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rPr>
                        <a:t>&amp; COID contributions not paid within the required deadline</a:t>
                      </a:r>
                    </a:p>
                    <a:p>
                      <a:pPr marL="0" marR="0" lvl="0" indent="0" algn="just" defTabSz="4572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ZA" altLang="en-US" sz="1800" b="0" i="0" u="none" strike="noStrike" kern="1200" cap="none" spc="0" normalizeH="0" baseline="0" noProof="0" dirty="0">
                        <a:ln>
                          <a:noFill/>
                        </a:ln>
                        <a:solidFill>
                          <a:srgbClr val="595959"/>
                        </a:solidFill>
                        <a:effectLst/>
                        <a:uLnTx/>
                        <a:uFillTx/>
                        <a:latin typeface="Arial" panose="020B0604020202020204" pitchFamily="34" charset="0"/>
                        <a:ea typeface="+mn-ea"/>
                        <a:cs typeface="Arial" panose="020B0604020202020204" pitchFamily="34" charset="0"/>
                      </a:endParaRPr>
                    </a:p>
                    <a:p>
                      <a:pPr marL="0" marR="0" lvl="0" indent="0" algn="just" defTabSz="457200" rtl="0" eaLnBrk="0" fontAlgn="base" latinLnBrk="0" hangingPunct="0">
                        <a:lnSpc>
                          <a:spcPct val="107000"/>
                        </a:lnSpc>
                        <a:spcBef>
                          <a:spcPct val="0"/>
                        </a:spcBef>
                        <a:spcAft>
                          <a:spcPts val="0"/>
                        </a:spcAft>
                        <a:buClrTx/>
                        <a:buSzTx/>
                        <a:buFont typeface="+mj-lt"/>
                        <a:buNone/>
                        <a:tabLst/>
                        <a:defRPr/>
                      </a:pPr>
                      <a:endPar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a:solidFill>
                      <a:srgbClr val="92D050"/>
                    </a:solidFill>
                  </a:tcPr>
                </a:tc>
                <a:tc vMerge="1">
                  <a:txBody>
                    <a:bodyPr/>
                    <a:lstStyle/>
                    <a:p>
                      <a:pPr marL="342900" marR="0" lvl="0" indent="-342900" algn="l" defTabSz="457200" rtl="0" eaLnBrk="0" fontAlgn="base" latinLnBrk="0" hangingPunct="0">
                        <a:lnSpc>
                          <a:spcPct val="107000"/>
                        </a:lnSpc>
                        <a:spcBef>
                          <a:spcPct val="0"/>
                        </a:spcBef>
                        <a:spcAft>
                          <a:spcPts val="0"/>
                        </a:spcAft>
                        <a:buClrTx/>
                        <a:buSzTx/>
                        <a:buFontTx/>
                        <a:buAutoNum type="alphaLcParenR"/>
                        <a:tabLst/>
                        <a:defRPr/>
                      </a:pPr>
                      <a:endPar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txBody>
                  <a:tcPr/>
                </a:tc>
                <a:extLst>
                  <a:ext uri="{0D108BD9-81ED-4DB2-BD59-A6C34878D82A}">
                    <a16:rowId xmlns:a16="http://schemas.microsoft.com/office/drawing/2014/main" val="1173566069"/>
                  </a:ext>
                </a:extLst>
              </a:tr>
              <a:tr h="967229">
                <a:tc>
                  <a:txBody>
                    <a:bodyPr/>
                    <a:lstStyle/>
                    <a:p>
                      <a:pPr marL="0" marR="0" lvl="0" indent="0" algn="just" defTabSz="457200" rtl="0" eaLnBrk="0" fontAlgn="base" latinLnBrk="0" hangingPunct="0">
                        <a:lnSpc>
                          <a:spcPct val="100000"/>
                        </a:lnSpc>
                        <a:spcBef>
                          <a:spcPct val="0"/>
                        </a:spcBef>
                        <a:spcAft>
                          <a:spcPct val="0"/>
                        </a:spcAft>
                        <a:buClrTx/>
                        <a:buSzTx/>
                        <a:buFont typeface="+mj-lt"/>
                        <a:buNone/>
                        <a:tabLst/>
                        <a:defRPr/>
                      </a:pPr>
                      <a:r>
                        <a:rPr kumimoji="0" lang="en-US" altLang="en-US" sz="1800" b="1" i="0" u="none" strike="noStrike" kern="1200" cap="none" spc="0" normalizeH="0" baseline="0" noProof="0" dirty="0">
                          <a:ln>
                            <a:noFill/>
                          </a:ln>
                          <a:solidFill>
                            <a:schemeClr val="accent4">
                              <a:lumMod val="85000"/>
                              <a:lumOff val="15000"/>
                            </a:schemeClr>
                          </a:solidFill>
                          <a:effectLst/>
                          <a:uLnTx/>
                          <a:uFillTx/>
                          <a:latin typeface="Arial" panose="020B0604020202020204" pitchFamily="34" charset="0"/>
                          <a:ea typeface="SimSun" panose="02010600030101010101" pitchFamily="2" charset="-122"/>
                          <a:cs typeface="+mn-cs"/>
                        </a:rPr>
                        <a:t>Deceased participants </a:t>
                      </a:r>
                      <a:r>
                        <a:rPr kumimoji="0" lang="en-US" altLang="en-US" sz="1800" b="0" i="0" u="none" strike="noStrike" kern="1200" cap="none" spc="0" normalizeH="0" baseline="0" noProof="0" dirty="0">
                          <a:ln>
                            <a:noFill/>
                          </a:ln>
                          <a:solidFill>
                            <a:schemeClr val="accent4">
                              <a:lumMod val="85000"/>
                              <a:lumOff val="15000"/>
                            </a:schemeClr>
                          </a:solidFill>
                          <a:effectLst/>
                          <a:uLnTx/>
                          <a:uFillTx/>
                          <a:latin typeface="Arial" panose="020B0604020202020204" pitchFamily="34" charset="0"/>
                          <a:ea typeface="SimSun" panose="02010600030101010101" pitchFamily="2" charset="-122"/>
                          <a:cs typeface="+mn-cs"/>
                        </a:rPr>
                        <a:t>on payroll</a:t>
                      </a:r>
                      <a:r>
                        <a:rPr kumimoji="0" lang="en-ZA" altLang="en-US" sz="1800" b="0" i="0" u="none" strike="noStrike" kern="1200" cap="none" spc="0" normalizeH="0" baseline="0" noProof="0" dirty="0">
                          <a:ln>
                            <a:noFill/>
                          </a:ln>
                          <a:solidFill>
                            <a:schemeClr val="accent4">
                              <a:lumMod val="85000"/>
                              <a:lumOff val="15000"/>
                            </a:schemeClr>
                          </a:solidFill>
                          <a:effectLst/>
                          <a:uLnTx/>
                          <a:uFillTx/>
                          <a:latin typeface="Arial" panose="020B0604020202020204" pitchFamily="34" charset="0"/>
                          <a:ea typeface="SimSun" panose="02010600030101010101" pitchFamily="2" charset="-122"/>
                          <a:cs typeface="+mn-cs"/>
                        </a:rPr>
                        <a:t> and </a:t>
                      </a:r>
                      <a:r>
                        <a:rPr kumimoji="0" lang="en-US" altLang="en-US" sz="1800" b="1" i="0" u="none" strike="noStrike" kern="1200" cap="none" spc="0" normalizeH="0" baseline="0" noProof="0" dirty="0">
                          <a:ln>
                            <a:noFill/>
                          </a:ln>
                          <a:solidFill>
                            <a:schemeClr val="accent4">
                              <a:lumMod val="85000"/>
                              <a:lumOff val="15000"/>
                            </a:schemeClr>
                          </a:solidFill>
                          <a:effectLst/>
                          <a:uLnTx/>
                          <a:uFillTx/>
                          <a:latin typeface="Arial" panose="020B0604020202020204" pitchFamily="34" charset="0"/>
                          <a:ea typeface="SimSun" panose="02010600030101010101" pitchFamily="2" charset="-122"/>
                          <a:cs typeface="+mn-cs"/>
                        </a:rPr>
                        <a:t>CWP MIS </a:t>
                      </a:r>
                      <a:r>
                        <a:rPr kumimoji="0" lang="en-US" altLang="en-US" sz="1800" b="0" i="0" u="none" strike="noStrike" kern="1200" cap="none" spc="0" normalizeH="0" baseline="0" noProof="0" dirty="0">
                          <a:ln>
                            <a:noFill/>
                          </a:ln>
                          <a:solidFill>
                            <a:schemeClr val="accent4">
                              <a:lumMod val="85000"/>
                              <a:lumOff val="15000"/>
                            </a:schemeClr>
                          </a:solidFill>
                          <a:effectLst/>
                          <a:uLnTx/>
                          <a:uFillTx/>
                          <a:latin typeface="Arial" panose="020B0604020202020204" pitchFamily="34" charset="0"/>
                          <a:ea typeface="SimSun" panose="02010600030101010101" pitchFamily="2" charset="-122"/>
                          <a:cs typeface="+mn-cs"/>
                        </a:rPr>
                        <a:t>– participants with PERSAL numbers</a:t>
                      </a:r>
                    </a:p>
                  </a:txBody>
                  <a:tcPr>
                    <a:solidFill>
                      <a:srgbClr val="92D050"/>
                    </a:solidFill>
                  </a:tcPr>
                </a:tc>
                <a:tc rowSpan="2">
                  <a:txBody>
                    <a:bodyPr/>
                    <a:lstStyle/>
                    <a:p>
                      <a:pPr marL="342900" marR="0" lvl="0" indent="-342900" algn="just" defTabSz="457200" rtl="0" eaLnBrk="0" fontAlgn="base" latinLnBrk="0" hangingPunct="0">
                        <a:lnSpc>
                          <a:spcPct val="100000"/>
                        </a:lnSpc>
                        <a:spcBef>
                          <a:spcPct val="0"/>
                        </a:spcBef>
                        <a:spcAft>
                          <a:spcPct val="0"/>
                        </a:spcAft>
                        <a:buClrTx/>
                        <a:buSzTx/>
                        <a:buFont typeface="+mj-lt"/>
                        <a:buAutoNum type="alphaLcParenR"/>
                        <a:tabLst/>
                        <a:defRPr/>
                      </a:pPr>
                      <a:r>
                        <a:rPr lang="en-US" sz="1800" dirty="0">
                          <a:solidFill>
                            <a:schemeClr val="tx1"/>
                          </a:solidFill>
                          <a:latin typeface="Arial" panose="020B0604020202020204" pitchFamily="34" charset="0"/>
                          <a:cs typeface="Arial" panose="020B0604020202020204" pitchFamily="34" charset="0"/>
                        </a:rPr>
                        <a:t>&amp; e) Management formalized identified </a:t>
                      </a:r>
                      <a:r>
                        <a:rPr lang="en-US" sz="1800" dirty="0">
                          <a:latin typeface="Arial" panose="020B0604020202020204" pitchFamily="34" charset="0"/>
                          <a:cs typeface="Arial" panose="020B0604020202020204" pitchFamily="34" charset="0"/>
                        </a:rPr>
                        <a:t>Financial irregularities due to Persal &amp; Deceased and recouped from PM Fees due </a:t>
                      </a:r>
                      <a:r>
                        <a:rPr lang="en-US" sz="1800" b="1" dirty="0">
                          <a:latin typeface="Arial" panose="020B0604020202020204" pitchFamily="34" charset="0"/>
                          <a:cs typeface="Arial" panose="020B0604020202020204" pitchFamily="34" charset="0"/>
                        </a:rPr>
                        <a:t>(See the next slide).</a:t>
                      </a:r>
                    </a:p>
                    <a:p>
                      <a:pPr marL="342900" marR="0" lvl="0" indent="-342900" algn="just" defTabSz="457200" rtl="0" eaLnBrk="0" fontAlgn="base" latinLnBrk="0" hangingPunct="0">
                        <a:lnSpc>
                          <a:spcPct val="100000"/>
                        </a:lnSpc>
                        <a:spcBef>
                          <a:spcPct val="0"/>
                        </a:spcBef>
                        <a:spcAft>
                          <a:spcPct val="0"/>
                        </a:spcAft>
                        <a:buClrTx/>
                        <a:buSzTx/>
                        <a:buFont typeface="+mj-lt"/>
                        <a:buAutoNum type="alphaLcParenR"/>
                        <a:tabLst/>
                        <a:defRPr/>
                      </a:pPr>
                      <a:r>
                        <a:rPr lang="en-US" sz="1800" kern="1200" dirty="0">
                          <a:solidFill>
                            <a:schemeClr val="dk1"/>
                          </a:solidFill>
                          <a:latin typeface="+mn-lt"/>
                          <a:ea typeface="+mn-ea"/>
                          <a:cs typeface="+mn-cs"/>
                        </a:rPr>
                        <a:t>There is progress here with arrangements entered into with DPSA for a monthly verification and validation for proactive identification of participants with PERSAL numbers.</a:t>
                      </a:r>
                    </a:p>
                    <a:p>
                      <a:pPr marL="342900" marR="0" lvl="0" indent="-342900" algn="just" defTabSz="457200" rtl="0" eaLnBrk="0" fontAlgn="base" latinLnBrk="0" hangingPunct="0">
                        <a:lnSpc>
                          <a:spcPct val="100000"/>
                        </a:lnSpc>
                        <a:spcBef>
                          <a:spcPct val="0"/>
                        </a:spcBef>
                        <a:spcAft>
                          <a:spcPct val="0"/>
                        </a:spcAft>
                        <a:buClrTx/>
                        <a:buSzTx/>
                        <a:buFont typeface="+mj-lt"/>
                        <a:buAutoNum type="alphaLcParenR"/>
                        <a:tabLst/>
                        <a:defRPr/>
                      </a:pPr>
                      <a:r>
                        <a:rPr lang="en-US" sz="1800" kern="1200" dirty="0">
                          <a:solidFill>
                            <a:schemeClr val="dk1"/>
                          </a:solidFill>
                          <a:latin typeface="+mn-lt"/>
                          <a:ea typeface="+mn-ea"/>
                          <a:cs typeface="+mn-cs"/>
                        </a:rPr>
                        <a:t>Contact with DHA made and SITA assisting with the Finalisation of the Interface in MIS and later into the IMS</a:t>
                      </a:r>
                      <a:r>
                        <a:rPr lang="en-US" sz="1800" kern="1200" dirty="0" smtClean="0">
                          <a:solidFill>
                            <a:schemeClr val="dk1"/>
                          </a:solidFill>
                          <a:latin typeface="+mn-lt"/>
                          <a:ea typeface="+mn-ea"/>
                          <a:cs typeface="+mn-cs"/>
                        </a:rPr>
                        <a:t>.</a:t>
                      </a:r>
                      <a:endParaRPr lang="en-US" sz="1800" kern="1200" dirty="0">
                        <a:solidFill>
                          <a:schemeClr val="dk1"/>
                        </a:solidFill>
                        <a:latin typeface="+mn-lt"/>
                        <a:ea typeface="+mn-ea"/>
                        <a:cs typeface="+mn-cs"/>
                      </a:endParaRPr>
                    </a:p>
                  </a:txBody>
                  <a:tcPr>
                    <a:solidFill>
                      <a:srgbClr val="FF9900"/>
                    </a:solidFill>
                  </a:tcPr>
                </a:tc>
                <a:extLst>
                  <a:ext uri="{0D108BD9-81ED-4DB2-BD59-A6C34878D82A}">
                    <a16:rowId xmlns:a16="http://schemas.microsoft.com/office/drawing/2014/main" val="2341497142"/>
                  </a:ext>
                </a:extLst>
              </a:tr>
              <a:tr h="1319977">
                <a:tc>
                  <a:txBody>
                    <a:bodyPr/>
                    <a:lstStyle/>
                    <a:p>
                      <a:pPr marL="0" marR="0" lvl="0" indent="0" algn="just" defTabSz="457200" rtl="0" eaLnBrk="0" fontAlgn="base" latinLnBrk="0" hangingPunct="0">
                        <a:lnSpc>
                          <a:spcPct val="107000"/>
                        </a:lnSpc>
                        <a:spcBef>
                          <a:spcPct val="0"/>
                        </a:spcBef>
                        <a:spcAft>
                          <a:spcPts val="0"/>
                        </a:spcAft>
                        <a:buClrTx/>
                        <a:buSzTx/>
                        <a:buFont typeface="+mj-lt"/>
                        <a:buNone/>
                        <a:tabLst/>
                        <a:defRPr/>
                      </a:pPr>
                      <a:r>
                        <a:rPr kumimoji="0" lang="en-US" altLang="en-US" sz="1800" b="1" i="0" u="none" strike="noStrike" kern="1200" cap="none" spc="0" normalizeH="0" baseline="0" noProof="0" dirty="0">
                          <a:ln>
                            <a:noFill/>
                          </a:ln>
                          <a:solidFill>
                            <a:schemeClr val="accent4">
                              <a:lumMod val="85000"/>
                              <a:lumOff val="15000"/>
                            </a:schemeClr>
                          </a:solidFill>
                          <a:effectLst/>
                          <a:uLnTx/>
                          <a:uFillTx/>
                          <a:latin typeface="+mn-lt"/>
                          <a:ea typeface="+mn-ea"/>
                          <a:cs typeface="+mn-cs"/>
                        </a:rPr>
                        <a:t>CWP MIS </a:t>
                      </a:r>
                      <a:r>
                        <a:rPr kumimoji="0" lang="en-US" altLang="en-US" sz="1800" b="0" i="0" u="none" strike="noStrike" kern="1200" cap="none" spc="0" normalizeH="0" baseline="0" noProof="0" dirty="0">
                          <a:ln>
                            <a:noFill/>
                          </a:ln>
                          <a:solidFill>
                            <a:schemeClr val="accent4">
                              <a:lumMod val="85000"/>
                              <a:lumOff val="15000"/>
                            </a:schemeClr>
                          </a:solidFill>
                          <a:effectLst/>
                          <a:uLnTx/>
                          <a:uFillTx/>
                          <a:latin typeface="+mn-lt"/>
                          <a:ea typeface="+mn-ea"/>
                          <a:cs typeface="+mn-cs"/>
                        </a:rPr>
                        <a:t>–participants with PERSAL numbers</a:t>
                      </a:r>
                      <a:endParaRPr kumimoji="0" lang="en-ZA" altLang="en-US" sz="1800" b="0" i="0" u="none" strike="noStrike" kern="1200" cap="none" spc="0" normalizeH="0" baseline="0" noProof="0" dirty="0">
                        <a:ln>
                          <a:noFill/>
                        </a:ln>
                        <a:solidFill>
                          <a:schemeClr val="accent4">
                            <a:lumMod val="85000"/>
                            <a:lumOff val="15000"/>
                          </a:schemeClr>
                        </a:solidFill>
                        <a:effectLst/>
                        <a:uLnTx/>
                        <a:uFillTx/>
                        <a:latin typeface="+mn-lt"/>
                        <a:ea typeface="+mn-ea"/>
                        <a:cs typeface="+mn-cs"/>
                      </a:endParaRPr>
                    </a:p>
                    <a:p>
                      <a:pPr marL="0" marR="0" lvl="0" indent="0" algn="just" defTabSz="457200" rtl="0" eaLnBrk="0" fontAlgn="base" latinLnBrk="0" hangingPunct="0">
                        <a:lnSpc>
                          <a:spcPct val="107000"/>
                        </a:lnSpc>
                        <a:spcBef>
                          <a:spcPct val="0"/>
                        </a:spcBef>
                        <a:spcAft>
                          <a:spcPts val="0"/>
                        </a:spcAft>
                        <a:buClrTx/>
                        <a:buSzTx/>
                        <a:buFont typeface="+mj-lt"/>
                        <a:buNone/>
                        <a:tabLst/>
                        <a:defRPr/>
                      </a:pPr>
                      <a:endParaRPr kumimoji="0" lang="en-ZA" sz="1800" b="0" i="0" u="none" strike="noStrike" kern="1200" cap="none" spc="0" normalizeH="0" baseline="0" noProof="0" dirty="0">
                        <a:ln>
                          <a:noFill/>
                        </a:ln>
                        <a:solidFill>
                          <a:srgbClr val="000000">
                            <a:lumMod val="65000"/>
                            <a:lumOff val="35000"/>
                          </a:srgbClr>
                        </a:solidFill>
                        <a:effectLst/>
                        <a:uLnTx/>
                        <a:uFillTx/>
                        <a:latin typeface="Arial" panose="020B0604020202020204" pitchFamily="34" charset="0"/>
                        <a:ea typeface="Calibri" panose="020F0502020204030204" pitchFamily="34" charset="0"/>
                        <a:cs typeface="Arial" panose="020B0604020202020204" pitchFamily="34" charset="0"/>
                      </a:endParaRPr>
                    </a:p>
                  </a:txBody>
                  <a:tcPr>
                    <a:solidFill>
                      <a:srgbClr val="92D050"/>
                    </a:solidFill>
                  </a:tcPr>
                </a:tc>
                <a:tc vMerge="1">
                  <a:txBody>
                    <a:bodyPr/>
                    <a:lstStyle/>
                    <a:p>
                      <a:pPr marL="342900" marR="0" lvl="0" indent="-342900" algn="l" defTabSz="457200" rtl="0" eaLnBrk="0" fontAlgn="base" latinLnBrk="0" hangingPunct="0">
                        <a:lnSpc>
                          <a:spcPct val="107000"/>
                        </a:lnSpc>
                        <a:spcBef>
                          <a:spcPct val="0"/>
                        </a:spcBef>
                        <a:spcAft>
                          <a:spcPts val="0"/>
                        </a:spcAft>
                        <a:buClrTx/>
                        <a:buSzTx/>
                        <a:buFontTx/>
                        <a:buAutoNum type="alphaLcParenR"/>
                        <a:tabLst/>
                        <a:defRPr/>
                      </a:pPr>
                      <a:endParaRPr kumimoji="0" lang="en-ZA" sz="1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txBody>
                  <a:tcPr/>
                </a:tc>
                <a:extLst>
                  <a:ext uri="{0D108BD9-81ED-4DB2-BD59-A6C34878D82A}">
                    <a16:rowId xmlns:a16="http://schemas.microsoft.com/office/drawing/2014/main" val="3589843370"/>
                  </a:ext>
                </a:extLst>
              </a:tr>
            </a:tbl>
          </a:graphicData>
        </a:graphic>
      </p:graphicFrame>
    </p:spTree>
    <p:extLst>
      <p:ext uri="{BB962C8B-B14F-4D97-AF65-F5344CB8AC3E}">
        <p14:creationId xmlns:p14="http://schemas.microsoft.com/office/powerpoint/2010/main" val="2183202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206A9-48D6-458E-A23C-19251246E33B}"/>
              </a:ext>
            </a:extLst>
          </p:cNvPr>
          <p:cNvSpPr>
            <a:spLocks noGrp="1"/>
          </p:cNvSpPr>
          <p:nvPr>
            <p:ph type="ctrTitle"/>
          </p:nvPr>
        </p:nvSpPr>
        <p:spPr>
          <a:xfrm>
            <a:off x="0" y="0"/>
            <a:ext cx="12192000" cy="561703"/>
          </a:xfrm>
          <a:solidFill>
            <a:schemeClr val="accent6"/>
          </a:solidFill>
        </p:spPr>
        <p:txBody>
          <a:bodyPr>
            <a:normAutofit/>
          </a:bodyPr>
          <a:lstStyle/>
          <a:p>
            <a:r>
              <a:rPr lang="en-GB" sz="2400" dirty="0">
                <a:latin typeface="Arial" panose="020B0604020202020204" pitchFamily="34" charset="0"/>
                <a:cs typeface="Arial" panose="020B0604020202020204" pitchFamily="34" charset="0"/>
              </a:rPr>
              <a:t>SUMMARY OF DECEASED &amp; PERSAL PARTICIPANTS’ FINANCIAL IRREGULARITIES</a:t>
            </a:r>
          </a:p>
        </p:txBody>
      </p:sp>
      <p:graphicFrame>
        <p:nvGraphicFramePr>
          <p:cNvPr id="4" name="Table 3"/>
          <p:cNvGraphicFramePr>
            <a:graphicFrameLocks noGrp="1"/>
          </p:cNvGraphicFramePr>
          <p:nvPr>
            <p:extLst>
              <p:ext uri="{D42A27DB-BD31-4B8C-83A1-F6EECF244321}">
                <p14:modId xmlns:p14="http://schemas.microsoft.com/office/powerpoint/2010/main" val="1033038861"/>
              </p:ext>
            </p:extLst>
          </p:nvPr>
        </p:nvGraphicFramePr>
        <p:xfrm>
          <a:off x="91439" y="692330"/>
          <a:ext cx="11978641" cy="4875771"/>
        </p:xfrm>
        <a:graphic>
          <a:graphicData uri="http://schemas.openxmlformats.org/drawingml/2006/table">
            <a:tbl>
              <a:tblPr firstRow="1" bandRow="1">
                <a:tableStyleId>{5C22544A-7EE6-4342-B048-85BDC9FD1C3A}</a:tableStyleId>
              </a:tblPr>
              <a:tblGrid>
                <a:gridCol w="2799304">
                  <a:extLst>
                    <a:ext uri="{9D8B030D-6E8A-4147-A177-3AD203B41FA5}">
                      <a16:colId xmlns:a16="http://schemas.microsoft.com/office/drawing/2014/main" val="1221667376"/>
                    </a:ext>
                  </a:extLst>
                </a:gridCol>
                <a:gridCol w="3075010">
                  <a:extLst>
                    <a:ext uri="{9D8B030D-6E8A-4147-A177-3AD203B41FA5}">
                      <a16:colId xmlns:a16="http://schemas.microsoft.com/office/drawing/2014/main" val="2741478222"/>
                    </a:ext>
                  </a:extLst>
                </a:gridCol>
                <a:gridCol w="6104327">
                  <a:extLst>
                    <a:ext uri="{9D8B030D-6E8A-4147-A177-3AD203B41FA5}">
                      <a16:colId xmlns:a16="http://schemas.microsoft.com/office/drawing/2014/main" val="2312509875"/>
                    </a:ext>
                  </a:extLst>
                </a:gridCol>
              </a:tblGrid>
              <a:tr h="778851">
                <a:tc>
                  <a:txBody>
                    <a:bodyPr/>
                    <a:lstStyle/>
                    <a:p>
                      <a:r>
                        <a:rPr lang="en-US" sz="2000" dirty="0"/>
                        <a:t>CATEGORY</a:t>
                      </a:r>
                    </a:p>
                  </a:txBody>
                  <a:tcPr>
                    <a:solidFill>
                      <a:srgbClr val="FF9900"/>
                    </a:solidFill>
                  </a:tcPr>
                </a:tc>
                <a:tc>
                  <a:txBody>
                    <a:bodyPr/>
                    <a:lstStyle/>
                    <a:p>
                      <a:r>
                        <a:rPr lang="en-US" sz="2000" dirty="0"/>
                        <a:t>AMOUT IDENTIFIED</a:t>
                      </a:r>
                    </a:p>
                  </a:txBody>
                  <a:tcPr>
                    <a:solidFill>
                      <a:srgbClr val="FF9900"/>
                    </a:solidFill>
                  </a:tcPr>
                </a:tc>
                <a:tc>
                  <a:txBody>
                    <a:bodyPr/>
                    <a:lstStyle/>
                    <a:p>
                      <a:r>
                        <a:rPr lang="en-US" sz="2000" dirty="0"/>
                        <a:t>AMOUNT CLEARED / RECOUPED / UNDER</a:t>
                      </a:r>
                      <a:r>
                        <a:rPr lang="en-US" sz="2000" baseline="0" dirty="0"/>
                        <a:t> INVESTIGATION</a:t>
                      </a:r>
                      <a:endParaRPr lang="en-US" sz="2000" dirty="0"/>
                    </a:p>
                  </a:txBody>
                  <a:tcPr>
                    <a:solidFill>
                      <a:srgbClr val="FF9900"/>
                    </a:solidFill>
                  </a:tcPr>
                </a:tc>
                <a:extLst>
                  <a:ext uri="{0D108BD9-81ED-4DB2-BD59-A6C34878D82A}">
                    <a16:rowId xmlns:a16="http://schemas.microsoft.com/office/drawing/2014/main" val="1906373943"/>
                  </a:ext>
                </a:extLst>
              </a:tr>
              <a:tr h="778851">
                <a:tc>
                  <a:txBody>
                    <a:bodyPr/>
                    <a:lstStyle/>
                    <a:p>
                      <a:r>
                        <a:rPr lang="en-US" sz="2000" dirty="0"/>
                        <a:t>AGSA PERSAL PARTICIPANTS</a:t>
                      </a:r>
                    </a:p>
                  </a:txBody>
                  <a:tcPr>
                    <a:solidFill>
                      <a:schemeClr val="bg1">
                        <a:lumMod val="65000"/>
                      </a:schemeClr>
                    </a:solidFill>
                  </a:tcPr>
                </a:tc>
                <a:tc>
                  <a:txBody>
                    <a:bodyPr/>
                    <a:lstStyle/>
                    <a:p>
                      <a:r>
                        <a:rPr lang="en-US" sz="2000" dirty="0">
                          <a:solidFill>
                            <a:schemeClr val="tx1"/>
                          </a:solidFill>
                        </a:rPr>
                        <a:t>R4 711 695.50</a:t>
                      </a:r>
                    </a:p>
                  </a:txBody>
                  <a:tcPr>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CLEARED *        -                            R2 200 910.50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Calibri" panose="020F0502020204030204"/>
                          <a:ea typeface="+mn-ea"/>
                          <a:cs typeface="+mn-cs"/>
                        </a:rPr>
                        <a:t>RECOUPED**      -                           R2 510 785.00</a:t>
                      </a:r>
                      <a:endParaRPr kumimoji="0" lang="en-US" sz="1800" b="1" i="0" u="none" strike="noStrike" kern="1200" cap="none" spc="0" normalizeH="0" baseline="0" noProof="0" dirty="0">
                        <a:ln>
                          <a:noFill/>
                        </a:ln>
                        <a:solidFill>
                          <a:schemeClr val="tx1"/>
                        </a:solidFill>
                        <a:effectLst/>
                        <a:uLnTx/>
                        <a:uFillTx/>
                        <a:latin typeface="Calibri" panose="020F0502020204030204"/>
                        <a:ea typeface="+mn-ea"/>
                        <a:cs typeface="+mn-cs"/>
                      </a:endParaRPr>
                    </a:p>
                  </a:txBody>
                  <a:tcPr>
                    <a:solidFill>
                      <a:schemeClr val="bg1">
                        <a:lumMod val="65000"/>
                      </a:schemeClr>
                    </a:solidFill>
                  </a:tcPr>
                </a:tc>
                <a:extLst>
                  <a:ext uri="{0D108BD9-81ED-4DB2-BD59-A6C34878D82A}">
                    <a16:rowId xmlns:a16="http://schemas.microsoft.com/office/drawing/2014/main" val="1667177214"/>
                  </a:ext>
                </a:extLst>
              </a:tr>
              <a:tr h="7788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AGSA DECEASED PARTICIPANTS</a:t>
                      </a:r>
                    </a:p>
                  </a:txBody>
                  <a:tcPr>
                    <a:solidFill>
                      <a:schemeClr val="accent2"/>
                    </a:solidFill>
                  </a:tcPr>
                </a:tc>
                <a:tc>
                  <a:txBody>
                    <a:bodyPr/>
                    <a:lstStyle/>
                    <a:p>
                      <a:r>
                        <a:rPr lang="en-US" sz="2000" dirty="0">
                          <a:solidFill>
                            <a:schemeClr val="tx1"/>
                          </a:solidFill>
                        </a:rPr>
                        <a:t>R581 015.00</a:t>
                      </a:r>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ea"/>
                          <a:cs typeface="+mn-cs"/>
                        </a:rPr>
                        <a:t>CLEARED          -                              R479 669.00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ea"/>
                          <a:cs typeface="+mn-cs"/>
                        </a:rPr>
                        <a:t>RECOUPED      -                              R101 346.00</a:t>
                      </a:r>
                      <a:endParaRPr kumimoji="0" lang="en-US" sz="1800" b="1" i="0" u="none" strike="noStrike" kern="1200" cap="none" spc="0" normalizeH="0" baseline="0" noProof="0" dirty="0">
                        <a:ln>
                          <a:noFill/>
                        </a:ln>
                        <a:solidFill>
                          <a:schemeClr val="tx1"/>
                        </a:solidFill>
                        <a:effectLst/>
                        <a:uLnTx/>
                        <a:uFillTx/>
                        <a:latin typeface="+mn-lt"/>
                        <a:ea typeface="+mn-ea"/>
                        <a:cs typeface="+mn-cs"/>
                      </a:endParaRPr>
                    </a:p>
                  </a:txBody>
                  <a:tcPr>
                    <a:solidFill>
                      <a:schemeClr val="accent2"/>
                    </a:solidFill>
                  </a:tcPr>
                </a:tc>
                <a:extLst>
                  <a:ext uri="{0D108BD9-81ED-4DB2-BD59-A6C34878D82A}">
                    <a16:rowId xmlns:a16="http://schemas.microsoft.com/office/drawing/2014/main" val="1117227158"/>
                  </a:ext>
                </a:extLst>
              </a:tr>
              <a:tr h="440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ea"/>
                          <a:cs typeface="+mn-cs"/>
                        </a:rPr>
                        <a:t>Total</a:t>
                      </a:r>
                    </a:p>
                  </a:txBody>
                  <a:tcPr>
                    <a:solidFill>
                      <a:srgbClr val="92D050"/>
                    </a:solidFill>
                  </a:tcPr>
                </a:tc>
                <a:tc>
                  <a:txBody>
                    <a:bodyPr/>
                    <a:lstStyle/>
                    <a:p>
                      <a:r>
                        <a:rPr lang="en-US" sz="2000" b="1" dirty="0">
                          <a:solidFill>
                            <a:schemeClr val="tx1"/>
                          </a:solidFill>
                        </a:rPr>
                        <a:t>R5 292 710.50</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ea"/>
                          <a:cs typeface="+mn-cs"/>
                        </a:rPr>
                        <a:t>                                                      R5 292 710.50</a:t>
                      </a:r>
                    </a:p>
                  </a:txBody>
                  <a:tcPr>
                    <a:solidFill>
                      <a:schemeClr val="accent6"/>
                    </a:solidFill>
                  </a:tcPr>
                </a:tc>
                <a:extLst>
                  <a:ext uri="{0D108BD9-81ED-4DB2-BD59-A6C34878D82A}">
                    <a16:rowId xmlns:a16="http://schemas.microsoft.com/office/drawing/2014/main" val="1882402809"/>
                  </a:ext>
                </a:extLst>
              </a:tr>
              <a:tr h="778851">
                <a:tc>
                  <a:txBody>
                    <a:bodyPr/>
                    <a:lstStyle/>
                    <a:p>
                      <a:r>
                        <a:rPr lang="en-US" sz="2000" dirty="0"/>
                        <a:t>PERSAL PARTICIPANTS</a:t>
                      </a:r>
                    </a:p>
                  </a:txBody>
                  <a:tcPr anchor="ctr"/>
                </a:tc>
                <a:tc>
                  <a:txBody>
                    <a:bodyPr/>
                    <a:lstStyle/>
                    <a:p>
                      <a:pPr algn="l"/>
                      <a:r>
                        <a:rPr lang="en-US" sz="2000" dirty="0"/>
                        <a:t>R7 198 927.00</a:t>
                      </a:r>
                    </a:p>
                  </a:txBody>
                  <a:tcPr anchor="ct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ea"/>
                          <a:cs typeface="+mn-cs"/>
                        </a:rPr>
                        <a:t>Cleared   -                                  R1, 276, 017.00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ea"/>
                          <a:cs typeface="+mn-cs"/>
                        </a:rPr>
                        <a:t>Recouped   -                              R5, 925,910.00</a:t>
                      </a:r>
                    </a:p>
                  </a:txBody>
                  <a:tcPr anchor="ctr">
                    <a:solidFill>
                      <a:schemeClr val="accent1"/>
                    </a:solidFill>
                  </a:tcPr>
                </a:tc>
                <a:extLst>
                  <a:ext uri="{0D108BD9-81ED-4DB2-BD59-A6C34878D82A}">
                    <a16:rowId xmlns:a16="http://schemas.microsoft.com/office/drawing/2014/main" val="1247354991"/>
                  </a:ext>
                </a:extLst>
              </a:tr>
              <a:tr h="778851">
                <a:tc>
                  <a:txBody>
                    <a:bodyPr/>
                    <a:lstStyle/>
                    <a:p>
                      <a:r>
                        <a:rPr lang="en-US" sz="2000" dirty="0"/>
                        <a:t>DECEASED PARTICIPANTS</a:t>
                      </a:r>
                    </a:p>
                  </a:txBody>
                  <a:tcPr anchor="ctr"/>
                </a:tc>
                <a:tc>
                  <a:txBody>
                    <a:bodyPr/>
                    <a:lstStyle/>
                    <a:p>
                      <a:pPr algn="l"/>
                      <a:r>
                        <a:rPr lang="en-US" sz="2000" dirty="0"/>
                        <a:t>R448 223.00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ea"/>
                          <a:cs typeface="+mn-cs"/>
                        </a:rPr>
                        <a:t>cleared    -                                      R420, 885.00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ea"/>
                          <a:cs typeface="+mn-cs"/>
                        </a:rPr>
                        <a:t>Recouped    -                                 R2,738.00</a:t>
                      </a:r>
                    </a:p>
                  </a:txBody>
                  <a:tcPr anchor="ctr"/>
                </a:tc>
                <a:extLst>
                  <a:ext uri="{0D108BD9-81ED-4DB2-BD59-A6C34878D82A}">
                    <a16:rowId xmlns:a16="http://schemas.microsoft.com/office/drawing/2014/main" val="442137433"/>
                  </a:ext>
                </a:extLst>
              </a:tr>
              <a:tr h="541296">
                <a:tc>
                  <a:txBody>
                    <a:bodyPr/>
                    <a:lstStyle/>
                    <a:p>
                      <a:r>
                        <a:rPr lang="en-US" sz="2000" b="1" dirty="0"/>
                        <a:t>TOTAL</a:t>
                      </a:r>
                    </a:p>
                  </a:txBody>
                  <a:tcPr anchor="ctr">
                    <a:solidFill>
                      <a:schemeClr val="accent2"/>
                    </a:solidFill>
                  </a:tcPr>
                </a:tc>
                <a:tc>
                  <a:txBody>
                    <a:bodyPr/>
                    <a:lstStyle/>
                    <a:p>
                      <a:pPr algn="l"/>
                      <a:r>
                        <a:rPr lang="en-US" sz="2000" b="1" dirty="0"/>
                        <a:t>R7 647 150.00</a:t>
                      </a:r>
                    </a:p>
                  </a:txBody>
                  <a:tcPr anchor="ctr">
                    <a:solidFill>
                      <a:schemeClr val="accent2"/>
                    </a:solidFill>
                  </a:tcPr>
                </a:tc>
                <a:tc>
                  <a:txBody>
                    <a:bodyPr/>
                    <a:lstStyle/>
                    <a:p>
                      <a:pPr algn="l" fontAlgn="b"/>
                      <a:r>
                        <a:rPr kumimoji="0" lang="en-ZA" sz="2000" b="1" i="0" u="none" strike="noStrike" kern="1200" cap="none" spc="0" normalizeH="0" baseline="0" dirty="0">
                          <a:ln>
                            <a:noFill/>
                          </a:ln>
                          <a:solidFill>
                            <a:schemeClr val="tx1"/>
                          </a:solidFill>
                          <a:effectLst/>
                          <a:uLnTx/>
                          <a:uFillTx/>
                          <a:latin typeface="+mn-lt"/>
                          <a:ea typeface="+mn-ea"/>
                          <a:cs typeface="+mn-cs"/>
                        </a:rPr>
                        <a:t>                                                        R7, 647, 150.00</a:t>
                      </a:r>
                      <a:endParaRPr kumimoji="0" lang="en-ZA" sz="1800" b="1" i="0" u="none" strike="noStrike" kern="1200" cap="none" spc="0" normalizeH="0" baseline="0" dirty="0">
                        <a:ln>
                          <a:noFill/>
                        </a:ln>
                        <a:solidFill>
                          <a:schemeClr val="tx1"/>
                        </a:solidFill>
                        <a:effectLst/>
                        <a:uLnTx/>
                        <a:uFillTx/>
                        <a:latin typeface="+mn-lt"/>
                        <a:ea typeface="+mn-ea"/>
                        <a:cs typeface="+mn-cs"/>
                      </a:endParaRPr>
                    </a:p>
                  </a:txBody>
                  <a:tcPr marL="9525" marR="9525" marT="9525" marB="0" anchor="ctr">
                    <a:solidFill>
                      <a:schemeClr val="accent6"/>
                    </a:solidFill>
                  </a:tcPr>
                </a:tc>
                <a:extLst>
                  <a:ext uri="{0D108BD9-81ED-4DB2-BD59-A6C34878D82A}">
                    <a16:rowId xmlns:a16="http://schemas.microsoft.com/office/drawing/2014/main" val="1952975485"/>
                  </a:ext>
                </a:extLst>
              </a:tr>
            </a:tbl>
          </a:graphicData>
        </a:graphic>
      </p:graphicFrame>
      <p:sp>
        <p:nvSpPr>
          <p:cNvPr id="3" name="TextBox 2">
            <a:extLst>
              <a:ext uri="{FF2B5EF4-FFF2-40B4-BE49-F238E27FC236}">
                <a16:creationId xmlns:a16="http://schemas.microsoft.com/office/drawing/2014/main" id="{6CC611FF-291D-44FA-B898-DC51BD401B99}"/>
              </a:ext>
            </a:extLst>
          </p:cNvPr>
          <p:cNvSpPr txBox="1"/>
          <p:nvPr/>
        </p:nvSpPr>
        <p:spPr>
          <a:xfrm>
            <a:off x="1108364" y="5862675"/>
            <a:ext cx="6012872" cy="646331"/>
          </a:xfrm>
          <a:prstGeom prst="rect">
            <a:avLst/>
          </a:prstGeom>
          <a:solidFill>
            <a:schemeClr val="accent2"/>
          </a:solidFill>
        </p:spPr>
        <p:txBody>
          <a:bodyPr wrap="square" rtlCol="0">
            <a:spAutoFit/>
          </a:bodyPr>
          <a:lstStyle/>
          <a:p>
            <a:r>
              <a:rPr lang="en-US" b="1" dirty="0"/>
              <a:t>**Recouped  = Amounts deducted from NPOs</a:t>
            </a:r>
          </a:p>
          <a:p>
            <a:r>
              <a:rPr lang="en-US" b="1" dirty="0"/>
              <a:t>*Cleared = NPOs were able to provide acceptable POE</a:t>
            </a:r>
          </a:p>
        </p:txBody>
      </p:sp>
      <p:sp>
        <p:nvSpPr>
          <p:cNvPr id="5" name="Slide Number Placeholder 4"/>
          <p:cNvSpPr>
            <a:spLocks noGrp="1"/>
          </p:cNvSpPr>
          <p:nvPr>
            <p:ph type="sldNum" sz="quarter" idx="12"/>
          </p:nvPr>
        </p:nvSpPr>
        <p:spPr/>
        <p:txBody>
          <a:bodyPr/>
          <a:lstStyle/>
          <a:p>
            <a:fld id="{E9569C47-683C-4E1C-9072-9EB8AFC3DD34}" type="slidenum">
              <a:rPr lang="en-ZA" smtClean="0"/>
              <a:t>9</a:t>
            </a:fld>
            <a:endParaRPr lang="en-ZA"/>
          </a:p>
        </p:txBody>
      </p:sp>
    </p:spTree>
    <p:extLst>
      <p:ext uri="{BB962C8B-B14F-4D97-AF65-F5344CB8AC3E}">
        <p14:creationId xmlns:p14="http://schemas.microsoft.com/office/powerpoint/2010/main" val="18690407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YPE" val="i"/>
  <p:tag name="KSO_WM_BEAUTIFY_FLAG" val="#wm#"/>
  <p:tag name="KSO_WM_UNIT_PPTX_LAYOUT_SHAPE"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Theme">
      <a:majorFont>
        <a:latin typeface="Calibri Light"/>
        <a:ea typeface="SimSun"/>
        <a:cs typeface=""/>
      </a:majorFont>
      <a:minorFont>
        <a:latin typeface="Calibri"/>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2760</Words>
  <Application>Microsoft Office PowerPoint</Application>
  <PresentationFormat>Widescreen</PresentationFormat>
  <Paragraphs>434</Paragraphs>
  <Slides>26</Slides>
  <Notes>10</Notes>
  <HiddenSlides>0</HiddenSlides>
  <MMClips>0</MMClips>
  <ScaleCrop>false</ScaleCrop>
  <HeadingPairs>
    <vt:vector size="6" baseType="variant">
      <vt:variant>
        <vt:lpstr>Fonts Used</vt:lpstr>
      </vt:variant>
      <vt:variant>
        <vt:i4>13</vt:i4>
      </vt:variant>
      <vt:variant>
        <vt:lpstr>Theme</vt:lpstr>
      </vt:variant>
      <vt:variant>
        <vt:i4>5</vt:i4>
      </vt:variant>
      <vt:variant>
        <vt:lpstr>Slide Titles</vt:lpstr>
      </vt:variant>
      <vt:variant>
        <vt:i4>26</vt:i4>
      </vt:variant>
    </vt:vector>
  </HeadingPairs>
  <TitlesOfParts>
    <vt:vector size="44" baseType="lpstr">
      <vt:lpstr>MS PGothic</vt:lpstr>
      <vt:lpstr>MS PGothic</vt:lpstr>
      <vt:lpstr>SimSun</vt:lpstr>
      <vt:lpstr>Arial</vt:lpstr>
      <vt:lpstr>Calibri</vt:lpstr>
      <vt:lpstr>Calibri Light</vt:lpstr>
      <vt:lpstr>Century Gothic</vt:lpstr>
      <vt:lpstr>Courier New</vt:lpstr>
      <vt:lpstr>PMingLiU</vt:lpstr>
      <vt:lpstr>Symbol</vt:lpstr>
      <vt:lpstr>Times New Roman</vt:lpstr>
      <vt:lpstr>Wingdings</vt:lpstr>
      <vt:lpstr>ヒラギノ角ゴ Pro W3</vt:lpstr>
      <vt:lpstr>Office Theme</vt:lpstr>
      <vt:lpstr>1_Office Theme</vt:lpstr>
      <vt:lpstr>1_DCoG</vt:lpstr>
      <vt:lpstr>2_Office Theme</vt:lpstr>
      <vt:lpstr>DCoG</vt:lpstr>
      <vt:lpstr>COMMUNITY WORK PROGRAMME  AUDIT OUTCOMES</vt:lpstr>
      <vt:lpstr> 2018/2019 FY AUDIT OUTCOME reoccurring findings emerge:  </vt:lpstr>
      <vt:lpstr> 2018/2019 FY AUDIT OUTCOME reoccurring findings emerge:  </vt:lpstr>
      <vt:lpstr>   PERFORMANCE AUDIT FINDINGS INCLUDED   </vt:lpstr>
      <vt:lpstr>   PERFORMANCE AUDIT FINDINGS INCLUDED:   </vt:lpstr>
      <vt:lpstr>  ROOT CAUSES AND SUMMARY ON CWP KEY FINDINGS: Training &amp; Service Level Agreement </vt:lpstr>
      <vt:lpstr>      CWP WAGES</vt:lpstr>
      <vt:lpstr>      CWP WAGES </vt:lpstr>
      <vt:lpstr>SUMMARY OF DECEASED &amp; PERSAL PARTICIPANTS’ FINANCIAL IRREGULARITIES</vt:lpstr>
      <vt:lpstr>      CWP ASSETS </vt:lpstr>
      <vt:lpstr>ROOT CAUSES AND SUMMARY OF KEY FINDINGS: CWP Pre-Payments &amp; Project Management Fees :</vt:lpstr>
      <vt:lpstr>  SUMMARY OF THE SUSPENSE ACCOUNT </vt:lpstr>
      <vt:lpstr>PowerPoint Presentation</vt:lpstr>
      <vt:lpstr>CWP FORENSIC INVESTIGATIONS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IRREGULAR APPOINTMENT OF NPOs       Progress: Auditor General and High Court pronounced on the matter. However, on the latter the process is suspended till 31 March 2021. </vt:lpstr>
      <vt:lpstr>PowerPoint Presentation</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Florah Nkoana</dc:creator>
  <cp:lastModifiedBy>Shereen Cassiem</cp:lastModifiedBy>
  <cp:revision>62</cp:revision>
  <dcterms:created xsi:type="dcterms:W3CDTF">2020-08-19T14:18:15Z</dcterms:created>
  <dcterms:modified xsi:type="dcterms:W3CDTF">2020-11-26T14:00:48Z</dcterms:modified>
</cp:coreProperties>
</file>