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charts/chart8.xml" ContentType="application/vnd.openxmlformats-officedocument.drawingml.char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charts/chart10.xml" ContentType="application/vnd.openxmlformats-officedocument.drawingml.chart+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charts/chart9.xml" ContentType="application/vnd.openxmlformats-officedocument.drawingml.char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 id="2147483702" r:id="rId2"/>
    <p:sldMasterId id="2147484729" r:id="rId3"/>
    <p:sldMasterId id="2147484741" r:id="rId4"/>
    <p:sldMasterId id="2147484753" r:id="rId5"/>
    <p:sldMasterId id="2147484765" r:id="rId6"/>
    <p:sldMasterId id="2147484777" r:id="rId7"/>
    <p:sldMasterId id="2147489436" r:id="rId8"/>
    <p:sldMasterId id="2147489449" r:id="rId9"/>
    <p:sldMasterId id="2147489462" r:id="rId10"/>
  </p:sldMasterIdLst>
  <p:notesMasterIdLst>
    <p:notesMasterId r:id="rId91"/>
  </p:notesMasterIdLst>
  <p:handoutMasterIdLst>
    <p:handoutMasterId r:id="rId92"/>
  </p:handoutMasterIdLst>
  <p:sldIdLst>
    <p:sldId id="256" r:id="rId11"/>
    <p:sldId id="615" r:id="rId12"/>
    <p:sldId id="683" r:id="rId13"/>
    <p:sldId id="616" r:id="rId14"/>
    <p:sldId id="617" r:id="rId15"/>
    <p:sldId id="685" r:id="rId16"/>
    <p:sldId id="688" r:id="rId17"/>
    <p:sldId id="687" r:id="rId18"/>
    <p:sldId id="690" r:id="rId19"/>
    <p:sldId id="692" r:id="rId20"/>
    <p:sldId id="693" r:id="rId21"/>
    <p:sldId id="622" r:id="rId22"/>
    <p:sldId id="661" r:id="rId23"/>
    <p:sldId id="676" r:id="rId24"/>
    <p:sldId id="628" r:id="rId25"/>
    <p:sldId id="625" r:id="rId26"/>
    <p:sldId id="659" r:id="rId27"/>
    <p:sldId id="627" r:id="rId28"/>
    <p:sldId id="620" r:id="rId29"/>
    <p:sldId id="619" r:id="rId30"/>
    <p:sldId id="626" r:id="rId31"/>
    <p:sldId id="624" r:id="rId32"/>
    <p:sldId id="621" r:id="rId33"/>
    <p:sldId id="623" r:id="rId34"/>
    <p:sldId id="632" r:id="rId35"/>
    <p:sldId id="682" r:id="rId36"/>
    <p:sldId id="664" r:id="rId37"/>
    <p:sldId id="663" r:id="rId38"/>
    <p:sldId id="636" r:id="rId39"/>
    <p:sldId id="638" r:id="rId40"/>
    <p:sldId id="639" r:id="rId41"/>
    <p:sldId id="665" r:id="rId42"/>
    <p:sldId id="666" r:id="rId43"/>
    <p:sldId id="640" r:id="rId44"/>
    <p:sldId id="643" r:id="rId45"/>
    <p:sldId id="691" r:id="rId46"/>
    <p:sldId id="645" r:id="rId47"/>
    <p:sldId id="644" r:id="rId48"/>
    <p:sldId id="668" r:id="rId49"/>
    <p:sldId id="669" r:id="rId50"/>
    <p:sldId id="648" r:id="rId51"/>
    <p:sldId id="649" r:id="rId52"/>
    <p:sldId id="673" r:id="rId53"/>
    <p:sldId id="671" r:id="rId54"/>
    <p:sldId id="650" r:id="rId55"/>
    <p:sldId id="657" r:id="rId56"/>
    <p:sldId id="654" r:id="rId57"/>
    <p:sldId id="670" r:id="rId58"/>
    <p:sldId id="655" r:id="rId59"/>
    <p:sldId id="679" r:id="rId60"/>
    <p:sldId id="677" r:id="rId61"/>
    <p:sldId id="678" r:id="rId62"/>
    <p:sldId id="656" r:id="rId63"/>
    <p:sldId id="612" r:id="rId64"/>
    <p:sldId id="681" r:id="rId65"/>
    <p:sldId id="697" r:id="rId66"/>
    <p:sldId id="694" r:id="rId67"/>
    <p:sldId id="695" r:id="rId68"/>
    <p:sldId id="698" r:id="rId69"/>
    <p:sldId id="699" r:id="rId70"/>
    <p:sldId id="700" r:id="rId71"/>
    <p:sldId id="701" r:id="rId72"/>
    <p:sldId id="702" r:id="rId73"/>
    <p:sldId id="703" r:id="rId74"/>
    <p:sldId id="704" r:id="rId75"/>
    <p:sldId id="705" r:id="rId76"/>
    <p:sldId id="706" r:id="rId77"/>
    <p:sldId id="707" r:id="rId78"/>
    <p:sldId id="708" r:id="rId79"/>
    <p:sldId id="709" r:id="rId80"/>
    <p:sldId id="710" r:id="rId81"/>
    <p:sldId id="711" r:id="rId82"/>
    <p:sldId id="712" r:id="rId83"/>
    <p:sldId id="713" r:id="rId84"/>
    <p:sldId id="714" r:id="rId85"/>
    <p:sldId id="715" r:id="rId86"/>
    <p:sldId id="716" r:id="rId87"/>
    <p:sldId id="717" r:id="rId88"/>
    <p:sldId id="718" r:id="rId89"/>
    <p:sldId id="548" r:id="rId9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CC"/>
    <a:srgbClr val="003300"/>
    <a:srgbClr val="CCFF33"/>
    <a:srgbClr val="CCFF99"/>
    <a:srgbClr val="B6F0AE"/>
    <a:srgbClr val="66FF33"/>
    <a:srgbClr val="D0D4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6433" autoAdjust="0"/>
  </p:normalViewPr>
  <p:slideViewPr>
    <p:cSldViewPr>
      <p:cViewPr varScale="1">
        <p:scale>
          <a:sx n="73" d="100"/>
          <a:sy n="73" d="100"/>
        </p:scale>
        <p:origin x="-12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vert="horz"/>
          <a:lstStyle/>
          <a:p>
            <a:pPr>
              <a:defRPr lang="en-US" sz="800"/>
            </a:pPr>
            <a:r>
              <a:rPr lang="en-ZA" sz="1100" dirty="0"/>
              <a:t>STRATEGIC</a:t>
            </a:r>
            <a:r>
              <a:rPr lang="en-ZA" sz="1100" baseline="0" dirty="0"/>
              <a:t> OBJECTIVES</a:t>
            </a:r>
            <a:r>
              <a:rPr lang="en-ZA" sz="1100" dirty="0"/>
              <a:t> </a:t>
            </a:r>
          </a:p>
        </c:rich>
      </c:tx>
      <c:layout>
        <c:manualLayout>
          <c:xMode val="edge"/>
          <c:yMode val="edge"/>
          <c:x val="0.39578151710741827"/>
          <c:y val="4.4636369272738549E-2"/>
        </c:manualLayout>
      </c:layout>
      <c:spPr>
        <a:noFill/>
        <a:ln>
          <a:noFill/>
        </a:ln>
        <a:effectLst/>
      </c:spPr>
    </c:title>
    <c:plotArea>
      <c:layout>
        <c:manualLayout>
          <c:layoutTarget val="inner"/>
          <c:xMode val="edge"/>
          <c:yMode val="edge"/>
          <c:x val="1.0989545935815215E-2"/>
          <c:y val="0.18509009009009017"/>
          <c:w val="0.98901045406418475"/>
          <c:h val="0.51132936085691971"/>
        </c:manualLayout>
      </c:layout>
      <c:barChart>
        <c:barDir val="col"/>
        <c:grouping val="clustered"/>
        <c:ser>
          <c:idx val="0"/>
          <c:order val="0"/>
          <c:tx>
            <c:strRef>
              <c:f>Sheet1!$B$1</c:f>
              <c:strCache>
                <c:ptCount val="1"/>
                <c:pt idx="0">
                  <c:v>STRATEGIC OBJECTIVE TARGET</c:v>
                </c:pt>
              </c:strCache>
            </c:strRef>
          </c:tx>
          <c:spPr>
            <a:solidFill>
              <a:srgbClr val="00B0F0"/>
            </a:solidFill>
            <a:ln>
              <a:noFill/>
            </a:ln>
            <a:effectLst/>
            <a:scene3d>
              <a:camera prst="orthographicFront"/>
              <a:lightRig rig="threePt" dir="t"/>
            </a:scene3d>
            <a:sp3d>
              <a:bevelT w="139700" h="139700"/>
            </a:sp3d>
          </c:spPr>
          <c:dPt>
            <c:idx val="0"/>
            <c:extLst xmlns:c16r2="http://schemas.microsoft.com/office/drawing/2015/06/chart">
              <c:ext xmlns:c16="http://schemas.microsoft.com/office/drawing/2014/chart" uri="{C3380CC4-5D6E-409C-BE32-E72D297353CC}">
                <c16:uniqueId val="{00000000-9CB6-40C8-8E4B-7871340F878F}"/>
              </c:ext>
            </c:extLst>
          </c:dPt>
          <c:dPt>
            <c:idx val="1"/>
            <c:extLst xmlns:c16r2="http://schemas.microsoft.com/office/drawing/2015/06/chart">
              <c:ext xmlns:c16="http://schemas.microsoft.com/office/drawing/2014/chart" uri="{C3380CC4-5D6E-409C-BE32-E72D297353CC}">
                <c16:uniqueId val="{00000001-9CB6-40C8-8E4B-7871340F878F}"/>
              </c:ext>
            </c:extLst>
          </c:dPt>
          <c:dPt>
            <c:idx val="2"/>
            <c:extLst xmlns:c16r2="http://schemas.microsoft.com/office/drawing/2015/06/chart">
              <c:ext xmlns:c16="http://schemas.microsoft.com/office/drawing/2014/chart" uri="{C3380CC4-5D6E-409C-BE32-E72D297353CC}">
                <c16:uniqueId val="{00000002-9CB6-40C8-8E4B-7871340F878F}"/>
              </c:ext>
            </c:extLst>
          </c:dPt>
          <c:dPt>
            <c:idx val="3"/>
            <c:extLst xmlns:c16r2="http://schemas.microsoft.com/office/drawing/2015/06/chart">
              <c:ext xmlns:c16="http://schemas.microsoft.com/office/drawing/2014/chart" uri="{C3380CC4-5D6E-409C-BE32-E72D297353CC}">
                <c16:uniqueId val="{00000003-9CB6-40C8-8E4B-7871340F878F}"/>
              </c:ext>
            </c:extLst>
          </c:dPt>
          <c:dLbls>
            <c:spPr>
              <a:noFill/>
              <a:ln>
                <a:noFill/>
              </a:ln>
              <a:effectLst/>
            </c:spPr>
            <c:txPr>
              <a:bodyPr rot="0" vert="horz"/>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Vacancy Rate</c:v>
                </c:pt>
                <c:pt idx="1">
                  <c:v>PMDS</c:v>
                </c:pt>
                <c:pt idx="2">
                  <c:v>ICT</c:v>
                </c:pt>
                <c:pt idx="3">
                  <c:v>Audit Opinion</c:v>
                </c:pt>
                <c:pt idx="4">
                  <c:v>Training Programmes</c:v>
                </c:pt>
                <c:pt idx="5">
                  <c:v>ISO for QMS</c:v>
                </c:pt>
                <c:pt idx="6">
                  <c:v>Stakeholder Engagements and Research Papers</c:v>
                </c:pt>
              </c:strCache>
            </c:strRef>
          </c:cat>
          <c:val>
            <c:numRef>
              <c:f>Sheet1!$B$2:$B$8</c:f>
              <c:numCache>
                <c:formatCode>General</c:formatCode>
                <c:ptCount val="7"/>
                <c:pt idx="0">
                  <c:v>1</c:v>
                </c:pt>
                <c:pt idx="1">
                  <c:v>1</c:v>
                </c:pt>
                <c:pt idx="2">
                  <c:v>1</c:v>
                </c:pt>
                <c:pt idx="3">
                  <c:v>1</c:v>
                </c:pt>
                <c:pt idx="4">
                  <c:v>1</c:v>
                </c:pt>
                <c:pt idx="5">
                  <c:v>1</c:v>
                </c:pt>
                <c:pt idx="6">
                  <c:v>1</c:v>
                </c:pt>
              </c:numCache>
            </c:numRef>
          </c:val>
          <c:extLst xmlns:c16r2="http://schemas.microsoft.com/office/drawing/2015/06/chart">
            <c:ext xmlns:c16="http://schemas.microsoft.com/office/drawing/2014/chart" uri="{C3380CC4-5D6E-409C-BE32-E72D297353CC}">
              <c16:uniqueId val="{00000004-9CB6-40C8-8E4B-7871340F878F}"/>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Lbls>
            <c:spPr>
              <a:noFill/>
              <a:ln>
                <a:noFill/>
              </a:ln>
              <a:effectLst/>
            </c:spPr>
            <c:txPr>
              <a:bodyPr rot="0" vert="horz"/>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Vacancy Rate</c:v>
                </c:pt>
                <c:pt idx="1">
                  <c:v>PMDS</c:v>
                </c:pt>
                <c:pt idx="2">
                  <c:v>ICT</c:v>
                </c:pt>
                <c:pt idx="3">
                  <c:v>Audit Opinion</c:v>
                </c:pt>
                <c:pt idx="4">
                  <c:v>Training Programmes</c:v>
                </c:pt>
                <c:pt idx="5">
                  <c:v>ISO for QMS</c:v>
                </c:pt>
                <c:pt idx="6">
                  <c:v>Stakeholder Engagements and Research Papers</c:v>
                </c:pt>
              </c:strCache>
            </c:strRef>
          </c:cat>
          <c:val>
            <c:numRef>
              <c:f>Sheet1!$C$2:$C$8</c:f>
              <c:numCache>
                <c:formatCode>General</c:formatCode>
                <c:ptCount val="7"/>
                <c:pt idx="1">
                  <c:v>1</c:v>
                </c:pt>
                <c:pt idx="3">
                  <c:v>0</c:v>
                </c:pt>
                <c:pt idx="4">
                  <c:v>1</c:v>
                </c:pt>
                <c:pt idx="5">
                  <c:v>1</c:v>
                </c:pt>
              </c:numCache>
            </c:numRef>
          </c:val>
          <c:extLst xmlns:c16r2="http://schemas.microsoft.com/office/drawing/2015/06/chart">
            <c:ext xmlns:c16="http://schemas.microsoft.com/office/drawing/2014/chart" uri="{C3380CC4-5D6E-409C-BE32-E72D297353CC}">
              <c16:uniqueId val="{00000005-9CB6-40C8-8E4B-7871340F878F}"/>
            </c:ext>
          </c:extLst>
        </c:ser>
        <c:ser>
          <c:idx val="2"/>
          <c:order val="2"/>
          <c:tx>
            <c:strRef>
              <c:f>Sheet1!$D$1</c:f>
              <c:strCache>
                <c:ptCount val="1"/>
                <c:pt idx="0">
                  <c:v>NOT ACHIEVED</c:v>
                </c:pt>
              </c:strCache>
            </c:strRef>
          </c:tx>
          <c:spPr>
            <a:solidFill>
              <a:srgbClr val="FF0000"/>
            </a:solidFill>
            <a:scene3d>
              <a:camera prst="orthographicFront"/>
              <a:lightRig rig="threePt" dir="t"/>
            </a:scene3d>
            <a:sp3d>
              <a:bevelT w="139700" h="139700"/>
            </a:sp3d>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Sheet1!$A$2:$A$8</c:f>
              <c:strCache>
                <c:ptCount val="7"/>
                <c:pt idx="0">
                  <c:v>Vacancy Rate</c:v>
                </c:pt>
                <c:pt idx="1">
                  <c:v>PMDS</c:v>
                </c:pt>
                <c:pt idx="2">
                  <c:v>ICT</c:v>
                </c:pt>
                <c:pt idx="3">
                  <c:v>Audit Opinion</c:v>
                </c:pt>
                <c:pt idx="4">
                  <c:v>Training Programmes</c:v>
                </c:pt>
                <c:pt idx="5">
                  <c:v>ISO for QMS</c:v>
                </c:pt>
                <c:pt idx="6">
                  <c:v>Stakeholder Engagements and Research Papers</c:v>
                </c:pt>
              </c:strCache>
            </c:strRef>
          </c:cat>
          <c:val>
            <c:numRef>
              <c:f>Sheet1!$D$2:$D$8</c:f>
              <c:numCache>
                <c:formatCode>General</c:formatCode>
                <c:ptCount val="7"/>
                <c:pt idx="0">
                  <c:v>1</c:v>
                </c:pt>
                <c:pt idx="2">
                  <c:v>1</c:v>
                </c:pt>
                <c:pt idx="3">
                  <c:v>1</c:v>
                </c:pt>
                <c:pt idx="6">
                  <c:v>1</c:v>
                </c:pt>
              </c:numCache>
            </c:numRef>
          </c:val>
          <c:extLst xmlns:c16r2="http://schemas.microsoft.com/office/drawing/2015/06/chart">
            <c:ext xmlns:c16="http://schemas.microsoft.com/office/drawing/2014/chart" uri="{C3380CC4-5D6E-409C-BE32-E72D297353CC}">
              <c16:uniqueId val="{00000006-9CB6-40C8-8E4B-7871340F878F}"/>
            </c:ext>
          </c:extLst>
        </c:ser>
        <c:dLbls>
          <c:showVal val="1"/>
        </c:dLbls>
        <c:gapWidth val="100"/>
        <c:overlap val="-24"/>
        <c:axId val="106754048"/>
        <c:axId val="106755584"/>
      </c:barChart>
      <c:catAx>
        <c:axId val="106754048"/>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a:pPr>
            <a:endParaRPr lang="en-US"/>
          </a:p>
        </c:txPr>
        <c:crossAx val="106755584"/>
        <c:crosses val="autoZero"/>
        <c:auto val="1"/>
        <c:lblAlgn val="ctr"/>
        <c:lblOffset val="100"/>
      </c:catAx>
      <c:valAx>
        <c:axId val="10675558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06754048"/>
        <c:crosses val="autoZero"/>
        <c:crossBetween val="between"/>
      </c:valAx>
      <c:spPr>
        <a:noFill/>
        <a:ln>
          <a:noFill/>
        </a:ln>
        <a:effectLst/>
      </c:spPr>
    </c:plotArea>
    <c:legend>
      <c:legendPos val="r"/>
      <c:layout>
        <c:manualLayout>
          <c:xMode val="edge"/>
          <c:yMode val="edge"/>
          <c:x val="2.6249678373616261E-2"/>
          <c:y val="0.80251248005763964"/>
          <c:w val="0.81965885785392834"/>
          <c:h val="0.19748763222778973"/>
        </c:manualLayout>
      </c:layout>
      <c:txPr>
        <a:bodyPr/>
        <a:lstStyle/>
        <a:p>
          <a:pPr>
            <a:defRPr lang="en-US" sz="1100"/>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800" b="1">
          <a:latin typeface="Arial" panose="020B0604020202020204" pitchFamily="34" charset="0"/>
          <a:cs typeface="Arial" panose="020B0604020202020204" pitchFamily="34" charset="0"/>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738437664632275E-2"/>
          <c:y val="0.15455618074886127"/>
          <c:w val="0.92306021153296436"/>
          <c:h val="0.6139558370421091"/>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Pt>
            <c:idx val="1"/>
            <c:extLst xmlns:c16r2="http://schemas.microsoft.com/office/drawing/2015/06/chart">
              <c:ext xmlns:c16="http://schemas.microsoft.com/office/drawing/2014/chart" uri="{C3380CC4-5D6E-409C-BE32-E72D297353CC}">
                <c16:uniqueId val="{00000000-A7CA-4BE1-8C85-94D6EFA10A87}"/>
              </c:ext>
            </c:extLst>
          </c:dPt>
          <c:dLbls>
            <c:spPr>
              <a:noFill/>
              <a:ln>
                <a:noFill/>
              </a:ln>
              <a:effectLst/>
            </c:spPr>
            <c:txPr>
              <a:bodyPr rot="0" vert="horz"/>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Strategic Objective</c:v>
                </c:pt>
                <c:pt idx="1">
                  <c:v>100% Protocol Services (State Visits [53] &amp; International Conferences [1])</c:v>
                </c:pt>
                <c:pt idx="2">
                  <c:v>Strategic Engagements</c:v>
                </c:pt>
                <c:pt idx="3">
                  <c:v>100% Consular Assistance (929)</c:v>
                </c:pt>
                <c:pt idx="4">
                  <c:v>100% Legalised Documents (82 644)</c:v>
                </c:pt>
              </c:strCache>
            </c:strRef>
          </c:cat>
          <c:val>
            <c:numRef>
              <c:f>Sheet1!$B$2:$B$6</c:f>
              <c:numCache>
                <c:formatCode>General</c:formatCode>
                <c:ptCount val="5"/>
                <c:pt idx="0">
                  <c:v>1</c:v>
                </c:pt>
                <c:pt idx="1">
                  <c:v>1</c:v>
                </c:pt>
                <c:pt idx="2">
                  <c:v>2</c:v>
                </c:pt>
                <c:pt idx="3">
                  <c:v>1</c:v>
                </c:pt>
                <c:pt idx="4">
                  <c:v>1</c:v>
                </c:pt>
              </c:numCache>
            </c:numRef>
          </c:val>
          <c:extLst xmlns:c16r2="http://schemas.microsoft.com/office/drawing/2015/06/chart">
            <c:ext xmlns:c16="http://schemas.microsoft.com/office/drawing/2014/chart" uri="{C3380CC4-5D6E-409C-BE32-E72D297353CC}">
              <c16:uniqueId val="{00000001-A7CA-4BE1-8C85-94D6EFA10A87}"/>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Lbls>
            <c:spPr>
              <a:noFill/>
              <a:ln>
                <a:noFill/>
              </a:ln>
              <a:effectLst/>
            </c:spPr>
            <c:txPr>
              <a:bodyPr rot="0" vert="horz"/>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Strategic Objective</c:v>
                </c:pt>
                <c:pt idx="1">
                  <c:v>100% Protocol Services (State Visits [53] &amp; International Conferences [1])</c:v>
                </c:pt>
                <c:pt idx="2">
                  <c:v>Strategic Engagements</c:v>
                </c:pt>
                <c:pt idx="3">
                  <c:v>100% Consular Assistance (929)</c:v>
                </c:pt>
                <c:pt idx="4">
                  <c:v>100% Legalised Documents (82 644)</c:v>
                </c:pt>
              </c:strCache>
            </c:strRef>
          </c:cat>
          <c:val>
            <c:numRef>
              <c:f>Sheet1!$C$2:$C$6</c:f>
              <c:numCache>
                <c:formatCode>General</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2-A7CA-4BE1-8C85-94D6EFA10A87}"/>
            </c:ext>
          </c:extLst>
        </c:ser>
        <c:ser>
          <c:idx val="2"/>
          <c:order val="2"/>
          <c:tx>
            <c:strRef>
              <c:f>Sheet1!$D$1</c:f>
              <c:strCache>
                <c:ptCount val="1"/>
                <c:pt idx="0">
                  <c:v>NOT ACHIEVED</c:v>
                </c:pt>
              </c:strCache>
            </c:strRef>
          </c:tx>
          <c:spPr>
            <a:solidFill>
              <a:srgbClr val="FF0000"/>
            </a:solidFill>
            <a:scene3d>
              <a:camera prst="orthographicFront"/>
              <a:lightRig rig="threePt" dir="t"/>
            </a:scene3d>
            <a:sp3d>
              <a:bevelT w="139700" h="139700"/>
            </a:sp3d>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Sheet1!$A$2:$A$6</c:f>
              <c:strCache>
                <c:ptCount val="5"/>
                <c:pt idx="0">
                  <c:v>Strategic Objective</c:v>
                </c:pt>
                <c:pt idx="1">
                  <c:v>100% Protocol Services (State Visits [53] &amp; International Conferences [1])</c:v>
                </c:pt>
                <c:pt idx="2">
                  <c:v>Strategic Engagements</c:v>
                </c:pt>
                <c:pt idx="3">
                  <c:v>100% Consular Assistance (929)</c:v>
                </c:pt>
                <c:pt idx="4">
                  <c:v>100% Legalised Documents (82 644)</c:v>
                </c:pt>
              </c:strCache>
            </c:strRef>
          </c:cat>
          <c:val>
            <c:numRef>
              <c:f>Sheet1!$D$2:$D$6</c:f>
              <c:numCache>
                <c:formatCode>General</c:formatCode>
                <c:ptCount val="5"/>
                <c:pt idx="2">
                  <c:v>1</c:v>
                </c:pt>
              </c:numCache>
            </c:numRef>
          </c:val>
          <c:extLst xmlns:c16r2="http://schemas.microsoft.com/office/drawing/2015/06/chart">
            <c:ext xmlns:c16="http://schemas.microsoft.com/office/drawing/2014/chart" uri="{C3380CC4-5D6E-409C-BE32-E72D297353CC}">
              <c16:uniqueId val="{00000003-A7CA-4BE1-8C85-94D6EFA10A87}"/>
            </c:ext>
          </c:extLst>
        </c:ser>
        <c:dLbls>
          <c:showVal val="1"/>
        </c:dLbls>
        <c:gapWidth val="100"/>
        <c:overlap val="-24"/>
        <c:axId val="114930816"/>
        <c:axId val="114932352"/>
      </c:barChart>
      <c:catAx>
        <c:axId val="114930816"/>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a:pPr>
            <a:endParaRPr lang="en-US"/>
          </a:p>
        </c:txPr>
        <c:crossAx val="114932352"/>
        <c:crosses val="autoZero"/>
        <c:auto val="1"/>
        <c:lblAlgn val="ctr"/>
        <c:lblOffset val="100"/>
      </c:catAx>
      <c:valAx>
        <c:axId val="114932352"/>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14930816"/>
        <c:crosses val="autoZero"/>
        <c:crossBetween val="between"/>
      </c:valAx>
      <c:spPr>
        <a:noFill/>
        <a:ln>
          <a:noFill/>
        </a:ln>
        <a:effectLst/>
      </c:spPr>
    </c:plotArea>
    <c:legend>
      <c:legendPos val="b"/>
      <c:spPr>
        <a:noFill/>
        <a:ln>
          <a:noFill/>
        </a:ln>
        <a:effectLst/>
      </c:spPr>
      <c:txPr>
        <a:bodyPr rot="0" vert="horz"/>
        <a:lstStyle/>
        <a:p>
          <a:pPr>
            <a:defRPr lang="en-US" sz="1100"/>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900" b="1">
          <a:latin typeface="Arial" panose="020B0604020202020204" pitchFamily="34" charset="0"/>
          <a:cs typeface="Arial" panose="020B060402020202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vert="horz"/>
          <a:lstStyle/>
          <a:p>
            <a:pPr>
              <a:defRPr lang="en-US" sz="800"/>
            </a:pPr>
            <a:r>
              <a:rPr lang="en-ZA" sz="1100" dirty="0"/>
              <a:t>PERFORMANCE INDICATORS AND ANNUAL TARGETS </a:t>
            </a:r>
          </a:p>
        </c:rich>
      </c:tx>
      <c:layout>
        <c:manualLayout>
          <c:xMode val="edge"/>
          <c:yMode val="edge"/>
          <c:x val="0.28191200081711348"/>
          <c:y val="3.3875576324852795E-2"/>
        </c:manualLayout>
      </c:layout>
      <c:spPr>
        <a:noFill/>
        <a:ln>
          <a:noFill/>
        </a:ln>
        <a:effectLst/>
      </c:spPr>
    </c:title>
    <c:plotArea>
      <c:layout>
        <c:manualLayout>
          <c:layoutTarget val="inner"/>
          <c:xMode val="edge"/>
          <c:yMode val="edge"/>
          <c:x val="1.0989545935815213E-2"/>
          <c:y val="0.18509009009009017"/>
          <c:w val="0.98901045406418475"/>
          <c:h val="0.51132936085691971"/>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Pt>
            <c:idx val="0"/>
            <c:extLst xmlns:c16r2="http://schemas.microsoft.com/office/drawing/2015/06/chart">
              <c:ext xmlns:c16="http://schemas.microsoft.com/office/drawing/2014/chart" uri="{C3380CC4-5D6E-409C-BE32-E72D297353CC}">
                <c16:uniqueId val="{00000000-3C11-40D2-8FD7-49F41C9A2770}"/>
              </c:ext>
            </c:extLst>
          </c:dPt>
          <c:dPt>
            <c:idx val="1"/>
            <c:extLst xmlns:c16r2="http://schemas.microsoft.com/office/drawing/2015/06/chart">
              <c:ext xmlns:c16="http://schemas.microsoft.com/office/drawing/2014/chart" uri="{C3380CC4-5D6E-409C-BE32-E72D297353CC}">
                <c16:uniqueId val="{00000001-3C11-40D2-8FD7-49F41C9A2770}"/>
              </c:ext>
            </c:extLst>
          </c:dPt>
          <c:dPt>
            <c:idx val="2"/>
            <c:extLst xmlns:c16r2="http://schemas.microsoft.com/office/drawing/2015/06/chart">
              <c:ext xmlns:c16="http://schemas.microsoft.com/office/drawing/2014/chart" uri="{C3380CC4-5D6E-409C-BE32-E72D297353CC}">
                <c16:uniqueId val="{00000002-3C11-40D2-8FD7-49F41C9A2770}"/>
              </c:ext>
            </c:extLst>
          </c:dPt>
          <c:dPt>
            <c:idx val="3"/>
            <c:extLst xmlns:c16r2="http://schemas.microsoft.com/office/drawing/2015/06/chart">
              <c:ext xmlns:c16="http://schemas.microsoft.com/office/drawing/2014/chart" uri="{C3380CC4-5D6E-409C-BE32-E72D297353CC}">
                <c16:uniqueId val="{00000003-3C11-40D2-8FD7-49F41C9A2770}"/>
              </c:ext>
            </c:extLst>
          </c:dPt>
          <c:dLbls>
            <c:spPr>
              <a:noFill/>
              <a:ln>
                <a:noFill/>
              </a:ln>
              <a:effectLst/>
            </c:spPr>
            <c:txPr>
              <a:bodyPr rot="0" vert="horz"/>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Financial and Asset Management (FAM)</c:v>
                </c:pt>
                <c:pt idx="1">
                  <c:v>Diplomatic Training, Research and Development (DTRD)</c:v>
                </c:pt>
                <c:pt idx="2">
                  <c:v>Office of the Chief State Law Adviser (OCSLA)</c:v>
                </c:pt>
                <c:pt idx="3">
                  <c:v>Office of the Chief Operations Officer (OCOO)</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4-3C11-40D2-8FD7-49F41C9A2770}"/>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Lbls>
            <c:spPr>
              <a:noFill/>
              <a:ln>
                <a:noFill/>
              </a:ln>
              <a:effectLst/>
            </c:spPr>
            <c:txPr>
              <a:bodyPr rot="0" vert="horz"/>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Financial and Asset Management (FAM)</c:v>
                </c:pt>
                <c:pt idx="1">
                  <c:v>Diplomatic Training, Research and Development (DTRD)</c:v>
                </c:pt>
                <c:pt idx="2">
                  <c:v>Office of the Chief State Law Adviser (OCSLA)</c:v>
                </c:pt>
                <c:pt idx="3">
                  <c:v>Office of the Chief Operations Officer (OCOO)</c:v>
                </c:pt>
              </c:strCache>
            </c:strRef>
          </c:cat>
          <c:val>
            <c:numRef>
              <c:f>Sheet1!$C$2:$C$5</c:f>
              <c:numCache>
                <c:formatCode>General</c:formatCode>
                <c:ptCount val="4"/>
                <c:pt idx="2">
                  <c:v>1</c:v>
                </c:pt>
              </c:numCache>
            </c:numRef>
          </c:val>
          <c:extLst xmlns:c16r2="http://schemas.microsoft.com/office/drawing/2015/06/chart">
            <c:ext xmlns:c16="http://schemas.microsoft.com/office/drawing/2014/chart" uri="{C3380CC4-5D6E-409C-BE32-E72D297353CC}">
              <c16:uniqueId val="{00000005-3C11-40D2-8FD7-49F41C9A2770}"/>
            </c:ext>
          </c:extLst>
        </c:ser>
        <c:ser>
          <c:idx val="2"/>
          <c:order val="2"/>
          <c:tx>
            <c:strRef>
              <c:f>Sheet1!$D$1</c:f>
              <c:strCache>
                <c:ptCount val="1"/>
                <c:pt idx="0">
                  <c:v>NOT ACHIEVED</c:v>
                </c:pt>
              </c:strCache>
            </c:strRef>
          </c:tx>
          <c:spPr>
            <a:solidFill>
              <a:srgbClr val="FF0000"/>
            </a:solidFill>
            <a:scene3d>
              <a:camera prst="orthographicFront"/>
              <a:lightRig rig="threePt" dir="t"/>
            </a:scene3d>
            <a:sp3d>
              <a:bevelT w="139700" h="139700"/>
            </a:sp3d>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Sheet1!$A$2:$A$5</c:f>
              <c:strCache>
                <c:ptCount val="4"/>
                <c:pt idx="0">
                  <c:v>Financial and Asset Management (FAM)</c:v>
                </c:pt>
                <c:pt idx="1">
                  <c:v>Diplomatic Training, Research and Development (DTRD)</c:v>
                </c:pt>
                <c:pt idx="2">
                  <c:v>Office of the Chief State Law Adviser (OCSLA)</c:v>
                </c:pt>
                <c:pt idx="3">
                  <c:v>Office of the Chief Operations Officer (OCOO)</c:v>
                </c:pt>
              </c:strCache>
            </c:strRef>
          </c:cat>
          <c:val>
            <c:numRef>
              <c:f>Sheet1!$D$2:$D$5</c:f>
              <c:numCache>
                <c:formatCode>General</c:formatCode>
                <c:ptCount val="4"/>
                <c:pt idx="0">
                  <c:v>1</c:v>
                </c:pt>
                <c:pt idx="1">
                  <c:v>1</c:v>
                </c:pt>
                <c:pt idx="3">
                  <c:v>1</c:v>
                </c:pt>
              </c:numCache>
            </c:numRef>
          </c:val>
          <c:extLst xmlns:c16r2="http://schemas.microsoft.com/office/drawing/2015/06/chart">
            <c:ext xmlns:c16="http://schemas.microsoft.com/office/drawing/2014/chart" uri="{C3380CC4-5D6E-409C-BE32-E72D297353CC}">
              <c16:uniqueId val="{00000006-3C11-40D2-8FD7-49F41C9A2770}"/>
            </c:ext>
          </c:extLst>
        </c:ser>
        <c:dLbls>
          <c:showVal val="1"/>
        </c:dLbls>
        <c:gapWidth val="100"/>
        <c:overlap val="-24"/>
        <c:axId val="106737664"/>
        <c:axId val="106739200"/>
      </c:barChart>
      <c:catAx>
        <c:axId val="106737664"/>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a:pPr>
            <a:endParaRPr lang="en-US"/>
          </a:p>
        </c:txPr>
        <c:crossAx val="106739200"/>
        <c:crosses val="autoZero"/>
        <c:auto val="1"/>
        <c:lblAlgn val="ctr"/>
        <c:lblOffset val="100"/>
      </c:catAx>
      <c:valAx>
        <c:axId val="10673920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06737664"/>
        <c:crosses val="autoZero"/>
        <c:crossBetween val="between"/>
      </c:valAx>
      <c:spPr>
        <a:noFill/>
        <a:ln>
          <a:noFill/>
        </a:ln>
        <a:effectLst/>
      </c:spPr>
    </c:plotArea>
    <c:legend>
      <c:legendPos val="r"/>
      <c:layout>
        <c:manualLayout>
          <c:xMode val="edge"/>
          <c:yMode val="edge"/>
          <c:x val="0.26503125996753041"/>
          <c:y val="0.80251252684323537"/>
          <c:w val="0.46449630141690296"/>
          <c:h val="0.1940600072049817"/>
        </c:manualLayout>
      </c:layout>
      <c:txPr>
        <a:bodyPr/>
        <a:lstStyle/>
        <a:p>
          <a:pPr>
            <a:defRPr lang="en-US" sz="1100"/>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800" b="1">
          <a:latin typeface="Arial" panose="020B0604020202020204" pitchFamily="34" charset="0"/>
          <a:cs typeface="Arial" panose="020B060402020202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661588676526972E-2"/>
          <c:y val="0.19360641674031773"/>
          <c:w val="0.92960848643919536"/>
          <c:h val="0.51132936085691971"/>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Strategic Objective</c:v>
                </c:pt>
                <c:pt idx="1">
                  <c:v>Structured Bilateral Mechanisms</c:v>
                </c:pt>
                <c:pt idx="2">
                  <c:v>High Level Engagements</c:v>
                </c:pt>
                <c:pt idx="3">
                  <c:v>Trade and Investments</c:v>
                </c:pt>
                <c:pt idx="4">
                  <c:v>Chambers of Commerce</c:v>
                </c:pt>
                <c:pt idx="5">
                  <c:v>Targeted Government Ministries</c:v>
                </c:pt>
                <c:pt idx="6">
                  <c:v>Potential Investors</c:v>
                </c:pt>
                <c:pt idx="7">
                  <c:v>Tourism Promotion</c:v>
                </c:pt>
              </c:strCache>
            </c:strRef>
          </c:cat>
          <c:val>
            <c:numRef>
              <c:f>Sheet1!$B$2:$B$9</c:f>
              <c:numCache>
                <c:formatCode>General</c:formatCode>
                <c:ptCount val="8"/>
                <c:pt idx="0">
                  <c:v>1</c:v>
                </c:pt>
                <c:pt idx="1">
                  <c:v>15</c:v>
                </c:pt>
                <c:pt idx="2">
                  <c:v>20</c:v>
                </c:pt>
                <c:pt idx="3">
                  <c:v>112</c:v>
                </c:pt>
                <c:pt idx="4">
                  <c:v>126</c:v>
                </c:pt>
                <c:pt idx="5">
                  <c:v>70</c:v>
                </c:pt>
                <c:pt idx="6">
                  <c:v>90</c:v>
                </c:pt>
                <c:pt idx="7">
                  <c:v>60</c:v>
                </c:pt>
              </c:numCache>
            </c:numRef>
          </c:val>
          <c:extLst xmlns:c16r2="http://schemas.microsoft.com/office/drawing/2015/06/chart">
            <c:ext xmlns:c16="http://schemas.microsoft.com/office/drawing/2014/chart" uri="{C3380CC4-5D6E-409C-BE32-E72D297353CC}">
              <c16:uniqueId val="{00000000-8424-4BF3-B23B-314146A7F0D3}"/>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Pt>
            <c:idx val="1"/>
            <c:extLst xmlns:c16r2="http://schemas.microsoft.com/office/drawing/2015/06/chart">
              <c:ext xmlns:c16="http://schemas.microsoft.com/office/drawing/2014/chart" uri="{C3380CC4-5D6E-409C-BE32-E72D297353CC}">
                <c16:uniqueId val="{00000001-8424-4BF3-B23B-314146A7F0D3}"/>
              </c:ext>
            </c:extLst>
          </c:dPt>
          <c:dPt>
            <c:idx val="2"/>
            <c:extLst xmlns:c16r2="http://schemas.microsoft.com/office/drawing/2015/06/chart">
              <c:ext xmlns:c16="http://schemas.microsoft.com/office/drawing/2014/chart" uri="{C3380CC4-5D6E-409C-BE32-E72D297353CC}">
                <c16:uniqueId val="{00000002-8424-4BF3-B23B-314146A7F0D3}"/>
              </c:ext>
            </c:extLst>
          </c:dPt>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Strategic Objective</c:v>
                </c:pt>
                <c:pt idx="1">
                  <c:v>Structured Bilateral Mechanisms</c:v>
                </c:pt>
                <c:pt idx="2">
                  <c:v>High Level Engagements</c:v>
                </c:pt>
                <c:pt idx="3">
                  <c:v>Trade and Investments</c:v>
                </c:pt>
                <c:pt idx="4">
                  <c:v>Chambers of Commerce</c:v>
                </c:pt>
                <c:pt idx="5">
                  <c:v>Targeted Government Ministries</c:v>
                </c:pt>
                <c:pt idx="6">
                  <c:v>Potential Investors</c:v>
                </c:pt>
                <c:pt idx="7">
                  <c:v>Tourism Promotion</c:v>
                </c:pt>
              </c:strCache>
            </c:strRef>
          </c:cat>
          <c:val>
            <c:numRef>
              <c:f>Sheet1!$C$2:$C$9</c:f>
              <c:numCache>
                <c:formatCode>General</c:formatCode>
                <c:ptCount val="8"/>
                <c:pt idx="0">
                  <c:v>1</c:v>
                </c:pt>
                <c:pt idx="1">
                  <c:v>18</c:v>
                </c:pt>
                <c:pt idx="2">
                  <c:v>30</c:v>
                </c:pt>
                <c:pt idx="3">
                  <c:v>85</c:v>
                </c:pt>
                <c:pt idx="4">
                  <c:v>109</c:v>
                </c:pt>
                <c:pt idx="5">
                  <c:v>151</c:v>
                </c:pt>
                <c:pt idx="6">
                  <c:v>191</c:v>
                </c:pt>
                <c:pt idx="7">
                  <c:v>91</c:v>
                </c:pt>
              </c:numCache>
            </c:numRef>
          </c:val>
          <c:extLst xmlns:c16r2="http://schemas.microsoft.com/office/drawing/2015/06/chart">
            <c:ext xmlns:c16="http://schemas.microsoft.com/office/drawing/2014/chart" uri="{C3380CC4-5D6E-409C-BE32-E72D297353CC}">
              <c16:uniqueId val="{00000003-8424-4BF3-B23B-314146A7F0D3}"/>
            </c:ext>
          </c:extLst>
        </c:ser>
        <c:ser>
          <c:idx val="2"/>
          <c:order val="2"/>
          <c:tx>
            <c:strRef>
              <c:f>Sheet1!$D$1</c:f>
              <c:strCache>
                <c:ptCount val="1"/>
                <c:pt idx="0">
                  <c:v>NOT ACHIEVED</c:v>
                </c:pt>
              </c:strCache>
            </c:strRef>
          </c:tx>
          <c:spPr>
            <a:solidFill>
              <a:srgbClr val="FF0000"/>
            </a:solidFill>
            <a:scene3d>
              <a:camera prst="orthographicFront"/>
              <a:lightRig rig="threePt" dir="t"/>
            </a:scene3d>
            <a:sp3d>
              <a:bevelT w="139700" h="139700"/>
            </a:sp3d>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Sheet1!$A$2:$A$9</c:f>
              <c:strCache>
                <c:ptCount val="8"/>
                <c:pt idx="0">
                  <c:v>Strategic Objective</c:v>
                </c:pt>
                <c:pt idx="1">
                  <c:v>Structured Bilateral Mechanisms</c:v>
                </c:pt>
                <c:pt idx="2">
                  <c:v>High Level Engagements</c:v>
                </c:pt>
                <c:pt idx="3">
                  <c:v>Trade and Investments</c:v>
                </c:pt>
                <c:pt idx="4">
                  <c:v>Chambers of Commerce</c:v>
                </c:pt>
                <c:pt idx="5">
                  <c:v>Targeted Government Ministries</c:v>
                </c:pt>
                <c:pt idx="6">
                  <c:v>Potential Investors</c:v>
                </c:pt>
                <c:pt idx="7">
                  <c:v>Tourism Promotion</c:v>
                </c:pt>
              </c:strCache>
            </c:strRef>
          </c:cat>
          <c:val>
            <c:numRef>
              <c:f>Sheet1!$D$2:$D$9</c:f>
              <c:numCache>
                <c:formatCode>General</c:formatCode>
                <c:ptCount val="8"/>
                <c:pt idx="3">
                  <c:v>27</c:v>
                </c:pt>
                <c:pt idx="4">
                  <c:v>17</c:v>
                </c:pt>
              </c:numCache>
            </c:numRef>
          </c:val>
          <c:extLst xmlns:c16r2="http://schemas.microsoft.com/office/drawing/2015/06/chart">
            <c:ext xmlns:c16="http://schemas.microsoft.com/office/drawing/2014/chart" uri="{C3380CC4-5D6E-409C-BE32-E72D297353CC}">
              <c16:uniqueId val="{00000004-8424-4BF3-B23B-314146A7F0D3}"/>
            </c:ext>
          </c:extLst>
        </c:ser>
        <c:dLbls>
          <c:showVal val="1"/>
        </c:dLbls>
        <c:gapWidth val="100"/>
        <c:overlap val="-24"/>
        <c:axId val="119544064"/>
        <c:axId val="119476224"/>
      </c:barChart>
      <c:catAx>
        <c:axId val="119544064"/>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b="1"/>
            </a:pPr>
            <a:endParaRPr lang="en-US"/>
          </a:p>
        </c:txPr>
        <c:crossAx val="119476224"/>
        <c:crosses val="autoZero"/>
        <c:auto val="1"/>
        <c:lblAlgn val="ctr"/>
        <c:lblOffset val="100"/>
      </c:catAx>
      <c:valAx>
        <c:axId val="11947622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19544064"/>
        <c:crosses val="autoZero"/>
        <c:crossBetween val="between"/>
      </c:valAx>
      <c:spPr>
        <a:noFill/>
        <a:ln>
          <a:noFill/>
        </a:ln>
        <a:effectLst/>
      </c:spPr>
    </c:plotArea>
    <c:legend>
      <c:legendPos val="b"/>
      <c:layout>
        <c:manualLayout>
          <c:xMode val="edge"/>
          <c:yMode val="edge"/>
          <c:x val="0.26922266253570398"/>
          <c:y val="0.88474334335166671"/>
          <c:w val="0.45234142890933265"/>
          <c:h val="6.2905044708394489E-2"/>
        </c:manualLayout>
      </c:layout>
      <c:spPr>
        <a:noFill/>
        <a:ln>
          <a:noFill/>
        </a:ln>
        <a:effectLst/>
      </c:spPr>
      <c:txPr>
        <a:bodyPr rot="0" vert="horz"/>
        <a:lstStyle/>
        <a:p>
          <a:pPr>
            <a:defRPr lang="en-US" sz="1100" b="1"/>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928550597841926E-2"/>
          <c:y val="0.18509009009009017"/>
          <c:w val="0.92960848643919536"/>
          <c:h val="0.51132936085691971"/>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Strategic Objective</c:v>
                </c:pt>
                <c:pt idx="1">
                  <c:v>SADC Structures engaged in</c:v>
                </c:pt>
                <c:pt idx="2">
                  <c:v>SADC Structures supported</c:v>
                </c:pt>
                <c:pt idx="3">
                  <c:v>Election Observer Missions</c:v>
                </c:pt>
              </c:strCache>
            </c:strRef>
          </c:cat>
          <c:val>
            <c:numRef>
              <c:f>Sheet1!$B$2:$B$5</c:f>
              <c:numCache>
                <c:formatCode>General</c:formatCode>
                <c:ptCount val="4"/>
                <c:pt idx="0">
                  <c:v>1</c:v>
                </c:pt>
                <c:pt idx="1">
                  <c:v>3</c:v>
                </c:pt>
                <c:pt idx="2">
                  <c:v>4</c:v>
                </c:pt>
                <c:pt idx="3">
                  <c:v>6</c:v>
                </c:pt>
              </c:numCache>
            </c:numRef>
          </c:val>
          <c:extLst xmlns:c16r2="http://schemas.microsoft.com/office/drawing/2015/06/chart">
            <c:ext xmlns:c16="http://schemas.microsoft.com/office/drawing/2014/chart" uri="{C3380CC4-5D6E-409C-BE32-E72D297353CC}">
              <c16:uniqueId val="{00000000-9BA5-4A15-BBBE-E5F0C909F683}"/>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Pt>
            <c:idx val="1"/>
            <c:extLst xmlns:c16r2="http://schemas.microsoft.com/office/drawing/2015/06/chart">
              <c:ext xmlns:c16="http://schemas.microsoft.com/office/drawing/2014/chart" uri="{C3380CC4-5D6E-409C-BE32-E72D297353CC}">
                <c16:uniqueId val="{00000001-9BA5-4A15-BBBE-E5F0C909F683}"/>
              </c:ext>
            </c:extLst>
          </c:dPt>
          <c:dPt>
            <c:idx val="2"/>
            <c:extLst xmlns:c16r2="http://schemas.microsoft.com/office/drawing/2015/06/chart">
              <c:ext xmlns:c16="http://schemas.microsoft.com/office/drawing/2014/chart" uri="{C3380CC4-5D6E-409C-BE32-E72D297353CC}">
                <c16:uniqueId val="{00000002-9BA5-4A15-BBBE-E5F0C909F683}"/>
              </c:ext>
            </c:extLst>
          </c:dPt>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Strategic Objective</c:v>
                </c:pt>
                <c:pt idx="1">
                  <c:v>SADC Structures engaged in</c:v>
                </c:pt>
                <c:pt idx="2">
                  <c:v>SADC Structures supported</c:v>
                </c:pt>
                <c:pt idx="3">
                  <c:v>Election Observer Missions</c:v>
                </c:pt>
              </c:strCache>
            </c:strRef>
          </c:cat>
          <c:val>
            <c:numRef>
              <c:f>Sheet1!$C$2:$C$5</c:f>
              <c:numCache>
                <c:formatCode>General</c:formatCode>
                <c:ptCount val="4"/>
                <c:pt idx="0">
                  <c:v>1</c:v>
                </c:pt>
                <c:pt idx="1">
                  <c:v>2</c:v>
                </c:pt>
                <c:pt idx="2">
                  <c:v>3</c:v>
                </c:pt>
                <c:pt idx="3">
                  <c:v>6</c:v>
                </c:pt>
              </c:numCache>
            </c:numRef>
          </c:val>
          <c:extLst xmlns:c16r2="http://schemas.microsoft.com/office/drawing/2015/06/chart">
            <c:ext xmlns:c16="http://schemas.microsoft.com/office/drawing/2014/chart" uri="{C3380CC4-5D6E-409C-BE32-E72D297353CC}">
              <c16:uniqueId val="{00000003-9BA5-4A15-BBBE-E5F0C909F683}"/>
            </c:ext>
          </c:extLst>
        </c:ser>
        <c:ser>
          <c:idx val="2"/>
          <c:order val="2"/>
          <c:tx>
            <c:strRef>
              <c:f>Sheet1!$D$1</c:f>
              <c:strCache>
                <c:ptCount val="1"/>
                <c:pt idx="0">
                  <c:v>NOT ACHIEVED</c:v>
                </c:pt>
              </c:strCache>
            </c:strRef>
          </c:tx>
          <c:spPr>
            <a:solidFill>
              <a:srgbClr val="FF0000"/>
            </a:solidFill>
            <a:scene3d>
              <a:camera prst="orthographicFront"/>
              <a:lightRig rig="threePt" dir="t"/>
            </a:scene3d>
            <a:sp3d>
              <a:bevelT w="139700" h="139700"/>
            </a:sp3d>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Sheet1!$A$2:$A$5</c:f>
              <c:strCache>
                <c:ptCount val="4"/>
                <c:pt idx="0">
                  <c:v>Strategic Objective</c:v>
                </c:pt>
                <c:pt idx="1">
                  <c:v>SADC Structures engaged in</c:v>
                </c:pt>
                <c:pt idx="2">
                  <c:v>SADC Structures supported</c:v>
                </c:pt>
                <c:pt idx="3">
                  <c:v>Election Observer Missions</c:v>
                </c:pt>
              </c:strCache>
            </c:strRef>
          </c:cat>
          <c:val>
            <c:numRef>
              <c:f>Sheet1!$D$2:$D$5</c:f>
              <c:numCache>
                <c:formatCode>General</c:formatCode>
                <c:ptCount val="4"/>
                <c:pt idx="1">
                  <c:v>1</c:v>
                </c:pt>
                <c:pt idx="2">
                  <c:v>1</c:v>
                </c:pt>
              </c:numCache>
            </c:numRef>
          </c:val>
          <c:extLst xmlns:c16r2="http://schemas.microsoft.com/office/drawing/2015/06/chart">
            <c:ext xmlns:c16="http://schemas.microsoft.com/office/drawing/2014/chart" uri="{C3380CC4-5D6E-409C-BE32-E72D297353CC}">
              <c16:uniqueId val="{00000004-9BA5-4A15-BBBE-E5F0C909F683}"/>
            </c:ext>
          </c:extLst>
        </c:ser>
        <c:dLbls>
          <c:showVal val="1"/>
        </c:dLbls>
        <c:gapWidth val="100"/>
        <c:overlap val="-24"/>
        <c:axId val="119919744"/>
        <c:axId val="119921280"/>
      </c:barChart>
      <c:catAx>
        <c:axId val="119919744"/>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b="1"/>
            </a:pPr>
            <a:endParaRPr lang="en-US"/>
          </a:p>
        </c:txPr>
        <c:crossAx val="119921280"/>
        <c:crosses val="autoZero"/>
        <c:auto val="1"/>
        <c:lblAlgn val="ctr"/>
        <c:lblOffset val="100"/>
      </c:catAx>
      <c:valAx>
        <c:axId val="11992128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19919744"/>
        <c:crosses val="autoZero"/>
        <c:crossBetween val="between"/>
      </c:valAx>
      <c:spPr>
        <a:noFill/>
        <a:ln>
          <a:noFill/>
        </a:ln>
        <a:effectLst/>
      </c:spPr>
    </c:plotArea>
    <c:legend>
      <c:legendPos val="b"/>
      <c:layout>
        <c:manualLayout>
          <c:xMode val="edge"/>
          <c:yMode val="edge"/>
          <c:x val="0.27209835107927083"/>
          <c:y val="0.84027610708312328"/>
          <c:w val="0.45518609491418521"/>
          <c:h val="6.2905044708394489E-2"/>
        </c:manualLayout>
      </c:layout>
      <c:spPr>
        <a:noFill/>
        <a:ln>
          <a:noFill/>
        </a:ln>
        <a:effectLst/>
      </c:spPr>
      <c:txPr>
        <a:bodyPr rot="0" vert="horz"/>
        <a:lstStyle/>
        <a:p>
          <a:pPr>
            <a:defRPr lang="en-US" sz="1100" b="1"/>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928550597841926E-2"/>
          <c:y val="0.15256970927414559"/>
          <c:w val="0.92960848643919536"/>
          <c:h val="0.54384957977813764"/>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Strategic Objective</c:v>
                </c:pt>
                <c:pt idx="1">
                  <c:v>Multilateral Meetings</c:v>
                </c:pt>
                <c:pt idx="2">
                  <c:v>Multistate Meetings</c:v>
                </c:pt>
                <c:pt idx="3">
                  <c:v>Positions on Multilateral Bodies</c:v>
                </c:pt>
              </c:strCache>
            </c:strRef>
          </c:cat>
          <c:val>
            <c:numRef>
              <c:f>Sheet1!$B$2:$B$5</c:f>
              <c:numCache>
                <c:formatCode>General</c:formatCode>
                <c:ptCount val="4"/>
                <c:pt idx="0">
                  <c:v>1</c:v>
                </c:pt>
                <c:pt idx="1">
                  <c:v>10</c:v>
                </c:pt>
                <c:pt idx="2">
                  <c:v>1</c:v>
                </c:pt>
                <c:pt idx="3">
                  <c:v>60</c:v>
                </c:pt>
              </c:numCache>
            </c:numRef>
          </c:val>
          <c:extLst xmlns:c16r2="http://schemas.microsoft.com/office/drawing/2015/06/chart">
            <c:ext xmlns:c16="http://schemas.microsoft.com/office/drawing/2014/chart" uri="{C3380CC4-5D6E-409C-BE32-E72D297353CC}">
              <c16:uniqueId val="{00000000-85E5-4E55-90C0-6D0C72F01B76}"/>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Pt>
            <c:idx val="1"/>
            <c:extLst xmlns:c16r2="http://schemas.microsoft.com/office/drawing/2015/06/chart">
              <c:ext xmlns:c16="http://schemas.microsoft.com/office/drawing/2014/chart" uri="{C3380CC4-5D6E-409C-BE32-E72D297353CC}">
                <c16:uniqueId val="{00000001-85E5-4E55-90C0-6D0C72F01B76}"/>
              </c:ext>
            </c:extLst>
          </c:dPt>
          <c:dPt>
            <c:idx val="2"/>
            <c:extLst xmlns:c16r2="http://schemas.microsoft.com/office/drawing/2015/06/chart">
              <c:ext xmlns:c16="http://schemas.microsoft.com/office/drawing/2014/chart" uri="{C3380CC4-5D6E-409C-BE32-E72D297353CC}">
                <c16:uniqueId val="{00000002-85E5-4E55-90C0-6D0C72F01B76}"/>
              </c:ext>
            </c:extLst>
          </c:dPt>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Strategic Objective</c:v>
                </c:pt>
                <c:pt idx="1">
                  <c:v>Multilateral Meetings</c:v>
                </c:pt>
                <c:pt idx="2">
                  <c:v>Multistate Meetings</c:v>
                </c:pt>
                <c:pt idx="3">
                  <c:v>Positions on Multilateral Bodies</c:v>
                </c:pt>
              </c:strCache>
            </c:strRef>
          </c:cat>
          <c:val>
            <c:numRef>
              <c:f>Sheet1!$C$2:$C$5</c:f>
              <c:numCache>
                <c:formatCode>General</c:formatCode>
                <c:ptCount val="4"/>
                <c:pt idx="0">
                  <c:v>1</c:v>
                </c:pt>
                <c:pt idx="1">
                  <c:v>12</c:v>
                </c:pt>
                <c:pt idx="2">
                  <c:v>1</c:v>
                </c:pt>
                <c:pt idx="3">
                  <c:v>65</c:v>
                </c:pt>
              </c:numCache>
            </c:numRef>
          </c:val>
          <c:extLst xmlns:c16r2="http://schemas.microsoft.com/office/drawing/2015/06/chart">
            <c:ext xmlns:c16="http://schemas.microsoft.com/office/drawing/2014/chart" uri="{C3380CC4-5D6E-409C-BE32-E72D297353CC}">
              <c16:uniqueId val="{00000003-85E5-4E55-90C0-6D0C72F01B76}"/>
            </c:ext>
          </c:extLst>
        </c:ser>
        <c:ser>
          <c:idx val="2"/>
          <c:order val="2"/>
          <c:tx>
            <c:strRef>
              <c:f>Sheet1!$D$1</c:f>
              <c:strCache>
                <c:ptCount val="1"/>
                <c:pt idx="0">
                  <c:v>NOT ACHIEVED</c:v>
                </c:pt>
              </c:strCache>
            </c:strRef>
          </c:tx>
          <c:spPr>
            <a:solidFill>
              <a:schemeClr val="accent2"/>
            </a:solidFill>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Sheet1!$A$2:$A$5</c:f>
              <c:strCache>
                <c:ptCount val="4"/>
                <c:pt idx="0">
                  <c:v>Strategic Objective</c:v>
                </c:pt>
                <c:pt idx="1">
                  <c:v>Multilateral Meetings</c:v>
                </c:pt>
                <c:pt idx="2">
                  <c:v>Multistate Meetings</c:v>
                </c:pt>
                <c:pt idx="3">
                  <c:v>Positions on Multilateral Bodies</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4-85E5-4E55-90C0-6D0C72F01B76}"/>
            </c:ext>
          </c:extLst>
        </c:ser>
        <c:dLbls>
          <c:showVal val="1"/>
        </c:dLbls>
        <c:gapWidth val="100"/>
        <c:overlap val="-24"/>
        <c:axId val="121272576"/>
        <c:axId val="121282560"/>
      </c:barChart>
      <c:catAx>
        <c:axId val="121272576"/>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b="1"/>
            </a:pPr>
            <a:endParaRPr lang="en-US"/>
          </a:p>
        </c:txPr>
        <c:crossAx val="121282560"/>
        <c:crosses val="autoZero"/>
        <c:auto val="1"/>
        <c:lblAlgn val="ctr"/>
        <c:lblOffset val="100"/>
      </c:catAx>
      <c:valAx>
        <c:axId val="12128256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21272576"/>
        <c:crosses val="autoZero"/>
        <c:crossBetween val="between"/>
      </c:valAx>
      <c:spPr>
        <a:noFill/>
        <a:ln>
          <a:noFill/>
        </a:ln>
        <a:effectLst/>
      </c:spPr>
    </c:plotArea>
    <c:legend>
      <c:legendPos val="b"/>
      <c:layout>
        <c:manualLayout>
          <c:xMode val="edge"/>
          <c:yMode val="edge"/>
          <c:x val="0.26498668606713954"/>
          <c:y val="0.88594746566563787"/>
          <c:w val="0.4679870919360215"/>
          <c:h val="6.2905044708394489E-2"/>
        </c:manualLayout>
      </c:layout>
      <c:spPr>
        <a:noFill/>
        <a:ln>
          <a:noFill/>
        </a:ln>
        <a:effectLst/>
      </c:spPr>
      <c:txPr>
        <a:bodyPr rot="0" vert="horz"/>
        <a:lstStyle/>
        <a:p>
          <a:pPr>
            <a:defRPr lang="en-US" sz="1100" b="1"/>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928550597841926E-2"/>
          <c:y val="0.18509009009009017"/>
          <c:w val="0.92960848643919536"/>
          <c:h val="0.51132936085691971"/>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Strategic Objective</c:v>
                </c:pt>
                <c:pt idx="1">
                  <c:v>AU structures to promote peace and stability</c:v>
                </c:pt>
                <c:pt idx="2">
                  <c:v>AU structures and processes on peace and security</c:v>
                </c:pt>
              </c:strCache>
            </c:strRef>
          </c:cat>
          <c:val>
            <c:numRef>
              <c:f>Sheet1!$B$2:$B$4</c:f>
              <c:numCache>
                <c:formatCode>General</c:formatCode>
                <c:ptCount val="3"/>
                <c:pt idx="0">
                  <c:v>2</c:v>
                </c:pt>
                <c:pt idx="1">
                  <c:v>2</c:v>
                </c:pt>
                <c:pt idx="2">
                  <c:v>1</c:v>
                </c:pt>
              </c:numCache>
            </c:numRef>
          </c:val>
          <c:extLst xmlns:c16r2="http://schemas.microsoft.com/office/drawing/2015/06/chart">
            <c:ext xmlns:c16="http://schemas.microsoft.com/office/drawing/2014/chart" uri="{C3380CC4-5D6E-409C-BE32-E72D297353CC}">
              <c16:uniqueId val="{00000000-B26D-4D04-AD77-BBBEB72C09BA}"/>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Pt>
            <c:idx val="1"/>
            <c:extLst xmlns:c16r2="http://schemas.microsoft.com/office/drawing/2015/06/chart">
              <c:ext xmlns:c16="http://schemas.microsoft.com/office/drawing/2014/chart" uri="{C3380CC4-5D6E-409C-BE32-E72D297353CC}">
                <c16:uniqueId val="{00000001-B26D-4D04-AD77-BBBEB72C09BA}"/>
              </c:ext>
            </c:extLst>
          </c:dPt>
          <c:dPt>
            <c:idx val="2"/>
            <c:extLst xmlns:c16r2="http://schemas.microsoft.com/office/drawing/2015/06/chart">
              <c:ext xmlns:c16="http://schemas.microsoft.com/office/drawing/2014/chart" uri="{C3380CC4-5D6E-409C-BE32-E72D297353CC}">
                <c16:uniqueId val="{00000002-B26D-4D04-AD77-BBBEB72C09BA}"/>
              </c:ext>
            </c:extLst>
          </c:dPt>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Strategic Objective</c:v>
                </c:pt>
                <c:pt idx="1">
                  <c:v>AU structures to promote peace and stability</c:v>
                </c:pt>
                <c:pt idx="2">
                  <c:v>AU structures and processes on peace and security</c:v>
                </c:pt>
              </c:strCache>
            </c:strRef>
          </c:cat>
          <c:val>
            <c:numRef>
              <c:f>Sheet1!$C$2:$C$4</c:f>
              <c:numCache>
                <c:formatCode>General</c:formatCode>
                <c:ptCount val="3"/>
                <c:pt idx="0">
                  <c:v>2</c:v>
                </c:pt>
                <c:pt idx="1">
                  <c:v>2</c:v>
                </c:pt>
                <c:pt idx="2">
                  <c:v>1</c:v>
                </c:pt>
              </c:numCache>
            </c:numRef>
          </c:val>
          <c:extLst xmlns:c16r2="http://schemas.microsoft.com/office/drawing/2015/06/chart">
            <c:ext xmlns:c16="http://schemas.microsoft.com/office/drawing/2014/chart" uri="{C3380CC4-5D6E-409C-BE32-E72D297353CC}">
              <c16:uniqueId val="{00000003-B26D-4D04-AD77-BBBEB72C09BA}"/>
            </c:ext>
          </c:extLst>
        </c:ser>
        <c:ser>
          <c:idx val="2"/>
          <c:order val="2"/>
          <c:tx>
            <c:strRef>
              <c:f>Sheet1!$D$1</c:f>
              <c:strCache>
                <c:ptCount val="1"/>
                <c:pt idx="0">
                  <c:v>NOT ACHIEVED</c:v>
                </c:pt>
              </c:strCache>
            </c:strRef>
          </c:tx>
          <c:spPr>
            <a:solidFill>
              <a:srgbClr val="FF0000"/>
            </a:solidFill>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Strategic Objective</c:v>
                </c:pt>
                <c:pt idx="1">
                  <c:v>AU structures to promote peace and stability</c:v>
                </c:pt>
                <c:pt idx="2">
                  <c:v>AU structures and processes on peace and security</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4-B26D-4D04-AD77-BBBEB72C09BA}"/>
            </c:ext>
          </c:extLst>
        </c:ser>
        <c:dLbls>
          <c:showVal val="1"/>
        </c:dLbls>
        <c:gapWidth val="100"/>
        <c:overlap val="-24"/>
        <c:axId val="121522048"/>
        <c:axId val="121523584"/>
      </c:barChart>
      <c:catAx>
        <c:axId val="121522048"/>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b="1"/>
            </a:pPr>
            <a:endParaRPr lang="en-US"/>
          </a:p>
        </c:txPr>
        <c:crossAx val="121523584"/>
        <c:crosses val="autoZero"/>
        <c:auto val="1"/>
        <c:lblAlgn val="ctr"/>
        <c:lblOffset val="100"/>
      </c:catAx>
      <c:valAx>
        <c:axId val="12152358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21522048"/>
        <c:crosses val="autoZero"/>
        <c:crossBetween val="between"/>
      </c:valAx>
      <c:spPr>
        <a:noFill/>
        <a:ln>
          <a:noFill/>
        </a:ln>
        <a:effectLst/>
      </c:spPr>
    </c:plotArea>
    <c:legend>
      <c:legendPos val="b"/>
      <c:layout>
        <c:manualLayout>
          <c:xMode val="edge"/>
          <c:yMode val="edge"/>
          <c:x val="0.26498668606713954"/>
          <c:y val="0.8628622799927419"/>
          <c:w val="0.46372009292874278"/>
          <c:h val="6.2905044708394489E-2"/>
        </c:manualLayout>
      </c:layout>
      <c:spPr>
        <a:noFill/>
        <a:ln>
          <a:noFill/>
        </a:ln>
        <a:effectLst/>
      </c:spPr>
      <c:txPr>
        <a:bodyPr rot="0" vert="horz"/>
        <a:lstStyle/>
        <a:p>
          <a:pPr>
            <a:defRPr lang="en-US" sz="1100" b="1"/>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928550597841926E-2"/>
          <c:y val="0.18509009009009017"/>
          <c:w val="0.92960848643919536"/>
          <c:h val="0.51132936085691971"/>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Strategic Objective</c:v>
                </c:pt>
                <c:pt idx="1">
                  <c:v>Meetings and processes of Organisations of the South</c:v>
                </c:pt>
                <c:pt idx="2">
                  <c:v>BRICS Structures</c:v>
                </c:pt>
                <c:pt idx="3">
                  <c:v>BRICS IMC</c:v>
                </c:pt>
              </c:strCache>
            </c:strRef>
          </c:cat>
          <c:val>
            <c:numRef>
              <c:f>Sheet1!$B$2:$B$5</c:f>
              <c:numCache>
                <c:formatCode>General</c:formatCode>
                <c:ptCount val="4"/>
                <c:pt idx="0">
                  <c:v>1</c:v>
                </c:pt>
                <c:pt idx="1">
                  <c:v>10</c:v>
                </c:pt>
                <c:pt idx="2">
                  <c:v>4</c:v>
                </c:pt>
                <c:pt idx="3">
                  <c:v>2</c:v>
                </c:pt>
              </c:numCache>
            </c:numRef>
          </c:val>
          <c:extLst xmlns:c16r2="http://schemas.microsoft.com/office/drawing/2015/06/chart">
            <c:ext xmlns:c16="http://schemas.microsoft.com/office/drawing/2014/chart" uri="{C3380CC4-5D6E-409C-BE32-E72D297353CC}">
              <c16:uniqueId val="{00000000-FC21-4785-8444-E30E94736DBE}"/>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Pt>
            <c:idx val="1"/>
            <c:extLst xmlns:c16r2="http://schemas.microsoft.com/office/drawing/2015/06/chart">
              <c:ext xmlns:c16="http://schemas.microsoft.com/office/drawing/2014/chart" uri="{C3380CC4-5D6E-409C-BE32-E72D297353CC}">
                <c16:uniqueId val="{00000001-FC21-4785-8444-E30E94736DBE}"/>
              </c:ext>
            </c:extLst>
          </c:dPt>
          <c:dPt>
            <c:idx val="2"/>
            <c:extLst xmlns:c16r2="http://schemas.microsoft.com/office/drawing/2015/06/chart">
              <c:ext xmlns:c16="http://schemas.microsoft.com/office/drawing/2014/chart" uri="{C3380CC4-5D6E-409C-BE32-E72D297353CC}">
                <c16:uniqueId val="{00000002-FC21-4785-8444-E30E94736DBE}"/>
              </c:ext>
            </c:extLst>
          </c:dPt>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Strategic Objective</c:v>
                </c:pt>
                <c:pt idx="1">
                  <c:v>Meetings and processes of Organisations of the South</c:v>
                </c:pt>
                <c:pt idx="2">
                  <c:v>BRICS Structures</c:v>
                </c:pt>
                <c:pt idx="3">
                  <c:v>BRICS IMC</c:v>
                </c:pt>
              </c:strCache>
            </c:strRef>
          </c:cat>
          <c:val>
            <c:numRef>
              <c:f>Sheet1!$C$2:$C$5</c:f>
              <c:numCache>
                <c:formatCode>General</c:formatCode>
                <c:ptCount val="4"/>
                <c:pt idx="0">
                  <c:v>1</c:v>
                </c:pt>
                <c:pt idx="1">
                  <c:v>10</c:v>
                </c:pt>
                <c:pt idx="2">
                  <c:v>4</c:v>
                </c:pt>
              </c:numCache>
            </c:numRef>
          </c:val>
          <c:extLst xmlns:c16r2="http://schemas.microsoft.com/office/drawing/2015/06/chart">
            <c:ext xmlns:c16="http://schemas.microsoft.com/office/drawing/2014/chart" uri="{C3380CC4-5D6E-409C-BE32-E72D297353CC}">
              <c16:uniqueId val="{00000003-FC21-4785-8444-E30E94736DBE}"/>
            </c:ext>
          </c:extLst>
        </c:ser>
        <c:ser>
          <c:idx val="2"/>
          <c:order val="2"/>
          <c:tx>
            <c:strRef>
              <c:f>Sheet1!$D$1</c:f>
              <c:strCache>
                <c:ptCount val="1"/>
                <c:pt idx="0">
                  <c:v>NOT ACHIEVED</c:v>
                </c:pt>
              </c:strCache>
            </c:strRef>
          </c:tx>
          <c:spPr>
            <a:solidFill>
              <a:srgbClr val="FF0000"/>
            </a:solidFill>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Sheet1!$A$2:$A$5</c:f>
              <c:strCache>
                <c:ptCount val="4"/>
                <c:pt idx="0">
                  <c:v>Strategic Objective</c:v>
                </c:pt>
                <c:pt idx="1">
                  <c:v>Meetings and processes of Organisations of the South</c:v>
                </c:pt>
                <c:pt idx="2">
                  <c:v>BRICS Structures</c:v>
                </c:pt>
                <c:pt idx="3">
                  <c:v>BRICS IMC</c:v>
                </c:pt>
              </c:strCache>
            </c:strRef>
          </c:cat>
          <c:val>
            <c:numRef>
              <c:f>Sheet1!$D$2:$D$5</c:f>
              <c:numCache>
                <c:formatCode>General</c:formatCode>
                <c:ptCount val="4"/>
                <c:pt idx="1">
                  <c:v>0</c:v>
                </c:pt>
                <c:pt idx="3">
                  <c:v>2</c:v>
                </c:pt>
              </c:numCache>
            </c:numRef>
          </c:val>
          <c:extLst xmlns:c16r2="http://schemas.microsoft.com/office/drawing/2015/06/chart">
            <c:ext xmlns:c16="http://schemas.microsoft.com/office/drawing/2014/chart" uri="{C3380CC4-5D6E-409C-BE32-E72D297353CC}">
              <c16:uniqueId val="{00000004-FC21-4785-8444-E30E94736DBE}"/>
            </c:ext>
          </c:extLst>
        </c:ser>
        <c:dLbls>
          <c:showVal val="1"/>
        </c:dLbls>
        <c:gapWidth val="100"/>
        <c:overlap val="-24"/>
        <c:axId val="111286912"/>
        <c:axId val="111317376"/>
      </c:barChart>
      <c:catAx>
        <c:axId val="111286912"/>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b="1"/>
            </a:pPr>
            <a:endParaRPr lang="en-US"/>
          </a:p>
        </c:txPr>
        <c:crossAx val="111317376"/>
        <c:crosses val="autoZero"/>
        <c:auto val="1"/>
        <c:lblAlgn val="ctr"/>
        <c:lblOffset val="100"/>
      </c:catAx>
      <c:valAx>
        <c:axId val="11131737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11286912"/>
        <c:crosses val="autoZero"/>
        <c:crossBetween val="between"/>
      </c:valAx>
      <c:spPr>
        <a:noFill/>
        <a:ln>
          <a:noFill/>
        </a:ln>
        <a:effectLst/>
      </c:spPr>
    </c:plotArea>
    <c:legend>
      <c:legendPos val="b"/>
      <c:layout>
        <c:manualLayout>
          <c:xMode val="edge"/>
          <c:yMode val="edge"/>
          <c:x val="0.30315654817952831"/>
          <c:y val="0.84490587023784003"/>
          <c:w val="0.4347604364542374"/>
          <c:h val="6.2905044708394489E-2"/>
        </c:manualLayout>
      </c:layout>
      <c:spPr>
        <a:noFill/>
        <a:ln>
          <a:noFill/>
        </a:ln>
        <a:effectLst/>
      </c:spPr>
      <c:txPr>
        <a:bodyPr rot="0" vert="horz"/>
        <a:lstStyle/>
        <a:p>
          <a:pPr>
            <a:defRPr lang="en-US" sz="1100" b="1"/>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591573613860753E-2"/>
          <c:y val="0.18220489929153291"/>
          <c:w val="0.92960848643919536"/>
          <c:h val="0.51132936085691971"/>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Strategic Objective</c:v>
                </c:pt>
                <c:pt idx="1">
                  <c:v>Meeting and process of strategic formations of the North </c:v>
                </c:pt>
                <c:pt idx="2">
                  <c:v>100% Partnerships convened (2)</c:v>
                </c:pt>
              </c:strCache>
            </c:strRef>
          </c:cat>
          <c:val>
            <c:numRef>
              <c:f>Sheet1!$B$2:$B$4</c:f>
              <c:numCache>
                <c:formatCode>General</c:formatCode>
                <c:ptCount val="3"/>
                <c:pt idx="0">
                  <c:v>1</c:v>
                </c:pt>
                <c:pt idx="1">
                  <c:v>4</c:v>
                </c:pt>
                <c:pt idx="2">
                  <c:v>1</c:v>
                </c:pt>
              </c:numCache>
            </c:numRef>
          </c:val>
          <c:extLst xmlns:c16r2="http://schemas.microsoft.com/office/drawing/2015/06/chart">
            <c:ext xmlns:c16="http://schemas.microsoft.com/office/drawing/2014/chart" uri="{C3380CC4-5D6E-409C-BE32-E72D297353CC}">
              <c16:uniqueId val="{00000000-C490-4907-97FC-48A8A6232B46}"/>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Pt>
            <c:idx val="1"/>
            <c:extLst xmlns:c16r2="http://schemas.microsoft.com/office/drawing/2015/06/chart">
              <c:ext xmlns:c16="http://schemas.microsoft.com/office/drawing/2014/chart" uri="{C3380CC4-5D6E-409C-BE32-E72D297353CC}">
                <c16:uniqueId val="{00000001-C490-4907-97FC-48A8A6232B46}"/>
              </c:ext>
            </c:extLst>
          </c:dPt>
          <c:dPt>
            <c:idx val="2"/>
            <c:extLst xmlns:c16r2="http://schemas.microsoft.com/office/drawing/2015/06/chart">
              <c:ext xmlns:c16="http://schemas.microsoft.com/office/drawing/2014/chart" uri="{C3380CC4-5D6E-409C-BE32-E72D297353CC}">
                <c16:uniqueId val="{00000002-C490-4907-97FC-48A8A6232B46}"/>
              </c:ext>
            </c:extLst>
          </c:dPt>
          <c:dLbls>
            <c:spPr>
              <a:noFill/>
              <a:ln>
                <a:noFill/>
              </a:ln>
              <a:effectLst/>
            </c:spPr>
            <c:txPr>
              <a:bodyPr rot="0" vert="horz"/>
              <a:lstStyle/>
              <a:p>
                <a:pPr>
                  <a:defRPr lang="en-US" b="1"/>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Strategic Objective</c:v>
                </c:pt>
                <c:pt idx="1">
                  <c:v>Meeting and process of strategic formations of the North </c:v>
                </c:pt>
                <c:pt idx="2">
                  <c:v>100% Partnerships convened (2)</c:v>
                </c:pt>
              </c:strCache>
            </c:strRef>
          </c:cat>
          <c:val>
            <c:numRef>
              <c:f>Sheet1!$C$2:$C$4</c:f>
              <c:numCache>
                <c:formatCode>General</c:formatCode>
                <c:ptCount val="3"/>
                <c:pt idx="0">
                  <c:v>1</c:v>
                </c:pt>
                <c:pt idx="1">
                  <c:v>2</c:v>
                </c:pt>
                <c:pt idx="2">
                  <c:v>1</c:v>
                </c:pt>
              </c:numCache>
            </c:numRef>
          </c:val>
          <c:extLst xmlns:c16r2="http://schemas.microsoft.com/office/drawing/2015/06/chart">
            <c:ext xmlns:c16="http://schemas.microsoft.com/office/drawing/2014/chart" uri="{C3380CC4-5D6E-409C-BE32-E72D297353CC}">
              <c16:uniqueId val="{00000003-C490-4907-97FC-48A8A6232B46}"/>
            </c:ext>
          </c:extLst>
        </c:ser>
        <c:ser>
          <c:idx val="2"/>
          <c:order val="2"/>
          <c:tx>
            <c:strRef>
              <c:f>Sheet1!$D$1</c:f>
              <c:strCache>
                <c:ptCount val="1"/>
                <c:pt idx="0">
                  <c:v>NOT ACHIEVED</c:v>
                </c:pt>
              </c:strCache>
            </c:strRef>
          </c:tx>
          <c:spPr>
            <a:solidFill>
              <a:srgbClr val="FF0000"/>
            </a:solidFill>
            <a:scene3d>
              <a:camera prst="orthographicFront"/>
              <a:lightRig rig="threePt" dir="t"/>
            </a:scene3d>
            <a:sp3d>
              <a:bevelT w="139700" h="139700"/>
            </a:sp3d>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Strategic Objective</c:v>
                </c:pt>
                <c:pt idx="1">
                  <c:v>Meeting and process of strategic formations of the North </c:v>
                </c:pt>
                <c:pt idx="2">
                  <c:v>100% Partnerships convened (2)</c:v>
                </c:pt>
              </c:strCache>
            </c:strRef>
          </c:cat>
          <c:val>
            <c:numRef>
              <c:f>Sheet1!$D$2:$D$4</c:f>
              <c:numCache>
                <c:formatCode>General</c:formatCode>
                <c:ptCount val="3"/>
                <c:pt idx="1">
                  <c:v>2</c:v>
                </c:pt>
              </c:numCache>
            </c:numRef>
          </c:val>
          <c:extLst xmlns:c16r2="http://schemas.microsoft.com/office/drawing/2015/06/chart">
            <c:ext xmlns:c16="http://schemas.microsoft.com/office/drawing/2014/chart" uri="{C3380CC4-5D6E-409C-BE32-E72D297353CC}">
              <c16:uniqueId val="{00000004-C490-4907-97FC-48A8A6232B46}"/>
            </c:ext>
          </c:extLst>
        </c:ser>
        <c:dLbls>
          <c:showVal val="1"/>
        </c:dLbls>
        <c:gapWidth val="100"/>
        <c:overlap val="-24"/>
        <c:axId val="111497600"/>
        <c:axId val="111499136"/>
      </c:barChart>
      <c:catAx>
        <c:axId val="111497600"/>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b="1"/>
            </a:pPr>
            <a:endParaRPr lang="en-US"/>
          </a:p>
        </c:txPr>
        <c:crossAx val="111499136"/>
        <c:crosses val="autoZero"/>
        <c:auto val="1"/>
        <c:lblAlgn val="ctr"/>
        <c:lblOffset val="100"/>
      </c:catAx>
      <c:valAx>
        <c:axId val="11149913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11497600"/>
        <c:crosses val="autoZero"/>
        <c:crossBetween val="between"/>
      </c:valAx>
      <c:spPr>
        <a:noFill/>
        <a:ln>
          <a:noFill/>
        </a:ln>
        <a:effectLst/>
      </c:spPr>
    </c:plotArea>
    <c:legend>
      <c:legendPos val="b"/>
      <c:layout>
        <c:manualLayout>
          <c:xMode val="edge"/>
          <c:yMode val="edge"/>
          <c:x val="0.2655696498203296"/>
          <c:y val="0.85248758637736677"/>
          <c:w val="0.46801038500275938"/>
          <c:h val="6.2905044708394489E-2"/>
        </c:manualLayout>
      </c:layout>
      <c:spPr>
        <a:noFill/>
        <a:ln>
          <a:noFill/>
        </a:ln>
        <a:effectLst/>
      </c:spPr>
      <c:txPr>
        <a:bodyPr rot="0" vert="horz"/>
        <a:lstStyle/>
        <a:p>
          <a:pPr>
            <a:defRPr lang="en-US" sz="1100" b="1"/>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738468335022488E-2"/>
          <c:y val="0.14893450635386124"/>
          <c:w val="0.92306021153296436"/>
          <c:h val="0.6139558370421091"/>
        </c:manualLayout>
      </c:layout>
      <c:barChart>
        <c:barDir val="col"/>
        <c:grouping val="clustered"/>
        <c:ser>
          <c:idx val="0"/>
          <c:order val="0"/>
          <c:tx>
            <c:strRef>
              <c:f>Sheet1!$B$1</c:f>
              <c:strCache>
                <c:ptCount val="1"/>
                <c:pt idx="0">
                  <c:v>ANNUAL TARGET</c:v>
                </c:pt>
              </c:strCache>
            </c:strRef>
          </c:tx>
          <c:spPr>
            <a:solidFill>
              <a:srgbClr val="00B0F0"/>
            </a:solidFill>
            <a:ln>
              <a:noFill/>
            </a:ln>
            <a:effectLst/>
            <a:scene3d>
              <a:camera prst="orthographicFront"/>
              <a:lightRig rig="threePt" dir="t"/>
            </a:scene3d>
            <a:sp3d>
              <a:bevelT w="139700" h="139700"/>
            </a:sp3d>
          </c:spPr>
          <c:dPt>
            <c:idx val="1"/>
            <c:extLst xmlns:c16r2="http://schemas.microsoft.com/office/drawing/2015/06/chart">
              <c:ext xmlns:c16="http://schemas.microsoft.com/office/drawing/2014/chart" uri="{C3380CC4-5D6E-409C-BE32-E72D297353CC}">
                <c16:uniqueId val="{00000000-85E1-4232-AE33-0E387362478D}"/>
              </c:ext>
            </c:extLst>
          </c:dPt>
          <c:dLbls>
            <c:spPr>
              <a:noFill/>
              <a:ln>
                <a:noFill/>
              </a:ln>
              <a:effectLst/>
            </c:spPr>
            <c:txPr>
              <a:bodyPr rot="0" vert="horz"/>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Strategic Objective</c:v>
                </c:pt>
                <c:pt idx="1">
                  <c:v>PPPs</c:v>
                </c:pt>
                <c:pt idx="2">
                  <c:v>Media Statements</c:v>
                </c:pt>
                <c:pt idx="3">
                  <c:v>Stakeholder Publications</c:v>
                </c:pt>
                <c:pt idx="4">
                  <c:v>Opinion Pieces</c:v>
                </c:pt>
              </c:strCache>
            </c:strRef>
          </c:cat>
          <c:val>
            <c:numRef>
              <c:f>Sheet1!$B$2:$B$6</c:f>
              <c:numCache>
                <c:formatCode>General</c:formatCode>
                <c:ptCount val="5"/>
                <c:pt idx="0">
                  <c:v>2</c:v>
                </c:pt>
                <c:pt idx="1">
                  <c:v>12</c:v>
                </c:pt>
                <c:pt idx="2">
                  <c:v>120</c:v>
                </c:pt>
                <c:pt idx="3">
                  <c:v>4</c:v>
                </c:pt>
                <c:pt idx="4">
                  <c:v>12</c:v>
                </c:pt>
              </c:numCache>
            </c:numRef>
          </c:val>
          <c:extLst xmlns:c16r2="http://schemas.microsoft.com/office/drawing/2015/06/chart">
            <c:ext xmlns:c16="http://schemas.microsoft.com/office/drawing/2014/chart" uri="{C3380CC4-5D6E-409C-BE32-E72D297353CC}">
              <c16:uniqueId val="{00000001-85E1-4232-AE33-0E387362478D}"/>
            </c:ext>
          </c:extLst>
        </c:ser>
        <c:ser>
          <c:idx val="1"/>
          <c:order val="1"/>
          <c:tx>
            <c:strRef>
              <c:f>Sheet1!$C$1</c:f>
              <c:strCache>
                <c:ptCount val="1"/>
                <c:pt idx="0">
                  <c:v>ACHIEVED</c:v>
                </c:pt>
              </c:strCache>
            </c:strRef>
          </c:tx>
          <c:spPr>
            <a:solidFill>
              <a:srgbClr val="92D050"/>
            </a:solidFill>
            <a:ln>
              <a:noFill/>
            </a:ln>
            <a:effectLst/>
            <a:scene3d>
              <a:camera prst="orthographicFront"/>
              <a:lightRig rig="threePt" dir="t"/>
            </a:scene3d>
            <a:sp3d>
              <a:bevelT w="139700" h="139700"/>
            </a:sp3d>
          </c:spPr>
          <c:dLbls>
            <c:spPr>
              <a:noFill/>
              <a:ln>
                <a:noFill/>
              </a:ln>
              <a:effectLst/>
            </c:spPr>
            <c:txPr>
              <a:bodyPr rot="0" vert="horz"/>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Strategic Objective</c:v>
                </c:pt>
                <c:pt idx="1">
                  <c:v>PPPs</c:v>
                </c:pt>
                <c:pt idx="2">
                  <c:v>Media Statements</c:v>
                </c:pt>
                <c:pt idx="3">
                  <c:v>Stakeholder Publications</c:v>
                </c:pt>
                <c:pt idx="4">
                  <c:v>Opinion Pieces</c:v>
                </c:pt>
              </c:strCache>
            </c:strRef>
          </c:cat>
          <c:val>
            <c:numRef>
              <c:f>Sheet1!$C$2:$C$6</c:f>
              <c:numCache>
                <c:formatCode>General</c:formatCode>
                <c:ptCount val="5"/>
                <c:pt idx="0">
                  <c:v>2</c:v>
                </c:pt>
                <c:pt idx="1">
                  <c:v>15</c:v>
                </c:pt>
                <c:pt idx="2">
                  <c:v>122</c:v>
                </c:pt>
                <c:pt idx="3">
                  <c:v>5</c:v>
                </c:pt>
                <c:pt idx="4">
                  <c:v>14</c:v>
                </c:pt>
              </c:numCache>
            </c:numRef>
          </c:val>
          <c:extLst xmlns:c16r2="http://schemas.microsoft.com/office/drawing/2015/06/chart">
            <c:ext xmlns:c16="http://schemas.microsoft.com/office/drawing/2014/chart" uri="{C3380CC4-5D6E-409C-BE32-E72D297353CC}">
              <c16:uniqueId val="{00000002-85E1-4232-AE33-0E387362478D}"/>
            </c:ext>
          </c:extLst>
        </c:ser>
        <c:ser>
          <c:idx val="2"/>
          <c:order val="2"/>
          <c:tx>
            <c:strRef>
              <c:f>Sheet1!$D$1</c:f>
              <c:strCache>
                <c:ptCount val="1"/>
                <c:pt idx="0">
                  <c:v>NOT ACHIEVED</c:v>
                </c:pt>
              </c:strCache>
            </c:strRef>
          </c:tx>
          <c:spPr>
            <a:solidFill>
              <a:srgbClr val="FF0000"/>
            </a:solidFill>
          </c:spPr>
          <c:dLbls>
            <c:spPr>
              <a:noFill/>
              <a:ln>
                <a:noFill/>
              </a:ln>
              <a:effectLst/>
            </c:spPr>
            <c:txPr>
              <a:bodyPr/>
              <a:lstStyle/>
              <a:p>
                <a:pPr>
                  <a:defRPr lang="en-US"/>
                </a:pPr>
                <a:endParaRPr lang="en-US"/>
              </a:p>
            </c:txPr>
            <c:dLblPos val="outEnd"/>
            <c:showVal val="1"/>
            <c:extLst xmlns:c16r2="http://schemas.microsoft.com/office/drawing/2015/06/chart">
              <c:ext xmlns:c15="http://schemas.microsoft.com/office/drawing/2012/chart" uri="{CE6537A1-D6FC-4f65-9D91-7224C49458BB}">
                <c15:showLeaderLines val="1"/>
              </c:ext>
            </c:extLst>
          </c:dLbls>
          <c:cat>
            <c:strRef>
              <c:f>Sheet1!$A$2:$A$6</c:f>
              <c:strCache>
                <c:ptCount val="5"/>
                <c:pt idx="0">
                  <c:v>Strategic Objective</c:v>
                </c:pt>
                <c:pt idx="1">
                  <c:v>PPPs</c:v>
                </c:pt>
                <c:pt idx="2">
                  <c:v>Media Statements</c:v>
                </c:pt>
                <c:pt idx="3">
                  <c:v>Stakeholder Publications</c:v>
                </c:pt>
                <c:pt idx="4">
                  <c:v>Opinion Pieces</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3-85E1-4232-AE33-0E387362478D}"/>
            </c:ext>
          </c:extLst>
        </c:ser>
        <c:dLbls>
          <c:showVal val="1"/>
        </c:dLbls>
        <c:gapWidth val="100"/>
        <c:overlap val="-24"/>
        <c:axId val="111432832"/>
        <c:axId val="111434368"/>
      </c:barChart>
      <c:catAx>
        <c:axId val="111432832"/>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vert="horz"/>
          <a:lstStyle/>
          <a:p>
            <a:pPr>
              <a:defRPr lang="en-US"/>
            </a:pPr>
            <a:endParaRPr lang="en-US"/>
          </a:p>
        </c:txPr>
        <c:crossAx val="111434368"/>
        <c:crosses val="autoZero"/>
        <c:auto val="1"/>
        <c:lblAlgn val="ctr"/>
        <c:lblOffset val="100"/>
      </c:catAx>
      <c:valAx>
        <c:axId val="11143436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crossAx val="111432832"/>
        <c:crosses val="autoZero"/>
        <c:crossBetween val="between"/>
      </c:valAx>
      <c:spPr>
        <a:noFill/>
        <a:ln>
          <a:noFill/>
        </a:ln>
        <a:effectLst/>
      </c:spPr>
    </c:plotArea>
    <c:legend>
      <c:legendPos val="b"/>
      <c:spPr>
        <a:noFill/>
        <a:ln>
          <a:noFill/>
        </a:ln>
        <a:effectLst/>
      </c:spPr>
      <c:txPr>
        <a:bodyPr rot="0" vert="horz"/>
        <a:lstStyle/>
        <a:p>
          <a:pPr>
            <a:defRPr lang="en-US" sz="1100"/>
          </a:pPr>
          <a:endParaRPr lang="en-US"/>
        </a:p>
      </c:txPr>
    </c:legend>
    <c:plotVisOnly val="1"/>
    <c:dispBlanksAs val="gap"/>
  </c:chart>
  <c:spPr>
    <a:solidFill>
      <a:schemeClr val="bg1"/>
    </a:solidFill>
    <a:ln w="9525" cap="flat" cmpd="sng" algn="ctr">
      <a:solidFill>
        <a:schemeClr val="accent6">
          <a:lumMod val="50000"/>
        </a:schemeClr>
      </a:solidFill>
      <a:round/>
    </a:ln>
    <a:effectLst/>
  </c:spPr>
  <c:txPr>
    <a:bodyPr/>
    <a:lstStyle/>
    <a:p>
      <a:pPr>
        <a:defRPr sz="900" b="1">
          <a:latin typeface="Arial" panose="020B0604020202020204" pitchFamily="34" charset="0"/>
          <a:cs typeface="Arial" panose="020B0604020202020204" pitchFamily="34" charset="0"/>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B2F5-779B-4328-A1D1-63B533DF62D3}" type="datetimeFigureOut">
              <a:rPr lang="en-US"/>
              <a:pPr>
                <a:defRPr/>
              </a:pPr>
              <a:t>11/28/2020</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92F694E-DA97-4EBA-A740-C906BDE8AB83}" type="slidenum">
              <a:rPr lang="en-US" altLang="en-US"/>
              <a:pPr>
                <a:defRPr/>
              </a:pPr>
              <a:t>‹#›</a:t>
            </a:fld>
            <a:endParaRPr lang="en-US" altLang="en-US"/>
          </a:p>
        </p:txBody>
      </p:sp>
    </p:spTree>
    <p:extLst>
      <p:ext uri="{BB962C8B-B14F-4D97-AF65-F5344CB8AC3E}">
        <p14:creationId xmlns:p14="http://schemas.microsoft.com/office/powerpoint/2010/main" xmlns="" val="152711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099F434-18E2-4767-BB1B-B26A9CD56DB8}" type="datetimeFigureOut">
              <a:rPr lang="en-US"/>
              <a:pPr>
                <a:defRPr/>
              </a:pPr>
              <a:t>11/28/2020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1038" y="4714875"/>
            <a:ext cx="5437187"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579B218-F146-4DCB-91E5-EDB1C13ABE02}" type="slidenum">
              <a:rPr lang="en-US" altLang="en-US"/>
              <a:pPr>
                <a:defRPr/>
              </a:pPr>
              <a:t>‹#›</a:t>
            </a:fld>
            <a:endParaRPr lang="en-US" altLang="en-US"/>
          </a:p>
        </p:txBody>
      </p:sp>
    </p:spTree>
    <p:extLst>
      <p:ext uri="{BB962C8B-B14F-4D97-AF65-F5344CB8AC3E}">
        <p14:creationId xmlns:p14="http://schemas.microsoft.com/office/powerpoint/2010/main" xmlns="" val="2448610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A3A2AD-11A9-4640-BAF7-E53D9CD5407D}"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xmlns="" val="305877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BACC43-CDF0-4CEC-AF20-89CDD8D826BA}"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xmlns="" val="33578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59495D-9D46-4F99-841C-EC906A695EE1}"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xmlns="" val="250971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43B742-7D0D-481F-BB22-45CD42B23A60}"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xmlns="" val="271284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A8DBCC-028B-4BCA-938E-96DF013B08C9}" type="slidenum">
              <a:rPr lang="en-US" altLang="en-US">
                <a:latin typeface="Calibri" panose="020F0502020204030204" pitchFamily="34" charset="0"/>
              </a:rPr>
              <a:pPr/>
              <a:t>80</a:t>
            </a:fld>
            <a:endParaRPr lang="en-US" altLang="en-US">
              <a:latin typeface="Calibri" panose="020F0502020204030204" pitchFamily="34" charset="0"/>
            </a:endParaRPr>
          </a:p>
        </p:txBody>
      </p:sp>
    </p:spTree>
    <p:extLst>
      <p:ext uri="{BB962C8B-B14F-4D97-AF65-F5344CB8AC3E}">
        <p14:creationId xmlns:p14="http://schemas.microsoft.com/office/powerpoint/2010/main" xmlns="" val="121726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latin typeface="Times" panose="02020603050405020304" pitchFamily="18" charset="0"/>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5"/>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277121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8CAF4005-BA03-45A7-9E34-609D561A3558}" type="slidenum">
              <a:rPr lang="en-US" altLang="en-US"/>
              <a:pPr>
                <a:defRPr/>
              </a:pPr>
              <a:t>‹#›</a:t>
            </a:fld>
            <a:endParaRPr lang="en-US" altLang="en-US"/>
          </a:p>
        </p:txBody>
      </p:sp>
    </p:spTree>
    <p:extLst>
      <p:ext uri="{BB962C8B-B14F-4D97-AF65-F5344CB8AC3E}">
        <p14:creationId xmlns:p14="http://schemas.microsoft.com/office/powerpoint/2010/main" xmlns="" val="32970001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21D5717B-B08A-486E-A05C-6CBFFF2D0C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1715510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EBC70ADA-D10B-4F7A-9536-AD3C73383BB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3564056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83DFED89-4DB9-4772-BC9C-CABA514049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1427529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038600"/>
          </a:xfrm>
        </p:spPr>
        <p:txBody>
          <a:bodyPr/>
          <a:lstStyle/>
          <a:p>
            <a:pPr lvl="0"/>
            <a:endParaRPr lang="en-US" noProof="0" dirty="0"/>
          </a:p>
        </p:txBody>
      </p:sp>
      <p:sp>
        <p:nvSpPr>
          <p:cNvPr id="4" name="Rectangle 28"/>
          <p:cNvSpPr>
            <a:spLocks noGrp="1" noChangeArrowheads="1"/>
          </p:cNvSpPr>
          <p:nvPr>
            <p:ph type="sldNum" sz="quarter" idx="10"/>
          </p:nvPr>
        </p:nvSpPr>
        <p:spPr>
          <a:ln/>
        </p:spPr>
        <p:txBody>
          <a:bodyPr/>
          <a:lstStyle>
            <a:lvl1pPr>
              <a:defRPr/>
            </a:lvl1pPr>
          </a:lstStyle>
          <a:p>
            <a:pPr>
              <a:defRPr/>
            </a:pPr>
            <a:fld id="{FF975DFB-2F14-43E8-ADED-AAA4635A74E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2092393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solidFill>
                <a:srgbClr val="000000"/>
              </a:solidFill>
              <a:latin typeface="Times" panose="02020603050405020304" pitchFamily="18" charset="0"/>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5"/>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1839636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fld id="{B494B82E-98FB-4CCF-94C3-15D4404C00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333720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fld id="{56CD20C5-F92A-4A26-8688-F1687E90F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6299183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a:ln/>
        </p:spPr>
        <p:txBody>
          <a:bodyPr/>
          <a:lstStyle>
            <a:lvl1pPr>
              <a:defRPr/>
            </a:lvl1pPr>
          </a:lstStyle>
          <a:p>
            <a:fld id="{497EAB9C-D379-4F51-A1EE-8A21C266E2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928028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fld id="{957CAA64-B2D5-4135-A294-941378E60E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4793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fld id="{EC919A27-BD4A-4D35-8F64-535E6436C3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6617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38DDEF79-2859-4FEE-8A2F-57496D99D4A7}" type="slidenum">
              <a:rPr lang="en-US" altLang="en-US"/>
              <a:pPr>
                <a:defRPr/>
              </a:pPr>
              <a:t>‹#›</a:t>
            </a:fld>
            <a:endParaRPr lang="en-US" altLang="en-US"/>
          </a:p>
        </p:txBody>
      </p:sp>
    </p:spTree>
    <p:extLst>
      <p:ext uri="{BB962C8B-B14F-4D97-AF65-F5344CB8AC3E}">
        <p14:creationId xmlns:p14="http://schemas.microsoft.com/office/powerpoint/2010/main" xmlns="" val="3128383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fld id="{FB544F8D-97C9-4BA1-93C7-AB7A215CE5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276187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98785A23-59C0-4198-BEB0-1CC60117F1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229171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DDB80121-2488-4B44-97A7-6130C8DD0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384309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fld id="{DC6737EA-5616-4295-91FC-152B9E636E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857339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fld id="{E72EF065-7683-4946-A5F3-7226593EFF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4142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36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8"/>
          <p:cNvSpPr>
            <a:spLocks noGrp="1" noChangeArrowheads="1"/>
          </p:cNvSpPr>
          <p:nvPr>
            <p:ph type="sldNum" sz="quarter" idx="10"/>
          </p:nvPr>
        </p:nvSpPr>
        <p:spPr>
          <a:ln/>
        </p:spPr>
        <p:txBody>
          <a:bodyPr/>
          <a:lstStyle>
            <a:lvl1pPr>
              <a:defRPr/>
            </a:lvl1pPr>
          </a:lstStyle>
          <a:p>
            <a:fld id="{45BA7FE5-CEF3-4F7F-87A3-FF39C092BB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3538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36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8"/>
          <p:cNvSpPr>
            <a:spLocks noGrp="1" noChangeArrowheads="1"/>
          </p:cNvSpPr>
          <p:nvPr>
            <p:ph type="sldNum" sz="quarter" idx="10"/>
          </p:nvPr>
        </p:nvSpPr>
        <p:spPr>
          <a:ln/>
        </p:spPr>
        <p:txBody>
          <a:bodyPr/>
          <a:lstStyle>
            <a:lvl1pPr>
              <a:defRPr/>
            </a:lvl1pPr>
          </a:lstStyle>
          <a:p>
            <a:pPr>
              <a:defRPr/>
            </a:pPr>
            <a:fld id="{8E231DE0-2FFE-4D69-9099-6C343DA68F81}" type="slidenum">
              <a:rPr lang="en-US" altLang="en-US"/>
              <a:pPr>
                <a:defRPr/>
              </a:pPr>
              <a:t>‹#›</a:t>
            </a:fld>
            <a:endParaRPr lang="en-US" altLang="en-US"/>
          </a:p>
        </p:txBody>
      </p:sp>
    </p:spTree>
    <p:extLst>
      <p:ext uri="{BB962C8B-B14F-4D97-AF65-F5344CB8AC3E}">
        <p14:creationId xmlns:p14="http://schemas.microsoft.com/office/powerpoint/2010/main" xmlns="" val="377263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latin typeface="Times" panose="02020603050405020304" pitchFamily="18" charset="0"/>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5"/>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324474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72B3BFC9-5BE2-42D6-B37C-5867C9DF8696}" type="slidenum">
              <a:rPr lang="en-US" altLang="en-US"/>
              <a:pPr>
                <a:defRPr/>
              </a:pPr>
              <a:t>‹#›</a:t>
            </a:fld>
            <a:endParaRPr lang="en-US" altLang="en-US"/>
          </a:p>
        </p:txBody>
      </p:sp>
    </p:spTree>
    <p:extLst>
      <p:ext uri="{BB962C8B-B14F-4D97-AF65-F5344CB8AC3E}">
        <p14:creationId xmlns:p14="http://schemas.microsoft.com/office/powerpoint/2010/main" xmlns="" val="17259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F7F5C085-8099-4578-BD74-2D1AC6C2B17A}" type="slidenum">
              <a:rPr lang="en-US" altLang="en-US"/>
              <a:pPr>
                <a:defRPr/>
              </a:pPr>
              <a:t>‹#›</a:t>
            </a:fld>
            <a:endParaRPr lang="en-US" altLang="en-US"/>
          </a:p>
        </p:txBody>
      </p:sp>
    </p:spTree>
    <p:extLst>
      <p:ext uri="{BB962C8B-B14F-4D97-AF65-F5344CB8AC3E}">
        <p14:creationId xmlns:p14="http://schemas.microsoft.com/office/powerpoint/2010/main" xmlns="" val="3431599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7AF0E257-2E1F-4F15-954B-A42752C765A4}" type="slidenum">
              <a:rPr lang="en-US" altLang="en-US"/>
              <a:pPr>
                <a:defRPr/>
              </a:pPr>
              <a:t>‹#›</a:t>
            </a:fld>
            <a:endParaRPr lang="en-US" altLang="en-US"/>
          </a:p>
        </p:txBody>
      </p:sp>
    </p:spTree>
    <p:extLst>
      <p:ext uri="{BB962C8B-B14F-4D97-AF65-F5344CB8AC3E}">
        <p14:creationId xmlns:p14="http://schemas.microsoft.com/office/powerpoint/2010/main" xmlns="" val="269328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8B160B80-204D-4A19-B599-A1ED35621682}" type="slidenum">
              <a:rPr lang="en-US" altLang="en-US"/>
              <a:pPr>
                <a:defRPr/>
              </a:pPr>
              <a:t>‹#›</a:t>
            </a:fld>
            <a:endParaRPr lang="en-US" altLang="en-US"/>
          </a:p>
        </p:txBody>
      </p:sp>
    </p:spTree>
    <p:extLst>
      <p:ext uri="{BB962C8B-B14F-4D97-AF65-F5344CB8AC3E}">
        <p14:creationId xmlns:p14="http://schemas.microsoft.com/office/powerpoint/2010/main" xmlns="" val="327207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E6873B8A-89EA-449A-939B-3AD76911B20D}" type="slidenum">
              <a:rPr lang="en-US" altLang="en-US"/>
              <a:pPr>
                <a:defRPr/>
              </a:pPr>
              <a:t>‹#›</a:t>
            </a:fld>
            <a:endParaRPr lang="en-US" altLang="en-US"/>
          </a:p>
        </p:txBody>
      </p:sp>
    </p:spTree>
    <p:extLst>
      <p:ext uri="{BB962C8B-B14F-4D97-AF65-F5344CB8AC3E}">
        <p14:creationId xmlns:p14="http://schemas.microsoft.com/office/powerpoint/2010/main" xmlns="" val="3575197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68248420-0BD0-46AA-91A6-02BECE54BE6A}" type="slidenum">
              <a:rPr lang="en-US" altLang="en-US"/>
              <a:pPr>
                <a:defRPr/>
              </a:pPr>
              <a:t>‹#›</a:t>
            </a:fld>
            <a:endParaRPr lang="en-US" altLang="en-US"/>
          </a:p>
        </p:txBody>
      </p:sp>
    </p:spTree>
    <p:extLst>
      <p:ext uri="{BB962C8B-B14F-4D97-AF65-F5344CB8AC3E}">
        <p14:creationId xmlns:p14="http://schemas.microsoft.com/office/powerpoint/2010/main" xmlns="" val="385081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0FB22AEF-4398-4A9C-B5D9-BCB31D3B5482}" type="slidenum">
              <a:rPr lang="en-US" altLang="en-US"/>
              <a:pPr>
                <a:defRPr/>
              </a:pPr>
              <a:t>‹#›</a:t>
            </a:fld>
            <a:endParaRPr lang="en-US" altLang="en-US"/>
          </a:p>
        </p:txBody>
      </p:sp>
    </p:spTree>
    <p:extLst>
      <p:ext uri="{BB962C8B-B14F-4D97-AF65-F5344CB8AC3E}">
        <p14:creationId xmlns:p14="http://schemas.microsoft.com/office/powerpoint/2010/main" xmlns="" val="3085009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69DFA3C8-3367-48A6-A641-5D8D2503BDCA}" type="slidenum">
              <a:rPr lang="en-US" altLang="en-US"/>
              <a:pPr>
                <a:defRPr/>
              </a:pPr>
              <a:t>‹#›</a:t>
            </a:fld>
            <a:endParaRPr lang="en-US" altLang="en-US"/>
          </a:p>
        </p:txBody>
      </p:sp>
    </p:spTree>
    <p:extLst>
      <p:ext uri="{BB962C8B-B14F-4D97-AF65-F5344CB8AC3E}">
        <p14:creationId xmlns:p14="http://schemas.microsoft.com/office/powerpoint/2010/main" xmlns="" val="395222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E0BA0DEC-F7CF-46B0-91A0-9961C975CDCE}" type="slidenum">
              <a:rPr lang="en-US" altLang="en-US"/>
              <a:pPr>
                <a:defRPr/>
              </a:pPr>
              <a:t>‹#›</a:t>
            </a:fld>
            <a:endParaRPr lang="en-US" altLang="en-US"/>
          </a:p>
        </p:txBody>
      </p:sp>
    </p:spTree>
    <p:extLst>
      <p:ext uri="{BB962C8B-B14F-4D97-AF65-F5344CB8AC3E}">
        <p14:creationId xmlns:p14="http://schemas.microsoft.com/office/powerpoint/2010/main" xmlns="" val="36666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40D4F696-8EC1-42E4-9071-79FBC094284E}" type="slidenum">
              <a:rPr lang="en-US" altLang="en-US"/>
              <a:pPr>
                <a:defRPr/>
              </a:pPr>
              <a:t>‹#›</a:t>
            </a:fld>
            <a:endParaRPr lang="en-US" altLang="en-US"/>
          </a:p>
        </p:txBody>
      </p:sp>
    </p:spTree>
    <p:extLst>
      <p:ext uri="{BB962C8B-B14F-4D97-AF65-F5344CB8AC3E}">
        <p14:creationId xmlns:p14="http://schemas.microsoft.com/office/powerpoint/2010/main" xmlns="" val="2037114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C4915DF0-857C-4D9C-817A-6171F2E2B0F1}" type="slidenum">
              <a:rPr lang="en-US" altLang="en-US"/>
              <a:pPr>
                <a:defRPr/>
              </a:pPr>
              <a:t>‹#›</a:t>
            </a:fld>
            <a:endParaRPr lang="en-US" altLang="en-US"/>
          </a:p>
        </p:txBody>
      </p:sp>
    </p:spTree>
    <p:extLst>
      <p:ext uri="{BB962C8B-B14F-4D97-AF65-F5344CB8AC3E}">
        <p14:creationId xmlns:p14="http://schemas.microsoft.com/office/powerpoint/2010/main" xmlns="" val="10861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36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8"/>
          <p:cNvSpPr>
            <a:spLocks noGrp="1" noChangeArrowheads="1"/>
          </p:cNvSpPr>
          <p:nvPr>
            <p:ph type="sldNum" sz="quarter" idx="10"/>
          </p:nvPr>
        </p:nvSpPr>
        <p:spPr>
          <a:ln/>
        </p:spPr>
        <p:txBody>
          <a:bodyPr/>
          <a:lstStyle>
            <a:lvl1pPr>
              <a:defRPr/>
            </a:lvl1pPr>
          </a:lstStyle>
          <a:p>
            <a:pPr>
              <a:defRPr/>
            </a:pPr>
            <a:fld id="{6F25EFD5-5752-4F37-92CF-C6C2A92C8A51}" type="slidenum">
              <a:rPr lang="en-US" altLang="en-US"/>
              <a:pPr>
                <a:defRPr/>
              </a:pPr>
              <a:t>‹#›</a:t>
            </a:fld>
            <a:endParaRPr lang="en-US" altLang="en-US"/>
          </a:p>
        </p:txBody>
      </p:sp>
    </p:spTree>
    <p:extLst>
      <p:ext uri="{BB962C8B-B14F-4D97-AF65-F5344CB8AC3E}">
        <p14:creationId xmlns:p14="http://schemas.microsoft.com/office/powerpoint/2010/main" xmlns="" val="2067906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7"/>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8999"/>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2309104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E0A9961B-E80C-4590-AE07-D667D013689C}" type="slidenum">
              <a:rPr lang="en-GB" altLang="en-US"/>
              <a:pPr>
                <a:defRPr/>
              </a:pPr>
              <a:t>‹#›</a:t>
            </a:fld>
            <a:endParaRPr lang="en-GB" altLang="en-US"/>
          </a:p>
        </p:txBody>
      </p:sp>
    </p:spTree>
    <p:extLst>
      <p:ext uri="{BB962C8B-B14F-4D97-AF65-F5344CB8AC3E}">
        <p14:creationId xmlns:p14="http://schemas.microsoft.com/office/powerpoint/2010/main" xmlns="" val="1093590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A769CDA2-BD0D-4349-8AED-8B3046647E37}" type="slidenum">
              <a:rPr lang="en-GB" altLang="en-US"/>
              <a:pPr>
                <a:defRPr/>
              </a:pPr>
              <a:t>‹#›</a:t>
            </a:fld>
            <a:endParaRPr lang="en-GB" altLang="en-US"/>
          </a:p>
        </p:txBody>
      </p:sp>
    </p:spTree>
    <p:extLst>
      <p:ext uri="{BB962C8B-B14F-4D97-AF65-F5344CB8AC3E}">
        <p14:creationId xmlns:p14="http://schemas.microsoft.com/office/powerpoint/2010/main" xmlns="" val="3374884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30955885-999B-4BD1-B4FC-503A80F0942C}" type="slidenum">
              <a:rPr lang="en-GB" altLang="en-US"/>
              <a:pPr>
                <a:defRPr/>
              </a:pPr>
              <a:t>‹#›</a:t>
            </a:fld>
            <a:endParaRPr lang="en-GB" altLang="en-US"/>
          </a:p>
        </p:txBody>
      </p:sp>
    </p:spTree>
    <p:extLst>
      <p:ext uri="{BB962C8B-B14F-4D97-AF65-F5344CB8AC3E}">
        <p14:creationId xmlns:p14="http://schemas.microsoft.com/office/powerpoint/2010/main" xmlns="" val="2367234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A28F81BC-89E1-419C-8A30-3E31A3BB0033}" type="slidenum">
              <a:rPr lang="en-GB" altLang="en-US"/>
              <a:pPr>
                <a:defRPr/>
              </a:pPr>
              <a:t>‹#›</a:t>
            </a:fld>
            <a:endParaRPr lang="en-GB" altLang="en-US"/>
          </a:p>
        </p:txBody>
      </p:sp>
    </p:spTree>
    <p:extLst>
      <p:ext uri="{BB962C8B-B14F-4D97-AF65-F5344CB8AC3E}">
        <p14:creationId xmlns:p14="http://schemas.microsoft.com/office/powerpoint/2010/main" xmlns="" val="149874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31193CBA-A248-4DAB-B11E-824E0542F9BE}" type="slidenum">
              <a:rPr lang="en-US" altLang="en-US"/>
              <a:pPr>
                <a:defRPr/>
              </a:pPr>
              <a:t>‹#›</a:t>
            </a:fld>
            <a:endParaRPr lang="en-US" altLang="en-US"/>
          </a:p>
        </p:txBody>
      </p:sp>
    </p:spTree>
    <p:extLst>
      <p:ext uri="{BB962C8B-B14F-4D97-AF65-F5344CB8AC3E}">
        <p14:creationId xmlns:p14="http://schemas.microsoft.com/office/powerpoint/2010/main" xmlns="" val="782888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3B6C693C-288F-4F4D-9352-80F6555BE205}" type="slidenum">
              <a:rPr lang="en-GB" altLang="en-US"/>
              <a:pPr>
                <a:defRPr/>
              </a:pPr>
              <a:t>‹#›</a:t>
            </a:fld>
            <a:endParaRPr lang="en-GB" altLang="en-US"/>
          </a:p>
        </p:txBody>
      </p:sp>
    </p:spTree>
    <p:extLst>
      <p:ext uri="{BB962C8B-B14F-4D97-AF65-F5344CB8AC3E}">
        <p14:creationId xmlns:p14="http://schemas.microsoft.com/office/powerpoint/2010/main" xmlns="" val="372384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C1B95FB2-1090-46A7-928C-9C110A3F5595}" type="slidenum">
              <a:rPr lang="en-GB" altLang="en-US"/>
              <a:pPr>
                <a:defRPr/>
              </a:pPr>
              <a:t>‹#›</a:t>
            </a:fld>
            <a:endParaRPr lang="en-GB" altLang="en-US"/>
          </a:p>
        </p:txBody>
      </p:sp>
    </p:spTree>
    <p:extLst>
      <p:ext uri="{BB962C8B-B14F-4D97-AF65-F5344CB8AC3E}">
        <p14:creationId xmlns:p14="http://schemas.microsoft.com/office/powerpoint/2010/main" xmlns="" val="86852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9E203322-A3D1-4C66-ADBE-CA10AEC115A0}" type="slidenum">
              <a:rPr lang="en-GB" altLang="en-US"/>
              <a:pPr>
                <a:defRPr/>
              </a:pPr>
              <a:t>‹#›</a:t>
            </a:fld>
            <a:endParaRPr lang="en-GB" altLang="en-US"/>
          </a:p>
        </p:txBody>
      </p:sp>
    </p:spTree>
    <p:extLst>
      <p:ext uri="{BB962C8B-B14F-4D97-AF65-F5344CB8AC3E}">
        <p14:creationId xmlns:p14="http://schemas.microsoft.com/office/powerpoint/2010/main" xmlns="" val="3698119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5A825105-067F-481F-B9D7-34852AED41E7}" type="slidenum">
              <a:rPr lang="en-GB" altLang="en-US"/>
              <a:pPr>
                <a:defRPr/>
              </a:pPr>
              <a:t>‹#›</a:t>
            </a:fld>
            <a:endParaRPr lang="en-GB" altLang="en-US"/>
          </a:p>
        </p:txBody>
      </p:sp>
    </p:spTree>
    <p:extLst>
      <p:ext uri="{BB962C8B-B14F-4D97-AF65-F5344CB8AC3E}">
        <p14:creationId xmlns:p14="http://schemas.microsoft.com/office/powerpoint/2010/main" xmlns="" val="2241965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DB43B4E5-CA8C-4086-91A9-F7608DD382CD}" type="slidenum">
              <a:rPr lang="en-GB" altLang="en-US"/>
              <a:pPr>
                <a:defRPr/>
              </a:pPr>
              <a:t>‹#›</a:t>
            </a:fld>
            <a:endParaRPr lang="en-GB" altLang="en-US"/>
          </a:p>
        </p:txBody>
      </p:sp>
    </p:spTree>
    <p:extLst>
      <p:ext uri="{BB962C8B-B14F-4D97-AF65-F5344CB8AC3E}">
        <p14:creationId xmlns:p14="http://schemas.microsoft.com/office/powerpoint/2010/main" xmlns="" val="882548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8F54A61E-1A0C-4AD0-B39E-FE82C83A59C7}" type="slidenum">
              <a:rPr lang="en-GB" altLang="en-US"/>
              <a:pPr>
                <a:defRPr/>
              </a:pPr>
              <a:t>‹#›</a:t>
            </a:fld>
            <a:endParaRPr lang="en-GB" altLang="en-US"/>
          </a:p>
        </p:txBody>
      </p:sp>
    </p:spTree>
    <p:extLst>
      <p:ext uri="{BB962C8B-B14F-4D97-AF65-F5344CB8AC3E}">
        <p14:creationId xmlns:p14="http://schemas.microsoft.com/office/powerpoint/2010/main" xmlns="" val="3482162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7"/>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8999"/>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286062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0AE62CFB-4D31-42E4-81AA-1D032951564F}" type="slidenum">
              <a:rPr lang="en-GB" altLang="en-US"/>
              <a:pPr>
                <a:defRPr/>
              </a:pPr>
              <a:t>‹#›</a:t>
            </a:fld>
            <a:endParaRPr lang="en-GB" altLang="en-US"/>
          </a:p>
        </p:txBody>
      </p:sp>
    </p:spTree>
    <p:extLst>
      <p:ext uri="{BB962C8B-B14F-4D97-AF65-F5344CB8AC3E}">
        <p14:creationId xmlns:p14="http://schemas.microsoft.com/office/powerpoint/2010/main" xmlns="" val="138673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A8F74B62-52E9-4713-B46D-139219818CD2}" type="slidenum">
              <a:rPr lang="en-GB" altLang="en-US"/>
              <a:pPr>
                <a:defRPr/>
              </a:pPr>
              <a:t>‹#›</a:t>
            </a:fld>
            <a:endParaRPr lang="en-GB" altLang="en-US"/>
          </a:p>
        </p:txBody>
      </p:sp>
    </p:spTree>
    <p:extLst>
      <p:ext uri="{BB962C8B-B14F-4D97-AF65-F5344CB8AC3E}">
        <p14:creationId xmlns:p14="http://schemas.microsoft.com/office/powerpoint/2010/main" xmlns="" val="3241788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E0ADF42F-DDE0-43E3-A2E8-DC733FB88BF9}" type="slidenum">
              <a:rPr lang="en-GB" altLang="en-US"/>
              <a:pPr>
                <a:defRPr/>
              </a:pPr>
              <a:t>‹#›</a:t>
            </a:fld>
            <a:endParaRPr lang="en-GB" altLang="en-US"/>
          </a:p>
        </p:txBody>
      </p:sp>
    </p:spTree>
    <p:extLst>
      <p:ext uri="{BB962C8B-B14F-4D97-AF65-F5344CB8AC3E}">
        <p14:creationId xmlns:p14="http://schemas.microsoft.com/office/powerpoint/2010/main" xmlns="" val="151162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0A3D2144-77B1-4249-9553-AB6E9837A022}" type="slidenum">
              <a:rPr lang="en-US" altLang="en-US"/>
              <a:pPr>
                <a:defRPr/>
              </a:pPr>
              <a:t>‹#›</a:t>
            </a:fld>
            <a:endParaRPr lang="en-US" altLang="en-US"/>
          </a:p>
        </p:txBody>
      </p:sp>
    </p:spTree>
    <p:extLst>
      <p:ext uri="{BB962C8B-B14F-4D97-AF65-F5344CB8AC3E}">
        <p14:creationId xmlns:p14="http://schemas.microsoft.com/office/powerpoint/2010/main" xmlns="" val="4236364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BB4DBF38-DD9B-46D2-BA1F-39BBB2D7B730}" type="slidenum">
              <a:rPr lang="en-GB" altLang="en-US"/>
              <a:pPr>
                <a:defRPr/>
              </a:pPr>
              <a:t>‹#›</a:t>
            </a:fld>
            <a:endParaRPr lang="en-GB" altLang="en-US"/>
          </a:p>
        </p:txBody>
      </p:sp>
    </p:spTree>
    <p:extLst>
      <p:ext uri="{BB962C8B-B14F-4D97-AF65-F5344CB8AC3E}">
        <p14:creationId xmlns:p14="http://schemas.microsoft.com/office/powerpoint/2010/main" xmlns="" val="236075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C41D9C12-DCED-4B12-94B7-E2E029B2A8FF}" type="slidenum">
              <a:rPr lang="en-GB" altLang="en-US"/>
              <a:pPr>
                <a:defRPr/>
              </a:pPr>
              <a:t>‹#›</a:t>
            </a:fld>
            <a:endParaRPr lang="en-GB" altLang="en-US"/>
          </a:p>
        </p:txBody>
      </p:sp>
    </p:spTree>
    <p:extLst>
      <p:ext uri="{BB962C8B-B14F-4D97-AF65-F5344CB8AC3E}">
        <p14:creationId xmlns:p14="http://schemas.microsoft.com/office/powerpoint/2010/main" xmlns="" val="1045882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BC94E156-C673-48C1-8B33-49E6073A745E}" type="slidenum">
              <a:rPr lang="en-GB" altLang="en-US"/>
              <a:pPr>
                <a:defRPr/>
              </a:pPr>
              <a:t>‹#›</a:t>
            </a:fld>
            <a:endParaRPr lang="en-GB" altLang="en-US"/>
          </a:p>
        </p:txBody>
      </p:sp>
    </p:spTree>
    <p:extLst>
      <p:ext uri="{BB962C8B-B14F-4D97-AF65-F5344CB8AC3E}">
        <p14:creationId xmlns:p14="http://schemas.microsoft.com/office/powerpoint/2010/main" xmlns="" val="850065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E5A9ED54-9BC6-40BD-A642-D51A4065DD4E}" type="slidenum">
              <a:rPr lang="en-GB" altLang="en-US"/>
              <a:pPr>
                <a:defRPr/>
              </a:pPr>
              <a:t>‹#›</a:t>
            </a:fld>
            <a:endParaRPr lang="en-GB" altLang="en-US"/>
          </a:p>
        </p:txBody>
      </p:sp>
    </p:spTree>
    <p:extLst>
      <p:ext uri="{BB962C8B-B14F-4D97-AF65-F5344CB8AC3E}">
        <p14:creationId xmlns:p14="http://schemas.microsoft.com/office/powerpoint/2010/main" xmlns="" val="546932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C9A8B1F4-77E4-4EB5-B083-9D87BC2074E2}" type="slidenum">
              <a:rPr lang="en-GB" altLang="en-US"/>
              <a:pPr>
                <a:defRPr/>
              </a:pPr>
              <a:t>‹#›</a:t>
            </a:fld>
            <a:endParaRPr lang="en-GB" altLang="en-US"/>
          </a:p>
        </p:txBody>
      </p:sp>
    </p:spTree>
    <p:extLst>
      <p:ext uri="{BB962C8B-B14F-4D97-AF65-F5344CB8AC3E}">
        <p14:creationId xmlns:p14="http://schemas.microsoft.com/office/powerpoint/2010/main" xmlns="" val="379746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7DA1FCBE-F963-4DFF-B1E6-3D90B81204AA}" type="slidenum">
              <a:rPr lang="en-GB" altLang="en-US"/>
              <a:pPr>
                <a:defRPr/>
              </a:pPr>
              <a:t>‹#›</a:t>
            </a:fld>
            <a:endParaRPr lang="en-GB" altLang="en-US"/>
          </a:p>
        </p:txBody>
      </p:sp>
    </p:spTree>
    <p:extLst>
      <p:ext uri="{BB962C8B-B14F-4D97-AF65-F5344CB8AC3E}">
        <p14:creationId xmlns:p14="http://schemas.microsoft.com/office/powerpoint/2010/main" xmlns="" val="687883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7FE2533C-3288-4364-AF0E-7245D86D6AC1}" type="slidenum">
              <a:rPr lang="en-GB" altLang="en-US"/>
              <a:pPr>
                <a:defRPr/>
              </a:pPr>
              <a:t>‹#›</a:t>
            </a:fld>
            <a:endParaRPr lang="en-GB" altLang="en-US"/>
          </a:p>
        </p:txBody>
      </p:sp>
    </p:spTree>
    <p:extLst>
      <p:ext uri="{BB962C8B-B14F-4D97-AF65-F5344CB8AC3E}">
        <p14:creationId xmlns:p14="http://schemas.microsoft.com/office/powerpoint/2010/main" xmlns="" val="3021145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7"/>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8999"/>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1141743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84BCA8A5-8B59-4E71-AC28-9C9248D2C5C0}" type="slidenum">
              <a:rPr lang="en-GB" altLang="en-US"/>
              <a:pPr>
                <a:defRPr/>
              </a:pPr>
              <a:t>‹#›</a:t>
            </a:fld>
            <a:endParaRPr lang="en-GB" altLang="en-US"/>
          </a:p>
        </p:txBody>
      </p:sp>
    </p:spTree>
    <p:extLst>
      <p:ext uri="{BB962C8B-B14F-4D97-AF65-F5344CB8AC3E}">
        <p14:creationId xmlns:p14="http://schemas.microsoft.com/office/powerpoint/2010/main" xmlns="" val="1775458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C7947852-3156-4C7C-9F85-2452B39A768A}" type="slidenum">
              <a:rPr lang="en-GB" altLang="en-US"/>
              <a:pPr>
                <a:defRPr/>
              </a:pPr>
              <a:t>‹#›</a:t>
            </a:fld>
            <a:endParaRPr lang="en-GB" altLang="en-US"/>
          </a:p>
        </p:txBody>
      </p:sp>
    </p:spTree>
    <p:extLst>
      <p:ext uri="{BB962C8B-B14F-4D97-AF65-F5344CB8AC3E}">
        <p14:creationId xmlns:p14="http://schemas.microsoft.com/office/powerpoint/2010/main" xmlns="" val="254754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8AD6F6CE-EC3C-4C11-B84A-321F682689FA}" type="slidenum">
              <a:rPr lang="en-US" altLang="en-US"/>
              <a:pPr>
                <a:defRPr/>
              </a:pPr>
              <a:t>‹#›</a:t>
            </a:fld>
            <a:endParaRPr lang="en-US" altLang="en-US"/>
          </a:p>
        </p:txBody>
      </p:sp>
    </p:spTree>
    <p:extLst>
      <p:ext uri="{BB962C8B-B14F-4D97-AF65-F5344CB8AC3E}">
        <p14:creationId xmlns:p14="http://schemas.microsoft.com/office/powerpoint/2010/main" xmlns="" val="2392483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6127A5E0-B8D7-4687-ADC2-A9EC95886956}" type="slidenum">
              <a:rPr lang="en-GB" altLang="en-US"/>
              <a:pPr>
                <a:defRPr/>
              </a:pPr>
              <a:t>‹#›</a:t>
            </a:fld>
            <a:endParaRPr lang="en-GB" altLang="en-US"/>
          </a:p>
        </p:txBody>
      </p:sp>
    </p:spTree>
    <p:extLst>
      <p:ext uri="{BB962C8B-B14F-4D97-AF65-F5344CB8AC3E}">
        <p14:creationId xmlns:p14="http://schemas.microsoft.com/office/powerpoint/2010/main" xmlns="" val="120869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F12207EA-4E0F-48DB-86E1-6B989A8D06AA}" type="slidenum">
              <a:rPr lang="en-GB" altLang="en-US"/>
              <a:pPr>
                <a:defRPr/>
              </a:pPr>
              <a:t>‹#›</a:t>
            </a:fld>
            <a:endParaRPr lang="en-GB" altLang="en-US"/>
          </a:p>
        </p:txBody>
      </p:sp>
    </p:spTree>
    <p:extLst>
      <p:ext uri="{BB962C8B-B14F-4D97-AF65-F5344CB8AC3E}">
        <p14:creationId xmlns:p14="http://schemas.microsoft.com/office/powerpoint/2010/main" xmlns="" val="2314775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F0F851FF-EA07-4F62-A3ED-07FBEFCD9CF6}" type="slidenum">
              <a:rPr lang="en-GB" altLang="en-US"/>
              <a:pPr>
                <a:defRPr/>
              </a:pPr>
              <a:t>‹#›</a:t>
            </a:fld>
            <a:endParaRPr lang="en-GB" altLang="en-US"/>
          </a:p>
        </p:txBody>
      </p:sp>
    </p:spTree>
    <p:extLst>
      <p:ext uri="{BB962C8B-B14F-4D97-AF65-F5344CB8AC3E}">
        <p14:creationId xmlns:p14="http://schemas.microsoft.com/office/powerpoint/2010/main" xmlns="" val="4101322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A5CBCCB9-CA75-40B0-99AE-12DB805956EB}" type="slidenum">
              <a:rPr lang="en-GB" altLang="en-US"/>
              <a:pPr>
                <a:defRPr/>
              </a:pPr>
              <a:t>‹#›</a:t>
            </a:fld>
            <a:endParaRPr lang="en-GB" altLang="en-US"/>
          </a:p>
        </p:txBody>
      </p:sp>
    </p:spTree>
    <p:extLst>
      <p:ext uri="{BB962C8B-B14F-4D97-AF65-F5344CB8AC3E}">
        <p14:creationId xmlns:p14="http://schemas.microsoft.com/office/powerpoint/2010/main" xmlns="" val="1240575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C90E7FD3-FC6B-4E05-806A-2C31C992B33E}" type="slidenum">
              <a:rPr lang="en-GB" altLang="en-US"/>
              <a:pPr>
                <a:defRPr/>
              </a:pPr>
              <a:t>‹#›</a:t>
            </a:fld>
            <a:endParaRPr lang="en-GB" altLang="en-US"/>
          </a:p>
        </p:txBody>
      </p:sp>
    </p:spTree>
    <p:extLst>
      <p:ext uri="{BB962C8B-B14F-4D97-AF65-F5344CB8AC3E}">
        <p14:creationId xmlns:p14="http://schemas.microsoft.com/office/powerpoint/2010/main" xmlns="" val="794451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DAE65F64-EA32-4A32-A896-4490DDA9E97D}" type="slidenum">
              <a:rPr lang="en-GB" altLang="en-US"/>
              <a:pPr>
                <a:defRPr/>
              </a:pPr>
              <a:t>‹#›</a:t>
            </a:fld>
            <a:endParaRPr lang="en-GB" altLang="en-US"/>
          </a:p>
        </p:txBody>
      </p:sp>
    </p:spTree>
    <p:extLst>
      <p:ext uri="{BB962C8B-B14F-4D97-AF65-F5344CB8AC3E}">
        <p14:creationId xmlns:p14="http://schemas.microsoft.com/office/powerpoint/2010/main" xmlns="" val="390365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475ADC8F-724C-419A-A09B-F72BDFE20B94}" type="slidenum">
              <a:rPr lang="en-GB" altLang="en-US"/>
              <a:pPr>
                <a:defRPr/>
              </a:pPr>
              <a:t>‹#›</a:t>
            </a:fld>
            <a:endParaRPr lang="en-GB" altLang="en-US"/>
          </a:p>
        </p:txBody>
      </p:sp>
    </p:spTree>
    <p:extLst>
      <p:ext uri="{BB962C8B-B14F-4D97-AF65-F5344CB8AC3E}">
        <p14:creationId xmlns:p14="http://schemas.microsoft.com/office/powerpoint/2010/main" xmlns="" val="3889509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83AE6D2C-C3AC-40CD-B87B-0D40748B253C}" type="slidenum">
              <a:rPr lang="en-GB" altLang="en-US"/>
              <a:pPr>
                <a:defRPr/>
              </a:pPr>
              <a:t>‹#›</a:t>
            </a:fld>
            <a:endParaRPr lang="en-GB" altLang="en-US"/>
          </a:p>
        </p:txBody>
      </p:sp>
    </p:spTree>
    <p:extLst>
      <p:ext uri="{BB962C8B-B14F-4D97-AF65-F5344CB8AC3E}">
        <p14:creationId xmlns:p14="http://schemas.microsoft.com/office/powerpoint/2010/main" xmlns="" val="3376078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7"/>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8999"/>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1594257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8320540A-5356-4379-9280-95BC0296BF16}" type="slidenum">
              <a:rPr lang="en-GB" altLang="en-US"/>
              <a:pPr>
                <a:defRPr/>
              </a:pPr>
              <a:t>‹#›</a:t>
            </a:fld>
            <a:endParaRPr lang="en-GB" altLang="en-US"/>
          </a:p>
        </p:txBody>
      </p:sp>
    </p:spTree>
    <p:extLst>
      <p:ext uri="{BB962C8B-B14F-4D97-AF65-F5344CB8AC3E}">
        <p14:creationId xmlns:p14="http://schemas.microsoft.com/office/powerpoint/2010/main" xmlns="" val="106245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5D86F4A9-75B8-4889-ACBB-BA088FEDE4A0}" type="slidenum">
              <a:rPr lang="en-US" altLang="en-US"/>
              <a:pPr>
                <a:defRPr/>
              </a:pPr>
              <a:t>‹#›</a:t>
            </a:fld>
            <a:endParaRPr lang="en-US" altLang="en-US"/>
          </a:p>
        </p:txBody>
      </p:sp>
    </p:spTree>
    <p:extLst>
      <p:ext uri="{BB962C8B-B14F-4D97-AF65-F5344CB8AC3E}">
        <p14:creationId xmlns:p14="http://schemas.microsoft.com/office/powerpoint/2010/main" xmlns="" val="1492851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EFF35208-02FD-4EA9-958B-8A3865741E5D}" type="slidenum">
              <a:rPr lang="en-GB" altLang="en-US"/>
              <a:pPr>
                <a:defRPr/>
              </a:pPr>
              <a:t>‹#›</a:t>
            </a:fld>
            <a:endParaRPr lang="en-GB" altLang="en-US"/>
          </a:p>
        </p:txBody>
      </p:sp>
    </p:spTree>
    <p:extLst>
      <p:ext uri="{BB962C8B-B14F-4D97-AF65-F5344CB8AC3E}">
        <p14:creationId xmlns:p14="http://schemas.microsoft.com/office/powerpoint/2010/main" xmlns="" val="2465755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EE134EF5-61A7-4B96-A96C-FAC86C7C1D5E}" type="slidenum">
              <a:rPr lang="en-GB" altLang="en-US"/>
              <a:pPr>
                <a:defRPr/>
              </a:pPr>
              <a:t>‹#›</a:t>
            </a:fld>
            <a:endParaRPr lang="en-GB" altLang="en-US"/>
          </a:p>
        </p:txBody>
      </p:sp>
    </p:spTree>
    <p:extLst>
      <p:ext uri="{BB962C8B-B14F-4D97-AF65-F5344CB8AC3E}">
        <p14:creationId xmlns:p14="http://schemas.microsoft.com/office/powerpoint/2010/main" xmlns="" val="7616678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EBB18BD4-3405-4E0F-B3C2-D4E2C3F5256F}" type="slidenum">
              <a:rPr lang="en-GB" altLang="en-US"/>
              <a:pPr>
                <a:defRPr/>
              </a:pPr>
              <a:t>‹#›</a:t>
            </a:fld>
            <a:endParaRPr lang="en-GB" altLang="en-US"/>
          </a:p>
        </p:txBody>
      </p:sp>
    </p:spTree>
    <p:extLst>
      <p:ext uri="{BB962C8B-B14F-4D97-AF65-F5344CB8AC3E}">
        <p14:creationId xmlns:p14="http://schemas.microsoft.com/office/powerpoint/2010/main" xmlns="" val="2511527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636B87BD-9DB4-41FD-B3D6-D6611BBF1FFE}" type="slidenum">
              <a:rPr lang="en-GB" altLang="en-US"/>
              <a:pPr>
                <a:defRPr/>
              </a:pPr>
              <a:t>‹#›</a:t>
            </a:fld>
            <a:endParaRPr lang="en-GB" altLang="en-US"/>
          </a:p>
        </p:txBody>
      </p:sp>
    </p:spTree>
    <p:extLst>
      <p:ext uri="{BB962C8B-B14F-4D97-AF65-F5344CB8AC3E}">
        <p14:creationId xmlns:p14="http://schemas.microsoft.com/office/powerpoint/2010/main" xmlns="" val="737786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3D91D55B-90D4-4404-8D30-AF30C2775C27}" type="slidenum">
              <a:rPr lang="en-GB" altLang="en-US"/>
              <a:pPr>
                <a:defRPr/>
              </a:pPr>
              <a:t>‹#›</a:t>
            </a:fld>
            <a:endParaRPr lang="en-GB" altLang="en-US"/>
          </a:p>
        </p:txBody>
      </p:sp>
    </p:spTree>
    <p:extLst>
      <p:ext uri="{BB962C8B-B14F-4D97-AF65-F5344CB8AC3E}">
        <p14:creationId xmlns:p14="http://schemas.microsoft.com/office/powerpoint/2010/main" xmlns="" val="880392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755BD1B9-7132-4986-B1DF-F0DC49503566}" type="slidenum">
              <a:rPr lang="en-GB" altLang="en-US"/>
              <a:pPr>
                <a:defRPr/>
              </a:pPr>
              <a:t>‹#›</a:t>
            </a:fld>
            <a:endParaRPr lang="en-GB" altLang="en-US"/>
          </a:p>
        </p:txBody>
      </p:sp>
    </p:spTree>
    <p:extLst>
      <p:ext uri="{BB962C8B-B14F-4D97-AF65-F5344CB8AC3E}">
        <p14:creationId xmlns:p14="http://schemas.microsoft.com/office/powerpoint/2010/main" xmlns="" val="4250048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4E10BA7B-4815-4B2D-BB79-AA7401DAD85A}" type="slidenum">
              <a:rPr lang="en-GB" altLang="en-US"/>
              <a:pPr>
                <a:defRPr/>
              </a:pPr>
              <a:t>‹#›</a:t>
            </a:fld>
            <a:endParaRPr lang="en-GB" altLang="en-US"/>
          </a:p>
        </p:txBody>
      </p:sp>
    </p:spTree>
    <p:extLst>
      <p:ext uri="{BB962C8B-B14F-4D97-AF65-F5344CB8AC3E}">
        <p14:creationId xmlns:p14="http://schemas.microsoft.com/office/powerpoint/2010/main" xmlns="" val="358984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DD0D2A0F-BBC6-4D64-8DFA-B987F3A80CF0}" type="slidenum">
              <a:rPr lang="en-GB" altLang="en-US"/>
              <a:pPr>
                <a:defRPr/>
              </a:pPr>
              <a:t>‹#›</a:t>
            </a:fld>
            <a:endParaRPr lang="en-GB" altLang="en-US"/>
          </a:p>
        </p:txBody>
      </p:sp>
    </p:spTree>
    <p:extLst>
      <p:ext uri="{BB962C8B-B14F-4D97-AF65-F5344CB8AC3E}">
        <p14:creationId xmlns:p14="http://schemas.microsoft.com/office/powerpoint/2010/main" xmlns="" val="3648148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0968D352-053E-4ED1-8B11-E24D7C8ADD36}" type="slidenum">
              <a:rPr lang="en-GB" altLang="en-US"/>
              <a:pPr>
                <a:defRPr/>
              </a:pPr>
              <a:t>‹#›</a:t>
            </a:fld>
            <a:endParaRPr lang="en-GB" altLang="en-US"/>
          </a:p>
        </p:txBody>
      </p:sp>
    </p:spTree>
    <p:extLst>
      <p:ext uri="{BB962C8B-B14F-4D97-AF65-F5344CB8AC3E}">
        <p14:creationId xmlns:p14="http://schemas.microsoft.com/office/powerpoint/2010/main" xmlns="" val="1032369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7"/>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8999"/>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240118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CFD4718B-DAF6-477A-9CF6-ED5D41F9BF7D}" type="slidenum">
              <a:rPr lang="en-US" altLang="en-US"/>
              <a:pPr>
                <a:defRPr/>
              </a:pPr>
              <a:t>‹#›</a:t>
            </a:fld>
            <a:endParaRPr lang="en-US" altLang="en-US"/>
          </a:p>
        </p:txBody>
      </p:sp>
    </p:spTree>
    <p:extLst>
      <p:ext uri="{BB962C8B-B14F-4D97-AF65-F5344CB8AC3E}">
        <p14:creationId xmlns:p14="http://schemas.microsoft.com/office/powerpoint/2010/main" xmlns="" val="24016336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5ADBDDC2-6906-4CAB-B8C2-D1B59C2EC7E3}" type="slidenum">
              <a:rPr lang="en-GB" altLang="en-US"/>
              <a:pPr>
                <a:defRPr/>
              </a:pPr>
              <a:t>‹#›</a:t>
            </a:fld>
            <a:endParaRPr lang="en-GB" altLang="en-US"/>
          </a:p>
        </p:txBody>
      </p:sp>
    </p:spTree>
    <p:extLst>
      <p:ext uri="{BB962C8B-B14F-4D97-AF65-F5344CB8AC3E}">
        <p14:creationId xmlns:p14="http://schemas.microsoft.com/office/powerpoint/2010/main" xmlns="" val="889541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9A3707D3-AEF2-4A83-A1F7-171BA3475613}" type="slidenum">
              <a:rPr lang="en-GB" altLang="en-US"/>
              <a:pPr>
                <a:defRPr/>
              </a:pPr>
              <a:t>‹#›</a:t>
            </a:fld>
            <a:endParaRPr lang="en-GB" altLang="en-US"/>
          </a:p>
        </p:txBody>
      </p:sp>
    </p:spTree>
    <p:extLst>
      <p:ext uri="{BB962C8B-B14F-4D97-AF65-F5344CB8AC3E}">
        <p14:creationId xmlns:p14="http://schemas.microsoft.com/office/powerpoint/2010/main" xmlns="" val="37705727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038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9978F527-2FE3-46E2-8C30-12D634E9772F}" type="slidenum">
              <a:rPr lang="en-GB" altLang="en-US"/>
              <a:pPr>
                <a:defRPr/>
              </a:pPr>
              <a:t>‹#›</a:t>
            </a:fld>
            <a:endParaRPr lang="en-GB" altLang="en-US"/>
          </a:p>
        </p:txBody>
      </p:sp>
    </p:spTree>
    <p:extLst>
      <p:ext uri="{BB962C8B-B14F-4D97-AF65-F5344CB8AC3E}">
        <p14:creationId xmlns:p14="http://schemas.microsoft.com/office/powerpoint/2010/main" xmlns="" val="21033563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06C98FDE-9073-4F2C-AD3A-A9E1E48B6375}" type="slidenum">
              <a:rPr lang="en-GB" altLang="en-US"/>
              <a:pPr>
                <a:defRPr/>
              </a:pPr>
              <a:t>‹#›</a:t>
            </a:fld>
            <a:endParaRPr lang="en-GB" altLang="en-US"/>
          </a:p>
        </p:txBody>
      </p:sp>
    </p:spTree>
    <p:extLst>
      <p:ext uri="{BB962C8B-B14F-4D97-AF65-F5344CB8AC3E}">
        <p14:creationId xmlns:p14="http://schemas.microsoft.com/office/powerpoint/2010/main" xmlns="" val="3379246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B431293B-209C-420E-8D49-EA4EDDE9C12B}" type="slidenum">
              <a:rPr lang="en-GB" altLang="en-US"/>
              <a:pPr>
                <a:defRPr/>
              </a:pPr>
              <a:t>‹#›</a:t>
            </a:fld>
            <a:endParaRPr lang="en-GB" altLang="en-US"/>
          </a:p>
        </p:txBody>
      </p:sp>
    </p:spTree>
    <p:extLst>
      <p:ext uri="{BB962C8B-B14F-4D97-AF65-F5344CB8AC3E}">
        <p14:creationId xmlns:p14="http://schemas.microsoft.com/office/powerpoint/2010/main" xmlns="" val="2411146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A6ADC7D1-D068-4701-B055-0338587BC58A}" type="slidenum">
              <a:rPr lang="en-GB" altLang="en-US"/>
              <a:pPr>
                <a:defRPr/>
              </a:pPr>
              <a:t>‹#›</a:t>
            </a:fld>
            <a:endParaRPr lang="en-GB" altLang="en-US"/>
          </a:p>
        </p:txBody>
      </p:sp>
    </p:spTree>
    <p:extLst>
      <p:ext uri="{BB962C8B-B14F-4D97-AF65-F5344CB8AC3E}">
        <p14:creationId xmlns:p14="http://schemas.microsoft.com/office/powerpoint/2010/main" xmlns="" val="888197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43872F57-BD70-4EDB-AAE9-32C0C0528E6F}" type="slidenum">
              <a:rPr lang="en-GB" altLang="en-US"/>
              <a:pPr>
                <a:defRPr/>
              </a:pPr>
              <a:t>‹#›</a:t>
            </a:fld>
            <a:endParaRPr lang="en-GB" altLang="en-US"/>
          </a:p>
        </p:txBody>
      </p:sp>
    </p:spTree>
    <p:extLst>
      <p:ext uri="{BB962C8B-B14F-4D97-AF65-F5344CB8AC3E}">
        <p14:creationId xmlns:p14="http://schemas.microsoft.com/office/powerpoint/2010/main" xmlns="" val="1102649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E1881FFF-3F73-4226-A84A-656491BC4B36}" type="slidenum">
              <a:rPr lang="en-GB" altLang="en-US"/>
              <a:pPr>
                <a:defRPr/>
              </a:pPr>
              <a:t>‹#›</a:t>
            </a:fld>
            <a:endParaRPr lang="en-GB" altLang="en-US"/>
          </a:p>
        </p:txBody>
      </p:sp>
    </p:spTree>
    <p:extLst>
      <p:ext uri="{BB962C8B-B14F-4D97-AF65-F5344CB8AC3E}">
        <p14:creationId xmlns:p14="http://schemas.microsoft.com/office/powerpoint/2010/main" xmlns="" val="2742147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8A83834D-6592-4CAE-B047-5A56C30D5F3C}" type="slidenum">
              <a:rPr lang="en-GB" altLang="en-US"/>
              <a:pPr>
                <a:defRPr/>
              </a:pPr>
              <a:t>‹#›</a:t>
            </a:fld>
            <a:endParaRPr lang="en-GB" altLang="en-US"/>
          </a:p>
        </p:txBody>
      </p:sp>
    </p:spTree>
    <p:extLst>
      <p:ext uri="{BB962C8B-B14F-4D97-AF65-F5344CB8AC3E}">
        <p14:creationId xmlns:p14="http://schemas.microsoft.com/office/powerpoint/2010/main" xmlns="" val="22169997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p:txBody>
          <a:bodyPr/>
          <a:lstStyle>
            <a:lvl1pPr>
              <a:defRPr smtClean="0">
                <a:latin typeface="Arial" panose="020B0604020202020204" pitchFamily="34" charset="0"/>
              </a:defRPr>
            </a:lvl1pPr>
          </a:lstStyle>
          <a:p>
            <a:pPr>
              <a:defRPr/>
            </a:pPr>
            <a:fld id="{47E62C9D-D02E-48DE-8353-9292816B239C}" type="slidenum">
              <a:rPr lang="en-GB" altLang="en-US"/>
              <a:pPr>
                <a:defRPr/>
              </a:pPr>
              <a:t>‹#›</a:t>
            </a:fld>
            <a:endParaRPr lang="en-GB" altLang="en-US"/>
          </a:p>
        </p:txBody>
      </p:sp>
    </p:spTree>
    <p:extLst>
      <p:ext uri="{BB962C8B-B14F-4D97-AF65-F5344CB8AC3E}">
        <p14:creationId xmlns:p14="http://schemas.microsoft.com/office/powerpoint/2010/main" xmlns="" val="66458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63D4BDD6-6B81-4868-AB53-4EA723B5EA06}" type="slidenum">
              <a:rPr lang="en-US" altLang="en-US"/>
              <a:pPr>
                <a:defRPr/>
              </a:pPr>
              <a:t>‹#›</a:t>
            </a:fld>
            <a:endParaRPr lang="en-US" altLang="en-US"/>
          </a:p>
        </p:txBody>
      </p:sp>
    </p:spTree>
    <p:extLst>
      <p:ext uri="{BB962C8B-B14F-4D97-AF65-F5344CB8AC3E}">
        <p14:creationId xmlns:p14="http://schemas.microsoft.com/office/powerpoint/2010/main" xmlns="" val="4572835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p:nvSpPr>
        <p:spPr bwMode="auto">
          <a:xfrm>
            <a:off x="0" y="5715000"/>
            <a:ext cx="91440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en-US" altLang="en-US" sz="1800">
              <a:solidFill>
                <a:prstClr val="black"/>
              </a:solidFill>
            </a:endParaRPr>
          </a:p>
        </p:txBody>
      </p:sp>
      <p:pic>
        <p:nvPicPr>
          <p:cNvPr id="6" name="Picture 7" descr="dirc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5943602"/>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7"/>
            <a:ext cx="7772400" cy="1470025"/>
          </a:xfrm>
        </p:spPr>
        <p:txBody>
          <a:bodyPr/>
          <a:lstStyle>
            <a:lvl1pPr>
              <a:defRPr/>
            </a:lvl1pPr>
          </a:lstStyle>
          <a:p>
            <a:r>
              <a:rPr lang="en-US"/>
              <a:t>Click to edit Master title style</a:t>
            </a:r>
            <a:endParaRPr lang="en-GB"/>
          </a:p>
        </p:txBody>
      </p:sp>
      <p:sp>
        <p:nvSpPr>
          <p:cNvPr id="22539" name="Rectangle 11"/>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xmlns="" val="2894667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fld id="{C41EDCB5-2BF1-49C9-8DED-1B13F45F0385}"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8833239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fld id="{8168E756-509F-4EA8-B242-E2344B6B6007}"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2686098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38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038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a:ln/>
        </p:spPr>
        <p:txBody>
          <a:bodyPr/>
          <a:lstStyle>
            <a:lvl1pPr>
              <a:defRPr/>
            </a:lvl1pPr>
          </a:lstStyle>
          <a:p>
            <a:fld id="{573D48AD-4189-4250-AC2E-EB9CF53E8DBB}"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2607231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fld id="{04AB044F-7A62-4B7E-8EF5-44920E211912}"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1020507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fld id="{C9EED5BD-5D03-428F-AEAD-11353BA633BA}"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4153361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fld id="{5B7EA97C-3844-4B5F-BC47-9F7A9379C465}"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24118949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40D53C2E-1B15-4672-BF3B-39BC658A039C}"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8921661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fld id="{9A7BC095-C9BC-43BF-B832-A24FF1861436}"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2192123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fld id="{B9424706-DADD-4504-B08E-67E2DAC87D69}"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123380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F203698C-B27C-43CB-906D-29CBA55A3DE5}" type="slidenum">
              <a:rPr lang="en-US" altLang="en-US"/>
              <a:pPr>
                <a:defRPr/>
              </a:pPr>
              <a:t>‹#›</a:t>
            </a:fld>
            <a:endParaRPr lang="en-US" altLang="en-US"/>
          </a:p>
        </p:txBody>
      </p:sp>
    </p:spTree>
    <p:extLst>
      <p:ext uri="{BB962C8B-B14F-4D97-AF65-F5344CB8AC3E}">
        <p14:creationId xmlns:p14="http://schemas.microsoft.com/office/powerpoint/2010/main" xmlns="" val="26582969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fld id="{FEB76537-DE9C-4F48-B228-A0ADA3197453}"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xmlns="" val="810620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50" name="Shape 50"/>
          <p:cNvSpPr>
            <a:spLocks noGrp="1"/>
          </p:cNvSpPr>
          <p:nvPr>
            <p:ph type="body" idx="1"/>
          </p:nvPr>
        </p:nvSpPr>
        <p:spPr>
          <a:xfrm>
            <a:off x="457200" y="274638"/>
            <a:ext cx="8229600" cy="5851526"/>
          </a:xfrm>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xmlns="" val="2799360231"/>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owerpoint"/>
          <p:cNvPicPr>
            <a:picLocks noChangeAspect="1" noChangeArrowheads="1"/>
          </p:cNvPicPr>
          <p:nvPr userDrawn="1"/>
        </p:nvPicPr>
        <p:blipFill>
          <a:blip r:embed="rId2">
            <a:extLst>
              <a:ext uri="{28A0092B-C50C-407E-A947-70E740481C1C}">
                <a14:useLocalDpi xmlns:a14="http://schemas.microsoft.com/office/drawing/2010/main" xmlns="" val="0"/>
              </a:ext>
            </a:extLst>
          </a:blip>
          <a:srcRect b="15651"/>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6"/>
          <p:cNvSpPr>
            <a:spLocks noChangeArrowheads="1"/>
          </p:cNvSpPr>
          <p:nvPr userDrawn="1"/>
        </p:nvSpPr>
        <p:spPr bwMode="auto">
          <a:xfrm>
            <a:off x="0" y="5715000"/>
            <a:ext cx="91440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solidFill>
                <a:srgbClr val="000000"/>
              </a:solidFill>
              <a:cs typeface="+mn-cs"/>
            </a:endParaRPr>
          </a:p>
        </p:txBody>
      </p:sp>
      <p:pic>
        <p:nvPicPr>
          <p:cNvPr id="6" name="Picture 7" descr="dirclogo"/>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Rectangle 10"/>
          <p:cNvSpPr>
            <a:spLocks noGrp="1" noChangeArrowheads="1"/>
          </p:cNvSpPr>
          <p:nvPr>
            <p:ph type="ctrTitle" sz="quarter"/>
          </p:nvPr>
        </p:nvSpPr>
        <p:spPr>
          <a:xfrm>
            <a:off x="685800" y="968375"/>
            <a:ext cx="7772400" cy="1470025"/>
          </a:xfrm>
        </p:spPr>
        <p:txBody>
          <a:bodyPr/>
          <a:lstStyle>
            <a:lvl1pPr>
              <a:defRPr/>
            </a:lvl1pPr>
          </a:lstStyle>
          <a:p>
            <a:r>
              <a:rPr lang="en-GB"/>
              <a:t>Click to edit Master title style</a:t>
            </a:r>
          </a:p>
        </p:txBody>
      </p:sp>
      <p:sp>
        <p:nvSpPr>
          <p:cNvPr id="22539" name="Rectangle 11"/>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xmlns="" val="32635228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96879FAE-F574-4B9D-AE36-6482A5753A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7512337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9B673BAB-CF61-4E3A-B537-DB1A864D0CC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163899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D926F7AB-05B4-423F-945A-CF4DFD54351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2601130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19BD8B61-97E4-459D-BFAF-69DD3384C6E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761966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E0BDA6AD-A2E0-4386-8268-E43F0893788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103017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2F2E0AFC-BB95-4187-A735-EED2BC5EB8D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7306556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7C1D4E0F-274E-4874-A0EB-7F945D83D29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333108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latin typeface="Times" panose="02020603050405020304" pitchFamily="18" charset="0"/>
            </a:endParaRPr>
          </a:p>
        </p:txBody>
      </p:sp>
      <p:pic>
        <p:nvPicPr>
          <p:cNvPr id="1027" name="Picture 20" descr="dirclogo"/>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Times" panose="02020603050405020304" pitchFamily="18" charset="0"/>
              </a:defRPr>
            </a:lvl1pPr>
          </a:lstStyle>
          <a:p>
            <a:pPr>
              <a:defRPr/>
            </a:pPr>
            <a:fld id="{166BDC18-F8B6-43D4-B87F-E937CB1903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379" r:id="rId1"/>
    <p:sldLayoutId id="2147489357" r:id="rId2"/>
    <p:sldLayoutId id="2147489358" r:id="rId3"/>
    <p:sldLayoutId id="2147489359" r:id="rId4"/>
    <p:sldLayoutId id="2147489360" r:id="rId5"/>
    <p:sldLayoutId id="2147489361" r:id="rId6"/>
    <p:sldLayoutId id="2147489362" r:id="rId7"/>
    <p:sldLayoutId id="2147489363" r:id="rId8"/>
    <p:sldLayoutId id="2147489364" r:id="rId9"/>
    <p:sldLayoutId id="2147489365" r:id="rId10"/>
    <p:sldLayoutId id="2147489366" r:id="rId11"/>
    <p:sldLayoutId id="2147489367" r:id="rId12"/>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8"/>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solidFill>
                <a:srgbClr val="000000"/>
              </a:solidFill>
              <a:latin typeface="Times" panose="02020603050405020304" pitchFamily="18" charset="0"/>
            </a:endParaRPr>
          </a:p>
        </p:txBody>
      </p:sp>
      <p:pic>
        <p:nvPicPr>
          <p:cNvPr id="2051" name="Picture 20" descr="dirclogo"/>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3"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Times" panose="02020603050405020304" pitchFamily="18" charset="0"/>
              </a:defRPr>
            </a:lvl1pPr>
          </a:lstStyle>
          <a:p>
            <a:fld id="{3B989C8D-D5E7-448E-831D-8AE9A3D8630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79833755"/>
      </p:ext>
    </p:extLst>
  </p:cSld>
  <p:clrMap bg1="lt1" tx1="dk1" bg2="lt2" tx2="dk2" accent1="accent1" accent2="accent2" accent3="accent3" accent4="accent4" accent5="accent5" accent6="accent6" hlink="hlink" folHlink="folHlink"/>
  <p:sldLayoutIdLst>
    <p:sldLayoutId id="2147489463" r:id="rId1"/>
    <p:sldLayoutId id="2147489464" r:id="rId2"/>
    <p:sldLayoutId id="2147489465" r:id="rId3"/>
    <p:sldLayoutId id="2147489466" r:id="rId4"/>
    <p:sldLayoutId id="2147489467" r:id="rId5"/>
    <p:sldLayoutId id="2147489468" r:id="rId6"/>
    <p:sldLayoutId id="2147489469" r:id="rId7"/>
    <p:sldLayoutId id="2147489470" r:id="rId8"/>
    <p:sldLayoutId id="2147489471" r:id="rId9"/>
    <p:sldLayoutId id="2147489472" r:id="rId10"/>
    <p:sldLayoutId id="2147489473" r:id="rId11"/>
    <p:sldLayoutId id="2147489474" r:id="rId12"/>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8"/>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latin typeface="Times" panose="02020603050405020304" pitchFamily="18" charset="0"/>
            </a:endParaRPr>
          </a:p>
        </p:txBody>
      </p:sp>
      <p:pic>
        <p:nvPicPr>
          <p:cNvPr id="2051" name="Picture 20" descr="dirclogo"/>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3"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Times" panose="02020603050405020304" pitchFamily="18" charset="0"/>
              </a:defRPr>
            </a:lvl1pPr>
          </a:lstStyle>
          <a:p>
            <a:pPr>
              <a:defRPr/>
            </a:pPr>
            <a:fld id="{6F1CADF8-267F-4916-AD99-21DE1B97DF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380" r:id="rId1"/>
    <p:sldLayoutId id="2147489368" r:id="rId2"/>
    <p:sldLayoutId id="2147489369" r:id="rId3"/>
    <p:sldLayoutId id="2147489370" r:id="rId4"/>
    <p:sldLayoutId id="2147489371" r:id="rId5"/>
    <p:sldLayoutId id="2147489372" r:id="rId6"/>
    <p:sldLayoutId id="2147489373" r:id="rId7"/>
    <p:sldLayoutId id="2147489374" r:id="rId8"/>
    <p:sldLayoutId id="2147489375" r:id="rId9"/>
    <p:sldLayoutId id="2147489376" r:id="rId10"/>
    <p:sldLayoutId id="2147489377" r:id="rId11"/>
    <p:sldLayoutId id="2147489378" r:id="rId12"/>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3075" name="Picture 20" descr="dirclogo"/>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7"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Times" panose="02020603050405020304" pitchFamily="18" charset="0"/>
                <a:ea typeface="ＭＳ Ｐゴシック" panose="020B0600070205080204" pitchFamily="34" charset="-128"/>
              </a:defRPr>
            </a:lvl1pPr>
          </a:lstStyle>
          <a:p>
            <a:pPr>
              <a:defRPr/>
            </a:pPr>
            <a:fld id="{2D97628B-8452-44C2-B811-55F2E6A572C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9381" r:id="rId1"/>
    <p:sldLayoutId id="2147489382" r:id="rId2"/>
    <p:sldLayoutId id="2147489383" r:id="rId3"/>
    <p:sldLayoutId id="2147489384" r:id="rId4"/>
    <p:sldLayoutId id="2147489385" r:id="rId5"/>
    <p:sldLayoutId id="2147489386" r:id="rId6"/>
    <p:sldLayoutId id="2147489387" r:id="rId7"/>
    <p:sldLayoutId id="2147489388" r:id="rId8"/>
    <p:sldLayoutId id="2147489389" r:id="rId9"/>
    <p:sldLayoutId id="2147489390" r:id="rId10"/>
    <p:sldLayoutId id="2147489391" r:id="rId11"/>
  </p:sldLayoutIdLst>
  <p:hf hdr="0" ftr="0" dt="0"/>
  <p:txStyles>
    <p:titleStyle>
      <a:lvl1pPr algn="ctr" rtl="0" eaLnBrk="0" fontAlgn="base" hangingPunct="0">
        <a:spcBef>
          <a:spcPct val="0"/>
        </a:spcBef>
        <a:spcAft>
          <a:spcPct val="0"/>
        </a:spcAft>
        <a:defRPr sz="3200" b="1">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anose="020B0600070205080204" pitchFamily="34" charset="-128"/>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4099" name="Picture 20" descr="dirclogo"/>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101"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Times" panose="02020603050405020304" pitchFamily="18" charset="0"/>
                <a:ea typeface="ＭＳ Ｐゴシック" panose="020B0600070205080204" pitchFamily="34" charset="-128"/>
              </a:defRPr>
            </a:lvl1pPr>
          </a:lstStyle>
          <a:p>
            <a:pPr>
              <a:defRPr/>
            </a:pPr>
            <a:fld id="{2279EC86-F3EF-4388-B13C-B82FE45EBA5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9392" r:id="rId1"/>
    <p:sldLayoutId id="2147489393" r:id="rId2"/>
    <p:sldLayoutId id="2147489394" r:id="rId3"/>
    <p:sldLayoutId id="2147489395" r:id="rId4"/>
    <p:sldLayoutId id="2147489396" r:id="rId5"/>
    <p:sldLayoutId id="2147489397" r:id="rId6"/>
    <p:sldLayoutId id="2147489398" r:id="rId7"/>
    <p:sldLayoutId id="2147489399" r:id="rId8"/>
    <p:sldLayoutId id="2147489400" r:id="rId9"/>
    <p:sldLayoutId id="2147489401" r:id="rId10"/>
    <p:sldLayoutId id="2147489402" r:id="rId11"/>
  </p:sldLayoutIdLst>
  <p:hf hdr="0" ftr="0" dt="0"/>
  <p:txStyles>
    <p:titleStyle>
      <a:lvl1pPr algn="ctr" rtl="0" eaLnBrk="0" fontAlgn="base" hangingPunct="0">
        <a:spcBef>
          <a:spcPct val="0"/>
        </a:spcBef>
        <a:spcAft>
          <a:spcPct val="0"/>
        </a:spcAft>
        <a:defRPr sz="3200" b="1">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anose="020B0600070205080204" pitchFamily="34" charset="-128"/>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5123" name="Picture 20" descr="dirclogo"/>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5"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Times" panose="02020603050405020304" pitchFamily="18" charset="0"/>
                <a:ea typeface="ＭＳ Ｐゴシック" panose="020B0600070205080204" pitchFamily="34" charset="-128"/>
              </a:defRPr>
            </a:lvl1pPr>
          </a:lstStyle>
          <a:p>
            <a:pPr>
              <a:defRPr/>
            </a:pPr>
            <a:fld id="{CD85F835-1A0D-4912-991E-5FF98355791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9403" r:id="rId1"/>
    <p:sldLayoutId id="2147489404" r:id="rId2"/>
    <p:sldLayoutId id="2147489405" r:id="rId3"/>
    <p:sldLayoutId id="2147489406" r:id="rId4"/>
    <p:sldLayoutId id="2147489407" r:id="rId5"/>
    <p:sldLayoutId id="2147489408" r:id="rId6"/>
    <p:sldLayoutId id="2147489409" r:id="rId7"/>
    <p:sldLayoutId id="2147489410" r:id="rId8"/>
    <p:sldLayoutId id="2147489411" r:id="rId9"/>
    <p:sldLayoutId id="2147489412" r:id="rId10"/>
    <p:sldLayoutId id="2147489413" r:id="rId11"/>
  </p:sldLayoutIdLst>
  <p:hf hdr="0" ftr="0" dt="0"/>
  <p:txStyles>
    <p:titleStyle>
      <a:lvl1pPr algn="ctr" rtl="0" eaLnBrk="0" fontAlgn="base" hangingPunct="0">
        <a:spcBef>
          <a:spcPct val="0"/>
        </a:spcBef>
        <a:spcAft>
          <a:spcPct val="0"/>
        </a:spcAft>
        <a:defRPr sz="3200" b="1">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anose="020B0600070205080204" pitchFamily="34" charset="-128"/>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6147" name="Picture 20" descr="dirclogo"/>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6149"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Times" panose="02020603050405020304" pitchFamily="18" charset="0"/>
                <a:ea typeface="ＭＳ Ｐゴシック" panose="020B0600070205080204" pitchFamily="34" charset="-128"/>
              </a:defRPr>
            </a:lvl1pPr>
          </a:lstStyle>
          <a:p>
            <a:pPr>
              <a:defRPr/>
            </a:pPr>
            <a:fld id="{958A26AF-31FA-4E37-AD3F-43A471F6F0B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9414" r:id="rId1"/>
    <p:sldLayoutId id="2147489415" r:id="rId2"/>
    <p:sldLayoutId id="2147489416" r:id="rId3"/>
    <p:sldLayoutId id="2147489417" r:id="rId4"/>
    <p:sldLayoutId id="2147489418" r:id="rId5"/>
    <p:sldLayoutId id="2147489419" r:id="rId6"/>
    <p:sldLayoutId id="2147489420" r:id="rId7"/>
    <p:sldLayoutId id="2147489421" r:id="rId8"/>
    <p:sldLayoutId id="2147489422" r:id="rId9"/>
    <p:sldLayoutId id="2147489423" r:id="rId10"/>
    <p:sldLayoutId id="2147489424" r:id="rId11"/>
  </p:sldLayoutIdLst>
  <p:hf hdr="0" ftr="0" dt="0"/>
  <p:txStyles>
    <p:titleStyle>
      <a:lvl1pPr algn="ctr" rtl="0" eaLnBrk="0" fontAlgn="base" hangingPunct="0">
        <a:spcBef>
          <a:spcPct val="0"/>
        </a:spcBef>
        <a:spcAft>
          <a:spcPct val="0"/>
        </a:spcAft>
        <a:defRPr sz="3200" b="1">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anose="020B0600070205080204" pitchFamily="34" charset="-128"/>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5715000"/>
            <a:ext cx="9144000" cy="76200"/>
          </a:xfrm>
          <a:prstGeom prst="rect">
            <a:avLst/>
          </a:prstGeom>
          <a:solidFill>
            <a:srgbClr val="008000"/>
          </a:solidFill>
          <a:ln>
            <a:noFill/>
          </a:ln>
        </p:spPr>
        <p:txBody>
          <a:bodyPr wrap="none" anchor="ct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a:defRPr/>
            </a:pPr>
            <a:endParaRPr lang="en-US">
              <a:solidFill>
                <a:prstClr val="black"/>
              </a:solidFill>
              <a:ea typeface="MS PGothic" panose="020B0600070205080204" pitchFamily="34" charset="-128"/>
            </a:endParaRPr>
          </a:p>
        </p:txBody>
      </p:sp>
      <p:pic>
        <p:nvPicPr>
          <p:cNvPr id="7171" name="Picture 20" descr="dirclogo"/>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3"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Times" panose="02020603050405020304" pitchFamily="18" charset="0"/>
                <a:ea typeface="ＭＳ Ｐゴシック" panose="020B0600070205080204" pitchFamily="34" charset="-128"/>
              </a:defRPr>
            </a:lvl1pPr>
          </a:lstStyle>
          <a:p>
            <a:pPr>
              <a:defRPr/>
            </a:pPr>
            <a:fld id="{CC1B63A1-D01A-4943-AC08-89ED1E79A1D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9425" r:id="rId1"/>
    <p:sldLayoutId id="2147489426" r:id="rId2"/>
    <p:sldLayoutId id="2147489427" r:id="rId3"/>
    <p:sldLayoutId id="2147489428" r:id="rId4"/>
    <p:sldLayoutId id="2147489429" r:id="rId5"/>
    <p:sldLayoutId id="2147489430" r:id="rId6"/>
    <p:sldLayoutId id="2147489431" r:id="rId7"/>
    <p:sldLayoutId id="2147489432" r:id="rId8"/>
    <p:sldLayoutId id="2147489433" r:id="rId9"/>
    <p:sldLayoutId id="2147489434" r:id="rId10"/>
    <p:sldLayoutId id="2147489435" r:id="rId11"/>
  </p:sldLayoutIdLst>
  <p:hf hdr="0" ftr="0" dt="0"/>
  <p:txStyles>
    <p:titleStyle>
      <a:lvl1pPr algn="ctr" rtl="0" eaLnBrk="0" fontAlgn="base" hangingPunct="0">
        <a:spcBef>
          <a:spcPct val="0"/>
        </a:spcBef>
        <a:spcAft>
          <a:spcPct val="0"/>
        </a:spcAft>
        <a:defRPr sz="3200" b="1">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anose="020B0600070205080204" pitchFamily="34" charset="-128"/>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5715000"/>
            <a:ext cx="91440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en-US" altLang="en-US" sz="1800">
              <a:solidFill>
                <a:prstClr val="black"/>
              </a:solidFill>
            </a:endParaRPr>
          </a:p>
        </p:txBody>
      </p:sp>
      <p:pic>
        <p:nvPicPr>
          <p:cNvPr id="1027" name="Picture 20" descr="dirclogo"/>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28600" y="5943602"/>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750"/>
            </a:lvl1pPr>
          </a:lstStyle>
          <a:p>
            <a:fld id="{83DA45C5-4634-42BC-A025-9F12F7AB177B}" type="slidenum">
              <a:rPr lang="en-GB" altLang="en-US">
                <a:solidFill>
                  <a:prstClr val="black"/>
                </a:solidFill>
                <a:latin typeface="Times" panose="02020603050405020304" pitchFamily="18" charset="0"/>
              </a:rPr>
              <a:pPr/>
              <a:t>‹#›</a:t>
            </a:fld>
            <a:endParaRPr lang="en-GB" altLang="en-US">
              <a:solidFill>
                <a:prstClr val="black"/>
              </a:solidFill>
              <a:latin typeface="Times" panose="02020603050405020304" pitchFamily="18" charset="0"/>
            </a:endParaRPr>
          </a:p>
        </p:txBody>
      </p:sp>
    </p:spTree>
    <p:extLst>
      <p:ext uri="{BB962C8B-B14F-4D97-AF65-F5344CB8AC3E}">
        <p14:creationId xmlns:p14="http://schemas.microsoft.com/office/powerpoint/2010/main" xmlns="" val="3832827993"/>
      </p:ext>
    </p:extLst>
  </p:cSld>
  <p:clrMap bg1="lt1" tx1="dk1" bg2="lt2" tx2="dk2" accent1="accent1" accent2="accent2" accent3="accent3" accent4="accent4" accent5="accent5" accent6="accent6" hlink="hlink" folHlink="folHlink"/>
  <p:sldLayoutIdLst>
    <p:sldLayoutId id="2147489437" r:id="rId1"/>
    <p:sldLayoutId id="2147489438" r:id="rId2"/>
    <p:sldLayoutId id="2147489439" r:id="rId3"/>
    <p:sldLayoutId id="2147489440" r:id="rId4"/>
    <p:sldLayoutId id="2147489441" r:id="rId5"/>
    <p:sldLayoutId id="2147489442" r:id="rId6"/>
    <p:sldLayoutId id="2147489443" r:id="rId7"/>
    <p:sldLayoutId id="2147489444" r:id="rId8"/>
    <p:sldLayoutId id="2147489445" r:id="rId9"/>
    <p:sldLayoutId id="2147489446" r:id="rId10"/>
    <p:sldLayoutId id="2147489447" r:id="rId11"/>
    <p:sldLayoutId id="2147489448" r:id="rId12"/>
  </p:sldLayoutIdLst>
  <p:hf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342900" algn="ctr" rtl="0" eaLnBrk="1" fontAlgn="base" hangingPunct="1">
        <a:spcBef>
          <a:spcPct val="0"/>
        </a:spcBef>
        <a:spcAft>
          <a:spcPct val="0"/>
        </a:spcAft>
        <a:defRPr sz="2400" b="1">
          <a:solidFill>
            <a:schemeClr val="tx2"/>
          </a:solidFill>
          <a:latin typeface="Arial" charset="0"/>
        </a:defRPr>
      </a:lvl6pPr>
      <a:lvl7pPr marL="685800" algn="ctr" rtl="0" eaLnBrk="1" fontAlgn="base" hangingPunct="1">
        <a:spcBef>
          <a:spcPct val="0"/>
        </a:spcBef>
        <a:spcAft>
          <a:spcPct val="0"/>
        </a:spcAft>
        <a:defRPr sz="2400" b="1">
          <a:solidFill>
            <a:schemeClr val="tx2"/>
          </a:solidFill>
          <a:latin typeface="Arial" charset="0"/>
        </a:defRPr>
      </a:lvl7pPr>
      <a:lvl8pPr marL="1028700" algn="ctr" rtl="0" eaLnBrk="1" fontAlgn="base" hangingPunct="1">
        <a:spcBef>
          <a:spcPct val="0"/>
        </a:spcBef>
        <a:spcAft>
          <a:spcPct val="0"/>
        </a:spcAft>
        <a:defRPr sz="2400" b="1">
          <a:solidFill>
            <a:schemeClr val="tx2"/>
          </a:solidFill>
          <a:latin typeface="Arial" charset="0"/>
        </a:defRPr>
      </a:lvl8pPr>
      <a:lvl9pPr marL="1371600" algn="ctr" rtl="0" eaLnBrk="1" fontAlgn="base" hangingPunct="1">
        <a:spcBef>
          <a:spcPct val="0"/>
        </a:spcBef>
        <a:spcAft>
          <a:spcPct val="0"/>
        </a:spcAft>
        <a:defRPr sz="2400" b="1">
          <a:solidFill>
            <a:schemeClr val="tx2"/>
          </a:solidFill>
          <a:latin typeface="Arial" charset="0"/>
        </a:defRPr>
      </a:lvl9pPr>
    </p:titleStyle>
    <p:bodyStyle>
      <a:lvl1pPr marL="257175" indent="-257175" algn="l" rtl="0" eaLnBrk="0" fontAlgn="base" hangingPunct="0">
        <a:spcBef>
          <a:spcPct val="20000"/>
        </a:spcBef>
        <a:spcAft>
          <a:spcPct val="0"/>
        </a:spcAft>
        <a:buChar char="•"/>
        <a:defRPr sz="1650">
          <a:solidFill>
            <a:schemeClr val="tx1"/>
          </a:solidFill>
          <a:latin typeface="+mn-lt"/>
          <a:ea typeface="+mn-ea"/>
          <a:cs typeface="+mn-cs"/>
        </a:defRPr>
      </a:lvl1pPr>
      <a:lvl2pPr marL="557213" indent="-214313" algn="l" rtl="0" eaLnBrk="0" fontAlgn="base" hangingPunct="0">
        <a:spcBef>
          <a:spcPct val="20000"/>
        </a:spcBef>
        <a:spcAft>
          <a:spcPct val="0"/>
        </a:spcAft>
        <a:buChar char="–"/>
        <a:defRPr sz="15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200">
          <a:solidFill>
            <a:schemeClr val="tx1"/>
          </a:solidFill>
          <a:latin typeface="+mn-lt"/>
        </a:defRPr>
      </a:lvl4pPr>
      <a:lvl5pPr marL="1543050" indent="-171450" algn="l" rtl="0" eaLnBrk="0" fontAlgn="base" hangingPunct="0">
        <a:spcBef>
          <a:spcPct val="20000"/>
        </a:spcBef>
        <a:spcAft>
          <a:spcPct val="0"/>
        </a:spcAft>
        <a:buChar char="»"/>
        <a:defRPr sz="1050">
          <a:solidFill>
            <a:schemeClr val="tx1"/>
          </a:solidFill>
          <a:latin typeface="+mn-lt"/>
        </a:defRPr>
      </a:lvl5pPr>
      <a:lvl6pPr marL="1885950" indent="-171450" algn="l" rtl="0" eaLnBrk="1" fontAlgn="base" hangingPunct="1">
        <a:spcBef>
          <a:spcPct val="20000"/>
        </a:spcBef>
        <a:spcAft>
          <a:spcPct val="0"/>
        </a:spcAft>
        <a:buChar char="»"/>
        <a:defRPr sz="1050">
          <a:solidFill>
            <a:schemeClr val="tx1"/>
          </a:solidFill>
          <a:latin typeface="+mn-lt"/>
        </a:defRPr>
      </a:lvl6pPr>
      <a:lvl7pPr marL="2228850" indent="-171450" algn="l" rtl="0" eaLnBrk="1" fontAlgn="base" hangingPunct="1">
        <a:spcBef>
          <a:spcPct val="20000"/>
        </a:spcBef>
        <a:spcAft>
          <a:spcPct val="0"/>
        </a:spcAft>
        <a:buChar char="»"/>
        <a:defRPr sz="1050">
          <a:solidFill>
            <a:schemeClr val="tx1"/>
          </a:solidFill>
          <a:latin typeface="+mn-lt"/>
        </a:defRPr>
      </a:lvl7pPr>
      <a:lvl8pPr marL="2571750" indent="-171450" algn="l" rtl="0" eaLnBrk="1" fontAlgn="base" hangingPunct="1">
        <a:spcBef>
          <a:spcPct val="20000"/>
        </a:spcBef>
        <a:spcAft>
          <a:spcPct val="0"/>
        </a:spcAft>
        <a:buChar char="»"/>
        <a:defRPr sz="1050">
          <a:solidFill>
            <a:schemeClr val="tx1"/>
          </a:solidFill>
          <a:latin typeface="+mn-lt"/>
        </a:defRPr>
      </a:lvl8pPr>
      <a:lvl9pPr marL="2914650" indent="-171450" algn="l" rtl="0" eaLnBrk="1" fontAlgn="base" hangingPunct="1">
        <a:spcBef>
          <a:spcPct val="20000"/>
        </a:spcBef>
        <a:spcAft>
          <a:spcPct val="0"/>
        </a:spcAft>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userDrawn="1"/>
        </p:nvSpPr>
        <p:spPr bwMode="auto">
          <a:xfrm>
            <a:off x="0" y="5715000"/>
            <a:ext cx="91440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solidFill>
                <a:srgbClr val="000000"/>
              </a:solidFill>
              <a:cs typeface="+mn-cs"/>
            </a:endParaRPr>
          </a:p>
        </p:txBody>
      </p:sp>
      <p:pic>
        <p:nvPicPr>
          <p:cNvPr id="1027" name="Picture 20" descr="dirclogo"/>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228600" y="5943600"/>
            <a:ext cx="2209800"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5"/>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9" name="Rectangle 26"/>
          <p:cNvSpPr>
            <a:spLocks noGrp="1" noChangeArrowheads="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B389F6A-8D27-4DC6-9C58-2865081275A9}" type="slidenum">
              <a:rPr lang="en-GB">
                <a:solidFill>
                  <a:srgbClr val="000000"/>
                </a:solidFill>
                <a:latin typeface="Times" panose="02020603050405020304" pitchFamily="18" charset="0"/>
                <a:cs typeface="+mn-cs"/>
              </a:rPr>
              <a:pPr>
                <a:defRPr/>
              </a:pPr>
              <a:t>‹#›</a:t>
            </a:fld>
            <a:endParaRPr lang="en-GB" dirty="0">
              <a:solidFill>
                <a:srgbClr val="000000"/>
              </a:solidFill>
              <a:latin typeface="Times" panose="02020603050405020304" pitchFamily="18" charset="0"/>
              <a:cs typeface="+mn-cs"/>
            </a:endParaRPr>
          </a:p>
        </p:txBody>
      </p:sp>
    </p:spTree>
    <p:extLst>
      <p:ext uri="{BB962C8B-B14F-4D97-AF65-F5344CB8AC3E}">
        <p14:creationId xmlns:p14="http://schemas.microsoft.com/office/powerpoint/2010/main" xmlns="" val="396240563"/>
      </p:ext>
    </p:extLst>
  </p:cSld>
  <p:clrMap bg1="lt1" tx1="dk1" bg2="lt2" tx2="dk2" accent1="accent1" accent2="accent2" accent3="accent3" accent4="accent4" accent5="accent5" accent6="accent6" hlink="hlink" folHlink="folHlink"/>
  <p:sldLayoutIdLst>
    <p:sldLayoutId id="2147489450" r:id="rId1"/>
    <p:sldLayoutId id="2147489451" r:id="rId2"/>
    <p:sldLayoutId id="2147489452" r:id="rId3"/>
    <p:sldLayoutId id="2147489453" r:id="rId4"/>
    <p:sldLayoutId id="2147489454" r:id="rId5"/>
    <p:sldLayoutId id="2147489455" r:id="rId6"/>
    <p:sldLayoutId id="2147489456" r:id="rId7"/>
    <p:sldLayoutId id="2147489457" r:id="rId8"/>
    <p:sldLayoutId id="2147489458" r:id="rId9"/>
    <p:sldLayoutId id="2147489459" r:id="rId10"/>
    <p:sldLayoutId id="2147489460" r:id="rId11"/>
    <p:sldLayoutId id="2147489461" r:id="rId12"/>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85.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png"/><Relationship Id="rId9" Type="http://schemas.microsoft.com/office/2007/relationships/hdphoto" Target="../media/hdphoto1.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sz="quarter"/>
          </p:nvPr>
        </p:nvSpPr>
        <p:spPr>
          <a:xfrm>
            <a:off x="0" y="333375"/>
            <a:ext cx="9144000" cy="3949700"/>
          </a:xfrm>
        </p:spPr>
        <p:txBody>
          <a:bodyPr/>
          <a:lstStyle/>
          <a:p>
            <a:pPr eaLnBrk="1" hangingPunct="1">
              <a:lnSpc>
                <a:spcPct val="150000"/>
              </a:lnSpc>
              <a:defRPr/>
            </a:pPr>
            <a:r>
              <a:rPr lang="en-ZA" altLang="en-US" sz="3600" dirty="0">
                <a:cs typeface="Arial" panose="020B0604020202020204" pitchFamily="34" charset="0"/>
              </a:rPr>
              <a:t>Department of International Relations </a:t>
            </a:r>
            <a:br>
              <a:rPr lang="en-ZA" altLang="en-US" sz="3600" dirty="0">
                <a:cs typeface="Arial" panose="020B0604020202020204" pitchFamily="34" charset="0"/>
              </a:rPr>
            </a:br>
            <a:r>
              <a:rPr lang="en-ZA" altLang="en-US" sz="3600" dirty="0">
                <a:cs typeface="Arial" panose="020B0604020202020204" pitchFamily="34" charset="0"/>
              </a:rPr>
              <a:t>&amp; </a:t>
            </a:r>
            <a:br>
              <a:rPr lang="en-ZA" altLang="en-US" sz="3600" dirty="0">
                <a:cs typeface="Arial" panose="020B0604020202020204" pitchFamily="34" charset="0"/>
              </a:rPr>
            </a:br>
            <a:r>
              <a:rPr lang="en-ZA" altLang="en-US" sz="3600" dirty="0">
                <a:cs typeface="Arial" panose="020B0604020202020204" pitchFamily="34" charset="0"/>
              </a:rPr>
              <a:t>Cooperation </a:t>
            </a:r>
            <a:br>
              <a:rPr lang="en-ZA" altLang="en-US" sz="3600" dirty="0">
                <a:cs typeface="Arial" panose="020B0604020202020204" pitchFamily="34" charset="0"/>
              </a:rPr>
            </a:br>
            <a:r>
              <a:rPr lang="en-ZA" altLang="en-US" sz="3600" dirty="0">
                <a:cs typeface="Arial" panose="020B0604020202020204" pitchFamily="34" charset="0"/>
              </a:rPr>
              <a:t>2019/20  Annual Report</a:t>
            </a:r>
            <a:r>
              <a:rPr lang="en-ZA" altLang="en-US" sz="2400" dirty="0">
                <a:cs typeface="Arial" panose="020B0604020202020204" pitchFamily="34" charset="0"/>
              </a:rPr>
              <a:t/>
            </a:r>
            <a:br>
              <a:rPr lang="en-ZA" altLang="en-US" sz="2400" dirty="0">
                <a:cs typeface="Arial" panose="020B0604020202020204" pitchFamily="34" charset="0"/>
              </a:rPr>
            </a:br>
            <a:endParaRPr lang="en-US" altLang="en-US" sz="3600" dirty="0">
              <a:solidFill>
                <a:schemeClr val="tx1"/>
              </a:solidFill>
              <a:effectLst>
                <a:outerShdw blurRad="38100" dist="38100" dir="2700000" algn="tl">
                  <a:srgbClr val="000000">
                    <a:alpha val="43137"/>
                  </a:srgbClr>
                </a:outerShdw>
              </a:effectLst>
              <a:cs typeface="Arial" panose="020B0604020202020204" pitchFamily="34" charset="0"/>
            </a:endParaRPr>
          </a:p>
        </p:txBody>
      </p:sp>
      <p:sp>
        <p:nvSpPr>
          <p:cNvPr id="68611" name="Subtitle 2"/>
          <p:cNvSpPr>
            <a:spLocks noGrp="1" noChangeArrowheads="1"/>
          </p:cNvSpPr>
          <p:nvPr>
            <p:ph type="subTitle" sz="quarter" idx="1"/>
          </p:nvPr>
        </p:nvSpPr>
        <p:spPr>
          <a:xfrm>
            <a:off x="1285875" y="4643438"/>
            <a:ext cx="6400800" cy="895350"/>
          </a:xfrm>
        </p:spPr>
        <p:txBody>
          <a:bodyPr/>
          <a:lstStyle/>
          <a:p>
            <a:pPr eaLnBrk="1" hangingPunct="1"/>
            <a:r>
              <a:rPr lang="en-ZA" altLang="en-US" sz="2000" b="1" dirty="0">
                <a:cs typeface="Arial" panose="020B0604020202020204" pitchFamily="34" charset="0"/>
              </a:rPr>
              <a:t>NOVEMBER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lstStyle/>
          <a:p>
            <a:r>
              <a:rPr lang="en-ZA" sz="3000" dirty="0"/>
              <a:t>OFFICE OF THE CHIEF OPERATIONS OFFICER</a:t>
            </a:r>
          </a:p>
        </p:txBody>
      </p:sp>
      <p:sp>
        <p:nvSpPr>
          <p:cNvPr id="3" name="Content Placeholder 2"/>
          <p:cNvSpPr>
            <a:spLocks noGrp="1"/>
          </p:cNvSpPr>
          <p:nvPr>
            <p:ph idx="1"/>
          </p:nvPr>
        </p:nvSpPr>
        <p:spPr>
          <a:xfrm>
            <a:off x="0" y="764704"/>
            <a:ext cx="9144000" cy="4896544"/>
          </a:xfrm>
        </p:spPr>
        <p:txBody>
          <a:bodyPr/>
          <a:lstStyle/>
          <a:p>
            <a:pPr marL="0" indent="0" algn="just">
              <a:buNone/>
            </a:pPr>
            <a:r>
              <a:rPr lang="en-ZA" sz="2000" dirty="0">
                <a:ea typeface="Calibri" panose="020F0502020204030204" pitchFamily="34" charset="0"/>
                <a:cs typeface="Times New Roman" panose="02020603050405020304" pitchFamily="18" charset="0"/>
              </a:rPr>
              <a:t>In terms of advancing gender mainstreaming, youth development and access for people with disability, the following initiatives, amongst other, were undertaken:</a:t>
            </a:r>
          </a:p>
          <a:p>
            <a:pPr algn="just">
              <a:buFont typeface="Wingdings" panose="05000000000000000000" pitchFamily="2" charset="2"/>
              <a:buChar char="Ø"/>
            </a:pPr>
            <a:r>
              <a:rPr lang="en-ZA" sz="2000" dirty="0">
                <a:ea typeface="Calibri" panose="020F0502020204030204" pitchFamily="34" charset="0"/>
                <a:cs typeface="Times New Roman" panose="02020603050405020304" pitchFamily="18" charset="0"/>
              </a:rPr>
              <a:t>Sexual harassment workshops were conducted in order to equip the participants with the necessary skills and knowledge.</a:t>
            </a:r>
          </a:p>
          <a:p>
            <a:pPr algn="just">
              <a:buFont typeface="Wingdings" panose="05000000000000000000" pitchFamily="2" charset="2"/>
              <a:buChar char="Ø"/>
            </a:pPr>
            <a:r>
              <a:rPr lang="en-ZA" sz="2000" dirty="0">
                <a:ea typeface="Calibri" panose="020F0502020204030204" pitchFamily="34" charset="0"/>
                <a:cs typeface="Times New Roman" panose="02020603050405020304" pitchFamily="18" charset="0"/>
              </a:rPr>
              <a:t>A DIRCO Women's forum meeting in celebration of Women's month with the aim to create a platform for women in DIRCO to have a conversation on gender equality and women’s empowerment.</a:t>
            </a:r>
          </a:p>
          <a:p>
            <a:pPr algn="just">
              <a:buFont typeface="Wingdings" panose="05000000000000000000" pitchFamily="2" charset="2"/>
              <a:buChar char="Ø"/>
            </a:pPr>
            <a:r>
              <a:rPr lang="en-ZA" sz="2000" dirty="0">
                <a:ea typeface="Calibri" panose="020F0502020204030204" pitchFamily="34" charset="0"/>
                <a:cs typeface="Times New Roman" panose="02020603050405020304" pitchFamily="18" charset="0"/>
              </a:rPr>
              <a:t>In advancing the Youth, a mentorship and job shadowing programme was also held during the Take a Girl child to Work Day in June 2019, which exposed girl and boy children to the diplomatic working environment. </a:t>
            </a:r>
          </a:p>
          <a:p>
            <a:pPr algn="just">
              <a:buFont typeface="Wingdings" panose="05000000000000000000" pitchFamily="2" charset="2"/>
              <a:buChar char="Ø"/>
            </a:pPr>
            <a:r>
              <a:rPr lang="en-ZA" sz="2000" dirty="0">
                <a:ea typeface="Calibri" panose="020F0502020204030204" pitchFamily="34" charset="0"/>
                <a:cs typeface="Times New Roman" panose="02020603050405020304" pitchFamily="18" charset="0"/>
              </a:rPr>
              <a:t>In respect of the Disability mainstreaming programme, stakeholder consultations have been held within various branches to create an awareness on mainstreaming of/and inclusion of disability within the programmes and projects of the Department. </a:t>
            </a:r>
            <a:endParaRPr lang="en-GB" sz="2000" dirty="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pPr>
              <a:defRPr/>
            </a:pPr>
            <a:fld id="{72B3BFC9-5BE2-42D6-B37C-5867C9DF8696}" type="slidenum">
              <a:rPr lang="en-US" altLang="en-US" smtClean="0"/>
              <a:pPr>
                <a:defRPr/>
              </a:pPr>
              <a:t>10</a:t>
            </a:fld>
            <a:endParaRPr lang="en-US" altLang="en-US"/>
          </a:p>
        </p:txBody>
      </p:sp>
    </p:spTree>
    <p:extLst>
      <p:ext uri="{BB962C8B-B14F-4D97-AF65-F5344CB8AC3E}">
        <p14:creationId xmlns:p14="http://schemas.microsoft.com/office/powerpoint/2010/main" xmlns="" val="200288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48"/>
            <a:ext cx="9144000" cy="948680"/>
          </a:xfrm>
        </p:spPr>
        <p:txBody>
          <a:bodyPr/>
          <a:lstStyle/>
          <a:p>
            <a:r>
              <a:rPr lang="en-ZA" sz="3000" dirty="0"/>
              <a:t>FINANCE AND LEGAL</a:t>
            </a:r>
          </a:p>
        </p:txBody>
      </p:sp>
      <p:sp>
        <p:nvSpPr>
          <p:cNvPr id="3" name="Content Placeholder 2"/>
          <p:cNvSpPr>
            <a:spLocks noGrp="1"/>
          </p:cNvSpPr>
          <p:nvPr>
            <p:ph idx="1"/>
          </p:nvPr>
        </p:nvSpPr>
        <p:spPr>
          <a:xfrm>
            <a:off x="0" y="980728"/>
            <a:ext cx="9144000" cy="4630216"/>
          </a:xfrm>
        </p:spPr>
        <p:txBody>
          <a:bodyPr/>
          <a:lstStyle/>
          <a:p>
            <a:pPr algn="just">
              <a:buFont typeface="Wingdings" panose="05000000000000000000" pitchFamily="2" charset="2"/>
              <a:buChar char="Ø"/>
            </a:pPr>
            <a:r>
              <a:rPr lang="en-ZA" sz="2400" dirty="0">
                <a:ea typeface="Calibri" panose="020F0502020204030204" pitchFamily="34" charset="0"/>
                <a:cs typeface="Times New Roman" panose="02020603050405020304" pitchFamily="18" charset="0"/>
              </a:rPr>
              <a:t>The 100% compliance with the 30-day payment period target was not </a:t>
            </a:r>
            <a:r>
              <a:rPr lang="en-ZA" sz="2400">
                <a:ea typeface="Calibri" panose="020F0502020204030204" pitchFamily="34" charset="0"/>
                <a:cs typeface="Times New Roman" panose="02020603050405020304" pitchFamily="18" charset="0"/>
              </a:rPr>
              <a:t>achieved only 83.6</a:t>
            </a:r>
            <a:r>
              <a:rPr lang="en-ZA" sz="2400" dirty="0">
                <a:ea typeface="Calibri" panose="020F0502020204030204" pitchFamily="34" charset="0"/>
                <a:cs typeface="Times New Roman" panose="02020603050405020304" pitchFamily="18" charset="0"/>
              </a:rPr>
              <a:t>% compliance with the 30-day payment period.</a:t>
            </a:r>
          </a:p>
          <a:p>
            <a:pPr marL="0" indent="0" algn="just">
              <a:buNone/>
            </a:pPr>
            <a:endParaRPr lang="en-ZA" sz="1800" dirty="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en-ZA" sz="2400" kern="1200" dirty="0"/>
              <a:t>100% (698) legal services, advice and assistance provided as follow:</a:t>
            </a:r>
            <a:endParaRPr lang="en-ZA" kern="1200" dirty="0"/>
          </a:p>
          <a:p>
            <a:pPr marL="982663" indent="-355600" algn="just">
              <a:buFont typeface="Wingdings" panose="05000000000000000000" pitchFamily="2" charset="2"/>
              <a:buChar char="ü"/>
            </a:pPr>
            <a:r>
              <a:rPr lang="en-ZA" sz="2400" dirty="0">
                <a:ea typeface="Calibri" panose="020F0502020204030204" pitchFamily="34" charset="0"/>
                <a:cs typeface="Times New Roman" panose="02020603050405020304" pitchFamily="18" charset="0"/>
              </a:rPr>
              <a:t>100% (279) of requests for legal services, policy advice and assistance provided on international law; and</a:t>
            </a:r>
          </a:p>
          <a:p>
            <a:pPr marL="982663" indent="-355600" algn="just">
              <a:buFont typeface="Wingdings" panose="05000000000000000000" pitchFamily="2" charset="2"/>
              <a:buChar char="ü"/>
            </a:pPr>
            <a:r>
              <a:rPr lang="en-ZA" sz="2400" dirty="0">
                <a:ea typeface="Calibri" panose="020F0502020204030204" pitchFamily="34" charset="0"/>
                <a:cs typeface="Times New Roman" panose="02020603050405020304" pitchFamily="18" charset="0"/>
              </a:rPr>
              <a:t>100% (419) of requests for legal services, policy advice and assistance provided on domestic law.</a:t>
            </a:r>
          </a:p>
          <a:p>
            <a:pPr marL="631825" indent="-631825" algn="just"/>
            <a:endParaRPr lang="en-GB" sz="2400" dirty="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pPr>
              <a:defRPr/>
            </a:pPr>
            <a:fld id="{72B3BFC9-5BE2-42D6-B37C-5867C9DF8696}" type="slidenum">
              <a:rPr lang="en-US" altLang="en-US" smtClean="0"/>
              <a:pPr>
                <a:defRPr/>
              </a:pPr>
              <a:t>11</a:t>
            </a:fld>
            <a:endParaRPr lang="en-US" altLang="en-US"/>
          </a:p>
        </p:txBody>
      </p:sp>
    </p:spTree>
    <p:extLst>
      <p:ext uri="{BB962C8B-B14F-4D97-AF65-F5344CB8AC3E}">
        <p14:creationId xmlns:p14="http://schemas.microsoft.com/office/powerpoint/2010/main" xmlns="" val="337988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noChangeArrowheads="1"/>
          </p:cNvSpPr>
          <p:nvPr>
            <p:ph type="title"/>
          </p:nvPr>
        </p:nvSpPr>
        <p:spPr>
          <a:xfrm>
            <a:off x="461963" y="44450"/>
            <a:ext cx="8229600" cy="1143000"/>
          </a:xfrm>
        </p:spPr>
        <p:txBody>
          <a:bodyPr/>
          <a:lstStyle/>
          <a:p>
            <a:r>
              <a:rPr lang="en-ZA" altLang="en-US" sz="3000" u="sng" dirty="0"/>
              <a:t>PROGRAMME 2: </a:t>
            </a:r>
            <a:br>
              <a:rPr lang="en-ZA" altLang="en-US" sz="3000" u="sng" dirty="0"/>
            </a:br>
            <a:r>
              <a:rPr lang="en-ZA" altLang="en-US" sz="3000" u="sng" dirty="0"/>
              <a:t>INTERNATIONAL RELATIONS</a:t>
            </a:r>
          </a:p>
        </p:txBody>
      </p:sp>
      <p:sp>
        <p:nvSpPr>
          <p:cNvPr id="92163"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30356F00-151B-4AF0-B26F-77BD7B40BEFD}" type="slidenum">
              <a:rPr lang="en-US" altLang="en-US" sz="1000">
                <a:latin typeface="Times" panose="02020603050405020304" pitchFamily="18" charset="0"/>
              </a:rPr>
              <a:pPr>
                <a:spcBef>
                  <a:spcPct val="0"/>
                </a:spcBef>
                <a:buFontTx/>
                <a:buNone/>
              </a:pPr>
              <a:t>12</a:t>
            </a:fld>
            <a:endParaRPr lang="en-US" altLang="en-US" sz="1000">
              <a:latin typeface="Times"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2964957009"/>
              </p:ext>
            </p:extLst>
          </p:nvPr>
        </p:nvGraphicFramePr>
        <p:xfrm>
          <a:off x="107504" y="1187450"/>
          <a:ext cx="8928992" cy="44737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a:xfrm>
            <a:off x="0" y="136524"/>
            <a:ext cx="9144000" cy="556171"/>
          </a:xfrm>
        </p:spPr>
        <p:txBody>
          <a:bodyPr/>
          <a:lstStyle/>
          <a:p>
            <a:r>
              <a:rPr lang="en-ZA" altLang="en-US" sz="3000" dirty="0"/>
              <a:t>STRUCTURED BILATERAL MECHANISMS</a:t>
            </a:r>
          </a:p>
        </p:txBody>
      </p:sp>
      <p:sp>
        <p:nvSpPr>
          <p:cNvPr id="78851" name="Content Placeholder 2"/>
          <p:cNvSpPr>
            <a:spLocks noGrp="1" noChangeArrowheads="1"/>
          </p:cNvSpPr>
          <p:nvPr>
            <p:ph idx="1"/>
          </p:nvPr>
        </p:nvSpPr>
        <p:spPr>
          <a:xfrm>
            <a:off x="107950" y="796925"/>
            <a:ext cx="8928100" cy="4935538"/>
          </a:xfrm>
        </p:spPr>
        <p:txBody>
          <a:bodyPr/>
          <a:lstStyle/>
          <a:p>
            <a:pPr>
              <a:buFont typeface="Wingdings" panose="05000000000000000000" pitchFamily="2" charset="2"/>
              <a:buChar char="Ø"/>
            </a:pPr>
            <a:r>
              <a:rPr lang="en-ZA" altLang="en-US" sz="2100" dirty="0"/>
              <a:t>Structured Bilateral mechanisms and High-level engagements are used to strengthen bilateral, economic and political relations through the signature, consideration and finalisation of a number of agreements/</a:t>
            </a:r>
            <a:r>
              <a:rPr lang="en-ZA" altLang="en-US" sz="2100" dirty="0" err="1"/>
              <a:t>MoUs</a:t>
            </a:r>
            <a:r>
              <a:rPr lang="en-ZA" altLang="en-US" sz="2100" dirty="0"/>
              <a:t> and assessment of progress being made by government departments in various fields of cooperation.</a:t>
            </a:r>
          </a:p>
          <a:p>
            <a:pPr>
              <a:buFont typeface="Wingdings" panose="05000000000000000000" pitchFamily="2" charset="2"/>
              <a:buChar char="Ø"/>
            </a:pPr>
            <a:r>
              <a:rPr lang="en-ZA" altLang="en-US" sz="2100" dirty="0"/>
              <a:t>During the reporting period a BNC was held with Nigeria and the two Presidents deliberated on areas of cooperation for political, diplomacy, defence, security, economic and social;</a:t>
            </a:r>
          </a:p>
          <a:p>
            <a:pPr>
              <a:buFont typeface="Wingdings" panose="05000000000000000000" pitchFamily="2" charset="2"/>
              <a:buChar char="Ø"/>
            </a:pPr>
            <a:r>
              <a:rPr lang="en-ZA" altLang="en-US" sz="2100" dirty="0"/>
              <a:t>The Presidents strongly condemned attacks against foreign nationals;</a:t>
            </a:r>
          </a:p>
          <a:p>
            <a:pPr>
              <a:buFont typeface="Wingdings" panose="05000000000000000000" pitchFamily="2" charset="2"/>
              <a:buChar char="Ø"/>
            </a:pPr>
            <a:r>
              <a:rPr lang="en-ZA" altLang="en-US" sz="2100" dirty="0"/>
              <a:t>Reaffirmed their commitment to working together in pursuit of sustainable peace and economic development on the continent in the context of AU Agenda 2063 and the African Continental Free Trade Area Agreement (</a:t>
            </a:r>
            <a:r>
              <a:rPr lang="en-ZA" altLang="en-US" sz="2100" dirty="0" err="1"/>
              <a:t>AfCFTA</a:t>
            </a:r>
            <a:r>
              <a:rPr lang="en-ZA" altLang="en-US" sz="2100" dirty="0"/>
              <a:t>).</a:t>
            </a:r>
          </a:p>
          <a:p>
            <a:endParaRPr lang="en-ZA" altLang="en-US" dirty="0"/>
          </a:p>
          <a:p>
            <a:endParaRPr lang="en-ZA" altLang="en-US" dirty="0"/>
          </a:p>
        </p:txBody>
      </p:sp>
      <p:sp>
        <p:nvSpPr>
          <p:cNvPr id="7885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53783A25-67EF-4AC0-9A71-D19DE058CE16}" type="slidenum">
              <a:rPr lang="en-US" altLang="en-US" sz="1000">
                <a:latin typeface="Times" panose="02020603050405020304" pitchFamily="18" charset="0"/>
              </a:rPr>
              <a:pPr>
                <a:spcBef>
                  <a:spcPct val="0"/>
                </a:spcBef>
                <a:buFontTx/>
                <a:buNone/>
              </a:pPr>
              <a:t>13</a:t>
            </a:fld>
            <a:endParaRPr lang="en-US" altLang="en-US" sz="1000">
              <a:latin typeface="Times"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title"/>
          </p:nvPr>
        </p:nvSpPr>
        <p:spPr>
          <a:xfrm>
            <a:off x="0" y="115888"/>
            <a:ext cx="9144000" cy="576808"/>
          </a:xfrm>
        </p:spPr>
        <p:txBody>
          <a:bodyPr/>
          <a:lstStyle/>
          <a:p>
            <a:r>
              <a:rPr lang="en-ZA" altLang="en-US" sz="3000" dirty="0"/>
              <a:t>STRUCTURED BILATERAL MECHANISMS</a:t>
            </a:r>
          </a:p>
        </p:txBody>
      </p:sp>
      <p:sp>
        <p:nvSpPr>
          <p:cNvPr id="76803" name="Content Placeholder 2"/>
          <p:cNvSpPr>
            <a:spLocks noGrp="1" noChangeArrowheads="1"/>
          </p:cNvSpPr>
          <p:nvPr>
            <p:ph idx="1"/>
          </p:nvPr>
        </p:nvSpPr>
        <p:spPr>
          <a:xfrm>
            <a:off x="119063" y="765175"/>
            <a:ext cx="8928100" cy="4752975"/>
          </a:xfrm>
        </p:spPr>
        <p:txBody>
          <a:bodyPr/>
          <a:lstStyle/>
          <a:p>
            <a:pPr marL="0" indent="0">
              <a:buFontTx/>
              <a:buNone/>
              <a:defRPr/>
            </a:pPr>
            <a:r>
              <a:rPr lang="en-ZA" altLang="en-US" dirty="0"/>
              <a:t>The structured bilateral mechanisms with countries in the </a:t>
            </a:r>
            <a:r>
              <a:rPr lang="en-ZA" altLang="en-US" b="1" dirty="0"/>
              <a:t>Asia and Middle East, </a:t>
            </a:r>
            <a:r>
              <a:rPr lang="en-ZA" altLang="en-US" dirty="0"/>
              <a:t>aimed at, amongst others: </a:t>
            </a:r>
          </a:p>
          <a:p>
            <a:pPr>
              <a:buFont typeface="Wingdings" panose="05000000000000000000" pitchFamily="2" charset="2"/>
              <a:buChar char="Ø"/>
              <a:defRPr/>
            </a:pPr>
            <a:r>
              <a:rPr lang="en-ZA" altLang="en-US" dirty="0"/>
              <a:t>cooperation in agriculture, defence, transport, education (SA-Bangladesh SOM);</a:t>
            </a:r>
          </a:p>
          <a:p>
            <a:pPr>
              <a:buFont typeface="Wingdings" panose="05000000000000000000" pitchFamily="2" charset="2"/>
              <a:buChar char="Ø"/>
              <a:defRPr/>
            </a:pPr>
            <a:r>
              <a:rPr lang="en-ZA" altLang="en-US" dirty="0"/>
              <a:t>cooperation on the exchange of experiences from SA’s democratic transition and economic cooperation in mining, sugarcane farming and defence (SA-Myanmar SOM);</a:t>
            </a:r>
          </a:p>
          <a:p>
            <a:pPr>
              <a:buFont typeface="Wingdings" panose="05000000000000000000" pitchFamily="2" charset="2"/>
              <a:buChar char="Ø"/>
              <a:defRPr/>
            </a:pPr>
            <a:r>
              <a:rPr lang="en-ZA" altLang="en-US" dirty="0"/>
              <a:t>reciprocal market access for two seasonal fruits to be granted (Foreign Office Consultations with India);</a:t>
            </a:r>
          </a:p>
          <a:p>
            <a:pPr>
              <a:buFont typeface="Wingdings" panose="05000000000000000000" pitchFamily="2" charset="2"/>
              <a:buChar char="Ø"/>
              <a:defRPr/>
            </a:pPr>
            <a:r>
              <a:rPr lang="en-ZA" altLang="en-US" dirty="0"/>
              <a:t>support SA in gaining access to the Chinese market on agricultural products and commitment to support SA as Chair of the AU in particular in peace and security (Strategic Dialogue with China.</a:t>
            </a:r>
          </a:p>
          <a:p>
            <a:pPr>
              <a:defRPr/>
            </a:pPr>
            <a:endParaRPr lang="en-ZA" altLang="en-US" dirty="0"/>
          </a:p>
          <a:p>
            <a:pPr>
              <a:defRPr/>
            </a:pPr>
            <a:endParaRPr lang="en-ZA" altLang="en-US" dirty="0"/>
          </a:p>
        </p:txBody>
      </p:sp>
      <p:sp>
        <p:nvSpPr>
          <p:cNvPr id="7987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43574A55-8674-4A76-9510-7968EDD0E9C2}" type="slidenum">
              <a:rPr lang="en-US" altLang="en-US" sz="1000">
                <a:latin typeface="Times" panose="02020603050405020304" pitchFamily="18" charset="0"/>
              </a:rPr>
              <a:pPr>
                <a:spcBef>
                  <a:spcPct val="0"/>
                </a:spcBef>
                <a:buFontTx/>
                <a:buNone/>
              </a:pPr>
              <a:t>14</a:t>
            </a:fld>
            <a:endParaRPr lang="en-US" altLang="en-US" sz="1000">
              <a:latin typeface="Times"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p:nvPr>
        </p:nvSpPr>
        <p:spPr>
          <a:xfrm>
            <a:off x="0" y="-33338"/>
            <a:ext cx="9144000" cy="433388"/>
          </a:xfrm>
        </p:spPr>
        <p:txBody>
          <a:bodyPr/>
          <a:lstStyle/>
          <a:p>
            <a:r>
              <a:rPr lang="en-ZA" altLang="en-US" sz="3000" dirty="0"/>
              <a:t>STRUCTURED BILATERAL MECHANISMS</a:t>
            </a:r>
          </a:p>
        </p:txBody>
      </p:sp>
      <p:sp>
        <p:nvSpPr>
          <p:cNvPr id="76803" name="Content Placeholder 2"/>
          <p:cNvSpPr>
            <a:spLocks noGrp="1" noChangeArrowheads="1"/>
          </p:cNvSpPr>
          <p:nvPr>
            <p:ph idx="1"/>
          </p:nvPr>
        </p:nvSpPr>
        <p:spPr>
          <a:xfrm>
            <a:off x="107950" y="400050"/>
            <a:ext cx="8928100" cy="5405438"/>
          </a:xfrm>
        </p:spPr>
        <p:txBody>
          <a:bodyPr/>
          <a:lstStyle/>
          <a:p>
            <a:pPr marL="0" indent="0">
              <a:buFontTx/>
              <a:buNone/>
              <a:defRPr/>
            </a:pPr>
            <a:r>
              <a:rPr lang="en-ZA" altLang="en-US" dirty="0"/>
              <a:t>The structured bilateral mechanisms with countries in the </a:t>
            </a:r>
            <a:r>
              <a:rPr lang="en-ZA" altLang="en-US" b="1" dirty="0"/>
              <a:t>Americas and Europe, </a:t>
            </a:r>
            <a:r>
              <a:rPr lang="en-ZA" altLang="en-US" dirty="0"/>
              <a:t>aimed at, amongst others: </a:t>
            </a:r>
          </a:p>
          <a:p>
            <a:pPr>
              <a:buFont typeface="Wingdings" panose="05000000000000000000" pitchFamily="2" charset="2"/>
              <a:buChar char="Ø"/>
              <a:defRPr/>
            </a:pPr>
            <a:r>
              <a:rPr lang="en-ZA" altLang="en-US" dirty="0"/>
              <a:t>taking stock of current development cooperation projects between RSA and US (SA-US Annual Bilateral Forum;</a:t>
            </a:r>
          </a:p>
          <a:p>
            <a:pPr>
              <a:buFont typeface="Wingdings" panose="05000000000000000000" pitchFamily="2" charset="2"/>
              <a:buChar char="Ø"/>
              <a:defRPr/>
            </a:pPr>
            <a:r>
              <a:rPr lang="en-ZA" altLang="en-US" dirty="0"/>
              <a:t>developing stronger and deeper economic and commercial relations to match the depth of bilateral diplomatic and political relations (SA-Cuba JCC);</a:t>
            </a:r>
          </a:p>
          <a:p>
            <a:pPr>
              <a:buFont typeface="Wingdings" panose="05000000000000000000" pitchFamily="2" charset="2"/>
              <a:buChar char="Ø"/>
              <a:defRPr/>
            </a:pPr>
            <a:r>
              <a:rPr lang="en-ZA" altLang="en-US" dirty="0"/>
              <a:t>continue to process and finalise the proposed “Waiver of visas for Diplomatic and official passport MOU for signatures following agreement reached with the Luthianian Authorities (SA-Lithuanian SOC;</a:t>
            </a:r>
          </a:p>
          <a:p>
            <a:pPr>
              <a:buFont typeface="Wingdings" panose="05000000000000000000" pitchFamily="2" charset="2"/>
              <a:buChar char="Ø"/>
              <a:defRPr/>
            </a:pPr>
            <a:r>
              <a:rPr lang="en-ZA" altLang="en-US" dirty="0"/>
              <a:t>continue to support the department of Basic Education to offer Portuguese as a 2</a:t>
            </a:r>
            <a:r>
              <a:rPr lang="en-ZA" altLang="en-US" baseline="30000" dirty="0"/>
              <a:t>nd</a:t>
            </a:r>
            <a:r>
              <a:rPr lang="en-ZA" altLang="en-US" dirty="0"/>
              <a:t> language at schools and to develop further Portuguese courses at SA tertiary institutions (Session of Bilateral Consultations with Portugal).</a:t>
            </a:r>
          </a:p>
          <a:p>
            <a:pPr>
              <a:defRPr/>
            </a:pPr>
            <a:endParaRPr lang="en-ZA" altLang="en-US" dirty="0"/>
          </a:p>
        </p:txBody>
      </p:sp>
      <p:sp>
        <p:nvSpPr>
          <p:cNvPr id="809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26F6ED86-3766-4576-8A5C-A7A2FA668BA7}" type="slidenum">
              <a:rPr lang="en-US" altLang="en-US" sz="1000">
                <a:latin typeface="Times" panose="02020603050405020304" pitchFamily="18" charset="0"/>
              </a:rPr>
              <a:pPr>
                <a:spcBef>
                  <a:spcPct val="0"/>
                </a:spcBef>
                <a:buFontTx/>
                <a:buNone/>
              </a:pPr>
              <a:t>15</a:t>
            </a:fld>
            <a:endParaRPr lang="en-US" altLang="en-US" sz="1000">
              <a:latin typeface="Times"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a:xfrm>
            <a:off x="404813" y="260350"/>
            <a:ext cx="8229600" cy="476250"/>
          </a:xfrm>
        </p:spPr>
        <p:txBody>
          <a:bodyPr/>
          <a:lstStyle/>
          <a:p>
            <a:r>
              <a:rPr lang="en-ZA" altLang="en-US" sz="3000" dirty="0"/>
              <a:t>HIGH-LEVEL ENGAGEMENTS</a:t>
            </a:r>
          </a:p>
        </p:txBody>
      </p:sp>
      <p:sp>
        <p:nvSpPr>
          <p:cNvPr id="81923" name="Content Placeholder 2"/>
          <p:cNvSpPr>
            <a:spLocks noGrp="1" noChangeArrowheads="1"/>
          </p:cNvSpPr>
          <p:nvPr>
            <p:ph idx="1"/>
          </p:nvPr>
        </p:nvSpPr>
        <p:spPr>
          <a:xfrm>
            <a:off x="107950" y="1052513"/>
            <a:ext cx="8909050" cy="4537075"/>
          </a:xfrm>
        </p:spPr>
        <p:txBody>
          <a:bodyPr/>
          <a:lstStyle/>
          <a:p>
            <a:pPr>
              <a:buFont typeface="Wingdings" panose="05000000000000000000" pitchFamily="2" charset="2"/>
              <a:buChar char="Ø"/>
            </a:pPr>
            <a:r>
              <a:rPr lang="en-ZA" altLang="en-US"/>
              <a:t>The countries in the Southern Africa region are considered to be important partners in advancing bilateral political and economic cooperation, as well as from a regional perspective, in terms of political cohesion, economic integration, and peace and security, which were the focus of the high-level strategic engagements during the reporting period;</a:t>
            </a:r>
          </a:p>
          <a:p>
            <a:pPr>
              <a:buFont typeface="Wingdings" panose="05000000000000000000" pitchFamily="2" charset="2"/>
              <a:buChar char="Ø"/>
            </a:pPr>
            <a:r>
              <a:rPr lang="en-ZA" altLang="en-US"/>
              <a:t>23 high-level engagements with </a:t>
            </a:r>
            <a:r>
              <a:rPr lang="en-ZA" altLang="en-US" b="1"/>
              <a:t>African</a:t>
            </a:r>
            <a:r>
              <a:rPr lang="en-ZA" altLang="en-US"/>
              <a:t> countries undertaken; </a:t>
            </a:r>
          </a:p>
          <a:p>
            <a:pPr>
              <a:buFont typeface="Wingdings" panose="05000000000000000000" pitchFamily="2" charset="2"/>
              <a:buChar char="Ø"/>
            </a:pPr>
            <a:r>
              <a:rPr lang="en-ZA" altLang="en-US"/>
              <a:t>South Africa remained seized with issues of conflict resolutions and sustainable peace on the continent. SA continues to play a positive role in the peace process in the Central African Republic, South Sudan and Lesotho.</a:t>
            </a:r>
          </a:p>
          <a:p>
            <a:endParaRPr lang="en-ZA" altLang="en-US"/>
          </a:p>
          <a:p>
            <a:endParaRPr lang="en-ZA" altLang="en-US"/>
          </a:p>
        </p:txBody>
      </p:sp>
      <p:sp>
        <p:nvSpPr>
          <p:cNvPr id="8192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30975133-BDF4-42B1-BA40-3931D3A4F3BC}" type="slidenum">
              <a:rPr lang="en-US" altLang="en-US" sz="1000">
                <a:latin typeface="Times" panose="02020603050405020304" pitchFamily="18" charset="0"/>
              </a:rPr>
              <a:pPr>
                <a:spcBef>
                  <a:spcPct val="0"/>
                </a:spcBef>
                <a:buFontTx/>
                <a:buNone/>
              </a:pPr>
              <a:t>16</a:t>
            </a:fld>
            <a:endParaRPr lang="en-US" altLang="en-US" sz="1000">
              <a:latin typeface="Times"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a:xfrm>
            <a:off x="457200" y="153988"/>
            <a:ext cx="8229600" cy="538162"/>
          </a:xfrm>
        </p:spPr>
        <p:txBody>
          <a:bodyPr/>
          <a:lstStyle/>
          <a:p>
            <a:r>
              <a:rPr lang="en-ZA" altLang="en-US" sz="3000" dirty="0"/>
              <a:t>HIGH-LEVEL ENGAGEMENTS</a:t>
            </a:r>
          </a:p>
        </p:txBody>
      </p:sp>
      <p:sp>
        <p:nvSpPr>
          <p:cNvPr id="83971" name="Content Placeholder 2"/>
          <p:cNvSpPr>
            <a:spLocks noGrp="1" noChangeArrowheads="1"/>
          </p:cNvSpPr>
          <p:nvPr>
            <p:ph idx="1"/>
          </p:nvPr>
        </p:nvSpPr>
        <p:spPr>
          <a:xfrm>
            <a:off x="107950" y="836613"/>
            <a:ext cx="8928100" cy="4752975"/>
          </a:xfrm>
        </p:spPr>
        <p:txBody>
          <a:bodyPr/>
          <a:lstStyle/>
          <a:p>
            <a:pPr>
              <a:buFont typeface="Wingdings" panose="05000000000000000000" pitchFamily="2" charset="2"/>
              <a:buChar char="Ø"/>
            </a:pPr>
            <a:r>
              <a:rPr lang="en-ZA" altLang="en-US" dirty="0"/>
              <a:t>The engagement with Egypt was held to strengthen bilateral relations and also because Egypt was the current Chair of the AU and SA was to assume the Chair in 2020;</a:t>
            </a:r>
          </a:p>
          <a:p>
            <a:pPr>
              <a:buFont typeface="Wingdings" panose="05000000000000000000" pitchFamily="2" charset="2"/>
              <a:buChar char="Ø"/>
            </a:pPr>
            <a:r>
              <a:rPr lang="en-ZA" altLang="en-US" dirty="0"/>
              <a:t>The engagement with Equatorial Guinea discussed the re-establishment of a bilateral consultative mechanism, bilateral relations, economic cooperation, regional and continental issues. </a:t>
            </a:r>
          </a:p>
          <a:p>
            <a:endParaRPr lang="en-ZA" altLang="en-US" dirty="0">
              <a:solidFill>
                <a:srgbClr val="FF0000"/>
              </a:solidFill>
            </a:endParaRPr>
          </a:p>
          <a:p>
            <a:endParaRPr lang="en-ZA" altLang="en-US" dirty="0"/>
          </a:p>
        </p:txBody>
      </p:sp>
      <p:sp>
        <p:nvSpPr>
          <p:cNvPr id="8397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FCC3921D-5AF2-42BE-A91F-4D779E763361}" type="slidenum">
              <a:rPr lang="en-US" altLang="en-US" sz="1000">
                <a:latin typeface="Times" panose="02020603050405020304" pitchFamily="18" charset="0"/>
              </a:rPr>
              <a:pPr>
                <a:spcBef>
                  <a:spcPct val="0"/>
                </a:spcBef>
                <a:buFontTx/>
                <a:buNone/>
              </a:pPr>
              <a:t>17</a:t>
            </a:fld>
            <a:endParaRPr lang="en-US" altLang="en-US" sz="1000">
              <a:latin typeface="Times"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noChangeArrowheads="1"/>
          </p:cNvSpPr>
          <p:nvPr>
            <p:ph type="title"/>
          </p:nvPr>
        </p:nvSpPr>
        <p:spPr>
          <a:xfrm>
            <a:off x="179388" y="0"/>
            <a:ext cx="8785225" cy="908050"/>
          </a:xfrm>
        </p:spPr>
        <p:txBody>
          <a:bodyPr/>
          <a:lstStyle/>
          <a:p>
            <a:r>
              <a:rPr lang="en-ZA" altLang="en-US" sz="3000" dirty="0"/>
              <a:t>HIGH-LEVEL ENGAGEMENTS</a:t>
            </a:r>
          </a:p>
        </p:txBody>
      </p:sp>
      <p:sp>
        <p:nvSpPr>
          <p:cNvPr id="77827" name="Content Placeholder 2"/>
          <p:cNvSpPr>
            <a:spLocks noGrp="1" noChangeArrowheads="1"/>
          </p:cNvSpPr>
          <p:nvPr>
            <p:ph idx="1"/>
          </p:nvPr>
        </p:nvSpPr>
        <p:spPr>
          <a:xfrm>
            <a:off x="107950" y="885825"/>
            <a:ext cx="8928100" cy="4271963"/>
          </a:xfrm>
        </p:spPr>
        <p:txBody>
          <a:bodyPr/>
          <a:lstStyle/>
          <a:p>
            <a:pPr marL="0" indent="0">
              <a:buFontTx/>
              <a:buNone/>
              <a:defRPr/>
            </a:pPr>
            <a:r>
              <a:rPr lang="en-ZA" altLang="en-US" dirty="0"/>
              <a:t>Engagements with countries in the </a:t>
            </a:r>
            <a:r>
              <a:rPr lang="en-ZA" altLang="en-US" b="1" dirty="0"/>
              <a:t>Asia and Middle East </a:t>
            </a:r>
            <a:r>
              <a:rPr lang="en-ZA" altLang="en-US" dirty="0"/>
              <a:t>included the following outcomes:</a:t>
            </a:r>
          </a:p>
          <a:p>
            <a:pPr>
              <a:buFont typeface="Wingdings" panose="05000000000000000000" pitchFamily="2" charset="2"/>
              <a:buChar char="Ø"/>
              <a:defRPr/>
            </a:pPr>
            <a:r>
              <a:rPr lang="en-ZA" altLang="en-US" dirty="0"/>
              <a:t>Increase trade with Qatar</a:t>
            </a:r>
          </a:p>
          <a:p>
            <a:pPr>
              <a:buFont typeface="Wingdings" panose="05000000000000000000" pitchFamily="2" charset="2"/>
              <a:buChar char="Ø"/>
              <a:defRPr/>
            </a:pPr>
            <a:r>
              <a:rPr lang="en-ZA" altLang="en-US" dirty="0"/>
              <a:t>Market access for SA agricultural products and the elimination of technical barriers to exports with Vietnam</a:t>
            </a:r>
          </a:p>
          <a:p>
            <a:pPr>
              <a:buFont typeface="Wingdings" panose="05000000000000000000" pitchFamily="2" charset="2"/>
              <a:buChar char="Ø"/>
              <a:defRPr/>
            </a:pPr>
            <a:r>
              <a:rPr lang="en-ZA" altLang="en-US" dirty="0"/>
              <a:t>Closer cooperation regarding the funding gap for UN Peace-keeping Missions on the African continent;</a:t>
            </a:r>
          </a:p>
          <a:p>
            <a:pPr>
              <a:defRPr/>
            </a:pPr>
            <a:endParaRPr lang="en-ZA" altLang="en-US" dirty="0">
              <a:solidFill>
                <a:srgbClr val="FF0000"/>
              </a:solidFill>
            </a:endParaRPr>
          </a:p>
          <a:p>
            <a:pPr>
              <a:defRPr/>
            </a:pPr>
            <a:endParaRPr lang="en-ZA" altLang="en-US" dirty="0">
              <a:solidFill>
                <a:srgbClr val="FF0000"/>
              </a:solidFill>
            </a:endParaRPr>
          </a:p>
          <a:p>
            <a:pPr>
              <a:defRPr/>
            </a:pPr>
            <a:endParaRPr lang="en-ZA" altLang="en-US" dirty="0"/>
          </a:p>
        </p:txBody>
      </p:sp>
      <p:sp>
        <p:nvSpPr>
          <p:cNvPr id="8499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E6E4ACA0-33F1-436B-B368-75B534A82F65}" type="slidenum">
              <a:rPr lang="en-US" altLang="en-US" sz="1000">
                <a:latin typeface="Times" panose="02020603050405020304" pitchFamily="18" charset="0"/>
              </a:rPr>
              <a:pPr>
                <a:spcBef>
                  <a:spcPct val="0"/>
                </a:spcBef>
                <a:buFontTx/>
                <a:buNone/>
              </a:pPr>
              <a:t>18</a:t>
            </a:fld>
            <a:endParaRPr lang="en-US" altLang="en-US" sz="1000">
              <a:latin typeface="Times"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75"/>
            <a:ext cx="8229600" cy="1066800"/>
          </a:xfrm>
        </p:spPr>
        <p:txBody>
          <a:bodyPr/>
          <a:lstStyle/>
          <a:p>
            <a:pPr>
              <a:defRPr/>
            </a:pPr>
            <a:r>
              <a:rPr lang="en-ZA" cap="all" dirty="0"/>
              <a:t/>
            </a:r>
            <a:br>
              <a:rPr lang="en-ZA" cap="all" dirty="0"/>
            </a:br>
            <a:r>
              <a:rPr lang="en-ZA" sz="3000" cap="all" dirty="0"/>
              <a:t>Trade Overview </a:t>
            </a:r>
            <a:r>
              <a:rPr lang="en-ZA" cap="all" dirty="0"/>
              <a:t/>
            </a:r>
            <a:br>
              <a:rPr lang="en-ZA" cap="all" dirty="0"/>
            </a:br>
            <a:r>
              <a:rPr lang="en-ZA" sz="2000" cap="all" dirty="0">
                <a:solidFill>
                  <a:schemeClr val="tx1"/>
                </a:solidFill>
              </a:rPr>
              <a:t>JULY 2020 (</a:t>
            </a:r>
            <a:r>
              <a:rPr lang="en-ZA" sz="2000" i="1" cap="all" dirty="0">
                <a:solidFill>
                  <a:schemeClr val="tx1"/>
                </a:solidFill>
              </a:rPr>
              <a:t>SARS)</a:t>
            </a:r>
            <a:r>
              <a:rPr lang="en-ZA" dirty="0">
                <a:solidFill>
                  <a:srgbClr val="FF0000"/>
                </a:solidFill>
              </a:rPr>
              <a:t/>
            </a:r>
            <a:br>
              <a:rPr lang="en-ZA" dirty="0">
                <a:solidFill>
                  <a:srgbClr val="FF0000"/>
                </a:solidFill>
              </a:rPr>
            </a:br>
            <a:endParaRPr lang="en-ZA" dirty="0">
              <a:solidFill>
                <a:srgbClr val="FF0000"/>
              </a:solidFill>
            </a:endParaRPr>
          </a:p>
        </p:txBody>
      </p:sp>
      <p:sp>
        <p:nvSpPr>
          <p:cNvPr id="8601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338707C7-D77B-497E-A9A7-65C86239346C}" type="slidenum">
              <a:rPr lang="en-US" altLang="en-US" sz="1000">
                <a:latin typeface="Times" panose="02020603050405020304" pitchFamily="18" charset="0"/>
              </a:rPr>
              <a:pPr>
                <a:spcBef>
                  <a:spcPct val="0"/>
                </a:spcBef>
                <a:buFontTx/>
                <a:buNone/>
              </a:pPr>
              <a:t>19</a:t>
            </a:fld>
            <a:endParaRPr lang="en-US" altLang="en-US" sz="1000">
              <a:latin typeface="Times" panose="02020603050405020304" pitchFamily="18" charset="0"/>
            </a:endParaRPr>
          </a:p>
        </p:txBody>
      </p:sp>
      <p:pic>
        <p:nvPicPr>
          <p:cNvPr id="6" name="Picture 5"/>
          <p:cNvPicPr>
            <a:picLocks noChangeAspect="1"/>
          </p:cNvPicPr>
          <p:nvPr/>
        </p:nvPicPr>
        <p:blipFill>
          <a:blip r:embed="rId2"/>
          <a:stretch>
            <a:fillRect/>
          </a:stretch>
        </p:blipFill>
        <p:spPr>
          <a:xfrm>
            <a:off x="523874" y="1225550"/>
            <a:ext cx="8620126" cy="4368800"/>
          </a:xfrm>
          <a:prstGeom prst="rect">
            <a:avLst/>
          </a:prstGeom>
        </p:spPr>
      </p:pic>
      <p:pic>
        <p:nvPicPr>
          <p:cNvPr id="76802" name="Picture 1" descr="Slice 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74295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76801" name="Picture 2" descr="Slice 3.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523875" cy="495300"/>
          </a:xfrm>
          <a:prstGeom prst="rect">
            <a:avLst/>
          </a:prstGeom>
          <a:noFill/>
          <a:extLst>
            <a:ext uri="{909E8E84-426E-40DD-AFC4-6F175D3DCCD1}">
              <a14:hiddenFill xmlns:a14="http://schemas.microsoft.com/office/drawing/2010/main" xmlns="">
                <a:solidFill>
                  <a:srgbClr val="FFFFFF"/>
                </a:solidFill>
              </a14:hiddenFill>
            </a:ext>
          </a:extLst>
        </p:spPr>
      </p:pic>
      <p:pic>
        <p:nvPicPr>
          <p:cNvPr id="76805" name="Picture 4" descr="Slice 3.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0800000" flipH="1">
            <a:off x="0" y="0"/>
            <a:ext cx="571500" cy="495300"/>
          </a:xfrm>
          <a:prstGeom prst="rect">
            <a:avLst/>
          </a:prstGeom>
          <a:noFill/>
          <a:extLst>
            <a:ext uri="{909E8E84-426E-40DD-AFC4-6F175D3DCCD1}">
              <a14:hiddenFill xmlns:a14="http://schemas.microsoft.com/office/drawing/2010/main" xmlns="">
                <a:solidFill>
                  <a:srgbClr val="FFFFFF"/>
                </a:solidFill>
              </a14:hiddenFill>
            </a:ext>
          </a:extLst>
        </p:spPr>
      </p:pic>
      <p:pic>
        <p:nvPicPr>
          <p:cNvPr id="76804" name="Picture 4" descr="Slice 3.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523875" cy="4953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a:xfrm>
            <a:off x="0" y="2060575"/>
            <a:ext cx="9144000" cy="1143000"/>
          </a:xfrm>
          <a:solidFill>
            <a:srgbClr val="B6F0AE"/>
          </a:solidFill>
          <a:ln>
            <a:solidFill>
              <a:schemeClr val="tx1"/>
            </a:solidFill>
          </a:ln>
        </p:spPr>
        <p:txBody>
          <a:bodyPr/>
          <a:lstStyle/>
          <a:p>
            <a:pPr>
              <a:defRPr/>
            </a:pPr>
            <a:r>
              <a:rPr lang="en-ZA" altLang="en-US" sz="3600" dirty="0">
                <a:solidFill>
                  <a:srgbClr val="003300"/>
                </a:solidFill>
              </a:rPr>
              <a:t>PART A: </a:t>
            </a:r>
            <a:br>
              <a:rPr lang="en-ZA" altLang="en-US" sz="3600" dirty="0">
                <a:solidFill>
                  <a:srgbClr val="003300"/>
                </a:solidFill>
              </a:rPr>
            </a:br>
            <a:r>
              <a:rPr lang="en-ZA" altLang="en-US" sz="3600" dirty="0">
                <a:solidFill>
                  <a:srgbClr val="003300"/>
                </a:solidFill>
              </a:rPr>
              <a:t>GENERAL OVERVIEW</a:t>
            </a:r>
          </a:p>
        </p:txBody>
      </p:sp>
      <p:sp>
        <p:nvSpPr>
          <p:cNvPr id="6963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AADB00D9-22FC-446B-B15B-7DA4F4574D16}" type="slidenum">
              <a:rPr lang="en-US" altLang="en-US" sz="1000">
                <a:latin typeface="Times" panose="02020603050405020304" pitchFamily="18" charset="0"/>
              </a:rPr>
              <a:pPr>
                <a:spcBef>
                  <a:spcPct val="0"/>
                </a:spcBef>
                <a:buFontTx/>
                <a:buNone/>
              </a:pPr>
              <a:t>2</a:t>
            </a:fld>
            <a:endParaRPr lang="en-US" altLang="en-US" sz="1000">
              <a:latin typeface="Times"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noChangeArrowheads="1"/>
          </p:cNvSpPr>
          <p:nvPr>
            <p:ph type="title"/>
          </p:nvPr>
        </p:nvSpPr>
        <p:spPr>
          <a:xfrm>
            <a:off x="465138" y="234950"/>
            <a:ext cx="8229600" cy="673100"/>
          </a:xfrm>
        </p:spPr>
        <p:txBody>
          <a:bodyPr/>
          <a:lstStyle/>
          <a:p>
            <a:r>
              <a:rPr lang="en-ZA" altLang="en-US" sz="3000" dirty="0">
                <a:solidFill>
                  <a:schemeClr val="tx1"/>
                </a:solidFill>
              </a:rPr>
              <a:t>ECONOMIC DIPLOMACY OVERVIEW</a:t>
            </a:r>
          </a:p>
        </p:txBody>
      </p:sp>
      <p:sp>
        <p:nvSpPr>
          <p:cNvPr id="87043" name="Content Placeholder 2"/>
          <p:cNvSpPr>
            <a:spLocks noGrp="1" noChangeArrowheads="1"/>
          </p:cNvSpPr>
          <p:nvPr>
            <p:ph idx="1"/>
          </p:nvPr>
        </p:nvSpPr>
        <p:spPr>
          <a:xfrm>
            <a:off x="115888" y="1011238"/>
            <a:ext cx="8928100" cy="4289425"/>
          </a:xfrm>
        </p:spPr>
        <p:txBody>
          <a:bodyPr/>
          <a:lstStyle/>
          <a:p>
            <a:pPr>
              <a:buFont typeface="Wingdings" panose="05000000000000000000" pitchFamily="2" charset="2"/>
              <a:buChar char="Ø"/>
            </a:pPr>
            <a:r>
              <a:rPr lang="en-US" altLang="en-US" dirty="0"/>
              <a:t>South Africa’s economic diplomacy in the region (</a:t>
            </a:r>
            <a:r>
              <a:rPr lang="en-US" altLang="en-US" b="1" dirty="0"/>
              <a:t>Asia and Middle East)</a:t>
            </a:r>
            <a:r>
              <a:rPr lang="en-US" altLang="en-US" dirty="0"/>
              <a:t> is focused on reducing South Africa’s trade deficit in the region and to promote the export of value-added manufactured goods.</a:t>
            </a:r>
          </a:p>
          <a:p>
            <a:pPr>
              <a:buFont typeface="Wingdings" panose="05000000000000000000" pitchFamily="2" charset="2"/>
              <a:buChar char="Ø"/>
            </a:pPr>
            <a:r>
              <a:rPr lang="en-US" altLang="en-US" dirty="0"/>
              <a:t>Cooperation in this region amongst others includes mining, education, skills and technology transfer in Blue Economy, water and sanitation, sugarcane farming, </a:t>
            </a:r>
            <a:r>
              <a:rPr lang="en-US" altLang="en-US" dirty="0" err="1"/>
              <a:t>defence</a:t>
            </a:r>
            <a:r>
              <a:rPr lang="en-US" altLang="en-US" dirty="0"/>
              <a:t> and tourism.</a:t>
            </a:r>
          </a:p>
          <a:p>
            <a:pPr>
              <a:buFont typeface="Wingdings" panose="05000000000000000000" pitchFamily="2" charset="2"/>
              <a:buChar char="Ø"/>
            </a:pPr>
            <a:r>
              <a:rPr lang="en-US" altLang="en-US" dirty="0"/>
              <a:t>The announcement by the Department of Home Affairs (DHA) of visa waivers for Saudi Arabia, the United Arab Emirates and Qatar will contribute to South Africa’s tourism promotion efforts in these countries.</a:t>
            </a:r>
            <a:endParaRPr lang="en-ZA" altLang="en-US" dirty="0"/>
          </a:p>
          <a:p>
            <a:endParaRPr lang="en-US" altLang="en-US" dirty="0">
              <a:solidFill>
                <a:srgbClr val="FF0000"/>
              </a:solidFill>
            </a:endParaRPr>
          </a:p>
          <a:p>
            <a:endParaRPr lang="en-US" altLang="en-US" dirty="0">
              <a:solidFill>
                <a:srgbClr val="FF0000"/>
              </a:solidFill>
            </a:endParaRPr>
          </a:p>
        </p:txBody>
      </p:sp>
      <p:sp>
        <p:nvSpPr>
          <p:cNvPr id="8704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79C108E0-0A0F-4626-9133-4FC9EB4F724C}" type="slidenum">
              <a:rPr lang="en-US" altLang="en-US" sz="1000">
                <a:latin typeface="Times" panose="02020603050405020304" pitchFamily="18" charset="0"/>
              </a:rPr>
              <a:pPr>
                <a:spcBef>
                  <a:spcPct val="0"/>
                </a:spcBef>
                <a:buFontTx/>
                <a:buNone/>
              </a:pPr>
              <a:t>20</a:t>
            </a:fld>
            <a:endParaRPr lang="en-US" altLang="en-US" sz="1000">
              <a:latin typeface="Times"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noChangeArrowheads="1"/>
          </p:cNvSpPr>
          <p:nvPr>
            <p:ph type="title"/>
          </p:nvPr>
        </p:nvSpPr>
        <p:spPr>
          <a:xfrm>
            <a:off x="457200" y="404813"/>
            <a:ext cx="8229600" cy="576262"/>
          </a:xfrm>
        </p:spPr>
        <p:txBody>
          <a:bodyPr/>
          <a:lstStyle/>
          <a:p>
            <a:r>
              <a:rPr lang="en-ZA" altLang="en-US" sz="3000" dirty="0"/>
              <a:t>ECONOMIC DIPLOMACY OVERVIEW</a:t>
            </a:r>
          </a:p>
        </p:txBody>
      </p:sp>
      <p:sp>
        <p:nvSpPr>
          <p:cNvPr id="88067" name="Content Placeholder 2"/>
          <p:cNvSpPr>
            <a:spLocks noGrp="1" noChangeArrowheads="1"/>
          </p:cNvSpPr>
          <p:nvPr>
            <p:ph idx="1"/>
          </p:nvPr>
        </p:nvSpPr>
        <p:spPr>
          <a:xfrm>
            <a:off x="71438" y="1219200"/>
            <a:ext cx="9001125" cy="4010025"/>
          </a:xfrm>
        </p:spPr>
        <p:txBody>
          <a:bodyPr/>
          <a:lstStyle/>
          <a:p>
            <a:pPr>
              <a:buFont typeface="Wingdings" panose="05000000000000000000" pitchFamily="2" charset="2"/>
              <a:buChar char="Ø"/>
            </a:pPr>
            <a:r>
              <a:rPr lang="en-ZA" altLang="en-US" b="1" dirty="0"/>
              <a:t>The United States </a:t>
            </a:r>
            <a:r>
              <a:rPr lang="en-ZA" altLang="en-US" dirty="0"/>
              <a:t>remains one of South Africa’s biggest single contributor of development assistance and continues to support the fight against HIV/AIDS and tuberculosis under the President’s Emergency Plan for AIDS Relief (PEPFAR) </a:t>
            </a:r>
          </a:p>
          <a:p>
            <a:pPr>
              <a:buFont typeface="Wingdings" panose="05000000000000000000" pitchFamily="2" charset="2"/>
              <a:buChar char="Ø"/>
            </a:pPr>
            <a:r>
              <a:rPr lang="en-ZA" altLang="en-US" dirty="0"/>
              <a:t>To date US Centre for Disease Control and Prevention (CDC) has committed US$13.2 million in funding and $8.4 million in assistance through the US Agency for International Development (USAID)</a:t>
            </a:r>
          </a:p>
          <a:p>
            <a:pPr>
              <a:buFont typeface="Wingdings" panose="05000000000000000000" pitchFamily="2" charset="2"/>
              <a:buChar char="Ø"/>
            </a:pPr>
            <a:r>
              <a:rPr lang="en-ZA" altLang="en-US" dirty="0"/>
              <a:t>Following extensive lobbying by DIRCO, Canada removed long-standing restrictions on the sale of South African wine in the Province of British Columbia</a:t>
            </a:r>
            <a:r>
              <a:rPr lang="en-ZA" altLang="en-US" b="1" dirty="0"/>
              <a:t>.</a:t>
            </a:r>
            <a:endParaRPr lang="en-ZA" altLang="en-US" dirty="0">
              <a:solidFill>
                <a:srgbClr val="FF0000"/>
              </a:solidFill>
            </a:endParaRPr>
          </a:p>
          <a:p>
            <a:endParaRPr lang="en-ZA" altLang="en-US" dirty="0"/>
          </a:p>
        </p:txBody>
      </p:sp>
      <p:sp>
        <p:nvSpPr>
          <p:cNvPr id="8806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BF95B105-3AF8-4BD7-B572-49A40F3097A6}" type="slidenum">
              <a:rPr lang="en-US" altLang="en-US" sz="1000">
                <a:latin typeface="Times" panose="02020603050405020304" pitchFamily="18" charset="0"/>
              </a:rPr>
              <a:pPr>
                <a:spcBef>
                  <a:spcPct val="0"/>
                </a:spcBef>
                <a:buFontTx/>
                <a:buNone/>
              </a:pPr>
              <a:t>21</a:t>
            </a:fld>
            <a:endParaRPr lang="en-US" altLang="en-US" sz="1000">
              <a:latin typeface="Times"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noChangeArrowheads="1"/>
          </p:cNvSpPr>
          <p:nvPr>
            <p:ph type="title"/>
          </p:nvPr>
        </p:nvSpPr>
        <p:spPr>
          <a:xfrm>
            <a:off x="458788" y="104775"/>
            <a:ext cx="8229600" cy="490538"/>
          </a:xfrm>
        </p:spPr>
        <p:txBody>
          <a:bodyPr/>
          <a:lstStyle/>
          <a:p>
            <a:r>
              <a:rPr lang="en-ZA" altLang="en-US" sz="3000" dirty="0"/>
              <a:t>ECONOMIC DIPLOMACY OVERVIEW</a:t>
            </a:r>
          </a:p>
        </p:txBody>
      </p:sp>
      <p:sp>
        <p:nvSpPr>
          <p:cNvPr id="89091" name="Content Placeholder 2"/>
          <p:cNvSpPr>
            <a:spLocks noGrp="1" noChangeArrowheads="1"/>
          </p:cNvSpPr>
          <p:nvPr>
            <p:ph idx="1"/>
          </p:nvPr>
        </p:nvSpPr>
        <p:spPr>
          <a:xfrm>
            <a:off x="109538" y="595313"/>
            <a:ext cx="8928100" cy="5137150"/>
          </a:xfrm>
        </p:spPr>
        <p:txBody>
          <a:bodyPr/>
          <a:lstStyle/>
          <a:p>
            <a:pPr>
              <a:buFont typeface="Wingdings" panose="05000000000000000000" pitchFamily="2" charset="2"/>
              <a:buChar char="Ø"/>
            </a:pPr>
            <a:r>
              <a:rPr lang="en-ZA" altLang="en-US" b="1"/>
              <a:t>Western Europe </a:t>
            </a:r>
            <a:r>
              <a:rPr lang="en-ZA" altLang="en-US"/>
              <a:t>continue to be our major partners, providers of development assistance, FDI and tourism.</a:t>
            </a:r>
          </a:p>
          <a:p>
            <a:pPr>
              <a:buFont typeface="Wingdings" panose="05000000000000000000" pitchFamily="2" charset="2"/>
              <a:buChar char="Ø"/>
            </a:pPr>
            <a:r>
              <a:rPr lang="en-ZA" altLang="en-US"/>
              <a:t>Total investment from Europe is estimated around R1.4 trillion which represents approximately 77% of total FDI into the country.</a:t>
            </a:r>
          </a:p>
          <a:p>
            <a:pPr>
              <a:buFont typeface="Wingdings" panose="05000000000000000000" pitchFamily="2" charset="2"/>
              <a:buChar char="Ø"/>
            </a:pPr>
            <a:r>
              <a:rPr lang="en-ZA" altLang="en-US"/>
              <a:t>European investors were well represented at the President’s 2</a:t>
            </a:r>
            <a:r>
              <a:rPr lang="en-ZA" altLang="en-US" baseline="30000"/>
              <a:t>nd</a:t>
            </a:r>
            <a:r>
              <a:rPr lang="en-ZA" altLang="en-US"/>
              <a:t> Annual Investment Conference. French companies pledged R20 billion worth of investment into South Africa</a:t>
            </a:r>
          </a:p>
          <a:p>
            <a:pPr>
              <a:buFont typeface="Wingdings" panose="05000000000000000000" pitchFamily="2" charset="2"/>
              <a:buChar char="Ø"/>
            </a:pPr>
            <a:r>
              <a:rPr lang="en-ZA" altLang="en-US"/>
              <a:t>More than 2 000 European companies operate in SA, employing South Africans, enhancing their skills and investing in the economy.</a:t>
            </a:r>
          </a:p>
          <a:p>
            <a:pPr>
              <a:buFont typeface="Wingdings" panose="05000000000000000000" pitchFamily="2" charset="2"/>
              <a:buChar char="Ø"/>
            </a:pPr>
            <a:r>
              <a:rPr lang="en-ZA" altLang="en-US"/>
              <a:t>European countries allocate significant funding to technical exchanges, collaboration in the fields of science and technology and vocational training</a:t>
            </a:r>
          </a:p>
          <a:p>
            <a:pPr>
              <a:buFont typeface="Wingdings" panose="05000000000000000000" pitchFamily="2" charset="2"/>
              <a:buChar char="Ø"/>
            </a:pPr>
            <a:r>
              <a:rPr lang="en-ZA" altLang="en-US"/>
              <a:t>SA’s total trade with Europe reached R740 billion in 2019 which is a 7% increase compared to 2018.</a:t>
            </a:r>
          </a:p>
        </p:txBody>
      </p:sp>
      <p:sp>
        <p:nvSpPr>
          <p:cNvPr id="8909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11666B0E-80A2-441C-8C17-E9CE1D57E21F}" type="slidenum">
              <a:rPr lang="en-US" altLang="en-US" sz="1000">
                <a:latin typeface="Times" panose="02020603050405020304" pitchFamily="18" charset="0"/>
              </a:rPr>
              <a:pPr>
                <a:spcBef>
                  <a:spcPct val="0"/>
                </a:spcBef>
                <a:buFontTx/>
                <a:buNone/>
              </a:pPr>
              <a:t>22</a:t>
            </a:fld>
            <a:endParaRPr lang="en-US" altLang="en-US" sz="1000">
              <a:latin typeface="Times"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noChangeArrowheads="1"/>
          </p:cNvSpPr>
          <p:nvPr>
            <p:ph type="title"/>
          </p:nvPr>
        </p:nvSpPr>
        <p:spPr>
          <a:xfrm>
            <a:off x="457200" y="0"/>
            <a:ext cx="8229600" cy="476250"/>
          </a:xfrm>
        </p:spPr>
        <p:txBody>
          <a:bodyPr/>
          <a:lstStyle/>
          <a:p>
            <a:r>
              <a:rPr lang="en-ZA" altLang="en-US" sz="3000" dirty="0"/>
              <a:t>ECONOMIC DIPLOMACY OVERVIEW</a:t>
            </a:r>
          </a:p>
        </p:txBody>
      </p:sp>
      <p:sp>
        <p:nvSpPr>
          <p:cNvPr id="90115" name="Content Placeholder 2"/>
          <p:cNvSpPr>
            <a:spLocks noGrp="1" noChangeArrowheads="1"/>
          </p:cNvSpPr>
          <p:nvPr>
            <p:ph idx="1"/>
          </p:nvPr>
        </p:nvSpPr>
        <p:spPr>
          <a:xfrm>
            <a:off x="34925" y="476250"/>
            <a:ext cx="9001125" cy="5184775"/>
          </a:xfrm>
        </p:spPr>
        <p:txBody>
          <a:bodyPr/>
          <a:lstStyle/>
          <a:p>
            <a:pPr>
              <a:buFont typeface="Wingdings" panose="05000000000000000000" pitchFamily="2" charset="2"/>
              <a:buChar char="Ø"/>
              <a:defRPr/>
            </a:pPr>
            <a:r>
              <a:rPr lang="en-ZA" altLang="en-US" sz="2100" b="1" dirty="0"/>
              <a:t>The Nordic and Baltic </a:t>
            </a:r>
            <a:r>
              <a:rPr lang="en-ZA" altLang="en-US" sz="2100" dirty="0"/>
              <a:t>countries are very important cooperation partners for South Africa in the fields of Trade and Investment, Tourism, Agriculture, Defence, Transport, renewable energy, Skills Development, Oceans Economy, Science, 4IR and environment, green growth and agriculture. </a:t>
            </a:r>
          </a:p>
          <a:p>
            <a:pPr>
              <a:buFont typeface="Wingdings" panose="05000000000000000000" pitchFamily="2" charset="2"/>
              <a:buChar char="Ø"/>
              <a:defRPr/>
            </a:pPr>
            <a:r>
              <a:rPr lang="en-ZA" altLang="en-US" sz="2100" dirty="0"/>
              <a:t>Scholarships offers facilitated from Azerbaijan, Russia, Sweden and Hungary through the Department of Higher Education and Training to contribute to the government’s skills development objective.</a:t>
            </a:r>
          </a:p>
          <a:p>
            <a:pPr>
              <a:buFont typeface="Wingdings" panose="05000000000000000000" pitchFamily="2" charset="2"/>
              <a:buChar char="Ø"/>
              <a:defRPr/>
            </a:pPr>
            <a:r>
              <a:rPr lang="en-ZA" altLang="en-US" sz="2100" dirty="0"/>
              <a:t>Nordic companies continues to invest in SA. Finnish companies established operations in SA including:</a:t>
            </a:r>
          </a:p>
          <a:p>
            <a:pPr marL="541338" indent="-269875">
              <a:buFont typeface="Wingdings" panose="05000000000000000000" pitchFamily="2" charset="2"/>
              <a:buChar char="ü"/>
              <a:defRPr/>
            </a:pPr>
            <a:r>
              <a:rPr lang="en-ZA" altLang="en-US" sz="2100" dirty="0" err="1"/>
              <a:t>Metso</a:t>
            </a:r>
            <a:r>
              <a:rPr lang="en-ZA" altLang="en-US" sz="2100" dirty="0"/>
              <a:t> – invested R200 million in its Vereeniging facility;</a:t>
            </a:r>
          </a:p>
          <a:p>
            <a:pPr marL="541338" indent="-269875">
              <a:buFont typeface="Wingdings" panose="05000000000000000000" pitchFamily="2" charset="2"/>
              <a:buChar char="ü"/>
              <a:defRPr/>
            </a:pPr>
            <a:r>
              <a:rPr lang="en-ZA" altLang="en-US" sz="2100" dirty="0"/>
              <a:t>UPM </a:t>
            </a:r>
            <a:r>
              <a:rPr lang="en-ZA" altLang="en-US" sz="2100" dirty="0" err="1"/>
              <a:t>Raflatac</a:t>
            </a:r>
            <a:r>
              <a:rPr lang="en-ZA" altLang="en-US" sz="2100" dirty="0"/>
              <a:t> – invested R35 million in its distribution terminal in </a:t>
            </a:r>
            <a:r>
              <a:rPr lang="en-ZA" altLang="en-US" sz="2100" dirty="0" err="1"/>
              <a:t>Germiston</a:t>
            </a:r>
            <a:r>
              <a:rPr lang="en-ZA" altLang="en-US" sz="2100" dirty="0"/>
              <a:t>;</a:t>
            </a:r>
          </a:p>
          <a:p>
            <a:pPr marL="541338" indent="-269875">
              <a:buFont typeface="Wingdings" panose="05000000000000000000" pitchFamily="2" charset="2"/>
              <a:buChar char="ü"/>
              <a:defRPr/>
            </a:pPr>
            <a:r>
              <a:rPr lang="en-ZA" altLang="en-US" sz="2100" dirty="0"/>
              <a:t> Huhtamaki – invested R58 million Euro in a merger with a SA company, expanding its flexible packaging manufacturing.</a:t>
            </a:r>
          </a:p>
          <a:p>
            <a:pPr>
              <a:defRPr/>
            </a:pPr>
            <a:endParaRPr lang="en-ZA" altLang="en-US" dirty="0"/>
          </a:p>
          <a:p>
            <a:pPr>
              <a:defRPr/>
            </a:pPr>
            <a:endParaRPr lang="en-ZA" altLang="en-US" dirty="0"/>
          </a:p>
        </p:txBody>
      </p:sp>
      <p:sp>
        <p:nvSpPr>
          <p:cNvPr id="9011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2B6EEBF7-4D96-4E29-8417-20ACDCC20AAC}" type="slidenum">
              <a:rPr lang="en-US" altLang="en-US" sz="1000">
                <a:latin typeface="Times" panose="02020603050405020304" pitchFamily="18" charset="0"/>
              </a:rPr>
              <a:pPr>
                <a:spcBef>
                  <a:spcPct val="0"/>
                </a:spcBef>
                <a:buFontTx/>
                <a:buNone/>
              </a:pPr>
              <a:t>23</a:t>
            </a:fld>
            <a:endParaRPr lang="en-US" altLang="en-US" sz="1000">
              <a:latin typeface="Times"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noChangeArrowheads="1"/>
          </p:cNvSpPr>
          <p:nvPr>
            <p:ph type="title"/>
          </p:nvPr>
        </p:nvSpPr>
        <p:spPr>
          <a:xfrm>
            <a:off x="457200" y="122238"/>
            <a:ext cx="8229600" cy="498475"/>
          </a:xfrm>
        </p:spPr>
        <p:txBody>
          <a:bodyPr/>
          <a:lstStyle/>
          <a:p>
            <a:r>
              <a:rPr lang="en-ZA" altLang="en-US" sz="3000" dirty="0"/>
              <a:t>ECONOMIC DIPLOMACY OVERVIEW</a:t>
            </a:r>
          </a:p>
        </p:txBody>
      </p:sp>
      <p:sp>
        <p:nvSpPr>
          <p:cNvPr id="91139" name="Content Placeholder 2"/>
          <p:cNvSpPr>
            <a:spLocks noGrp="1" noChangeArrowheads="1"/>
          </p:cNvSpPr>
          <p:nvPr>
            <p:ph idx="1"/>
          </p:nvPr>
        </p:nvSpPr>
        <p:spPr>
          <a:xfrm>
            <a:off x="107950" y="600075"/>
            <a:ext cx="8928100" cy="5132388"/>
          </a:xfrm>
        </p:spPr>
        <p:txBody>
          <a:bodyPr/>
          <a:lstStyle/>
          <a:p>
            <a:pPr>
              <a:buFont typeface="Wingdings" panose="05000000000000000000" pitchFamily="2" charset="2"/>
              <a:buChar char="Ø"/>
            </a:pPr>
            <a:r>
              <a:rPr lang="en-US" altLang="en-US" sz="2100"/>
              <a:t>South Africa and </a:t>
            </a:r>
            <a:r>
              <a:rPr lang="en-US" altLang="en-US" sz="2100" b="1"/>
              <a:t>Cuba</a:t>
            </a:r>
            <a:r>
              <a:rPr lang="en-US" altLang="en-US" sz="2100"/>
              <a:t> have a joint Technical Support Programme (SACTSP) in the area of human settlements;</a:t>
            </a:r>
          </a:p>
          <a:p>
            <a:pPr>
              <a:buFont typeface="Wingdings" panose="05000000000000000000" pitchFamily="2" charset="2"/>
              <a:buChar char="Ø"/>
            </a:pPr>
            <a:r>
              <a:rPr lang="en-US" altLang="en-US" sz="2100"/>
              <a:t>The SACTSP was initiated to accelerate the development of human settlements, based on the Cuban experience, to improve the lives of beneficiaries of housing in South Africa; </a:t>
            </a:r>
          </a:p>
          <a:p>
            <a:pPr>
              <a:buFont typeface="Wingdings" panose="05000000000000000000" pitchFamily="2" charset="2"/>
              <a:buChar char="Ø"/>
            </a:pPr>
            <a:r>
              <a:rPr lang="en-US" altLang="en-US" sz="2100"/>
              <a:t>From 2017 to date, which marks Phase 5 of the SACTSP programme, a total of twenty-three (23) Cuban Technical Advisors (CTAs) were recruited and deployed in the Free State, Limpopo and Mpumalanga;</a:t>
            </a:r>
          </a:p>
          <a:p>
            <a:pPr>
              <a:buFont typeface="Wingdings" panose="05000000000000000000" pitchFamily="2" charset="2"/>
              <a:buChar char="Ø"/>
            </a:pPr>
            <a:r>
              <a:rPr lang="en-US" altLang="en-US" sz="2100"/>
              <a:t>The South Africa/Cuba Agreement on Cooperation in the fields of Water Resource Management and Water Supply, was renewed on February 2020. The renewed agreement will enable the next group of 25 Cuban engineers to be deployed across all 9 provinces of South Africa;</a:t>
            </a:r>
          </a:p>
          <a:p>
            <a:pPr>
              <a:buFont typeface="Wingdings" panose="05000000000000000000" pitchFamily="2" charset="2"/>
              <a:buChar char="Ø"/>
            </a:pPr>
            <a:r>
              <a:rPr lang="en-US" altLang="en-US" sz="2100"/>
              <a:t>1227 SA students are studying medicine in Cuba and of those, 695 are expected to return to South Africa in July 2020.</a:t>
            </a:r>
            <a:endParaRPr lang="en-ZA" altLang="en-US" sz="2100"/>
          </a:p>
          <a:p>
            <a:endParaRPr lang="en-US" altLang="en-US"/>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014D82AA-1F37-4415-BB8B-5E7150F3AE51}" type="slidenum">
              <a:rPr lang="en-US" altLang="en-US" sz="1000">
                <a:latin typeface="Times" panose="02020603050405020304" pitchFamily="18" charset="0"/>
              </a:rPr>
              <a:pPr>
                <a:spcBef>
                  <a:spcPct val="0"/>
                </a:spcBef>
                <a:buFontTx/>
                <a:buNone/>
              </a:pPr>
              <a:t>24</a:t>
            </a:fld>
            <a:endParaRPr lang="en-US" altLang="en-US" sz="1000">
              <a:latin typeface="Times"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noChangeArrowheads="1"/>
          </p:cNvSpPr>
          <p:nvPr>
            <p:ph type="title"/>
          </p:nvPr>
        </p:nvSpPr>
        <p:spPr>
          <a:xfrm>
            <a:off x="0" y="0"/>
            <a:ext cx="9144000" cy="1143000"/>
          </a:xfrm>
        </p:spPr>
        <p:txBody>
          <a:bodyPr/>
          <a:lstStyle/>
          <a:p>
            <a:r>
              <a:rPr lang="en-ZA" altLang="en-US" sz="3000" u="sng" dirty="0"/>
              <a:t>PROGRAMME 2: </a:t>
            </a:r>
            <a:br>
              <a:rPr lang="en-ZA" altLang="en-US" sz="3000" u="sng" dirty="0"/>
            </a:br>
            <a:r>
              <a:rPr lang="en-ZA" altLang="en-US" sz="3000" u="sng" dirty="0"/>
              <a:t>REGIONAL INTEGRATION (SADC)</a:t>
            </a:r>
          </a:p>
        </p:txBody>
      </p:sp>
      <p:sp>
        <p:nvSpPr>
          <p:cNvPr id="100355"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1F002096-8453-4272-B8C6-C2C0800D9DAF}" type="slidenum">
              <a:rPr lang="en-US" altLang="en-US" sz="1000">
                <a:latin typeface="Times" panose="02020603050405020304" pitchFamily="18" charset="0"/>
              </a:rPr>
              <a:pPr>
                <a:spcBef>
                  <a:spcPct val="0"/>
                </a:spcBef>
                <a:buFontTx/>
                <a:buNone/>
              </a:pPr>
              <a:t>25</a:t>
            </a:fld>
            <a:endParaRPr lang="en-US" altLang="en-US" sz="1000">
              <a:latin typeface="Times"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371537101"/>
              </p:ext>
            </p:extLst>
          </p:nvPr>
        </p:nvGraphicFramePr>
        <p:xfrm>
          <a:off x="107504" y="1143000"/>
          <a:ext cx="8928992" cy="45182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5" y="548680"/>
            <a:ext cx="9144000" cy="5256584"/>
          </a:xfrm>
        </p:spPr>
        <p:txBody>
          <a:bodyPr/>
          <a:lstStyle/>
          <a:p>
            <a:pPr marL="0" indent="0">
              <a:buFontTx/>
              <a:buNone/>
              <a:defRPr/>
            </a:pPr>
            <a:endParaRPr lang="en-ZA" sz="1800" b="1" u="sng" dirty="0"/>
          </a:p>
          <a:p>
            <a:pPr>
              <a:buFont typeface="Wingdings" panose="05000000000000000000" pitchFamily="2" charset="2"/>
              <a:buChar char="Ø"/>
              <a:defRPr/>
            </a:pPr>
            <a:r>
              <a:rPr lang="en-ZA" sz="2000" dirty="0"/>
              <a:t>The primary goal of SADC is to foster regional integration, including political and economic integration, for the benefit of the SADC population. </a:t>
            </a:r>
          </a:p>
          <a:p>
            <a:pPr>
              <a:buFont typeface="Wingdings" panose="05000000000000000000" pitchFamily="2" charset="2"/>
              <a:buChar char="Ø"/>
              <a:defRPr/>
            </a:pPr>
            <a:r>
              <a:rPr lang="en-ZA" sz="2000" dirty="0"/>
              <a:t>South Africa’s contributed towards regional peace, security, stability and sustainable development and the advancement of socio-economic development </a:t>
            </a:r>
          </a:p>
          <a:p>
            <a:pPr>
              <a:buFont typeface="Wingdings" panose="05000000000000000000" pitchFamily="2" charset="2"/>
              <a:buChar char="Ø"/>
              <a:defRPr/>
            </a:pPr>
            <a:r>
              <a:rPr lang="tn-ZA" sz="2000" dirty="0"/>
              <a:t>Regarding the consolitation of regional democracy, South Africa actively participated in SADC Electoral Observation Missions to Botswana, Malawi, Madagascar, Mauritius, Mozambique and Namibia. </a:t>
            </a:r>
            <a:endParaRPr lang="en-ZA" sz="2000" dirty="0"/>
          </a:p>
          <a:p>
            <a:pPr>
              <a:buFont typeface="Wingdings" panose="05000000000000000000" pitchFamily="2" charset="2"/>
              <a:buChar char="Ø"/>
              <a:defRPr/>
            </a:pPr>
            <a:r>
              <a:rPr lang="en-ZA" sz="2000" dirty="0"/>
              <a:t>South Africa submitted a Country Report on the implementation of the Revised Regional Indicative Strategic Development Plan (RISDP) (2015 -2020). </a:t>
            </a:r>
          </a:p>
          <a:p>
            <a:pPr>
              <a:buFont typeface="Wingdings" panose="05000000000000000000" pitchFamily="2" charset="2"/>
              <a:buChar char="Ø"/>
              <a:defRPr/>
            </a:pPr>
            <a:r>
              <a:rPr lang="en-GB" sz="2000" dirty="0"/>
              <a:t>President </a:t>
            </a:r>
            <a:r>
              <a:rPr lang="en-GB" sz="2000" dirty="0" err="1"/>
              <a:t>Ramaphosa</a:t>
            </a:r>
            <a:r>
              <a:rPr lang="en-GB" sz="2000" dirty="0"/>
              <a:t>, as SADC Facilitator to the Kingdom of Lesotho, continued to actively coordinate efforts in addressing </a:t>
            </a:r>
            <a:r>
              <a:rPr lang="en-US" sz="2000" dirty="0"/>
              <a:t>peace, security and political stability in the Kingdom, with progress report submitted o</a:t>
            </a:r>
            <a:r>
              <a:rPr lang="en-GB" sz="2000" dirty="0"/>
              <a:t>n 16 August 2019.  This role of the President continues.</a:t>
            </a:r>
            <a:endParaRPr lang="en-ZA" sz="2000" dirty="0"/>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65EA5AFB-B8A0-4943-A46A-C0918B4BC810}" type="slidenum">
              <a:rPr lang="en-GB" altLang="en-US" sz="1000" smtClean="0">
                <a:solidFill>
                  <a:srgbClr val="000000"/>
                </a:solidFill>
                <a:latin typeface="Times" panose="02020603050405020304" pitchFamily="18" charset="0"/>
              </a:rPr>
              <a:pPr>
                <a:spcBef>
                  <a:spcPct val="0"/>
                </a:spcBef>
                <a:buFontTx/>
                <a:buNone/>
              </a:pPr>
              <a:t>26</a:t>
            </a:fld>
            <a:endParaRPr lang="en-GB" altLang="en-US" sz="1000">
              <a:solidFill>
                <a:srgbClr val="000000"/>
              </a:solidFill>
              <a:latin typeface="Times" panose="02020603050405020304" pitchFamily="18" charset="0"/>
            </a:endParaRPr>
          </a:p>
        </p:txBody>
      </p:sp>
      <p:sp>
        <p:nvSpPr>
          <p:cNvPr id="2" name="Title 1"/>
          <p:cNvSpPr>
            <a:spLocks noGrp="1"/>
          </p:cNvSpPr>
          <p:nvPr>
            <p:ph type="title"/>
          </p:nvPr>
        </p:nvSpPr>
        <p:spPr>
          <a:xfrm>
            <a:off x="-11029" y="260648"/>
            <a:ext cx="9144000" cy="859507"/>
          </a:xfrm>
        </p:spPr>
        <p:txBody>
          <a:bodyPr/>
          <a:lstStyle/>
          <a:p>
            <a:r>
              <a:rPr lang="en-ZA" altLang="en-US" sz="3000" u="sng" dirty="0">
                <a:solidFill>
                  <a:srgbClr val="000000"/>
                </a:solidFill>
              </a:rPr>
              <a:t>SOUTH AFRICAN DEVELOPMENT COMMUNITY (SADC)</a:t>
            </a:r>
            <a:r>
              <a:rPr lang="en-ZA" altLang="en-US" sz="3000" dirty="0">
                <a:solidFill>
                  <a:srgbClr val="000000"/>
                </a:solidFill>
              </a:rPr>
              <a:t/>
            </a:r>
            <a:br>
              <a:rPr lang="en-ZA" altLang="en-US" sz="3000" dirty="0">
                <a:solidFill>
                  <a:srgbClr val="000000"/>
                </a:solidFill>
              </a:rPr>
            </a:br>
            <a:endParaRPr lang="en-ZA" dirty="0"/>
          </a:p>
        </p:txBody>
      </p:sp>
    </p:spTree>
    <p:extLst>
      <p:ext uri="{BB962C8B-B14F-4D97-AF65-F5344CB8AC3E}">
        <p14:creationId xmlns:p14="http://schemas.microsoft.com/office/powerpoint/2010/main" xmlns="" val="2422055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noChangeArrowheads="1"/>
          </p:cNvSpPr>
          <p:nvPr>
            <p:ph type="title"/>
          </p:nvPr>
        </p:nvSpPr>
        <p:spPr>
          <a:xfrm>
            <a:off x="182563" y="0"/>
            <a:ext cx="8928100" cy="404813"/>
          </a:xfrm>
        </p:spPr>
        <p:txBody>
          <a:bodyPr/>
          <a:lstStyle/>
          <a:p>
            <a:r>
              <a:rPr lang="en-ZA" altLang="en-US" sz="3000" u="sng" dirty="0"/>
              <a:t/>
            </a:r>
            <a:br>
              <a:rPr lang="en-ZA" altLang="en-US" sz="3000" u="sng" dirty="0"/>
            </a:br>
            <a:r>
              <a:rPr lang="en-ZA" altLang="en-US" sz="3000" u="sng" dirty="0"/>
              <a:t>SADC</a:t>
            </a:r>
            <a:r>
              <a:rPr lang="en-ZA" altLang="en-US" sz="3000" dirty="0"/>
              <a:t/>
            </a:r>
            <a:br>
              <a:rPr lang="en-ZA" altLang="en-US" sz="3000" dirty="0"/>
            </a:br>
            <a:endParaRPr lang="en-ZA" altLang="en-US" sz="3000" dirty="0"/>
          </a:p>
        </p:txBody>
      </p:sp>
      <p:sp>
        <p:nvSpPr>
          <p:cNvPr id="96259" name="Content Placeholder 2"/>
          <p:cNvSpPr>
            <a:spLocks noGrp="1" noChangeArrowheads="1"/>
          </p:cNvSpPr>
          <p:nvPr>
            <p:ph idx="1"/>
          </p:nvPr>
        </p:nvSpPr>
        <p:spPr>
          <a:xfrm>
            <a:off x="182563" y="392113"/>
            <a:ext cx="8928100" cy="5473700"/>
          </a:xfrm>
        </p:spPr>
        <p:txBody>
          <a:bodyPr/>
          <a:lstStyle/>
          <a:p>
            <a:pPr>
              <a:buFont typeface="Wingdings" panose="05000000000000000000" pitchFamily="2" charset="2"/>
              <a:buChar char="Ø"/>
            </a:pPr>
            <a:r>
              <a:rPr lang="en-ZA" altLang="en-US" dirty="0"/>
              <a:t>SADC Council of Ministers had a virtual meeting on 18 March 2020 and deliberated and noted:</a:t>
            </a:r>
          </a:p>
          <a:p>
            <a:pPr>
              <a:buFont typeface="Wingdings" panose="05000000000000000000" pitchFamily="2" charset="2"/>
              <a:buChar char="ü"/>
            </a:pPr>
            <a:r>
              <a:rPr lang="en-ZA" altLang="en-US" dirty="0"/>
              <a:t>Recommendations from the Extra-Ordinary meeting of SADC Ministers of Health in relations to COVID 19;</a:t>
            </a:r>
          </a:p>
          <a:p>
            <a:pPr>
              <a:buFont typeface="Wingdings" panose="05000000000000000000" pitchFamily="2" charset="2"/>
              <a:buChar char="ü"/>
            </a:pPr>
            <a:r>
              <a:rPr lang="en-ZA" altLang="en-US" dirty="0"/>
              <a:t>Status of the formulations of the SADC Post 2020 Agenda;</a:t>
            </a:r>
          </a:p>
          <a:p>
            <a:pPr>
              <a:buFont typeface="Wingdings" panose="05000000000000000000" pitchFamily="2" charset="2"/>
              <a:buChar char="ü"/>
            </a:pPr>
            <a:r>
              <a:rPr lang="en-ZA" altLang="en-US" dirty="0"/>
              <a:t>Status of the Union of Comoros annual member state contribution;</a:t>
            </a:r>
          </a:p>
          <a:p>
            <a:pPr>
              <a:buFont typeface="Wingdings" panose="05000000000000000000" pitchFamily="2" charset="2"/>
              <a:buChar char="ü"/>
            </a:pPr>
            <a:r>
              <a:rPr lang="en-ZA" altLang="en-US" dirty="0"/>
              <a:t>Status on the Regional Tourism Organisation of Southern Africa;</a:t>
            </a:r>
          </a:p>
          <a:p>
            <a:pPr>
              <a:buFont typeface="Wingdings" panose="05000000000000000000" pitchFamily="2" charset="2"/>
              <a:buChar char="ü"/>
            </a:pPr>
            <a:r>
              <a:rPr lang="en-ZA" altLang="en-US" dirty="0"/>
              <a:t>SADC’s 40</a:t>
            </a:r>
            <a:r>
              <a:rPr lang="en-ZA" altLang="en-US" baseline="30000" dirty="0"/>
              <a:t>th</a:t>
            </a:r>
            <a:r>
              <a:rPr lang="en-ZA" altLang="en-US" dirty="0"/>
              <a:t> anniversary;</a:t>
            </a:r>
          </a:p>
          <a:p>
            <a:pPr>
              <a:buFont typeface="Wingdings" panose="05000000000000000000" pitchFamily="2" charset="2"/>
              <a:buChar char="ü"/>
            </a:pPr>
            <a:r>
              <a:rPr lang="en-ZA" altLang="en-US" dirty="0"/>
              <a:t>Establishment of a SADC Liaison Office in Brussels;</a:t>
            </a:r>
          </a:p>
          <a:p>
            <a:pPr>
              <a:buFont typeface="Wingdings" panose="05000000000000000000" pitchFamily="2" charset="2"/>
              <a:buChar char="ü"/>
            </a:pPr>
            <a:r>
              <a:rPr lang="en-ZA" altLang="en-US" dirty="0"/>
              <a:t>Report from the Finance Committee and noted the implementation of the 2019/20 Annual Corporate Plan for the period April to December 2019;</a:t>
            </a:r>
          </a:p>
          <a:p>
            <a:pPr>
              <a:buFont typeface="Wingdings" panose="05000000000000000000" pitchFamily="2" charset="2"/>
              <a:buChar char="ü"/>
            </a:pPr>
            <a:r>
              <a:rPr lang="en-ZA" altLang="en-US" dirty="0"/>
              <a:t>Approved the 2020/21 budget;</a:t>
            </a:r>
          </a:p>
          <a:p>
            <a:pPr>
              <a:buFont typeface="Wingdings" panose="05000000000000000000" pitchFamily="2" charset="2"/>
              <a:buChar char="ü"/>
            </a:pPr>
            <a:r>
              <a:rPr lang="en-ZA" altLang="en-US" dirty="0"/>
              <a:t>The 2020/21 Annual membership contributions were approved.</a:t>
            </a:r>
          </a:p>
        </p:txBody>
      </p:sp>
      <p:sp>
        <p:nvSpPr>
          <p:cNvPr id="9626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F58D2C10-368D-4B0D-93F4-3802DAE31DD8}" type="slidenum">
              <a:rPr lang="en-US" altLang="en-US" sz="1000">
                <a:latin typeface="Times" panose="02020603050405020304" pitchFamily="18" charset="0"/>
              </a:rPr>
              <a:pPr>
                <a:spcBef>
                  <a:spcPct val="0"/>
                </a:spcBef>
                <a:buFontTx/>
                <a:buNone/>
              </a:pPr>
              <a:t>27</a:t>
            </a:fld>
            <a:endParaRPr lang="en-US" altLang="en-US" sz="1000">
              <a:latin typeface="Times"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noChangeArrowheads="1"/>
          </p:cNvSpPr>
          <p:nvPr>
            <p:ph type="title"/>
          </p:nvPr>
        </p:nvSpPr>
        <p:spPr>
          <a:xfrm>
            <a:off x="107950" y="188913"/>
            <a:ext cx="8928100" cy="207962"/>
          </a:xfrm>
        </p:spPr>
        <p:txBody>
          <a:bodyPr/>
          <a:lstStyle/>
          <a:p>
            <a:r>
              <a:rPr lang="en-ZA" altLang="en-US" sz="3000" u="sng" dirty="0"/>
              <a:t/>
            </a:r>
            <a:br>
              <a:rPr lang="en-ZA" altLang="en-US" sz="3000" u="sng" dirty="0"/>
            </a:br>
            <a:r>
              <a:rPr lang="en-ZA" altLang="en-US" sz="3000" u="sng" dirty="0"/>
              <a:t>SADC</a:t>
            </a:r>
            <a:r>
              <a:rPr lang="en-ZA" altLang="en-US" sz="3000" dirty="0"/>
              <a:t/>
            </a:r>
            <a:br>
              <a:rPr lang="en-ZA" altLang="en-US" sz="3000" dirty="0"/>
            </a:br>
            <a:endParaRPr lang="en-ZA" altLang="en-US" sz="3000" dirty="0"/>
          </a:p>
        </p:txBody>
      </p:sp>
      <p:sp>
        <p:nvSpPr>
          <p:cNvPr id="90115" name="Content Placeholder 2"/>
          <p:cNvSpPr>
            <a:spLocks noGrp="1" noChangeArrowheads="1"/>
          </p:cNvSpPr>
          <p:nvPr>
            <p:ph idx="1"/>
          </p:nvPr>
        </p:nvSpPr>
        <p:spPr>
          <a:xfrm>
            <a:off x="3175" y="757238"/>
            <a:ext cx="8928100" cy="5040312"/>
          </a:xfrm>
        </p:spPr>
        <p:txBody>
          <a:bodyPr/>
          <a:lstStyle/>
          <a:p>
            <a:pPr marL="0" indent="0">
              <a:buFontTx/>
              <a:buNone/>
              <a:defRPr/>
            </a:pPr>
            <a:r>
              <a:rPr lang="en-ZA" altLang="en-US" sz="2100" dirty="0"/>
              <a:t>SADC Summit of Heads of State and Government focused on:</a:t>
            </a:r>
          </a:p>
          <a:p>
            <a:pPr>
              <a:buFont typeface="Wingdings" panose="05000000000000000000" pitchFamily="2" charset="2"/>
              <a:buChar char="Ø"/>
              <a:defRPr/>
            </a:pPr>
            <a:r>
              <a:rPr lang="en-ZA" altLang="en-US" sz="2100" dirty="0"/>
              <a:t>developments in the Kingdom of Lesotho, DRC and Madagascar and President </a:t>
            </a:r>
            <a:r>
              <a:rPr lang="en-ZA" altLang="en-US" sz="2100" dirty="0" err="1"/>
              <a:t>Ramaphosa</a:t>
            </a:r>
            <a:r>
              <a:rPr lang="en-ZA" altLang="en-US" sz="2100" dirty="0"/>
              <a:t> was mandated to continue as the facilitator in the Kingdom of Lesotho;</a:t>
            </a:r>
          </a:p>
          <a:p>
            <a:pPr>
              <a:buFont typeface="Wingdings" panose="05000000000000000000" pitchFamily="2" charset="2"/>
              <a:buChar char="Ø"/>
              <a:defRPr/>
            </a:pPr>
            <a:r>
              <a:rPr lang="en-ZA" altLang="en-US" sz="2100" dirty="0"/>
              <a:t>elected President of Mozambique as Incoming chairperson of Summit and the President of Botswana as incoming Chairperson of the Organs on Politics, Defence and Security Cooperation for August 2020;</a:t>
            </a:r>
          </a:p>
          <a:p>
            <a:pPr>
              <a:buFont typeface="Wingdings" panose="05000000000000000000" pitchFamily="2" charset="2"/>
              <a:buChar char="Ø"/>
              <a:defRPr/>
            </a:pPr>
            <a:r>
              <a:rPr lang="en-ZA" altLang="en-US" sz="2100" dirty="0"/>
              <a:t>congratulated Comoros, DRC, </a:t>
            </a:r>
            <a:r>
              <a:rPr lang="en-ZA" altLang="en-US" sz="2100" dirty="0" err="1"/>
              <a:t>eSwatini</a:t>
            </a:r>
            <a:r>
              <a:rPr lang="en-ZA" altLang="en-US" sz="2100" dirty="0"/>
              <a:t>, Madagascar, Malawi and South Africa for holding peaceful and successful elections;</a:t>
            </a:r>
          </a:p>
          <a:p>
            <a:pPr>
              <a:buFont typeface="Wingdings" panose="05000000000000000000" pitchFamily="2" charset="2"/>
              <a:buChar char="Ø"/>
              <a:defRPr/>
            </a:pPr>
            <a:r>
              <a:rPr lang="en-ZA" altLang="en-US" sz="2100" dirty="0"/>
              <a:t>Called for the unconditional implementation of all UN resolutions and AU decisions on Western Sahara which lead to a positive, peaceful and permanent solution that  meets aspirations of the Western Sahara.</a:t>
            </a:r>
          </a:p>
          <a:p>
            <a:pPr>
              <a:defRPr/>
            </a:pPr>
            <a:endParaRPr lang="en-ZA" altLang="en-US" dirty="0"/>
          </a:p>
        </p:txBody>
      </p:sp>
      <p:sp>
        <p:nvSpPr>
          <p:cNvPr id="9728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BCF4CB1A-26AF-42EA-9E01-A91B1FEABF82}" type="slidenum">
              <a:rPr lang="en-US" altLang="en-US" sz="1000">
                <a:latin typeface="Times" panose="02020603050405020304" pitchFamily="18" charset="0"/>
              </a:rPr>
              <a:pPr>
                <a:spcBef>
                  <a:spcPct val="0"/>
                </a:spcBef>
                <a:buFontTx/>
                <a:buNone/>
              </a:pPr>
              <a:t>28</a:t>
            </a:fld>
            <a:endParaRPr lang="en-US" altLang="en-US" sz="1000">
              <a:latin typeface="Times"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noChangeArrowheads="1"/>
          </p:cNvSpPr>
          <p:nvPr>
            <p:ph type="title"/>
          </p:nvPr>
        </p:nvSpPr>
        <p:spPr>
          <a:xfrm>
            <a:off x="-36512" y="44450"/>
            <a:ext cx="9289032" cy="1143000"/>
          </a:xfrm>
        </p:spPr>
        <p:txBody>
          <a:bodyPr/>
          <a:lstStyle/>
          <a:p>
            <a:r>
              <a:rPr lang="en-ZA" altLang="en-US" sz="3000" u="sng" dirty="0"/>
              <a:t>PROGRAMME 3:INTERNATIONAL COOPERATION</a:t>
            </a:r>
            <a:br>
              <a:rPr lang="en-ZA" altLang="en-US" sz="3000" u="sng" dirty="0"/>
            </a:br>
            <a:r>
              <a:rPr lang="en-ZA" altLang="en-US" sz="3000" u="sng" dirty="0"/>
              <a:t>3.1 SYSTEM OF GLOBAL GOVERNANCE</a:t>
            </a:r>
          </a:p>
        </p:txBody>
      </p:sp>
      <p:sp>
        <p:nvSpPr>
          <p:cNvPr id="112643"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4447A7EC-7BED-42D3-A612-3F9EE185EBDD}" type="slidenum">
              <a:rPr lang="en-US" altLang="en-US" sz="1000">
                <a:latin typeface="Times" panose="02020603050405020304" pitchFamily="18" charset="0"/>
              </a:rPr>
              <a:pPr>
                <a:spcBef>
                  <a:spcPct val="0"/>
                </a:spcBef>
                <a:buFontTx/>
                <a:buNone/>
              </a:pPr>
              <a:t>29</a:t>
            </a:fld>
            <a:endParaRPr lang="en-US" altLang="en-US" sz="1000">
              <a:latin typeface="Times"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4206322009"/>
              </p:ext>
            </p:extLst>
          </p:nvPr>
        </p:nvGraphicFramePr>
        <p:xfrm>
          <a:off x="107504" y="1340768"/>
          <a:ext cx="8928992" cy="432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62074"/>
          </a:xfrm>
        </p:spPr>
        <p:txBody>
          <a:bodyPr/>
          <a:lstStyle/>
          <a:p>
            <a:r>
              <a:rPr lang="en-ZA" sz="3000" dirty="0"/>
              <a:t>OVERVIEW</a:t>
            </a:r>
          </a:p>
        </p:txBody>
      </p:sp>
      <p:sp>
        <p:nvSpPr>
          <p:cNvPr id="3" name="Content Placeholder 2"/>
          <p:cNvSpPr>
            <a:spLocks noGrp="1"/>
          </p:cNvSpPr>
          <p:nvPr>
            <p:ph idx="1"/>
          </p:nvPr>
        </p:nvSpPr>
        <p:spPr>
          <a:xfrm>
            <a:off x="0" y="606698"/>
            <a:ext cx="9144000" cy="5072459"/>
          </a:xfrm>
        </p:spPr>
        <p:txBody>
          <a:bodyPr/>
          <a:lstStyle/>
          <a:p>
            <a:pPr algn="just">
              <a:buFont typeface="Wingdings" panose="05000000000000000000" pitchFamily="2" charset="2"/>
              <a:buChar char="Ø"/>
            </a:pPr>
            <a:r>
              <a:rPr lang="en-ZA" sz="2400" dirty="0"/>
              <a:t>The Annual Report reflects efforts for the realisation of the  department’s performance as outlined in the Annual Report based on the 2014 -2019  Medium Term Strategic Framework.</a:t>
            </a:r>
          </a:p>
          <a:p>
            <a:pPr algn="just">
              <a:buFont typeface="Wingdings" panose="05000000000000000000" pitchFamily="2" charset="2"/>
              <a:buChar char="Ø"/>
            </a:pPr>
            <a:r>
              <a:rPr lang="en-ZA" sz="2400" dirty="0"/>
              <a:t>The performance report audited by the AGSA was found to be useful and reliable. It received an unqualified audit opinion for the third consecutive year.</a:t>
            </a:r>
          </a:p>
          <a:p>
            <a:pPr algn="just">
              <a:buFont typeface="Wingdings" panose="05000000000000000000" pitchFamily="2" charset="2"/>
              <a:buChar char="Ø"/>
            </a:pPr>
            <a:r>
              <a:rPr lang="en-ZA" sz="2400" dirty="0"/>
              <a:t>During the reporting period, the Department achieved 22 (68%) of the 32 annual targets set in the Annual Performance Plan.</a:t>
            </a:r>
          </a:p>
          <a:p>
            <a:pPr algn="just">
              <a:buFont typeface="Wingdings" panose="05000000000000000000" pitchFamily="2" charset="2"/>
              <a:buChar char="Ø"/>
            </a:pPr>
            <a:r>
              <a:rPr lang="en-ZA" sz="2400" dirty="0"/>
              <a:t>The low rate of performance is mainly due to  a variety of factors such as scheduling challenges of high level engagements as well as circumstances beyond the control of missions.</a:t>
            </a:r>
          </a:p>
          <a:p>
            <a:pPr algn="just"/>
            <a:endParaRPr lang="en-ZA" sz="2000" dirty="0"/>
          </a:p>
          <a:p>
            <a:pPr marL="0" indent="0" algn="just">
              <a:buNone/>
            </a:pPr>
            <a:endParaRPr lang="en-ZA" sz="2000" dirty="0"/>
          </a:p>
          <a:p>
            <a:pPr algn="just"/>
            <a:endParaRPr lang="en-ZA" sz="2400" dirty="0"/>
          </a:p>
        </p:txBody>
      </p:sp>
      <p:sp>
        <p:nvSpPr>
          <p:cNvPr id="4" name="Slide Number Placeholder 3"/>
          <p:cNvSpPr>
            <a:spLocks noGrp="1"/>
          </p:cNvSpPr>
          <p:nvPr>
            <p:ph type="sldNum" sz="quarter" idx="10"/>
          </p:nvPr>
        </p:nvSpPr>
        <p:spPr/>
        <p:txBody>
          <a:bodyPr/>
          <a:lstStyle/>
          <a:p>
            <a:pPr>
              <a:defRPr/>
            </a:pPr>
            <a:fld id="{915F121E-B8E2-4A40-9D43-5AA78974B174}" type="slidenum">
              <a:rPr lang="en-GB" smtClean="0"/>
              <a:pPr>
                <a:defRPr/>
              </a:pPr>
              <a:t>3</a:t>
            </a:fld>
            <a:endParaRPr lang="en-GB"/>
          </a:p>
        </p:txBody>
      </p:sp>
    </p:spTree>
    <p:extLst>
      <p:ext uri="{BB962C8B-B14F-4D97-AF65-F5344CB8AC3E}">
        <p14:creationId xmlns:p14="http://schemas.microsoft.com/office/powerpoint/2010/main" xmlns="" val="240333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noChangeArrowheads="1"/>
          </p:cNvSpPr>
          <p:nvPr>
            <p:ph type="title"/>
          </p:nvPr>
        </p:nvSpPr>
        <p:spPr>
          <a:xfrm>
            <a:off x="460231" y="275307"/>
            <a:ext cx="8229600" cy="633413"/>
          </a:xfrm>
        </p:spPr>
        <p:txBody>
          <a:bodyPr/>
          <a:lstStyle/>
          <a:p>
            <a:r>
              <a:rPr lang="en-ZA" altLang="en-US" sz="3000" dirty="0"/>
              <a:t>3.1 SYSTEM OF GLOBAL GOVERNANCE</a:t>
            </a:r>
          </a:p>
        </p:txBody>
      </p:sp>
      <p:sp>
        <p:nvSpPr>
          <p:cNvPr id="103427" name="Content Placeholder 2"/>
          <p:cNvSpPr>
            <a:spLocks noGrp="1" noChangeArrowheads="1"/>
          </p:cNvSpPr>
          <p:nvPr>
            <p:ph idx="1"/>
          </p:nvPr>
        </p:nvSpPr>
        <p:spPr>
          <a:xfrm>
            <a:off x="179388" y="908720"/>
            <a:ext cx="8785225" cy="4698330"/>
          </a:xfrm>
        </p:spPr>
        <p:txBody>
          <a:bodyPr/>
          <a:lstStyle/>
          <a:p>
            <a:pPr>
              <a:buFont typeface="Wingdings" panose="05000000000000000000" pitchFamily="2" charset="2"/>
              <a:buChar char="Ø"/>
              <a:defRPr/>
            </a:pPr>
            <a:endParaRPr lang="en-US" altLang="en-US" dirty="0"/>
          </a:p>
          <a:p>
            <a:pPr>
              <a:buFont typeface="Wingdings" panose="05000000000000000000" pitchFamily="2" charset="2"/>
              <a:buChar char="Ø"/>
              <a:defRPr/>
            </a:pPr>
            <a:r>
              <a:rPr lang="en-US" altLang="en-US" dirty="0"/>
              <a:t>As a member of the </a:t>
            </a:r>
            <a:r>
              <a:rPr lang="en-US" altLang="en-US" b="1" dirty="0"/>
              <a:t>UNESCO</a:t>
            </a:r>
            <a:r>
              <a:rPr lang="en-US" altLang="en-US" dirty="0"/>
              <a:t> Executive Board, South Africa advanced the country’s interests on a range of resolutions and articulated the country’s positions on advancement in education, culture and science.</a:t>
            </a:r>
          </a:p>
          <a:p>
            <a:pPr>
              <a:buFont typeface="Wingdings" panose="05000000000000000000" pitchFamily="2" charset="2"/>
              <a:buChar char="Ø"/>
              <a:defRPr/>
            </a:pPr>
            <a:endParaRPr lang="en-US" altLang="en-US" dirty="0"/>
          </a:p>
          <a:p>
            <a:pPr>
              <a:buFont typeface="Wingdings" panose="05000000000000000000" pitchFamily="2" charset="2"/>
              <a:buChar char="Ø"/>
              <a:defRPr/>
            </a:pPr>
            <a:r>
              <a:rPr lang="en-US" altLang="en-US" dirty="0"/>
              <a:t>SA attended the Regular Session of the Economic and Social Council High Level Political Forum (HLPF) where the main focus of the session was the presentation of South Africa’s Voluntary National Report on SDG’s.</a:t>
            </a:r>
          </a:p>
        </p:txBody>
      </p:sp>
      <p:sp>
        <p:nvSpPr>
          <p:cNvPr id="10342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42D56EA0-C7BD-4BA1-9213-180006859349}" type="slidenum">
              <a:rPr lang="en-US" altLang="en-US" sz="1000">
                <a:latin typeface="Times" panose="02020603050405020304" pitchFamily="18" charset="0"/>
              </a:rPr>
              <a:pPr>
                <a:spcBef>
                  <a:spcPct val="0"/>
                </a:spcBef>
                <a:buFontTx/>
                <a:buNone/>
              </a:pPr>
              <a:t>30</a:t>
            </a:fld>
            <a:endParaRPr lang="en-US" altLang="en-US" sz="1000">
              <a:latin typeface="Times"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noChangeArrowheads="1"/>
          </p:cNvSpPr>
          <p:nvPr>
            <p:ph type="title"/>
          </p:nvPr>
        </p:nvSpPr>
        <p:spPr>
          <a:xfrm>
            <a:off x="539750" y="0"/>
            <a:ext cx="8229600" cy="620713"/>
          </a:xfrm>
        </p:spPr>
        <p:txBody>
          <a:bodyPr/>
          <a:lstStyle/>
          <a:p>
            <a:r>
              <a:rPr lang="en-ZA" altLang="en-US" sz="3000" dirty="0"/>
              <a:t>3.1 SYSTEM OF GLOBAL GOVERNANCE</a:t>
            </a:r>
          </a:p>
        </p:txBody>
      </p:sp>
      <p:sp>
        <p:nvSpPr>
          <p:cNvPr id="104451" name="Content Placeholder 2"/>
          <p:cNvSpPr>
            <a:spLocks noGrp="1" noChangeArrowheads="1"/>
          </p:cNvSpPr>
          <p:nvPr>
            <p:ph idx="1"/>
          </p:nvPr>
        </p:nvSpPr>
        <p:spPr>
          <a:xfrm>
            <a:off x="107950" y="606425"/>
            <a:ext cx="8928100" cy="5270500"/>
          </a:xfrm>
        </p:spPr>
        <p:txBody>
          <a:bodyPr/>
          <a:lstStyle/>
          <a:p>
            <a:pPr>
              <a:buFont typeface="Wingdings" panose="05000000000000000000" pitchFamily="2" charset="2"/>
              <a:buChar char="Ø"/>
              <a:defRPr/>
            </a:pPr>
            <a:r>
              <a:rPr lang="en-ZA" altLang="en-US" dirty="0"/>
              <a:t>At the Session of the </a:t>
            </a:r>
            <a:r>
              <a:rPr lang="en-ZA" altLang="en-US" b="1" dirty="0"/>
              <a:t>Human Rights Council</a:t>
            </a:r>
            <a:r>
              <a:rPr lang="en-ZA" altLang="en-US" dirty="0"/>
              <a:t>, South Africa supported 21 resolutions by either voting in support or joining consensus and abstained on five (5) country specific resolutions.</a:t>
            </a:r>
          </a:p>
          <a:p>
            <a:pPr>
              <a:buFont typeface="Wingdings" panose="05000000000000000000" pitchFamily="2" charset="2"/>
              <a:buChar char="Ø"/>
              <a:defRPr/>
            </a:pPr>
            <a:r>
              <a:rPr lang="en-ZA" altLang="en-US" dirty="0"/>
              <a:t>Resolutions of priority to SA included amongst others:</a:t>
            </a:r>
          </a:p>
          <a:p>
            <a:pPr marL="627063" indent="-271463">
              <a:buFont typeface="Wingdings" panose="05000000000000000000" pitchFamily="2" charset="2"/>
              <a:buChar char="ü"/>
              <a:defRPr/>
            </a:pPr>
            <a:r>
              <a:rPr lang="en-ZA" altLang="en-US" dirty="0"/>
              <a:t>Access to medicines and vaccines in the context of the right of everyone to the enjoyment of the highest attainable standard of physical and mental health;</a:t>
            </a:r>
          </a:p>
          <a:p>
            <a:pPr marL="627063" indent="-271463">
              <a:buFont typeface="Wingdings" panose="05000000000000000000" pitchFamily="2" charset="2"/>
              <a:buChar char="ü"/>
              <a:defRPr/>
            </a:pPr>
            <a:r>
              <a:rPr lang="en-ZA" altLang="en-US" dirty="0"/>
              <a:t>Accelerating efforts to eliminate all forms of violence against women and girls;</a:t>
            </a:r>
          </a:p>
          <a:p>
            <a:pPr marL="627063" indent="-271463">
              <a:buFont typeface="Wingdings" panose="05000000000000000000" pitchFamily="2" charset="2"/>
              <a:buChar char="ü"/>
              <a:defRPr/>
            </a:pPr>
            <a:r>
              <a:rPr lang="en-ZA" altLang="en-US" dirty="0"/>
              <a:t>Promotion of the right to peace;</a:t>
            </a:r>
          </a:p>
          <a:p>
            <a:pPr marL="627063" indent="-271463">
              <a:buFont typeface="Wingdings" panose="05000000000000000000" pitchFamily="2" charset="2"/>
              <a:buChar char="ü"/>
              <a:defRPr/>
            </a:pPr>
            <a:r>
              <a:rPr lang="en-ZA" altLang="en-US" dirty="0"/>
              <a:t>Mandate of the Independent Expert on protection against violence and discrimination based on sexual orientation and gender identity.</a:t>
            </a:r>
          </a:p>
          <a:p>
            <a:pPr>
              <a:defRPr/>
            </a:pPr>
            <a:endParaRPr lang="en-ZA" altLang="en-US" dirty="0">
              <a:solidFill>
                <a:srgbClr val="FF0000"/>
              </a:solidFill>
            </a:endParaRPr>
          </a:p>
          <a:p>
            <a:pPr>
              <a:defRPr/>
            </a:pPr>
            <a:endParaRPr lang="en-ZA" altLang="en-US" dirty="0"/>
          </a:p>
        </p:txBody>
      </p:sp>
      <p:sp>
        <p:nvSpPr>
          <p:cNvPr id="10445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D436B943-EDEB-40BC-BF01-97F5867E86D1}" type="slidenum">
              <a:rPr lang="en-US" altLang="en-US" sz="1000">
                <a:latin typeface="Times" panose="02020603050405020304" pitchFamily="18" charset="0"/>
              </a:rPr>
              <a:pPr>
                <a:spcBef>
                  <a:spcPct val="0"/>
                </a:spcBef>
                <a:buFontTx/>
                <a:buNone/>
              </a:pPr>
              <a:t>31</a:t>
            </a:fld>
            <a:endParaRPr lang="en-US" altLang="en-US" sz="1000">
              <a:latin typeface="Times"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noChangeArrowheads="1"/>
          </p:cNvSpPr>
          <p:nvPr>
            <p:ph type="title"/>
          </p:nvPr>
        </p:nvSpPr>
        <p:spPr>
          <a:xfrm>
            <a:off x="539552" y="64294"/>
            <a:ext cx="8229600" cy="620713"/>
          </a:xfrm>
        </p:spPr>
        <p:txBody>
          <a:bodyPr/>
          <a:lstStyle/>
          <a:p>
            <a:r>
              <a:rPr lang="en-ZA" altLang="en-US" sz="3000" dirty="0"/>
              <a:t>3.1 SYSTEM OF GLOBAL GOVERNANCE</a:t>
            </a:r>
          </a:p>
        </p:txBody>
      </p:sp>
      <p:sp>
        <p:nvSpPr>
          <p:cNvPr id="105475" name="Content Placeholder 2"/>
          <p:cNvSpPr>
            <a:spLocks noGrp="1" noChangeArrowheads="1"/>
          </p:cNvSpPr>
          <p:nvPr>
            <p:ph idx="1"/>
          </p:nvPr>
        </p:nvSpPr>
        <p:spPr>
          <a:xfrm>
            <a:off x="107950" y="1124744"/>
            <a:ext cx="8928100" cy="4680744"/>
          </a:xfrm>
        </p:spPr>
        <p:txBody>
          <a:bodyPr/>
          <a:lstStyle/>
          <a:p>
            <a:pPr>
              <a:buFont typeface="Wingdings" panose="05000000000000000000" pitchFamily="2" charset="2"/>
              <a:buChar char="Ø"/>
              <a:defRPr/>
            </a:pPr>
            <a:r>
              <a:rPr lang="en-ZA" altLang="en-US" sz="2100" dirty="0"/>
              <a:t>South Africa participated at the </a:t>
            </a:r>
            <a:r>
              <a:rPr lang="en-ZA" altLang="en-US" sz="2100" b="1" dirty="0"/>
              <a:t>42</a:t>
            </a:r>
            <a:r>
              <a:rPr lang="en-ZA" altLang="en-US" sz="2100" b="1" baseline="30000" dirty="0"/>
              <a:t>nd</a:t>
            </a:r>
            <a:r>
              <a:rPr lang="en-ZA" altLang="en-US" sz="2100" b="1" dirty="0"/>
              <a:t> Session of the Human Rights Council (HRC)</a:t>
            </a:r>
            <a:r>
              <a:rPr lang="en-ZA" altLang="en-US" sz="2100" dirty="0"/>
              <a:t>, South Africa joined consensus on 37 resolutions, voted in favour of 8 resolutions including:</a:t>
            </a:r>
          </a:p>
          <a:p>
            <a:pPr marL="627063" indent="-355600">
              <a:buFont typeface="Wingdings" panose="05000000000000000000" pitchFamily="2" charset="2"/>
              <a:buChar char="ü"/>
              <a:defRPr/>
            </a:pPr>
            <a:r>
              <a:rPr lang="en-ZA" altLang="en-US" sz="2100" dirty="0"/>
              <a:t>Yemen in the field of Human Rights;</a:t>
            </a:r>
          </a:p>
          <a:p>
            <a:pPr marL="627063" indent="-355600">
              <a:buFont typeface="Wingdings" panose="05000000000000000000" pitchFamily="2" charset="2"/>
              <a:buChar char="ü"/>
              <a:defRPr/>
            </a:pPr>
            <a:r>
              <a:rPr lang="en-ZA" altLang="en-US" sz="2100" dirty="0"/>
              <a:t>Situation of human rights of </a:t>
            </a:r>
            <a:r>
              <a:rPr lang="en-ZA" altLang="en-US" sz="2100" dirty="0" err="1"/>
              <a:t>Rohingya</a:t>
            </a:r>
            <a:r>
              <a:rPr lang="en-ZA" altLang="en-US" sz="2100" dirty="0"/>
              <a:t> Muslims and other minorities in Myanmar;</a:t>
            </a:r>
          </a:p>
          <a:p>
            <a:pPr marL="627063" indent="-355600">
              <a:buFont typeface="Wingdings" panose="05000000000000000000" pitchFamily="2" charset="2"/>
              <a:buChar char="ü"/>
              <a:defRPr/>
            </a:pPr>
            <a:r>
              <a:rPr lang="en-ZA" altLang="en-US" sz="2100" dirty="0"/>
              <a:t>Strengthening cooperation and technical assistance in the field of human rights of the Bolivarian Republic of Venezuela and the Rights to Development </a:t>
            </a:r>
          </a:p>
          <a:p>
            <a:pPr>
              <a:defRPr/>
            </a:pPr>
            <a:endParaRPr lang="en-ZA" altLang="en-US" dirty="0">
              <a:solidFill>
                <a:srgbClr val="FF0000"/>
              </a:solidFill>
            </a:endParaRPr>
          </a:p>
          <a:p>
            <a:pPr>
              <a:defRPr/>
            </a:pPr>
            <a:endParaRPr lang="en-ZA" altLang="en-US" dirty="0"/>
          </a:p>
        </p:txBody>
      </p:sp>
      <p:sp>
        <p:nvSpPr>
          <p:cNvPr id="10547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A7C6D415-C4FB-45B2-9F80-C9B0C8AD46D9}" type="slidenum">
              <a:rPr lang="en-US" altLang="en-US" sz="1000">
                <a:latin typeface="Times" panose="02020603050405020304" pitchFamily="18" charset="0"/>
              </a:rPr>
              <a:pPr>
                <a:spcBef>
                  <a:spcPct val="0"/>
                </a:spcBef>
                <a:buFontTx/>
                <a:buNone/>
              </a:pPr>
              <a:t>32</a:t>
            </a:fld>
            <a:endParaRPr lang="en-US" altLang="en-US" sz="1000">
              <a:latin typeface="Times"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noChangeArrowheads="1"/>
          </p:cNvSpPr>
          <p:nvPr>
            <p:ph type="title"/>
          </p:nvPr>
        </p:nvSpPr>
        <p:spPr>
          <a:xfrm>
            <a:off x="457200" y="0"/>
            <a:ext cx="8229600" cy="719138"/>
          </a:xfrm>
        </p:spPr>
        <p:txBody>
          <a:bodyPr/>
          <a:lstStyle/>
          <a:p>
            <a:r>
              <a:rPr lang="en-ZA" altLang="en-US" sz="3000" dirty="0"/>
              <a:t>3.1 SYSTEM OF GLOBAL GOVERNANCE</a:t>
            </a:r>
          </a:p>
        </p:txBody>
      </p:sp>
      <p:sp>
        <p:nvSpPr>
          <p:cNvPr id="106499" name="Content Placeholder 2"/>
          <p:cNvSpPr>
            <a:spLocks noGrp="1" noChangeArrowheads="1"/>
          </p:cNvSpPr>
          <p:nvPr>
            <p:ph idx="1"/>
          </p:nvPr>
        </p:nvSpPr>
        <p:spPr>
          <a:xfrm>
            <a:off x="107950" y="719138"/>
            <a:ext cx="8928100" cy="4941887"/>
          </a:xfrm>
        </p:spPr>
        <p:txBody>
          <a:bodyPr/>
          <a:lstStyle/>
          <a:p>
            <a:pPr>
              <a:buFont typeface="Wingdings" panose="05000000000000000000" pitchFamily="2" charset="2"/>
              <a:buChar char="Ø"/>
              <a:defRPr/>
            </a:pPr>
            <a:r>
              <a:rPr lang="en-US" altLang="en-US" dirty="0"/>
              <a:t>South Africa  prepared for and participated at the </a:t>
            </a:r>
            <a:r>
              <a:rPr lang="en-US" altLang="en-US" b="1" dirty="0"/>
              <a:t>Session of the UNGA 74 General Debate </a:t>
            </a:r>
            <a:r>
              <a:rPr lang="en-US" altLang="en-US" dirty="0"/>
              <a:t>(High-Level Segment).</a:t>
            </a:r>
          </a:p>
          <a:p>
            <a:pPr>
              <a:buFont typeface="Wingdings" panose="05000000000000000000" pitchFamily="2" charset="2"/>
              <a:buChar char="Ø"/>
              <a:defRPr/>
            </a:pPr>
            <a:r>
              <a:rPr lang="en-US" altLang="en-US" dirty="0"/>
              <a:t>Key high-level meetings that took place on the margins of the General Debate included amongst others:</a:t>
            </a:r>
          </a:p>
          <a:p>
            <a:pPr marL="627063" indent="-271463">
              <a:buFont typeface="Wingdings" panose="05000000000000000000" pitchFamily="2" charset="2"/>
              <a:buChar char="ü"/>
              <a:defRPr/>
            </a:pPr>
            <a:r>
              <a:rPr lang="en-US" altLang="en-US" dirty="0"/>
              <a:t>The High-level meeting on Universal Health Coverage;</a:t>
            </a:r>
          </a:p>
          <a:p>
            <a:pPr marL="627063" indent="-271463">
              <a:buFont typeface="Wingdings" panose="05000000000000000000" pitchFamily="2" charset="2"/>
              <a:buChar char="ü"/>
              <a:defRPr/>
            </a:pPr>
            <a:r>
              <a:rPr lang="en-US" altLang="en-US" dirty="0"/>
              <a:t>The High-level meeting on Sustainable Development;</a:t>
            </a:r>
          </a:p>
          <a:p>
            <a:pPr marL="627063" indent="-271463">
              <a:buFont typeface="Wingdings" panose="05000000000000000000" pitchFamily="2" charset="2"/>
              <a:buChar char="ü"/>
              <a:defRPr/>
            </a:pPr>
            <a:r>
              <a:rPr lang="en-US" altLang="en-US" dirty="0"/>
              <a:t>The High-level meeting on Financing for Development;</a:t>
            </a:r>
          </a:p>
          <a:p>
            <a:pPr marL="627063" indent="-271463">
              <a:buFont typeface="Wingdings" panose="05000000000000000000" pitchFamily="2" charset="2"/>
              <a:buChar char="ü"/>
              <a:defRPr/>
            </a:pPr>
            <a:r>
              <a:rPr lang="en-US" altLang="en-US" dirty="0"/>
              <a:t>The High-level meeting to commemorate and promote the International Day for the Total Elimination of Nuclear Weapons</a:t>
            </a:r>
          </a:p>
          <a:p>
            <a:pPr>
              <a:buFont typeface="Wingdings" panose="05000000000000000000" pitchFamily="2" charset="2"/>
              <a:buChar char="Ø"/>
              <a:defRPr/>
            </a:pPr>
            <a:r>
              <a:rPr lang="en-ZA" altLang="en-US" dirty="0"/>
              <a:t>The national statement delivered at the General Assembly focused on issues related to development, peace and security, and reform of multilateral institutions, especially the UN Security Council.</a:t>
            </a:r>
          </a:p>
        </p:txBody>
      </p:sp>
      <p:sp>
        <p:nvSpPr>
          <p:cNvPr id="1065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E38FCB57-D30E-4F76-B3F7-93B88A5F3E0B}" type="slidenum">
              <a:rPr lang="en-US" altLang="en-US" sz="1000">
                <a:latin typeface="Times" panose="02020603050405020304" pitchFamily="18" charset="0"/>
              </a:rPr>
              <a:pPr>
                <a:spcBef>
                  <a:spcPct val="0"/>
                </a:spcBef>
                <a:buFontTx/>
                <a:buNone/>
              </a:pPr>
              <a:t>33</a:t>
            </a:fld>
            <a:endParaRPr lang="en-US" altLang="en-US" sz="1000">
              <a:latin typeface="Times"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noChangeArrowheads="1"/>
          </p:cNvSpPr>
          <p:nvPr>
            <p:ph type="title"/>
          </p:nvPr>
        </p:nvSpPr>
        <p:spPr>
          <a:xfrm>
            <a:off x="457200" y="0"/>
            <a:ext cx="8229600" cy="719138"/>
          </a:xfrm>
        </p:spPr>
        <p:txBody>
          <a:bodyPr/>
          <a:lstStyle/>
          <a:p>
            <a:r>
              <a:rPr lang="en-ZA" altLang="en-US" sz="3000" dirty="0"/>
              <a:t>3.1 SYSTEM OF GLOBAL GOVERNANCE</a:t>
            </a:r>
          </a:p>
        </p:txBody>
      </p:sp>
      <p:sp>
        <p:nvSpPr>
          <p:cNvPr id="100355" name="Content Placeholder 2"/>
          <p:cNvSpPr>
            <a:spLocks noGrp="1" noChangeArrowheads="1"/>
          </p:cNvSpPr>
          <p:nvPr>
            <p:ph idx="1"/>
          </p:nvPr>
        </p:nvSpPr>
        <p:spPr>
          <a:xfrm>
            <a:off x="107950" y="836613"/>
            <a:ext cx="8928100" cy="4392612"/>
          </a:xfrm>
        </p:spPr>
        <p:txBody>
          <a:bodyPr/>
          <a:lstStyle/>
          <a:p>
            <a:pPr>
              <a:buFont typeface="Wingdings" panose="05000000000000000000" pitchFamily="2" charset="2"/>
              <a:buChar char="Ø"/>
              <a:defRPr/>
            </a:pPr>
            <a:r>
              <a:rPr lang="en-US" altLang="en-US" dirty="0"/>
              <a:t>South Africa  participated at the </a:t>
            </a:r>
            <a:r>
              <a:rPr lang="en-US" altLang="en-US" b="1" dirty="0"/>
              <a:t>UNESCO General Conference </a:t>
            </a:r>
            <a:r>
              <a:rPr lang="en-US" altLang="en-US" dirty="0"/>
              <a:t>and the national statements delivered articulated South Africa’s positions on advancement in education, culture and science</a:t>
            </a:r>
          </a:p>
          <a:p>
            <a:pPr>
              <a:buFont typeface="Wingdings" panose="05000000000000000000" pitchFamily="2" charset="2"/>
              <a:buChar char="Ø"/>
              <a:defRPr/>
            </a:pPr>
            <a:r>
              <a:rPr lang="en-US" altLang="en-US" dirty="0"/>
              <a:t>SA influenced decisions in a number of agendas amongst others :</a:t>
            </a:r>
          </a:p>
          <a:p>
            <a:pPr marL="627063" indent="-271463">
              <a:buFont typeface="Wingdings" panose="05000000000000000000" pitchFamily="2" charset="2"/>
              <a:buChar char="ü"/>
              <a:defRPr/>
            </a:pPr>
            <a:r>
              <a:rPr lang="en-GB" dirty="0"/>
              <a:t>Discussion of the approved budget of USD 534.6 million for the period 2020-2022;</a:t>
            </a:r>
          </a:p>
          <a:p>
            <a:pPr marL="627063" indent="-271463">
              <a:buFont typeface="Wingdings" panose="05000000000000000000" pitchFamily="2" charset="2"/>
              <a:buChar char="ü"/>
              <a:defRPr/>
            </a:pPr>
            <a:r>
              <a:rPr lang="en-GB" dirty="0"/>
              <a:t>The adoption of the Global Convention on the Recognition of the Higher Education Qualifications, which aims to support the recognition of studies carried out abroad, facilitating academic mobility for students and educators; </a:t>
            </a:r>
          </a:p>
          <a:p>
            <a:pPr marL="627063" indent="-271463">
              <a:buFont typeface="Wingdings" panose="05000000000000000000" pitchFamily="2" charset="2"/>
              <a:buChar char="ü"/>
              <a:defRPr/>
            </a:pPr>
            <a:r>
              <a:rPr lang="en-GB" dirty="0"/>
              <a:t>The re-organisation of the International Bureau of Education (IBE); </a:t>
            </a:r>
            <a:endParaRPr lang="en-ZA" dirty="0"/>
          </a:p>
          <a:p>
            <a:pPr marL="0" indent="0">
              <a:buFontTx/>
              <a:buNone/>
              <a:defRPr/>
            </a:pPr>
            <a:endParaRPr lang="en-ZA" altLang="en-US" dirty="0"/>
          </a:p>
        </p:txBody>
      </p:sp>
      <p:sp>
        <p:nvSpPr>
          <p:cNvPr id="10752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2709C329-0FE0-442C-BDC5-C6F067DDE69A}" type="slidenum">
              <a:rPr lang="en-US" altLang="en-US" sz="1000">
                <a:latin typeface="Times" panose="02020603050405020304" pitchFamily="18" charset="0"/>
              </a:rPr>
              <a:pPr>
                <a:spcBef>
                  <a:spcPct val="0"/>
                </a:spcBef>
                <a:buFontTx/>
                <a:buNone/>
              </a:pPr>
              <a:t>34</a:t>
            </a:fld>
            <a:endParaRPr lang="en-US" altLang="en-US" sz="1000">
              <a:latin typeface="Times"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noChangeArrowheads="1"/>
          </p:cNvSpPr>
          <p:nvPr>
            <p:ph type="title"/>
          </p:nvPr>
        </p:nvSpPr>
        <p:spPr>
          <a:xfrm>
            <a:off x="457200" y="108721"/>
            <a:ext cx="8229600" cy="492125"/>
          </a:xfrm>
        </p:spPr>
        <p:txBody>
          <a:bodyPr/>
          <a:lstStyle/>
          <a:p>
            <a:r>
              <a:rPr lang="en-ZA" altLang="en-US" sz="3000" dirty="0"/>
              <a:t>3.1 SYSTEM OF GLOBAL GOVERNANCE</a:t>
            </a:r>
          </a:p>
        </p:txBody>
      </p:sp>
      <p:sp>
        <p:nvSpPr>
          <p:cNvPr id="111619" name="Content Placeholder 2"/>
          <p:cNvSpPr>
            <a:spLocks noGrp="1" noChangeArrowheads="1"/>
          </p:cNvSpPr>
          <p:nvPr>
            <p:ph idx="1"/>
          </p:nvPr>
        </p:nvSpPr>
        <p:spPr>
          <a:xfrm>
            <a:off x="10318" y="908721"/>
            <a:ext cx="9123363" cy="4536504"/>
          </a:xfrm>
        </p:spPr>
        <p:txBody>
          <a:bodyPr/>
          <a:lstStyle/>
          <a:p>
            <a:pPr>
              <a:buFont typeface="Wingdings" panose="05000000000000000000" pitchFamily="2" charset="2"/>
              <a:buChar char="Ø"/>
              <a:defRPr/>
            </a:pPr>
            <a:r>
              <a:rPr lang="en-ZA" altLang="en-US" dirty="0"/>
              <a:t>SA participated in the </a:t>
            </a:r>
            <a:r>
              <a:rPr lang="en-ZA" altLang="en-US" b="1" dirty="0"/>
              <a:t>G20 Leader’s Summit </a:t>
            </a:r>
            <a:r>
              <a:rPr lang="en-ZA" altLang="en-US" dirty="0"/>
              <a:t>where the overall balance of the Osaka Leaders’ Declaration signifies a successful G20 summit. SA received endorsement of G20 Leaders amongst others:</a:t>
            </a:r>
          </a:p>
          <a:p>
            <a:pPr marL="719138" indent="-363538">
              <a:buFont typeface="Wingdings" panose="05000000000000000000" pitchFamily="2" charset="2"/>
              <a:buChar char="ü"/>
              <a:defRPr/>
            </a:pPr>
            <a:r>
              <a:rPr lang="en-ZA" altLang="en-US" dirty="0"/>
              <a:t>Support for Africa in the implementation of the 2030 Agenda for Sustainable Development;</a:t>
            </a:r>
          </a:p>
          <a:p>
            <a:pPr marL="719138" indent="-363538">
              <a:buFont typeface="Wingdings" panose="05000000000000000000" pitchFamily="2" charset="2"/>
              <a:buChar char="ü"/>
              <a:defRPr/>
            </a:pPr>
            <a:r>
              <a:rPr lang="en-ZA" altLang="en-US" dirty="0"/>
              <a:t>Support for the G20 Partnership with Africa;</a:t>
            </a:r>
          </a:p>
          <a:p>
            <a:pPr marL="719138" indent="-363538">
              <a:buFont typeface="Wingdings" panose="05000000000000000000" pitchFamily="2" charset="2"/>
              <a:buChar char="ü"/>
              <a:defRPr/>
            </a:pPr>
            <a:r>
              <a:rPr lang="en-ZA" altLang="en-US" dirty="0"/>
              <a:t>Compact with Africa;</a:t>
            </a:r>
          </a:p>
          <a:p>
            <a:pPr marL="719138" indent="-363538">
              <a:buFont typeface="Wingdings" panose="05000000000000000000" pitchFamily="2" charset="2"/>
              <a:buChar char="ü"/>
              <a:defRPr/>
            </a:pPr>
            <a:r>
              <a:rPr lang="en-ZA" altLang="en-US" dirty="0"/>
              <a:t>G20 initiative on Industrialisation in Africa;</a:t>
            </a:r>
          </a:p>
          <a:p>
            <a:pPr marL="719138" indent="-363538">
              <a:buFont typeface="Wingdings" panose="05000000000000000000" pitchFamily="2" charset="2"/>
              <a:buChar char="ü"/>
              <a:defRPr/>
            </a:pPr>
            <a:r>
              <a:rPr lang="en-ZA" altLang="en-US" dirty="0"/>
              <a:t>Continued focus on illicit Financial Flows (IFFs);</a:t>
            </a:r>
          </a:p>
          <a:p>
            <a:pPr marL="719138" indent="-363538">
              <a:buFont typeface="Wingdings" panose="05000000000000000000" pitchFamily="2" charset="2"/>
              <a:buChar char="ü"/>
              <a:defRPr/>
            </a:pPr>
            <a:r>
              <a:rPr lang="en-ZA" altLang="en-US" dirty="0"/>
              <a:t>Commitment to the G20 Initiative on Human Capital Investment (HCI) for Sustainable Development.</a:t>
            </a:r>
          </a:p>
          <a:p>
            <a:pPr>
              <a:defRPr/>
            </a:pPr>
            <a:endParaRPr lang="en-ZA" altLang="en-US" dirty="0"/>
          </a:p>
        </p:txBody>
      </p:sp>
      <p:sp>
        <p:nvSpPr>
          <p:cNvPr id="11162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E9E7B245-83FD-4D90-89AE-5309CE08CAEA}" type="slidenum">
              <a:rPr lang="en-US" altLang="en-US" sz="1000">
                <a:latin typeface="Times" panose="02020603050405020304" pitchFamily="18" charset="0"/>
              </a:rPr>
              <a:pPr>
                <a:spcBef>
                  <a:spcPct val="0"/>
                </a:spcBef>
                <a:buFontTx/>
                <a:buNone/>
              </a:pPr>
              <a:t>35</a:t>
            </a:fld>
            <a:endParaRPr lang="en-US" altLang="en-US" sz="1000">
              <a:latin typeface="Times"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76" y="116632"/>
            <a:ext cx="8229600" cy="360040"/>
          </a:xfrm>
        </p:spPr>
        <p:txBody>
          <a:bodyPr/>
          <a:lstStyle/>
          <a:p>
            <a:r>
              <a:rPr lang="en-ZA" altLang="en-US" sz="3000" dirty="0"/>
              <a:t>3.1 SYSTEM OF GLOBAL GOVERNANCE</a:t>
            </a:r>
            <a:endParaRPr lang="en-ZA" sz="3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87004131"/>
              </p:ext>
            </p:extLst>
          </p:nvPr>
        </p:nvGraphicFramePr>
        <p:xfrm>
          <a:off x="0" y="1132598"/>
          <a:ext cx="9144000" cy="5588876"/>
        </p:xfrm>
        <a:graphic>
          <a:graphicData uri="http://schemas.openxmlformats.org/drawingml/2006/table">
            <a:tbl>
              <a:tblPr firstRow="1" bandRow="1">
                <a:tableStyleId>{5C22544A-7EE6-4342-B048-85BDC9FD1C3A}</a:tableStyleId>
              </a:tblPr>
              <a:tblGrid>
                <a:gridCol w="8308238">
                  <a:extLst>
                    <a:ext uri="{9D8B030D-6E8A-4147-A177-3AD203B41FA5}">
                      <a16:colId xmlns:a16="http://schemas.microsoft.com/office/drawing/2014/main" xmlns="" val="20000"/>
                    </a:ext>
                  </a:extLst>
                </a:gridCol>
                <a:gridCol w="835762">
                  <a:extLst>
                    <a:ext uri="{9D8B030D-6E8A-4147-A177-3AD203B41FA5}">
                      <a16:colId xmlns:a16="http://schemas.microsoft.com/office/drawing/2014/main" xmlns="" val="20001"/>
                    </a:ext>
                  </a:extLst>
                </a:gridCol>
              </a:tblGrid>
              <a:tr h="429747">
                <a:tc>
                  <a:txBody>
                    <a:bodyPr/>
                    <a:lstStyle/>
                    <a:p>
                      <a:r>
                        <a:rPr lang="en-US" dirty="0">
                          <a:solidFill>
                            <a:schemeClr val="tx1"/>
                          </a:solidFill>
                        </a:rPr>
                        <a:t>Representation at:</a:t>
                      </a:r>
                      <a:endParaRPr lang="en-ZA" dirty="0">
                        <a:solidFill>
                          <a:schemeClr val="tx1"/>
                        </a:solidFill>
                      </a:endParaRPr>
                    </a:p>
                  </a:txBody>
                  <a:tcPr>
                    <a:solidFill>
                      <a:schemeClr val="accent6">
                        <a:lumMod val="40000"/>
                        <a:lumOff val="60000"/>
                      </a:schemeClr>
                    </a:solidFill>
                  </a:tcPr>
                </a:tc>
                <a:tc>
                  <a:txBody>
                    <a:bodyPr/>
                    <a:lstStyle/>
                    <a:p>
                      <a:pPr algn="ctr"/>
                      <a:r>
                        <a:rPr lang="en-US" dirty="0">
                          <a:solidFill>
                            <a:schemeClr val="tx1"/>
                          </a:solidFill>
                        </a:rPr>
                        <a:t>Total</a:t>
                      </a:r>
                      <a:endParaRPr lang="en-ZA"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xmlns="" val="10000"/>
                  </a:ext>
                </a:extLst>
              </a:tr>
              <a:tr h="1346963">
                <a:tc>
                  <a:txBody>
                    <a:bodyPr/>
                    <a:lstStyle/>
                    <a:p>
                      <a:pPr marL="0" indent="0">
                        <a:buFont typeface="Arial" panose="020B0604020202020204" pitchFamily="34" charset="0"/>
                        <a:buNone/>
                      </a:pPr>
                      <a:r>
                        <a:rPr lang="en-US" b="1" i="1" dirty="0">
                          <a:solidFill>
                            <a:schemeClr val="tx1"/>
                          </a:solidFill>
                        </a:rPr>
                        <a:t>Country level (</a:t>
                      </a:r>
                      <a:r>
                        <a:rPr lang="en-US" sz="1600" b="1" i="1" dirty="0">
                          <a:solidFill>
                            <a:schemeClr val="tx1"/>
                          </a:solidFill>
                        </a:rPr>
                        <a:t>elected</a:t>
                      </a:r>
                      <a:r>
                        <a:rPr lang="en-US" sz="1600" b="1" i="1" baseline="0" dirty="0">
                          <a:solidFill>
                            <a:schemeClr val="tx1"/>
                          </a:solidFill>
                        </a:rPr>
                        <a:t> positions</a:t>
                      </a:r>
                      <a:r>
                        <a:rPr lang="en-US" b="1" i="1" baseline="0" dirty="0">
                          <a:solidFill>
                            <a:schemeClr val="tx1"/>
                          </a:solidFill>
                        </a:rPr>
                        <a:t>) </a:t>
                      </a:r>
                      <a:r>
                        <a:rPr lang="en-US" i="1" baseline="0" dirty="0">
                          <a:solidFill>
                            <a:schemeClr val="tx1"/>
                          </a:solidFill>
                        </a:rPr>
                        <a:t>– different lead departments e.g.</a:t>
                      </a:r>
                    </a:p>
                    <a:p>
                      <a:pPr marL="285750" indent="-285750">
                        <a:buFont typeface="Wingdings" panose="05000000000000000000" pitchFamily="2" charset="2"/>
                        <a:buChar char="v"/>
                      </a:pPr>
                      <a:r>
                        <a:rPr lang="en-US" sz="1600" baseline="0" dirty="0">
                          <a:solidFill>
                            <a:schemeClr val="tx1"/>
                          </a:solidFill>
                        </a:rPr>
                        <a:t>UNSC: DIRCO</a:t>
                      </a:r>
                    </a:p>
                    <a:p>
                      <a:pPr marL="285750" indent="-285750">
                        <a:buFont typeface="Wingdings" panose="05000000000000000000" pitchFamily="2" charset="2"/>
                        <a:buChar char="v"/>
                      </a:pPr>
                      <a:r>
                        <a:rPr lang="en-US" sz="1600" baseline="0" dirty="0">
                          <a:solidFill>
                            <a:schemeClr val="tx1"/>
                          </a:solidFill>
                        </a:rPr>
                        <a:t>Council of the International Maritime Organization (IMO) – Department of Transport</a:t>
                      </a:r>
                    </a:p>
                    <a:p>
                      <a:pPr marL="285750" indent="-285750">
                        <a:buFont typeface="Wingdings" panose="05000000000000000000" pitchFamily="2" charset="2"/>
                        <a:buChar char="v"/>
                      </a:pPr>
                      <a:r>
                        <a:rPr lang="en-US" sz="1600" baseline="0" dirty="0">
                          <a:solidFill>
                            <a:schemeClr val="tx1"/>
                          </a:solidFill>
                        </a:rPr>
                        <a:t>Commission on the Status of Women (CSW) – Department of Women</a:t>
                      </a:r>
                    </a:p>
                  </a:txBody>
                  <a:tcPr>
                    <a:solidFill>
                      <a:schemeClr val="accent1"/>
                    </a:solidFill>
                  </a:tcPr>
                </a:tc>
                <a:tc>
                  <a:txBody>
                    <a:bodyPr/>
                    <a:lstStyle/>
                    <a:p>
                      <a:pPr algn="ctr"/>
                      <a:r>
                        <a:rPr lang="en-US" dirty="0">
                          <a:solidFill>
                            <a:schemeClr val="tx1"/>
                          </a:solidFill>
                        </a:rPr>
                        <a:t>18</a:t>
                      </a:r>
                      <a:endParaRPr lang="en-ZA" dirty="0">
                        <a:solidFill>
                          <a:schemeClr val="tx1"/>
                        </a:solidFill>
                      </a:endParaRPr>
                    </a:p>
                  </a:txBody>
                  <a:tcPr>
                    <a:solidFill>
                      <a:schemeClr val="accent1"/>
                    </a:solidFill>
                  </a:tcPr>
                </a:tc>
                <a:extLst>
                  <a:ext uri="{0D108BD9-81ED-4DB2-BD59-A6C34878D82A}">
                    <a16:rowId xmlns:a16="http://schemas.microsoft.com/office/drawing/2014/main" xmlns="" val="10001"/>
                  </a:ext>
                </a:extLst>
              </a:tr>
              <a:tr h="1283317">
                <a:tc>
                  <a:txBody>
                    <a:bodyPr/>
                    <a:lstStyle/>
                    <a:p>
                      <a:pPr marL="0" indent="0">
                        <a:buFont typeface="Arial" panose="020B0604020202020204" pitchFamily="34" charset="0"/>
                        <a:buNone/>
                      </a:pPr>
                      <a:r>
                        <a:rPr lang="en-US" b="1" i="1" dirty="0">
                          <a:solidFill>
                            <a:schemeClr val="tx1"/>
                          </a:solidFill>
                        </a:rPr>
                        <a:t>Expert level – (</a:t>
                      </a:r>
                      <a:r>
                        <a:rPr lang="en-US" sz="1600" b="1" i="0" dirty="0">
                          <a:solidFill>
                            <a:schemeClr val="tx1"/>
                          </a:solidFill>
                        </a:rPr>
                        <a:t>elected positions based on applications)</a:t>
                      </a:r>
                      <a:r>
                        <a:rPr lang="en-US" sz="1600" i="0" dirty="0">
                          <a:solidFill>
                            <a:schemeClr val="tx1"/>
                          </a:solidFill>
                        </a:rPr>
                        <a:t> </a:t>
                      </a:r>
                      <a:r>
                        <a:rPr lang="en-US" sz="1600" b="1" i="0" dirty="0">
                          <a:solidFill>
                            <a:schemeClr val="tx1"/>
                          </a:solidFill>
                        </a:rPr>
                        <a:t>(serve on multilateral committees</a:t>
                      </a:r>
                      <a:r>
                        <a:rPr lang="en-US" b="1" i="1" dirty="0">
                          <a:solidFill>
                            <a:schemeClr val="tx1"/>
                          </a:solidFill>
                        </a:rPr>
                        <a:t>)</a:t>
                      </a:r>
                      <a:r>
                        <a:rPr lang="en-US" i="1" baseline="0" dirty="0">
                          <a:solidFill>
                            <a:schemeClr val="tx1"/>
                          </a:solidFill>
                        </a:rPr>
                        <a:t> e.g.</a:t>
                      </a:r>
                    </a:p>
                    <a:p>
                      <a:pPr marL="285750" indent="-285750">
                        <a:buFont typeface="Wingdings" panose="05000000000000000000" pitchFamily="2" charset="2"/>
                        <a:buChar char="v"/>
                      </a:pPr>
                      <a:r>
                        <a:rPr lang="en-US" sz="1600" dirty="0">
                          <a:solidFill>
                            <a:schemeClr val="tx1"/>
                          </a:solidFill>
                        </a:rPr>
                        <a:t>International Law Commission (ILC)</a:t>
                      </a:r>
                      <a:r>
                        <a:rPr lang="en-US" sz="1600" baseline="0" dirty="0">
                          <a:solidFill>
                            <a:schemeClr val="tx1"/>
                          </a:solidFill>
                        </a:rPr>
                        <a:t> – Prof D Tladi;</a:t>
                      </a:r>
                    </a:p>
                    <a:p>
                      <a:pPr marL="285750" indent="-285750">
                        <a:buFont typeface="Wingdings" panose="05000000000000000000" pitchFamily="2" charset="2"/>
                        <a:buChar char="v"/>
                      </a:pPr>
                      <a:r>
                        <a:rPr lang="en-US" sz="1600" baseline="0" dirty="0">
                          <a:solidFill>
                            <a:schemeClr val="tx1"/>
                          </a:solidFill>
                        </a:rPr>
                        <a:t>Deputy Executive Secretary: Regional Integration (SADC) – Dr T Mhlongo</a:t>
                      </a:r>
                      <a:endParaRPr lang="en-ZA" sz="1600" dirty="0">
                        <a:solidFill>
                          <a:schemeClr val="tx1"/>
                        </a:solidFill>
                      </a:endParaRPr>
                    </a:p>
                  </a:txBody>
                  <a:tcPr/>
                </a:tc>
                <a:tc>
                  <a:txBody>
                    <a:bodyPr/>
                    <a:lstStyle/>
                    <a:p>
                      <a:pPr algn="ctr"/>
                      <a:r>
                        <a:rPr lang="en-US" dirty="0">
                          <a:solidFill>
                            <a:schemeClr val="tx1"/>
                          </a:solidFill>
                        </a:rPr>
                        <a:t>14</a:t>
                      </a:r>
                      <a:endParaRPr lang="en-ZA" dirty="0">
                        <a:solidFill>
                          <a:schemeClr val="tx1"/>
                        </a:solidFill>
                      </a:endParaRPr>
                    </a:p>
                  </a:txBody>
                  <a:tcPr/>
                </a:tc>
                <a:extLst>
                  <a:ext uri="{0D108BD9-81ED-4DB2-BD59-A6C34878D82A}">
                    <a16:rowId xmlns:a16="http://schemas.microsoft.com/office/drawing/2014/main" xmlns="" val="10002"/>
                  </a:ext>
                </a:extLst>
              </a:tr>
              <a:tr h="1002742">
                <a:tc>
                  <a:txBody>
                    <a:bodyPr/>
                    <a:lstStyle/>
                    <a:p>
                      <a:pPr marL="0" indent="0">
                        <a:buFont typeface="Arial" panose="020B0604020202020204" pitchFamily="34" charset="0"/>
                        <a:buNone/>
                      </a:pPr>
                      <a:r>
                        <a:rPr lang="en-US" b="1" i="1" dirty="0">
                          <a:solidFill>
                            <a:schemeClr val="tx1"/>
                          </a:solidFill>
                        </a:rPr>
                        <a:t>Standing Representation</a:t>
                      </a:r>
                      <a:r>
                        <a:rPr lang="en-US" b="1" i="1" baseline="0" dirty="0">
                          <a:solidFill>
                            <a:schemeClr val="tx1"/>
                          </a:solidFill>
                        </a:rPr>
                        <a:t> - </a:t>
                      </a:r>
                      <a:r>
                        <a:rPr lang="en-US" b="1" i="1" dirty="0">
                          <a:solidFill>
                            <a:schemeClr val="tx1"/>
                          </a:solidFill>
                        </a:rPr>
                        <a:t>Permanent/semi</a:t>
                      </a:r>
                      <a:r>
                        <a:rPr lang="en-US" b="1" i="1" baseline="0" dirty="0">
                          <a:solidFill>
                            <a:schemeClr val="tx1"/>
                          </a:solidFill>
                        </a:rPr>
                        <a:t>-permanent positions </a:t>
                      </a:r>
                      <a:r>
                        <a:rPr lang="en-US" b="0" i="1" baseline="0" dirty="0">
                          <a:solidFill>
                            <a:schemeClr val="tx1"/>
                          </a:solidFill>
                        </a:rPr>
                        <a:t>e.g.</a:t>
                      </a:r>
                    </a:p>
                    <a:p>
                      <a:pPr marL="285750" indent="-285750">
                        <a:buFont typeface="Wingdings" panose="05000000000000000000" pitchFamily="2" charset="2"/>
                        <a:buChar char="v"/>
                      </a:pPr>
                      <a:r>
                        <a:rPr lang="en-US" sz="1600" baseline="0" dirty="0">
                          <a:solidFill>
                            <a:schemeClr val="tx1"/>
                          </a:solidFill>
                        </a:rPr>
                        <a:t>United Nations General Assembly (UNGA) - DIRCO</a:t>
                      </a:r>
                    </a:p>
                    <a:p>
                      <a:pPr marL="285750" indent="-285750">
                        <a:buFont typeface="Wingdings" panose="05000000000000000000" pitchFamily="2" charset="2"/>
                        <a:buChar char="v"/>
                      </a:pPr>
                      <a:r>
                        <a:rPr lang="en-US" sz="1600" baseline="0" dirty="0">
                          <a:solidFill>
                            <a:schemeClr val="tx1"/>
                          </a:solidFill>
                        </a:rPr>
                        <a:t>International Monetary Fund (IMF) – National Treasury</a:t>
                      </a:r>
                    </a:p>
                  </a:txBody>
                  <a:tcPr>
                    <a:solidFill>
                      <a:schemeClr val="accent1"/>
                    </a:solidFill>
                  </a:tcPr>
                </a:tc>
                <a:tc>
                  <a:txBody>
                    <a:bodyPr/>
                    <a:lstStyle/>
                    <a:p>
                      <a:pPr algn="ctr"/>
                      <a:r>
                        <a:rPr lang="en-US" dirty="0">
                          <a:solidFill>
                            <a:schemeClr val="tx1"/>
                          </a:solidFill>
                        </a:rPr>
                        <a:t>15</a:t>
                      </a:r>
                      <a:endParaRPr lang="en-ZA" dirty="0">
                        <a:solidFill>
                          <a:schemeClr val="tx1"/>
                        </a:solidFill>
                      </a:endParaRPr>
                    </a:p>
                  </a:txBody>
                  <a:tcPr>
                    <a:solidFill>
                      <a:schemeClr val="accent1"/>
                    </a:solidFill>
                  </a:tcPr>
                </a:tc>
                <a:extLst>
                  <a:ext uri="{0D108BD9-81ED-4DB2-BD59-A6C34878D82A}">
                    <a16:rowId xmlns:a16="http://schemas.microsoft.com/office/drawing/2014/main" xmlns="" val="10003"/>
                  </a:ext>
                </a:extLst>
              </a:tr>
              <a:tr h="1526107">
                <a:tc>
                  <a:txBody>
                    <a:bodyPr/>
                    <a:lstStyle/>
                    <a:p>
                      <a:pPr marL="0" indent="0">
                        <a:buFont typeface="Arial" panose="020B0604020202020204" pitchFamily="34" charset="0"/>
                        <a:buNone/>
                      </a:pPr>
                      <a:r>
                        <a:rPr lang="en-US" b="1" i="1" dirty="0">
                          <a:solidFill>
                            <a:schemeClr val="tx1"/>
                          </a:solidFill>
                        </a:rPr>
                        <a:t>A</a:t>
                      </a:r>
                      <a:r>
                        <a:rPr lang="en-US" b="1" i="1" baseline="0" dirty="0">
                          <a:solidFill>
                            <a:schemeClr val="tx1"/>
                          </a:solidFill>
                        </a:rPr>
                        <a:t>ppointments (</a:t>
                      </a:r>
                      <a:r>
                        <a:rPr lang="en-US" sz="1600" b="1" i="1" baseline="0" dirty="0">
                          <a:solidFill>
                            <a:schemeClr val="tx1"/>
                          </a:solidFill>
                        </a:rPr>
                        <a:t>may be supported by country</a:t>
                      </a:r>
                      <a:r>
                        <a:rPr lang="en-US" b="1" i="1" baseline="0" dirty="0">
                          <a:solidFill>
                            <a:schemeClr val="tx1"/>
                          </a:solidFill>
                        </a:rPr>
                        <a:t>) </a:t>
                      </a:r>
                      <a:r>
                        <a:rPr lang="en-US" i="1" baseline="0" dirty="0">
                          <a:solidFill>
                            <a:schemeClr val="tx1"/>
                          </a:solidFill>
                        </a:rPr>
                        <a:t>e.g.</a:t>
                      </a:r>
                    </a:p>
                    <a:p>
                      <a:pPr marL="285750" indent="-285750">
                        <a:buFont typeface="Wingdings" panose="05000000000000000000" pitchFamily="2" charset="2"/>
                        <a:buChar char="v"/>
                      </a:pPr>
                      <a:r>
                        <a:rPr lang="en-US" sz="1600" baseline="0" dirty="0">
                          <a:solidFill>
                            <a:schemeClr val="tx1"/>
                          </a:solidFill>
                        </a:rPr>
                        <a:t>CEO: African Peer Review Mechanism – Dr E Maloka</a:t>
                      </a:r>
                    </a:p>
                    <a:p>
                      <a:pPr marL="285750" indent="-285750">
                        <a:buFont typeface="Wingdings" panose="05000000000000000000" pitchFamily="2" charset="2"/>
                        <a:buChar char="v"/>
                      </a:pPr>
                      <a:r>
                        <a:rPr lang="en-US" sz="1600" baseline="0" dirty="0">
                          <a:solidFill>
                            <a:schemeClr val="tx1"/>
                          </a:solidFill>
                        </a:rPr>
                        <a:t>Chair: Board of Governors, BRICS New Development Bank – Mr T Mboweni</a:t>
                      </a:r>
                    </a:p>
                    <a:p>
                      <a:pPr marL="285750" indent="-285750">
                        <a:buFont typeface="Wingdings" panose="05000000000000000000" pitchFamily="2" charset="2"/>
                        <a:buChar char="v"/>
                      </a:pPr>
                      <a:r>
                        <a:rPr lang="en-US" sz="1600" baseline="0" dirty="0">
                          <a:solidFill>
                            <a:schemeClr val="tx1"/>
                          </a:solidFill>
                        </a:rPr>
                        <a:t>Director: Africa Division, Department of Political Affairs (DPA) – Mr G Maitland (seconded) </a:t>
                      </a:r>
                    </a:p>
                  </a:txBody>
                  <a:tcPr/>
                </a:tc>
                <a:tc>
                  <a:txBody>
                    <a:bodyPr/>
                    <a:lstStyle/>
                    <a:p>
                      <a:pPr algn="ctr"/>
                      <a:r>
                        <a:rPr lang="en-US" dirty="0">
                          <a:solidFill>
                            <a:schemeClr val="tx1"/>
                          </a:solidFill>
                        </a:rPr>
                        <a:t>18</a:t>
                      </a:r>
                      <a:endParaRPr lang="en-ZA" dirty="0">
                        <a:solidFill>
                          <a:schemeClr val="tx1"/>
                        </a:solidFill>
                      </a:endParaRP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0"/>
          </p:nvPr>
        </p:nvSpPr>
        <p:spPr/>
        <p:txBody>
          <a:bodyPr/>
          <a:lstStyle/>
          <a:p>
            <a:pPr>
              <a:defRPr/>
            </a:pPr>
            <a:fld id="{72B3BFC9-5BE2-42D6-B37C-5867C9DF8696}" type="slidenum">
              <a:rPr lang="en-US" altLang="en-US" smtClean="0"/>
              <a:pPr>
                <a:defRPr/>
              </a:pPr>
              <a:t>36</a:t>
            </a:fld>
            <a:endParaRPr lang="en-US" altLang="en-US"/>
          </a:p>
        </p:txBody>
      </p:sp>
      <p:sp>
        <p:nvSpPr>
          <p:cNvPr id="6" name="Rectangle 5"/>
          <p:cNvSpPr/>
          <p:nvPr/>
        </p:nvSpPr>
        <p:spPr>
          <a:xfrm>
            <a:off x="179512" y="548680"/>
            <a:ext cx="7992888" cy="646331"/>
          </a:xfrm>
          <a:prstGeom prst="rect">
            <a:avLst/>
          </a:prstGeom>
        </p:spPr>
        <p:txBody>
          <a:bodyPr wrap="square">
            <a:spAutoFit/>
          </a:bodyPr>
          <a:lstStyle/>
          <a:p>
            <a:r>
              <a:rPr lang="en-US" altLang="en-US" dirty="0"/>
              <a:t>Number of positions on identified influential multilateral bodies where South Africa is represented</a:t>
            </a:r>
            <a:r>
              <a:rPr lang="en-ZA" altLang="en-US" dirty="0"/>
              <a:t> level was at 65 at the end of March 2020:</a:t>
            </a:r>
            <a:endParaRPr lang="en-ZA" dirty="0"/>
          </a:p>
        </p:txBody>
      </p:sp>
    </p:spTree>
    <p:extLst>
      <p:ext uri="{BB962C8B-B14F-4D97-AF65-F5344CB8AC3E}">
        <p14:creationId xmlns:p14="http://schemas.microsoft.com/office/powerpoint/2010/main" xmlns="" val="198638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noChangeArrowheads="1"/>
          </p:cNvSpPr>
          <p:nvPr>
            <p:ph type="title"/>
          </p:nvPr>
        </p:nvSpPr>
        <p:spPr>
          <a:xfrm>
            <a:off x="0" y="0"/>
            <a:ext cx="9144000" cy="1417638"/>
          </a:xfrm>
        </p:spPr>
        <p:txBody>
          <a:bodyPr/>
          <a:lstStyle/>
          <a:p>
            <a:r>
              <a:rPr lang="en-ZA" altLang="en-US" sz="3000" u="sng" dirty="0"/>
              <a:t>PROGRAMME 3: </a:t>
            </a:r>
            <a:br>
              <a:rPr lang="en-ZA" altLang="en-US" sz="3000" u="sng" dirty="0"/>
            </a:br>
            <a:r>
              <a:rPr lang="en-ZA" altLang="en-US" sz="3000" u="sng" dirty="0"/>
              <a:t>INTERNATIONAL COOPERATION</a:t>
            </a:r>
            <a:br>
              <a:rPr lang="en-ZA" altLang="en-US" sz="3000" u="sng" dirty="0"/>
            </a:br>
            <a:r>
              <a:rPr lang="en-ZA" altLang="en-US" sz="3000" u="sng" dirty="0"/>
              <a:t>3.2 CONTINENTAL COOPERATION</a:t>
            </a:r>
          </a:p>
        </p:txBody>
      </p:sp>
      <p:sp>
        <p:nvSpPr>
          <p:cNvPr id="118787"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EBA0D25E-AEE0-46FD-BA6F-15AA2F9CB891}" type="slidenum">
              <a:rPr lang="en-US" altLang="en-US" sz="1000">
                <a:latin typeface="Times" panose="02020603050405020304" pitchFamily="18" charset="0"/>
              </a:rPr>
              <a:pPr>
                <a:spcBef>
                  <a:spcPct val="0"/>
                </a:spcBef>
                <a:buFontTx/>
                <a:buNone/>
              </a:pPr>
              <a:t>37</a:t>
            </a:fld>
            <a:endParaRPr lang="en-US" altLang="en-US" sz="1000">
              <a:latin typeface="Times"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4241158307"/>
              </p:ext>
            </p:extLst>
          </p:nvPr>
        </p:nvGraphicFramePr>
        <p:xfrm>
          <a:off x="107504" y="1417639"/>
          <a:ext cx="8928992" cy="42436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290513"/>
            <a:ext cx="8229600" cy="620712"/>
          </a:xfrm>
        </p:spPr>
        <p:txBody>
          <a:bodyPr/>
          <a:lstStyle/>
          <a:p>
            <a:r>
              <a:rPr lang="en-ZA" altLang="en-US" sz="3000" dirty="0">
                <a:solidFill>
                  <a:srgbClr val="003300"/>
                </a:solidFill>
              </a:rPr>
              <a:t>3.2 CONTINENTAL COOPERATION</a:t>
            </a:r>
            <a:endParaRPr lang="en-ZA" altLang="en-US" sz="3000" dirty="0"/>
          </a:p>
        </p:txBody>
      </p:sp>
      <p:sp>
        <p:nvSpPr>
          <p:cNvPr id="114691" name="Content Placeholder 2"/>
          <p:cNvSpPr>
            <a:spLocks noGrp="1" noChangeArrowheads="1"/>
          </p:cNvSpPr>
          <p:nvPr>
            <p:ph idx="1"/>
          </p:nvPr>
        </p:nvSpPr>
        <p:spPr>
          <a:xfrm>
            <a:off x="179388" y="1227138"/>
            <a:ext cx="8640762" cy="4073525"/>
          </a:xfrm>
        </p:spPr>
        <p:txBody>
          <a:bodyPr/>
          <a:lstStyle/>
          <a:p>
            <a:pPr>
              <a:buFont typeface="Wingdings" panose="05000000000000000000" pitchFamily="2" charset="2"/>
              <a:buChar char="Ø"/>
              <a:defRPr/>
            </a:pPr>
            <a:r>
              <a:rPr lang="en-ZA" altLang="en-US" dirty="0"/>
              <a:t>South Africa participated at the Mid-Year Coordination Session of the </a:t>
            </a:r>
            <a:r>
              <a:rPr lang="en-ZA" altLang="en-US" b="1" dirty="0"/>
              <a:t>AU Executive Council </a:t>
            </a:r>
            <a:r>
              <a:rPr lang="en-ZA" altLang="en-US" dirty="0"/>
              <a:t>where the session:</a:t>
            </a:r>
          </a:p>
          <a:p>
            <a:pPr marL="0" indent="0">
              <a:buFontTx/>
              <a:buNone/>
              <a:defRPr/>
            </a:pPr>
            <a:endParaRPr lang="en-ZA" altLang="en-US" sz="1400" dirty="0"/>
          </a:p>
          <a:p>
            <a:pPr marL="719138" indent="-363538">
              <a:buFont typeface="Wingdings" panose="05000000000000000000" pitchFamily="2" charset="2"/>
              <a:buChar char="ü"/>
              <a:defRPr/>
            </a:pPr>
            <a:r>
              <a:rPr lang="en-ZA" altLang="en-US" dirty="0"/>
              <a:t>Approved the AU budget for 2020;</a:t>
            </a:r>
          </a:p>
          <a:p>
            <a:pPr marL="719138" indent="-363538">
              <a:buFont typeface="Wingdings" panose="05000000000000000000" pitchFamily="2" charset="2"/>
              <a:buChar char="ü"/>
              <a:defRPr/>
            </a:pPr>
            <a:r>
              <a:rPr lang="en-US" altLang="en-US" dirty="0"/>
              <a:t>Approved the theme for 2020;</a:t>
            </a:r>
          </a:p>
          <a:p>
            <a:pPr marL="719138" indent="-363538">
              <a:buFont typeface="Wingdings" panose="05000000000000000000" pitchFamily="2" charset="2"/>
              <a:buChar char="ü"/>
              <a:defRPr/>
            </a:pPr>
            <a:r>
              <a:rPr lang="en-US" altLang="en-US" dirty="0"/>
              <a:t>Endorsed the African Candidatures;</a:t>
            </a:r>
          </a:p>
          <a:p>
            <a:pPr marL="719138" indent="-363538">
              <a:buFont typeface="Wingdings" panose="05000000000000000000" pitchFamily="2" charset="2"/>
              <a:buChar char="ü"/>
              <a:defRPr/>
            </a:pPr>
            <a:r>
              <a:rPr lang="en-US" altLang="en-US" dirty="0"/>
              <a:t>Launched an operational phase for African Continental Free Trade Agreement (</a:t>
            </a:r>
            <a:r>
              <a:rPr lang="en-US" altLang="en-US" dirty="0" err="1"/>
              <a:t>AfCFTA</a:t>
            </a:r>
            <a:r>
              <a:rPr lang="en-US" altLang="en-US" dirty="0"/>
              <a:t>);</a:t>
            </a:r>
          </a:p>
          <a:p>
            <a:pPr marL="719138" indent="-363538">
              <a:buFont typeface="Wingdings" panose="05000000000000000000" pitchFamily="2" charset="2"/>
              <a:buChar char="ü"/>
              <a:defRPr/>
            </a:pPr>
            <a:r>
              <a:rPr lang="en-US" altLang="en-US" dirty="0"/>
              <a:t>Committee on implementation of Agenda 2063 was revitalized.</a:t>
            </a:r>
          </a:p>
          <a:p>
            <a:pPr marL="355600" indent="0">
              <a:buFontTx/>
              <a:buNone/>
              <a:defRPr/>
            </a:pPr>
            <a:endParaRPr lang="en-ZA" altLang="en-US" dirty="0"/>
          </a:p>
          <a:p>
            <a:pPr>
              <a:defRPr/>
            </a:pPr>
            <a:endParaRPr lang="en-ZA" altLang="en-US" dirty="0"/>
          </a:p>
        </p:txBody>
      </p:sp>
      <p:sp>
        <p:nvSpPr>
          <p:cNvPr id="11571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0B7920B7-F1C6-4766-A51C-261E794AC473}" type="slidenum">
              <a:rPr lang="en-US" altLang="en-US" sz="1000">
                <a:latin typeface="Times" panose="02020603050405020304" pitchFamily="18" charset="0"/>
              </a:rPr>
              <a:pPr>
                <a:spcBef>
                  <a:spcPct val="0"/>
                </a:spcBef>
                <a:buFontTx/>
                <a:buNone/>
              </a:pPr>
              <a:t>38</a:t>
            </a:fld>
            <a:endParaRPr lang="en-US" altLang="en-US" sz="1000">
              <a:latin typeface="Times"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144462"/>
            <a:ext cx="8229600" cy="620713"/>
          </a:xfrm>
        </p:spPr>
        <p:txBody>
          <a:bodyPr/>
          <a:lstStyle/>
          <a:p>
            <a:r>
              <a:rPr lang="en-ZA" altLang="en-US" sz="3000" dirty="0">
                <a:solidFill>
                  <a:srgbClr val="003300"/>
                </a:solidFill>
              </a:rPr>
              <a:t>3.2 CONTINENTAL COOPERATION</a:t>
            </a:r>
            <a:endParaRPr lang="en-ZA" altLang="en-US" sz="3000" dirty="0"/>
          </a:p>
        </p:txBody>
      </p:sp>
      <p:sp>
        <p:nvSpPr>
          <p:cNvPr id="114691" name="Content Placeholder 2"/>
          <p:cNvSpPr>
            <a:spLocks noGrp="1" noChangeArrowheads="1"/>
          </p:cNvSpPr>
          <p:nvPr>
            <p:ph idx="1"/>
          </p:nvPr>
        </p:nvSpPr>
        <p:spPr>
          <a:xfrm>
            <a:off x="107950" y="765175"/>
            <a:ext cx="8928100" cy="5040313"/>
          </a:xfrm>
        </p:spPr>
        <p:txBody>
          <a:bodyPr/>
          <a:lstStyle/>
          <a:p>
            <a:pPr>
              <a:buFont typeface="Wingdings" panose="05000000000000000000" pitchFamily="2" charset="2"/>
              <a:buChar char="Ø"/>
              <a:defRPr/>
            </a:pPr>
            <a:r>
              <a:rPr lang="en-US" altLang="en-US" dirty="0"/>
              <a:t>During the </a:t>
            </a:r>
            <a:r>
              <a:rPr lang="en-US" altLang="en-US" b="1" dirty="0"/>
              <a:t>33</a:t>
            </a:r>
            <a:r>
              <a:rPr lang="en-US" altLang="en-US" b="1" baseline="30000" dirty="0"/>
              <a:t>rd</a:t>
            </a:r>
            <a:r>
              <a:rPr lang="en-US" altLang="en-US" b="1" dirty="0"/>
              <a:t> Ordinary Session of the Assembly of the AU</a:t>
            </a:r>
            <a:r>
              <a:rPr lang="en-US" altLang="en-US" dirty="0"/>
              <a:t>, President </a:t>
            </a:r>
            <a:r>
              <a:rPr lang="en-US" altLang="en-US" dirty="0" err="1"/>
              <a:t>Ramaphosa</a:t>
            </a:r>
            <a:r>
              <a:rPr lang="en-US" altLang="en-US" dirty="0"/>
              <a:t> committed to advancing and promoting gender equality and women empowerment during SA’s </a:t>
            </a:r>
            <a:r>
              <a:rPr lang="en-US" altLang="en-US" dirty="0" err="1"/>
              <a:t>Chairship</a:t>
            </a:r>
            <a:r>
              <a:rPr lang="en-US" altLang="en-US" dirty="0"/>
              <a:t>, both in terms of Agenda 2063 and Beijing+25.</a:t>
            </a:r>
          </a:p>
          <a:p>
            <a:pPr>
              <a:buFont typeface="Wingdings" panose="05000000000000000000" pitchFamily="2" charset="2"/>
              <a:buChar char="Ø"/>
              <a:defRPr/>
            </a:pPr>
            <a:r>
              <a:rPr lang="en-ZA" dirty="0"/>
              <a:t>The Summit </a:t>
            </a:r>
            <a:r>
              <a:rPr lang="en-ZA" i="1" dirty="0" err="1"/>
              <a:t>ia</a:t>
            </a:r>
            <a:r>
              <a:rPr lang="en-ZA" dirty="0"/>
              <a:t> deliberated on: </a:t>
            </a:r>
          </a:p>
          <a:p>
            <a:pPr marL="0" indent="0">
              <a:buFontTx/>
              <a:buNone/>
              <a:defRPr/>
            </a:pPr>
            <a:endParaRPr lang="en-ZA" dirty="0"/>
          </a:p>
          <a:p>
            <a:pPr marL="719138" indent="-363538">
              <a:buFont typeface="Wingdings" panose="05000000000000000000" pitchFamily="2" charset="2"/>
              <a:buChar char="ü"/>
              <a:defRPr/>
            </a:pPr>
            <a:r>
              <a:rPr lang="en-ZA" dirty="0"/>
              <a:t>Institutional reform and financing of the continental body; </a:t>
            </a:r>
          </a:p>
          <a:p>
            <a:pPr marL="719138" indent="-363538">
              <a:buFont typeface="Wingdings" panose="05000000000000000000" pitchFamily="2" charset="2"/>
              <a:buChar char="ü"/>
              <a:defRPr/>
            </a:pPr>
            <a:r>
              <a:rPr lang="en-ZA" dirty="0"/>
              <a:t>Peace and Security on the Continent; </a:t>
            </a:r>
          </a:p>
          <a:p>
            <a:pPr marL="719138" indent="-363538">
              <a:buFont typeface="Wingdings" panose="05000000000000000000" pitchFamily="2" charset="2"/>
              <a:buChar char="ü"/>
              <a:defRPr/>
            </a:pPr>
            <a:r>
              <a:rPr lang="en-ZA" dirty="0"/>
              <a:t>Developments related to the African Continental Free Trade Area; </a:t>
            </a:r>
          </a:p>
          <a:p>
            <a:pPr marL="719138" indent="-363538">
              <a:buFont typeface="Wingdings" panose="05000000000000000000" pitchFamily="2" charset="2"/>
              <a:buChar char="ü"/>
              <a:defRPr/>
            </a:pPr>
            <a:r>
              <a:rPr lang="en-ZA" dirty="0"/>
              <a:t>Negotiations for a new cooperation agreement between the African, Caribbean and Pacific developing countries; and</a:t>
            </a:r>
          </a:p>
          <a:p>
            <a:pPr marL="719138" indent="-363538">
              <a:buFont typeface="Wingdings" panose="05000000000000000000" pitchFamily="2" charset="2"/>
              <a:buChar char="ü"/>
              <a:defRPr/>
            </a:pPr>
            <a:r>
              <a:rPr lang="en-ZA" dirty="0"/>
              <a:t> the European Union Post-2020. </a:t>
            </a:r>
            <a:endParaRPr lang="en-US" altLang="en-US" dirty="0"/>
          </a:p>
          <a:p>
            <a:pPr>
              <a:buFont typeface="Wingdings" panose="05000000000000000000" pitchFamily="2" charset="2"/>
              <a:buChar char="v"/>
              <a:defRPr/>
            </a:pPr>
            <a:endParaRPr lang="en-ZA" altLang="en-US" dirty="0"/>
          </a:p>
          <a:p>
            <a:pPr>
              <a:defRPr/>
            </a:pPr>
            <a:endParaRPr lang="en-ZA" altLang="en-US" dirty="0"/>
          </a:p>
        </p:txBody>
      </p:sp>
      <p:sp>
        <p:nvSpPr>
          <p:cNvPr id="11674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AF66200E-985A-47F9-AC14-C75E88040A3D}" type="slidenum">
              <a:rPr lang="en-US" altLang="en-US" sz="1000">
                <a:latin typeface="Times" panose="02020603050405020304" pitchFamily="18" charset="0"/>
              </a:rPr>
              <a:pPr>
                <a:spcBef>
                  <a:spcPct val="0"/>
                </a:spcBef>
                <a:buFontTx/>
                <a:buNone/>
              </a:pPr>
              <a:t>39</a:t>
            </a:fld>
            <a:endParaRPr lang="en-US" altLang="en-US" sz="1000">
              <a:latin typeface="Times"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a:xfrm>
            <a:off x="-1" y="1844824"/>
            <a:ext cx="9144001" cy="1583754"/>
          </a:xfrm>
          <a:solidFill>
            <a:srgbClr val="B6F0AE"/>
          </a:solidFill>
          <a:ln>
            <a:solidFill>
              <a:schemeClr val="tx1"/>
            </a:solidFill>
          </a:ln>
        </p:spPr>
        <p:txBody>
          <a:bodyPr/>
          <a:lstStyle/>
          <a:p>
            <a:pPr>
              <a:defRPr/>
            </a:pPr>
            <a:r>
              <a:rPr lang="en-ZA" altLang="en-US" sz="3600" dirty="0">
                <a:solidFill>
                  <a:srgbClr val="003300"/>
                </a:solidFill>
              </a:rPr>
              <a:t>PART B: </a:t>
            </a:r>
            <a:br>
              <a:rPr lang="en-ZA" altLang="en-US" sz="3600" dirty="0">
                <a:solidFill>
                  <a:srgbClr val="003300"/>
                </a:solidFill>
              </a:rPr>
            </a:br>
            <a:r>
              <a:rPr lang="en-ZA" altLang="en-US" sz="3600" dirty="0">
                <a:solidFill>
                  <a:srgbClr val="003300"/>
                </a:solidFill>
              </a:rPr>
              <a:t>PERFORMANCE INFORMATION</a:t>
            </a:r>
          </a:p>
        </p:txBody>
      </p:sp>
      <p:sp>
        <p:nvSpPr>
          <p:cNvPr id="7168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225D4C84-D496-4C1E-A9D7-368D6305285C}" type="slidenum">
              <a:rPr lang="en-US" altLang="en-US" sz="1000">
                <a:latin typeface="Times" panose="02020603050405020304" pitchFamily="18" charset="0"/>
              </a:rPr>
              <a:pPr>
                <a:spcBef>
                  <a:spcPct val="0"/>
                </a:spcBef>
                <a:buFontTx/>
                <a:buNone/>
              </a:pPr>
              <a:t>4</a:t>
            </a:fld>
            <a:endParaRPr lang="en-US" altLang="en-US" sz="1000">
              <a:latin typeface="Times"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99483"/>
            <a:ext cx="8229600" cy="620713"/>
          </a:xfrm>
        </p:spPr>
        <p:txBody>
          <a:bodyPr/>
          <a:lstStyle/>
          <a:p>
            <a:r>
              <a:rPr lang="en-ZA" altLang="en-US" sz="3000" dirty="0">
                <a:solidFill>
                  <a:srgbClr val="003300"/>
                </a:solidFill>
              </a:rPr>
              <a:t>3.2 CONTINENTAL COOPERATION</a:t>
            </a:r>
            <a:endParaRPr lang="en-ZA" altLang="en-US" sz="3000" dirty="0"/>
          </a:p>
        </p:txBody>
      </p:sp>
      <p:sp>
        <p:nvSpPr>
          <p:cNvPr id="114691" name="Content Placeholder 2"/>
          <p:cNvSpPr>
            <a:spLocks noGrp="1" noChangeArrowheads="1"/>
          </p:cNvSpPr>
          <p:nvPr>
            <p:ph idx="1"/>
          </p:nvPr>
        </p:nvSpPr>
        <p:spPr>
          <a:xfrm>
            <a:off x="250825" y="908050"/>
            <a:ext cx="8435975" cy="4537075"/>
          </a:xfrm>
        </p:spPr>
        <p:txBody>
          <a:bodyPr/>
          <a:lstStyle/>
          <a:p>
            <a:pPr>
              <a:buFont typeface="Wingdings" panose="05000000000000000000" pitchFamily="2" charset="2"/>
              <a:buChar char="Ø"/>
              <a:defRPr/>
            </a:pPr>
            <a:r>
              <a:rPr lang="en-US" altLang="en-US" dirty="0"/>
              <a:t>South Africa continue to support peace and security to advance peace and security in Africa.</a:t>
            </a:r>
          </a:p>
          <a:p>
            <a:pPr>
              <a:buFont typeface="Wingdings" panose="05000000000000000000" pitchFamily="2" charset="2"/>
              <a:buChar char="Ø"/>
              <a:defRPr/>
            </a:pPr>
            <a:r>
              <a:rPr lang="en-US" dirty="0"/>
              <a:t>During the </a:t>
            </a:r>
            <a:r>
              <a:rPr lang="en-US" b="1" dirty="0"/>
              <a:t>AUPSC meeting </a:t>
            </a:r>
            <a:r>
              <a:rPr lang="en-US" dirty="0"/>
              <a:t>the following reports were presented:</a:t>
            </a:r>
          </a:p>
          <a:p>
            <a:pPr marL="0" indent="0">
              <a:buFontTx/>
              <a:buNone/>
              <a:defRPr/>
            </a:pPr>
            <a:endParaRPr lang="en-US" dirty="0"/>
          </a:p>
          <a:p>
            <a:pPr marL="627063" indent="-355600">
              <a:buFont typeface="Wingdings" panose="05000000000000000000" pitchFamily="2" charset="2"/>
              <a:buChar char="ü"/>
              <a:defRPr/>
            </a:pPr>
            <a:r>
              <a:rPr lang="en-US" dirty="0"/>
              <a:t>A report on the </a:t>
            </a:r>
            <a:r>
              <a:rPr lang="en-ZA" dirty="0"/>
              <a:t>State of Peace and Security on the Continent;</a:t>
            </a:r>
          </a:p>
          <a:p>
            <a:pPr marL="627063" indent="-355600">
              <a:buFont typeface="Wingdings" panose="05000000000000000000" pitchFamily="2" charset="2"/>
              <a:buChar char="ü"/>
              <a:defRPr/>
            </a:pPr>
            <a:r>
              <a:rPr lang="en-ZA" dirty="0"/>
              <a:t>5</a:t>
            </a:r>
            <a:r>
              <a:rPr lang="en-ZA" baseline="30000" dirty="0"/>
              <a:t>th</a:t>
            </a:r>
            <a:r>
              <a:rPr lang="en-ZA" dirty="0"/>
              <a:t> report on the implementation of the AU Master Roadmap (AUMR) of Practical Steps to Silence the Guns in 2020.  </a:t>
            </a:r>
          </a:p>
          <a:p>
            <a:pPr marL="0" indent="0">
              <a:buFontTx/>
              <a:buNone/>
              <a:defRPr/>
            </a:pPr>
            <a:endParaRPr lang="en-ZA" dirty="0"/>
          </a:p>
          <a:p>
            <a:pPr>
              <a:buFont typeface="Wingdings" panose="05000000000000000000" pitchFamily="2" charset="2"/>
              <a:buChar char="Ø"/>
              <a:defRPr/>
            </a:pPr>
            <a:r>
              <a:rPr lang="en-ZA" dirty="0"/>
              <a:t>The AUPSC is also to establish a unit within the African Standby Force dedicated at combating terrorism</a:t>
            </a:r>
            <a:endParaRPr lang="en-US" altLang="en-US" dirty="0"/>
          </a:p>
          <a:p>
            <a:pPr>
              <a:buFont typeface="Wingdings" panose="05000000000000000000" pitchFamily="2" charset="2"/>
              <a:buChar char="v"/>
              <a:defRPr/>
            </a:pPr>
            <a:endParaRPr lang="en-ZA" altLang="en-US" dirty="0"/>
          </a:p>
          <a:p>
            <a:pPr>
              <a:defRPr/>
            </a:pPr>
            <a:endParaRPr lang="en-ZA" altLang="en-US" dirty="0"/>
          </a:p>
        </p:txBody>
      </p:sp>
      <p:sp>
        <p:nvSpPr>
          <p:cNvPr id="11776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0D96D9DD-CCEB-4E97-A293-F57B6C70956E}" type="slidenum">
              <a:rPr lang="en-US" altLang="en-US" sz="1000">
                <a:latin typeface="Times" panose="02020603050405020304" pitchFamily="18" charset="0"/>
              </a:rPr>
              <a:pPr>
                <a:spcBef>
                  <a:spcPct val="0"/>
                </a:spcBef>
                <a:buFontTx/>
                <a:buNone/>
              </a:pPr>
              <a:t>40</a:t>
            </a:fld>
            <a:endParaRPr lang="en-US" altLang="en-US" sz="1000">
              <a:latin typeface="Times"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noChangeArrowheads="1"/>
          </p:cNvSpPr>
          <p:nvPr>
            <p:ph type="title"/>
          </p:nvPr>
        </p:nvSpPr>
        <p:spPr>
          <a:xfrm>
            <a:off x="4027" y="116632"/>
            <a:ext cx="9144000" cy="1143000"/>
          </a:xfrm>
        </p:spPr>
        <p:txBody>
          <a:bodyPr/>
          <a:lstStyle/>
          <a:p>
            <a:r>
              <a:rPr lang="en-ZA" altLang="en-US" sz="3000" u="sng" dirty="0"/>
              <a:t>PROGRAMME 3: </a:t>
            </a:r>
            <a:br>
              <a:rPr lang="en-ZA" altLang="en-US" sz="3000" u="sng" dirty="0"/>
            </a:br>
            <a:r>
              <a:rPr lang="en-ZA" altLang="en-US" sz="3000" u="sng" dirty="0"/>
              <a:t>INTERNATIONAL COOPERATION</a:t>
            </a:r>
            <a:br>
              <a:rPr lang="en-ZA" altLang="en-US" sz="3000" u="sng" dirty="0"/>
            </a:br>
            <a:r>
              <a:rPr lang="en-ZA" altLang="en-US" sz="3000" u="sng" dirty="0"/>
              <a:t>3.3 SOUTH-SOUTH COOPERATION</a:t>
            </a:r>
          </a:p>
        </p:txBody>
      </p:sp>
      <p:sp>
        <p:nvSpPr>
          <p:cNvPr id="126979"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332369CE-03BA-47D3-B176-FDC56FAF2F9F}" type="slidenum">
              <a:rPr lang="en-US" altLang="en-US" sz="1000">
                <a:latin typeface="Times" panose="02020603050405020304" pitchFamily="18" charset="0"/>
              </a:rPr>
              <a:pPr>
                <a:spcBef>
                  <a:spcPct val="0"/>
                </a:spcBef>
                <a:buFontTx/>
                <a:buNone/>
              </a:pPr>
              <a:t>41</a:t>
            </a:fld>
            <a:endParaRPr lang="en-US" altLang="en-US" sz="1000">
              <a:latin typeface="Times"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626059456"/>
              </p:ext>
            </p:extLst>
          </p:nvPr>
        </p:nvGraphicFramePr>
        <p:xfrm>
          <a:off x="179512" y="1417639"/>
          <a:ext cx="8784976" cy="42436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177007"/>
            <a:ext cx="8229600" cy="561975"/>
          </a:xfrm>
        </p:spPr>
        <p:txBody>
          <a:bodyPr/>
          <a:lstStyle/>
          <a:p>
            <a:r>
              <a:rPr lang="en-ZA" altLang="en-US" sz="3000" dirty="0">
                <a:solidFill>
                  <a:srgbClr val="003300"/>
                </a:solidFill>
              </a:rPr>
              <a:t>3.3 SOUTH-SOUTH COOPERATION</a:t>
            </a:r>
            <a:endParaRPr lang="en-ZA" altLang="en-US" sz="3000" dirty="0"/>
          </a:p>
        </p:txBody>
      </p:sp>
      <p:sp>
        <p:nvSpPr>
          <p:cNvPr id="119811" name="Content Placeholder 2"/>
          <p:cNvSpPr>
            <a:spLocks noGrp="1"/>
          </p:cNvSpPr>
          <p:nvPr>
            <p:ph idx="1"/>
          </p:nvPr>
        </p:nvSpPr>
        <p:spPr>
          <a:xfrm>
            <a:off x="142875" y="1052513"/>
            <a:ext cx="8858250" cy="4105275"/>
          </a:xfrm>
        </p:spPr>
        <p:txBody>
          <a:bodyPr/>
          <a:lstStyle/>
          <a:p>
            <a:pPr marL="0" indent="0">
              <a:buFontTx/>
              <a:buNone/>
              <a:defRPr/>
            </a:pPr>
            <a:r>
              <a:rPr lang="en-GB" altLang="en-US" b="1" dirty="0"/>
              <a:t>African, Caribbean and Pacific Group of States (ACP)</a:t>
            </a:r>
          </a:p>
          <a:p>
            <a:pPr>
              <a:buFont typeface="Wingdings" panose="05000000000000000000" pitchFamily="2" charset="2"/>
              <a:buChar char="Ø"/>
              <a:defRPr/>
            </a:pPr>
            <a:r>
              <a:rPr lang="en-GB" altLang="en-US" dirty="0"/>
              <a:t>The Nairobi Declaration and Summit provided guidance on the current transformation of the ACP with regard to its constitutive act and post-</a:t>
            </a:r>
            <a:r>
              <a:rPr lang="en-GB" altLang="en-US" dirty="0" err="1"/>
              <a:t>Cotonou</a:t>
            </a:r>
            <a:r>
              <a:rPr lang="en-GB" altLang="en-US" dirty="0"/>
              <a:t> negotiations.</a:t>
            </a:r>
          </a:p>
          <a:p>
            <a:pPr>
              <a:buFont typeface="Wingdings" panose="05000000000000000000" pitchFamily="2" charset="2"/>
              <a:buChar char="Ø"/>
              <a:defRPr/>
            </a:pPr>
            <a:endParaRPr lang="en-GB" altLang="en-US" dirty="0"/>
          </a:p>
          <a:p>
            <a:pPr>
              <a:buFont typeface="Wingdings" panose="05000000000000000000" pitchFamily="2" charset="2"/>
              <a:buChar char="Ø"/>
              <a:defRPr/>
            </a:pPr>
            <a:r>
              <a:rPr lang="en-GB" altLang="en-US" dirty="0"/>
              <a:t>Interventions by South Africa at the </a:t>
            </a:r>
            <a:r>
              <a:rPr lang="en-GB" altLang="en-US" b="1" dirty="0"/>
              <a:t>NAM</a:t>
            </a:r>
            <a:r>
              <a:rPr lang="en-GB" altLang="en-US" dirty="0"/>
              <a:t> Summit:</a:t>
            </a:r>
          </a:p>
          <a:p>
            <a:pPr marL="627063" indent="-271463">
              <a:buFont typeface="Wingdings" panose="05000000000000000000" pitchFamily="2" charset="2"/>
              <a:buChar char="ü"/>
              <a:defRPr/>
            </a:pPr>
            <a:r>
              <a:rPr lang="en-GB" altLang="en-US" dirty="0"/>
              <a:t>Stressed the importance of solidarity amongst NAM member states;</a:t>
            </a:r>
          </a:p>
          <a:p>
            <a:pPr marL="627063" indent="-271463">
              <a:buFont typeface="Wingdings" panose="05000000000000000000" pitchFamily="2" charset="2"/>
              <a:buChar char="ü"/>
              <a:defRPr/>
            </a:pPr>
            <a:r>
              <a:rPr lang="en-GB" altLang="en-US" dirty="0"/>
              <a:t>Condemned unilateralist and continued sanctions against Cuba, Iran, Venezuela and Zimbabwe.</a:t>
            </a:r>
          </a:p>
          <a:p>
            <a:pPr>
              <a:buFont typeface="Wingdings" panose="05000000000000000000" pitchFamily="2" charset="2"/>
              <a:buChar char="Ø"/>
              <a:defRPr/>
            </a:pPr>
            <a:endParaRPr lang="en-GB" altLang="en-US" dirty="0"/>
          </a:p>
        </p:txBody>
      </p:sp>
      <p:sp>
        <p:nvSpPr>
          <p:cNvPr id="12083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69310CC7-F405-46A5-8319-3CAA1EE95CF2}" type="slidenum">
              <a:rPr lang="en-US" altLang="en-US" sz="1000">
                <a:latin typeface="Times" panose="02020603050405020304" pitchFamily="18" charset="0"/>
              </a:rPr>
              <a:pPr>
                <a:spcBef>
                  <a:spcPct val="0"/>
                </a:spcBef>
                <a:buFontTx/>
                <a:buNone/>
              </a:pPr>
              <a:t>42</a:t>
            </a:fld>
            <a:endParaRPr lang="en-US" altLang="en-US" sz="1000">
              <a:latin typeface="Times"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44450"/>
            <a:ext cx="8229600" cy="561975"/>
          </a:xfrm>
        </p:spPr>
        <p:txBody>
          <a:bodyPr/>
          <a:lstStyle/>
          <a:p>
            <a:r>
              <a:rPr lang="en-ZA" altLang="en-US" sz="3000" dirty="0">
                <a:solidFill>
                  <a:srgbClr val="003300"/>
                </a:solidFill>
              </a:rPr>
              <a:t>3.3 SOUTH-SOUTH COOPERATION</a:t>
            </a:r>
            <a:endParaRPr lang="en-ZA" altLang="en-US" sz="3000" dirty="0"/>
          </a:p>
        </p:txBody>
      </p:sp>
      <p:sp>
        <p:nvSpPr>
          <p:cNvPr id="119811" name="Content Placeholder 2"/>
          <p:cNvSpPr>
            <a:spLocks noGrp="1"/>
          </p:cNvSpPr>
          <p:nvPr>
            <p:ph idx="1"/>
          </p:nvPr>
        </p:nvSpPr>
        <p:spPr>
          <a:xfrm>
            <a:off x="142875" y="606425"/>
            <a:ext cx="8858250" cy="4983163"/>
          </a:xfrm>
        </p:spPr>
        <p:txBody>
          <a:bodyPr/>
          <a:lstStyle/>
          <a:p>
            <a:pPr>
              <a:buFont typeface="Wingdings" panose="05000000000000000000" pitchFamily="2" charset="2"/>
              <a:buChar char="Ø"/>
              <a:defRPr/>
            </a:pPr>
            <a:r>
              <a:rPr lang="en-GB" altLang="en-US" dirty="0"/>
              <a:t>South Africa’s achievements during the </a:t>
            </a:r>
            <a:r>
              <a:rPr lang="en-GB" altLang="en-US" b="1" dirty="0"/>
              <a:t>IORA </a:t>
            </a:r>
            <a:r>
              <a:rPr lang="en-GB" altLang="en-US" dirty="0"/>
              <a:t>two year </a:t>
            </a:r>
            <a:r>
              <a:rPr lang="en-GB" altLang="en-US" dirty="0" err="1"/>
              <a:t>Chairship</a:t>
            </a:r>
            <a:r>
              <a:rPr lang="en-GB" altLang="en-US" dirty="0"/>
              <a:t>:</a:t>
            </a:r>
          </a:p>
          <a:p>
            <a:pPr marL="627063" indent="-271463">
              <a:buFont typeface="Wingdings" panose="05000000000000000000" pitchFamily="2" charset="2"/>
              <a:buChar char="ü"/>
              <a:defRPr/>
            </a:pPr>
            <a:r>
              <a:rPr lang="en-ZA" altLang="en-US" dirty="0"/>
              <a:t>Guiding the institutional capacity strengthening of Secretariat for enhances support for the IORA agenda;</a:t>
            </a:r>
          </a:p>
          <a:p>
            <a:pPr marL="627063" indent="-271463">
              <a:buFont typeface="Wingdings" panose="05000000000000000000" pitchFamily="2" charset="2"/>
              <a:buChar char="ü"/>
              <a:defRPr/>
            </a:pPr>
            <a:r>
              <a:rPr lang="en-ZA" altLang="en-US" dirty="0"/>
              <a:t>Establishment of new working groups on the Blue Economy, maritime safety and security, and women’s economic empowerment aimed at up-scaling the implementation of IORA priorities areas;</a:t>
            </a:r>
          </a:p>
          <a:p>
            <a:pPr marL="627063" indent="-271463">
              <a:buFont typeface="Wingdings" panose="05000000000000000000" pitchFamily="2" charset="2"/>
              <a:buChar char="ü"/>
              <a:defRPr/>
            </a:pPr>
            <a:r>
              <a:rPr lang="en-ZA" altLang="en-US" dirty="0"/>
              <a:t>Enhancement of the legacy of former President Mandela within IORA through the launch in 2018 of Nelson Mandela “</a:t>
            </a:r>
            <a:r>
              <a:rPr lang="en-ZA" altLang="en-US" b="1" i="1" dirty="0"/>
              <a:t>Be the legacy” </a:t>
            </a:r>
            <a:r>
              <a:rPr lang="en-ZA" altLang="en-US" dirty="0"/>
              <a:t>internship programmes aimed at empowering the youth of the Indian Ocean Region;</a:t>
            </a:r>
          </a:p>
          <a:p>
            <a:pPr marL="627063" indent="-271463">
              <a:buFont typeface="Wingdings" panose="05000000000000000000" pitchFamily="2" charset="2"/>
              <a:buChar char="ü"/>
              <a:defRPr/>
            </a:pPr>
            <a:r>
              <a:rPr lang="en-ZA" altLang="en-US" dirty="0"/>
              <a:t>Deepened engagement with IORA Dialogue Partners for an improved contribution to the Association’s programmes and projects.</a:t>
            </a:r>
          </a:p>
          <a:p>
            <a:pPr marL="0" indent="0">
              <a:buFontTx/>
              <a:buNone/>
              <a:defRPr/>
            </a:pPr>
            <a:endParaRPr lang="en-ZA" altLang="en-US" dirty="0"/>
          </a:p>
        </p:txBody>
      </p:sp>
      <p:sp>
        <p:nvSpPr>
          <p:cNvPr id="12186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BB7D51A2-3DFA-4954-9B04-26F7420D0951}" type="slidenum">
              <a:rPr lang="en-US" altLang="en-US" sz="1000">
                <a:latin typeface="Times" panose="02020603050405020304" pitchFamily="18" charset="0"/>
              </a:rPr>
              <a:pPr>
                <a:spcBef>
                  <a:spcPct val="0"/>
                </a:spcBef>
                <a:buFontTx/>
                <a:buNone/>
              </a:pPr>
              <a:t>43</a:t>
            </a:fld>
            <a:endParaRPr lang="en-US" altLang="en-US" sz="1000">
              <a:latin typeface="Times"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63765" y="116632"/>
            <a:ext cx="8229600" cy="792163"/>
          </a:xfrm>
        </p:spPr>
        <p:txBody>
          <a:bodyPr/>
          <a:lstStyle/>
          <a:p>
            <a:r>
              <a:rPr lang="en-ZA" altLang="en-US" sz="3000" dirty="0">
                <a:solidFill>
                  <a:srgbClr val="003300"/>
                </a:solidFill>
              </a:rPr>
              <a:t>3.3 SOUTH-SOUTH COOPERATION</a:t>
            </a:r>
            <a:endParaRPr lang="en-ZA" altLang="en-US" sz="3000" dirty="0"/>
          </a:p>
        </p:txBody>
      </p:sp>
      <p:sp>
        <p:nvSpPr>
          <p:cNvPr id="3" name="Content Placeholder 2"/>
          <p:cNvSpPr>
            <a:spLocks noGrp="1"/>
          </p:cNvSpPr>
          <p:nvPr>
            <p:ph idx="1"/>
          </p:nvPr>
        </p:nvSpPr>
        <p:spPr>
          <a:xfrm>
            <a:off x="254000" y="1052513"/>
            <a:ext cx="8858250" cy="4608512"/>
          </a:xfrm>
        </p:spPr>
        <p:txBody>
          <a:bodyPr/>
          <a:lstStyle/>
          <a:p>
            <a:pPr marL="0" indent="0">
              <a:buFontTx/>
              <a:buNone/>
              <a:defRPr/>
            </a:pPr>
            <a:r>
              <a:rPr lang="en-ZA" dirty="0"/>
              <a:t>The </a:t>
            </a:r>
            <a:r>
              <a:rPr lang="en-ZA" b="1" dirty="0"/>
              <a:t>11</a:t>
            </a:r>
            <a:r>
              <a:rPr lang="en-ZA" b="1" baseline="30000" dirty="0"/>
              <a:t>th</a:t>
            </a:r>
            <a:r>
              <a:rPr lang="en-ZA" b="1" dirty="0"/>
              <a:t> BRICS Summit </a:t>
            </a:r>
            <a:r>
              <a:rPr lang="en-ZA" dirty="0"/>
              <a:t>in Brasilia reported the following outcomes:</a:t>
            </a:r>
          </a:p>
          <a:p>
            <a:pPr marL="0" indent="0">
              <a:buFontTx/>
              <a:buNone/>
              <a:defRPr/>
            </a:pPr>
            <a:endParaRPr lang="en-ZA" dirty="0"/>
          </a:p>
          <a:p>
            <a:pPr>
              <a:buFont typeface="Wingdings" panose="05000000000000000000" pitchFamily="2" charset="2"/>
              <a:buChar char="Ø"/>
              <a:defRPr/>
            </a:pPr>
            <a:r>
              <a:rPr lang="en-ZA" sz="2400" dirty="0">
                <a:ea typeface="Calibri" panose="020F0502020204030204" pitchFamily="34" charset="0"/>
              </a:rPr>
              <a:t>Signature of the MOU among BRICS Trade and Investment Promotion Agencies</a:t>
            </a:r>
            <a:endParaRPr lang="en-ZA" sz="1000" dirty="0"/>
          </a:p>
          <a:p>
            <a:pPr>
              <a:buFont typeface="Wingdings" panose="05000000000000000000" pitchFamily="2" charset="2"/>
              <a:buChar char="Ø"/>
              <a:defRPr/>
            </a:pPr>
            <a:r>
              <a:rPr lang="en-US" dirty="0"/>
              <a:t>The importance BRICS places on science, technology and innovation was highlighted by the establishment of the </a:t>
            </a:r>
            <a:r>
              <a:rPr lang="en-US" dirty="0" err="1"/>
              <a:t>iBRICS</a:t>
            </a:r>
            <a:r>
              <a:rPr lang="en-US" dirty="0"/>
              <a:t> Network, via the Innovation Action Plan;</a:t>
            </a:r>
          </a:p>
          <a:p>
            <a:pPr>
              <a:buFont typeface="Wingdings" panose="05000000000000000000" pitchFamily="2" charset="2"/>
              <a:buChar char="Ø"/>
              <a:defRPr/>
            </a:pPr>
            <a:r>
              <a:rPr lang="en-US" dirty="0"/>
              <a:t>Adoption of the New Architecture on Science, Technology and Innovation (STI);</a:t>
            </a:r>
          </a:p>
          <a:p>
            <a:pPr>
              <a:buFont typeface="Wingdings" panose="05000000000000000000" pitchFamily="2" charset="2"/>
              <a:buChar char="Ø"/>
              <a:defRPr/>
            </a:pPr>
            <a:r>
              <a:rPr lang="en-US" dirty="0"/>
              <a:t>The first meeting of the BRICS Institute of Future Networks (BIFN) Council was held;</a:t>
            </a:r>
          </a:p>
          <a:p>
            <a:pPr marL="0" indent="0">
              <a:buFontTx/>
              <a:buNone/>
              <a:defRPr/>
            </a:pPr>
            <a:r>
              <a:rPr lang="en-ZA" dirty="0"/>
              <a:t>	</a:t>
            </a:r>
          </a:p>
        </p:txBody>
      </p:sp>
      <p:sp>
        <p:nvSpPr>
          <p:cNvPr id="12493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D8F0118C-D4D6-4B06-A7F9-C09F05B98058}" type="slidenum">
              <a:rPr lang="en-US" altLang="en-US" sz="1000">
                <a:latin typeface="Times" panose="02020603050405020304" pitchFamily="18" charset="0"/>
              </a:rPr>
              <a:pPr>
                <a:spcBef>
                  <a:spcPct val="0"/>
                </a:spcBef>
                <a:buFontTx/>
                <a:buNone/>
              </a:pPr>
              <a:t>44</a:t>
            </a:fld>
            <a:endParaRPr lang="en-US" altLang="en-US" sz="1000">
              <a:latin typeface="Times"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31800" y="115889"/>
            <a:ext cx="8229600" cy="719137"/>
          </a:xfrm>
        </p:spPr>
        <p:txBody>
          <a:bodyPr/>
          <a:lstStyle/>
          <a:p>
            <a:r>
              <a:rPr lang="en-ZA" altLang="en-US" sz="3000" dirty="0">
                <a:solidFill>
                  <a:srgbClr val="003300"/>
                </a:solidFill>
              </a:rPr>
              <a:t>3.3 SOUTH-SOUTH COOPERATION</a:t>
            </a:r>
            <a:endParaRPr lang="en-ZA" altLang="en-US" sz="3000" dirty="0"/>
          </a:p>
        </p:txBody>
      </p:sp>
      <p:sp>
        <p:nvSpPr>
          <p:cNvPr id="115715" name="Content Placeholder 2"/>
          <p:cNvSpPr>
            <a:spLocks noGrp="1"/>
          </p:cNvSpPr>
          <p:nvPr>
            <p:ph idx="1"/>
          </p:nvPr>
        </p:nvSpPr>
        <p:spPr>
          <a:xfrm>
            <a:off x="117475" y="1052513"/>
            <a:ext cx="8858250" cy="4038600"/>
          </a:xfrm>
        </p:spPr>
        <p:txBody>
          <a:bodyPr/>
          <a:lstStyle/>
          <a:p>
            <a:pPr marL="0" indent="0">
              <a:buFontTx/>
              <a:buNone/>
              <a:defRPr/>
            </a:pPr>
            <a:r>
              <a:rPr lang="en-ZA" altLang="en-US" dirty="0"/>
              <a:t>Outcomes of </a:t>
            </a:r>
            <a:r>
              <a:rPr lang="en-ZA" altLang="en-US" b="1" dirty="0"/>
              <a:t>11th BRICS Summit </a:t>
            </a:r>
            <a:r>
              <a:rPr lang="en-ZA" altLang="en-US" dirty="0"/>
              <a:t>continued</a:t>
            </a:r>
          </a:p>
          <a:p>
            <a:pPr>
              <a:defRPr/>
            </a:pPr>
            <a:endParaRPr lang="en-ZA" altLang="en-US" sz="1000" dirty="0"/>
          </a:p>
          <a:p>
            <a:pPr>
              <a:buFont typeface="Wingdings" panose="05000000000000000000" pitchFamily="2" charset="2"/>
              <a:buChar char="Ø"/>
              <a:defRPr/>
            </a:pPr>
            <a:r>
              <a:rPr lang="en-US" altLang="en-US" dirty="0"/>
              <a:t>Adopted the Terms of Reference for the establishment of the BRICS Energy Research Cooperation Platform (ERCP);</a:t>
            </a:r>
          </a:p>
          <a:p>
            <a:pPr>
              <a:buFont typeface="Wingdings" panose="05000000000000000000" pitchFamily="2" charset="2"/>
              <a:buChar char="Ø"/>
              <a:defRPr/>
            </a:pPr>
            <a:r>
              <a:rPr lang="en-US" altLang="en-US" dirty="0"/>
              <a:t>Cooperation on combatting terrorism;</a:t>
            </a:r>
          </a:p>
          <a:p>
            <a:pPr>
              <a:buFont typeface="Wingdings" panose="05000000000000000000" pitchFamily="2" charset="2"/>
              <a:buChar char="Ø"/>
              <a:defRPr/>
            </a:pPr>
            <a:r>
              <a:rPr lang="en-US" altLang="en-US" dirty="0"/>
              <a:t>Approved the Collaborative Research Program for tuberculosis;</a:t>
            </a:r>
          </a:p>
          <a:p>
            <a:pPr>
              <a:buFont typeface="Wingdings" panose="05000000000000000000" pitchFamily="2" charset="2"/>
              <a:buChar char="Ø"/>
              <a:defRPr/>
            </a:pPr>
            <a:endParaRPr lang="en-ZA" altLang="en-US" sz="1000" dirty="0"/>
          </a:p>
          <a:p>
            <a:pPr>
              <a:buFont typeface="Wingdings" panose="05000000000000000000" pitchFamily="2" charset="2"/>
              <a:buChar char="Ø"/>
              <a:defRPr/>
            </a:pPr>
            <a:r>
              <a:rPr lang="en-US" altLang="en-US" dirty="0"/>
              <a:t>Considered the work undertaken with regard to the expansion of membership of the NDB;</a:t>
            </a:r>
          </a:p>
          <a:p>
            <a:pPr>
              <a:buFont typeface="Wingdings" panose="05000000000000000000" pitchFamily="2" charset="2"/>
              <a:buChar char="Ø"/>
              <a:defRPr/>
            </a:pPr>
            <a:r>
              <a:rPr lang="en-US" altLang="en-US" dirty="0"/>
              <a:t>Establishment of the BRICS Women Business Alliance</a:t>
            </a:r>
          </a:p>
          <a:p>
            <a:pPr>
              <a:buFont typeface="Wingdings" panose="05000000000000000000" pitchFamily="2" charset="2"/>
              <a:buChar char="Ø"/>
              <a:defRPr/>
            </a:pPr>
            <a:endParaRPr lang="en-ZA" altLang="en-US" dirty="0"/>
          </a:p>
        </p:txBody>
      </p:sp>
      <p:sp>
        <p:nvSpPr>
          <p:cNvPr id="1259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CD5D732F-BD2D-4B30-8E6E-919BB66BB80C}" type="slidenum">
              <a:rPr lang="en-US" altLang="en-US" sz="1000">
                <a:latin typeface="Times" panose="02020603050405020304" pitchFamily="18" charset="0"/>
              </a:rPr>
              <a:pPr>
                <a:spcBef>
                  <a:spcPct val="0"/>
                </a:spcBef>
                <a:buFontTx/>
                <a:buNone/>
              </a:pPr>
              <a:t>45</a:t>
            </a:fld>
            <a:endParaRPr lang="en-US" altLang="en-US" sz="1000">
              <a:latin typeface="Times"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noChangeArrowheads="1"/>
          </p:cNvSpPr>
          <p:nvPr>
            <p:ph type="title"/>
          </p:nvPr>
        </p:nvSpPr>
        <p:spPr>
          <a:xfrm>
            <a:off x="0" y="116632"/>
            <a:ext cx="9144000" cy="1143000"/>
          </a:xfrm>
        </p:spPr>
        <p:txBody>
          <a:bodyPr/>
          <a:lstStyle/>
          <a:p>
            <a:r>
              <a:rPr lang="en-ZA" altLang="en-US" sz="3000" u="sng" dirty="0"/>
              <a:t>PROGRAMME 3: </a:t>
            </a:r>
            <a:br>
              <a:rPr lang="en-ZA" altLang="en-US" sz="3000" u="sng" dirty="0"/>
            </a:br>
            <a:r>
              <a:rPr lang="en-ZA" altLang="en-US" sz="3000" u="sng" dirty="0"/>
              <a:t>INTERNATIONAL COOPERATION</a:t>
            </a:r>
            <a:br>
              <a:rPr lang="en-ZA" altLang="en-US" sz="3000" u="sng" dirty="0"/>
            </a:br>
            <a:r>
              <a:rPr lang="en-ZA" altLang="en-US" sz="3000" u="sng" dirty="0"/>
              <a:t>3.4 NORTH-SOUTH COOPERATION</a:t>
            </a:r>
          </a:p>
        </p:txBody>
      </p:sp>
      <p:sp>
        <p:nvSpPr>
          <p:cNvPr id="131075"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2C90AA99-EAB2-4583-89AF-BFC22D370CA2}" type="slidenum">
              <a:rPr lang="en-US" altLang="en-US" sz="1000">
                <a:solidFill>
                  <a:srgbClr val="000000"/>
                </a:solidFill>
                <a:latin typeface="Times" panose="02020603050405020304" pitchFamily="18" charset="0"/>
              </a:rPr>
              <a:pPr>
                <a:spcBef>
                  <a:spcPct val="0"/>
                </a:spcBef>
                <a:buFontTx/>
                <a:buNone/>
              </a:pPr>
              <a:t>46</a:t>
            </a:fld>
            <a:endParaRPr lang="en-US" altLang="en-US" sz="1000">
              <a:solidFill>
                <a:srgbClr val="000000"/>
              </a:solidFill>
              <a:latin typeface="Times"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4131319904"/>
              </p:ext>
            </p:extLst>
          </p:nvPr>
        </p:nvGraphicFramePr>
        <p:xfrm>
          <a:off x="179512" y="1412776"/>
          <a:ext cx="8784976"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0711"/>
            <a:ext cx="8229600" cy="504825"/>
          </a:xfrm>
        </p:spPr>
        <p:txBody>
          <a:bodyPr/>
          <a:lstStyle/>
          <a:p>
            <a:pPr>
              <a:defRPr/>
            </a:pPr>
            <a:r>
              <a:rPr lang="en-ZA" altLang="en-US" sz="3000" dirty="0">
                <a:solidFill>
                  <a:srgbClr val="003300"/>
                </a:solidFill>
              </a:rPr>
              <a:t>3.4 NORTH-SOUTH COOPERATION</a:t>
            </a:r>
            <a:endParaRPr lang="en-ZA" sz="3000" dirty="0"/>
          </a:p>
        </p:txBody>
      </p:sp>
      <p:sp>
        <p:nvSpPr>
          <p:cNvPr id="129027" name="Content Placeholder 2"/>
          <p:cNvSpPr>
            <a:spLocks noGrp="1" noChangeArrowheads="1"/>
          </p:cNvSpPr>
          <p:nvPr>
            <p:ph idx="1"/>
          </p:nvPr>
        </p:nvSpPr>
        <p:spPr>
          <a:xfrm>
            <a:off x="107504" y="836712"/>
            <a:ext cx="8856663" cy="4824413"/>
          </a:xfrm>
        </p:spPr>
        <p:txBody>
          <a:bodyPr/>
          <a:lstStyle/>
          <a:p>
            <a:pPr>
              <a:buFont typeface="Wingdings" panose="05000000000000000000" pitchFamily="2" charset="2"/>
              <a:buChar char="Ø"/>
            </a:pPr>
            <a:r>
              <a:rPr lang="en-GB" altLang="en-US" dirty="0"/>
              <a:t>The </a:t>
            </a:r>
            <a:r>
              <a:rPr lang="en-GB" altLang="en-US" b="1" dirty="0"/>
              <a:t>Tokyo International Conference on Africa Development (</a:t>
            </a:r>
            <a:r>
              <a:rPr lang="en-GB" altLang="en-US" dirty="0"/>
              <a:t>TICAD) Plenary Session delved on a number of strategic issues that will contribute effectively to the advancement of National Interest, African Agenda and the South Positions namely:</a:t>
            </a:r>
          </a:p>
          <a:p>
            <a:pPr marL="627063" indent="-355600">
              <a:buFont typeface="Wingdings" panose="05000000000000000000" pitchFamily="2" charset="2"/>
              <a:buChar char="ü"/>
            </a:pPr>
            <a:r>
              <a:rPr lang="en-GB" altLang="en-US" dirty="0"/>
              <a:t>economic transformation and improvement of business  through innovation and private sector engagement;</a:t>
            </a:r>
            <a:endParaRPr lang="en-ZA" altLang="en-US" dirty="0"/>
          </a:p>
          <a:p>
            <a:pPr marL="627063" indent="-355600">
              <a:buFont typeface="Wingdings" panose="05000000000000000000" pitchFamily="2" charset="2"/>
              <a:buChar char="ü"/>
            </a:pPr>
            <a:r>
              <a:rPr lang="en-GB" altLang="en-US" dirty="0"/>
              <a:t>Strengthening Peace and Stability;</a:t>
            </a:r>
            <a:endParaRPr lang="en-ZA" altLang="en-US" dirty="0"/>
          </a:p>
          <a:p>
            <a:pPr marL="627063" indent="-355600">
              <a:buFont typeface="Wingdings" panose="05000000000000000000" pitchFamily="2" charset="2"/>
              <a:buChar char="ü"/>
            </a:pPr>
            <a:r>
              <a:rPr lang="en-ZA" altLang="en-US" dirty="0"/>
              <a:t>Thematic Sessions on Science, Technology and Innovation, Agriculture, Human Resource Development, Education for Youth Entrepreneurship Blue Economy.</a:t>
            </a:r>
          </a:p>
        </p:txBody>
      </p:sp>
      <p:sp>
        <p:nvSpPr>
          <p:cNvPr id="12902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43A56242-A244-430A-A75D-E7562832FD8E}" type="slidenum">
              <a:rPr lang="en-US" altLang="en-US" sz="1000">
                <a:latin typeface="Times" panose="02020603050405020304" pitchFamily="18" charset="0"/>
              </a:rPr>
              <a:pPr>
                <a:spcBef>
                  <a:spcPct val="0"/>
                </a:spcBef>
                <a:buFontTx/>
                <a:buNone/>
              </a:pPr>
              <a:t>47</a:t>
            </a:fld>
            <a:endParaRPr lang="en-US" altLang="en-US" sz="1000">
              <a:latin typeface="Times"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03200"/>
            <a:ext cx="8229600" cy="504825"/>
          </a:xfrm>
        </p:spPr>
        <p:txBody>
          <a:bodyPr/>
          <a:lstStyle/>
          <a:p>
            <a:pPr>
              <a:defRPr/>
            </a:pPr>
            <a:r>
              <a:rPr lang="en-ZA" altLang="en-US" sz="3000" dirty="0">
                <a:solidFill>
                  <a:srgbClr val="003300"/>
                </a:solidFill>
              </a:rPr>
              <a:t>3.4 NORTH-SOUTH COOPERATION</a:t>
            </a:r>
            <a:endParaRPr lang="en-ZA" sz="3000" dirty="0"/>
          </a:p>
        </p:txBody>
      </p:sp>
      <p:sp>
        <p:nvSpPr>
          <p:cNvPr id="130051" name="Content Placeholder 2"/>
          <p:cNvSpPr>
            <a:spLocks noGrp="1" noChangeArrowheads="1"/>
          </p:cNvSpPr>
          <p:nvPr>
            <p:ph idx="1"/>
          </p:nvPr>
        </p:nvSpPr>
        <p:spPr>
          <a:xfrm>
            <a:off x="107950" y="981075"/>
            <a:ext cx="8856663" cy="4679950"/>
          </a:xfrm>
        </p:spPr>
        <p:txBody>
          <a:bodyPr/>
          <a:lstStyle/>
          <a:p>
            <a:pPr>
              <a:buFont typeface="Wingdings" panose="05000000000000000000" pitchFamily="2" charset="2"/>
              <a:buChar char="Ø"/>
            </a:pPr>
            <a:r>
              <a:rPr lang="en-GB" altLang="en-US" b="1" dirty="0"/>
              <a:t>The Eighth South Africa-EU PSDF </a:t>
            </a:r>
            <a:r>
              <a:rPr lang="en-GB" altLang="en-US" dirty="0"/>
              <a:t>provided an opportunity for South Africa and the EU to exchange views on a range of issues related to political and security developments of the African Continent and globally and also discussed cooperation in the UN Security Council during SA’s tenure as an elected member and as Council President for October 2019.</a:t>
            </a:r>
            <a:endParaRPr lang="en-ZA" altLang="en-US" dirty="0"/>
          </a:p>
          <a:p>
            <a:pPr>
              <a:buFont typeface="Wingdings" panose="05000000000000000000" pitchFamily="2" charset="2"/>
              <a:buChar char="Ø"/>
            </a:pPr>
            <a:r>
              <a:rPr lang="en-GB" altLang="en-US" b="1" dirty="0"/>
              <a:t>T</a:t>
            </a:r>
            <a:r>
              <a:rPr lang="en-ZA" altLang="en-US" b="1" dirty="0"/>
              <a:t>he FOCAC Coordinators Meeting </a:t>
            </a:r>
            <a:r>
              <a:rPr lang="en-ZA" altLang="en-US" dirty="0"/>
              <a:t>considered implementation of the outcomes of the 2018 Beijing Summit as well as measures to ensure the full implementation of these outcomes by the conclusion of the current implementation period in 2021.</a:t>
            </a:r>
          </a:p>
          <a:p>
            <a:pPr>
              <a:buFont typeface="Wingdings" panose="05000000000000000000" pitchFamily="2" charset="2"/>
              <a:buChar char="Ø"/>
            </a:pPr>
            <a:r>
              <a:rPr lang="en-GB" altLang="en-US" dirty="0"/>
              <a:t>The Coordinators Meeting and the Minister‘s associated bilateral programme allowed South Africa to promote its specific NDP priorities, which correlate with those of Agenda 2063.</a:t>
            </a:r>
            <a:endParaRPr lang="en-ZA" altLang="en-US" dirty="0"/>
          </a:p>
        </p:txBody>
      </p:sp>
      <p:sp>
        <p:nvSpPr>
          <p:cNvPr id="13005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594B5161-2EBF-414F-B259-5D4EBB0AFC21}" type="slidenum">
              <a:rPr lang="en-US" altLang="en-US" sz="1000">
                <a:latin typeface="Times" panose="02020603050405020304" pitchFamily="18" charset="0"/>
              </a:rPr>
              <a:pPr>
                <a:spcBef>
                  <a:spcPct val="0"/>
                </a:spcBef>
                <a:buFontTx/>
                <a:buNone/>
              </a:pPr>
              <a:t>48</a:t>
            </a:fld>
            <a:endParaRPr lang="en-US" altLang="en-US" sz="1000">
              <a:latin typeface="Times"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noChangeArrowheads="1"/>
          </p:cNvSpPr>
          <p:nvPr>
            <p:ph type="title"/>
          </p:nvPr>
        </p:nvSpPr>
        <p:spPr>
          <a:xfrm>
            <a:off x="457200" y="116632"/>
            <a:ext cx="8229600" cy="850900"/>
          </a:xfrm>
        </p:spPr>
        <p:txBody>
          <a:bodyPr/>
          <a:lstStyle/>
          <a:p>
            <a:r>
              <a:rPr lang="en-ZA" altLang="en-US" sz="3000" u="sng" dirty="0"/>
              <a:t>PROGRAMME 4.1 </a:t>
            </a:r>
            <a:br>
              <a:rPr lang="en-ZA" altLang="en-US" sz="3000" u="sng" dirty="0"/>
            </a:br>
            <a:r>
              <a:rPr lang="en-ZA" altLang="en-US" sz="3000" u="sng" dirty="0"/>
              <a:t>PUBLIC DIPLOMACY</a:t>
            </a:r>
          </a:p>
        </p:txBody>
      </p:sp>
      <p:sp>
        <p:nvSpPr>
          <p:cNvPr id="134147"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9E3D17E3-76E4-47E5-B05B-9F97B74681F6}" type="slidenum">
              <a:rPr lang="en-US" altLang="en-US" sz="1000">
                <a:latin typeface="Times" panose="02020603050405020304" pitchFamily="18" charset="0"/>
              </a:rPr>
              <a:pPr>
                <a:spcBef>
                  <a:spcPct val="0"/>
                </a:spcBef>
                <a:buFontTx/>
                <a:buNone/>
              </a:pPr>
              <a:t>49</a:t>
            </a:fld>
            <a:endParaRPr lang="en-US" altLang="en-US" sz="1000">
              <a:latin typeface="Times"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332882588"/>
              </p:ext>
            </p:extLst>
          </p:nvPr>
        </p:nvGraphicFramePr>
        <p:xfrm>
          <a:off x="107504" y="1052737"/>
          <a:ext cx="8928992" cy="46085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a:xfrm>
            <a:off x="539552" y="0"/>
            <a:ext cx="8229600" cy="1098376"/>
          </a:xfrm>
        </p:spPr>
        <p:txBody>
          <a:bodyPr/>
          <a:lstStyle/>
          <a:p>
            <a:r>
              <a:rPr lang="en-ZA" altLang="en-US" sz="3000" u="sng" dirty="0"/>
              <a:t>PROGRAMME 1: </a:t>
            </a:r>
            <a:br>
              <a:rPr lang="en-ZA" altLang="en-US" sz="3000" u="sng" dirty="0"/>
            </a:br>
            <a:r>
              <a:rPr lang="en-ZA" altLang="en-US" sz="3000" u="sng" dirty="0"/>
              <a:t>ADMINISTRATION</a:t>
            </a:r>
          </a:p>
        </p:txBody>
      </p:sp>
      <p:sp>
        <p:nvSpPr>
          <p:cNvPr id="75779" name="Slide Number Placeholder 2"/>
          <p:cNvSpPr>
            <a:spLocks noGrp="1"/>
          </p:cNvSpPr>
          <p:nvPr>
            <p:ph type="sldNum" sz="quarter" idx="10"/>
          </p:nvPr>
        </p:nvSpPr>
        <p:spPr>
          <a:xfrm>
            <a:off x="6534150" y="6237288"/>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860011C9-DAFD-4A43-B541-466446802412}" type="slidenum">
              <a:rPr lang="en-US" altLang="en-US" sz="1000">
                <a:latin typeface="Times" panose="02020603050405020304" pitchFamily="18" charset="0"/>
              </a:rPr>
              <a:pPr>
                <a:spcBef>
                  <a:spcPct val="0"/>
                </a:spcBef>
                <a:buFontTx/>
                <a:buNone/>
              </a:pPr>
              <a:t>5</a:t>
            </a:fld>
            <a:endParaRPr lang="en-US" altLang="en-US" sz="1000">
              <a:latin typeface="Times" panose="02020603050405020304" pitchFamily="18" charset="0"/>
            </a:endParaRPr>
          </a:p>
        </p:txBody>
      </p:sp>
      <p:graphicFrame>
        <p:nvGraphicFramePr>
          <p:cNvPr id="6" name="Chart 5"/>
          <p:cNvGraphicFramePr/>
          <p:nvPr>
            <p:extLst>
              <p:ext uri="{D42A27DB-BD31-4B8C-83A1-F6EECF244321}">
                <p14:modId xmlns:p14="http://schemas.microsoft.com/office/powerpoint/2010/main" xmlns="" val="2729236272"/>
              </p:ext>
            </p:extLst>
          </p:nvPr>
        </p:nvGraphicFramePr>
        <p:xfrm>
          <a:off x="107504" y="1052736"/>
          <a:ext cx="8913894" cy="2251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xmlns="" val="597122429"/>
              </p:ext>
            </p:extLst>
          </p:nvPr>
        </p:nvGraphicFramePr>
        <p:xfrm>
          <a:off x="107504" y="3356992"/>
          <a:ext cx="8928992" cy="23042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39114"/>
            <a:ext cx="9156700" cy="45878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3000" b="1" dirty="0">
                <a:ea typeface="ＭＳ Ｐゴシック" charset="0"/>
                <a:cs typeface="ＭＳ Ｐゴシック" charset="0"/>
              </a:rPr>
              <a:t>4.1 PUBLIC DIPLOMACY</a:t>
            </a:r>
            <a:endParaRPr lang="en-US" sz="3000" b="1" dirty="0">
              <a:ea typeface="ＭＳ Ｐゴシック" charset="0"/>
              <a:cs typeface="ＭＳ Ｐゴシック" charset="0"/>
            </a:endParaRPr>
          </a:p>
        </p:txBody>
      </p:sp>
      <p:sp>
        <p:nvSpPr>
          <p:cNvPr id="2" name="Rectangle 1"/>
          <p:cNvSpPr/>
          <p:nvPr/>
        </p:nvSpPr>
        <p:spPr>
          <a:xfrm>
            <a:off x="161764" y="2060848"/>
            <a:ext cx="4176464" cy="4062651"/>
          </a:xfrm>
          <a:prstGeom prst="rect">
            <a:avLst/>
          </a:prstGeom>
        </p:spPr>
        <p:txBody>
          <a:bodyPr wrap="square">
            <a:spAutoFit/>
          </a:bodyPr>
          <a:lstStyle/>
          <a:p>
            <a:pPr>
              <a:defRPr/>
            </a:pPr>
            <a:endParaRPr lang="en-US" sz="1400" dirty="0">
              <a:latin typeface="+mj-lt"/>
            </a:endParaRPr>
          </a:p>
          <a:p>
            <a:pPr>
              <a:defRPr/>
            </a:pPr>
            <a:r>
              <a:rPr lang="en-ZA" dirty="0">
                <a:latin typeface="+mj-lt"/>
              </a:rPr>
              <a:t>The department, through PD, continued to enhance the understanding of South Africa’s foreign policy through engagements with both the local and international audiences. Political principals utilised various platforms, such as </a:t>
            </a:r>
            <a:r>
              <a:rPr lang="en-ZA" b="1" dirty="0">
                <a:latin typeface="+mj-lt"/>
              </a:rPr>
              <a:t>media briefings </a:t>
            </a:r>
            <a:r>
              <a:rPr lang="en-ZA" dirty="0">
                <a:latin typeface="+mj-lt"/>
              </a:rPr>
              <a:t>and </a:t>
            </a:r>
            <a:r>
              <a:rPr lang="en-ZA" b="1" dirty="0">
                <a:latin typeface="+mj-lt"/>
              </a:rPr>
              <a:t>public participation programmes (PPPs)(15 held in 2019/20)</a:t>
            </a:r>
            <a:r>
              <a:rPr lang="en-ZA" dirty="0">
                <a:latin typeface="+mj-lt"/>
              </a:rPr>
              <a:t> to reach out to the public and set the agenda in public discourse of South Africa’s foreign policy. </a:t>
            </a:r>
          </a:p>
          <a:p>
            <a:pPr>
              <a:defRPr/>
            </a:pPr>
            <a:endParaRPr lang="en-US" sz="1400" dirty="0">
              <a:latin typeface="+mj-lt"/>
            </a:endParaRPr>
          </a:p>
          <a:p>
            <a:pPr>
              <a:defRPr/>
            </a:pPr>
            <a:endParaRPr lang="en-US" sz="1400" dirty="0">
              <a:latin typeface="+mj-lt"/>
            </a:endParaRPr>
          </a:p>
        </p:txBody>
      </p:sp>
      <p:sp>
        <p:nvSpPr>
          <p:cNvPr id="3" name="Rectangle 2"/>
          <p:cNvSpPr/>
          <p:nvPr/>
        </p:nvSpPr>
        <p:spPr>
          <a:xfrm>
            <a:off x="179512" y="647700"/>
            <a:ext cx="4608512" cy="1569660"/>
          </a:xfrm>
          <a:prstGeom prst="rect">
            <a:avLst/>
          </a:prstGeom>
        </p:spPr>
        <p:txBody>
          <a:bodyPr wrap="square">
            <a:spAutoFit/>
          </a:bodyPr>
          <a:lstStyle/>
          <a:p>
            <a:pPr algn="just">
              <a:defRPr/>
            </a:pPr>
            <a:r>
              <a:rPr lang="en-ZA" sz="1600" dirty="0">
                <a:latin typeface="+mn-lt"/>
              </a:rPr>
              <a:t>South Africa’s public diplomacy is grounded in the New Development Plan, which calls for the development and implementation of a robust and sophisticated Public Diplomacy (PD) Strategy, which guided the public diplomacy activities undertaken during the period under review. </a:t>
            </a:r>
          </a:p>
        </p:txBody>
      </p:sp>
      <p:pic>
        <p:nvPicPr>
          <p:cNvPr id="7" name="Picture 6"/>
          <p:cNvPicPr>
            <a:picLocks noChangeAspect="1"/>
          </p:cNvPicPr>
          <p:nvPr/>
        </p:nvPicPr>
        <p:blipFill>
          <a:blip r:embed="rId2"/>
          <a:srcRect/>
          <a:stretch>
            <a:fillRect/>
          </a:stretch>
        </p:blipFill>
        <p:spPr bwMode="auto">
          <a:xfrm>
            <a:off x="4880554" y="647700"/>
            <a:ext cx="3570288" cy="2376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6444208" y="3012114"/>
            <a:ext cx="3014662" cy="246063"/>
          </a:xfrm>
          <a:prstGeom prst="rect">
            <a:avLst/>
          </a:prstGeom>
          <a:noFill/>
        </p:spPr>
        <p:txBody>
          <a:bodyPr>
            <a:spAutoFit/>
          </a:bodyPr>
          <a:lstStyle/>
          <a:p>
            <a:pPr>
              <a:defRPr/>
            </a:pPr>
            <a:r>
              <a:rPr lang="en-US" sz="1000" b="1" dirty="0">
                <a:latin typeface="+mj-lt"/>
              </a:rPr>
              <a:t>São Paulo, Brazil Public Lecture</a:t>
            </a:r>
          </a:p>
        </p:txBody>
      </p:sp>
      <p:sp>
        <p:nvSpPr>
          <p:cNvPr id="9" name="TextBox 8"/>
          <p:cNvSpPr txBox="1"/>
          <p:nvPr/>
        </p:nvSpPr>
        <p:spPr>
          <a:xfrm>
            <a:off x="6660233" y="5526714"/>
            <a:ext cx="2088232" cy="400110"/>
          </a:xfrm>
          <a:prstGeom prst="rect">
            <a:avLst/>
          </a:prstGeom>
          <a:noFill/>
        </p:spPr>
        <p:txBody>
          <a:bodyPr wrap="square">
            <a:spAutoFit/>
          </a:bodyPr>
          <a:lstStyle/>
          <a:p>
            <a:pPr>
              <a:defRPr/>
            </a:pPr>
            <a:r>
              <a:rPr lang="en-US" sz="1000" b="1" dirty="0">
                <a:latin typeface="+mj-lt"/>
              </a:rPr>
              <a:t>Hazyview, Mpumalanga PPP</a:t>
            </a:r>
          </a:p>
          <a:p>
            <a:pPr>
              <a:defRPr/>
            </a:pPr>
            <a:r>
              <a:rPr lang="en-US" sz="1000" b="1" dirty="0">
                <a:latin typeface="+mj-lt"/>
              </a:rPr>
              <a:t>Back-to-School Campaign</a:t>
            </a:r>
          </a:p>
        </p:txBody>
      </p:sp>
      <p:pic>
        <p:nvPicPr>
          <p:cNvPr id="11" name="Picture 9"/>
          <p:cNvPicPr>
            <a:picLocks noChangeAspect="1"/>
          </p:cNvPicPr>
          <p:nvPr/>
        </p:nvPicPr>
        <p:blipFill>
          <a:blip r:embed="rId3"/>
          <a:srcRect t="12604"/>
          <a:stretch>
            <a:fillRect/>
          </a:stretch>
        </p:blipFill>
        <p:spPr bwMode="auto">
          <a:xfrm>
            <a:off x="4578350" y="3208378"/>
            <a:ext cx="4176464" cy="2268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4849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803" y="102887"/>
            <a:ext cx="9156700" cy="45878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3000" b="1" dirty="0">
                <a:ea typeface="ＭＳ Ｐゴシック" charset="0"/>
                <a:cs typeface="ＭＳ Ｐゴシック" charset="0"/>
              </a:rPr>
              <a:t>4.1 PUBLIC DIPLOMACY</a:t>
            </a:r>
            <a:endParaRPr lang="en-US" sz="3000" b="1" dirty="0">
              <a:ea typeface="ＭＳ Ｐゴシック" charset="0"/>
              <a:cs typeface="ＭＳ Ｐゴシック" charset="0"/>
            </a:endParaRPr>
          </a:p>
        </p:txBody>
      </p:sp>
      <p:sp>
        <p:nvSpPr>
          <p:cNvPr id="2" name="Rectangle 1"/>
          <p:cNvSpPr/>
          <p:nvPr/>
        </p:nvSpPr>
        <p:spPr>
          <a:xfrm>
            <a:off x="265772" y="561674"/>
            <a:ext cx="8640762" cy="1569660"/>
          </a:xfrm>
          <a:prstGeom prst="rect">
            <a:avLst/>
          </a:prstGeom>
        </p:spPr>
        <p:txBody>
          <a:bodyPr>
            <a:spAutoFit/>
          </a:bodyPr>
          <a:lstStyle/>
          <a:p>
            <a:pPr>
              <a:defRPr/>
            </a:pPr>
            <a:r>
              <a:rPr lang="en-ZA" sz="1600" dirty="0">
                <a:latin typeface="+mj-lt"/>
              </a:rPr>
              <a:t>Furthermore, the principals articulated South Africa’s positions on international developments through </a:t>
            </a:r>
            <a:r>
              <a:rPr lang="en-ZA" sz="1600" b="1" dirty="0">
                <a:latin typeface="+mj-lt"/>
              </a:rPr>
              <a:t>well-researched opinion pieces</a:t>
            </a:r>
            <a:r>
              <a:rPr lang="en-ZA" sz="1600" dirty="0">
                <a:latin typeface="+mj-lt"/>
              </a:rPr>
              <a:t>, which were publicised to ensure broader reach of the public. Similarly, the department and, in particular, the principals, remained accessible to the public through </a:t>
            </a:r>
            <a:r>
              <a:rPr lang="en-ZA" sz="1600" b="1" dirty="0">
                <a:latin typeface="+mj-lt"/>
              </a:rPr>
              <a:t>media engagements </a:t>
            </a:r>
            <a:r>
              <a:rPr lang="en-ZA" sz="1600" dirty="0">
                <a:latin typeface="+mj-lt"/>
              </a:rPr>
              <a:t>during which topical issues were discussed for the benefit of the respective audience. In the financial year under review, </a:t>
            </a:r>
            <a:r>
              <a:rPr lang="en-ZA" sz="1600" b="1" dirty="0">
                <a:latin typeface="+mj-lt"/>
              </a:rPr>
              <a:t>Public Diplomacy issued 122 media statements and 14 opinion pieces</a:t>
            </a:r>
            <a:r>
              <a:rPr lang="en-ZA" sz="1600" dirty="0">
                <a:latin typeface="+mj-lt"/>
              </a:rPr>
              <a:t> </a:t>
            </a:r>
            <a:r>
              <a:rPr lang="en-ZA" sz="1400" dirty="0">
                <a:latin typeface="+mj-lt"/>
              </a:rPr>
              <a:t> </a:t>
            </a:r>
          </a:p>
        </p:txBody>
      </p:sp>
      <p:pic>
        <p:nvPicPr>
          <p:cNvPr id="6" name="Picture 5"/>
          <p:cNvPicPr>
            <a:picLocks noChangeAspect="1"/>
          </p:cNvPicPr>
          <p:nvPr/>
        </p:nvPicPr>
        <p:blipFill>
          <a:blip r:embed="rId2"/>
          <a:srcRect t="2728" b="61987"/>
          <a:stretch>
            <a:fillRect/>
          </a:stretch>
        </p:blipFill>
        <p:spPr bwMode="auto">
          <a:xfrm>
            <a:off x="4090988" y="4576763"/>
            <a:ext cx="5056187" cy="2281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p:cNvPicPr>
          <p:nvPr/>
        </p:nvPicPr>
        <p:blipFill>
          <a:blip r:embed="rId3"/>
          <a:srcRect/>
          <a:stretch>
            <a:fillRect/>
          </a:stretch>
        </p:blipFill>
        <p:spPr bwMode="auto">
          <a:xfrm>
            <a:off x="179388" y="2205038"/>
            <a:ext cx="3724275" cy="2265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4090988" y="2205038"/>
            <a:ext cx="3398837" cy="2265362"/>
          </a:xfrm>
          <a:prstGeom prst="rect">
            <a:avLst/>
          </a:prstGeom>
          <a:ln>
            <a:noFill/>
          </a:ln>
          <a:effectLst>
            <a:outerShdw blurRad="292100" dist="139700" dir="2700000" algn="tl" rotWithShape="0">
              <a:srgbClr val="333333">
                <a:alpha val="65000"/>
              </a:srgbClr>
            </a:outerShdw>
          </a:effectLst>
        </p:spPr>
      </p:pic>
      <p:pic>
        <p:nvPicPr>
          <p:cNvPr id="52232" name="Picture 1"/>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305675" y="2205038"/>
            <a:ext cx="1701800" cy="349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3"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179388" y="4581525"/>
            <a:ext cx="377190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4762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88913"/>
            <a:ext cx="9156700" cy="458787"/>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3000" b="1" dirty="0">
                <a:ea typeface="ＭＳ Ｐゴシック" charset="0"/>
                <a:cs typeface="ＭＳ Ｐゴシック" charset="0"/>
              </a:rPr>
              <a:t>PUBLICATIONS</a:t>
            </a:r>
            <a:endParaRPr lang="en-US" sz="3000" b="1" dirty="0">
              <a:ea typeface="ＭＳ Ｐゴシック" charset="0"/>
              <a:cs typeface="ＭＳ Ｐゴシック" charset="0"/>
            </a:endParaRPr>
          </a:p>
        </p:txBody>
      </p:sp>
      <p:sp>
        <p:nvSpPr>
          <p:cNvPr id="2" name="Rectangle 1"/>
          <p:cNvSpPr/>
          <p:nvPr/>
        </p:nvSpPr>
        <p:spPr>
          <a:xfrm>
            <a:off x="250825" y="725488"/>
            <a:ext cx="8642350" cy="3693319"/>
          </a:xfrm>
          <a:prstGeom prst="rect">
            <a:avLst/>
          </a:prstGeom>
        </p:spPr>
        <p:txBody>
          <a:bodyPr>
            <a:spAutoFit/>
          </a:bodyPr>
          <a:lstStyle/>
          <a:p>
            <a:pPr algn="just">
              <a:defRPr/>
            </a:pPr>
            <a:r>
              <a:rPr lang="en-ZA" dirty="0">
                <a:latin typeface="+mj-lt"/>
              </a:rPr>
              <a:t>Public Diplomacy continued to document various engagements and activities undertaken by South Africa’s missions abroad in various </a:t>
            </a:r>
            <a:r>
              <a:rPr lang="en-ZA" b="1" dirty="0">
                <a:latin typeface="+mj-lt"/>
              </a:rPr>
              <a:t>Ubuntu publications</a:t>
            </a:r>
            <a:r>
              <a:rPr lang="en-ZA" dirty="0">
                <a:latin typeface="+mj-lt"/>
              </a:rPr>
              <a:t>. These publications were used to communicate with and educate various stakeholders on South Africa’s foreign policy positions, achievements, objectives and goals. Foreign policy researchers, analysts, aspiring diplomats and the public in general continue to rely on and use these documents as reference points/research tools.</a:t>
            </a:r>
          </a:p>
          <a:p>
            <a:pPr algn="just">
              <a:defRPr/>
            </a:pPr>
            <a:endParaRPr lang="en-US" dirty="0">
              <a:latin typeface="+mj-lt"/>
            </a:endParaRPr>
          </a:p>
          <a:p>
            <a:pPr algn="just">
              <a:defRPr/>
            </a:pPr>
            <a:r>
              <a:rPr lang="en-ZA" dirty="0">
                <a:latin typeface="+mj-lt"/>
              </a:rPr>
              <a:t>During the year under review, PD continued to strengthen its </a:t>
            </a:r>
            <a:r>
              <a:rPr lang="en-ZA" b="1" dirty="0">
                <a:latin typeface="+mj-lt"/>
              </a:rPr>
              <a:t>working relationships with like-minded institutions</a:t>
            </a:r>
            <a:r>
              <a:rPr lang="en-ZA" dirty="0">
                <a:latin typeface="+mj-lt"/>
              </a:rPr>
              <a:t> such as Brand SA and South African Tourism, to collaborate on joint campaigns that promote our country and attract much-needed investments and tourism. </a:t>
            </a:r>
            <a:endParaRPr lang="en-US" dirty="0">
              <a:latin typeface="+mj-lt"/>
            </a:endParaRPr>
          </a:p>
          <a:p>
            <a:pPr>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5301"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603482" y="4187825"/>
            <a:ext cx="1800225" cy="254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rotWithShape="1">
          <a:blip r:embed="rId3" cstate="print"/>
          <a:srcRect l="51575" t="3234"/>
          <a:stretch/>
        </p:blipFill>
        <p:spPr>
          <a:xfrm>
            <a:off x="4719860" y="4187825"/>
            <a:ext cx="1794296" cy="2524125"/>
          </a:xfrm>
          <a:prstGeom prst="rect">
            <a:avLst/>
          </a:prstGeom>
          <a:ln>
            <a:noFill/>
          </a:ln>
          <a:effectLst>
            <a:outerShdw blurRad="292100" dist="139700" dir="2700000" algn="tl" rotWithShape="0">
              <a:srgbClr val="333333">
                <a:alpha val="65000"/>
              </a:srgbClr>
            </a:outerShdw>
          </a:effectLst>
        </p:spPr>
      </p:pic>
      <p:pic>
        <p:nvPicPr>
          <p:cNvPr id="55304" name="Picture 1"/>
          <p:cNvPicPr>
            <a:picLocks noChangeAspect="1"/>
          </p:cNvPicPr>
          <p:nvPr/>
        </p:nvPicPr>
        <p:blipFill>
          <a:blip r:embed="rId4"/>
          <a:srcRect/>
          <a:stretch>
            <a:fillRect/>
          </a:stretch>
        </p:blipFill>
        <p:spPr bwMode="auto">
          <a:xfrm>
            <a:off x="395288" y="4187825"/>
            <a:ext cx="1804987" cy="2549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3"/>
          <p:cNvPicPr>
            <a:picLocks noChangeAspect="1"/>
          </p:cNvPicPr>
          <p:nvPr/>
        </p:nvPicPr>
        <p:blipFill>
          <a:blip r:embed="rId5">
            <a:extLst>
              <a:ext uri="{28A0092B-C50C-407E-A947-70E740481C1C}">
                <a14:useLocalDpi xmlns:a14="http://schemas.microsoft.com/office/drawing/2010/main" xmlns="" val="0"/>
              </a:ext>
            </a:extLst>
          </a:blip>
          <a:srcRect l="24542" t="14563" r="26756" b="4720"/>
          <a:stretch>
            <a:fillRect/>
          </a:stretch>
        </p:blipFill>
        <p:spPr bwMode="auto">
          <a:xfrm>
            <a:off x="6804248" y="4187826"/>
            <a:ext cx="1820640" cy="2481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4317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noChangeArrowheads="1"/>
          </p:cNvSpPr>
          <p:nvPr>
            <p:ph type="title"/>
          </p:nvPr>
        </p:nvSpPr>
        <p:spPr>
          <a:xfrm>
            <a:off x="0" y="0"/>
            <a:ext cx="9144000" cy="1143000"/>
          </a:xfrm>
        </p:spPr>
        <p:txBody>
          <a:bodyPr/>
          <a:lstStyle/>
          <a:p>
            <a:r>
              <a:rPr lang="en-ZA" altLang="en-US" sz="3000" u="sng" dirty="0"/>
              <a:t>PROGRAMME 4.2</a:t>
            </a:r>
            <a:br>
              <a:rPr lang="en-ZA" altLang="en-US" sz="3000" u="sng" dirty="0"/>
            </a:br>
            <a:r>
              <a:rPr lang="en-ZA" altLang="en-US" sz="3000" u="sng" dirty="0"/>
              <a:t>STATE PROTOCOL AND CONSULAR SERVICES</a:t>
            </a:r>
          </a:p>
        </p:txBody>
      </p:sp>
      <p:sp>
        <p:nvSpPr>
          <p:cNvPr id="138243"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E28EBBFA-9DEA-48E3-B4C7-678046394391}" type="slidenum">
              <a:rPr lang="en-US" altLang="en-US" sz="1000">
                <a:latin typeface="Times" panose="02020603050405020304" pitchFamily="18" charset="0"/>
              </a:rPr>
              <a:pPr>
                <a:spcBef>
                  <a:spcPct val="0"/>
                </a:spcBef>
                <a:buFontTx/>
                <a:buNone/>
              </a:pPr>
              <a:t>53</a:t>
            </a:fld>
            <a:endParaRPr lang="en-US" altLang="en-US" sz="1000">
              <a:latin typeface="Times"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2062051879"/>
              </p:ext>
            </p:extLst>
          </p:nvPr>
        </p:nvGraphicFramePr>
        <p:xfrm>
          <a:off x="107504" y="1143000"/>
          <a:ext cx="8928992" cy="45182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0" y="3175"/>
            <a:ext cx="9144000" cy="1149350"/>
          </a:xfrm>
        </p:spPr>
        <p:txBody>
          <a:bodyPr/>
          <a:lstStyle/>
          <a:p>
            <a:r>
              <a:rPr lang="en-ZA" altLang="en-US" sz="3000" dirty="0">
                <a:solidFill>
                  <a:srgbClr val="003300"/>
                </a:solidFill>
              </a:rPr>
              <a:t>4.2 STATE PROTOCOL AND </a:t>
            </a:r>
            <a:br>
              <a:rPr lang="en-ZA" altLang="en-US" sz="3000" dirty="0">
                <a:solidFill>
                  <a:srgbClr val="003300"/>
                </a:solidFill>
              </a:rPr>
            </a:br>
            <a:r>
              <a:rPr lang="en-ZA" altLang="en-US" sz="3000" dirty="0">
                <a:solidFill>
                  <a:srgbClr val="003300"/>
                </a:solidFill>
              </a:rPr>
              <a:t>CONSULAR SERVICES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90655922"/>
              </p:ext>
            </p:extLst>
          </p:nvPr>
        </p:nvGraphicFramePr>
        <p:xfrm>
          <a:off x="0" y="1052736"/>
          <a:ext cx="9144000" cy="4644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372801">
                <a:tc>
                  <a:txBody>
                    <a:bodyPr/>
                    <a:lstStyle/>
                    <a:p>
                      <a:pPr algn="ctr"/>
                      <a:r>
                        <a:rPr lang="en-US" sz="1800" dirty="0">
                          <a:solidFill>
                            <a:schemeClr val="tx1"/>
                          </a:solidFill>
                        </a:rPr>
                        <a:t>ANNUAL </a:t>
                      </a:r>
                      <a:r>
                        <a:rPr lang="en-US" sz="1800" baseline="0" dirty="0">
                          <a:solidFill>
                            <a:schemeClr val="tx1"/>
                          </a:solidFill>
                        </a:rPr>
                        <a:t>TARGET</a:t>
                      </a:r>
                      <a:endParaRPr lang="en-ZA" sz="1800" dirty="0">
                        <a:solidFill>
                          <a:schemeClr val="tx1"/>
                        </a:solidFill>
                      </a:endParaRPr>
                    </a:p>
                  </a:txBody>
                  <a:tcPr marL="91457" marR="91457"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F0A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ACHIEVEMENTS</a:t>
                      </a:r>
                    </a:p>
                  </a:txBody>
                  <a:tcPr marL="91457" marR="91457" marT="45743" marB="457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F0AE"/>
                    </a:solidFill>
                  </a:tcPr>
                </a:tc>
                <a:extLst>
                  <a:ext uri="{0D108BD9-81ED-4DB2-BD59-A6C34878D82A}">
                    <a16:rowId xmlns:a16="http://schemas.microsoft.com/office/drawing/2014/main" xmlns="" val="10000"/>
                  </a:ext>
                </a:extLst>
              </a:tr>
              <a:tr h="1938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tx1"/>
                          </a:solidFill>
                          <a:effectLst/>
                          <a:latin typeface="+mn-lt"/>
                          <a:ea typeface="+mn-ea"/>
                          <a:cs typeface="+mn-cs"/>
                        </a:rPr>
                        <a:t>100% of protocol services rendered during  state visits and international conferences</a:t>
                      </a:r>
                    </a:p>
                  </a:txBody>
                  <a:tcPr marL="91457" marR="91457"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800" kern="1200" dirty="0">
                          <a:solidFill>
                            <a:schemeClr val="tx1"/>
                          </a:solidFill>
                          <a:effectLst/>
                          <a:latin typeface="+mn-lt"/>
                          <a:ea typeface="+mn-ea"/>
                          <a:cs typeface="+mn-cs"/>
                        </a:rPr>
                        <a:t>100% (53) of state visits services rendered:</a:t>
                      </a:r>
                    </a:p>
                    <a:p>
                      <a:pPr marL="285750" indent="-285750">
                        <a:buFont typeface="Wingdings" panose="05000000000000000000" pitchFamily="2" charset="2"/>
                        <a:buChar char="Ø"/>
                      </a:pPr>
                      <a:r>
                        <a:rPr lang="en-ZA" sz="1800" kern="1200" dirty="0">
                          <a:solidFill>
                            <a:schemeClr val="tx1"/>
                          </a:solidFill>
                          <a:effectLst/>
                          <a:latin typeface="+mn-lt"/>
                          <a:ea typeface="+mn-ea"/>
                          <a:cs typeface="+mn-cs"/>
                        </a:rPr>
                        <a:t>22 incoming visits</a:t>
                      </a:r>
                    </a:p>
                    <a:p>
                      <a:pPr marL="285750" indent="-285750">
                        <a:buFont typeface="Wingdings" panose="05000000000000000000" pitchFamily="2" charset="2"/>
                        <a:buChar char="Ø"/>
                      </a:pPr>
                      <a:r>
                        <a:rPr lang="en-ZA" sz="1800" kern="1200" dirty="0">
                          <a:solidFill>
                            <a:schemeClr val="tx1"/>
                          </a:solidFill>
                          <a:effectLst/>
                          <a:latin typeface="+mn-lt"/>
                          <a:ea typeface="+mn-ea"/>
                          <a:cs typeface="+mn-cs"/>
                        </a:rPr>
                        <a:t>31 outgoing visits</a:t>
                      </a:r>
                    </a:p>
                    <a:p>
                      <a:endParaRPr lang="en-ZA" sz="1800" kern="1200" dirty="0">
                        <a:solidFill>
                          <a:schemeClr val="tx1"/>
                        </a:solidFill>
                        <a:effectLst/>
                        <a:latin typeface="+mn-lt"/>
                        <a:ea typeface="+mn-ea"/>
                        <a:cs typeface="+mn-cs"/>
                      </a:endParaRPr>
                    </a:p>
                    <a:p>
                      <a:r>
                        <a:rPr lang="en-ZA" sz="1800" kern="1200" dirty="0">
                          <a:solidFill>
                            <a:schemeClr val="tx1"/>
                          </a:solidFill>
                          <a:effectLst/>
                          <a:latin typeface="+mn-lt"/>
                          <a:ea typeface="+mn-ea"/>
                          <a:cs typeface="+mn-cs"/>
                        </a:rPr>
                        <a:t>100% (one) of protocol services rendered for international visits</a:t>
                      </a:r>
                    </a:p>
                  </a:txBody>
                  <a:tcPr marL="91457" marR="91457"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137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tx1"/>
                          </a:solidFill>
                          <a:effectLst/>
                          <a:latin typeface="+mn-lt"/>
                          <a:ea typeface="+mn-ea"/>
                          <a:cs typeface="+mn-cs"/>
                        </a:rPr>
                        <a:t>Two strategic engagements held with Diplomatic Corps in support of facilitating diplomatic immunities and privileges</a:t>
                      </a:r>
                    </a:p>
                  </a:txBody>
                  <a:tcPr marL="91457" marR="91457"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800" kern="1200" dirty="0">
                          <a:solidFill>
                            <a:schemeClr val="tx1"/>
                          </a:solidFill>
                          <a:effectLst/>
                          <a:latin typeface="+mn-lt"/>
                          <a:ea typeface="+mn-ea"/>
                          <a:cs typeface="+mn-cs"/>
                        </a:rPr>
                        <a:t>Not achieved</a:t>
                      </a:r>
                    </a:p>
                    <a:p>
                      <a:endParaRPr lang="en-ZA" sz="1000" kern="1200" dirty="0">
                        <a:solidFill>
                          <a:schemeClr val="tx1"/>
                        </a:solidFill>
                        <a:effectLst/>
                        <a:latin typeface="+mn-lt"/>
                        <a:ea typeface="+mn-ea"/>
                        <a:cs typeface="+mn-cs"/>
                      </a:endParaRPr>
                    </a:p>
                    <a:p>
                      <a:r>
                        <a:rPr lang="en-ZA" sz="1800" kern="1200" dirty="0">
                          <a:solidFill>
                            <a:schemeClr val="tx1"/>
                          </a:solidFill>
                          <a:effectLst/>
                          <a:latin typeface="+mn-lt"/>
                          <a:ea typeface="+mn-ea"/>
                          <a:cs typeface="+mn-cs"/>
                        </a:rPr>
                        <a:t>One strategic engagement held with Diplomatic Corps</a:t>
                      </a:r>
                    </a:p>
                  </a:txBody>
                  <a:tcPr marL="91457" marR="91457"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195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tx1"/>
                          </a:solidFill>
                          <a:effectLst/>
                          <a:latin typeface="+mn-lt"/>
                          <a:ea typeface="+mn-ea"/>
                          <a:cs typeface="+mn-cs"/>
                        </a:rPr>
                        <a:t>100% of documents accepted for legalisation processed in accordance with the guidelines set in  the Service Delivery Charter</a:t>
                      </a:r>
                    </a:p>
                  </a:txBody>
                  <a:tcPr marL="91454" marR="9145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800" kern="1200" dirty="0">
                          <a:solidFill>
                            <a:schemeClr val="tx1"/>
                          </a:solidFill>
                          <a:effectLst/>
                          <a:latin typeface="+mn-lt"/>
                          <a:ea typeface="+mn-ea"/>
                          <a:cs typeface="+mn-cs"/>
                        </a:rPr>
                        <a:t>100% (82 644) of documents legalised within the time frames stipulated in the Service Delivery Charter</a:t>
                      </a:r>
                    </a:p>
                  </a:txBody>
                  <a:tcPr marL="91454" marR="91454"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3620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D31E1D1A-114B-472E-8C1A-6A6713C4C39C}" type="slidenum">
              <a:rPr lang="en-US" altLang="en-US" sz="1000">
                <a:solidFill>
                  <a:srgbClr val="000000"/>
                </a:solidFill>
                <a:latin typeface="Times" panose="02020603050405020304" pitchFamily="18" charset="0"/>
              </a:rPr>
              <a:pPr>
                <a:spcBef>
                  <a:spcPct val="0"/>
                </a:spcBef>
                <a:buFontTx/>
                <a:buNone/>
              </a:pPr>
              <a:t>54</a:t>
            </a:fld>
            <a:endParaRPr lang="en-US" altLang="en-US" sz="1000">
              <a:solidFill>
                <a:srgbClr val="000000"/>
              </a:solidFill>
              <a:latin typeface="Times"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40676" y="3091614"/>
            <a:ext cx="1963999" cy="338554"/>
          </a:xfrm>
          <a:prstGeom prst="rect">
            <a:avLst/>
          </a:prstGeom>
          <a:noFill/>
        </p:spPr>
        <p:txBody>
          <a:bodyPr wrap="none">
            <a:spAutoFit/>
          </a:bodyPr>
          <a:lstStyle/>
          <a:p>
            <a:pPr algn="ctr" eaLnBrk="1" fontAlgn="auto" hangingPunct="1">
              <a:spcBef>
                <a:spcPts val="0"/>
              </a:spcBef>
              <a:spcAft>
                <a:spcPts val="0"/>
              </a:spcAft>
              <a:defRPr/>
            </a:pPr>
            <a:r>
              <a:rPr lang="en-US" sz="1600" b="1" dirty="0">
                <a:ln w="1905"/>
                <a:solidFill>
                  <a:prstClr val="black"/>
                </a:solidFill>
                <a:effectLst>
                  <a:innerShdw blurRad="69850" dist="43180" dir="5400000">
                    <a:srgbClr val="000000">
                      <a:alpha val="65000"/>
                    </a:srgbClr>
                  </a:innerShdw>
                </a:effectLst>
              </a:rPr>
              <a:t>Whereabouts (18) </a:t>
            </a:r>
          </a:p>
        </p:txBody>
      </p:sp>
      <p:pic>
        <p:nvPicPr>
          <p:cNvPr id="13318" name="Picture 4" descr="imprisoned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2868" y="1293062"/>
            <a:ext cx="2162920" cy="1494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2" descr="http://www.inquisitr.com/wp-content/kidna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8342" y="2635692"/>
            <a:ext cx="1806178" cy="1201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hape 80"/>
          <p:cNvSpPr txBox="1">
            <a:spLocks/>
          </p:cNvSpPr>
          <p:nvPr/>
        </p:nvSpPr>
        <p:spPr>
          <a:xfrm>
            <a:off x="35496" y="144401"/>
            <a:ext cx="9108504" cy="5829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342900" indent="-342900">
              <a:spcBef>
                <a:spcPts val="700"/>
              </a:spcBef>
              <a:buSzPct val="100000"/>
              <a:buChar char="•"/>
              <a:defRPr sz="3200">
                <a:latin typeface="Times"/>
                <a:ea typeface="Times"/>
                <a:cs typeface="Times"/>
                <a:sym typeface="Times"/>
              </a:defRPr>
            </a:lvl1pPr>
            <a:lvl2pPr marL="783771" indent="-326571">
              <a:spcBef>
                <a:spcPts val="700"/>
              </a:spcBef>
              <a:buSzPct val="100000"/>
              <a:buChar char="–"/>
              <a:defRPr sz="3200">
                <a:latin typeface="Times"/>
                <a:ea typeface="Times"/>
                <a:cs typeface="Times"/>
                <a:sym typeface="Times"/>
              </a:defRPr>
            </a:lvl2pPr>
            <a:lvl3pPr marL="1219200" indent="-304800">
              <a:spcBef>
                <a:spcPts val="700"/>
              </a:spcBef>
              <a:buSzPct val="100000"/>
              <a:buChar char="•"/>
              <a:defRPr sz="3200">
                <a:latin typeface="Times"/>
                <a:ea typeface="Times"/>
                <a:cs typeface="Times"/>
                <a:sym typeface="Times"/>
              </a:defRPr>
            </a:lvl3pPr>
            <a:lvl4pPr marL="1737360" indent="-365760">
              <a:spcBef>
                <a:spcPts val="700"/>
              </a:spcBef>
              <a:buSzPct val="100000"/>
              <a:buChar char="–"/>
              <a:defRPr sz="3200">
                <a:latin typeface="Times"/>
                <a:ea typeface="Times"/>
                <a:cs typeface="Times"/>
                <a:sym typeface="Times"/>
              </a:defRPr>
            </a:lvl4pPr>
            <a:lvl5pPr marL="2194560" indent="-365760">
              <a:spcBef>
                <a:spcPts val="700"/>
              </a:spcBef>
              <a:buSzPct val="100000"/>
              <a:buChar char="»"/>
              <a:defRPr sz="3200">
                <a:latin typeface="Times"/>
                <a:ea typeface="Times"/>
                <a:cs typeface="Times"/>
                <a:sym typeface="Times"/>
              </a:defRPr>
            </a:lvl5pPr>
            <a:lvl6pPr marL="2651760" indent="-365760">
              <a:spcBef>
                <a:spcPts val="700"/>
              </a:spcBef>
              <a:buSzPct val="100000"/>
              <a:buChar char="»"/>
              <a:defRPr sz="3200">
                <a:latin typeface="Times"/>
                <a:ea typeface="Times"/>
                <a:cs typeface="Times"/>
                <a:sym typeface="Times"/>
              </a:defRPr>
            </a:lvl6pPr>
            <a:lvl7pPr marL="3108960" indent="-365760">
              <a:spcBef>
                <a:spcPts val="700"/>
              </a:spcBef>
              <a:buSzPct val="100000"/>
              <a:buChar char="»"/>
              <a:defRPr sz="3200">
                <a:latin typeface="Times"/>
                <a:ea typeface="Times"/>
                <a:cs typeface="Times"/>
                <a:sym typeface="Times"/>
              </a:defRPr>
            </a:lvl7pPr>
            <a:lvl8pPr marL="3566159" indent="-365759">
              <a:spcBef>
                <a:spcPts val="700"/>
              </a:spcBef>
              <a:buSzPct val="100000"/>
              <a:buChar char="»"/>
              <a:defRPr sz="3200">
                <a:latin typeface="Times"/>
                <a:ea typeface="Times"/>
                <a:cs typeface="Times"/>
                <a:sym typeface="Times"/>
              </a:defRPr>
            </a:lvl8pPr>
            <a:lvl9pPr marL="4023359" indent="-365759">
              <a:spcBef>
                <a:spcPts val="700"/>
              </a:spcBef>
              <a:buSzPct val="100000"/>
              <a:buChar char="»"/>
              <a:defRPr sz="3200">
                <a:latin typeface="Times"/>
                <a:ea typeface="Times"/>
                <a:cs typeface="Times"/>
                <a:sym typeface="Times"/>
              </a:defRPr>
            </a:lvl9pPr>
          </a:lstStyle>
          <a:p>
            <a:pPr marL="0" indent="0" algn="ctr" defTabSz="651510" eaLnBrk="1" fontAlgn="auto" hangingPunct="1">
              <a:spcBef>
                <a:spcPts val="675"/>
              </a:spcBef>
              <a:spcAft>
                <a:spcPts val="0"/>
              </a:spcAft>
              <a:buSzTx/>
              <a:buNone/>
              <a:defRPr sz="1800"/>
            </a:pPr>
            <a:r>
              <a:rPr lang="en-ZA" sz="3000" b="1" dirty="0">
                <a:latin typeface="+mj-lt"/>
              </a:rPr>
              <a:t>100% (929) CONSULAR SERVICES RENDERED</a:t>
            </a:r>
          </a:p>
        </p:txBody>
      </p:sp>
      <p:sp>
        <p:nvSpPr>
          <p:cNvPr id="13" name="Rectangle 12"/>
          <p:cNvSpPr/>
          <p:nvPr/>
        </p:nvSpPr>
        <p:spPr bwMode="auto">
          <a:xfrm>
            <a:off x="6613303" y="923730"/>
            <a:ext cx="1678536" cy="338554"/>
          </a:xfrm>
          <a:prstGeom prst="rect">
            <a:avLst/>
          </a:prstGeom>
          <a:noFill/>
        </p:spPr>
        <p:txBody>
          <a:bodyPr wrap="none">
            <a:spAutoFit/>
          </a:bodyPr>
          <a:lstStyle/>
          <a:p>
            <a:pPr algn="ctr" eaLnBrk="1" fontAlgn="auto" hangingPunct="1">
              <a:spcBef>
                <a:spcPts val="0"/>
              </a:spcBef>
              <a:spcAft>
                <a:spcPts val="0"/>
              </a:spcAft>
              <a:defRPr/>
            </a:pPr>
            <a:r>
              <a:rPr lang="en-US" sz="1600" b="1" dirty="0">
                <a:ln w="1905"/>
                <a:solidFill>
                  <a:prstClr val="black"/>
                </a:solidFill>
                <a:effectLst>
                  <a:innerShdw blurRad="69850" dist="43180" dir="5400000">
                    <a:srgbClr val="000000">
                      <a:alpha val="65000"/>
                    </a:srgbClr>
                  </a:innerShdw>
                </a:effectLst>
              </a:rPr>
              <a:t>Detainees (113)</a:t>
            </a:r>
          </a:p>
        </p:txBody>
      </p:sp>
      <p:sp>
        <p:nvSpPr>
          <p:cNvPr id="16" name="Rectangle 15"/>
          <p:cNvSpPr/>
          <p:nvPr/>
        </p:nvSpPr>
        <p:spPr bwMode="auto">
          <a:xfrm>
            <a:off x="6024720" y="2942683"/>
            <a:ext cx="3004349" cy="338554"/>
          </a:xfrm>
          <a:prstGeom prst="rect">
            <a:avLst/>
          </a:prstGeom>
          <a:noFill/>
        </p:spPr>
        <p:txBody>
          <a:bodyPr wrap="none">
            <a:spAutoFit/>
          </a:bodyPr>
          <a:lstStyle/>
          <a:p>
            <a:pPr algn="ctr" eaLnBrk="1" fontAlgn="auto" hangingPunct="1">
              <a:spcBef>
                <a:spcPts val="0"/>
              </a:spcBef>
              <a:spcAft>
                <a:spcPts val="0"/>
              </a:spcAft>
              <a:defRPr/>
            </a:pPr>
            <a:r>
              <a:rPr lang="en-US" sz="1600" b="1" dirty="0">
                <a:ln w="1905"/>
                <a:solidFill>
                  <a:prstClr val="black"/>
                </a:solidFill>
                <a:effectLst>
                  <a:innerShdw blurRad="69850" dist="43180" dir="5400000">
                    <a:srgbClr val="000000">
                      <a:alpha val="65000"/>
                    </a:srgbClr>
                  </a:innerShdw>
                </a:effectLst>
              </a:rPr>
              <a:t>Service of civil process (359)</a:t>
            </a:r>
          </a:p>
        </p:txBody>
      </p:sp>
      <p:sp>
        <p:nvSpPr>
          <p:cNvPr id="17" name="Rectangle 16"/>
          <p:cNvSpPr/>
          <p:nvPr/>
        </p:nvSpPr>
        <p:spPr bwMode="auto">
          <a:xfrm>
            <a:off x="3377086" y="656278"/>
            <a:ext cx="2183610" cy="338554"/>
          </a:xfrm>
          <a:prstGeom prst="rect">
            <a:avLst/>
          </a:prstGeom>
          <a:noFill/>
        </p:spPr>
        <p:txBody>
          <a:bodyPr wrap="none">
            <a:spAutoFit/>
          </a:bodyPr>
          <a:lstStyle/>
          <a:p>
            <a:pPr algn="ctr" eaLnBrk="1" fontAlgn="auto" hangingPunct="1">
              <a:spcBef>
                <a:spcPts val="0"/>
              </a:spcBef>
              <a:spcAft>
                <a:spcPts val="0"/>
              </a:spcAft>
              <a:defRPr/>
            </a:pPr>
            <a:r>
              <a:rPr lang="en-US" sz="1600" b="1" dirty="0">
                <a:ln w="1905">
                  <a:noFill/>
                </a:ln>
                <a:solidFill>
                  <a:prstClr val="black"/>
                </a:solidFill>
                <a:effectLst>
                  <a:innerShdw blurRad="69850" dist="43180" dir="5400000">
                    <a:srgbClr val="000000">
                      <a:alpha val="65000"/>
                    </a:srgbClr>
                  </a:innerShdw>
                </a:effectLst>
              </a:rPr>
              <a:t>Mortal remains (197)</a:t>
            </a:r>
          </a:p>
        </p:txBody>
      </p:sp>
      <p:pic>
        <p:nvPicPr>
          <p:cNvPr id="4" name="Picture 3"/>
          <p:cNvPicPr>
            <a:picLocks noChangeAspect="1"/>
          </p:cNvPicPr>
          <p:nvPr/>
        </p:nvPicPr>
        <p:blipFill>
          <a:blip r:embed="rId4"/>
          <a:stretch>
            <a:fillRect/>
          </a:stretch>
        </p:blipFill>
        <p:spPr>
          <a:xfrm>
            <a:off x="3524447" y="981103"/>
            <a:ext cx="1832243" cy="1228725"/>
          </a:xfrm>
          <a:prstGeom prst="rect">
            <a:avLst/>
          </a:prstGeom>
          <a:ln>
            <a:noFill/>
          </a:ln>
          <a:effectLst>
            <a:outerShdw blurRad="292100" dist="139700" dir="2700000" algn="tl" rotWithShape="0">
              <a:srgbClr val="333333">
                <a:alpha val="65000"/>
              </a:srgbClr>
            </a:outerShdw>
          </a:effectLst>
        </p:spPr>
      </p:pic>
      <p:grpSp>
        <p:nvGrpSpPr>
          <p:cNvPr id="15" name="Group 12"/>
          <p:cNvGrpSpPr>
            <a:grpSpLocks/>
          </p:cNvGrpSpPr>
          <p:nvPr/>
        </p:nvGrpSpPr>
        <p:grpSpPr bwMode="auto">
          <a:xfrm>
            <a:off x="306305" y="1064149"/>
            <a:ext cx="2431608" cy="1745214"/>
            <a:chOff x="-1252360" y="2556458"/>
            <a:chExt cx="4788866" cy="2773598"/>
          </a:xfrm>
        </p:grpSpPr>
        <p:pic>
          <p:nvPicPr>
            <p:cNvPr id="18" name="Picture 10" descr="distress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34814" y="3117290"/>
              <a:ext cx="4011481" cy="2212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p:nvSpPr>
          <p:spPr>
            <a:xfrm>
              <a:off x="-1252360" y="2556458"/>
              <a:ext cx="4788866" cy="538050"/>
            </a:xfrm>
            <a:prstGeom prst="rect">
              <a:avLst/>
            </a:prstGeom>
            <a:noFill/>
          </p:spPr>
          <p:txBody>
            <a:bodyPr wrap="none">
              <a:spAutoFit/>
            </a:bodyPr>
            <a:lstStyle/>
            <a:p>
              <a:pPr algn="ctr" eaLnBrk="1" fontAlgn="auto" hangingPunct="1">
                <a:spcBef>
                  <a:spcPts val="0"/>
                </a:spcBef>
                <a:spcAft>
                  <a:spcPts val="0"/>
                </a:spcAft>
                <a:defRPr/>
              </a:pPr>
              <a:r>
                <a:rPr lang="en-US" sz="1600" b="1" dirty="0">
                  <a:ln w="1905"/>
                  <a:solidFill>
                    <a:prstClr val="black"/>
                  </a:solidFill>
                  <a:effectLst>
                    <a:innerShdw blurRad="69850" dist="43180" dir="5400000">
                      <a:srgbClr val="000000">
                        <a:alpha val="65000"/>
                      </a:srgbClr>
                    </a:innerShdw>
                  </a:effectLst>
                </a:rPr>
                <a:t>Citizens in distress (189) </a:t>
              </a:r>
            </a:p>
          </p:txBody>
        </p:sp>
      </p:grpSp>
      <p:pic>
        <p:nvPicPr>
          <p:cNvPr id="2" name="Picture 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95537" y="3484686"/>
            <a:ext cx="2108888" cy="1384473"/>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bwMode="auto">
          <a:xfrm>
            <a:off x="3542997" y="2320011"/>
            <a:ext cx="1792478" cy="338554"/>
          </a:xfrm>
          <a:prstGeom prst="rect">
            <a:avLst/>
          </a:prstGeom>
          <a:noFill/>
        </p:spPr>
        <p:txBody>
          <a:bodyPr wrap="none">
            <a:spAutoFit/>
          </a:bodyPr>
          <a:lstStyle/>
          <a:p>
            <a:pPr algn="ctr" eaLnBrk="1" fontAlgn="auto" hangingPunct="1">
              <a:spcBef>
                <a:spcPts val="0"/>
              </a:spcBef>
              <a:spcAft>
                <a:spcPts val="0"/>
              </a:spcAft>
              <a:defRPr/>
            </a:pPr>
            <a:r>
              <a:rPr lang="en-US" sz="1600" b="1" dirty="0">
                <a:ln w="1905"/>
                <a:solidFill>
                  <a:prstClr val="black"/>
                </a:solidFill>
                <a:effectLst>
                  <a:innerShdw blurRad="69850" dist="43180" dir="5400000">
                    <a:srgbClr val="000000">
                      <a:alpha val="65000"/>
                    </a:srgbClr>
                  </a:innerShdw>
                </a:effectLst>
              </a:rPr>
              <a:t>Abductions (16) </a:t>
            </a:r>
          </a:p>
        </p:txBody>
      </p:sp>
      <p:pic>
        <p:nvPicPr>
          <p:cNvPr id="5" name="Pictur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433356" y="3312015"/>
            <a:ext cx="2172432" cy="1472530"/>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bwMode="auto">
          <a:xfrm>
            <a:off x="3542996" y="3924268"/>
            <a:ext cx="1851789" cy="338554"/>
          </a:xfrm>
          <a:prstGeom prst="rect">
            <a:avLst/>
          </a:prstGeom>
          <a:noFill/>
        </p:spPr>
        <p:txBody>
          <a:bodyPr wrap="none">
            <a:spAutoFit/>
          </a:bodyPr>
          <a:lstStyle/>
          <a:p>
            <a:pPr algn="ctr" eaLnBrk="1" fontAlgn="auto" hangingPunct="1">
              <a:spcBef>
                <a:spcPts val="0"/>
              </a:spcBef>
              <a:spcAft>
                <a:spcPts val="0"/>
              </a:spcAft>
              <a:defRPr/>
            </a:pPr>
            <a:r>
              <a:rPr lang="en-US" sz="1600" b="1" dirty="0">
                <a:ln w="1905"/>
                <a:solidFill>
                  <a:prstClr val="black"/>
                </a:solidFill>
                <a:effectLst>
                  <a:innerShdw blurRad="69850" dist="43180" dir="5400000">
                    <a:srgbClr val="000000">
                      <a:alpha val="65000"/>
                    </a:srgbClr>
                  </a:innerShdw>
                </a:effectLst>
              </a:rPr>
              <a:t>Extraditions (37) </a:t>
            </a:r>
          </a:p>
        </p:txBody>
      </p:sp>
      <p:pic>
        <p:nvPicPr>
          <p:cNvPr id="7" name="Picture 6"/>
          <p:cNvPicPr>
            <a:picLocks noChangeAspect="1"/>
          </p:cNvPicPr>
          <p:nvPr/>
        </p:nvPicPr>
        <p:blipFill>
          <a:blip r:embed="rId8">
            <a:extLst>
              <a:ext uri="{BEBA8EAE-BF5A-486C-A8C5-ECC9F3942E4B}">
                <a14:imgProps xmlns:a14="http://schemas.microsoft.com/office/drawing/2010/main" xmlns="">
                  <a14:imgLayer r:embed="rId9">
                    <a14:imgEffect>
                      <a14:backgroundRemoval t="0" b="95361" l="9653" r="89575"/>
                    </a14:imgEffect>
                  </a14:imgLayer>
                </a14:imgProps>
              </a:ext>
              <a:ext uri="{28A0092B-C50C-407E-A947-70E740481C1C}">
                <a14:useLocalDpi xmlns:a14="http://schemas.microsoft.com/office/drawing/2010/main" xmlns="" val="0"/>
              </a:ext>
            </a:extLst>
          </a:blip>
          <a:stretch>
            <a:fillRect/>
          </a:stretch>
        </p:blipFill>
        <p:spPr>
          <a:xfrm>
            <a:off x="3275876" y="4262822"/>
            <a:ext cx="2271110" cy="1523467"/>
          </a:xfrm>
          <a:prstGeom prst="rect">
            <a:avLst/>
          </a:prstGeom>
          <a:ln>
            <a:noFill/>
          </a:ln>
          <a:effectLst>
            <a:outerShdw blurRad="292100" dist="139700" dir="2700000" algn="tl" rotWithShape="0">
              <a:srgbClr val="333333">
                <a:alpha val="65000"/>
              </a:srgbClr>
            </a:outerShdw>
          </a:effectLst>
        </p:spPr>
      </p:pic>
      <p:pic>
        <p:nvPicPr>
          <p:cNvPr id="1026" name="Picture 2" descr="COVID-19: Dlamini-Zuma reacts to claims SA will have 'one million deaths'"/>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08342" y="960003"/>
            <a:ext cx="1888397" cy="1401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5030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a:xfrm>
            <a:off x="-1" y="1844824"/>
            <a:ext cx="9144001" cy="1583754"/>
          </a:xfrm>
          <a:solidFill>
            <a:srgbClr val="B6F0AE"/>
          </a:solidFill>
          <a:ln>
            <a:solidFill>
              <a:schemeClr val="tx1"/>
            </a:solidFill>
          </a:ln>
        </p:spPr>
        <p:txBody>
          <a:bodyPr/>
          <a:lstStyle/>
          <a:p>
            <a:pPr>
              <a:defRPr/>
            </a:pPr>
            <a:r>
              <a:rPr lang="en-ZA" altLang="en-US" sz="3600" dirty="0">
                <a:solidFill>
                  <a:srgbClr val="003300"/>
                </a:solidFill>
              </a:rPr>
              <a:t>PART C: </a:t>
            </a:r>
            <a:br>
              <a:rPr lang="en-ZA" altLang="en-US" sz="3600" dirty="0">
                <a:solidFill>
                  <a:srgbClr val="003300"/>
                </a:solidFill>
              </a:rPr>
            </a:br>
            <a:r>
              <a:rPr lang="en-ZA" altLang="en-US" sz="3600" dirty="0">
                <a:solidFill>
                  <a:srgbClr val="003300"/>
                </a:solidFill>
              </a:rPr>
              <a:t>GOVERNANCE</a:t>
            </a:r>
          </a:p>
        </p:txBody>
      </p:sp>
      <p:sp>
        <p:nvSpPr>
          <p:cNvPr id="7168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225D4C84-D496-4C1E-A9D7-368D6305285C}" type="slidenum">
              <a:rPr lang="en-US" altLang="en-US" sz="1000">
                <a:solidFill>
                  <a:srgbClr val="000000"/>
                </a:solidFill>
                <a:latin typeface="Times" panose="02020603050405020304" pitchFamily="18" charset="0"/>
              </a:rPr>
              <a:pPr>
                <a:spcBef>
                  <a:spcPct val="0"/>
                </a:spcBef>
                <a:buFontTx/>
                <a:buNone/>
              </a:pPr>
              <a:t>56</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47526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626"/>
            <a:ext cx="9144000" cy="1008112"/>
          </a:xfrm>
        </p:spPr>
        <p:txBody>
          <a:bodyPr/>
          <a:lstStyle/>
          <a:p>
            <a:r>
              <a:rPr lang="en-ZA" sz="3000" dirty="0"/>
              <a:t>GOVERNANCE STRUCTURES (AUDIT &amp; RISK MANAGEMENT)</a:t>
            </a:r>
          </a:p>
        </p:txBody>
      </p:sp>
      <p:sp>
        <p:nvSpPr>
          <p:cNvPr id="3" name="Content Placeholder 2"/>
          <p:cNvSpPr>
            <a:spLocks noGrp="1"/>
          </p:cNvSpPr>
          <p:nvPr>
            <p:ph idx="1"/>
          </p:nvPr>
        </p:nvSpPr>
        <p:spPr>
          <a:xfrm>
            <a:off x="0" y="908720"/>
            <a:ext cx="9144000" cy="4698429"/>
          </a:xfrm>
        </p:spPr>
        <p:txBody>
          <a:bodyPr/>
          <a:lstStyle/>
          <a:p>
            <a:pPr algn="just"/>
            <a:endParaRPr lang="en-ZA" sz="2000" dirty="0"/>
          </a:p>
          <a:p>
            <a:pPr marL="0" indent="0" algn="just">
              <a:buNone/>
            </a:pPr>
            <a:endParaRPr lang="en-ZA" sz="2000" dirty="0"/>
          </a:p>
          <a:p>
            <a:pPr algn="just"/>
            <a:endParaRPr lang="en-ZA" sz="2400" dirty="0"/>
          </a:p>
        </p:txBody>
      </p:sp>
      <p:sp>
        <p:nvSpPr>
          <p:cNvPr id="4" name="Slide Number Placeholder 3"/>
          <p:cNvSpPr>
            <a:spLocks noGrp="1"/>
          </p:cNvSpPr>
          <p:nvPr>
            <p:ph type="sldNum" sz="quarter" idx="10"/>
          </p:nvPr>
        </p:nvSpPr>
        <p:spPr/>
        <p:txBody>
          <a:bodyPr/>
          <a:lstStyle/>
          <a:p>
            <a:pPr>
              <a:defRPr/>
            </a:pPr>
            <a:fld id="{915F121E-B8E2-4A40-9D43-5AA78974B174}" type="slidenum">
              <a:rPr lang="en-GB" smtClean="0">
                <a:solidFill>
                  <a:srgbClr val="000000"/>
                </a:solidFill>
              </a:rPr>
              <a:pPr>
                <a:defRPr/>
              </a:pPr>
              <a:t>57</a:t>
            </a:fld>
            <a:endParaRPr lang="en-GB">
              <a:solidFill>
                <a:srgbClr val="000000"/>
              </a:solidFill>
            </a:endParaRPr>
          </a:p>
        </p:txBody>
      </p:sp>
      <p:sp>
        <p:nvSpPr>
          <p:cNvPr id="5" name="Rectangle 4"/>
          <p:cNvSpPr/>
          <p:nvPr/>
        </p:nvSpPr>
        <p:spPr>
          <a:xfrm>
            <a:off x="0" y="1443841"/>
            <a:ext cx="9144000" cy="3785652"/>
          </a:xfrm>
          <a:prstGeom prst="rect">
            <a:avLst/>
          </a:prstGeom>
        </p:spPr>
        <p:txBody>
          <a:bodyPr wrap="square">
            <a:spAutoFit/>
          </a:bodyPr>
          <a:lstStyle/>
          <a:p>
            <a:pPr marL="342900" indent="-342900" algn="just">
              <a:buFont typeface="Wingdings" panose="05000000000000000000" pitchFamily="2" charset="2"/>
              <a:buChar char="Ø"/>
            </a:pPr>
            <a:r>
              <a:rPr lang="en-ZA" sz="2400" dirty="0"/>
              <a:t>The department has, on an annual basis, reviewed and updated its Risk Management Policy, and developed the Risk Management Strategy for the implementation of the policy.</a:t>
            </a:r>
          </a:p>
          <a:p>
            <a:pPr algn="just"/>
            <a:endParaRPr lang="en-ZA" sz="2400" dirty="0"/>
          </a:p>
          <a:p>
            <a:pPr marL="342900" indent="-342900" algn="just">
              <a:buFont typeface="Wingdings" panose="05000000000000000000" pitchFamily="2" charset="2"/>
              <a:buChar char="Ø"/>
            </a:pPr>
            <a:r>
              <a:rPr lang="en-ZA" sz="2400" dirty="0"/>
              <a:t>The Risk Management Committee and Audit Committee consisted of independent external persons. </a:t>
            </a:r>
          </a:p>
          <a:p>
            <a:pPr algn="just"/>
            <a:endParaRPr lang="en-ZA" sz="2400" dirty="0"/>
          </a:p>
          <a:p>
            <a:pPr marL="342900" indent="-342900" algn="just">
              <a:buFont typeface="Wingdings" panose="05000000000000000000" pitchFamily="2" charset="2"/>
              <a:buChar char="Ø"/>
            </a:pPr>
            <a:r>
              <a:rPr lang="en-ZA" sz="2400" dirty="0"/>
              <a:t>The department implemented and maintained a Fraud and Corruption Prevention Policy and Strategy, which is reviewed on an annual basis in line with its risk-management framework.</a:t>
            </a:r>
          </a:p>
        </p:txBody>
      </p:sp>
    </p:spTree>
    <p:extLst>
      <p:ext uri="{BB962C8B-B14F-4D97-AF65-F5344CB8AC3E}">
        <p14:creationId xmlns:p14="http://schemas.microsoft.com/office/powerpoint/2010/main" xmlns="" val="137924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626"/>
            <a:ext cx="9144000" cy="1008112"/>
          </a:xfrm>
        </p:spPr>
        <p:txBody>
          <a:bodyPr/>
          <a:lstStyle/>
          <a:p>
            <a:r>
              <a:rPr lang="en-ZA" sz="3000" dirty="0"/>
              <a:t>HEALTH AND SAFETY</a:t>
            </a:r>
          </a:p>
        </p:txBody>
      </p:sp>
      <p:sp>
        <p:nvSpPr>
          <p:cNvPr id="3" name="Content Placeholder 2"/>
          <p:cNvSpPr>
            <a:spLocks noGrp="1"/>
          </p:cNvSpPr>
          <p:nvPr>
            <p:ph idx="1"/>
          </p:nvPr>
        </p:nvSpPr>
        <p:spPr>
          <a:xfrm>
            <a:off x="0" y="908720"/>
            <a:ext cx="9144000" cy="4698429"/>
          </a:xfrm>
        </p:spPr>
        <p:txBody>
          <a:bodyPr/>
          <a:lstStyle/>
          <a:p>
            <a:pPr algn="just"/>
            <a:endParaRPr lang="en-ZA" sz="2000" dirty="0"/>
          </a:p>
          <a:p>
            <a:pPr marL="0" indent="0" algn="just">
              <a:buNone/>
            </a:pPr>
            <a:endParaRPr lang="en-ZA" sz="2000" dirty="0"/>
          </a:p>
          <a:p>
            <a:pPr algn="just"/>
            <a:endParaRPr lang="en-ZA" sz="2400" dirty="0"/>
          </a:p>
        </p:txBody>
      </p:sp>
      <p:sp>
        <p:nvSpPr>
          <p:cNvPr id="4" name="Slide Number Placeholder 3"/>
          <p:cNvSpPr>
            <a:spLocks noGrp="1"/>
          </p:cNvSpPr>
          <p:nvPr>
            <p:ph type="sldNum" sz="quarter" idx="10"/>
          </p:nvPr>
        </p:nvSpPr>
        <p:spPr/>
        <p:txBody>
          <a:bodyPr/>
          <a:lstStyle/>
          <a:p>
            <a:pPr>
              <a:defRPr/>
            </a:pPr>
            <a:fld id="{915F121E-B8E2-4A40-9D43-5AA78974B174}" type="slidenum">
              <a:rPr lang="en-GB" smtClean="0">
                <a:solidFill>
                  <a:srgbClr val="000000"/>
                </a:solidFill>
              </a:rPr>
              <a:pPr>
                <a:defRPr/>
              </a:pPr>
              <a:t>58</a:t>
            </a:fld>
            <a:endParaRPr lang="en-GB">
              <a:solidFill>
                <a:srgbClr val="000000"/>
              </a:solidFill>
            </a:endParaRPr>
          </a:p>
        </p:txBody>
      </p:sp>
      <p:sp>
        <p:nvSpPr>
          <p:cNvPr id="5" name="Rectangle 4"/>
          <p:cNvSpPr/>
          <p:nvPr/>
        </p:nvSpPr>
        <p:spPr>
          <a:xfrm>
            <a:off x="0" y="1088286"/>
            <a:ext cx="9144000" cy="4524315"/>
          </a:xfrm>
          <a:prstGeom prst="rect">
            <a:avLst/>
          </a:prstGeom>
        </p:spPr>
        <p:txBody>
          <a:bodyPr wrap="square">
            <a:spAutoFit/>
          </a:bodyPr>
          <a:lstStyle/>
          <a:p>
            <a:pPr marL="342900" indent="-342900" algn="just">
              <a:buFont typeface="Wingdings" panose="05000000000000000000" pitchFamily="2" charset="2"/>
              <a:buChar char="Ø"/>
            </a:pPr>
            <a:r>
              <a:rPr lang="en-ZA" sz="2400" dirty="0"/>
              <a:t>With the advent of the COVID-19 pandemic, extra safety measures have been implemented to prevent the spread of COVID-19 in the workplace. </a:t>
            </a:r>
          </a:p>
          <a:p>
            <a:pPr algn="just"/>
            <a:endParaRPr lang="en-ZA" sz="2400" dirty="0"/>
          </a:p>
          <a:p>
            <a:pPr marL="342900" indent="-342900" algn="just">
              <a:buFont typeface="Wingdings" panose="05000000000000000000" pitchFamily="2" charset="2"/>
              <a:buChar char="Ø"/>
            </a:pPr>
            <a:r>
              <a:rPr lang="en-ZA" sz="2400" dirty="0"/>
              <a:t>The COVID-19 Steering Committee, comprising of Management and Organised Labour, was established to deal with COVID-19 health and safety protocols, and advise the Director-General on safety measures to be implemented. </a:t>
            </a:r>
          </a:p>
          <a:p>
            <a:pPr marL="342900" indent="-342900" algn="just">
              <a:buFont typeface="Wingdings" panose="05000000000000000000" pitchFamily="2" charset="2"/>
              <a:buChar char="Ø"/>
            </a:pPr>
            <a:endParaRPr lang="en-ZA" sz="2400" dirty="0"/>
          </a:p>
          <a:p>
            <a:pPr marL="342900" indent="-342900" algn="just">
              <a:buFont typeface="Wingdings" panose="05000000000000000000" pitchFamily="2" charset="2"/>
              <a:buChar char="Ø"/>
            </a:pPr>
            <a:r>
              <a:rPr lang="en-ZA" sz="2400" dirty="0"/>
              <a:t>The On-Site Clinic continued to render first aid services to officials injured on duty and make the necessary referrals for further medical attention.</a:t>
            </a:r>
          </a:p>
        </p:txBody>
      </p:sp>
    </p:spTree>
    <p:extLst>
      <p:ext uri="{BB962C8B-B14F-4D97-AF65-F5344CB8AC3E}">
        <p14:creationId xmlns:p14="http://schemas.microsoft.com/office/powerpoint/2010/main" xmlns="" val="2926765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a:xfrm>
            <a:off x="-1" y="1844824"/>
            <a:ext cx="9144001" cy="1583754"/>
          </a:xfrm>
          <a:solidFill>
            <a:srgbClr val="B6F0AE"/>
          </a:solidFill>
          <a:ln>
            <a:solidFill>
              <a:schemeClr val="tx1"/>
            </a:solidFill>
          </a:ln>
        </p:spPr>
        <p:txBody>
          <a:bodyPr/>
          <a:lstStyle/>
          <a:p>
            <a:pPr>
              <a:defRPr/>
            </a:pPr>
            <a:r>
              <a:rPr lang="en-ZA" altLang="en-US" sz="3600" dirty="0">
                <a:solidFill>
                  <a:srgbClr val="003300"/>
                </a:solidFill>
              </a:rPr>
              <a:t>PART D: </a:t>
            </a:r>
            <a:br>
              <a:rPr lang="en-ZA" altLang="en-US" sz="3600" dirty="0">
                <a:solidFill>
                  <a:srgbClr val="003300"/>
                </a:solidFill>
              </a:rPr>
            </a:br>
            <a:r>
              <a:rPr lang="en-ZA" altLang="en-US" sz="3600" dirty="0">
                <a:solidFill>
                  <a:srgbClr val="003300"/>
                </a:solidFill>
              </a:rPr>
              <a:t>HUMAN RESOURCE MANAGEMENT</a:t>
            </a:r>
          </a:p>
        </p:txBody>
      </p:sp>
      <p:sp>
        <p:nvSpPr>
          <p:cNvPr id="7168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225D4C84-D496-4C1E-A9D7-368D6305285C}" type="slidenum">
              <a:rPr lang="en-US" altLang="en-US" sz="1000">
                <a:solidFill>
                  <a:srgbClr val="000000"/>
                </a:solidFill>
                <a:latin typeface="Times" panose="02020603050405020304" pitchFamily="18" charset="0"/>
              </a:rPr>
              <a:pPr>
                <a:spcBef>
                  <a:spcPct val="0"/>
                </a:spcBef>
                <a:buFontTx/>
                <a:buNone/>
              </a:pPr>
              <a:t>59</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109400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716"/>
            <a:ext cx="8229600" cy="720080"/>
          </a:xfrm>
        </p:spPr>
        <p:txBody>
          <a:bodyPr/>
          <a:lstStyle/>
          <a:p>
            <a:r>
              <a:rPr lang="en-US" sz="3000" dirty="0"/>
              <a:t>CORPORATE MANAGEMENT</a:t>
            </a:r>
            <a:r>
              <a:rPr lang="en-US" dirty="0"/>
              <a:t/>
            </a:r>
            <a:br>
              <a:rPr lang="en-US" dirty="0"/>
            </a:br>
            <a:endParaRPr lang="en-US" dirty="0"/>
          </a:p>
        </p:txBody>
      </p:sp>
      <p:sp>
        <p:nvSpPr>
          <p:cNvPr id="3" name="Content Placeholder 2"/>
          <p:cNvSpPr>
            <a:spLocks noGrp="1"/>
          </p:cNvSpPr>
          <p:nvPr>
            <p:ph idx="1"/>
          </p:nvPr>
        </p:nvSpPr>
        <p:spPr>
          <a:xfrm>
            <a:off x="0" y="683756"/>
            <a:ext cx="9144000" cy="5049500"/>
          </a:xfrm>
        </p:spPr>
        <p:txBody>
          <a:bodyPr/>
          <a:lstStyle/>
          <a:p>
            <a:pPr algn="just">
              <a:buFont typeface="Wingdings" panose="05000000000000000000" pitchFamily="2" charset="2"/>
              <a:buChar char="Ø"/>
            </a:pPr>
            <a:r>
              <a:rPr lang="en-ZA" sz="1900" dirty="0"/>
              <a:t>Most of the Human Resources (HR) targets were met except for the target related to the filling of vacancies, which could not be met due to the ceiling placed on the Compensation of Employees’ (CoE) budget. </a:t>
            </a:r>
          </a:p>
          <a:p>
            <a:pPr marL="342900" lvl="1" indent="-342900" algn="just">
              <a:buFont typeface="Wingdings" panose="05000000000000000000" pitchFamily="2" charset="2"/>
              <a:buChar char="Ø"/>
            </a:pPr>
            <a:r>
              <a:rPr lang="en-ZA" sz="1900" dirty="0"/>
              <a:t>The Department could not maintain the vacancy rate within the national average of 10%, due to the shortfall on the COE budget. All vacancies were declared unfunded. As a result the vacancy rate was at 12, 3%, as at 31 March 2020.</a:t>
            </a:r>
          </a:p>
          <a:p>
            <a:pPr marL="342900" lvl="1" indent="-342900" algn="just">
              <a:buFont typeface="Wingdings" panose="05000000000000000000" pitchFamily="2" charset="2"/>
              <a:buChar char="Ø"/>
            </a:pPr>
            <a:r>
              <a:rPr lang="en-ZA" sz="1900" dirty="0"/>
              <a:t>The Branch facilitated the coordination process and ensured that 35 training programmes were implemented from a target of 20 programmes.</a:t>
            </a:r>
          </a:p>
          <a:p>
            <a:pPr marL="363538" lvl="1" indent="-363538" algn="just">
              <a:buFont typeface="Wingdings" panose="05000000000000000000" pitchFamily="2" charset="2"/>
              <a:buChar char="Ø"/>
            </a:pPr>
            <a:r>
              <a:rPr lang="en-ZA" sz="1900" dirty="0"/>
              <a:t>Government youth development and empowerment initiatives were supported through the implementation of Internship Programmes.</a:t>
            </a:r>
          </a:p>
          <a:p>
            <a:pPr marL="363538" lvl="1" indent="-363538" algn="just">
              <a:buFont typeface="Wingdings" panose="05000000000000000000" pitchFamily="2" charset="2"/>
              <a:buChar char="Ø"/>
            </a:pPr>
            <a:r>
              <a:rPr lang="en-ZA" sz="1900" dirty="0"/>
              <a:t>Discipline managed in line with the Disciplinary Code and Procedure: disciplinary cases finalised within the prescribed time-frame.</a:t>
            </a:r>
          </a:p>
          <a:p>
            <a:pPr marL="363538" lvl="1" indent="-363538" algn="just">
              <a:buFont typeface="Wingdings" panose="05000000000000000000" pitchFamily="2" charset="2"/>
              <a:buChar char="Ø"/>
            </a:pPr>
            <a:r>
              <a:rPr lang="en-ZA" sz="1900" dirty="0"/>
              <a:t>Grievances managed in terms of the Grievance Procedure.</a:t>
            </a:r>
            <a:endParaRPr lang="en-US" sz="1900" dirty="0"/>
          </a:p>
          <a:p>
            <a:pPr marL="363538" lvl="1" indent="-363538" algn="just">
              <a:buFont typeface="Wingdings" panose="05000000000000000000" pitchFamily="2" charset="2"/>
              <a:buChar char="Ø"/>
            </a:pPr>
            <a:r>
              <a:rPr lang="en-ZA" sz="1900" dirty="0"/>
              <a:t>Psychosocial support services were rendered to 173 officials within 24hours of request/referral.</a:t>
            </a:r>
            <a:r>
              <a:rPr lang="en-GB" sz="1900" dirty="0"/>
              <a:t> 461 officials consulted the Clinic for travel vaccines and primary health care. </a:t>
            </a:r>
          </a:p>
          <a:p>
            <a:pPr marL="0" indent="0">
              <a:buNone/>
            </a:pPr>
            <a:endParaRPr lang="en-US" sz="2000" dirty="0"/>
          </a:p>
          <a:p>
            <a:pPr marL="0" indent="0">
              <a:buNone/>
            </a:pPr>
            <a:endParaRPr lang="en-US" altLang="en-US" sz="2000" dirty="0">
              <a:ea typeface="Calibri"/>
              <a:cs typeface="Times New Roman"/>
            </a:endParaRPr>
          </a:p>
        </p:txBody>
      </p:sp>
      <p:sp>
        <p:nvSpPr>
          <p:cNvPr id="4" name="Slide Number Placeholder 3"/>
          <p:cNvSpPr>
            <a:spLocks noGrp="1"/>
          </p:cNvSpPr>
          <p:nvPr>
            <p:ph type="sldNum" sz="quarter" idx="10"/>
          </p:nvPr>
        </p:nvSpPr>
        <p:spPr/>
        <p:txBody>
          <a:bodyPr/>
          <a:lstStyle/>
          <a:p>
            <a:pPr>
              <a:defRPr/>
            </a:pPr>
            <a:fld id="{32FAB4EB-E81E-4C35-9492-2C9FBEFA6373}" type="slidenum">
              <a:rPr lang="en-GB" smtClean="0"/>
              <a:pPr>
                <a:defRPr/>
              </a:pPr>
              <a:t>6</a:t>
            </a:fld>
            <a:endParaRPr lang="en-GB" dirty="0"/>
          </a:p>
        </p:txBody>
      </p:sp>
    </p:spTree>
    <p:extLst>
      <p:ext uri="{BB962C8B-B14F-4D97-AF65-F5344CB8AC3E}">
        <p14:creationId xmlns:p14="http://schemas.microsoft.com/office/powerpoint/2010/main" xmlns="" val="1504709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936104"/>
          </a:xfrm>
        </p:spPr>
        <p:txBody>
          <a:bodyPr/>
          <a:lstStyle/>
          <a:p>
            <a:r>
              <a:rPr lang="en-ZA" sz="3000" dirty="0">
                <a:solidFill>
                  <a:schemeClr val="tx1"/>
                </a:solidFill>
              </a:rPr>
              <a:t>EMPLOYMENT AND VACANCIES BY SALARY BAND AS ON 31 MARCH 2020 </a:t>
            </a:r>
            <a:r>
              <a:rPr lang="en-US" dirty="0"/>
              <a:t/>
            </a:r>
            <a:br>
              <a:rPr lang="en-US" dirty="0"/>
            </a:br>
            <a:endParaRPr lang="en-US" dirty="0"/>
          </a:p>
        </p:txBody>
      </p:sp>
      <p:sp>
        <p:nvSpPr>
          <p:cNvPr id="3" name="Slide Number Placeholder 2"/>
          <p:cNvSpPr>
            <a:spLocks noGrp="1"/>
          </p:cNvSpPr>
          <p:nvPr>
            <p:ph type="sldNum" sz="quarter" idx="10"/>
          </p:nvPr>
        </p:nvSpPr>
        <p:spPr/>
        <p:txBody>
          <a:bodyPr/>
          <a:lstStyle/>
          <a:p>
            <a:fld id="{C9EED5BD-5D03-428F-AEAD-11353BA633BA}" type="slidenum">
              <a:rPr lang="en-GB" altLang="en-US" smtClean="0">
                <a:solidFill>
                  <a:prstClr val="black"/>
                </a:solidFill>
              </a:rPr>
              <a:pPr/>
              <a:t>60</a:t>
            </a:fld>
            <a:endParaRPr lang="en-GB" alt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301888755"/>
              </p:ext>
            </p:extLst>
          </p:nvPr>
        </p:nvGraphicFramePr>
        <p:xfrm>
          <a:off x="107504" y="1124744"/>
          <a:ext cx="8928991" cy="3895098"/>
        </p:xfrm>
        <a:graphic>
          <a:graphicData uri="http://schemas.openxmlformats.org/drawingml/2006/table">
            <a:tbl>
              <a:tblPr firstRow="1" firstCol="1" bandRow="1" bandCol="1">
                <a:tableStyleId>{5C22544A-7EE6-4342-B048-85BDC9FD1C3A}</a:tableStyleId>
              </a:tblPr>
              <a:tblGrid>
                <a:gridCol w="2965259">
                  <a:extLst>
                    <a:ext uri="{9D8B030D-6E8A-4147-A177-3AD203B41FA5}">
                      <a16:colId xmlns:a16="http://schemas.microsoft.com/office/drawing/2014/main" xmlns="" val="20000"/>
                    </a:ext>
                  </a:extLst>
                </a:gridCol>
                <a:gridCol w="1490933">
                  <a:extLst>
                    <a:ext uri="{9D8B030D-6E8A-4147-A177-3AD203B41FA5}">
                      <a16:colId xmlns:a16="http://schemas.microsoft.com/office/drawing/2014/main" xmlns="" val="20001"/>
                    </a:ext>
                  </a:extLst>
                </a:gridCol>
                <a:gridCol w="1490933">
                  <a:extLst>
                    <a:ext uri="{9D8B030D-6E8A-4147-A177-3AD203B41FA5}">
                      <a16:colId xmlns:a16="http://schemas.microsoft.com/office/drawing/2014/main" xmlns="" val="20002"/>
                    </a:ext>
                  </a:extLst>
                </a:gridCol>
                <a:gridCol w="1490933">
                  <a:extLst>
                    <a:ext uri="{9D8B030D-6E8A-4147-A177-3AD203B41FA5}">
                      <a16:colId xmlns:a16="http://schemas.microsoft.com/office/drawing/2014/main" xmlns="" val="20003"/>
                    </a:ext>
                  </a:extLst>
                </a:gridCol>
                <a:gridCol w="1490933">
                  <a:extLst>
                    <a:ext uri="{9D8B030D-6E8A-4147-A177-3AD203B41FA5}">
                      <a16:colId xmlns:a16="http://schemas.microsoft.com/office/drawing/2014/main" xmlns="" val="20004"/>
                    </a:ext>
                  </a:extLst>
                </a:gridCol>
              </a:tblGrid>
              <a:tr h="1368152">
                <a:tc>
                  <a:txBody>
                    <a:bodyPr/>
                    <a:lstStyle/>
                    <a:p>
                      <a:pPr marL="0" marR="0">
                        <a:lnSpc>
                          <a:spcPct val="115000"/>
                        </a:lnSpc>
                        <a:spcBef>
                          <a:spcPts val="0"/>
                        </a:spcBef>
                        <a:spcAft>
                          <a:spcPts val="0"/>
                        </a:spcAft>
                      </a:pPr>
                      <a:r>
                        <a:rPr lang="en-ZA" dirty="0"/>
                        <a:t>Salary band</a:t>
                      </a:r>
                      <a:endParaRPr lang="en-US" dirty="0"/>
                    </a:p>
                  </a:txBody>
                  <a:tcPr marL="68580" marR="68580" marT="0" marB="0" anchor="ctr"/>
                </a:tc>
                <a:tc>
                  <a:txBody>
                    <a:bodyPr/>
                    <a:lstStyle/>
                    <a:p>
                      <a:pPr marL="0" marR="0">
                        <a:lnSpc>
                          <a:spcPct val="115000"/>
                        </a:lnSpc>
                        <a:spcBef>
                          <a:spcPts val="0"/>
                        </a:spcBef>
                        <a:spcAft>
                          <a:spcPts val="0"/>
                        </a:spcAft>
                      </a:pPr>
                      <a:r>
                        <a:rPr lang="en-ZA" dirty="0"/>
                        <a:t>Number of posts on approved establishment on 31 March 2020</a:t>
                      </a:r>
                      <a:endParaRPr lang="en-US" dirty="0"/>
                    </a:p>
                  </a:txBody>
                  <a:tcPr marL="68580" marR="68580" marT="0" marB="0" anchor="ctr"/>
                </a:tc>
                <a:tc>
                  <a:txBody>
                    <a:bodyPr/>
                    <a:lstStyle/>
                    <a:p>
                      <a:pPr marL="0" marR="0">
                        <a:lnSpc>
                          <a:spcPct val="115000"/>
                        </a:lnSpc>
                        <a:spcBef>
                          <a:spcPts val="0"/>
                        </a:spcBef>
                        <a:spcAft>
                          <a:spcPts val="0"/>
                        </a:spcAft>
                      </a:pPr>
                      <a:r>
                        <a:rPr lang="en-ZA" dirty="0"/>
                        <a:t>Number of posts filled on 31 March 2020 (included employees additional)</a:t>
                      </a:r>
                      <a:endParaRPr lang="en-US" dirty="0"/>
                    </a:p>
                  </a:txBody>
                  <a:tcPr marL="68580" marR="68580" marT="0" marB="0" anchor="ctr"/>
                </a:tc>
                <a:tc>
                  <a:txBody>
                    <a:bodyPr/>
                    <a:lstStyle/>
                    <a:p>
                      <a:pPr marL="0" marR="0">
                        <a:lnSpc>
                          <a:spcPct val="115000"/>
                        </a:lnSpc>
                        <a:spcBef>
                          <a:spcPts val="0"/>
                        </a:spcBef>
                        <a:spcAft>
                          <a:spcPts val="0"/>
                        </a:spcAft>
                      </a:pPr>
                      <a:r>
                        <a:rPr lang="en-ZA" dirty="0"/>
                        <a:t>Vacancy Rate %</a:t>
                      </a:r>
                      <a:endParaRPr lang="en-US" dirty="0"/>
                    </a:p>
                  </a:txBody>
                  <a:tcPr marL="68580" marR="68580" marT="0" marB="0" anchor="ctr"/>
                </a:tc>
                <a:tc>
                  <a:txBody>
                    <a:bodyPr/>
                    <a:lstStyle/>
                    <a:p>
                      <a:pPr marL="0" marR="0">
                        <a:lnSpc>
                          <a:spcPct val="115000"/>
                        </a:lnSpc>
                        <a:spcBef>
                          <a:spcPts val="0"/>
                        </a:spcBef>
                        <a:spcAft>
                          <a:spcPts val="0"/>
                        </a:spcAft>
                      </a:pPr>
                      <a:r>
                        <a:rPr lang="en-ZA" dirty="0"/>
                        <a:t>Number of employees additional to the establishment</a:t>
                      </a:r>
                      <a:endParaRPr lang="en-US" dirty="0"/>
                    </a:p>
                  </a:txBody>
                  <a:tcPr marL="68580" marR="68580" marT="0" marB="0" anchor="ctr"/>
                </a:tc>
                <a:extLst>
                  <a:ext uri="{0D108BD9-81ED-4DB2-BD59-A6C34878D82A}">
                    <a16:rowId xmlns:a16="http://schemas.microsoft.com/office/drawing/2014/main" xmlns="" val="10000"/>
                  </a:ext>
                </a:extLst>
              </a:tr>
              <a:tr h="240831">
                <a:tc>
                  <a:txBody>
                    <a:bodyPr/>
                    <a:lstStyle/>
                    <a:p>
                      <a:pPr marL="0" marR="0">
                        <a:lnSpc>
                          <a:spcPct val="115000"/>
                        </a:lnSpc>
                        <a:spcBef>
                          <a:spcPts val="0"/>
                        </a:spcBef>
                        <a:spcAft>
                          <a:spcPts val="0"/>
                        </a:spcAft>
                      </a:pPr>
                      <a:r>
                        <a:rPr lang="en-ZA"/>
                        <a:t>Lower skilled (Levels 1-2)</a:t>
                      </a:r>
                      <a:endParaRPr lang="en-US"/>
                    </a:p>
                  </a:txBody>
                  <a:tcPr marL="68580" marR="68580" marT="0" marB="0" anchor="b"/>
                </a:tc>
                <a:tc>
                  <a:txBody>
                    <a:bodyPr/>
                    <a:lstStyle/>
                    <a:p>
                      <a:pPr marL="0" marR="0" algn="r">
                        <a:lnSpc>
                          <a:spcPct val="115000"/>
                        </a:lnSpc>
                        <a:spcBef>
                          <a:spcPts val="0"/>
                        </a:spcBef>
                        <a:spcAft>
                          <a:spcPts val="0"/>
                        </a:spcAft>
                      </a:pPr>
                      <a:r>
                        <a:rPr lang="en-ZA"/>
                        <a:t>3</a:t>
                      </a:r>
                      <a:endParaRPr lang="en-US"/>
                    </a:p>
                  </a:txBody>
                  <a:tcPr marL="68580" marR="68580" marT="0" marB="0" anchor="b"/>
                </a:tc>
                <a:tc>
                  <a:txBody>
                    <a:bodyPr/>
                    <a:lstStyle/>
                    <a:p>
                      <a:pPr marL="0" marR="0" algn="r">
                        <a:lnSpc>
                          <a:spcPct val="115000"/>
                        </a:lnSpc>
                        <a:spcBef>
                          <a:spcPts val="0"/>
                        </a:spcBef>
                        <a:spcAft>
                          <a:spcPts val="0"/>
                        </a:spcAft>
                      </a:pPr>
                      <a:r>
                        <a:rPr lang="en-ZA" dirty="0"/>
                        <a:t>1</a:t>
                      </a:r>
                      <a:endParaRPr lang="en-US" dirty="0"/>
                    </a:p>
                  </a:txBody>
                  <a:tcPr marL="68580" marR="68580" marT="0" marB="0" anchor="b"/>
                </a:tc>
                <a:tc>
                  <a:txBody>
                    <a:bodyPr/>
                    <a:lstStyle/>
                    <a:p>
                      <a:pPr marL="0" marR="0" algn="r">
                        <a:lnSpc>
                          <a:spcPct val="107000"/>
                        </a:lnSpc>
                        <a:spcBef>
                          <a:spcPts val="0"/>
                        </a:spcBef>
                        <a:spcAft>
                          <a:spcPts val="0"/>
                        </a:spcAft>
                      </a:pPr>
                      <a:r>
                        <a:rPr lang="en-US" dirty="0"/>
                        <a:t>66.7 </a:t>
                      </a:r>
                    </a:p>
                  </a:txBody>
                  <a:tcPr marL="68580" marR="68580" marT="0" marB="0" anchor="b"/>
                </a:tc>
                <a:tc>
                  <a:txBody>
                    <a:bodyPr/>
                    <a:lstStyle/>
                    <a:p>
                      <a:pPr marL="0" marR="0" algn="r">
                        <a:lnSpc>
                          <a:spcPct val="107000"/>
                        </a:lnSpc>
                        <a:spcBef>
                          <a:spcPts val="0"/>
                        </a:spcBef>
                        <a:spcAft>
                          <a:spcPts val="0"/>
                        </a:spcAft>
                      </a:pPr>
                      <a:r>
                        <a:rPr lang="en-US"/>
                        <a:t>0</a:t>
                      </a:r>
                    </a:p>
                  </a:txBody>
                  <a:tcPr marL="68580" marR="68580" marT="0" marB="0" anchor="b"/>
                </a:tc>
                <a:extLst>
                  <a:ext uri="{0D108BD9-81ED-4DB2-BD59-A6C34878D82A}">
                    <a16:rowId xmlns:a16="http://schemas.microsoft.com/office/drawing/2014/main" xmlns="" val="10001"/>
                  </a:ext>
                </a:extLst>
              </a:tr>
              <a:tr h="240831">
                <a:tc>
                  <a:txBody>
                    <a:bodyPr/>
                    <a:lstStyle/>
                    <a:p>
                      <a:pPr marL="0" marR="0">
                        <a:lnSpc>
                          <a:spcPct val="115000"/>
                        </a:lnSpc>
                        <a:spcBef>
                          <a:spcPts val="0"/>
                        </a:spcBef>
                        <a:spcAft>
                          <a:spcPts val="0"/>
                        </a:spcAft>
                      </a:pPr>
                      <a:r>
                        <a:rPr lang="en-ZA"/>
                        <a:t>Skilled (Levels 3-5)</a:t>
                      </a:r>
                      <a:endParaRPr lang="en-US"/>
                    </a:p>
                  </a:txBody>
                  <a:tcPr marL="68580" marR="68580" marT="0" marB="0" anchor="b"/>
                </a:tc>
                <a:tc>
                  <a:txBody>
                    <a:bodyPr/>
                    <a:lstStyle/>
                    <a:p>
                      <a:pPr marL="0" marR="0" algn="r">
                        <a:lnSpc>
                          <a:spcPct val="115000"/>
                        </a:lnSpc>
                        <a:spcBef>
                          <a:spcPts val="0"/>
                        </a:spcBef>
                        <a:spcAft>
                          <a:spcPts val="0"/>
                        </a:spcAft>
                      </a:pPr>
                      <a:r>
                        <a:rPr lang="en-ZA"/>
                        <a:t>175</a:t>
                      </a:r>
                      <a:endParaRPr lang="en-US"/>
                    </a:p>
                  </a:txBody>
                  <a:tcPr marL="68580" marR="68580" marT="0" marB="0" anchor="b"/>
                </a:tc>
                <a:tc>
                  <a:txBody>
                    <a:bodyPr/>
                    <a:lstStyle/>
                    <a:p>
                      <a:pPr marL="0" marR="0" algn="r">
                        <a:lnSpc>
                          <a:spcPct val="115000"/>
                        </a:lnSpc>
                        <a:spcBef>
                          <a:spcPts val="0"/>
                        </a:spcBef>
                        <a:spcAft>
                          <a:spcPts val="0"/>
                        </a:spcAft>
                      </a:pPr>
                      <a:r>
                        <a:rPr lang="en-ZA" dirty="0"/>
                        <a:t>136</a:t>
                      </a:r>
                      <a:endParaRPr lang="en-US" dirty="0"/>
                    </a:p>
                  </a:txBody>
                  <a:tcPr marL="68580" marR="68580" marT="0" marB="0" anchor="b"/>
                </a:tc>
                <a:tc>
                  <a:txBody>
                    <a:bodyPr/>
                    <a:lstStyle/>
                    <a:p>
                      <a:pPr marL="0" marR="0" algn="r">
                        <a:lnSpc>
                          <a:spcPct val="107000"/>
                        </a:lnSpc>
                        <a:spcBef>
                          <a:spcPts val="0"/>
                        </a:spcBef>
                        <a:spcAft>
                          <a:spcPts val="0"/>
                        </a:spcAft>
                      </a:pPr>
                      <a:r>
                        <a:rPr lang="en-US" dirty="0"/>
                        <a:t>22.3 </a:t>
                      </a:r>
                    </a:p>
                  </a:txBody>
                  <a:tcPr marL="68580" marR="68580" marT="0" marB="0" anchor="b"/>
                </a:tc>
                <a:tc>
                  <a:txBody>
                    <a:bodyPr/>
                    <a:lstStyle/>
                    <a:p>
                      <a:pPr marL="0" marR="0" algn="r">
                        <a:lnSpc>
                          <a:spcPct val="107000"/>
                        </a:lnSpc>
                        <a:spcBef>
                          <a:spcPts val="0"/>
                        </a:spcBef>
                        <a:spcAft>
                          <a:spcPts val="0"/>
                        </a:spcAft>
                      </a:pPr>
                      <a:r>
                        <a:rPr lang="en-US"/>
                        <a:t>1</a:t>
                      </a:r>
                    </a:p>
                  </a:txBody>
                  <a:tcPr marL="68580" marR="68580" marT="0" marB="0" anchor="b"/>
                </a:tc>
                <a:extLst>
                  <a:ext uri="{0D108BD9-81ED-4DB2-BD59-A6C34878D82A}">
                    <a16:rowId xmlns:a16="http://schemas.microsoft.com/office/drawing/2014/main" xmlns="" val="10002"/>
                  </a:ext>
                </a:extLst>
              </a:tr>
              <a:tr h="504056">
                <a:tc>
                  <a:txBody>
                    <a:bodyPr/>
                    <a:lstStyle/>
                    <a:p>
                      <a:pPr marL="0" marR="0">
                        <a:lnSpc>
                          <a:spcPct val="115000"/>
                        </a:lnSpc>
                        <a:spcBef>
                          <a:spcPts val="0"/>
                        </a:spcBef>
                        <a:spcAft>
                          <a:spcPts val="0"/>
                        </a:spcAft>
                      </a:pPr>
                      <a:r>
                        <a:rPr lang="en-ZA"/>
                        <a:t>Highly skilled production (Levels 6-8)</a:t>
                      </a:r>
                      <a:endParaRPr lang="en-US"/>
                    </a:p>
                  </a:txBody>
                  <a:tcPr marL="68580" marR="68580" marT="0" marB="0" anchor="b"/>
                </a:tc>
                <a:tc>
                  <a:txBody>
                    <a:bodyPr/>
                    <a:lstStyle/>
                    <a:p>
                      <a:pPr marL="0" marR="0" algn="r">
                        <a:lnSpc>
                          <a:spcPct val="115000"/>
                        </a:lnSpc>
                        <a:spcBef>
                          <a:spcPts val="0"/>
                        </a:spcBef>
                        <a:spcAft>
                          <a:spcPts val="0"/>
                        </a:spcAft>
                      </a:pPr>
                      <a:r>
                        <a:rPr lang="en-ZA"/>
                        <a:t>798</a:t>
                      </a:r>
                      <a:endParaRPr lang="en-US"/>
                    </a:p>
                  </a:txBody>
                  <a:tcPr marL="68580" marR="68580" marT="0" marB="0" anchor="b"/>
                </a:tc>
                <a:tc>
                  <a:txBody>
                    <a:bodyPr/>
                    <a:lstStyle/>
                    <a:p>
                      <a:pPr marL="0" marR="0" algn="r">
                        <a:lnSpc>
                          <a:spcPct val="115000"/>
                        </a:lnSpc>
                        <a:spcBef>
                          <a:spcPts val="0"/>
                        </a:spcBef>
                        <a:spcAft>
                          <a:spcPts val="0"/>
                        </a:spcAft>
                      </a:pPr>
                      <a:r>
                        <a:rPr lang="en-ZA"/>
                        <a:t>715</a:t>
                      </a:r>
                      <a:endParaRPr lang="en-US"/>
                    </a:p>
                  </a:txBody>
                  <a:tcPr marL="68580" marR="68580" marT="0" marB="0" anchor="b"/>
                </a:tc>
                <a:tc>
                  <a:txBody>
                    <a:bodyPr/>
                    <a:lstStyle/>
                    <a:p>
                      <a:pPr marL="457200" marR="0" indent="-457200" algn="r">
                        <a:lnSpc>
                          <a:spcPct val="107000"/>
                        </a:lnSpc>
                        <a:spcBef>
                          <a:spcPts val="0"/>
                        </a:spcBef>
                        <a:spcAft>
                          <a:spcPts val="0"/>
                        </a:spcAft>
                      </a:pPr>
                      <a:r>
                        <a:rPr lang="en-US" dirty="0"/>
                        <a:t>10.4 </a:t>
                      </a:r>
                    </a:p>
                  </a:txBody>
                  <a:tcPr marL="68580" marR="68580" marT="0" marB="0" anchor="b"/>
                </a:tc>
                <a:tc>
                  <a:txBody>
                    <a:bodyPr/>
                    <a:lstStyle/>
                    <a:p>
                      <a:pPr marL="457200" marR="0" indent="-457200" algn="r">
                        <a:lnSpc>
                          <a:spcPct val="107000"/>
                        </a:lnSpc>
                        <a:spcBef>
                          <a:spcPts val="0"/>
                        </a:spcBef>
                        <a:spcAft>
                          <a:spcPts val="0"/>
                        </a:spcAft>
                      </a:pPr>
                      <a:r>
                        <a:rPr lang="en-US"/>
                        <a:t>9 </a:t>
                      </a:r>
                    </a:p>
                  </a:txBody>
                  <a:tcPr marL="68580" marR="68580" marT="0" marB="0" anchor="b"/>
                </a:tc>
                <a:extLst>
                  <a:ext uri="{0D108BD9-81ED-4DB2-BD59-A6C34878D82A}">
                    <a16:rowId xmlns:a16="http://schemas.microsoft.com/office/drawing/2014/main" xmlns="" val="10003"/>
                  </a:ext>
                </a:extLst>
              </a:tr>
              <a:tr h="504056">
                <a:tc>
                  <a:txBody>
                    <a:bodyPr/>
                    <a:lstStyle/>
                    <a:p>
                      <a:pPr marL="0" marR="0">
                        <a:lnSpc>
                          <a:spcPct val="115000"/>
                        </a:lnSpc>
                        <a:spcBef>
                          <a:spcPts val="0"/>
                        </a:spcBef>
                        <a:spcAft>
                          <a:spcPts val="0"/>
                        </a:spcAft>
                      </a:pPr>
                      <a:r>
                        <a:rPr lang="en-ZA"/>
                        <a:t>Highly skilled supervision (Levels 9-12)</a:t>
                      </a:r>
                      <a:endParaRPr lang="en-US"/>
                    </a:p>
                  </a:txBody>
                  <a:tcPr marL="68580" marR="68580" marT="0" marB="0" anchor="b"/>
                </a:tc>
                <a:tc>
                  <a:txBody>
                    <a:bodyPr/>
                    <a:lstStyle/>
                    <a:p>
                      <a:pPr marL="0" marR="0" algn="r">
                        <a:lnSpc>
                          <a:spcPct val="115000"/>
                        </a:lnSpc>
                        <a:spcBef>
                          <a:spcPts val="0"/>
                        </a:spcBef>
                        <a:spcAft>
                          <a:spcPts val="0"/>
                        </a:spcAft>
                      </a:pPr>
                      <a:r>
                        <a:rPr lang="en-ZA"/>
                        <a:t>1 153 </a:t>
                      </a:r>
                      <a:endParaRPr lang="en-US"/>
                    </a:p>
                  </a:txBody>
                  <a:tcPr marL="68580" marR="68580" marT="0" marB="0" anchor="b"/>
                </a:tc>
                <a:tc>
                  <a:txBody>
                    <a:bodyPr/>
                    <a:lstStyle/>
                    <a:p>
                      <a:pPr marL="0" marR="0" algn="r">
                        <a:lnSpc>
                          <a:spcPct val="115000"/>
                        </a:lnSpc>
                        <a:spcBef>
                          <a:spcPts val="0"/>
                        </a:spcBef>
                        <a:spcAft>
                          <a:spcPts val="0"/>
                        </a:spcAft>
                      </a:pPr>
                      <a:r>
                        <a:rPr lang="en-ZA"/>
                        <a:t>1 004 </a:t>
                      </a:r>
                      <a:endParaRPr lang="en-US"/>
                    </a:p>
                  </a:txBody>
                  <a:tcPr marL="68580" marR="68580" marT="0" marB="0" anchor="b"/>
                </a:tc>
                <a:tc>
                  <a:txBody>
                    <a:bodyPr/>
                    <a:lstStyle/>
                    <a:p>
                      <a:pPr marL="457200" marR="0" indent="-457200" algn="r">
                        <a:lnSpc>
                          <a:spcPct val="107000"/>
                        </a:lnSpc>
                        <a:spcBef>
                          <a:spcPts val="0"/>
                        </a:spcBef>
                        <a:spcAft>
                          <a:spcPts val="0"/>
                        </a:spcAft>
                      </a:pPr>
                      <a:r>
                        <a:rPr lang="en-US" dirty="0"/>
                        <a:t>12.9  </a:t>
                      </a:r>
                    </a:p>
                  </a:txBody>
                  <a:tcPr marL="68580" marR="68580" marT="0" marB="0" anchor="b"/>
                </a:tc>
                <a:tc>
                  <a:txBody>
                    <a:bodyPr/>
                    <a:lstStyle/>
                    <a:p>
                      <a:pPr marL="457200" marR="0" indent="-457200" algn="r">
                        <a:lnSpc>
                          <a:spcPct val="107000"/>
                        </a:lnSpc>
                        <a:spcBef>
                          <a:spcPts val="0"/>
                        </a:spcBef>
                        <a:spcAft>
                          <a:spcPts val="0"/>
                        </a:spcAft>
                      </a:pPr>
                      <a:r>
                        <a:rPr lang="en-US" dirty="0"/>
                        <a:t>18 </a:t>
                      </a:r>
                    </a:p>
                  </a:txBody>
                  <a:tcPr marL="68580" marR="68580" marT="0" marB="0" anchor="b"/>
                </a:tc>
                <a:extLst>
                  <a:ext uri="{0D108BD9-81ED-4DB2-BD59-A6C34878D82A}">
                    <a16:rowId xmlns:a16="http://schemas.microsoft.com/office/drawing/2014/main" xmlns="" val="10004"/>
                  </a:ext>
                </a:extLst>
              </a:tr>
              <a:tr h="504056">
                <a:tc>
                  <a:txBody>
                    <a:bodyPr/>
                    <a:lstStyle/>
                    <a:p>
                      <a:pPr marL="0" marR="0">
                        <a:lnSpc>
                          <a:spcPct val="115000"/>
                        </a:lnSpc>
                        <a:spcBef>
                          <a:spcPts val="0"/>
                        </a:spcBef>
                        <a:spcAft>
                          <a:spcPts val="0"/>
                        </a:spcAft>
                      </a:pPr>
                      <a:r>
                        <a:rPr lang="en-ZA"/>
                        <a:t>Senior management  (Levels 13-16)</a:t>
                      </a:r>
                      <a:endParaRPr lang="en-US"/>
                    </a:p>
                  </a:txBody>
                  <a:tcPr marL="68580" marR="68580" marT="0" marB="0" anchor="b"/>
                </a:tc>
                <a:tc>
                  <a:txBody>
                    <a:bodyPr/>
                    <a:lstStyle/>
                    <a:p>
                      <a:pPr marL="0" marR="0" algn="r">
                        <a:lnSpc>
                          <a:spcPct val="115000"/>
                        </a:lnSpc>
                        <a:spcBef>
                          <a:spcPts val="0"/>
                        </a:spcBef>
                        <a:spcAft>
                          <a:spcPts val="0"/>
                        </a:spcAft>
                      </a:pPr>
                      <a:r>
                        <a:rPr lang="en-ZA"/>
                        <a:t>299 </a:t>
                      </a:r>
                      <a:endParaRPr lang="en-US"/>
                    </a:p>
                  </a:txBody>
                  <a:tcPr marL="68580" marR="68580" marT="0" marB="0" anchor="b"/>
                </a:tc>
                <a:tc>
                  <a:txBody>
                    <a:bodyPr/>
                    <a:lstStyle/>
                    <a:p>
                      <a:pPr marL="0" marR="0" algn="r">
                        <a:lnSpc>
                          <a:spcPct val="115000"/>
                        </a:lnSpc>
                        <a:spcBef>
                          <a:spcPts val="0"/>
                        </a:spcBef>
                        <a:spcAft>
                          <a:spcPts val="0"/>
                        </a:spcAft>
                      </a:pPr>
                      <a:r>
                        <a:rPr lang="en-ZA"/>
                        <a:t>273 </a:t>
                      </a:r>
                      <a:endParaRPr lang="en-US"/>
                    </a:p>
                  </a:txBody>
                  <a:tcPr marL="68580" marR="68580" marT="0" marB="0" anchor="b"/>
                </a:tc>
                <a:tc>
                  <a:txBody>
                    <a:bodyPr/>
                    <a:lstStyle/>
                    <a:p>
                      <a:pPr marL="457200" marR="0" indent="-457200" algn="r">
                        <a:lnSpc>
                          <a:spcPct val="107000"/>
                        </a:lnSpc>
                        <a:spcBef>
                          <a:spcPts val="0"/>
                        </a:spcBef>
                        <a:spcAft>
                          <a:spcPts val="0"/>
                        </a:spcAft>
                      </a:pPr>
                      <a:r>
                        <a:rPr lang="en-US" dirty="0"/>
                        <a:t> 8.7 </a:t>
                      </a:r>
                    </a:p>
                  </a:txBody>
                  <a:tcPr marL="68580" marR="68580" marT="0" marB="0" anchor="b"/>
                </a:tc>
                <a:tc>
                  <a:txBody>
                    <a:bodyPr/>
                    <a:lstStyle/>
                    <a:p>
                      <a:pPr marL="457200" marR="0" indent="-457200" algn="r">
                        <a:lnSpc>
                          <a:spcPct val="107000"/>
                        </a:lnSpc>
                        <a:spcBef>
                          <a:spcPts val="0"/>
                        </a:spcBef>
                        <a:spcAft>
                          <a:spcPts val="0"/>
                        </a:spcAft>
                      </a:pPr>
                      <a:r>
                        <a:rPr lang="en-US" dirty="0"/>
                        <a:t>11</a:t>
                      </a:r>
                    </a:p>
                  </a:txBody>
                  <a:tcPr marL="68580" marR="68580" marT="0" marB="0" anchor="b"/>
                </a:tc>
                <a:extLst>
                  <a:ext uri="{0D108BD9-81ED-4DB2-BD59-A6C34878D82A}">
                    <a16:rowId xmlns:a16="http://schemas.microsoft.com/office/drawing/2014/main" xmlns="" val="10005"/>
                  </a:ext>
                </a:extLst>
              </a:tr>
              <a:tr h="240831">
                <a:tc>
                  <a:txBody>
                    <a:bodyPr/>
                    <a:lstStyle/>
                    <a:p>
                      <a:pPr marL="0" marR="0">
                        <a:lnSpc>
                          <a:spcPct val="115000"/>
                        </a:lnSpc>
                        <a:spcBef>
                          <a:spcPts val="0"/>
                        </a:spcBef>
                        <a:spcAft>
                          <a:spcPts val="0"/>
                        </a:spcAft>
                      </a:pPr>
                      <a:r>
                        <a:rPr lang="en-ZA" dirty="0"/>
                        <a:t>POBs</a:t>
                      </a:r>
                      <a:endParaRPr lang="en-US" dirty="0"/>
                    </a:p>
                  </a:txBody>
                  <a:tcPr marL="68580" marR="68580" marT="0" marB="0" anchor="b"/>
                </a:tc>
                <a:tc>
                  <a:txBody>
                    <a:bodyPr/>
                    <a:lstStyle/>
                    <a:p>
                      <a:pPr marL="0" marR="0" algn="r">
                        <a:lnSpc>
                          <a:spcPct val="115000"/>
                        </a:lnSpc>
                        <a:spcBef>
                          <a:spcPts val="0"/>
                        </a:spcBef>
                        <a:spcAft>
                          <a:spcPts val="0"/>
                        </a:spcAft>
                      </a:pPr>
                      <a:r>
                        <a:rPr lang="en-ZA"/>
                        <a:t>3</a:t>
                      </a:r>
                      <a:endParaRPr lang="en-US"/>
                    </a:p>
                  </a:txBody>
                  <a:tcPr marL="68580" marR="68580" marT="0" marB="0" anchor="b"/>
                </a:tc>
                <a:tc>
                  <a:txBody>
                    <a:bodyPr/>
                    <a:lstStyle/>
                    <a:p>
                      <a:pPr marL="0" marR="0" algn="r">
                        <a:lnSpc>
                          <a:spcPct val="115000"/>
                        </a:lnSpc>
                        <a:spcBef>
                          <a:spcPts val="0"/>
                        </a:spcBef>
                        <a:spcAft>
                          <a:spcPts val="0"/>
                        </a:spcAft>
                      </a:pPr>
                      <a:r>
                        <a:rPr lang="en-ZA"/>
                        <a:t>3</a:t>
                      </a:r>
                      <a:endParaRPr lang="en-US"/>
                    </a:p>
                  </a:txBody>
                  <a:tcPr marL="68580" marR="68580" marT="0" marB="0" anchor="b"/>
                </a:tc>
                <a:tc>
                  <a:txBody>
                    <a:bodyPr/>
                    <a:lstStyle/>
                    <a:p>
                      <a:pPr marL="457200" marR="0" indent="-457200" algn="r">
                        <a:lnSpc>
                          <a:spcPct val="107000"/>
                        </a:lnSpc>
                        <a:spcBef>
                          <a:spcPts val="0"/>
                        </a:spcBef>
                        <a:spcAft>
                          <a:spcPts val="0"/>
                        </a:spcAft>
                      </a:pPr>
                      <a:r>
                        <a:rPr lang="en-US" dirty="0"/>
                        <a:t>0</a:t>
                      </a:r>
                    </a:p>
                  </a:txBody>
                  <a:tcPr marL="68580" marR="68580" marT="0" marB="0" anchor="b"/>
                </a:tc>
                <a:tc>
                  <a:txBody>
                    <a:bodyPr/>
                    <a:lstStyle/>
                    <a:p>
                      <a:pPr marL="457200" marR="0" indent="-457200" algn="r">
                        <a:lnSpc>
                          <a:spcPct val="107000"/>
                        </a:lnSpc>
                        <a:spcBef>
                          <a:spcPts val="0"/>
                        </a:spcBef>
                        <a:spcAft>
                          <a:spcPts val="0"/>
                        </a:spcAft>
                      </a:pPr>
                      <a:r>
                        <a:rPr lang="en-US" dirty="0"/>
                        <a:t>0</a:t>
                      </a:r>
                    </a:p>
                  </a:txBody>
                  <a:tcPr marL="68580" marR="68580" marT="0" marB="0" anchor="b"/>
                </a:tc>
                <a:extLst>
                  <a:ext uri="{0D108BD9-81ED-4DB2-BD59-A6C34878D82A}">
                    <a16:rowId xmlns:a16="http://schemas.microsoft.com/office/drawing/2014/main" xmlns="" val="10006"/>
                  </a:ext>
                </a:extLst>
              </a:tr>
              <a:tr h="240831">
                <a:tc>
                  <a:txBody>
                    <a:bodyPr/>
                    <a:lstStyle/>
                    <a:p>
                      <a:pPr marL="0" marR="0">
                        <a:lnSpc>
                          <a:spcPct val="115000"/>
                        </a:lnSpc>
                        <a:spcBef>
                          <a:spcPts val="0"/>
                        </a:spcBef>
                        <a:spcAft>
                          <a:spcPts val="0"/>
                        </a:spcAft>
                        <a:tabLst>
                          <a:tab pos="612140" algn="ctr"/>
                        </a:tabLst>
                      </a:pPr>
                      <a:r>
                        <a:rPr lang="en-ZA" dirty="0"/>
                        <a:t>Total	</a:t>
                      </a:r>
                      <a:endParaRPr lang="en-US" dirty="0"/>
                    </a:p>
                  </a:txBody>
                  <a:tcPr marL="68580" marR="68580" marT="0" marB="0" anchor="b"/>
                </a:tc>
                <a:tc>
                  <a:txBody>
                    <a:bodyPr/>
                    <a:lstStyle/>
                    <a:p>
                      <a:pPr marL="457200" marR="0" indent="-457200" algn="r">
                        <a:lnSpc>
                          <a:spcPct val="107000"/>
                        </a:lnSpc>
                        <a:spcBef>
                          <a:spcPts val="0"/>
                        </a:spcBef>
                        <a:spcAft>
                          <a:spcPts val="0"/>
                        </a:spcAft>
                      </a:pPr>
                      <a:r>
                        <a:rPr lang="en-US"/>
                        <a:t>2 431</a:t>
                      </a:r>
                    </a:p>
                  </a:txBody>
                  <a:tcPr marL="68580" marR="68580" marT="0" marB="0" anchor="b"/>
                </a:tc>
                <a:tc>
                  <a:txBody>
                    <a:bodyPr/>
                    <a:lstStyle/>
                    <a:p>
                      <a:pPr marL="457200" marR="0" indent="-457200" algn="r">
                        <a:lnSpc>
                          <a:spcPct val="107000"/>
                        </a:lnSpc>
                        <a:spcBef>
                          <a:spcPts val="0"/>
                        </a:spcBef>
                        <a:spcAft>
                          <a:spcPts val="0"/>
                        </a:spcAft>
                      </a:pPr>
                      <a:r>
                        <a:rPr lang="en-US"/>
                        <a:t>2 132</a:t>
                      </a:r>
                    </a:p>
                  </a:txBody>
                  <a:tcPr marL="68580" marR="68580" marT="0" marB="0" anchor="b"/>
                </a:tc>
                <a:tc>
                  <a:txBody>
                    <a:bodyPr/>
                    <a:lstStyle/>
                    <a:p>
                      <a:pPr marL="457200" marR="0" indent="-457200" algn="r">
                        <a:lnSpc>
                          <a:spcPct val="107000"/>
                        </a:lnSpc>
                        <a:spcBef>
                          <a:spcPts val="0"/>
                        </a:spcBef>
                        <a:spcAft>
                          <a:spcPts val="0"/>
                        </a:spcAft>
                      </a:pPr>
                      <a:r>
                        <a:rPr lang="en-US"/>
                        <a:t>12.3 (299)</a:t>
                      </a:r>
                    </a:p>
                  </a:txBody>
                  <a:tcPr marL="68580" marR="68580" marT="0" marB="0" anchor="b"/>
                </a:tc>
                <a:tc>
                  <a:txBody>
                    <a:bodyPr/>
                    <a:lstStyle/>
                    <a:p>
                      <a:pPr marL="457200" marR="0" indent="-457200" algn="r">
                        <a:lnSpc>
                          <a:spcPct val="107000"/>
                        </a:lnSpc>
                        <a:spcBef>
                          <a:spcPts val="0"/>
                        </a:spcBef>
                        <a:spcAft>
                          <a:spcPts val="0"/>
                        </a:spcAft>
                      </a:pPr>
                      <a:r>
                        <a:rPr lang="en-US" dirty="0"/>
                        <a:t>39</a:t>
                      </a:r>
                    </a:p>
                  </a:txBody>
                  <a:tcPr marL="68580" marR="68580" marT="0" marB="0" anchor="b"/>
                </a:tc>
                <a:extLst>
                  <a:ext uri="{0D108BD9-81ED-4DB2-BD59-A6C34878D82A}">
                    <a16:rowId xmlns:a16="http://schemas.microsoft.com/office/drawing/2014/main" xmlns="" val="10007"/>
                  </a:ext>
                </a:extLst>
              </a:tr>
            </a:tbl>
          </a:graphicData>
        </a:graphic>
      </p:graphicFrame>
      <p:sp>
        <p:nvSpPr>
          <p:cNvPr id="6" name="TextBox 5"/>
          <p:cNvSpPr txBox="1"/>
          <p:nvPr/>
        </p:nvSpPr>
        <p:spPr>
          <a:xfrm>
            <a:off x="107504" y="5005356"/>
            <a:ext cx="8928991" cy="738664"/>
          </a:xfrm>
          <a:prstGeom prst="rect">
            <a:avLst/>
          </a:prstGeom>
          <a:noFill/>
        </p:spPr>
        <p:txBody>
          <a:bodyPr wrap="square" rtlCol="0">
            <a:spAutoFit/>
          </a:bodyPr>
          <a:lstStyle/>
          <a:p>
            <a:r>
              <a:rPr lang="en-ZA" sz="1400" b="1" dirty="0">
                <a:solidFill>
                  <a:prstClr val="black"/>
                </a:solidFill>
              </a:rPr>
              <a:t>NOTE:  The SMS managers reflected as additional to the establishment include employees seconded to international organisations in terms of the National Policy on the Secondment of South African Public Service Employees</a:t>
            </a:r>
            <a:endParaRPr lang="en-US" sz="1400" b="1" dirty="0">
              <a:solidFill>
                <a:prstClr val="black"/>
              </a:solidFill>
            </a:endParaRPr>
          </a:p>
        </p:txBody>
      </p:sp>
    </p:spTree>
    <p:extLst>
      <p:ext uri="{BB962C8B-B14F-4D97-AF65-F5344CB8AC3E}">
        <p14:creationId xmlns:p14="http://schemas.microsoft.com/office/powerpoint/2010/main" xmlns="" val="2299605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7" y="44624"/>
            <a:ext cx="9144000" cy="1143000"/>
          </a:xfrm>
        </p:spPr>
        <p:txBody>
          <a:bodyPr/>
          <a:lstStyle/>
          <a:p>
            <a:r>
              <a:rPr lang="en-ZA" sz="2800" dirty="0">
                <a:solidFill>
                  <a:schemeClr val="tx1"/>
                </a:solidFill>
              </a:rPr>
              <a:t>ANNUAL TURNOVER RATES BY SALARY BAND FOR THE PERIOD </a:t>
            </a:r>
            <a:br>
              <a:rPr lang="en-ZA" sz="2800" dirty="0">
                <a:solidFill>
                  <a:schemeClr val="tx1"/>
                </a:solidFill>
              </a:rPr>
            </a:br>
            <a:r>
              <a:rPr lang="en-ZA" sz="2800" dirty="0">
                <a:solidFill>
                  <a:schemeClr val="tx1"/>
                </a:solidFill>
              </a:rPr>
              <a:t>1 APRIL 2019 TO 31 MARCH 2020 </a:t>
            </a:r>
            <a:endParaRPr lang="en-US" sz="2800" dirty="0">
              <a:solidFill>
                <a:schemeClr val="tx1"/>
              </a:solidFill>
            </a:endParaRPr>
          </a:p>
        </p:txBody>
      </p:sp>
      <p:sp>
        <p:nvSpPr>
          <p:cNvPr id="3" name="Slide Number Placeholder 2"/>
          <p:cNvSpPr>
            <a:spLocks noGrp="1"/>
          </p:cNvSpPr>
          <p:nvPr>
            <p:ph type="sldNum" sz="quarter" idx="10"/>
          </p:nvPr>
        </p:nvSpPr>
        <p:spPr/>
        <p:txBody>
          <a:bodyPr/>
          <a:lstStyle/>
          <a:p>
            <a:fld id="{C9EED5BD-5D03-428F-AEAD-11353BA633BA}" type="slidenum">
              <a:rPr lang="en-GB" altLang="en-US" smtClean="0">
                <a:solidFill>
                  <a:prstClr val="black"/>
                </a:solidFill>
              </a:rPr>
              <a:pPr/>
              <a:t>61</a:t>
            </a:fld>
            <a:endParaRPr lang="en-GB" alt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367792"/>
              </p:ext>
            </p:extLst>
          </p:nvPr>
        </p:nvGraphicFramePr>
        <p:xfrm>
          <a:off x="94596" y="1187624"/>
          <a:ext cx="8928994" cy="4540990"/>
        </p:xfrm>
        <a:graphic>
          <a:graphicData uri="http://schemas.openxmlformats.org/drawingml/2006/table">
            <a:tbl>
              <a:tblPr firstRow="1" firstCol="1" bandRow="1" bandCol="1">
                <a:tableStyleId>{5C22544A-7EE6-4342-B048-85BDC9FD1C3A}</a:tableStyleId>
              </a:tblPr>
              <a:tblGrid>
                <a:gridCol w="3084074">
                  <a:extLst>
                    <a:ext uri="{9D8B030D-6E8A-4147-A177-3AD203B41FA5}">
                      <a16:colId xmlns:a16="http://schemas.microsoft.com/office/drawing/2014/main" xmlns="" val="20000"/>
                    </a:ext>
                  </a:extLst>
                </a:gridCol>
                <a:gridCol w="1461230">
                  <a:extLst>
                    <a:ext uri="{9D8B030D-6E8A-4147-A177-3AD203B41FA5}">
                      <a16:colId xmlns:a16="http://schemas.microsoft.com/office/drawing/2014/main" xmlns="" val="20001"/>
                    </a:ext>
                  </a:extLst>
                </a:gridCol>
                <a:gridCol w="1461230">
                  <a:extLst>
                    <a:ext uri="{9D8B030D-6E8A-4147-A177-3AD203B41FA5}">
                      <a16:colId xmlns:a16="http://schemas.microsoft.com/office/drawing/2014/main" xmlns="" val="20002"/>
                    </a:ext>
                  </a:extLst>
                </a:gridCol>
                <a:gridCol w="1461230">
                  <a:extLst>
                    <a:ext uri="{9D8B030D-6E8A-4147-A177-3AD203B41FA5}">
                      <a16:colId xmlns:a16="http://schemas.microsoft.com/office/drawing/2014/main" xmlns="" val="20003"/>
                    </a:ext>
                  </a:extLst>
                </a:gridCol>
                <a:gridCol w="1461230">
                  <a:extLst>
                    <a:ext uri="{9D8B030D-6E8A-4147-A177-3AD203B41FA5}">
                      <a16:colId xmlns:a16="http://schemas.microsoft.com/office/drawing/2014/main" xmlns="" val="20004"/>
                    </a:ext>
                  </a:extLst>
                </a:gridCol>
              </a:tblGrid>
              <a:tr h="1293756">
                <a:tc>
                  <a:txBody>
                    <a:bodyPr/>
                    <a:lstStyle/>
                    <a:p>
                      <a:pPr marL="0" marR="0">
                        <a:lnSpc>
                          <a:spcPct val="115000"/>
                        </a:lnSpc>
                        <a:spcBef>
                          <a:spcPts val="0"/>
                        </a:spcBef>
                        <a:spcAft>
                          <a:spcPts val="0"/>
                        </a:spcAft>
                      </a:pPr>
                      <a:r>
                        <a:rPr lang="en-ZA" dirty="0"/>
                        <a:t>Salary band</a:t>
                      </a:r>
                      <a:endParaRPr lang="en-US" dirty="0"/>
                    </a:p>
                  </a:txBody>
                  <a:tcPr marL="68580" marR="68580" marT="0" marB="0" anchor="ctr"/>
                </a:tc>
                <a:tc>
                  <a:txBody>
                    <a:bodyPr/>
                    <a:lstStyle/>
                    <a:p>
                      <a:pPr marL="0" marR="0" algn="r">
                        <a:lnSpc>
                          <a:spcPct val="115000"/>
                        </a:lnSpc>
                        <a:spcBef>
                          <a:spcPts val="0"/>
                        </a:spcBef>
                        <a:spcAft>
                          <a:spcPts val="0"/>
                        </a:spcAft>
                      </a:pPr>
                      <a:r>
                        <a:rPr lang="en-ZA" dirty="0"/>
                        <a:t>Number of employees on 1 April 2019 (included employees additional)</a:t>
                      </a:r>
                      <a:endParaRPr lang="en-US" dirty="0"/>
                    </a:p>
                  </a:txBody>
                  <a:tcPr marL="68580" marR="68580" marT="0" marB="0" anchor="ctr"/>
                </a:tc>
                <a:tc>
                  <a:txBody>
                    <a:bodyPr/>
                    <a:lstStyle/>
                    <a:p>
                      <a:pPr marL="0" marR="0" algn="r">
                        <a:lnSpc>
                          <a:spcPct val="115000"/>
                        </a:lnSpc>
                        <a:spcBef>
                          <a:spcPts val="0"/>
                        </a:spcBef>
                        <a:spcAft>
                          <a:spcPts val="0"/>
                        </a:spcAft>
                      </a:pPr>
                      <a:r>
                        <a:rPr lang="en-ZA" dirty="0"/>
                        <a:t>Appointments and transfers into the department</a:t>
                      </a:r>
                      <a:endParaRPr lang="en-US" dirty="0"/>
                    </a:p>
                  </a:txBody>
                  <a:tcPr marL="68580" marR="68580" marT="0" marB="0" anchor="ctr"/>
                </a:tc>
                <a:tc>
                  <a:txBody>
                    <a:bodyPr/>
                    <a:lstStyle/>
                    <a:p>
                      <a:pPr marL="0" marR="0" algn="r">
                        <a:lnSpc>
                          <a:spcPct val="115000"/>
                        </a:lnSpc>
                        <a:spcBef>
                          <a:spcPts val="0"/>
                        </a:spcBef>
                        <a:spcAft>
                          <a:spcPts val="0"/>
                        </a:spcAft>
                      </a:pPr>
                      <a:r>
                        <a:rPr lang="en-ZA"/>
                        <a:t>Terminations and transfers out of the department </a:t>
                      </a:r>
                      <a:endParaRPr lang="en-US"/>
                    </a:p>
                  </a:txBody>
                  <a:tcPr marL="68580" marR="68580" marT="0" marB="0" anchor="ctr"/>
                </a:tc>
                <a:tc>
                  <a:txBody>
                    <a:bodyPr/>
                    <a:lstStyle/>
                    <a:p>
                      <a:pPr marL="0" marR="0" algn="r">
                        <a:lnSpc>
                          <a:spcPct val="115000"/>
                        </a:lnSpc>
                        <a:spcBef>
                          <a:spcPts val="0"/>
                        </a:spcBef>
                        <a:spcAft>
                          <a:spcPts val="0"/>
                        </a:spcAft>
                      </a:pPr>
                      <a:r>
                        <a:rPr lang="en-ZA"/>
                        <a:t>Turnover rate %</a:t>
                      </a:r>
                      <a:endParaRPr lang="en-US"/>
                    </a:p>
                    <a:p>
                      <a:pPr marL="0" marR="0" algn="r">
                        <a:lnSpc>
                          <a:spcPct val="115000"/>
                        </a:lnSpc>
                        <a:spcBef>
                          <a:spcPts val="0"/>
                        </a:spcBef>
                        <a:spcAft>
                          <a:spcPts val="0"/>
                        </a:spcAft>
                      </a:pPr>
                      <a:r>
                        <a:rPr lang="en-ZA"/>
                        <a:t> </a:t>
                      </a:r>
                      <a:endParaRPr lang="en-US"/>
                    </a:p>
                  </a:txBody>
                  <a:tcPr marL="68580" marR="68580" marT="0" marB="0" anchor="ctr"/>
                </a:tc>
                <a:extLst>
                  <a:ext uri="{0D108BD9-81ED-4DB2-BD59-A6C34878D82A}">
                    <a16:rowId xmlns:a16="http://schemas.microsoft.com/office/drawing/2014/main" xmlns="" val="10000"/>
                  </a:ext>
                </a:extLst>
              </a:tr>
              <a:tr h="200119">
                <a:tc>
                  <a:txBody>
                    <a:bodyPr/>
                    <a:lstStyle/>
                    <a:p>
                      <a:pPr marL="0" marR="0">
                        <a:lnSpc>
                          <a:spcPct val="115000"/>
                        </a:lnSpc>
                        <a:spcBef>
                          <a:spcPts val="0"/>
                        </a:spcBef>
                        <a:spcAft>
                          <a:spcPts val="0"/>
                        </a:spcAft>
                      </a:pPr>
                      <a:r>
                        <a:rPr lang="en-ZA"/>
                        <a:t>Lower skilled  (Levels 1-2)</a:t>
                      </a:r>
                      <a:endParaRPr lang="en-US"/>
                    </a:p>
                  </a:txBody>
                  <a:tcPr marL="68580" marR="68580" marT="0" marB="0" anchor="ctr"/>
                </a:tc>
                <a:tc>
                  <a:txBody>
                    <a:bodyPr/>
                    <a:lstStyle/>
                    <a:p>
                      <a:pPr marL="0" marR="0" algn="r">
                        <a:lnSpc>
                          <a:spcPct val="115000"/>
                        </a:lnSpc>
                        <a:spcBef>
                          <a:spcPts val="0"/>
                        </a:spcBef>
                        <a:spcAft>
                          <a:spcPts val="0"/>
                        </a:spcAft>
                      </a:pPr>
                      <a:r>
                        <a:rPr lang="en-ZA"/>
                        <a:t>0</a:t>
                      </a:r>
                      <a:endParaRPr lang="en-US"/>
                    </a:p>
                  </a:txBody>
                  <a:tcPr marL="68580" marR="68580" marT="0" marB="0" anchor="ctr"/>
                </a:tc>
                <a:tc>
                  <a:txBody>
                    <a:bodyPr/>
                    <a:lstStyle/>
                    <a:p>
                      <a:pPr marL="0" marR="0" algn="r">
                        <a:lnSpc>
                          <a:spcPct val="115000"/>
                        </a:lnSpc>
                        <a:spcBef>
                          <a:spcPts val="0"/>
                        </a:spcBef>
                        <a:spcAft>
                          <a:spcPts val="0"/>
                        </a:spcAft>
                      </a:pPr>
                      <a:r>
                        <a:rPr lang="en-ZA" dirty="0"/>
                        <a:t>0</a:t>
                      </a:r>
                      <a:endParaRPr lang="en-US" dirty="0"/>
                    </a:p>
                  </a:txBody>
                  <a:tcPr marL="68580" marR="68580" marT="0" marB="0" anchor="ctr"/>
                </a:tc>
                <a:tc>
                  <a:txBody>
                    <a:bodyPr/>
                    <a:lstStyle/>
                    <a:p>
                      <a:pPr marL="0" marR="0" algn="r">
                        <a:lnSpc>
                          <a:spcPct val="115000"/>
                        </a:lnSpc>
                        <a:spcBef>
                          <a:spcPts val="0"/>
                        </a:spcBef>
                        <a:spcAft>
                          <a:spcPts val="0"/>
                        </a:spcAft>
                      </a:pPr>
                      <a:r>
                        <a:rPr lang="en-ZA"/>
                        <a:t>0</a:t>
                      </a:r>
                      <a:endParaRPr lang="en-US"/>
                    </a:p>
                  </a:txBody>
                  <a:tcPr marL="68580" marR="68580" marT="0" marB="0" anchor="ctr"/>
                </a:tc>
                <a:tc>
                  <a:txBody>
                    <a:bodyPr/>
                    <a:lstStyle/>
                    <a:p>
                      <a:pPr marL="0" marR="0" algn="r">
                        <a:lnSpc>
                          <a:spcPct val="115000"/>
                        </a:lnSpc>
                        <a:spcBef>
                          <a:spcPts val="0"/>
                        </a:spcBef>
                        <a:spcAft>
                          <a:spcPts val="0"/>
                        </a:spcAft>
                      </a:pPr>
                      <a:r>
                        <a:rPr lang="en-ZA"/>
                        <a:t>0</a:t>
                      </a:r>
                      <a:endParaRPr lang="en-US"/>
                    </a:p>
                  </a:txBody>
                  <a:tcPr marL="68580" marR="68580" marT="0" marB="0" anchor="ctr"/>
                </a:tc>
                <a:extLst>
                  <a:ext uri="{0D108BD9-81ED-4DB2-BD59-A6C34878D82A}">
                    <a16:rowId xmlns:a16="http://schemas.microsoft.com/office/drawing/2014/main" xmlns="" val="10001"/>
                  </a:ext>
                </a:extLst>
              </a:tr>
              <a:tr h="200119">
                <a:tc>
                  <a:txBody>
                    <a:bodyPr/>
                    <a:lstStyle/>
                    <a:p>
                      <a:pPr marL="0" marR="0">
                        <a:lnSpc>
                          <a:spcPct val="115000"/>
                        </a:lnSpc>
                        <a:spcBef>
                          <a:spcPts val="0"/>
                        </a:spcBef>
                        <a:spcAft>
                          <a:spcPts val="0"/>
                        </a:spcAft>
                      </a:pPr>
                      <a:r>
                        <a:rPr lang="en-ZA"/>
                        <a:t>Skilled (Levels 3-5)</a:t>
                      </a:r>
                      <a:endParaRPr lang="en-US"/>
                    </a:p>
                  </a:txBody>
                  <a:tcPr marL="68580" marR="68580" marT="0" marB="0" anchor="ctr"/>
                </a:tc>
                <a:tc>
                  <a:txBody>
                    <a:bodyPr/>
                    <a:lstStyle/>
                    <a:p>
                      <a:pPr marL="0" marR="0" algn="r">
                        <a:lnSpc>
                          <a:spcPct val="115000"/>
                        </a:lnSpc>
                        <a:spcBef>
                          <a:spcPts val="0"/>
                        </a:spcBef>
                        <a:spcAft>
                          <a:spcPts val="0"/>
                        </a:spcAft>
                      </a:pPr>
                      <a:r>
                        <a:rPr lang="en-ZA"/>
                        <a:t>134</a:t>
                      </a:r>
                      <a:endParaRPr lang="en-US"/>
                    </a:p>
                  </a:txBody>
                  <a:tcPr marL="68580" marR="68580" marT="0" marB="0" anchor="ctr"/>
                </a:tc>
                <a:tc>
                  <a:txBody>
                    <a:bodyPr/>
                    <a:lstStyle/>
                    <a:p>
                      <a:pPr marL="0" marR="0" algn="r">
                        <a:lnSpc>
                          <a:spcPct val="115000"/>
                        </a:lnSpc>
                        <a:spcBef>
                          <a:spcPts val="0"/>
                        </a:spcBef>
                        <a:spcAft>
                          <a:spcPts val="0"/>
                        </a:spcAft>
                      </a:pPr>
                      <a:r>
                        <a:rPr lang="en-ZA" dirty="0"/>
                        <a:t>1</a:t>
                      </a:r>
                      <a:endParaRPr lang="en-US" dirty="0"/>
                    </a:p>
                  </a:txBody>
                  <a:tcPr marL="68580" marR="68580" marT="0" marB="0" anchor="ctr"/>
                </a:tc>
                <a:tc>
                  <a:txBody>
                    <a:bodyPr/>
                    <a:lstStyle/>
                    <a:p>
                      <a:pPr marL="0" marR="0" algn="r">
                        <a:lnSpc>
                          <a:spcPct val="115000"/>
                        </a:lnSpc>
                        <a:spcBef>
                          <a:spcPts val="0"/>
                        </a:spcBef>
                        <a:spcAft>
                          <a:spcPts val="0"/>
                        </a:spcAft>
                      </a:pPr>
                      <a:r>
                        <a:rPr lang="en-ZA" dirty="0"/>
                        <a:t>6</a:t>
                      </a:r>
                      <a:endParaRPr lang="en-US" dirty="0"/>
                    </a:p>
                  </a:txBody>
                  <a:tcPr marL="68580" marR="68580" marT="0" marB="0" anchor="ctr"/>
                </a:tc>
                <a:tc>
                  <a:txBody>
                    <a:bodyPr/>
                    <a:lstStyle/>
                    <a:p>
                      <a:pPr marL="0" marR="0" algn="r">
                        <a:lnSpc>
                          <a:spcPct val="115000"/>
                        </a:lnSpc>
                        <a:spcBef>
                          <a:spcPts val="0"/>
                        </a:spcBef>
                        <a:spcAft>
                          <a:spcPts val="0"/>
                        </a:spcAft>
                      </a:pPr>
                      <a:r>
                        <a:rPr lang="en-ZA"/>
                        <a:t>4.5</a:t>
                      </a:r>
                      <a:endParaRPr lang="en-US"/>
                    </a:p>
                  </a:txBody>
                  <a:tcPr marL="68580" marR="68580" marT="0" marB="0" anchor="ctr"/>
                </a:tc>
                <a:extLst>
                  <a:ext uri="{0D108BD9-81ED-4DB2-BD59-A6C34878D82A}">
                    <a16:rowId xmlns:a16="http://schemas.microsoft.com/office/drawing/2014/main" xmlns="" val="10002"/>
                  </a:ext>
                </a:extLst>
              </a:tr>
              <a:tr h="418846">
                <a:tc>
                  <a:txBody>
                    <a:bodyPr/>
                    <a:lstStyle/>
                    <a:p>
                      <a:pPr marL="0" marR="0">
                        <a:lnSpc>
                          <a:spcPct val="115000"/>
                        </a:lnSpc>
                        <a:spcBef>
                          <a:spcPts val="0"/>
                        </a:spcBef>
                        <a:spcAft>
                          <a:spcPts val="0"/>
                        </a:spcAft>
                      </a:pPr>
                      <a:r>
                        <a:rPr lang="en-ZA" dirty="0"/>
                        <a:t>Highly skilled production (Levels 6-8)</a:t>
                      </a:r>
                      <a:endParaRPr lang="en-US" dirty="0"/>
                    </a:p>
                  </a:txBody>
                  <a:tcPr marL="68580" marR="68580" marT="0" marB="0" anchor="ctr"/>
                </a:tc>
                <a:tc>
                  <a:txBody>
                    <a:bodyPr/>
                    <a:lstStyle/>
                    <a:p>
                      <a:pPr marL="0" marR="0" algn="r">
                        <a:lnSpc>
                          <a:spcPct val="115000"/>
                        </a:lnSpc>
                        <a:spcBef>
                          <a:spcPts val="0"/>
                        </a:spcBef>
                        <a:spcAft>
                          <a:spcPts val="0"/>
                        </a:spcAft>
                      </a:pPr>
                      <a:r>
                        <a:rPr lang="en-ZA"/>
                        <a:t>737</a:t>
                      </a:r>
                      <a:endParaRPr lang="en-US"/>
                    </a:p>
                  </a:txBody>
                  <a:tcPr marL="68580" marR="68580" marT="0" marB="0" anchor="ctr"/>
                </a:tc>
                <a:tc>
                  <a:txBody>
                    <a:bodyPr/>
                    <a:lstStyle/>
                    <a:p>
                      <a:pPr marL="0" marR="0" algn="r">
                        <a:lnSpc>
                          <a:spcPct val="115000"/>
                        </a:lnSpc>
                        <a:spcBef>
                          <a:spcPts val="0"/>
                        </a:spcBef>
                        <a:spcAft>
                          <a:spcPts val="0"/>
                        </a:spcAft>
                      </a:pPr>
                      <a:r>
                        <a:rPr lang="en-ZA"/>
                        <a:t>2</a:t>
                      </a:r>
                      <a:endParaRPr lang="en-US"/>
                    </a:p>
                  </a:txBody>
                  <a:tcPr marL="68580" marR="68580" marT="0" marB="0" anchor="ctr"/>
                </a:tc>
                <a:tc>
                  <a:txBody>
                    <a:bodyPr/>
                    <a:lstStyle/>
                    <a:p>
                      <a:pPr marL="0" marR="0" algn="r">
                        <a:lnSpc>
                          <a:spcPct val="115000"/>
                        </a:lnSpc>
                        <a:spcBef>
                          <a:spcPts val="0"/>
                        </a:spcBef>
                        <a:spcAft>
                          <a:spcPts val="0"/>
                        </a:spcAft>
                      </a:pPr>
                      <a:r>
                        <a:rPr lang="en-ZA" dirty="0"/>
                        <a:t>26</a:t>
                      </a:r>
                      <a:endParaRPr lang="en-US" dirty="0"/>
                    </a:p>
                  </a:txBody>
                  <a:tcPr marL="68580" marR="68580" marT="0" marB="0" anchor="ctr"/>
                </a:tc>
                <a:tc>
                  <a:txBody>
                    <a:bodyPr/>
                    <a:lstStyle/>
                    <a:p>
                      <a:pPr marL="0" marR="0" algn="r">
                        <a:lnSpc>
                          <a:spcPct val="115000"/>
                        </a:lnSpc>
                        <a:spcBef>
                          <a:spcPts val="0"/>
                        </a:spcBef>
                        <a:spcAft>
                          <a:spcPts val="0"/>
                        </a:spcAft>
                      </a:pPr>
                      <a:r>
                        <a:rPr lang="en-ZA"/>
                        <a:t>3.5</a:t>
                      </a:r>
                      <a:endParaRPr lang="en-US"/>
                    </a:p>
                  </a:txBody>
                  <a:tcPr marL="68580" marR="68580" marT="0" marB="0" anchor="ctr"/>
                </a:tc>
                <a:extLst>
                  <a:ext uri="{0D108BD9-81ED-4DB2-BD59-A6C34878D82A}">
                    <a16:rowId xmlns:a16="http://schemas.microsoft.com/office/drawing/2014/main" xmlns="" val="10003"/>
                  </a:ext>
                </a:extLst>
              </a:tr>
              <a:tr h="518773">
                <a:tc>
                  <a:txBody>
                    <a:bodyPr/>
                    <a:lstStyle/>
                    <a:p>
                      <a:pPr marL="0" marR="0">
                        <a:lnSpc>
                          <a:spcPct val="115000"/>
                        </a:lnSpc>
                        <a:spcBef>
                          <a:spcPts val="0"/>
                        </a:spcBef>
                        <a:spcAft>
                          <a:spcPts val="0"/>
                        </a:spcAft>
                      </a:pPr>
                      <a:r>
                        <a:rPr lang="en-ZA"/>
                        <a:t>Highly skilled supervision  (Levels 9-12)</a:t>
                      </a:r>
                      <a:endParaRPr lang="en-US"/>
                    </a:p>
                  </a:txBody>
                  <a:tcPr marL="68580" marR="68580" marT="0" marB="0" anchor="ctr"/>
                </a:tc>
                <a:tc>
                  <a:txBody>
                    <a:bodyPr/>
                    <a:lstStyle/>
                    <a:p>
                      <a:pPr marL="0" marR="0" algn="r">
                        <a:lnSpc>
                          <a:spcPct val="115000"/>
                        </a:lnSpc>
                        <a:spcBef>
                          <a:spcPts val="0"/>
                        </a:spcBef>
                        <a:spcAft>
                          <a:spcPts val="0"/>
                        </a:spcAft>
                      </a:pPr>
                      <a:r>
                        <a:rPr lang="en-ZA"/>
                        <a:t>1 039 </a:t>
                      </a:r>
                      <a:endParaRPr lang="en-US"/>
                    </a:p>
                  </a:txBody>
                  <a:tcPr marL="68580" marR="68580" marT="0" marB="0" anchor="ctr"/>
                </a:tc>
                <a:tc>
                  <a:txBody>
                    <a:bodyPr/>
                    <a:lstStyle/>
                    <a:p>
                      <a:pPr marL="0" marR="0" algn="r">
                        <a:lnSpc>
                          <a:spcPct val="115000"/>
                        </a:lnSpc>
                        <a:spcBef>
                          <a:spcPts val="0"/>
                        </a:spcBef>
                        <a:spcAft>
                          <a:spcPts val="0"/>
                        </a:spcAft>
                      </a:pPr>
                      <a:r>
                        <a:rPr lang="en-ZA"/>
                        <a:t>3</a:t>
                      </a:r>
                      <a:endParaRPr lang="en-US"/>
                    </a:p>
                  </a:txBody>
                  <a:tcPr marL="68580" marR="68580" marT="0" marB="0" anchor="ctr"/>
                </a:tc>
                <a:tc>
                  <a:txBody>
                    <a:bodyPr/>
                    <a:lstStyle/>
                    <a:p>
                      <a:pPr marL="0" marR="0" algn="r">
                        <a:lnSpc>
                          <a:spcPct val="115000"/>
                        </a:lnSpc>
                        <a:spcBef>
                          <a:spcPts val="0"/>
                        </a:spcBef>
                        <a:spcAft>
                          <a:spcPts val="0"/>
                        </a:spcAft>
                      </a:pPr>
                      <a:r>
                        <a:rPr lang="en-ZA" dirty="0"/>
                        <a:t>55</a:t>
                      </a:r>
                      <a:endParaRPr lang="en-US" dirty="0"/>
                    </a:p>
                  </a:txBody>
                  <a:tcPr marL="68580" marR="68580" marT="0" marB="0" anchor="ctr"/>
                </a:tc>
                <a:tc>
                  <a:txBody>
                    <a:bodyPr/>
                    <a:lstStyle/>
                    <a:p>
                      <a:pPr marL="0" marR="0" algn="r">
                        <a:lnSpc>
                          <a:spcPct val="115000"/>
                        </a:lnSpc>
                        <a:spcBef>
                          <a:spcPts val="0"/>
                        </a:spcBef>
                        <a:spcAft>
                          <a:spcPts val="0"/>
                        </a:spcAft>
                      </a:pPr>
                      <a:r>
                        <a:rPr lang="en-ZA"/>
                        <a:t>5.3</a:t>
                      </a:r>
                      <a:endParaRPr lang="en-US"/>
                    </a:p>
                  </a:txBody>
                  <a:tcPr marL="68580" marR="68580" marT="0" marB="0" anchor="ctr"/>
                </a:tc>
                <a:extLst>
                  <a:ext uri="{0D108BD9-81ED-4DB2-BD59-A6C34878D82A}">
                    <a16:rowId xmlns:a16="http://schemas.microsoft.com/office/drawing/2014/main" xmlns="" val="10004"/>
                  </a:ext>
                </a:extLst>
              </a:tr>
              <a:tr h="200119">
                <a:tc>
                  <a:txBody>
                    <a:bodyPr/>
                    <a:lstStyle/>
                    <a:p>
                      <a:pPr marL="0" marR="0">
                        <a:lnSpc>
                          <a:spcPct val="115000"/>
                        </a:lnSpc>
                        <a:spcBef>
                          <a:spcPts val="0"/>
                        </a:spcBef>
                        <a:spcAft>
                          <a:spcPts val="0"/>
                        </a:spcAft>
                      </a:pPr>
                      <a:r>
                        <a:rPr lang="en-ZA"/>
                        <a:t>SMS Bands A</a:t>
                      </a:r>
                      <a:endParaRPr lang="en-US"/>
                    </a:p>
                  </a:txBody>
                  <a:tcPr marL="68580" marR="68580" marT="0" marB="0" anchor="ctr"/>
                </a:tc>
                <a:tc>
                  <a:txBody>
                    <a:bodyPr/>
                    <a:lstStyle/>
                    <a:p>
                      <a:pPr marL="0" marR="0" algn="r">
                        <a:lnSpc>
                          <a:spcPct val="115000"/>
                        </a:lnSpc>
                        <a:spcBef>
                          <a:spcPts val="0"/>
                        </a:spcBef>
                        <a:spcAft>
                          <a:spcPts val="0"/>
                        </a:spcAft>
                      </a:pPr>
                      <a:r>
                        <a:rPr lang="en-ZA"/>
                        <a:t>181</a:t>
                      </a:r>
                      <a:endParaRPr lang="en-US"/>
                    </a:p>
                  </a:txBody>
                  <a:tcPr marL="68580" marR="68580" marT="0" marB="0" anchor="ctr"/>
                </a:tc>
                <a:tc>
                  <a:txBody>
                    <a:bodyPr/>
                    <a:lstStyle/>
                    <a:p>
                      <a:pPr marL="0" marR="0" algn="r">
                        <a:lnSpc>
                          <a:spcPct val="115000"/>
                        </a:lnSpc>
                        <a:spcBef>
                          <a:spcPts val="0"/>
                        </a:spcBef>
                        <a:spcAft>
                          <a:spcPts val="0"/>
                        </a:spcAft>
                      </a:pPr>
                      <a:r>
                        <a:rPr lang="en-ZA"/>
                        <a:t>3</a:t>
                      </a:r>
                      <a:endParaRPr lang="en-US"/>
                    </a:p>
                  </a:txBody>
                  <a:tcPr marL="68580" marR="68580" marT="0" marB="0" anchor="ctr"/>
                </a:tc>
                <a:tc>
                  <a:txBody>
                    <a:bodyPr/>
                    <a:lstStyle/>
                    <a:p>
                      <a:pPr marL="0" marR="0" algn="r">
                        <a:lnSpc>
                          <a:spcPct val="115000"/>
                        </a:lnSpc>
                        <a:spcBef>
                          <a:spcPts val="0"/>
                        </a:spcBef>
                        <a:spcAft>
                          <a:spcPts val="0"/>
                        </a:spcAft>
                      </a:pPr>
                      <a:r>
                        <a:rPr lang="en-ZA" dirty="0"/>
                        <a:t>19</a:t>
                      </a:r>
                      <a:endParaRPr lang="en-US" dirty="0"/>
                    </a:p>
                  </a:txBody>
                  <a:tcPr marL="68580" marR="68580" marT="0" marB="0" anchor="ctr"/>
                </a:tc>
                <a:tc>
                  <a:txBody>
                    <a:bodyPr/>
                    <a:lstStyle/>
                    <a:p>
                      <a:pPr marL="0" marR="0" algn="r">
                        <a:lnSpc>
                          <a:spcPct val="115000"/>
                        </a:lnSpc>
                        <a:spcBef>
                          <a:spcPts val="0"/>
                        </a:spcBef>
                        <a:spcAft>
                          <a:spcPts val="0"/>
                        </a:spcAft>
                      </a:pPr>
                      <a:r>
                        <a:rPr lang="en-ZA"/>
                        <a:t>10.5</a:t>
                      </a:r>
                      <a:endParaRPr lang="en-US"/>
                    </a:p>
                  </a:txBody>
                  <a:tcPr marL="68580" marR="68580" marT="0" marB="0" anchor="ctr"/>
                </a:tc>
                <a:extLst>
                  <a:ext uri="{0D108BD9-81ED-4DB2-BD59-A6C34878D82A}">
                    <a16:rowId xmlns:a16="http://schemas.microsoft.com/office/drawing/2014/main" xmlns="" val="10005"/>
                  </a:ext>
                </a:extLst>
              </a:tr>
              <a:tr h="200119">
                <a:tc>
                  <a:txBody>
                    <a:bodyPr/>
                    <a:lstStyle/>
                    <a:p>
                      <a:pPr marL="0" marR="0">
                        <a:lnSpc>
                          <a:spcPct val="115000"/>
                        </a:lnSpc>
                        <a:spcBef>
                          <a:spcPts val="0"/>
                        </a:spcBef>
                        <a:spcAft>
                          <a:spcPts val="0"/>
                        </a:spcAft>
                      </a:pPr>
                      <a:r>
                        <a:rPr lang="en-ZA"/>
                        <a:t>SMS Bands B</a:t>
                      </a:r>
                      <a:endParaRPr lang="en-US"/>
                    </a:p>
                  </a:txBody>
                  <a:tcPr marL="68580" marR="68580" marT="0" marB="0" anchor="ctr"/>
                </a:tc>
                <a:tc>
                  <a:txBody>
                    <a:bodyPr/>
                    <a:lstStyle/>
                    <a:p>
                      <a:pPr marL="0" marR="0" algn="r">
                        <a:lnSpc>
                          <a:spcPct val="115000"/>
                        </a:lnSpc>
                        <a:spcBef>
                          <a:spcPts val="0"/>
                        </a:spcBef>
                        <a:spcAft>
                          <a:spcPts val="0"/>
                        </a:spcAft>
                      </a:pPr>
                      <a:r>
                        <a:rPr lang="en-ZA"/>
                        <a:t>75 </a:t>
                      </a:r>
                      <a:endParaRPr lang="en-US"/>
                    </a:p>
                  </a:txBody>
                  <a:tcPr marL="68580" marR="68580" marT="0" marB="0" anchor="ctr"/>
                </a:tc>
                <a:tc>
                  <a:txBody>
                    <a:bodyPr/>
                    <a:lstStyle/>
                    <a:p>
                      <a:pPr marL="0" marR="0" algn="r">
                        <a:lnSpc>
                          <a:spcPct val="115000"/>
                        </a:lnSpc>
                        <a:spcBef>
                          <a:spcPts val="0"/>
                        </a:spcBef>
                        <a:spcAft>
                          <a:spcPts val="0"/>
                        </a:spcAft>
                      </a:pPr>
                      <a:r>
                        <a:rPr lang="en-ZA"/>
                        <a:t>1</a:t>
                      </a:r>
                      <a:endParaRPr lang="en-US"/>
                    </a:p>
                  </a:txBody>
                  <a:tcPr marL="68580" marR="68580" marT="0" marB="0" anchor="ctr"/>
                </a:tc>
                <a:tc>
                  <a:txBody>
                    <a:bodyPr/>
                    <a:lstStyle/>
                    <a:p>
                      <a:pPr marL="0" marR="0" algn="r">
                        <a:lnSpc>
                          <a:spcPct val="115000"/>
                        </a:lnSpc>
                        <a:spcBef>
                          <a:spcPts val="0"/>
                        </a:spcBef>
                        <a:spcAft>
                          <a:spcPts val="0"/>
                        </a:spcAft>
                      </a:pPr>
                      <a:r>
                        <a:rPr lang="en-ZA" dirty="0"/>
                        <a:t>8</a:t>
                      </a:r>
                      <a:endParaRPr lang="en-US" dirty="0"/>
                    </a:p>
                  </a:txBody>
                  <a:tcPr marL="68580" marR="68580" marT="0" marB="0" anchor="ctr"/>
                </a:tc>
                <a:tc>
                  <a:txBody>
                    <a:bodyPr/>
                    <a:lstStyle/>
                    <a:p>
                      <a:pPr marL="0" marR="0" algn="r">
                        <a:lnSpc>
                          <a:spcPct val="115000"/>
                        </a:lnSpc>
                        <a:spcBef>
                          <a:spcPts val="0"/>
                        </a:spcBef>
                        <a:spcAft>
                          <a:spcPts val="0"/>
                        </a:spcAft>
                      </a:pPr>
                      <a:r>
                        <a:rPr lang="en-ZA"/>
                        <a:t>10.7</a:t>
                      </a:r>
                      <a:endParaRPr lang="en-US"/>
                    </a:p>
                  </a:txBody>
                  <a:tcPr marL="68580" marR="68580" marT="0" marB="0" anchor="ctr"/>
                </a:tc>
                <a:extLst>
                  <a:ext uri="{0D108BD9-81ED-4DB2-BD59-A6C34878D82A}">
                    <a16:rowId xmlns:a16="http://schemas.microsoft.com/office/drawing/2014/main" xmlns="" val="10006"/>
                  </a:ext>
                </a:extLst>
              </a:tr>
              <a:tr h="200119">
                <a:tc>
                  <a:txBody>
                    <a:bodyPr/>
                    <a:lstStyle/>
                    <a:p>
                      <a:pPr marL="0" marR="0">
                        <a:lnSpc>
                          <a:spcPct val="115000"/>
                        </a:lnSpc>
                        <a:spcBef>
                          <a:spcPts val="0"/>
                        </a:spcBef>
                        <a:spcAft>
                          <a:spcPts val="0"/>
                        </a:spcAft>
                      </a:pPr>
                      <a:r>
                        <a:rPr lang="en-ZA"/>
                        <a:t>SMS Bands C</a:t>
                      </a:r>
                      <a:endParaRPr lang="en-US"/>
                    </a:p>
                  </a:txBody>
                  <a:tcPr marL="68580" marR="68580" marT="0" marB="0" anchor="ctr"/>
                </a:tc>
                <a:tc>
                  <a:txBody>
                    <a:bodyPr/>
                    <a:lstStyle/>
                    <a:p>
                      <a:pPr marL="0" marR="0" algn="r">
                        <a:lnSpc>
                          <a:spcPct val="115000"/>
                        </a:lnSpc>
                        <a:spcBef>
                          <a:spcPts val="0"/>
                        </a:spcBef>
                        <a:spcAft>
                          <a:spcPts val="0"/>
                        </a:spcAft>
                      </a:pPr>
                      <a:r>
                        <a:rPr lang="en-ZA"/>
                        <a:t>20</a:t>
                      </a:r>
                      <a:endParaRPr lang="en-US"/>
                    </a:p>
                  </a:txBody>
                  <a:tcPr marL="68580" marR="68580" marT="0" marB="0" anchor="ctr"/>
                </a:tc>
                <a:tc>
                  <a:txBody>
                    <a:bodyPr/>
                    <a:lstStyle/>
                    <a:p>
                      <a:pPr marL="0" marR="0" indent="390525" algn="r">
                        <a:lnSpc>
                          <a:spcPct val="115000"/>
                        </a:lnSpc>
                        <a:spcBef>
                          <a:spcPts val="0"/>
                        </a:spcBef>
                        <a:spcAft>
                          <a:spcPts val="0"/>
                        </a:spcAft>
                      </a:pPr>
                      <a:r>
                        <a:rPr lang="en-ZA" dirty="0"/>
                        <a:t>0</a:t>
                      </a:r>
                      <a:endParaRPr lang="en-US" dirty="0"/>
                    </a:p>
                  </a:txBody>
                  <a:tcPr marL="68580" marR="68580" marT="0" marB="0" anchor="ctr"/>
                </a:tc>
                <a:tc>
                  <a:txBody>
                    <a:bodyPr/>
                    <a:lstStyle/>
                    <a:p>
                      <a:pPr marL="0" marR="0" indent="390525" algn="r">
                        <a:lnSpc>
                          <a:spcPct val="115000"/>
                        </a:lnSpc>
                        <a:spcBef>
                          <a:spcPts val="0"/>
                        </a:spcBef>
                        <a:spcAft>
                          <a:spcPts val="0"/>
                        </a:spcAft>
                      </a:pPr>
                      <a:r>
                        <a:rPr lang="en-ZA" dirty="0"/>
                        <a:t>3</a:t>
                      </a:r>
                      <a:endParaRPr lang="en-US" dirty="0"/>
                    </a:p>
                  </a:txBody>
                  <a:tcPr marL="68580" marR="68580" marT="0" marB="0" anchor="ctr"/>
                </a:tc>
                <a:tc>
                  <a:txBody>
                    <a:bodyPr/>
                    <a:lstStyle/>
                    <a:p>
                      <a:pPr marL="0" marR="0" algn="r">
                        <a:lnSpc>
                          <a:spcPct val="115000"/>
                        </a:lnSpc>
                        <a:spcBef>
                          <a:spcPts val="0"/>
                        </a:spcBef>
                        <a:spcAft>
                          <a:spcPts val="0"/>
                        </a:spcAft>
                      </a:pPr>
                      <a:r>
                        <a:rPr lang="en-ZA"/>
                        <a:t>15</a:t>
                      </a:r>
                      <a:endParaRPr lang="en-US"/>
                    </a:p>
                  </a:txBody>
                  <a:tcPr marL="68580" marR="68580" marT="0" marB="0" anchor="ctr"/>
                </a:tc>
                <a:extLst>
                  <a:ext uri="{0D108BD9-81ED-4DB2-BD59-A6C34878D82A}">
                    <a16:rowId xmlns:a16="http://schemas.microsoft.com/office/drawing/2014/main" xmlns="" val="10007"/>
                  </a:ext>
                </a:extLst>
              </a:tr>
              <a:tr h="200119">
                <a:tc>
                  <a:txBody>
                    <a:bodyPr/>
                    <a:lstStyle/>
                    <a:p>
                      <a:pPr marL="0" marR="0">
                        <a:lnSpc>
                          <a:spcPct val="115000"/>
                        </a:lnSpc>
                        <a:spcBef>
                          <a:spcPts val="0"/>
                        </a:spcBef>
                        <a:spcAft>
                          <a:spcPts val="0"/>
                        </a:spcAft>
                      </a:pPr>
                      <a:r>
                        <a:rPr lang="en-ZA"/>
                        <a:t>SMS Bands D</a:t>
                      </a:r>
                      <a:endParaRPr lang="en-US"/>
                    </a:p>
                  </a:txBody>
                  <a:tcPr marL="68580" marR="68580" marT="0" marB="0" anchor="ctr"/>
                </a:tc>
                <a:tc>
                  <a:txBody>
                    <a:bodyPr/>
                    <a:lstStyle/>
                    <a:p>
                      <a:pPr marL="0" marR="0" algn="r">
                        <a:lnSpc>
                          <a:spcPct val="115000"/>
                        </a:lnSpc>
                        <a:spcBef>
                          <a:spcPts val="0"/>
                        </a:spcBef>
                        <a:spcAft>
                          <a:spcPts val="0"/>
                        </a:spcAft>
                      </a:pPr>
                      <a:r>
                        <a:rPr lang="en-ZA"/>
                        <a:t>2</a:t>
                      </a:r>
                      <a:endParaRPr lang="en-US"/>
                    </a:p>
                  </a:txBody>
                  <a:tcPr marL="68580" marR="68580" marT="0" marB="0" anchor="ctr"/>
                </a:tc>
                <a:tc>
                  <a:txBody>
                    <a:bodyPr/>
                    <a:lstStyle/>
                    <a:p>
                      <a:pPr marL="0" marR="0" indent="390525" algn="r">
                        <a:lnSpc>
                          <a:spcPct val="115000"/>
                        </a:lnSpc>
                        <a:spcBef>
                          <a:spcPts val="0"/>
                        </a:spcBef>
                        <a:spcAft>
                          <a:spcPts val="0"/>
                        </a:spcAft>
                      </a:pPr>
                      <a:r>
                        <a:rPr lang="en-ZA"/>
                        <a:t>0</a:t>
                      </a:r>
                      <a:endParaRPr lang="en-US"/>
                    </a:p>
                  </a:txBody>
                  <a:tcPr marL="68580" marR="68580" marT="0" marB="0" anchor="ctr"/>
                </a:tc>
                <a:tc>
                  <a:txBody>
                    <a:bodyPr/>
                    <a:lstStyle/>
                    <a:p>
                      <a:pPr marL="0" marR="0" indent="390525" algn="r">
                        <a:lnSpc>
                          <a:spcPct val="115000"/>
                        </a:lnSpc>
                        <a:spcBef>
                          <a:spcPts val="0"/>
                        </a:spcBef>
                        <a:spcAft>
                          <a:spcPts val="0"/>
                        </a:spcAft>
                      </a:pPr>
                      <a:r>
                        <a:rPr lang="en-ZA" dirty="0"/>
                        <a:t>0</a:t>
                      </a:r>
                      <a:endParaRPr lang="en-US" dirty="0"/>
                    </a:p>
                  </a:txBody>
                  <a:tcPr marL="68580" marR="68580" marT="0" marB="0" anchor="ctr"/>
                </a:tc>
                <a:tc>
                  <a:txBody>
                    <a:bodyPr/>
                    <a:lstStyle/>
                    <a:p>
                      <a:pPr marL="0" marR="0" algn="r">
                        <a:lnSpc>
                          <a:spcPct val="115000"/>
                        </a:lnSpc>
                        <a:spcBef>
                          <a:spcPts val="0"/>
                        </a:spcBef>
                        <a:spcAft>
                          <a:spcPts val="0"/>
                        </a:spcAft>
                      </a:pPr>
                      <a:r>
                        <a:rPr lang="en-ZA" dirty="0"/>
                        <a:t>0</a:t>
                      </a:r>
                      <a:endParaRPr lang="en-US" dirty="0"/>
                    </a:p>
                  </a:txBody>
                  <a:tcPr marL="68580" marR="68580" marT="0" marB="0" anchor="ctr"/>
                </a:tc>
                <a:extLst>
                  <a:ext uri="{0D108BD9-81ED-4DB2-BD59-A6C34878D82A}">
                    <a16:rowId xmlns:a16="http://schemas.microsoft.com/office/drawing/2014/main" xmlns="" val="10008"/>
                  </a:ext>
                </a:extLst>
              </a:tr>
              <a:tr h="200119">
                <a:tc>
                  <a:txBody>
                    <a:bodyPr/>
                    <a:lstStyle/>
                    <a:p>
                      <a:pPr marL="0" marR="0">
                        <a:lnSpc>
                          <a:spcPct val="115000"/>
                        </a:lnSpc>
                        <a:spcBef>
                          <a:spcPts val="0"/>
                        </a:spcBef>
                        <a:spcAft>
                          <a:spcPts val="0"/>
                        </a:spcAft>
                      </a:pPr>
                      <a:r>
                        <a:rPr lang="en-ZA"/>
                        <a:t>Special Adviser</a:t>
                      </a:r>
                      <a:endParaRPr lang="en-US"/>
                    </a:p>
                  </a:txBody>
                  <a:tcPr marL="68580" marR="68580" marT="0" marB="0" anchor="ctr"/>
                </a:tc>
                <a:tc>
                  <a:txBody>
                    <a:bodyPr/>
                    <a:lstStyle/>
                    <a:p>
                      <a:pPr marL="0" marR="0" algn="r">
                        <a:lnSpc>
                          <a:spcPct val="115000"/>
                        </a:lnSpc>
                        <a:spcBef>
                          <a:spcPts val="0"/>
                        </a:spcBef>
                        <a:spcAft>
                          <a:spcPts val="0"/>
                        </a:spcAft>
                      </a:pPr>
                      <a:r>
                        <a:rPr lang="en-ZA"/>
                        <a:t>2</a:t>
                      </a:r>
                      <a:endParaRPr lang="en-US"/>
                    </a:p>
                  </a:txBody>
                  <a:tcPr marL="68580" marR="68580" marT="0" marB="0" anchor="ctr"/>
                </a:tc>
                <a:tc>
                  <a:txBody>
                    <a:bodyPr/>
                    <a:lstStyle/>
                    <a:p>
                      <a:pPr marL="0" marR="0" indent="390525" algn="r">
                        <a:lnSpc>
                          <a:spcPct val="115000"/>
                        </a:lnSpc>
                        <a:spcBef>
                          <a:spcPts val="0"/>
                        </a:spcBef>
                        <a:spcAft>
                          <a:spcPts val="0"/>
                        </a:spcAft>
                      </a:pPr>
                      <a:r>
                        <a:rPr lang="en-ZA"/>
                        <a:t>2</a:t>
                      </a:r>
                      <a:endParaRPr lang="en-US"/>
                    </a:p>
                  </a:txBody>
                  <a:tcPr marL="68580" marR="68580" marT="0" marB="0" anchor="ctr"/>
                </a:tc>
                <a:tc>
                  <a:txBody>
                    <a:bodyPr/>
                    <a:lstStyle/>
                    <a:p>
                      <a:pPr marL="0" marR="0" indent="390525" algn="r">
                        <a:lnSpc>
                          <a:spcPct val="115000"/>
                        </a:lnSpc>
                        <a:spcBef>
                          <a:spcPts val="0"/>
                        </a:spcBef>
                        <a:spcAft>
                          <a:spcPts val="0"/>
                        </a:spcAft>
                      </a:pPr>
                      <a:r>
                        <a:rPr lang="en-ZA"/>
                        <a:t>2</a:t>
                      </a:r>
                      <a:endParaRPr lang="en-US"/>
                    </a:p>
                  </a:txBody>
                  <a:tcPr marL="68580" marR="68580" marT="0" marB="0" anchor="ctr"/>
                </a:tc>
                <a:tc>
                  <a:txBody>
                    <a:bodyPr/>
                    <a:lstStyle/>
                    <a:p>
                      <a:pPr marL="0" marR="0" algn="r">
                        <a:lnSpc>
                          <a:spcPct val="115000"/>
                        </a:lnSpc>
                        <a:spcBef>
                          <a:spcPts val="0"/>
                        </a:spcBef>
                        <a:spcAft>
                          <a:spcPts val="0"/>
                        </a:spcAft>
                      </a:pPr>
                      <a:r>
                        <a:rPr lang="en-ZA" dirty="0"/>
                        <a:t>100</a:t>
                      </a:r>
                      <a:endParaRPr lang="en-US" dirty="0"/>
                    </a:p>
                  </a:txBody>
                  <a:tcPr marL="68580" marR="68580" marT="0" marB="0" anchor="ctr"/>
                </a:tc>
                <a:extLst>
                  <a:ext uri="{0D108BD9-81ED-4DB2-BD59-A6C34878D82A}">
                    <a16:rowId xmlns:a16="http://schemas.microsoft.com/office/drawing/2014/main" xmlns="" val="10009"/>
                  </a:ext>
                </a:extLst>
              </a:tr>
              <a:tr h="200119">
                <a:tc>
                  <a:txBody>
                    <a:bodyPr/>
                    <a:lstStyle/>
                    <a:p>
                      <a:pPr marL="0" marR="0">
                        <a:lnSpc>
                          <a:spcPct val="115000"/>
                        </a:lnSpc>
                        <a:spcBef>
                          <a:spcPts val="0"/>
                        </a:spcBef>
                        <a:spcAft>
                          <a:spcPts val="0"/>
                        </a:spcAft>
                      </a:pPr>
                      <a:r>
                        <a:rPr lang="en-ZA"/>
                        <a:t>POBs</a:t>
                      </a:r>
                      <a:endParaRPr lang="en-US"/>
                    </a:p>
                  </a:txBody>
                  <a:tcPr marL="68580" marR="68580" marT="0" marB="0" anchor="ctr"/>
                </a:tc>
                <a:tc>
                  <a:txBody>
                    <a:bodyPr/>
                    <a:lstStyle/>
                    <a:p>
                      <a:pPr marL="0" marR="0" algn="r">
                        <a:lnSpc>
                          <a:spcPct val="115000"/>
                        </a:lnSpc>
                        <a:spcBef>
                          <a:spcPts val="0"/>
                        </a:spcBef>
                        <a:spcAft>
                          <a:spcPts val="0"/>
                        </a:spcAft>
                      </a:pPr>
                      <a:r>
                        <a:rPr lang="en-ZA" dirty="0"/>
                        <a:t>3</a:t>
                      </a:r>
                      <a:endParaRPr lang="en-US" dirty="0"/>
                    </a:p>
                  </a:txBody>
                  <a:tcPr marL="68580" marR="68580" marT="0" marB="0" anchor="ctr"/>
                </a:tc>
                <a:tc>
                  <a:txBody>
                    <a:bodyPr/>
                    <a:lstStyle/>
                    <a:p>
                      <a:pPr marL="0" marR="0" indent="390525" algn="r">
                        <a:lnSpc>
                          <a:spcPct val="115000"/>
                        </a:lnSpc>
                        <a:spcBef>
                          <a:spcPts val="0"/>
                        </a:spcBef>
                        <a:spcAft>
                          <a:spcPts val="0"/>
                        </a:spcAft>
                      </a:pPr>
                      <a:r>
                        <a:rPr lang="en-ZA"/>
                        <a:t>3</a:t>
                      </a:r>
                      <a:endParaRPr lang="en-US"/>
                    </a:p>
                  </a:txBody>
                  <a:tcPr marL="68580" marR="68580" marT="0" marB="0" anchor="ctr"/>
                </a:tc>
                <a:tc>
                  <a:txBody>
                    <a:bodyPr/>
                    <a:lstStyle/>
                    <a:p>
                      <a:pPr marL="0" marR="0" indent="390525" algn="r">
                        <a:lnSpc>
                          <a:spcPct val="115000"/>
                        </a:lnSpc>
                        <a:spcBef>
                          <a:spcPts val="0"/>
                        </a:spcBef>
                        <a:spcAft>
                          <a:spcPts val="0"/>
                        </a:spcAft>
                      </a:pPr>
                      <a:r>
                        <a:rPr lang="en-ZA"/>
                        <a:t>3</a:t>
                      </a:r>
                      <a:endParaRPr lang="en-US"/>
                    </a:p>
                  </a:txBody>
                  <a:tcPr marL="68580" marR="68580" marT="0" marB="0" anchor="ctr"/>
                </a:tc>
                <a:tc>
                  <a:txBody>
                    <a:bodyPr/>
                    <a:lstStyle/>
                    <a:p>
                      <a:pPr marL="0" marR="0" algn="r">
                        <a:lnSpc>
                          <a:spcPct val="115000"/>
                        </a:lnSpc>
                        <a:spcBef>
                          <a:spcPts val="0"/>
                        </a:spcBef>
                        <a:spcAft>
                          <a:spcPts val="0"/>
                        </a:spcAft>
                      </a:pPr>
                      <a:r>
                        <a:rPr lang="en-ZA" dirty="0"/>
                        <a:t>100</a:t>
                      </a:r>
                      <a:endParaRPr lang="en-US" dirty="0"/>
                    </a:p>
                  </a:txBody>
                  <a:tcPr marL="68580" marR="68580" marT="0" marB="0" anchor="ctr"/>
                </a:tc>
                <a:extLst>
                  <a:ext uri="{0D108BD9-81ED-4DB2-BD59-A6C34878D82A}">
                    <a16:rowId xmlns:a16="http://schemas.microsoft.com/office/drawing/2014/main" xmlns="" val="10010"/>
                  </a:ext>
                </a:extLst>
              </a:tr>
              <a:tr h="200119">
                <a:tc>
                  <a:txBody>
                    <a:bodyPr/>
                    <a:lstStyle/>
                    <a:p>
                      <a:pPr marL="0" marR="0">
                        <a:lnSpc>
                          <a:spcPct val="115000"/>
                        </a:lnSpc>
                        <a:spcBef>
                          <a:spcPts val="0"/>
                        </a:spcBef>
                        <a:spcAft>
                          <a:spcPts val="0"/>
                        </a:spcAft>
                      </a:pPr>
                      <a:r>
                        <a:rPr lang="en-ZA"/>
                        <a:t>Total  </a:t>
                      </a:r>
                      <a:endParaRPr lang="en-US"/>
                    </a:p>
                  </a:txBody>
                  <a:tcPr marL="68580" marR="68580" marT="0" marB="0" anchor="ctr"/>
                </a:tc>
                <a:tc>
                  <a:txBody>
                    <a:bodyPr/>
                    <a:lstStyle/>
                    <a:p>
                      <a:pPr marL="0" marR="0" algn="r">
                        <a:lnSpc>
                          <a:spcPct val="115000"/>
                        </a:lnSpc>
                        <a:spcBef>
                          <a:spcPts val="0"/>
                        </a:spcBef>
                        <a:spcAft>
                          <a:spcPts val="0"/>
                        </a:spcAft>
                      </a:pPr>
                      <a:r>
                        <a:rPr lang="en-ZA"/>
                        <a:t> 2 193</a:t>
                      </a:r>
                      <a:endParaRPr lang="en-US"/>
                    </a:p>
                  </a:txBody>
                  <a:tcPr marL="68580" marR="68580" marT="0" marB="0" anchor="ctr"/>
                </a:tc>
                <a:tc>
                  <a:txBody>
                    <a:bodyPr/>
                    <a:lstStyle/>
                    <a:p>
                      <a:pPr marL="0" marR="0" algn="r">
                        <a:lnSpc>
                          <a:spcPct val="115000"/>
                        </a:lnSpc>
                        <a:spcBef>
                          <a:spcPts val="0"/>
                        </a:spcBef>
                        <a:spcAft>
                          <a:spcPts val="0"/>
                        </a:spcAft>
                      </a:pPr>
                      <a:r>
                        <a:rPr lang="en-ZA"/>
                        <a:t>15</a:t>
                      </a:r>
                      <a:endParaRPr lang="en-US"/>
                    </a:p>
                  </a:txBody>
                  <a:tcPr marL="68580" marR="68580" marT="0" marB="0" anchor="ctr"/>
                </a:tc>
                <a:tc>
                  <a:txBody>
                    <a:bodyPr/>
                    <a:lstStyle/>
                    <a:p>
                      <a:pPr marL="0" marR="0" algn="r">
                        <a:lnSpc>
                          <a:spcPct val="115000"/>
                        </a:lnSpc>
                        <a:spcBef>
                          <a:spcPts val="0"/>
                        </a:spcBef>
                        <a:spcAft>
                          <a:spcPts val="0"/>
                        </a:spcAft>
                      </a:pPr>
                      <a:r>
                        <a:rPr lang="en-ZA"/>
                        <a:t>122</a:t>
                      </a:r>
                      <a:endParaRPr lang="en-US"/>
                    </a:p>
                  </a:txBody>
                  <a:tcPr marL="68580" marR="68580" marT="0" marB="0" anchor="ctr"/>
                </a:tc>
                <a:tc>
                  <a:txBody>
                    <a:bodyPr/>
                    <a:lstStyle/>
                    <a:p>
                      <a:pPr marL="0" marR="0" algn="r">
                        <a:lnSpc>
                          <a:spcPct val="115000"/>
                        </a:lnSpc>
                        <a:spcBef>
                          <a:spcPts val="0"/>
                        </a:spcBef>
                        <a:spcAft>
                          <a:spcPts val="0"/>
                        </a:spcAft>
                      </a:pPr>
                      <a:r>
                        <a:rPr lang="en-ZA" dirty="0"/>
                        <a:t>5.6</a:t>
                      </a:r>
                      <a:endParaRPr lang="en-US" dirty="0"/>
                    </a:p>
                  </a:txBody>
                  <a:tcPr marL="68580" marR="68580" marT="0" marB="0" anchor="ctr"/>
                </a:tc>
                <a:extLst>
                  <a:ext uri="{0D108BD9-81ED-4DB2-BD59-A6C34878D82A}">
                    <a16:rowId xmlns:a16="http://schemas.microsoft.com/office/drawing/2014/main" xmlns="" val="10011"/>
                  </a:ext>
                </a:extLst>
              </a:tr>
            </a:tbl>
          </a:graphicData>
        </a:graphic>
      </p:graphicFrame>
      <p:sp>
        <p:nvSpPr>
          <p:cNvPr id="5" name="Rectangle 1"/>
          <p:cNvSpPr>
            <a:spLocks noChangeArrowheads="1"/>
          </p:cNvSpPr>
          <p:nvPr/>
        </p:nvSpPr>
        <p:spPr bwMode="auto">
          <a:xfrm>
            <a:off x="457200" y="21209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xmlns="" val="460013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 y="116632"/>
            <a:ext cx="9144000" cy="1143000"/>
          </a:xfrm>
        </p:spPr>
        <p:txBody>
          <a:bodyPr/>
          <a:lstStyle/>
          <a:p>
            <a:r>
              <a:rPr lang="en-ZA" sz="3000" dirty="0">
                <a:solidFill>
                  <a:schemeClr val="tx1"/>
                </a:solidFill>
              </a:rPr>
              <a:t>REASONS WHY STAFF LEFT THE DEPARTMENT FOR THE PERIOD </a:t>
            </a:r>
            <a:br>
              <a:rPr lang="en-ZA" sz="3000" dirty="0">
                <a:solidFill>
                  <a:schemeClr val="tx1"/>
                </a:solidFill>
              </a:rPr>
            </a:br>
            <a:r>
              <a:rPr lang="en-ZA" sz="3000" dirty="0">
                <a:solidFill>
                  <a:schemeClr val="tx1"/>
                </a:solidFill>
              </a:rPr>
              <a:t>1 APRIL 2019 TO 31 MARCH 2020 </a:t>
            </a:r>
            <a:endParaRPr lang="en-US" sz="3000" dirty="0">
              <a:solidFill>
                <a:schemeClr val="tx1"/>
              </a:solidFill>
            </a:endParaRPr>
          </a:p>
        </p:txBody>
      </p:sp>
      <p:sp>
        <p:nvSpPr>
          <p:cNvPr id="3" name="Slide Number Placeholder 2"/>
          <p:cNvSpPr>
            <a:spLocks noGrp="1"/>
          </p:cNvSpPr>
          <p:nvPr>
            <p:ph type="sldNum" sz="quarter" idx="10"/>
          </p:nvPr>
        </p:nvSpPr>
        <p:spPr/>
        <p:txBody>
          <a:bodyPr/>
          <a:lstStyle/>
          <a:p>
            <a:fld id="{C9EED5BD-5D03-428F-AEAD-11353BA633BA}" type="slidenum">
              <a:rPr lang="en-GB" altLang="en-US" smtClean="0">
                <a:solidFill>
                  <a:prstClr val="black"/>
                </a:solidFill>
              </a:rPr>
              <a:pPr/>
              <a:t>62</a:t>
            </a:fld>
            <a:endParaRPr lang="en-GB" alt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414097812"/>
              </p:ext>
            </p:extLst>
          </p:nvPr>
        </p:nvGraphicFramePr>
        <p:xfrm>
          <a:off x="107504" y="1417639"/>
          <a:ext cx="8928993" cy="4243613"/>
        </p:xfrm>
        <a:graphic>
          <a:graphicData uri="http://schemas.openxmlformats.org/drawingml/2006/table">
            <a:tbl>
              <a:tblPr firstRow="1" firstCol="1" bandRow="1" bandCol="1">
                <a:tableStyleId>{5C22544A-7EE6-4342-B048-85BDC9FD1C3A}</a:tableStyleId>
              </a:tblPr>
              <a:tblGrid>
                <a:gridCol w="4750223">
                  <a:extLst>
                    <a:ext uri="{9D8B030D-6E8A-4147-A177-3AD203B41FA5}">
                      <a16:colId xmlns:a16="http://schemas.microsoft.com/office/drawing/2014/main" xmlns="" val="20000"/>
                    </a:ext>
                  </a:extLst>
                </a:gridCol>
                <a:gridCol w="2089385">
                  <a:extLst>
                    <a:ext uri="{9D8B030D-6E8A-4147-A177-3AD203B41FA5}">
                      <a16:colId xmlns:a16="http://schemas.microsoft.com/office/drawing/2014/main" xmlns="" val="20001"/>
                    </a:ext>
                  </a:extLst>
                </a:gridCol>
                <a:gridCol w="2089385">
                  <a:extLst>
                    <a:ext uri="{9D8B030D-6E8A-4147-A177-3AD203B41FA5}">
                      <a16:colId xmlns:a16="http://schemas.microsoft.com/office/drawing/2014/main" xmlns="" val="20002"/>
                    </a:ext>
                  </a:extLst>
                </a:gridCol>
              </a:tblGrid>
              <a:tr h="545601">
                <a:tc>
                  <a:txBody>
                    <a:bodyPr/>
                    <a:lstStyle/>
                    <a:p>
                      <a:pPr marL="0" marR="0">
                        <a:lnSpc>
                          <a:spcPct val="115000"/>
                        </a:lnSpc>
                        <a:spcBef>
                          <a:spcPts val="0"/>
                        </a:spcBef>
                        <a:spcAft>
                          <a:spcPts val="0"/>
                        </a:spcAft>
                      </a:pPr>
                      <a:r>
                        <a:rPr lang="en-ZA" dirty="0"/>
                        <a:t>Termination Type  </a:t>
                      </a:r>
                      <a:endParaRPr lang="en-US" dirty="0"/>
                    </a:p>
                  </a:txBody>
                  <a:tcPr marL="68580" marR="68580" marT="0" marB="0" anchor="ctr"/>
                </a:tc>
                <a:tc>
                  <a:txBody>
                    <a:bodyPr/>
                    <a:lstStyle/>
                    <a:p>
                      <a:pPr marL="0" marR="0" algn="r">
                        <a:lnSpc>
                          <a:spcPct val="115000"/>
                        </a:lnSpc>
                        <a:spcBef>
                          <a:spcPts val="0"/>
                        </a:spcBef>
                        <a:spcAft>
                          <a:spcPts val="0"/>
                        </a:spcAft>
                      </a:pPr>
                      <a:r>
                        <a:rPr lang="en-ZA" dirty="0"/>
                        <a:t>Number</a:t>
                      </a:r>
                      <a:endParaRPr lang="en-US" dirty="0"/>
                    </a:p>
                  </a:txBody>
                  <a:tcPr marL="68580" marR="68580" marT="0" marB="0" anchor="ctr"/>
                </a:tc>
                <a:tc>
                  <a:txBody>
                    <a:bodyPr/>
                    <a:lstStyle/>
                    <a:p>
                      <a:pPr marL="0" marR="0" algn="r">
                        <a:lnSpc>
                          <a:spcPct val="115000"/>
                        </a:lnSpc>
                        <a:spcBef>
                          <a:spcPts val="0"/>
                        </a:spcBef>
                        <a:spcAft>
                          <a:spcPts val="0"/>
                        </a:spcAft>
                      </a:pPr>
                      <a:r>
                        <a:rPr lang="en-ZA"/>
                        <a:t>% of Total Resignations</a:t>
                      </a:r>
                      <a:endParaRPr lang="en-US"/>
                    </a:p>
                  </a:txBody>
                  <a:tcPr marL="68580" marR="68580" marT="0" marB="0" anchor="ctr"/>
                </a:tc>
                <a:extLst>
                  <a:ext uri="{0D108BD9-81ED-4DB2-BD59-A6C34878D82A}">
                    <a16:rowId xmlns:a16="http://schemas.microsoft.com/office/drawing/2014/main" xmlns="" val="10000"/>
                  </a:ext>
                </a:extLst>
              </a:tr>
              <a:tr h="260681">
                <a:tc>
                  <a:txBody>
                    <a:bodyPr/>
                    <a:lstStyle/>
                    <a:p>
                      <a:pPr marL="0" marR="0">
                        <a:lnSpc>
                          <a:spcPct val="115000"/>
                        </a:lnSpc>
                        <a:spcBef>
                          <a:spcPts val="0"/>
                        </a:spcBef>
                        <a:spcAft>
                          <a:spcPts val="0"/>
                        </a:spcAft>
                      </a:pPr>
                      <a:r>
                        <a:rPr lang="en-ZA" dirty="0"/>
                        <a:t>Death</a:t>
                      </a:r>
                      <a:endParaRPr lang="en-US" dirty="0"/>
                    </a:p>
                  </a:txBody>
                  <a:tcPr marL="68580" marR="68580" marT="0" marB="0" anchor="ctr"/>
                </a:tc>
                <a:tc>
                  <a:txBody>
                    <a:bodyPr/>
                    <a:lstStyle/>
                    <a:p>
                      <a:pPr marL="0" marR="0" algn="r">
                        <a:lnSpc>
                          <a:spcPct val="115000"/>
                        </a:lnSpc>
                        <a:spcBef>
                          <a:spcPts val="0"/>
                        </a:spcBef>
                        <a:spcAft>
                          <a:spcPts val="0"/>
                        </a:spcAft>
                      </a:pPr>
                      <a:r>
                        <a:rPr lang="en-ZA" dirty="0"/>
                        <a:t>2</a:t>
                      </a:r>
                      <a:endParaRPr lang="en-US" dirty="0"/>
                    </a:p>
                  </a:txBody>
                  <a:tcPr marL="68580" marR="68580" marT="0" marB="0" anchor="ctr"/>
                </a:tc>
                <a:tc>
                  <a:txBody>
                    <a:bodyPr/>
                    <a:lstStyle/>
                    <a:p>
                      <a:pPr marL="0" marR="0" algn="r">
                        <a:lnSpc>
                          <a:spcPct val="115000"/>
                        </a:lnSpc>
                        <a:spcBef>
                          <a:spcPts val="0"/>
                        </a:spcBef>
                        <a:spcAft>
                          <a:spcPts val="0"/>
                        </a:spcAft>
                      </a:pPr>
                      <a:r>
                        <a:rPr lang="en-ZA"/>
                        <a:t>1.64</a:t>
                      </a:r>
                      <a:endParaRPr lang="en-US"/>
                    </a:p>
                  </a:txBody>
                  <a:tcPr marL="68580" marR="68580" marT="0" marB="0" anchor="ctr"/>
                </a:tc>
                <a:extLst>
                  <a:ext uri="{0D108BD9-81ED-4DB2-BD59-A6C34878D82A}">
                    <a16:rowId xmlns:a16="http://schemas.microsoft.com/office/drawing/2014/main" xmlns="" val="10001"/>
                  </a:ext>
                </a:extLst>
              </a:tr>
              <a:tr h="260681">
                <a:tc>
                  <a:txBody>
                    <a:bodyPr/>
                    <a:lstStyle/>
                    <a:p>
                      <a:pPr marL="0" marR="0">
                        <a:lnSpc>
                          <a:spcPct val="115000"/>
                        </a:lnSpc>
                        <a:spcBef>
                          <a:spcPts val="0"/>
                        </a:spcBef>
                        <a:spcAft>
                          <a:spcPts val="0"/>
                        </a:spcAft>
                      </a:pPr>
                      <a:r>
                        <a:rPr lang="en-ZA"/>
                        <a:t>Resignation</a:t>
                      </a:r>
                      <a:endParaRPr lang="en-US"/>
                    </a:p>
                  </a:txBody>
                  <a:tcPr marL="68580" marR="68580" marT="0" marB="0" anchor="ctr"/>
                </a:tc>
                <a:tc>
                  <a:txBody>
                    <a:bodyPr/>
                    <a:lstStyle/>
                    <a:p>
                      <a:pPr marL="0" marR="0" algn="r">
                        <a:lnSpc>
                          <a:spcPct val="115000"/>
                        </a:lnSpc>
                        <a:spcBef>
                          <a:spcPts val="0"/>
                        </a:spcBef>
                        <a:spcAft>
                          <a:spcPts val="0"/>
                        </a:spcAft>
                      </a:pPr>
                      <a:r>
                        <a:rPr lang="en-ZA" dirty="0"/>
                        <a:t>24</a:t>
                      </a:r>
                      <a:endParaRPr lang="en-US" dirty="0"/>
                    </a:p>
                  </a:txBody>
                  <a:tcPr marL="68580" marR="68580" marT="0" marB="0" anchor="ctr"/>
                </a:tc>
                <a:tc>
                  <a:txBody>
                    <a:bodyPr/>
                    <a:lstStyle/>
                    <a:p>
                      <a:pPr marL="0" marR="0" algn="r">
                        <a:lnSpc>
                          <a:spcPct val="115000"/>
                        </a:lnSpc>
                        <a:spcBef>
                          <a:spcPts val="0"/>
                        </a:spcBef>
                        <a:spcAft>
                          <a:spcPts val="0"/>
                        </a:spcAft>
                      </a:pPr>
                      <a:r>
                        <a:rPr lang="en-ZA"/>
                        <a:t>19.67</a:t>
                      </a:r>
                      <a:endParaRPr lang="en-US"/>
                    </a:p>
                  </a:txBody>
                  <a:tcPr marL="68580" marR="68580" marT="0" marB="0" anchor="ctr"/>
                </a:tc>
                <a:extLst>
                  <a:ext uri="{0D108BD9-81ED-4DB2-BD59-A6C34878D82A}">
                    <a16:rowId xmlns:a16="http://schemas.microsoft.com/office/drawing/2014/main" xmlns="" val="10002"/>
                  </a:ext>
                </a:extLst>
              </a:tr>
              <a:tr h="260681">
                <a:tc>
                  <a:txBody>
                    <a:bodyPr/>
                    <a:lstStyle/>
                    <a:p>
                      <a:pPr marL="0" marR="0">
                        <a:lnSpc>
                          <a:spcPct val="115000"/>
                        </a:lnSpc>
                        <a:spcBef>
                          <a:spcPts val="0"/>
                        </a:spcBef>
                        <a:spcAft>
                          <a:spcPts val="0"/>
                        </a:spcAft>
                      </a:pPr>
                      <a:r>
                        <a:rPr lang="en-ZA"/>
                        <a:t>Expiry of contract</a:t>
                      </a:r>
                      <a:endParaRPr lang="en-US"/>
                    </a:p>
                  </a:txBody>
                  <a:tcPr marL="68580" marR="68580" marT="0" marB="0" anchor="ctr"/>
                </a:tc>
                <a:tc>
                  <a:txBody>
                    <a:bodyPr/>
                    <a:lstStyle/>
                    <a:p>
                      <a:pPr marL="0" marR="0" algn="r">
                        <a:lnSpc>
                          <a:spcPct val="115000"/>
                        </a:lnSpc>
                        <a:spcBef>
                          <a:spcPts val="0"/>
                        </a:spcBef>
                        <a:spcAft>
                          <a:spcPts val="0"/>
                        </a:spcAft>
                      </a:pPr>
                      <a:r>
                        <a:rPr lang="en-ZA" dirty="0"/>
                        <a:t>28</a:t>
                      </a:r>
                      <a:endParaRPr lang="en-US" dirty="0"/>
                    </a:p>
                  </a:txBody>
                  <a:tcPr marL="68580" marR="68580" marT="0" marB="0" anchor="ctr"/>
                </a:tc>
                <a:tc>
                  <a:txBody>
                    <a:bodyPr/>
                    <a:lstStyle/>
                    <a:p>
                      <a:pPr marL="0" marR="0" algn="r">
                        <a:lnSpc>
                          <a:spcPct val="115000"/>
                        </a:lnSpc>
                        <a:spcBef>
                          <a:spcPts val="0"/>
                        </a:spcBef>
                        <a:spcAft>
                          <a:spcPts val="0"/>
                        </a:spcAft>
                      </a:pPr>
                      <a:r>
                        <a:rPr lang="en-ZA"/>
                        <a:t>22.95</a:t>
                      </a:r>
                      <a:endParaRPr lang="en-US"/>
                    </a:p>
                  </a:txBody>
                  <a:tcPr marL="68580" marR="68580" marT="0" marB="0" anchor="ctr"/>
                </a:tc>
                <a:extLst>
                  <a:ext uri="{0D108BD9-81ED-4DB2-BD59-A6C34878D82A}">
                    <a16:rowId xmlns:a16="http://schemas.microsoft.com/office/drawing/2014/main" xmlns="" val="10003"/>
                  </a:ext>
                </a:extLst>
              </a:tr>
              <a:tr h="260681">
                <a:tc>
                  <a:txBody>
                    <a:bodyPr/>
                    <a:lstStyle/>
                    <a:p>
                      <a:pPr marL="0" marR="0">
                        <a:lnSpc>
                          <a:spcPct val="115000"/>
                        </a:lnSpc>
                        <a:spcBef>
                          <a:spcPts val="0"/>
                        </a:spcBef>
                        <a:spcAft>
                          <a:spcPts val="0"/>
                        </a:spcAft>
                      </a:pPr>
                      <a:r>
                        <a:rPr lang="en-ZA"/>
                        <a:t>Dismissal – misconduct</a:t>
                      </a:r>
                      <a:endParaRPr lang="en-US"/>
                    </a:p>
                  </a:txBody>
                  <a:tcPr marL="68580" marR="68580" marT="0" marB="0" anchor="ctr"/>
                </a:tc>
                <a:tc>
                  <a:txBody>
                    <a:bodyPr/>
                    <a:lstStyle/>
                    <a:p>
                      <a:pPr marL="0" marR="0" algn="r">
                        <a:lnSpc>
                          <a:spcPct val="115000"/>
                        </a:lnSpc>
                        <a:spcBef>
                          <a:spcPts val="0"/>
                        </a:spcBef>
                        <a:spcAft>
                          <a:spcPts val="0"/>
                        </a:spcAft>
                      </a:pPr>
                      <a:r>
                        <a:rPr lang="en-ZA" dirty="0"/>
                        <a:t>7</a:t>
                      </a:r>
                      <a:endParaRPr lang="en-US" dirty="0"/>
                    </a:p>
                  </a:txBody>
                  <a:tcPr marL="68580" marR="68580" marT="0" marB="0" anchor="ctr"/>
                </a:tc>
                <a:tc>
                  <a:txBody>
                    <a:bodyPr/>
                    <a:lstStyle/>
                    <a:p>
                      <a:pPr marL="0" marR="0" algn="r">
                        <a:lnSpc>
                          <a:spcPct val="115000"/>
                        </a:lnSpc>
                        <a:spcBef>
                          <a:spcPts val="0"/>
                        </a:spcBef>
                        <a:spcAft>
                          <a:spcPts val="0"/>
                        </a:spcAft>
                      </a:pPr>
                      <a:r>
                        <a:rPr lang="en-ZA" dirty="0"/>
                        <a:t>5.74</a:t>
                      </a:r>
                      <a:endParaRPr lang="en-US" dirty="0"/>
                    </a:p>
                  </a:txBody>
                  <a:tcPr marL="68580" marR="68580" marT="0" marB="0" anchor="ctr"/>
                </a:tc>
                <a:extLst>
                  <a:ext uri="{0D108BD9-81ED-4DB2-BD59-A6C34878D82A}">
                    <a16:rowId xmlns:a16="http://schemas.microsoft.com/office/drawing/2014/main" xmlns="" val="10004"/>
                  </a:ext>
                </a:extLst>
              </a:tr>
              <a:tr h="260681">
                <a:tc>
                  <a:txBody>
                    <a:bodyPr/>
                    <a:lstStyle/>
                    <a:p>
                      <a:pPr marL="0" marR="0">
                        <a:lnSpc>
                          <a:spcPct val="115000"/>
                        </a:lnSpc>
                        <a:spcBef>
                          <a:spcPts val="0"/>
                        </a:spcBef>
                        <a:spcAft>
                          <a:spcPts val="0"/>
                        </a:spcAft>
                      </a:pPr>
                      <a:r>
                        <a:rPr lang="en-ZA"/>
                        <a:t>Dismissal – inefficiency </a:t>
                      </a:r>
                      <a:endParaRPr lang="en-US"/>
                    </a:p>
                  </a:txBody>
                  <a:tcPr marL="68580" marR="68580" marT="0" marB="0" anchor="ctr"/>
                </a:tc>
                <a:tc>
                  <a:txBody>
                    <a:bodyPr/>
                    <a:lstStyle/>
                    <a:p>
                      <a:pPr marL="0" marR="0" algn="r">
                        <a:lnSpc>
                          <a:spcPct val="115000"/>
                        </a:lnSpc>
                        <a:spcBef>
                          <a:spcPts val="0"/>
                        </a:spcBef>
                        <a:spcAft>
                          <a:spcPts val="0"/>
                        </a:spcAft>
                      </a:pPr>
                      <a:r>
                        <a:rPr lang="en-ZA" dirty="0"/>
                        <a:t>0</a:t>
                      </a:r>
                      <a:endParaRPr lang="en-US" dirty="0"/>
                    </a:p>
                  </a:txBody>
                  <a:tcPr marL="68580" marR="68580" marT="0" marB="0" anchor="ctr"/>
                </a:tc>
                <a:tc>
                  <a:txBody>
                    <a:bodyPr/>
                    <a:lstStyle/>
                    <a:p>
                      <a:pPr marL="0" marR="0" algn="r">
                        <a:lnSpc>
                          <a:spcPct val="115000"/>
                        </a:lnSpc>
                        <a:spcBef>
                          <a:spcPts val="0"/>
                        </a:spcBef>
                        <a:spcAft>
                          <a:spcPts val="0"/>
                        </a:spcAft>
                      </a:pPr>
                      <a:r>
                        <a:rPr lang="en-ZA" dirty="0"/>
                        <a:t>0</a:t>
                      </a:r>
                      <a:endParaRPr lang="en-US" dirty="0"/>
                    </a:p>
                  </a:txBody>
                  <a:tcPr marL="68580" marR="68580" marT="0" marB="0" anchor="ctr"/>
                </a:tc>
                <a:extLst>
                  <a:ext uri="{0D108BD9-81ED-4DB2-BD59-A6C34878D82A}">
                    <a16:rowId xmlns:a16="http://schemas.microsoft.com/office/drawing/2014/main" xmlns="" val="10005"/>
                  </a:ext>
                </a:extLst>
              </a:tr>
              <a:tr h="260681">
                <a:tc>
                  <a:txBody>
                    <a:bodyPr/>
                    <a:lstStyle/>
                    <a:p>
                      <a:pPr marL="0" marR="0">
                        <a:lnSpc>
                          <a:spcPct val="115000"/>
                        </a:lnSpc>
                        <a:spcBef>
                          <a:spcPts val="0"/>
                        </a:spcBef>
                        <a:spcAft>
                          <a:spcPts val="0"/>
                        </a:spcAft>
                      </a:pPr>
                      <a:r>
                        <a:rPr lang="en-ZA"/>
                        <a:t>Discharged due to ill-health</a:t>
                      </a:r>
                      <a:endParaRPr lang="en-US"/>
                    </a:p>
                  </a:txBody>
                  <a:tcPr marL="68580" marR="68580" marT="0" marB="0" anchor="ctr"/>
                </a:tc>
                <a:tc>
                  <a:txBody>
                    <a:bodyPr/>
                    <a:lstStyle/>
                    <a:p>
                      <a:pPr marL="0" marR="0" algn="r">
                        <a:lnSpc>
                          <a:spcPct val="115000"/>
                        </a:lnSpc>
                        <a:spcBef>
                          <a:spcPts val="0"/>
                        </a:spcBef>
                        <a:spcAft>
                          <a:spcPts val="0"/>
                        </a:spcAft>
                      </a:pPr>
                      <a:r>
                        <a:rPr lang="en-ZA" dirty="0"/>
                        <a:t>1</a:t>
                      </a:r>
                      <a:endParaRPr lang="en-US" dirty="0"/>
                    </a:p>
                  </a:txBody>
                  <a:tcPr marL="68580" marR="68580" marT="0" marB="0" anchor="ctr"/>
                </a:tc>
                <a:tc>
                  <a:txBody>
                    <a:bodyPr/>
                    <a:lstStyle/>
                    <a:p>
                      <a:pPr marL="0" marR="0" algn="r">
                        <a:lnSpc>
                          <a:spcPct val="115000"/>
                        </a:lnSpc>
                        <a:spcBef>
                          <a:spcPts val="0"/>
                        </a:spcBef>
                        <a:spcAft>
                          <a:spcPts val="0"/>
                        </a:spcAft>
                      </a:pPr>
                      <a:r>
                        <a:rPr lang="en-ZA" dirty="0"/>
                        <a:t>0.82</a:t>
                      </a:r>
                      <a:endParaRPr lang="en-US" dirty="0"/>
                    </a:p>
                  </a:txBody>
                  <a:tcPr marL="68580" marR="68580" marT="0" marB="0" anchor="ctr"/>
                </a:tc>
                <a:extLst>
                  <a:ext uri="{0D108BD9-81ED-4DB2-BD59-A6C34878D82A}">
                    <a16:rowId xmlns:a16="http://schemas.microsoft.com/office/drawing/2014/main" xmlns="" val="10006"/>
                  </a:ext>
                </a:extLst>
              </a:tr>
              <a:tr h="260681">
                <a:tc>
                  <a:txBody>
                    <a:bodyPr/>
                    <a:lstStyle/>
                    <a:p>
                      <a:pPr marL="0" marR="0">
                        <a:lnSpc>
                          <a:spcPct val="115000"/>
                        </a:lnSpc>
                        <a:spcBef>
                          <a:spcPts val="0"/>
                        </a:spcBef>
                        <a:spcAft>
                          <a:spcPts val="0"/>
                        </a:spcAft>
                      </a:pPr>
                      <a:r>
                        <a:rPr lang="en-ZA"/>
                        <a:t>Retirement – Section 16(1)(a) – 65 years</a:t>
                      </a:r>
                      <a:endParaRPr lang="en-US"/>
                    </a:p>
                  </a:txBody>
                  <a:tcPr marL="68580" marR="68580" marT="0" marB="0" anchor="ctr"/>
                </a:tc>
                <a:tc>
                  <a:txBody>
                    <a:bodyPr/>
                    <a:lstStyle/>
                    <a:p>
                      <a:pPr marL="0" marR="0" algn="r">
                        <a:lnSpc>
                          <a:spcPct val="115000"/>
                        </a:lnSpc>
                        <a:spcBef>
                          <a:spcPts val="0"/>
                        </a:spcBef>
                        <a:spcAft>
                          <a:spcPts val="0"/>
                        </a:spcAft>
                      </a:pPr>
                      <a:r>
                        <a:rPr lang="en-ZA" dirty="0"/>
                        <a:t>18</a:t>
                      </a:r>
                      <a:endParaRPr lang="en-US" dirty="0"/>
                    </a:p>
                  </a:txBody>
                  <a:tcPr marL="68580" marR="68580" marT="0" marB="0" anchor="ctr"/>
                </a:tc>
                <a:tc>
                  <a:txBody>
                    <a:bodyPr/>
                    <a:lstStyle/>
                    <a:p>
                      <a:pPr marL="0" marR="0" algn="r">
                        <a:lnSpc>
                          <a:spcPct val="115000"/>
                        </a:lnSpc>
                        <a:spcBef>
                          <a:spcPts val="0"/>
                        </a:spcBef>
                        <a:spcAft>
                          <a:spcPts val="0"/>
                        </a:spcAft>
                      </a:pPr>
                      <a:r>
                        <a:rPr lang="en-ZA" dirty="0"/>
                        <a:t>14.75</a:t>
                      </a:r>
                      <a:endParaRPr lang="en-US" dirty="0"/>
                    </a:p>
                  </a:txBody>
                  <a:tcPr marL="68580" marR="68580" marT="0" marB="0" anchor="ctr"/>
                </a:tc>
                <a:extLst>
                  <a:ext uri="{0D108BD9-81ED-4DB2-BD59-A6C34878D82A}">
                    <a16:rowId xmlns:a16="http://schemas.microsoft.com/office/drawing/2014/main" xmlns="" val="10007"/>
                  </a:ext>
                </a:extLst>
              </a:tr>
              <a:tr h="260681">
                <a:tc>
                  <a:txBody>
                    <a:bodyPr/>
                    <a:lstStyle/>
                    <a:p>
                      <a:pPr marL="0" marR="0">
                        <a:lnSpc>
                          <a:spcPct val="115000"/>
                        </a:lnSpc>
                        <a:spcBef>
                          <a:spcPts val="0"/>
                        </a:spcBef>
                        <a:spcAft>
                          <a:spcPts val="0"/>
                        </a:spcAft>
                      </a:pPr>
                      <a:r>
                        <a:rPr lang="en-ZA" dirty="0"/>
                        <a:t>Early Retirement – Section 16(4) – 60 to 64 years</a:t>
                      </a:r>
                      <a:endParaRPr lang="en-US" dirty="0"/>
                    </a:p>
                  </a:txBody>
                  <a:tcPr marL="68580" marR="68580" marT="0" marB="0" anchor="ctr"/>
                </a:tc>
                <a:tc>
                  <a:txBody>
                    <a:bodyPr/>
                    <a:lstStyle/>
                    <a:p>
                      <a:pPr marL="0" marR="0" algn="r">
                        <a:lnSpc>
                          <a:spcPct val="115000"/>
                        </a:lnSpc>
                        <a:spcBef>
                          <a:spcPts val="0"/>
                        </a:spcBef>
                        <a:spcAft>
                          <a:spcPts val="0"/>
                        </a:spcAft>
                      </a:pPr>
                      <a:r>
                        <a:rPr lang="en-ZA" dirty="0"/>
                        <a:t>24</a:t>
                      </a:r>
                      <a:endParaRPr lang="en-US" dirty="0"/>
                    </a:p>
                  </a:txBody>
                  <a:tcPr marL="68580" marR="68580" marT="0" marB="0" anchor="ctr"/>
                </a:tc>
                <a:tc>
                  <a:txBody>
                    <a:bodyPr/>
                    <a:lstStyle/>
                    <a:p>
                      <a:pPr marL="0" marR="0" algn="r">
                        <a:lnSpc>
                          <a:spcPct val="115000"/>
                        </a:lnSpc>
                        <a:spcBef>
                          <a:spcPts val="0"/>
                        </a:spcBef>
                        <a:spcAft>
                          <a:spcPts val="0"/>
                        </a:spcAft>
                      </a:pPr>
                      <a:r>
                        <a:rPr lang="en-ZA" dirty="0"/>
                        <a:t>19.67</a:t>
                      </a:r>
                      <a:endParaRPr lang="en-US" dirty="0"/>
                    </a:p>
                  </a:txBody>
                  <a:tcPr marL="68580" marR="68580" marT="0" marB="0" anchor="ctr"/>
                </a:tc>
                <a:extLst>
                  <a:ext uri="{0D108BD9-81ED-4DB2-BD59-A6C34878D82A}">
                    <a16:rowId xmlns:a16="http://schemas.microsoft.com/office/drawing/2014/main" xmlns="" val="10008"/>
                  </a:ext>
                </a:extLst>
              </a:tr>
              <a:tr h="545601">
                <a:tc>
                  <a:txBody>
                    <a:bodyPr/>
                    <a:lstStyle/>
                    <a:p>
                      <a:pPr marL="0" marR="0">
                        <a:lnSpc>
                          <a:spcPct val="115000"/>
                        </a:lnSpc>
                        <a:spcBef>
                          <a:spcPts val="0"/>
                        </a:spcBef>
                        <a:spcAft>
                          <a:spcPts val="0"/>
                        </a:spcAft>
                      </a:pPr>
                      <a:r>
                        <a:rPr lang="en-ZA"/>
                        <a:t>Early Retirement – Section 16(2A)(a) – 55 to 59 years</a:t>
                      </a:r>
                      <a:endParaRPr lang="en-US"/>
                    </a:p>
                  </a:txBody>
                  <a:tcPr marL="68580" marR="68580" marT="0" marB="0" anchor="ctr"/>
                </a:tc>
                <a:tc>
                  <a:txBody>
                    <a:bodyPr/>
                    <a:lstStyle/>
                    <a:p>
                      <a:pPr marL="0" marR="0" algn="r">
                        <a:lnSpc>
                          <a:spcPct val="115000"/>
                        </a:lnSpc>
                        <a:spcBef>
                          <a:spcPts val="0"/>
                        </a:spcBef>
                        <a:spcAft>
                          <a:spcPts val="0"/>
                        </a:spcAft>
                      </a:pPr>
                      <a:r>
                        <a:rPr lang="en-ZA" dirty="0"/>
                        <a:t>0</a:t>
                      </a:r>
                      <a:endParaRPr lang="en-US" dirty="0"/>
                    </a:p>
                  </a:txBody>
                  <a:tcPr marL="68580" marR="68580" marT="0" marB="0" anchor="ctr"/>
                </a:tc>
                <a:tc>
                  <a:txBody>
                    <a:bodyPr/>
                    <a:lstStyle/>
                    <a:p>
                      <a:pPr marL="0" marR="0" algn="r">
                        <a:lnSpc>
                          <a:spcPct val="115000"/>
                        </a:lnSpc>
                        <a:spcBef>
                          <a:spcPts val="0"/>
                        </a:spcBef>
                        <a:spcAft>
                          <a:spcPts val="0"/>
                        </a:spcAft>
                      </a:pPr>
                      <a:r>
                        <a:rPr lang="en-ZA" dirty="0"/>
                        <a:t>0</a:t>
                      </a:r>
                      <a:endParaRPr lang="en-US" dirty="0"/>
                    </a:p>
                  </a:txBody>
                  <a:tcPr marL="68580" marR="68580" marT="0" marB="0" anchor="ctr"/>
                </a:tc>
                <a:extLst>
                  <a:ext uri="{0D108BD9-81ED-4DB2-BD59-A6C34878D82A}">
                    <a16:rowId xmlns:a16="http://schemas.microsoft.com/office/drawing/2014/main" xmlns="" val="10009"/>
                  </a:ext>
                </a:extLst>
              </a:tr>
              <a:tr h="260681">
                <a:tc>
                  <a:txBody>
                    <a:bodyPr/>
                    <a:lstStyle/>
                    <a:p>
                      <a:pPr marL="0" marR="0">
                        <a:lnSpc>
                          <a:spcPct val="115000"/>
                        </a:lnSpc>
                        <a:spcBef>
                          <a:spcPts val="0"/>
                        </a:spcBef>
                        <a:spcAft>
                          <a:spcPts val="0"/>
                        </a:spcAft>
                      </a:pPr>
                      <a:r>
                        <a:rPr lang="en-ZA"/>
                        <a:t>Transfer to other Public Service Departments</a:t>
                      </a:r>
                      <a:endParaRPr lang="en-US"/>
                    </a:p>
                  </a:txBody>
                  <a:tcPr marL="68580" marR="68580" marT="0" marB="0" anchor="ctr"/>
                </a:tc>
                <a:tc>
                  <a:txBody>
                    <a:bodyPr/>
                    <a:lstStyle/>
                    <a:p>
                      <a:pPr marL="0" marR="0" algn="r">
                        <a:lnSpc>
                          <a:spcPct val="115000"/>
                        </a:lnSpc>
                        <a:spcBef>
                          <a:spcPts val="0"/>
                        </a:spcBef>
                        <a:spcAft>
                          <a:spcPts val="0"/>
                        </a:spcAft>
                      </a:pPr>
                      <a:r>
                        <a:rPr lang="en-ZA"/>
                        <a:t>18</a:t>
                      </a:r>
                      <a:endParaRPr lang="en-US"/>
                    </a:p>
                  </a:txBody>
                  <a:tcPr marL="68580" marR="68580" marT="0" marB="0" anchor="ctr"/>
                </a:tc>
                <a:tc>
                  <a:txBody>
                    <a:bodyPr/>
                    <a:lstStyle/>
                    <a:p>
                      <a:pPr marL="0" marR="0" algn="r">
                        <a:lnSpc>
                          <a:spcPct val="115000"/>
                        </a:lnSpc>
                        <a:spcBef>
                          <a:spcPts val="0"/>
                        </a:spcBef>
                        <a:spcAft>
                          <a:spcPts val="0"/>
                        </a:spcAft>
                      </a:pPr>
                      <a:r>
                        <a:rPr lang="en-ZA" dirty="0"/>
                        <a:t>14.75</a:t>
                      </a:r>
                      <a:endParaRPr lang="en-US" dirty="0"/>
                    </a:p>
                  </a:txBody>
                  <a:tcPr marL="68580" marR="68580" marT="0" marB="0" anchor="ctr"/>
                </a:tc>
                <a:extLst>
                  <a:ext uri="{0D108BD9-81ED-4DB2-BD59-A6C34878D82A}">
                    <a16:rowId xmlns:a16="http://schemas.microsoft.com/office/drawing/2014/main" xmlns="" val="10010"/>
                  </a:ext>
                </a:extLst>
              </a:tr>
              <a:tr h="260681">
                <a:tc>
                  <a:txBody>
                    <a:bodyPr/>
                    <a:lstStyle/>
                    <a:p>
                      <a:pPr marL="0" marR="0">
                        <a:lnSpc>
                          <a:spcPct val="115000"/>
                        </a:lnSpc>
                        <a:spcBef>
                          <a:spcPts val="0"/>
                        </a:spcBef>
                        <a:spcAft>
                          <a:spcPts val="0"/>
                        </a:spcAft>
                      </a:pPr>
                      <a:r>
                        <a:rPr lang="en-ZA"/>
                        <a:t>Total</a:t>
                      </a:r>
                      <a:endParaRPr lang="en-US"/>
                    </a:p>
                  </a:txBody>
                  <a:tcPr marL="68580" marR="68580" marT="0" marB="0" anchor="ctr"/>
                </a:tc>
                <a:tc>
                  <a:txBody>
                    <a:bodyPr/>
                    <a:lstStyle/>
                    <a:p>
                      <a:pPr marL="0" marR="0" algn="r">
                        <a:lnSpc>
                          <a:spcPct val="115000"/>
                        </a:lnSpc>
                        <a:spcBef>
                          <a:spcPts val="0"/>
                        </a:spcBef>
                        <a:spcAft>
                          <a:spcPts val="0"/>
                        </a:spcAft>
                      </a:pPr>
                      <a:r>
                        <a:rPr lang="en-ZA"/>
                        <a:t>122</a:t>
                      </a:r>
                      <a:endParaRPr lang="en-US"/>
                    </a:p>
                  </a:txBody>
                  <a:tcPr marL="68580" marR="68580" marT="0" marB="0" anchor="ctr"/>
                </a:tc>
                <a:tc>
                  <a:txBody>
                    <a:bodyPr/>
                    <a:lstStyle/>
                    <a:p>
                      <a:pPr marL="0" marR="0" algn="r">
                        <a:lnSpc>
                          <a:spcPct val="115000"/>
                        </a:lnSpc>
                        <a:spcBef>
                          <a:spcPts val="0"/>
                        </a:spcBef>
                        <a:spcAft>
                          <a:spcPts val="0"/>
                        </a:spcAft>
                      </a:pPr>
                      <a:r>
                        <a:rPr lang="en-ZA" dirty="0"/>
                        <a:t>100</a:t>
                      </a:r>
                      <a:endParaRPr lang="en-US" dirty="0"/>
                    </a:p>
                  </a:txBody>
                  <a:tcPr marL="68580" marR="68580" marT="0" marB="0" anchor="ctr"/>
                </a:tc>
                <a:extLst>
                  <a:ext uri="{0D108BD9-81ED-4DB2-BD59-A6C34878D82A}">
                    <a16:rowId xmlns:a16="http://schemas.microsoft.com/office/drawing/2014/main" xmlns="" val="10011"/>
                  </a:ext>
                </a:extLst>
              </a:tr>
              <a:tr h="545601">
                <a:tc>
                  <a:txBody>
                    <a:bodyPr/>
                    <a:lstStyle/>
                    <a:p>
                      <a:pPr marL="0" marR="0">
                        <a:lnSpc>
                          <a:spcPct val="115000"/>
                        </a:lnSpc>
                        <a:spcBef>
                          <a:spcPts val="0"/>
                        </a:spcBef>
                        <a:spcAft>
                          <a:spcPts val="0"/>
                        </a:spcAft>
                      </a:pPr>
                      <a:r>
                        <a:rPr lang="en-ZA"/>
                        <a:t>Total number of employees who left as a % of total employment (2 132)</a:t>
                      </a:r>
                      <a:endParaRPr lang="en-US"/>
                    </a:p>
                  </a:txBody>
                  <a:tcPr marL="68580" marR="68580" marT="0" marB="0" anchor="ctr"/>
                </a:tc>
                <a:tc>
                  <a:txBody>
                    <a:bodyPr/>
                    <a:lstStyle/>
                    <a:p>
                      <a:pPr marL="0" marR="0" algn="r">
                        <a:lnSpc>
                          <a:spcPct val="115000"/>
                        </a:lnSpc>
                        <a:spcBef>
                          <a:spcPts val="0"/>
                        </a:spcBef>
                        <a:spcAft>
                          <a:spcPts val="0"/>
                        </a:spcAft>
                      </a:pPr>
                      <a:r>
                        <a:rPr lang="en-ZA"/>
                        <a:t>5.72</a:t>
                      </a:r>
                      <a:endParaRPr lang="en-US"/>
                    </a:p>
                  </a:txBody>
                  <a:tcPr marL="68580" marR="68580" marT="0" marB="0" anchor="ctr"/>
                </a:tc>
                <a:tc>
                  <a:txBody>
                    <a:bodyPr/>
                    <a:lstStyle/>
                    <a:p>
                      <a:pPr marL="0" marR="0" algn="r">
                        <a:lnSpc>
                          <a:spcPct val="115000"/>
                        </a:lnSpc>
                        <a:spcBef>
                          <a:spcPts val="0"/>
                        </a:spcBef>
                        <a:spcAft>
                          <a:spcPts val="0"/>
                        </a:spcAft>
                      </a:pPr>
                      <a:r>
                        <a:rPr lang="en-ZA" dirty="0"/>
                        <a:t> </a:t>
                      </a:r>
                      <a:endParaRPr lang="en-US" dirty="0"/>
                    </a:p>
                  </a:txBody>
                  <a:tcPr marL="68580" marR="68580" marT="0" marB="0" anchor="ct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4093183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lstStyle/>
          <a:p>
            <a:r>
              <a:rPr lang="en-ZA" sz="3000" dirty="0">
                <a:solidFill>
                  <a:schemeClr val="tx1"/>
                </a:solidFill>
              </a:rPr>
              <a:t>SIGNING OF PERFORMANCE AGREEMENTS BY SMS MEMBERS AS ON 31 MAY 2019 </a:t>
            </a:r>
            <a:r>
              <a:rPr lang="en-US" dirty="0"/>
              <a:t/>
            </a:r>
            <a:br>
              <a:rPr lang="en-US" dirty="0"/>
            </a:br>
            <a:endParaRPr lang="en-US" dirty="0"/>
          </a:p>
        </p:txBody>
      </p:sp>
      <p:sp>
        <p:nvSpPr>
          <p:cNvPr id="3" name="Slide Number Placeholder 2"/>
          <p:cNvSpPr>
            <a:spLocks noGrp="1"/>
          </p:cNvSpPr>
          <p:nvPr>
            <p:ph type="sldNum" sz="quarter" idx="10"/>
          </p:nvPr>
        </p:nvSpPr>
        <p:spPr/>
        <p:txBody>
          <a:bodyPr/>
          <a:lstStyle/>
          <a:p>
            <a:fld id="{C9EED5BD-5D03-428F-AEAD-11353BA633BA}" type="slidenum">
              <a:rPr lang="en-GB" altLang="en-US" smtClean="0">
                <a:solidFill>
                  <a:prstClr val="black"/>
                </a:solidFill>
              </a:rPr>
              <a:pPr/>
              <a:t>63</a:t>
            </a:fld>
            <a:endParaRPr lang="en-GB" alt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51297000"/>
              </p:ext>
            </p:extLst>
          </p:nvPr>
        </p:nvGraphicFramePr>
        <p:xfrm>
          <a:off x="107504" y="1417637"/>
          <a:ext cx="8928992" cy="3091484"/>
        </p:xfrm>
        <a:graphic>
          <a:graphicData uri="http://schemas.openxmlformats.org/drawingml/2006/table">
            <a:tbl>
              <a:tblPr firstRow="1" firstCol="1" bandRow="1" bandCol="1">
                <a:tableStyleId>{5C22544A-7EE6-4342-B048-85BDC9FD1C3A}</a:tableStyleId>
              </a:tblPr>
              <a:tblGrid>
                <a:gridCol w="194421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2016224">
                  <a:extLst>
                    <a:ext uri="{9D8B030D-6E8A-4147-A177-3AD203B41FA5}">
                      <a16:colId xmlns:a16="http://schemas.microsoft.com/office/drawing/2014/main" xmlns="" val="20004"/>
                    </a:ext>
                  </a:extLst>
                </a:gridCol>
              </a:tblGrid>
              <a:tr h="1560249">
                <a:tc>
                  <a:txBody>
                    <a:bodyPr/>
                    <a:lstStyle/>
                    <a:p>
                      <a:pPr marL="0" marR="0">
                        <a:lnSpc>
                          <a:spcPct val="115000"/>
                        </a:lnSpc>
                        <a:spcBef>
                          <a:spcPts val="0"/>
                        </a:spcBef>
                        <a:spcAft>
                          <a:spcPts val="0"/>
                        </a:spcAft>
                      </a:pPr>
                      <a:r>
                        <a:rPr lang="en-ZA" dirty="0"/>
                        <a:t>SMS Level</a:t>
                      </a:r>
                      <a:endParaRPr lang="en-US" dirty="0"/>
                    </a:p>
                  </a:txBody>
                  <a:tcPr marL="68580" marR="68580" marT="0" marB="0" anchor="ctr"/>
                </a:tc>
                <a:tc>
                  <a:txBody>
                    <a:bodyPr/>
                    <a:lstStyle/>
                    <a:p>
                      <a:pPr marL="0" marR="0" algn="r">
                        <a:lnSpc>
                          <a:spcPct val="115000"/>
                        </a:lnSpc>
                        <a:spcBef>
                          <a:spcPts val="0"/>
                        </a:spcBef>
                        <a:spcAft>
                          <a:spcPts val="0"/>
                        </a:spcAft>
                      </a:pPr>
                      <a:r>
                        <a:rPr lang="en-ZA" dirty="0"/>
                        <a:t>Total number of funded SMS posts </a:t>
                      </a:r>
                      <a:endParaRPr lang="en-US" dirty="0"/>
                    </a:p>
                    <a:p>
                      <a:pPr marL="0" marR="0" algn="r">
                        <a:lnSpc>
                          <a:spcPct val="115000"/>
                        </a:lnSpc>
                        <a:spcBef>
                          <a:spcPts val="0"/>
                        </a:spcBef>
                        <a:spcAft>
                          <a:spcPts val="0"/>
                        </a:spcAft>
                      </a:pPr>
                      <a:r>
                        <a:rPr lang="en-ZA" dirty="0"/>
                        <a:t> </a:t>
                      </a:r>
                      <a:endParaRPr lang="en-US" dirty="0"/>
                    </a:p>
                  </a:txBody>
                  <a:tcPr marL="68580" marR="68580" marT="0" marB="0" anchor="ctr"/>
                </a:tc>
                <a:tc>
                  <a:txBody>
                    <a:bodyPr/>
                    <a:lstStyle/>
                    <a:p>
                      <a:pPr marL="0" marR="0" algn="r">
                        <a:lnSpc>
                          <a:spcPct val="115000"/>
                        </a:lnSpc>
                        <a:spcBef>
                          <a:spcPts val="0"/>
                        </a:spcBef>
                        <a:spcAft>
                          <a:spcPts val="0"/>
                        </a:spcAft>
                      </a:pPr>
                      <a:r>
                        <a:rPr lang="en-ZA" dirty="0"/>
                        <a:t>Total number of  SMS members (excluded employees additional)</a:t>
                      </a:r>
                      <a:endParaRPr lang="en-US" dirty="0"/>
                    </a:p>
                    <a:p>
                      <a:pPr marL="0" marR="0" algn="r">
                        <a:lnSpc>
                          <a:spcPct val="115000"/>
                        </a:lnSpc>
                        <a:spcBef>
                          <a:spcPts val="0"/>
                        </a:spcBef>
                        <a:spcAft>
                          <a:spcPts val="0"/>
                        </a:spcAft>
                      </a:pPr>
                      <a:r>
                        <a:rPr lang="en-ZA" dirty="0"/>
                        <a:t> </a:t>
                      </a:r>
                      <a:endParaRPr lang="en-US" dirty="0"/>
                    </a:p>
                  </a:txBody>
                  <a:tcPr marL="68580" marR="68580" marT="0" marB="0" anchor="ctr"/>
                </a:tc>
                <a:tc>
                  <a:txBody>
                    <a:bodyPr/>
                    <a:lstStyle/>
                    <a:p>
                      <a:pPr marL="0" marR="0" algn="r">
                        <a:lnSpc>
                          <a:spcPct val="115000"/>
                        </a:lnSpc>
                        <a:spcBef>
                          <a:spcPts val="0"/>
                        </a:spcBef>
                        <a:spcAft>
                          <a:spcPts val="0"/>
                        </a:spcAft>
                      </a:pPr>
                      <a:r>
                        <a:rPr lang="en-ZA" dirty="0"/>
                        <a:t>Total number of  signed performance agreements </a:t>
                      </a:r>
                      <a:endParaRPr lang="en-US" dirty="0"/>
                    </a:p>
                  </a:txBody>
                  <a:tcPr marL="68580" marR="68580" marT="0" marB="0" anchor="ctr"/>
                </a:tc>
                <a:tc>
                  <a:txBody>
                    <a:bodyPr/>
                    <a:lstStyle/>
                    <a:p>
                      <a:pPr marL="0" marR="0" algn="r">
                        <a:lnSpc>
                          <a:spcPct val="115000"/>
                        </a:lnSpc>
                        <a:spcBef>
                          <a:spcPts val="0"/>
                        </a:spcBef>
                        <a:spcAft>
                          <a:spcPts val="0"/>
                        </a:spcAft>
                      </a:pPr>
                      <a:r>
                        <a:rPr lang="en-ZA"/>
                        <a:t>Signed performance agreements as % of total number of SMS members </a:t>
                      </a:r>
                      <a:endParaRPr lang="en-US"/>
                    </a:p>
                  </a:txBody>
                  <a:tcPr marL="68580" marR="68580" marT="0" marB="0" anchor="ctr"/>
                </a:tc>
                <a:extLst>
                  <a:ext uri="{0D108BD9-81ED-4DB2-BD59-A6C34878D82A}">
                    <a16:rowId xmlns:a16="http://schemas.microsoft.com/office/drawing/2014/main" xmlns="" val="10000"/>
                  </a:ext>
                </a:extLst>
              </a:tr>
              <a:tr h="306247">
                <a:tc>
                  <a:txBody>
                    <a:bodyPr/>
                    <a:lstStyle/>
                    <a:p>
                      <a:pPr marL="0" marR="0">
                        <a:lnSpc>
                          <a:spcPct val="115000"/>
                        </a:lnSpc>
                        <a:spcBef>
                          <a:spcPts val="0"/>
                        </a:spcBef>
                        <a:spcAft>
                          <a:spcPts val="0"/>
                        </a:spcAft>
                      </a:pPr>
                      <a:r>
                        <a:rPr lang="en-ZA" dirty="0"/>
                        <a:t>Director-General</a:t>
                      </a:r>
                      <a:endParaRPr lang="en-US" dirty="0"/>
                    </a:p>
                  </a:txBody>
                  <a:tcPr marL="68580" marR="68580" marT="0" marB="0" anchor="ctr"/>
                </a:tc>
                <a:tc>
                  <a:txBody>
                    <a:bodyPr/>
                    <a:lstStyle/>
                    <a:p>
                      <a:pPr marL="0" marR="0" algn="r">
                        <a:lnSpc>
                          <a:spcPct val="115000"/>
                        </a:lnSpc>
                        <a:spcBef>
                          <a:spcPts val="0"/>
                        </a:spcBef>
                        <a:spcAft>
                          <a:spcPts val="0"/>
                        </a:spcAft>
                      </a:pPr>
                      <a:r>
                        <a:rPr lang="en-ZA" dirty="0"/>
                        <a:t>1</a:t>
                      </a:r>
                      <a:endParaRPr lang="en-US" dirty="0"/>
                    </a:p>
                  </a:txBody>
                  <a:tcPr marL="68580" marR="68580" marT="0" marB="0" anchor="ctr"/>
                </a:tc>
                <a:tc>
                  <a:txBody>
                    <a:bodyPr/>
                    <a:lstStyle/>
                    <a:p>
                      <a:pPr marL="0" marR="0" algn="r">
                        <a:lnSpc>
                          <a:spcPct val="115000"/>
                        </a:lnSpc>
                        <a:spcBef>
                          <a:spcPts val="0"/>
                        </a:spcBef>
                        <a:spcAft>
                          <a:spcPts val="0"/>
                        </a:spcAft>
                      </a:pPr>
                      <a:r>
                        <a:rPr lang="en-ZA" dirty="0"/>
                        <a:t>1</a:t>
                      </a:r>
                      <a:endParaRPr lang="en-US" dirty="0"/>
                    </a:p>
                  </a:txBody>
                  <a:tcPr marL="68580" marR="68580" marT="0" marB="0" anchor="ctr"/>
                </a:tc>
                <a:tc>
                  <a:txBody>
                    <a:bodyPr/>
                    <a:lstStyle/>
                    <a:p>
                      <a:pPr marL="0" marR="0" algn="r">
                        <a:lnSpc>
                          <a:spcPct val="115000"/>
                        </a:lnSpc>
                        <a:spcBef>
                          <a:spcPts val="0"/>
                        </a:spcBef>
                        <a:spcAft>
                          <a:spcPts val="0"/>
                        </a:spcAft>
                      </a:pPr>
                      <a:r>
                        <a:rPr lang="en-ZA" dirty="0"/>
                        <a:t>1</a:t>
                      </a:r>
                      <a:endParaRPr lang="en-US" dirty="0"/>
                    </a:p>
                  </a:txBody>
                  <a:tcPr marL="68580" marR="68580" marT="0" marB="0" anchor="ctr"/>
                </a:tc>
                <a:tc>
                  <a:txBody>
                    <a:bodyPr/>
                    <a:lstStyle/>
                    <a:p>
                      <a:pPr marL="0" marR="0" algn="r">
                        <a:lnSpc>
                          <a:spcPct val="115000"/>
                        </a:lnSpc>
                        <a:spcBef>
                          <a:spcPts val="0"/>
                        </a:spcBef>
                        <a:spcAft>
                          <a:spcPts val="0"/>
                        </a:spcAft>
                      </a:pPr>
                      <a:r>
                        <a:rPr lang="en-ZA" dirty="0"/>
                        <a:t>100</a:t>
                      </a:r>
                      <a:endParaRPr lang="en-US" dirty="0"/>
                    </a:p>
                  </a:txBody>
                  <a:tcPr marL="68580" marR="68580" marT="0" marB="0" anchor="ctr"/>
                </a:tc>
                <a:extLst>
                  <a:ext uri="{0D108BD9-81ED-4DB2-BD59-A6C34878D82A}">
                    <a16:rowId xmlns:a16="http://schemas.microsoft.com/office/drawing/2014/main" xmlns="" val="10001"/>
                  </a:ext>
                </a:extLst>
              </a:tr>
              <a:tr h="306247">
                <a:tc>
                  <a:txBody>
                    <a:bodyPr/>
                    <a:lstStyle/>
                    <a:p>
                      <a:pPr marL="0" marR="0">
                        <a:lnSpc>
                          <a:spcPct val="115000"/>
                        </a:lnSpc>
                        <a:spcBef>
                          <a:spcPts val="0"/>
                        </a:spcBef>
                        <a:spcAft>
                          <a:spcPts val="0"/>
                        </a:spcAft>
                      </a:pPr>
                      <a:r>
                        <a:rPr lang="en-ZA" dirty="0"/>
                        <a:t>Salary Level 15/16</a:t>
                      </a:r>
                      <a:endParaRPr lang="en-US" dirty="0"/>
                    </a:p>
                  </a:txBody>
                  <a:tcPr marL="68580" marR="68580" marT="0" marB="0" anchor="ctr"/>
                </a:tc>
                <a:tc>
                  <a:txBody>
                    <a:bodyPr/>
                    <a:lstStyle/>
                    <a:p>
                      <a:pPr marL="0" marR="0" algn="r">
                        <a:lnSpc>
                          <a:spcPct val="115000"/>
                        </a:lnSpc>
                        <a:spcBef>
                          <a:spcPts val="0"/>
                        </a:spcBef>
                        <a:spcAft>
                          <a:spcPts val="0"/>
                        </a:spcAft>
                      </a:pPr>
                      <a:r>
                        <a:rPr lang="en-ZA"/>
                        <a:t>10</a:t>
                      </a:r>
                      <a:endParaRPr lang="en-US"/>
                    </a:p>
                  </a:txBody>
                  <a:tcPr marL="68580" marR="68580" marT="0" marB="0" anchor="ctr"/>
                </a:tc>
                <a:tc>
                  <a:txBody>
                    <a:bodyPr/>
                    <a:lstStyle/>
                    <a:p>
                      <a:pPr marL="0" marR="0" algn="r">
                        <a:lnSpc>
                          <a:spcPct val="115000"/>
                        </a:lnSpc>
                        <a:spcBef>
                          <a:spcPts val="0"/>
                        </a:spcBef>
                        <a:spcAft>
                          <a:spcPts val="0"/>
                        </a:spcAft>
                      </a:pPr>
                      <a:r>
                        <a:rPr lang="en-ZA" dirty="0"/>
                        <a:t>18</a:t>
                      </a:r>
                      <a:endParaRPr lang="en-US" dirty="0"/>
                    </a:p>
                  </a:txBody>
                  <a:tcPr marL="68580" marR="68580" marT="0" marB="0" anchor="ctr"/>
                </a:tc>
                <a:tc>
                  <a:txBody>
                    <a:bodyPr/>
                    <a:lstStyle/>
                    <a:p>
                      <a:pPr marL="0" marR="0" algn="r">
                        <a:lnSpc>
                          <a:spcPct val="115000"/>
                        </a:lnSpc>
                        <a:spcBef>
                          <a:spcPts val="0"/>
                        </a:spcBef>
                        <a:spcAft>
                          <a:spcPts val="0"/>
                        </a:spcAft>
                      </a:pPr>
                      <a:r>
                        <a:rPr lang="en-ZA"/>
                        <a:t>17</a:t>
                      </a:r>
                      <a:endParaRPr lang="en-US"/>
                    </a:p>
                  </a:txBody>
                  <a:tcPr marL="68580" marR="68580" marT="0" marB="0" anchor="ctr"/>
                </a:tc>
                <a:tc>
                  <a:txBody>
                    <a:bodyPr/>
                    <a:lstStyle/>
                    <a:p>
                      <a:pPr marL="0" marR="0" algn="r">
                        <a:lnSpc>
                          <a:spcPct val="115000"/>
                        </a:lnSpc>
                        <a:spcBef>
                          <a:spcPts val="0"/>
                        </a:spcBef>
                        <a:spcAft>
                          <a:spcPts val="0"/>
                        </a:spcAft>
                      </a:pPr>
                      <a:r>
                        <a:rPr lang="en-ZA" dirty="0"/>
                        <a:t>94.4</a:t>
                      </a:r>
                      <a:endParaRPr lang="en-US" dirty="0"/>
                    </a:p>
                  </a:txBody>
                  <a:tcPr marL="68580" marR="68580" marT="0" marB="0" anchor="ctr"/>
                </a:tc>
                <a:extLst>
                  <a:ext uri="{0D108BD9-81ED-4DB2-BD59-A6C34878D82A}">
                    <a16:rowId xmlns:a16="http://schemas.microsoft.com/office/drawing/2014/main" xmlns="" val="10002"/>
                  </a:ext>
                </a:extLst>
              </a:tr>
              <a:tr h="306247">
                <a:tc>
                  <a:txBody>
                    <a:bodyPr/>
                    <a:lstStyle/>
                    <a:p>
                      <a:pPr marL="0" marR="0">
                        <a:lnSpc>
                          <a:spcPct val="115000"/>
                        </a:lnSpc>
                        <a:spcBef>
                          <a:spcPts val="0"/>
                        </a:spcBef>
                        <a:spcAft>
                          <a:spcPts val="0"/>
                        </a:spcAft>
                      </a:pPr>
                      <a:r>
                        <a:rPr lang="en-ZA" dirty="0"/>
                        <a:t>Salary Level 14</a:t>
                      </a:r>
                      <a:endParaRPr lang="en-US" dirty="0"/>
                    </a:p>
                  </a:txBody>
                  <a:tcPr marL="68580" marR="68580" marT="0" marB="0" anchor="ctr"/>
                </a:tc>
                <a:tc>
                  <a:txBody>
                    <a:bodyPr/>
                    <a:lstStyle/>
                    <a:p>
                      <a:pPr marL="0" marR="0" algn="r">
                        <a:lnSpc>
                          <a:spcPct val="115000"/>
                        </a:lnSpc>
                        <a:spcBef>
                          <a:spcPts val="0"/>
                        </a:spcBef>
                        <a:spcAft>
                          <a:spcPts val="0"/>
                        </a:spcAft>
                      </a:pPr>
                      <a:r>
                        <a:rPr lang="en-ZA"/>
                        <a:t>55 </a:t>
                      </a:r>
                      <a:endParaRPr lang="en-US"/>
                    </a:p>
                  </a:txBody>
                  <a:tcPr marL="68580" marR="68580" marT="0" marB="0" anchor="ctr"/>
                </a:tc>
                <a:tc>
                  <a:txBody>
                    <a:bodyPr/>
                    <a:lstStyle/>
                    <a:p>
                      <a:pPr marL="0" marR="0" algn="r">
                        <a:lnSpc>
                          <a:spcPct val="115000"/>
                        </a:lnSpc>
                        <a:spcBef>
                          <a:spcPts val="0"/>
                        </a:spcBef>
                        <a:spcAft>
                          <a:spcPts val="0"/>
                        </a:spcAft>
                      </a:pPr>
                      <a:r>
                        <a:rPr lang="en-ZA" dirty="0"/>
                        <a:t>66</a:t>
                      </a:r>
                      <a:endParaRPr lang="en-US" dirty="0"/>
                    </a:p>
                  </a:txBody>
                  <a:tcPr marL="68580" marR="68580" marT="0" marB="0" anchor="ctr"/>
                </a:tc>
                <a:tc>
                  <a:txBody>
                    <a:bodyPr/>
                    <a:lstStyle/>
                    <a:p>
                      <a:pPr marL="0" marR="0" algn="r">
                        <a:lnSpc>
                          <a:spcPct val="115000"/>
                        </a:lnSpc>
                        <a:spcBef>
                          <a:spcPts val="0"/>
                        </a:spcBef>
                        <a:spcAft>
                          <a:spcPts val="0"/>
                        </a:spcAft>
                      </a:pPr>
                      <a:r>
                        <a:rPr lang="en-ZA" dirty="0"/>
                        <a:t>65</a:t>
                      </a:r>
                      <a:endParaRPr lang="en-US" dirty="0"/>
                    </a:p>
                  </a:txBody>
                  <a:tcPr marL="68580" marR="68580" marT="0" marB="0" anchor="ctr"/>
                </a:tc>
                <a:tc>
                  <a:txBody>
                    <a:bodyPr/>
                    <a:lstStyle/>
                    <a:p>
                      <a:pPr marL="0" marR="0" algn="r">
                        <a:lnSpc>
                          <a:spcPct val="115000"/>
                        </a:lnSpc>
                        <a:spcBef>
                          <a:spcPts val="0"/>
                        </a:spcBef>
                        <a:spcAft>
                          <a:spcPts val="0"/>
                        </a:spcAft>
                      </a:pPr>
                      <a:r>
                        <a:rPr lang="en-ZA" dirty="0"/>
                        <a:t>98.5</a:t>
                      </a:r>
                      <a:endParaRPr lang="en-US" dirty="0"/>
                    </a:p>
                  </a:txBody>
                  <a:tcPr marL="68580" marR="68580" marT="0" marB="0" anchor="ctr"/>
                </a:tc>
                <a:extLst>
                  <a:ext uri="{0D108BD9-81ED-4DB2-BD59-A6C34878D82A}">
                    <a16:rowId xmlns:a16="http://schemas.microsoft.com/office/drawing/2014/main" xmlns="" val="10003"/>
                  </a:ext>
                </a:extLst>
              </a:tr>
              <a:tr h="306247">
                <a:tc>
                  <a:txBody>
                    <a:bodyPr/>
                    <a:lstStyle/>
                    <a:p>
                      <a:pPr marL="0" marR="0">
                        <a:lnSpc>
                          <a:spcPct val="115000"/>
                        </a:lnSpc>
                        <a:spcBef>
                          <a:spcPts val="0"/>
                        </a:spcBef>
                        <a:spcAft>
                          <a:spcPts val="0"/>
                        </a:spcAft>
                      </a:pPr>
                      <a:r>
                        <a:rPr lang="en-ZA" dirty="0"/>
                        <a:t>Salary Level 13</a:t>
                      </a:r>
                      <a:endParaRPr lang="en-US" dirty="0"/>
                    </a:p>
                  </a:txBody>
                  <a:tcPr marL="68580" marR="68580" marT="0" marB="0" anchor="ctr"/>
                </a:tc>
                <a:tc>
                  <a:txBody>
                    <a:bodyPr/>
                    <a:lstStyle/>
                    <a:p>
                      <a:pPr marL="0" marR="0" algn="r">
                        <a:lnSpc>
                          <a:spcPct val="115000"/>
                        </a:lnSpc>
                        <a:spcBef>
                          <a:spcPts val="0"/>
                        </a:spcBef>
                        <a:spcAft>
                          <a:spcPts val="0"/>
                        </a:spcAft>
                      </a:pPr>
                      <a:r>
                        <a:rPr lang="en-ZA"/>
                        <a:t>229 </a:t>
                      </a:r>
                      <a:endParaRPr lang="en-US"/>
                    </a:p>
                  </a:txBody>
                  <a:tcPr marL="68580" marR="68580" marT="0" marB="0" anchor="ctr"/>
                </a:tc>
                <a:tc>
                  <a:txBody>
                    <a:bodyPr/>
                    <a:lstStyle/>
                    <a:p>
                      <a:pPr marL="0" marR="0" algn="r">
                        <a:lnSpc>
                          <a:spcPct val="115000"/>
                        </a:lnSpc>
                        <a:spcBef>
                          <a:spcPts val="0"/>
                        </a:spcBef>
                        <a:spcAft>
                          <a:spcPts val="0"/>
                        </a:spcAft>
                      </a:pPr>
                      <a:r>
                        <a:rPr lang="en-ZA" dirty="0"/>
                        <a:t>176</a:t>
                      </a:r>
                      <a:endParaRPr lang="en-US" dirty="0"/>
                    </a:p>
                  </a:txBody>
                  <a:tcPr marL="68580" marR="68580" marT="0" marB="0" anchor="ctr"/>
                </a:tc>
                <a:tc>
                  <a:txBody>
                    <a:bodyPr/>
                    <a:lstStyle/>
                    <a:p>
                      <a:pPr marL="0" marR="0" algn="r">
                        <a:lnSpc>
                          <a:spcPct val="115000"/>
                        </a:lnSpc>
                        <a:spcBef>
                          <a:spcPts val="0"/>
                        </a:spcBef>
                        <a:spcAft>
                          <a:spcPts val="0"/>
                        </a:spcAft>
                      </a:pPr>
                      <a:r>
                        <a:rPr lang="en-ZA" dirty="0"/>
                        <a:t>168</a:t>
                      </a:r>
                      <a:endParaRPr lang="en-US" dirty="0"/>
                    </a:p>
                  </a:txBody>
                  <a:tcPr marL="68580" marR="68580" marT="0" marB="0" anchor="ctr"/>
                </a:tc>
                <a:tc>
                  <a:txBody>
                    <a:bodyPr/>
                    <a:lstStyle/>
                    <a:p>
                      <a:pPr marL="0" marR="0" algn="r">
                        <a:lnSpc>
                          <a:spcPct val="115000"/>
                        </a:lnSpc>
                        <a:spcBef>
                          <a:spcPts val="0"/>
                        </a:spcBef>
                        <a:spcAft>
                          <a:spcPts val="0"/>
                        </a:spcAft>
                      </a:pPr>
                      <a:r>
                        <a:rPr lang="en-ZA" dirty="0"/>
                        <a:t>95.5</a:t>
                      </a:r>
                      <a:endParaRPr lang="en-US" dirty="0"/>
                    </a:p>
                  </a:txBody>
                  <a:tcPr marL="68580" marR="68580" marT="0" marB="0" anchor="ctr"/>
                </a:tc>
                <a:extLst>
                  <a:ext uri="{0D108BD9-81ED-4DB2-BD59-A6C34878D82A}">
                    <a16:rowId xmlns:a16="http://schemas.microsoft.com/office/drawing/2014/main" xmlns="" val="10004"/>
                  </a:ext>
                </a:extLst>
              </a:tr>
              <a:tr h="306247">
                <a:tc>
                  <a:txBody>
                    <a:bodyPr/>
                    <a:lstStyle/>
                    <a:p>
                      <a:pPr marL="0" marR="0">
                        <a:lnSpc>
                          <a:spcPct val="115000"/>
                        </a:lnSpc>
                        <a:spcBef>
                          <a:spcPts val="0"/>
                        </a:spcBef>
                        <a:spcAft>
                          <a:spcPts val="0"/>
                        </a:spcAft>
                      </a:pPr>
                      <a:r>
                        <a:rPr lang="en-ZA" dirty="0"/>
                        <a:t>Total</a:t>
                      </a:r>
                      <a:endParaRPr lang="en-US" dirty="0"/>
                    </a:p>
                  </a:txBody>
                  <a:tcPr marL="68580" marR="68580" marT="0" marB="0" anchor="ctr"/>
                </a:tc>
                <a:tc>
                  <a:txBody>
                    <a:bodyPr/>
                    <a:lstStyle/>
                    <a:p>
                      <a:pPr marL="0" marR="0" algn="r">
                        <a:lnSpc>
                          <a:spcPct val="115000"/>
                        </a:lnSpc>
                        <a:spcBef>
                          <a:spcPts val="0"/>
                        </a:spcBef>
                        <a:spcAft>
                          <a:spcPts val="0"/>
                        </a:spcAft>
                      </a:pPr>
                      <a:r>
                        <a:rPr lang="en-ZA"/>
                        <a:t>295</a:t>
                      </a:r>
                      <a:endParaRPr lang="en-US"/>
                    </a:p>
                  </a:txBody>
                  <a:tcPr marL="68580" marR="68580" marT="0" marB="0" anchor="ctr"/>
                </a:tc>
                <a:tc>
                  <a:txBody>
                    <a:bodyPr/>
                    <a:lstStyle/>
                    <a:p>
                      <a:pPr marL="0" marR="0" algn="r">
                        <a:lnSpc>
                          <a:spcPct val="115000"/>
                        </a:lnSpc>
                        <a:spcBef>
                          <a:spcPts val="0"/>
                        </a:spcBef>
                        <a:spcAft>
                          <a:spcPts val="0"/>
                        </a:spcAft>
                      </a:pPr>
                      <a:r>
                        <a:rPr lang="en-ZA" dirty="0"/>
                        <a:t>261</a:t>
                      </a:r>
                      <a:endParaRPr lang="en-US" dirty="0"/>
                    </a:p>
                  </a:txBody>
                  <a:tcPr marL="68580" marR="68580" marT="0" marB="0" anchor="ctr"/>
                </a:tc>
                <a:tc>
                  <a:txBody>
                    <a:bodyPr/>
                    <a:lstStyle/>
                    <a:p>
                      <a:pPr marL="0" marR="0" algn="r">
                        <a:lnSpc>
                          <a:spcPct val="115000"/>
                        </a:lnSpc>
                        <a:spcBef>
                          <a:spcPts val="0"/>
                        </a:spcBef>
                        <a:spcAft>
                          <a:spcPts val="0"/>
                        </a:spcAft>
                      </a:pPr>
                      <a:r>
                        <a:rPr lang="en-ZA" dirty="0"/>
                        <a:t>251</a:t>
                      </a:r>
                      <a:endParaRPr lang="en-US" dirty="0"/>
                    </a:p>
                  </a:txBody>
                  <a:tcPr marL="68580" marR="68580" marT="0" marB="0" anchor="ctr"/>
                </a:tc>
                <a:tc>
                  <a:txBody>
                    <a:bodyPr/>
                    <a:lstStyle/>
                    <a:p>
                      <a:pPr marL="0" marR="0" algn="r">
                        <a:lnSpc>
                          <a:spcPct val="115000"/>
                        </a:lnSpc>
                        <a:spcBef>
                          <a:spcPts val="0"/>
                        </a:spcBef>
                        <a:spcAft>
                          <a:spcPts val="0"/>
                        </a:spcAft>
                      </a:pPr>
                      <a:r>
                        <a:rPr lang="en-ZA" dirty="0"/>
                        <a:t>96.2</a:t>
                      </a:r>
                      <a:endParaRPr lang="en-US" dirty="0"/>
                    </a:p>
                  </a:txBody>
                  <a:tcPr marL="68580" marR="68580" marT="0" marB="0" anchor="ctr"/>
                </a:tc>
                <a:extLst>
                  <a:ext uri="{0D108BD9-81ED-4DB2-BD59-A6C34878D82A}">
                    <a16:rowId xmlns:a16="http://schemas.microsoft.com/office/drawing/2014/main" xmlns="" val="10005"/>
                  </a:ext>
                </a:extLst>
              </a:tr>
            </a:tbl>
          </a:graphicData>
        </a:graphic>
      </p:graphicFrame>
      <p:sp>
        <p:nvSpPr>
          <p:cNvPr id="5" name="TextBox 4"/>
          <p:cNvSpPr txBox="1"/>
          <p:nvPr/>
        </p:nvSpPr>
        <p:spPr>
          <a:xfrm>
            <a:off x="107504" y="4725144"/>
            <a:ext cx="8928992" cy="738664"/>
          </a:xfrm>
          <a:prstGeom prst="rect">
            <a:avLst/>
          </a:prstGeom>
          <a:noFill/>
        </p:spPr>
        <p:txBody>
          <a:bodyPr wrap="square" rtlCol="0">
            <a:spAutoFit/>
          </a:bodyPr>
          <a:lstStyle/>
          <a:p>
            <a:r>
              <a:rPr lang="en-ZA" sz="1400" b="1" dirty="0">
                <a:solidFill>
                  <a:prstClr val="black"/>
                </a:solidFill>
              </a:rPr>
              <a:t>NOTE: The three POBs and two special advisers are excluded.  The higher number of SMS members compared to the total number of funded SMS posts is as a result of Heads of Mission appointed on contract</a:t>
            </a:r>
            <a:endParaRPr lang="en-US" sz="1400" b="1" dirty="0">
              <a:solidFill>
                <a:prstClr val="black"/>
              </a:solidFill>
            </a:endParaRPr>
          </a:p>
        </p:txBody>
      </p:sp>
    </p:spTree>
    <p:extLst>
      <p:ext uri="{BB962C8B-B14F-4D97-AF65-F5344CB8AC3E}">
        <p14:creationId xmlns:p14="http://schemas.microsoft.com/office/powerpoint/2010/main" xmlns="" val="501653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1542"/>
            <a:ext cx="9144000" cy="476672"/>
          </a:xfrm>
        </p:spPr>
        <p:txBody>
          <a:bodyPr/>
          <a:lstStyle/>
          <a:p>
            <a:r>
              <a:rPr lang="en-ZA" sz="3000" dirty="0">
                <a:solidFill>
                  <a:schemeClr val="tx1"/>
                </a:solidFill>
              </a:rPr>
              <a:t>TYPES OF MISCONDUCT ADDRESSED AT DISCIPLINARY HEARINGS FOR THE PERIOD </a:t>
            </a:r>
            <a:br>
              <a:rPr lang="en-ZA" sz="3000" dirty="0">
                <a:solidFill>
                  <a:schemeClr val="tx1"/>
                </a:solidFill>
              </a:rPr>
            </a:br>
            <a:r>
              <a:rPr lang="en-ZA" sz="3000" dirty="0">
                <a:solidFill>
                  <a:schemeClr val="tx1"/>
                </a:solidFill>
              </a:rPr>
              <a:t>1 APRIL 2019 TO 31 MARCH 2020 </a:t>
            </a:r>
            <a:r>
              <a:rPr lang="en-US" dirty="0"/>
              <a:t/>
            </a:r>
            <a:br>
              <a:rPr lang="en-US" dirty="0"/>
            </a:br>
            <a:r>
              <a:rPr lang="en-ZA" dirty="0"/>
              <a:t> </a:t>
            </a:r>
            <a:r>
              <a:rPr lang="en-US" dirty="0"/>
              <a:t/>
            </a:r>
            <a:br>
              <a:rPr lang="en-US" dirty="0"/>
            </a:br>
            <a:endParaRPr lang="en-US" dirty="0"/>
          </a:p>
        </p:txBody>
      </p:sp>
      <p:sp>
        <p:nvSpPr>
          <p:cNvPr id="3" name="Slide Number Placeholder 2"/>
          <p:cNvSpPr>
            <a:spLocks noGrp="1"/>
          </p:cNvSpPr>
          <p:nvPr>
            <p:ph type="sldNum" sz="quarter" idx="10"/>
          </p:nvPr>
        </p:nvSpPr>
        <p:spPr/>
        <p:txBody>
          <a:bodyPr/>
          <a:lstStyle/>
          <a:p>
            <a:fld id="{C9EED5BD-5D03-428F-AEAD-11353BA633BA}" type="slidenum">
              <a:rPr lang="en-GB" altLang="en-US" smtClean="0">
                <a:solidFill>
                  <a:prstClr val="black"/>
                </a:solidFill>
              </a:rPr>
              <a:pPr/>
              <a:t>64</a:t>
            </a:fld>
            <a:endParaRPr lang="en-GB" altLang="en-US">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787444751"/>
              </p:ext>
            </p:extLst>
          </p:nvPr>
        </p:nvGraphicFramePr>
        <p:xfrm>
          <a:off x="107504" y="1772816"/>
          <a:ext cx="8928991" cy="3096341"/>
        </p:xfrm>
        <a:graphic>
          <a:graphicData uri="http://schemas.openxmlformats.org/drawingml/2006/table">
            <a:tbl>
              <a:tblPr firstRow="1" firstCol="1" bandRow="1" bandCol="1">
                <a:tableStyleId>{5C22544A-7EE6-4342-B048-85BDC9FD1C3A}</a:tableStyleId>
              </a:tblPr>
              <a:tblGrid>
                <a:gridCol w="6048499">
                  <a:extLst>
                    <a:ext uri="{9D8B030D-6E8A-4147-A177-3AD203B41FA5}">
                      <a16:colId xmlns:a16="http://schemas.microsoft.com/office/drawing/2014/main" xmlns="" val="20000"/>
                    </a:ext>
                  </a:extLst>
                </a:gridCol>
                <a:gridCol w="1440246">
                  <a:extLst>
                    <a:ext uri="{9D8B030D-6E8A-4147-A177-3AD203B41FA5}">
                      <a16:colId xmlns:a16="http://schemas.microsoft.com/office/drawing/2014/main" xmlns="" val="20001"/>
                    </a:ext>
                  </a:extLst>
                </a:gridCol>
                <a:gridCol w="1440246">
                  <a:extLst>
                    <a:ext uri="{9D8B030D-6E8A-4147-A177-3AD203B41FA5}">
                      <a16:colId xmlns:a16="http://schemas.microsoft.com/office/drawing/2014/main" xmlns="" val="20002"/>
                    </a:ext>
                  </a:extLst>
                </a:gridCol>
              </a:tblGrid>
              <a:tr h="466057">
                <a:tc>
                  <a:txBody>
                    <a:bodyPr/>
                    <a:lstStyle/>
                    <a:p>
                      <a:pPr marL="0" marR="0">
                        <a:lnSpc>
                          <a:spcPct val="115000"/>
                        </a:lnSpc>
                        <a:spcBef>
                          <a:spcPts val="0"/>
                        </a:spcBef>
                        <a:spcAft>
                          <a:spcPts val="0"/>
                        </a:spcAft>
                        <a:tabLst>
                          <a:tab pos="1875790" algn="ctr"/>
                          <a:tab pos="2743200" algn="l"/>
                        </a:tabLst>
                      </a:pPr>
                      <a:r>
                        <a:rPr lang="en-ZA" dirty="0"/>
                        <a:t>Type of misconduct	</a:t>
                      </a:r>
                      <a:endParaRPr lang="en-US" dirty="0"/>
                    </a:p>
                  </a:txBody>
                  <a:tcPr marL="68580" marR="68580" marT="0" marB="0" anchor="ctr"/>
                </a:tc>
                <a:tc>
                  <a:txBody>
                    <a:bodyPr/>
                    <a:lstStyle/>
                    <a:p>
                      <a:pPr marL="0" marR="0" algn="r">
                        <a:lnSpc>
                          <a:spcPct val="115000"/>
                        </a:lnSpc>
                        <a:spcBef>
                          <a:spcPts val="0"/>
                        </a:spcBef>
                        <a:spcAft>
                          <a:spcPts val="0"/>
                        </a:spcAft>
                      </a:pPr>
                      <a:r>
                        <a:rPr lang="en-ZA" dirty="0"/>
                        <a:t>Number</a:t>
                      </a:r>
                      <a:endParaRPr lang="en-US" dirty="0"/>
                    </a:p>
                  </a:txBody>
                  <a:tcPr marL="68580" marR="68580" marT="0" marB="0" anchor="ctr"/>
                </a:tc>
                <a:tc>
                  <a:txBody>
                    <a:bodyPr/>
                    <a:lstStyle/>
                    <a:p>
                      <a:pPr marL="0" marR="0" algn="r">
                        <a:lnSpc>
                          <a:spcPct val="115000"/>
                        </a:lnSpc>
                        <a:spcBef>
                          <a:spcPts val="0"/>
                        </a:spcBef>
                        <a:spcAft>
                          <a:spcPts val="0"/>
                        </a:spcAft>
                      </a:pPr>
                      <a:r>
                        <a:rPr lang="en-ZA" dirty="0"/>
                        <a:t>% of total</a:t>
                      </a:r>
                      <a:endParaRPr lang="en-US" dirty="0"/>
                    </a:p>
                  </a:txBody>
                  <a:tcPr marL="68580" marR="68580" marT="0" marB="0" anchor="ctr"/>
                </a:tc>
                <a:extLst>
                  <a:ext uri="{0D108BD9-81ED-4DB2-BD59-A6C34878D82A}">
                    <a16:rowId xmlns:a16="http://schemas.microsoft.com/office/drawing/2014/main" xmlns="" val="10000"/>
                  </a:ext>
                </a:extLst>
              </a:tr>
              <a:tr h="466057">
                <a:tc>
                  <a:txBody>
                    <a:bodyPr/>
                    <a:lstStyle/>
                    <a:p>
                      <a:pPr marL="0" marR="0">
                        <a:lnSpc>
                          <a:spcPct val="115000"/>
                        </a:lnSpc>
                        <a:spcBef>
                          <a:spcPts val="0"/>
                        </a:spcBef>
                        <a:spcAft>
                          <a:spcPts val="0"/>
                        </a:spcAft>
                      </a:pPr>
                      <a:r>
                        <a:rPr lang="en-ZA" dirty="0"/>
                        <a:t>Allegations of fraud and theft</a:t>
                      </a:r>
                      <a:endParaRPr lang="en-US" dirty="0"/>
                    </a:p>
                  </a:txBody>
                  <a:tcPr marL="68580" marR="68580" marT="0" marB="0" anchor="ctr"/>
                </a:tc>
                <a:tc>
                  <a:txBody>
                    <a:bodyPr/>
                    <a:lstStyle/>
                    <a:p>
                      <a:pPr marL="0" marR="0" algn="r">
                        <a:lnSpc>
                          <a:spcPct val="115000"/>
                        </a:lnSpc>
                        <a:spcBef>
                          <a:spcPts val="0"/>
                        </a:spcBef>
                        <a:spcAft>
                          <a:spcPts val="0"/>
                        </a:spcAft>
                      </a:pPr>
                      <a:r>
                        <a:rPr lang="en-ZA" dirty="0"/>
                        <a:t>0</a:t>
                      </a:r>
                      <a:endParaRPr lang="en-US" dirty="0"/>
                    </a:p>
                  </a:txBody>
                  <a:tcPr marL="68580" marR="68580" marT="0" marB="0" anchor="ctr"/>
                </a:tc>
                <a:tc>
                  <a:txBody>
                    <a:bodyPr/>
                    <a:lstStyle/>
                    <a:p>
                      <a:pPr marL="0" marR="0" algn="r">
                        <a:lnSpc>
                          <a:spcPct val="115000"/>
                        </a:lnSpc>
                        <a:spcBef>
                          <a:spcPts val="0"/>
                        </a:spcBef>
                        <a:spcAft>
                          <a:spcPts val="0"/>
                        </a:spcAft>
                      </a:pPr>
                      <a:r>
                        <a:rPr lang="en-ZA"/>
                        <a:t>0</a:t>
                      </a:r>
                      <a:endParaRPr lang="en-US"/>
                    </a:p>
                  </a:txBody>
                  <a:tcPr marL="68580" marR="68580" marT="0" marB="0" anchor="ctr"/>
                </a:tc>
                <a:extLst>
                  <a:ext uri="{0D108BD9-81ED-4DB2-BD59-A6C34878D82A}">
                    <a16:rowId xmlns:a16="http://schemas.microsoft.com/office/drawing/2014/main" xmlns="" val="10001"/>
                  </a:ext>
                </a:extLst>
              </a:tr>
              <a:tr h="766056">
                <a:tc>
                  <a:txBody>
                    <a:bodyPr/>
                    <a:lstStyle/>
                    <a:p>
                      <a:pPr marL="0" marR="0">
                        <a:lnSpc>
                          <a:spcPct val="115000"/>
                        </a:lnSpc>
                        <a:spcBef>
                          <a:spcPts val="0"/>
                        </a:spcBef>
                        <a:spcAft>
                          <a:spcPts val="0"/>
                        </a:spcAft>
                      </a:pPr>
                      <a:r>
                        <a:rPr lang="en-ZA" dirty="0"/>
                        <a:t>Contravention of PFMA, PPPFMA, Treasury Regulations and Code of Conduct for Bid Adjudication Committee</a:t>
                      </a:r>
                      <a:endParaRPr lang="en-US" dirty="0"/>
                    </a:p>
                  </a:txBody>
                  <a:tcPr marL="68580" marR="68580" marT="0" marB="0" anchor="ctr"/>
                </a:tc>
                <a:tc>
                  <a:txBody>
                    <a:bodyPr/>
                    <a:lstStyle/>
                    <a:p>
                      <a:pPr marL="0" marR="0" algn="r">
                        <a:lnSpc>
                          <a:spcPct val="115000"/>
                        </a:lnSpc>
                        <a:spcBef>
                          <a:spcPts val="0"/>
                        </a:spcBef>
                        <a:spcAft>
                          <a:spcPts val="0"/>
                        </a:spcAft>
                      </a:pPr>
                      <a:r>
                        <a:rPr lang="en-ZA" dirty="0"/>
                        <a:t>2</a:t>
                      </a:r>
                      <a:endParaRPr lang="en-US" dirty="0"/>
                    </a:p>
                  </a:txBody>
                  <a:tcPr marL="68580" marR="68580" marT="0" marB="0" anchor="ctr"/>
                </a:tc>
                <a:tc>
                  <a:txBody>
                    <a:bodyPr/>
                    <a:lstStyle/>
                    <a:p>
                      <a:pPr marL="0" marR="0" algn="r">
                        <a:lnSpc>
                          <a:spcPct val="115000"/>
                        </a:lnSpc>
                        <a:spcBef>
                          <a:spcPts val="0"/>
                        </a:spcBef>
                        <a:spcAft>
                          <a:spcPts val="0"/>
                        </a:spcAft>
                      </a:pPr>
                      <a:r>
                        <a:rPr lang="en-ZA" dirty="0"/>
                        <a:t>16.67</a:t>
                      </a:r>
                      <a:endParaRPr lang="en-US" dirty="0"/>
                    </a:p>
                  </a:txBody>
                  <a:tcPr marL="68580" marR="68580" marT="0" marB="0" anchor="ctr"/>
                </a:tc>
                <a:extLst>
                  <a:ext uri="{0D108BD9-81ED-4DB2-BD59-A6C34878D82A}">
                    <a16:rowId xmlns:a16="http://schemas.microsoft.com/office/drawing/2014/main" xmlns="" val="10002"/>
                  </a:ext>
                </a:extLst>
              </a:tr>
              <a:tr h="466057">
                <a:tc>
                  <a:txBody>
                    <a:bodyPr/>
                    <a:lstStyle/>
                    <a:p>
                      <a:pPr marL="0" marR="0">
                        <a:lnSpc>
                          <a:spcPct val="115000"/>
                        </a:lnSpc>
                        <a:spcBef>
                          <a:spcPts val="0"/>
                        </a:spcBef>
                        <a:spcAft>
                          <a:spcPts val="0"/>
                        </a:spcAft>
                      </a:pPr>
                      <a:r>
                        <a:rPr lang="en-ZA" dirty="0"/>
                        <a:t>Gross dishonesty: Misrepresentation of facts</a:t>
                      </a:r>
                      <a:endParaRPr lang="en-US" dirty="0"/>
                    </a:p>
                  </a:txBody>
                  <a:tcPr marL="68580" marR="68580" marT="0" marB="0" anchor="ctr"/>
                </a:tc>
                <a:tc>
                  <a:txBody>
                    <a:bodyPr/>
                    <a:lstStyle/>
                    <a:p>
                      <a:pPr marL="0" marR="0" algn="r">
                        <a:lnSpc>
                          <a:spcPct val="115000"/>
                        </a:lnSpc>
                        <a:spcBef>
                          <a:spcPts val="0"/>
                        </a:spcBef>
                        <a:spcAft>
                          <a:spcPts val="0"/>
                        </a:spcAft>
                      </a:pPr>
                      <a:r>
                        <a:rPr lang="en-ZA" dirty="0"/>
                        <a:t>4</a:t>
                      </a:r>
                      <a:endParaRPr lang="en-US" dirty="0"/>
                    </a:p>
                  </a:txBody>
                  <a:tcPr marL="68580" marR="68580" marT="0" marB="0" anchor="ctr"/>
                </a:tc>
                <a:tc>
                  <a:txBody>
                    <a:bodyPr/>
                    <a:lstStyle/>
                    <a:p>
                      <a:pPr marL="0" marR="0" algn="r">
                        <a:lnSpc>
                          <a:spcPct val="115000"/>
                        </a:lnSpc>
                        <a:spcBef>
                          <a:spcPts val="0"/>
                        </a:spcBef>
                        <a:spcAft>
                          <a:spcPts val="0"/>
                        </a:spcAft>
                      </a:pPr>
                      <a:r>
                        <a:rPr lang="en-ZA" dirty="0"/>
                        <a:t>33.33</a:t>
                      </a:r>
                      <a:endParaRPr lang="en-US" dirty="0"/>
                    </a:p>
                  </a:txBody>
                  <a:tcPr marL="68580" marR="68580" marT="0" marB="0" anchor="ctr"/>
                </a:tc>
                <a:extLst>
                  <a:ext uri="{0D108BD9-81ED-4DB2-BD59-A6C34878D82A}">
                    <a16:rowId xmlns:a16="http://schemas.microsoft.com/office/drawing/2014/main" xmlns="" val="10003"/>
                  </a:ext>
                </a:extLst>
              </a:tr>
              <a:tr h="466057">
                <a:tc>
                  <a:txBody>
                    <a:bodyPr/>
                    <a:lstStyle/>
                    <a:p>
                      <a:pPr marL="0" marR="0">
                        <a:lnSpc>
                          <a:spcPct val="115000"/>
                        </a:lnSpc>
                        <a:spcBef>
                          <a:spcPts val="0"/>
                        </a:spcBef>
                        <a:spcAft>
                          <a:spcPts val="0"/>
                        </a:spcAft>
                      </a:pPr>
                      <a:r>
                        <a:rPr lang="en-ZA" dirty="0"/>
                        <a:t>Other</a:t>
                      </a:r>
                      <a:endParaRPr lang="en-US" dirty="0"/>
                    </a:p>
                  </a:txBody>
                  <a:tcPr marL="68580" marR="68580" marT="0" marB="0" anchor="ctr"/>
                </a:tc>
                <a:tc>
                  <a:txBody>
                    <a:bodyPr/>
                    <a:lstStyle/>
                    <a:p>
                      <a:pPr marL="0" marR="0" algn="r">
                        <a:lnSpc>
                          <a:spcPct val="115000"/>
                        </a:lnSpc>
                        <a:spcBef>
                          <a:spcPts val="0"/>
                        </a:spcBef>
                        <a:spcAft>
                          <a:spcPts val="0"/>
                        </a:spcAft>
                      </a:pPr>
                      <a:r>
                        <a:rPr lang="en-ZA"/>
                        <a:t>6</a:t>
                      </a:r>
                      <a:endParaRPr lang="en-US"/>
                    </a:p>
                  </a:txBody>
                  <a:tcPr marL="68580" marR="68580" marT="0" marB="0" anchor="ctr"/>
                </a:tc>
                <a:tc>
                  <a:txBody>
                    <a:bodyPr/>
                    <a:lstStyle/>
                    <a:p>
                      <a:pPr marL="0" marR="0" algn="r">
                        <a:lnSpc>
                          <a:spcPct val="115000"/>
                        </a:lnSpc>
                        <a:spcBef>
                          <a:spcPts val="0"/>
                        </a:spcBef>
                        <a:spcAft>
                          <a:spcPts val="0"/>
                        </a:spcAft>
                      </a:pPr>
                      <a:r>
                        <a:rPr lang="en-ZA" dirty="0"/>
                        <a:t>50</a:t>
                      </a:r>
                      <a:endParaRPr lang="en-US" dirty="0"/>
                    </a:p>
                  </a:txBody>
                  <a:tcPr marL="68580" marR="68580" marT="0" marB="0" anchor="ctr"/>
                </a:tc>
                <a:extLst>
                  <a:ext uri="{0D108BD9-81ED-4DB2-BD59-A6C34878D82A}">
                    <a16:rowId xmlns:a16="http://schemas.microsoft.com/office/drawing/2014/main" xmlns="" val="10004"/>
                  </a:ext>
                </a:extLst>
              </a:tr>
              <a:tr h="466057">
                <a:tc>
                  <a:txBody>
                    <a:bodyPr/>
                    <a:lstStyle/>
                    <a:p>
                      <a:pPr marL="0" marR="0">
                        <a:lnSpc>
                          <a:spcPct val="115000"/>
                        </a:lnSpc>
                        <a:spcBef>
                          <a:spcPts val="0"/>
                        </a:spcBef>
                        <a:spcAft>
                          <a:spcPts val="0"/>
                        </a:spcAft>
                      </a:pPr>
                      <a:r>
                        <a:rPr lang="en-ZA" dirty="0"/>
                        <a:t>Total</a:t>
                      </a:r>
                      <a:endParaRPr lang="en-US" dirty="0"/>
                    </a:p>
                  </a:txBody>
                  <a:tcPr marL="68580" marR="68580" marT="0" marB="0" anchor="ctr"/>
                </a:tc>
                <a:tc>
                  <a:txBody>
                    <a:bodyPr/>
                    <a:lstStyle/>
                    <a:p>
                      <a:pPr marL="0" marR="0" algn="r">
                        <a:lnSpc>
                          <a:spcPct val="115000"/>
                        </a:lnSpc>
                        <a:spcBef>
                          <a:spcPts val="0"/>
                        </a:spcBef>
                        <a:spcAft>
                          <a:spcPts val="0"/>
                        </a:spcAft>
                      </a:pPr>
                      <a:r>
                        <a:rPr lang="en-ZA"/>
                        <a:t>12</a:t>
                      </a:r>
                      <a:endParaRPr lang="en-US"/>
                    </a:p>
                  </a:txBody>
                  <a:tcPr marL="68580" marR="68580" marT="0" marB="0" anchor="ctr"/>
                </a:tc>
                <a:tc>
                  <a:txBody>
                    <a:bodyPr/>
                    <a:lstStyle/>
                    <a:p>
                      <a:pPr marL="0" marR="0" algn="r">
                        <a:lnSpc>
                          <a:spcPct val="115000"/>
                        </a:lnSpc>
                        <a:spcBef>
                          <a:spcPts val="0"/>
                        </a:spcBef>
                        <a:spcAft>
                          <a:spcPts val="0"/>
                        </a:spcAft>
                      </a:pPr>
                      <a:r>
                        <a:rPr lang="en-ZA" dirty="0"/>
                        <a:t>100</a:t>
                      </a:r>
                      <a:endParaRPr lang="en-US" dirty="0"/>
                    </a:p>
                  </a:txBody>
                  <a:tcPr marL="68580" marR="68580" marT="0" marB="0" anchor="ctr"/>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563563" y="30003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xmlns="" val="2842225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a:xfrm>
            <a:off x="-17463" y="1773238"/>
            <a:ext cx="9144001" cy="1943100"/>
          </a:xfrm>
          <a:solidFill>
            <a:srgbClr val="B6F0AE"/>
          </a:solidFill>
          <a:ln>
            <a:solidFill>
              <a:schemeClr val="tx1"/>
            </a:solidFill>
          </a:ln>
        </p:spPr>
        <p:txBody>
          <a:bodyPr/>
          <a:lstStyle/>
          <a:p>
            <a:pPr>
              <a:defRPr/>
            </a:pPr>
            <a:r>
              <a:rPr lang="en-ZA" altLang="en-US" sz="3600" dirty="0">
                <a:solidFill>
                  <a:srgbClr val="003300"/>
                </a:solidFill>
                <a:effectLst>
                  <a:outerShdw blurRad="38100" dist="38100" dir="2700000" algn="tl">
                    <a:srgbClr val="000000">
                      <a:alpha val="43137"/>
                    </a:srgbClr>
                  </a:outerShdw>
                </a:effectLst>
              </a:rPr>
              <a:t>PART E (1): FINANCIAL INFORMATION</a:t>
            </a:r>
          </a:p>
        </p:txBody>
      </p:sp>
      <p:sp>
        <p:nvSpPr>
          <p:cNvPr id="6861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84047F94-C739-4B84-A9F7-F4DAB5AFE003}" type="slidenum">
              <a:rPr lang="en-US" altLang="en-US" sz="1000">
                <a:solidFill>
                  <a:srgbClr val="000000"/>
                </a:solidFill>
                <a:latin typeface="Times" panose="02020603050405020304" pitchFamily="18" charset="0"/>
              </a:rPr>
              <a:pPr>
                <a:spcBef>
                  <a:spcPct val="0"/>
                </a:spcBef>
                <a:buFontTx/>
                <a:buNone/>
              </a:pPr>
              <a:t>65</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2784191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a:xfrm>
            <a:off x="457200" y="44450"/>
            <a:ext cx="8229600" cy="360363"/>
          </a:xfrm>
        </p:spPr>
        <p:txBody>
          <a:bodyPr/>
          <a:lstStyle/>
          <a:p>
            <a:r>
              <a:rPr lang="en-US" altLang="en-US" sz="2000"/>
              <a:t>Overview Financial Performance</a:t>
            </a:r>
          </a:p>
        </p:txBody>
      </p:sp>
      <p:sp>
        <p:nvSpPr>
          <p:cNvPr id="69635" name="Content Placeholder 2"/>
          <p:cNvSpPr>
            <a:spLocks noGrp="1" noChangeArrowheads="1"/>
          </p:cNvSpPr>
          <p:nvPr>
            <p:ph idx="1"/>
          </p:nvPr>
        </p:nvSpPr>
        <p:spPr>
          <a:xfrm>
            <a:off x="250825" y="549275"/>
            <a:ext cx="8435975" cy="5183188"/>
          </a:xfrm>
        </p:spPr>
        <p:txBody>
          <a:bodyPr/>
          <a:lstStyle/>
          <a:p>
            <a:pPr marL="0" indent="0" algn="just" defTabSz="457200">
              <a:lnSpc>
                <a:spcPct val="150000"/>
              </a:lnSpc>
              <a:spcBef>
                <a:spcPct val="0"/>
              </a:spcBef>
              <a:buFontTx/>
              <a:buNone/>
            </a:pPr>
            <a:r>
              <a:rPr lang="en-US" altLang="en-US" sz="1100"/>
              <a:t>1.1. 	The department spent R6, 310 billion in 2019/20, which represents 97% of the adjusted appropriation. The expenditure is 	lower by less than 1% (percent) in comparison to R6, 370 billion spent in 2018/19 financial year.</a:t>
            </a:r>
          </a:p>
          <a:p>
            <a:pPr marL="0" indent="0" algn="just" defTabSz="457200">
              <a:lnSpc>
                <a:spcPct val="150000"/>
              </a:lnSpc>
              <a:spcBef>
                <a:spcPct val="0"/>
              </a:spcBef>
              <a:buFontTx/>
              <a:buAutoNum type="arabicPeriod"/>
            </a:pPr>
            <a:endParaRPr lang="en-US" altLang="en-US" sz="700"/>
          </a:p>
          <a:p>
            <a:pPr marL="0" indent="0" algn="just" defTabSz="457200">
              <a:lnSpc>
                <a:spcPct val="150000"/>
              </a:lnSpc>
              <a:spcBef>
                <a:spcPct val="0"/>
              </a:spcBef>
              <a:buFontTx/>
              <a:buNone/>
            </a:pPr>
            <a:r>
              <a:rPr lang="en-US" altLang="en-US" sz="1100"/>
              <a:t>1.2. 	The department managed maintained its spending within the reduced budget allocation in the implementation of the Annual 	Performance Plan. This was attained through the implantation of cost saving measures, such as revision of rental norms and</a:t>
            </a:r>
          </a:p>
          <a:p>
            <a:pPr marL="0" indent="0" algn="just" defTabSz="457200">
              <a:lnSpc>
                <a:spcPct val="150000"/>
              </a:lnSpc>
              <a:spcBef>
                <a:spcPct val="0"/>
              </a:spcBef>
              <a:buFontTx/>
              <a:buNone/>
            </a:pPr>
            <a:r>
              <a:rPr lang="en-US" altLang="en-US" sz="1100"/>
              <a:t>	standards, reduction on the international travel and doing more with less through the introduction of efficiency in the operation 	of the missions.</a:t>
            </a:r>
          </a:p>
          <a:p>
            <a:pPr marL="0" indent="0" algn="just" defTabSz="457200">
              <a:lnSpc>
                <a:spcPct val="150000"/>
              </a:lnSpc>
              <a:spcBef>
                <a:spcPct val="0"/>
              </a:spcBef>
              <a:buFontTx/>
              <a:buNone/>
            </a:pPr>
            <a:endParaRPr lang="en-US" altLang="en-US" sz="1100"/>
          </a:p>
          <a:p>
            <a:pPr marL="0" indent="0" algn="just" defTabSz="457200">
              <a:lnSpc>
                <a:spcPct val="150000"/>
              </a:lnSpc>
              <a:spcBef>
                <a:spcPct val="0"/>
              </a:spcBef>
              <a:buFontTx/>
              <a:buNone/>
            </a:pPr>
            <a:r>
              <a:rPr lang="en-US" altLang="en-US" sz="1100"/>
              <a:t>1.3.	However, the department had to navigate the impact of the budget cut experienced on the compensation of employees, which 	unfortunately, has resulted in the expenditure exceeding the budget ceiling by R246 million. Conversely, the department’s 	effort to delay the placement of officials to missions abroad for December 2020 placement cycle were not sufficient containing 	the spending within the main division of the vote. As a result, the high spending on compensation of employees constituted 	unauthorized expenditure and contributed to the low levels of liquidity and requires attention going forward.</a:t>
            </a:r>
          </a:p>
          <a:p>
            <a:pPr marL="0" indent="0" algn="just" defTabSz="457200">
              <a:lnSpc>
                <a:spcPct val="150000"/>
              </a:lnSpc>
              <a:spcBef>
                <a:spcPct val="0"/>
              </a:spcBef>
              <a:buFontTx/>
              <a:buNone/>
            </a:pPr>
            <a:endParaRPr lang="en-US" altLang="en-US" sz="700"/>
          </a:p>
          <a:p>
            <a:pPr marL="0" indent="0" algn="just" defTabSz="457200">
              <a:lnSpc>
                <a:spcPct val="150000"/>
              </a:lnSpc>
              <a:spcBef>
                <a:spcPct val="0"/>
              </a:spcBef>
              <a:buFontTx/>
              <a:buNone/>
            </a:pPr>
            <a:r>
              <a:rPr lang="en-ZA" altLang="en-US" sz="1100"/>
              <a:t>1.4.	The department’s inherent risk of foreign exchange rate fluctuation remains a challenge as the department’s obligation in 	respect to the South Africa's commitment are levied if foreign currencies whilst the budget estimates are projected in Rand.  	Thus for the period under review the department had to proposed virement of funds to the value of R47 million to meet South 	Africa's international obligation through the engagement with the National Treasury. Consequently, discussion with National 	Treasury and South African Reserve Bank are underway in finding a mitigating strategies to this inherent risk.</a:t>
            </a:r>
            <a:endParaRPr lang="en-US" altLang="en-US" sz="1200"/>
          </a:p>
        </p:txBody>
      </p:sp>
      <p:sp>
        <p:nvSpPr>
          <p:cNvPr id="6963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89B94577-1D44-4836-854F-EEC69E6BCE63}" type="slidenum">
              <a:rPr lang="en-US" altLang="en-US" sz="1000">
                <a:solidFill>
                  <a:srgbClr val="000000"/>
                </a:solidFill>
                <a:latin typeface="Times" panose="02020603050405020304" pitchFamily="18" charset="0"/>
              </a:rPr>
              <a:pPr>
                <a:spcBef>
                  <a:spcPct val="0"/>
                </a:spcBef>
                <a:buFontTx/>
                <a:buNone/>
              </a:pPr>
              <a:t>66</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325385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noChangeArrowheads="1"/>
          </p:cNvSpPr>
          <p:nvPr>
            <p:ph type="title"/>
          </p:nvPr>
        </p:nvSpPr>
        <p:spPr>
          <a:xfrm>
            <a:off x="323850" y="115888"/>
            <a:ext cx="8229600" cy="288925"/>
          </a:xfrm>
        </p:spPr>
        <p:txBody>
          <a:bodyPr/>
          <a:lstStyle/>
          <a:p>
            <a:r>
              <a:rPr lang="en-US" altLang="en-US" sz="2000">
                <a:solidFill>
                  <a:srgbClr val="000000"/>
                </a:solidFill>
                <a:cs typeface="Times New Roman" panose="02020603050405020304" pitchFamily="18" charset="0"/>
              </a:rPr>
              <a:t/>
            </a:r>
            <a:br>
              <a:rPr lang="en-US" altLang="en-US" sz="2000">
                <a:solidFill>
                  <a:srgbClr val="000000"/>
                </a:solidFill>
                <a:cs typeface="Times New Roman" panose="02020603050405020304" pitchFamily="18" charset="0"/>
              </a:rPr>
            </a:br>
            <a:r>
              <a:rPr lang="en-US" altLang="en-US" sz="2000">
                <a:solidFill>
                  <a:srgbClr val="000000"/>
                </a:solidFill>
                <a:cs typeface="Times New Roman" panose="02020603050405020304" pitchFamily="18" charset="0"/>
              </a:rPr>
              <a:t>Appropriation per programme</a:t>
            </a:r>
            <a:r>
              <a:rPr lang="en-US" altLang="en-US" sz="2000">
                <a:latin typeface="Times New Roman" panose="02020603050405020304" pitchFamily="18" charset="0"/>
                <a:cs typeface="Times New Roman" panose="02020603050405020304" pitchFamily="18" charset="0"/>
              </a:rPr>
              <a:t/>
            </a:r>
            <a:br>
              <a:rPr lang="en-US" altLang="en-US" sz="2000">
                <a:latin typeface="Times New Roman" panose="02020603050405020304" pitchFamily="18" charset="0"/>
                <a:cs typeface="Times New Roman" panose="02020603050405020304" pitchFamily="18" charset="0"/>
              </a:rPr>
            </a:br>
            <a:endParaRPr lang="en-US" altLang="en-US" sz="2000"/>
          </a:p>
        </p:txBody>
      </p:sp>
      <p:sp>
        <p:nvSpPr>
          <p:cNvPr id="7065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E3987A4F-D9B4-4CE2-97E5-0FE9ED288449}" type="slidenum">
              <a:rPr lang="en-US" altLang="en-US" sz="1000">
                <a:solidFill>
                  <a:srgbClr val="000000"/>
                </a:solidFill>
                <a:latin typeface="Times" panose="02020603050405020304" pitchFamily="18" charset="0"/>
              </a:rPr>
              <a:pPr>
                <a:spcBef>
                  <a:spcPct val="0"/>
                </a:spcBef>
                <a:buFontTx/>
                <a:buNone/>
              </a:pPr>
              <a:t>67</a:t>
            </a:fld>
            <a:endParaRPr lang="en-US" altLang="en-US" sz="1000">
              <a:solidFill>
                <a:srgbClr val="000000"/>
              </a:solidFill>
              <a:latin typeface="Times" panose="02020603050405020304" pitchFamily="18" charset="0"/>
            </a:endParaRPr>
          </a:p>
        </p:txBody>
      </p:sp>
      <p:graphicFrame>
        <p:nvGraphicFramePr>
          <p:cNvPr id="3" name="Content Placeholder 2"/>
          <p:cNvGraphicFramePr>
            <a:graphicFrameLocks noGrp="1"/>
          </p:cNvGraphicFramePr>
          <p:nvPr>
            <p:ph idx="1"/>
          </p:nvPr>
        </p:nvGraphicFramePr>
        <p:xfrm>
          <a:off x="323850" y="549275"/>
          <a:ext cx="7920038" cy="4751422"/>
        </p:xfrm>
        <a:graphic>
          <a:graphicData uri="http://schemas.openxmlformats.org/drawingml/2006/table">
            <a:tbl>
              <a:tblPr/>
              <a:tblGrid>
                <a:gridCol w="1456890">
                  <a:extLst>
                    <a:ext uri="{9D8B030D-6E8A-4147-A177-3AD203B41FA5}">
                      <a16:colId xmlns:a16="http://schemas.microsoft.com/office/drawing/2014/main" xmlns="" val="20000"/>
                    </a:ext>
                  </a:extLst>
                </a:gridCol>
                <a:gridCol w="848979">
                  <a:extLst>
                    <a:ext uri="{9D8B030D-6E8A-4147-A177-3AD203B41FA5}">
                      <a16:colId xmlns:a16="http://schemas.microsoft.com/office/drawing/2014/main" xmlns="" val="20001"/>
                    </a:ext>
                  </a:extLst>
                </a:gridCol>
                <a:gridCol w="848979">
                  <a:extLst>
                    <a:ext uri="{9D8B030D-6E8A-4147-A177-3AD203B41FA5}">
                      <a16:colId xmlns:a16="http://schemas.microsoft.com/office/drawing/2014/main" xmlns="" val="20002"/>
                    </a:ext>
                  </a:extLst>
                </a:gridCol>
                <a:gridCol w="877015">
                  <a:extLst>
                    <a:ext uri="{9D8B030D-6E8A-4147-A177-3AD203B41FA5}">
                      <a16:colId xmlns:a16="http://schemas.microsoft.com/office/drawing/2014/main" xmlns="" val="20003"/>
                    </a:ext>
                  </a:extLst>
                </a:gridCol>
                <a:gridCol w="1152052">
                  <a:extLst>
                    <a:ext uri="{9D8B030D-6E8A-4147-A177-3AD203B41FA5}">
                      <a16:colId xmlns:a16="http://schemas.microsoft.com/office/drawing/2014/main" xmlns="" val="20004"/>
                    </a:ext>
                  </a:extLst>
                </a:gridCol>
                <a:gridCol w="936042">
                  <a:extLst>
                    <a:ext uri="{9D8B030D-6E8A-4147-A177-3AD203B41FA5}">
                      <a16:colId xmlns:a16="http://schemas.microsoft.com/office/drawing/2014/main" xmlns="" val="20005"/>
                    </a:ext>
                  </a:extLst>
                </a:gridCol>
                <a:gridCol w="936042">
                  <a:extLst>
                    <a:ext uri="{9D8B030D-6E8A-4147-A177-3AD203B41FA5}">
                      <a16:colId xmlns:a16="http://schemas.microsoft.com/office/drawing/2014/main" xmlns="" val="20006"/>
                    </a:ext>
                  </a:extLst>
                </a:gridCol>
                <a:gridCol w="864039">
                  <a:extLst>
                    <a:ext uri="{9D8B030D-6E8A-4147-A177-3AD203B41FA5}">
                      <a16:colId xmlns:a16="http://schemas.microsoft.com/office/drawing/2014/main" xmlns="" val="20007"/>
                    </a:ext>
                  </a:extLst>
                </a:gridCol>
              </a:tblGrid>
              <a:tr h="287922">
                <a:tc>
                  <a:txBody>
                    <a:bodyPr/>
                    <a:lstStyle/>
                    <a:p>
                      <a:pPr algn="l" rtl="0" fontAlgn="ctr"/>
                      <a:r>
                        <a:rPr lang="en-US" sz="800" b="0" i="0" u="none" strike="noStrike" dirty="0">
                          <a:solidFill>
                            <a:srgbClr val="00B050"/>
                          </a:solidFill>
                          <a:effectLst/>
                          <a:latin typeface="Calibri Light" panose="020F0302020204030204" pitchFamily="34" charset="0"/>
                        </a:rPr>
                        <a:t>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40000"/>
                        <a:lumOff val="60000"/>
                      </a:schemeClr>
                    </a:solidFill>
                  </a:tcPr>
                </a:tc>
                <a:tc gridSpan="4">
                  <a:txBody>
                    <a:bodyPr/>
                    <a:lstStyle/>
                    <a:p>
                      <a:pPr algn="ctr" rtl="0" fontAlgn="ctr"/>
                      <a:r>
                        <a:rPr lang="en-US" sz="900" b="1" i="0" u="none" strike="noStrike" dirty="0">
                          <a:solidFill>
                            <a:srgbClr val="000000"/>
                          </a:solidFill>
                          <a:effectLst/>
                          <a:latin typeface="Calibri Light" panose="020F0302020204030204" pitchFamily="34" charset="0"/>
                        </a:rPr>
                        <a:t> 2019/20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900" b="1" i="0" u="none" strike="noStrike" dirty="0">
                          <a:solidFill>
                            <a:srgbClr val="000000"/>
                          </a:solidFill>
                          <a:effectLst/>
                          <a:latin typeface="Calibri Light" panose="020F0302020204030204" pitchFamily="34" charset="0"/>
                        </a:rPr>
                        <a:t> 2018/19 </a:t>
                      </a:r>
                    </a:p>
                  </a:txBody>
                  <a:tcPr marL="7418" marR="7418" marT="741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4122">
                <a:tc rowSpan="2">
                  <a:txBody>
                    <a:bodyPr/>
                    <a:lstStyle/>
                    <a:p>
                      <a:pPr algn="l" rtl="0" fontAlgn="ctr"/>
                      <a:r>
                        <a:rPr lang="en-US" sz="900" b="1" i="0" u="none" strike="noStrike" dirty="0">
                          <a:solidFill>
                            <a:srgbClr val="000000"/>
                          </a:solidFill>
                          <a:effectLst/>
                          <a:latin typeface="Calibri Light" panose="020F0302020204030204" pitchFamily="34" charset="0"/>
                        </a:rPr>
                        <a:t>Programme</a:t>
                      </a:r>
                    </a:p>
                  </a:txBody>
                  <a:tcPr marL="7418" marR="7418" marT="74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t"/>
                      <a:r>
                        <a:rPr lang="en-US" sz="800" b="1" i="0" u="none" strike="noStrike" dirty="0">
                          <a:solidFill>
                            <a:srgbClr val="000000"/>
                          </a:solidFill>
                          <a:effectLst/>
                          <a:latin typeface="Arial" panose="020B0604020202020204" pitchFamily="34" charset="0"/>
                        </a:rPr>
                        <a:t> Final Appropriation </a:t>
                      </a:r>
                    </a:p>
                  </a:txBody>
                  <a:tcPr marL="7418" marR="7418" marT="74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t"/>
                      <a:r>
                        <a:rPr lang="en-US" sz="800" b="1" i="0" u="none" strike="noStrike" dirty="0">
                          <a:solidFill>
                            <a:srgbClr val="000000"/>
                          </a:solidFill>
                          <a:effectLst/>
                          <a:latin typeface="Arial" panose="020B0604020202020204" pitchFamily="34" charset="0"/>
                        </a:rPr>
                        <a:t> Actual Expenditure </a:t>
                      </a:r>
                    </a:p>
                  </a:txBody>
                  <a:tcPr marL="7418" marR="7418" marT="74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t"/>
                      <a:r>
                        <a:rPr lang="en-US" sz="800" b="1" i="0" u="none" strike="noStrike" dirty="0">
                          <a:solidFill>
                            <a:srgbClr val="000000"/>
                          </a:solidFill>
                          <a:effectLst/>
                          <a:latin typeface="Arial" panose="020B0604020202020204" pitchFamily="34" charset="0"/>
                        </a:rPr>
                        <a:t> Variance </a:t>
                      </a:r>
                    </a:p>
                  </a:txBody>
                  <a:tcPr marL="7418" marR="7418" marT="74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b"/>
                      <a:r>
                        <a:rPr lang="en-US" sz="800" b="1" i="0" u="none" strike="noStrike" dirty="0">
                          <a:solidFill>
                            <a:srgbClr val="000000"/>
                          </a:solidFill>
                          <a:effectLst/>
                          <a:latin typeface="Arial" panose="020B0604020202020204" pitchFamily="34" charset="0"/>
                        </a:rPr>
                        <a:t>Expenditure as % of final appropriation</a:t>
                      </a:r>
                    </a:p>
                  </a:txBody>
                  <a:tcPr marL="7418" marR="7418" marT="7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t"/>
                      <a:r>
                        <a:rPr lang="en-US" sz="800" b="1" i="0" u="none" strike="noStrike" dirty="0">
                          <a:solidFill>
                            <a:srgbClr val="000000"/>
                          </a:solidFill>
                          <a:effectLst/>
                          <a:latin typeface="Arial" panose="020B0604020202020204" pitchFamily="34" charset="0"/>
                        </a:rPr>
                        <a:t> Final Appropriation </a:t>
                      </a:r>
                    </a:p>
                  </a:txBody>
                  <a:tcPr marL="7418" marR="7418" marT="74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t"/>
                      <a:r>
                        <a:rPr lang="en-US" sz="800" b="1" i="0" u="none" strike="noStrike" dirty="0">
                          <a:solidFill>
                            <a:srgbClr val="000000"/>
                          </a:solidFill>
                          <a:effectLst/>
                          <a:latin typeface="Arial" panose="020B0604020202020204" pitchFamily="34" charset="0"/>
                        </a:rPr>
                        <a:t> Actual Expenditure </a:t>
                      </a:r>
                    </a:p>
                  </a:txBody>
                  <a:tcPr marL="7418" marR="7418" marT="74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fontAlgn="t"/>
                      <a:r>
                        <a:rPr lang="en-US" sz="800" b="1" i="0" u="none" strike="noStrike" dirty="0">
                          <a:solidFill>
                            <a:srgbClr val="000000"/>
                          </a:solidFill>
                          <a:effectLst/>
                          <a:latin typeface="Arial" panose="020B0604020202020204" pitchFamily="34" charset="0"/>
                        </a:rPr>
                        <a:t> Variance </a:t>
                      </a:r>
                    </a:p>
                  </a:txBody>
                  <a:tcPr marL="7418" marR="7418" marT="74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1"/>
                  </a:ext>
                </a:extLst>
              </a:tr>
              <a:tr h="363439">
                <a:tc vMerge="1">
                  <a:txBody>
                    <a:bodyPr/>
                    <a:lstStyle/>
                    <a:p>
                      <a:endParaRPr lang="en-US"/>
                    </a:p>
                  </a:txBody>
                  <a:tcPr/>
                </a:tc>
                <a:tc>
                  <a:txBody>
                    <a:bodyPr/>
                    <a:lstStyle/>
                    <a:p>
                      <a:pPr algn="ctr" rtl="0" fontAlgn="ctr"/>
                      <a:r>
                        <a:rPr lang="en-US" sz="800" b="1" i="0" u="none" strike="noStrike" dirty="0">
                          <a:solidFill>
                            <a:srgbClr val="000000"/>
                          </a:solidFill>
                          <a:effectLst/>
                          <a:latin typeface="Calibri Light" panose="020F0302020204030204" pitchFamily="34" charset="0"/>
                        </a:rPr>
                        <a:t> R'000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800" b="1" i="0" u="none" strike="noStrike" dirty="0">
                          <a:solidFill>
                            <a:srgbClr val="000000"/>
                          </a:solidFill>
                          <a:effectLst/>
                          <a:latin typeface="Calibri Light" panose="020F0302020204030204" pitchFamily="34" charset="0"/>
                        </a:rPr>
                        <a:t> R'000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800" b="1" i="0" u="none" strike="noStrike" dirty="0">
                          <a:solidFill>
                            <a:srgbClr val="000000"/>
                          </a:solidFill>
                          <a:effectLst/>
                          <a:latin typeface="Calibri Light" panose="020F0302020204030204" pitchFamily="34" charset="0"/>
                        </a:rPr>
                        <a:t> R'000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800" b="1" i="0" u="none" strike="noStrike" dirty="0">
                          <a:solidFill>
                            <a:srgbClr val="000000"/>
                          </a:solidFill>
                          <a:effectLst/>
                          <a:latin typeface="Calibri Light" panose="020F0302020204030204" pitchFamily="34" charset="0"/>
                        </a:rPr>
                        <a:t> %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800" b="1" i="0" u="none" strike="noStrike" dirty="0">
                          <a:solidFill>
                            <a:srgbClr val="000000"/>
                          </a:solidFill>
                          <a:effectLst/>
                          <a:latin typeface="Calibri Light" panose="020F0302020204030204" pitchFamily="34" charset="0"/>
                        </a:rPr>
                        <a:t> R'000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800" b="1" i="0" u="none" strike="noStrike" dirty="0">
                          <a:solidFill>
                            <a:srgbClr val="000000"/>
                          </a:solidFill>
                          <a:effectLst/>
                          <a:latin typeface="Calibri Light" panose="020F0302020204030204" pitchFamily="34" charset="0"/>
                        </a:rPr>
                        <a:t> R'000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rtl="0" fontAlgn="ctr"/>
                      <a:r>
                        <a:rPr lang="en-US" sz="800" b="1" i="0" u="none" strike="noStrike" dirty="0">
                          <a:solidFill>
                            <a:srgbClr val="000000"/>
                          </a:solidFill>
                          <a:effectLst/>
                          <a:latin typeface="Calibri Light" panose="020F0302020204030204" pitchFamily="34" charset="0"/>
                        </a:rPr>
                        <a:t> R'000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2"/>
                  </a:ext>
                </a:extLst>
              </a:tr>
              <a:tr h="251251">
                <a:tc>
                  <a:txBody>
                    <a:bodyPr/>
                    <a:lstStyle/>
                    <a:p>
                      <a:pPr algn="l" rtl="0" fontAlgn="ctr"/>
                      <a:r>
                        <a:rPr lang="en-US" sz="800" b="0" i="0" u="none" strike="noStrike" dirty="0">
                          <a:solidFill>
                            <a:srgbClr val="000000"/>
                          </a:solidFill>
                          <a:effectLst/>
                          <a:latin typeface="+mn-lt"/>
                        </a:rPr>
                        <a:t>Administration</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1,698,484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1,294,910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403,574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76.2%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1,513,809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1,355,490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158,319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251251">
                <a:tc>
                  <a:txBody>
                    <a:bodyPr/>
                    <a:lstStyle/>
                    <a:p>
                      <a:pPr algn="l" rtl="0" fontAlgn="ctr"/>
                      <a:r>
                        <a:rPr lang="en-US" sz="800" b="0" i="0" u="none" strike="noStrike" dirty="0">
                          <a:solidFill>
                            <a:srgbClr val="000000"/>
                          </a:solidFill>
                          <a:effectLst/>
                          <a:latin typeface="+mn-lt"/>
                        </a:rPr>
                        <a:t>International Relations</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3,069,527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a:t>
                      </a:r>
                    </a:p>
                    <a:p>
                      <a:pPr algn="r" rtl="0" fontAlgn="ctr"/>
                      <a:r>
                        <a:rPr lang="en-US" sz="800" b="0" i="0" u="none" strike="noStrike" dirty="0">
                          <a:solidFill>
                            <a:srgbClr val="000000"/>
                          </a:solidFill>
                          <a:effectLst/>
                          <a:latin typeface="+mn-lt"/>
                        </a:rPr>
                        <a:t>3,313934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(244,407)</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108.0%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3,383,266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3,377,476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5,790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51251">
                <a:tc>
                  <a:txBody>
                    <a:bodyPr/>
                    <a:lstStyle/>
                    <a:p>
                      <a:pPr algn="l" rtl="0" fontAlgn="ctr"/>
                      <a:r>
                        <a:rPr lang="en-US" sz="800" b="0" i="0" u="none" strike="noStrike" dirty="0">
                          <a:solidFill>
                            <a:srgbClr val="000000"/>
                          </a:solidFill>
                          <a:effectLst/>
                          <a:latin typeface="+mn-lt"/>
                        </a:rPr>
                        <a:t>International Cooperation</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538,543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541,104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(2,561)</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100.5%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526,498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525,744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754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315628">
                <a:tc>
                  <a:txBody>
                    <a:bodyPr/>
                    <a:lstStyle/>
                    <a:p>
                      <a:pPr algn="l" rtl="0" fontAlgn="ctr"/>
                      <a:r>
                        <a:rPr lang="en-US" sz="800" b="0" i="0" u="none" strike="noStrike" dirty="0">
                          <a:solidFill>
                            <a:srgbClr val="000000"/>
                          </a:solidFill>
                          <a:effectLst/>
                          <a:latin typeface="+mn-lt"/>
                        </a:rPr>
                        <a:t>Public Diplomacy and Protocol Services</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298,886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289,046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9,840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96.7%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353,250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352,515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735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51251">
                <a:tc>
                  <a:txBody>
                    <a:bodyPr/>
                    <a:lstStyle/>
                    <a:p>
                      <a:pPr algn="l" rtl="0" fontAlgn="ctr"/>
                      <a:r>
                        <a:rPr lang="en-US" sz="800" b="0" i="0" u="none" strike="noStrike" dirty="0">
                          <a:solidFill>
                            <a:srgbClr val="000000"/>
                          </a:solidFill>
                          <a:effectLst/>
                          <a:latin typeface="+mn-lt"/>
                        </a:rPr>
                        <a:t>International Transfers</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903,075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871,050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32,025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96.5%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775,945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759,014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16,931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51251">
                <a:tc>
                  <a:txBody>
                    <a:bodyPr/>
                    <a:lstStyle/>
                    <a:p>
                      <a:pPr algn="l" rtl="0" fontAlgn="ctr"/>
                      <a:r>
                        <a:rPr lang="en-US" sz="800" b="1" i="0" u="none" strike="noStrike" dirty="0">
                          <a:solidFill>
                            <a:srgbClr val="000000"/>
                          </a:solidFill>
                          <a:effectLst/>
                          <a:latin typeface="+mn-lt"/>
                        </a:rPr>
                        <a:t>Total</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6,508,515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6 310044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198,471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97.0%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6,552,768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6,370,239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182,529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xmlns="" val="10008"/>
                  </a:ext>
                </a:extLst>
              </a:tr>
              <a:tr h="353917">
                <a:tc>
                  <a:txBody>
                    <a:bodyPr/>
                    <a:lstStyle/>
                    <a:p>
                      <a:pPr algn="l" fontAlgn="b"/>
                      <a:endParaRPr lang="en-US" sz="900" b="0" i="0" u="none" strike="noStrike" dirty="0">
                        <a:solidFill>
                          <a:srgbClr val="000000"/>
                        </a:solidFill>
                        <a:effectLst/>
                        <a:latin typeface="+mn-lt"/>
                      </a:endParaRPr>
                    </a:p>
                  </a:txBody>
                  <a:tcPr marL="7418" marR="7418" marT="7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7418" marR="7418" marT="7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7418" marR="7418" marT="7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7418" marR="7418" marT="7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7418" marR="7418" marT="7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7418" marR="7418" marT="7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n-lt"/>
                      </a:endParaRPr>
                    </a:p>
                  </a:txBody>
                  <a:tcPr marL="7418" marR="7418" marT="7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n-lt"/>
                        </a:rPr>
                        <a:t>                             -   </a:t>
                      </a:r>
                    </a:p>
                  </a:txBody>
                  <a:tcPr marL="7418" marR="7418" marT="74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3361">
                <a:tc>
                  <a:txBody>
                    <a:bodyPr/>
                    <a:lstStyle/>
                    <a:p>
                      <a:pPr algn="l" rtl="0" fontAlgn="ctr"/>
                      <a:r>
                        <a:rPr lang="en-US" sz="800" b="0" i="0" u="none" strike="noStrike" dirty="0">
                          <a:solidFill>
                            <a:srgbClr val="000000"/>
                          </a:solidFill>
                          <a:effectLst/>
                          <a:latin typeface="+mn-lt"/>
                        </a:rPr>
                        <a:t>Compensation of employees</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2,874,494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3,137,506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(263,012)</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109.1%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2,964,489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3,088,959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n-US" sz="800" b="0" i="0" u="none" strike="noStrike" dirty="0">
                          <a:solidFill>
                            <a:srgbClr val="000000"/>
                          </a:solidFill>
                          <a:effectLst/>
                          <a:latin typeface="+mn-lt"/>
                        </a:rPr>
                        <a:t>                (124,470)</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0"/>
                  </a:ext>
                </a:extLst>
              </a:tr>
              <a:tr h="287918">
                <a:tc>
                  <a:txBody>
                    <a:bodyPr/>
                    <a:lstStyle/>
                    <a:p>
                      <a:pPr algn="l" rtl="0" fontAlgn="ctr"/>
                      <a:r>
                        <a:rPr lang="en-US" sz="800" b="0" i="0" u="none" strike="noStrike" dirty="0">
                          <a:solidFill>
                            <a:srgbClr val="000000"/>
                          </a:solidFill>
                          <a:effectLst/>
                          <a:latin typeface="+mn-lt"/>
                        </a:rPr>
                        <a:t>Goods and Services</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2,243,881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a:t>
                      </a:r>
                    </a:p>
                    <a:p>
                      <a:pPr algn="r" rtl="0" fontAlgn="ctr"/>
                      <a:r>
                        <a:rPr lang="en-US" sz="800" b="0" i="0" u="none" strike="noStrike" dirty="0">
                          <a:solidFill>
                            <a:srgbClr val="000000"/>
                          </a:solidFill>
                          <a:effectLst/>
                          <a:latin typeface="+mn-lt"/>
                        </a:rPr>
                        <a:t>2,126988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116,893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94.8%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2,452,343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2,323,595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128,748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251251">
                <a:tc>
                  <a:txBody>
                    <a:bodyPr/>
                    <a:lstStyle/>
                    <a:p>
                      <a:pPr algn="l" rtl="0" fontAlgn="ctr"/>
                      <a:r>
                        <a:rPr lang="en-US" sz="800" b="0" i="0" u="none" strike="noStrike" dirty="0">
                          <a:solidFill>
                            <a:srgbClr val="000000"/>
                          </a:solidFill>
                          <a:effectLst/>
                          <a:latin typeface="+mn-lt"/>
                        </a:rPr>
                        <a:t>Interest on unitary payments (PPP)</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105,098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105,016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82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99.9%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95,022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94,947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75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87918">
                <a:tc>
                  <a:txBody>
                    <a:bodyPr/>
                    <a:lstStyle/>
                    <a:p>
                      <a:pPr algn="l" rtl="0" fontAlgn="ctr"/>
                      <a:r>
                        <a:rPr lang="en-US" sz="800" b="0" i="0" u="none" strike="noStrike" dirty="0">
                          <a:solidFill>
                            <a:srgbClr val="000000"/>
                          </a:solidFill>
                          <a:effectLst/>
                          <a:latin typeface="+mn-lt"/>
                        </a:rPr>
                        <a:t>Transfers and subsidies</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917,236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882,300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34,936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96.2%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812,545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795,458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17,087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251251">
                <a:tc>
                  <a:txBody>
                    <a:bodyPr/>
                    <a:lstStyle/>
                    <a:p>
                      <a:pPr algn="l" rtl="0" fontAlgn="ctr"/>
                      <a:r>
                        <a:rPr lang="en-US" sz="800" b="0" i="0" u="none" strike="noStrike" dirty="0">
                          <a:solidFill>
                            <a:srgbClr val="000000"/>
                          </a:solidFill>
                          <a:effectLst/>
                          <a:latin typeface="+mn-lt"/>
                        </a:rPr>
                        <a:t>Payments for capital assets</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367,793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58,221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309,572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15.8%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215,345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54,256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161,089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251251">
                <a:tc>
                  <a:txBody>
                    <a:bodyPr/>
                    <a:lstStyle/>
                    <a:p>
                      <a:pPr algn="l" rtl="0" fontAlgn="ctr"/>
                      <a:r>
                        <a:rPr lang="en-US" sz="800" b="0" i="0" u="none" strike="noStrike" dirty="0">
                          <a:solidFill>
                            <a:srgbClr val="000000"/>
                          </a:solidFill>
                          <a:effectLst/>
                          <a:latin typeface="+mn-lt"/>
                        </a:rPr>
                        <a:t>Payments for financial assets</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13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13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100.0%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13,024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13,024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en-US" sz="800" b="0" i="0" u="none" strike="noStrike" dirty="0">
                          <a:solidFill>
                            <a:srgbClr val="000000"/>
                          </a:solidFill>
                          <a:effectLst/>
                          <a:latin typeface="+mn-lt"/>
                        </a:rPr>
                        <a:t>                              -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237157">
                <a:tc>
                  <a:txBody>
                    <a:bodyPr/>
                    <a:lstStyle/>
                    <a:p>
                      <a:pPr algn="l" rtl="0" fontAlgn="ctr"/>
                      <a:r>
                        <a:rPr lang="en-US" sz="800" b="1" i="0" u="none" strike="noStrike" dirty="0">
                          <a:solidFill>
                            <a:srgbClr val="000000"/>
                          </a:solidFill>
                          <a:effectLst/>
                          <a:latin typeface="+mn-lt"/>
                        </a:rPr>
                        <a:t>Total</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6,508,515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6 310044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198,471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97.0%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6,552,768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6,370,239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r" rtl="0" fontAlgn="ctr"/>
                      <a:r>
                        <a:rPr lang="en-US" sz="800" b="1" i="0" u="none" strike="noStrike" dirty="0">
                          <a:solidFill>
                            <a:srgbClr val="000000"/>
                          </a:solidFill>
                          <a:effectLst/>
                          <a:latin typeface="+mn-lt"/>
                        </a:rPr>
                        <a:t>           182,529 </a:t>
                      </a:r>
                    </a:p>
                  </a:txBody>
                  <a:tcPr marL="7418" marR="7418" marT="7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3710302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noChangeArrowheads="1"/>
          </p:cNvSpPr>
          <p:nvPr>
            <p:ph type="title"/>
          </p:nvPr>
        </p:nvSpPr>
        <p:spPr>
          <a:xfrm>
            <a:off x="457200" y="274638"/>
            <a:ext cx="8229600" cy="633412"/>
          </a:xfrm>
        </p:spPr>
        <p:txBody>
          <a:bodyPr/>
          <a:lstStyle/>
          <a:p>
            <a:r>
              <a:rPr lang="en-US" altLang="en-US" sz="2800"/>
              <a:t>Programme 1 and 2 expenditure report</a:t>
            </a:r>
          </a:p>
        </p:txBody>
      </p:sp>
      <p:graphicFrame>
        <p:nvGraphicFramePr>
          <p:cNvPr id="7" name="Content Placeholder 6"/>
          <p:cNvGraphicFramePr>
            <a:graphicFrameLocks noGrp="1"/>
          </p:cNvGraphicFramePr>
          <p:nvPr>
            <p:ph idx="1"/>
          </p:nvPr>
        </p:nvGraphicFramePr>
        <p:xfrm>
          <a:off x="250825" y="1052513"/>
          <a:ext cx="8435974" cy="4481511"/>
        </p:xfrm>
        <a:graphic>
          <a:graphicData uri="http://schemas.openxmlformats.org/drawingml/2006/table">
            <a:tbl>
              <a:tblPr/>
              <a:tblGrid>
                <a:gridCol w="1486878">
                  <a:extLst>
                    <a:ext uri="{9D8B030D-6E8A-4147-A177-3AD203B41FA5}">
                      <a16:colId xmlns:a16="http://schemas.microsoft.com/office/drawing/2014/main" xmlns="" val="20000"/>
                    </a:ext>
                  </a:extLst>
                </a:gridCol>
                <a:gridCol w="1107206">
                  <a:extLst>
                    <a:ext uri="{9D8B030D-6E8A-4147-A177-3AD203B41FA5}">
                      <a16:colId xmlns:a16="http://schemas.microsoft.com/office/drawing/2014/main" xmlns="" val="20001"/>
                    </a:ext>
                  </a:extLst>
                </a:gridCol>
                <a:gridCol w="1033393">
                  <a:extLst>
                    <a:ext uri="{9D8B030D-6E8A-4147-A177-3AD203B41FA5}">
                      <a16:colId xmlns:a16="http://schemas.microsoft.com/office/drawing/2014/main" xmlns="" val="20002"/>
                    </a:ext>
                  </a:extLst>
                </a:gridCol>
                <a:gridCol w="816788">
                  <a:extLst>
                    <a:ext uri="{9D8B030D-6E8A-4147-A177-3AD203B41FA5}">
                      <a16:colId xmlns:a16="http://schemas.microsoft.com/office/drawing/2014/main" xmlns="" val="20003"/>
                    </a:ext>
                  </a:extLst>
                </a:gridCol>
                <a:gridCol w="1092505">
                  <a:extLst>
                    <a:ext uri="{9D8B030D-6E8A-4147-A177-3AD203B41FA5}">
                      <a16:colId xmlns:a16="http://schemas.microsoft.com/office/drawing/2014/main" xmlns="" val="20004"/>
                    </a:ext>
                  </a:extLst>
                </a:gridCol>
                <a:gridCol w="1032399">
                  <a:extLst>
                    <a:ext uri="{9D8B030D-6E8A-4147-A177-3AD203B41FA5}">
                      <a16:colId xmlns:a16="http://schemas.microsoft.com/office/drawing/2014/main" xmlns="" val="20005"/>
                    </a:ext>
                  </a:extLst>
                </a:gridCol>
                <a:gridCol w="1004115">
                  <a:extLst>
                    <a:ext uri="{9D8B030D-6E8A-4147-A177-3AD203B41FA5}">
                      <a16:colId xmlns:a16="http://schemas.microsoft.com/office/drawing/2014/main" xmlns="" val="20006"/>
                    </a:ext>
                  </a:extLst>
                </a:gridCol>
                <a:gridCol w="862690">
                  <a:extLst>
                    <a:ext uri="{9D8B030D-6E8A-4147-A177-3AD203B41FA5}">
                      <a16:colId xmlns:a16="http://schemas.microsoft.com/office/drawing/2014/main" xmlns="" val="20007"/>
                    </a:ext>
                  </a:extLst>
                </a:gridCol>
              </a:tblGrid>
              <a:tr h="288081">
                <a:tc gridSpan="2">
                  <a:txBody>
                    <a:bodyPr/>
                    <a:lstStyle/>
                    <a:p>
                      <a:pPr algn="l" fontAlgn="b"/>
                      <a:r>
                        <a:rPr lang="en-US" sz="1000" b="1" i="0" u="sng" strike="noStrike" dirty="0">
                          <a:solidFill>
                            <a:srgbClr val="CCCCFF"/>
                          </a:solidFill>
                          <a:effectLst/>
                          <a:latin typeface="Arial" panose="020B0604020202020204" pitchFamily="34" charset="0"/>
                        </a:rPr>
                        <a:t>Programme 1: ADMINISTRATION</a:t>
                      </a:r>
                    </a:p>
                  </a:txBody>
                  <a:tcPr marL="7874" marR="7874" marT="7874" marB="0" anchor="b">
                    <a:lnL>
                      <a:noFill/>
                    </a:lnL>
                    <a:lnR>
                      <a:noFill/>
                    </a:lnR>
                    <a:lnT>
                      <a:noFill/>
                    </a:lnT>
                    <a:lnB w="12700" cap="flat" cmpd="sng" algn="ctr">
                      <a:solidFill>
                        <a:schemeClr val="tx1"/>
                      </a:solidFill>
                      <a:prstDash val="solid"/>
                      <a:round/>
                      <a:headEnd type="none" w="med" len="med"/>
                      <a:tailEnd type="none" w="med" len="med"/>
                    </a:lnB>
                    <a:solidFill>
                      <a:srgbClr val="595959"/>
                    </a:solidFill>
                  </a:tcPr>
                </a:tc>
                <a:tc hMerge="1">
                  <a:txBody>
                    <a:bodyPr/>
                    <a:lstStyle/>
                    <a:p>
                      <a:endParaRPr lang="en-US"/>
                    </a:p>
                  </a:txBody>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xmlns="" val="10000"/>
                  </a:ext>
                </a:extLst>
              </a:tr>
              <a:tr h="251758">
                <a:tc>
                  <a:txBody>
                    <a:bodyPr/>
                    <a:lstStyle/>
                    <a:p>
                      <a:pPr algn="l" fontAlgn="b"/>
                      <a:r>
                        <a:rPr lang="en-US" sz="800" b="1" i="0" u="none" strike="noStrike" dirty="0">
                          <a:solidFill>
                            <a:srgbClr val="000000"/>
                          </a:solidFill>
                          <a:effectLst/>
                          <a:latin typeface="Arial" panose="020B0604020202020204" pitchFamily="34" charset="0"/>
                        </a:rPr>
                        <a:t> </a:t>
                      </a:r>
                    </a:p>
                  </a:txBody>
                  <a:tcPr marL="7874" marR="7874" marT="78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874" marR="7874" marT="7874" marB="0">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874" marR="7874" marT="787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874" marR="7874" marT="787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874" marR="7874" marT="787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800" b="1" i="0" u="none" strike="noStrike" dirty="0">
                          <a:solidFill>
                            <a:srgbClr val="000000"/>
                          </a:solidFill>
                          <a:effectLst/>
                          <a:latin typeface="Arial" panose="020B0604020202020204" pitchFamily="34" charset="0"/>
                        </a:rPr>
                        <a:t>2018/19</a:t>
                      </a:r>
                    </a:p>
                    <a:p>
                      <a:pPr algn="ctr" fontAlgn="t"/>
                      <a:r>
                        <a:rPr lang="en-US" sz="800" b="1" i="0" u="none" strike="noStrike" dirty="0">
                          <a:solidFill>
                            <a:srgbClr val="000000"/>
                          </a:solidFill>
                          <a:effectLst/>
                          <a:latin typeface="Arial" panose="020B0604020202020204" pitchFamily="34" charset="0"/>
                        </a:rPr>
                        <a:t> </a:t>
                      </a:r>
                    </a:p>
                  </a:txBody>
                  <a:tcPr marL="7874" marR="7874" marT="7874" marB="0">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t"/>
                      <a:endParaRPr lang="en-US" sz="800" b="1" i="0" u="none" strike="noStrike" dirty="0">
                        <a:solidFill>
                          <a:srgbClr val="000000"/>
                        </a:solidFill>
                        <a:effectLst/>
                        <a:latin typeface="Arial" panose="020B0604020202020204" pitchFamily="34" charset="0"/>
                      </a:endParaRPr>
                    </a:p>
                  </a:txBody>
                  <a:tcPr marL="7873" marR="7873" marT="787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1758">
                <a:tc>
                  <a:txBody>
                    <a:bodyPr/>
                    <a:lstStyle/>
                    <a:p>
                      <a:pPr algn="l" fontAlgn="b"/>
                      <a:r>
                        <a:rPr lang="en-US" sz="800" b="1" i="0" u="none" strike="noStrike" dirty="0">
                          <a:solidFill>
                            <a:srgbClr val="000000"/>
                          </a:solidFill>
                          <a:effectLst/>
                          <a:latin typeface="Arial" panose="020B0604020202020204" pitchFamily="34" charset="0"/>
                        </a:rPr>
                        <a:t> </a:t>
                      </a:r>
                      <a:r>
                        <a:rPr lang="en-US" sz="800" b="1" i="0" u="none" strike="noStrike" kern="1200" dirty="0">
                          <a:solidFill>
                            <a:srgbClr val="000000"/>
                          </a:solidFill>
                          <a:effectLst/>
                          <a:latin typeface="Arial" panose="020B0604020202020204" pitchFamily="34" charset="0"/>
                          <a:ea typeface="+mn-ea"/>
                          <a:cs typeface="+mn-cs"/>
                        </a:rPr>
                        <a:t>Economic classification</a:t>
                      </a:r>
                    </a:p>
                  </a:txBody>
                  <a:tcPr marL="7874" marR="7874" marT="78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Final Appropriation </a:t>
                      </a:r>
                    </a:p>
                  </a:txBody>
                  <a:tcPr marL="7874" marR="7874" marT="7874"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Actual Expenditure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Variance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Expenditure as % of final appropriation</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Final Appropriation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Actual Expenditure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Variance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8587">
                <a:tc>
                  <a:txBody>
                    <a:bodyPr/>
                    <a:lstStyle/>
                    <a:p>
                      <a:pPr algn="l" fontAlgn="b"/>
                      <a:r>
                        <a:rPr lang="en-US" sz="800" b="0" i="0" u="none" strike="noStrike" dirty="0">
                          <a:solidFill>
                            <a:srgbClr val="000000"/>
                          </a:solidFill>
                          <a:effectLst/>
                          <a:latin typeface="Arial" panose="020B0604020202020204" pitchFamily="34" charset="0"/>
                        </a:rPr>
                        <a:t>Compensation of employees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509,501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496,550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12,951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97.5%</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472,928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469,437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3,491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178587">
                <a:tc>
                  <a:txBody>
                    <a:bodyPr/>
                    <a:lstStyle/>
                    <a:p>
                      <a:pPr algn="l" fontAlgn="b"/>
                      <a:r>
                        <a:rPr lang="en-US" sz="800" b="0" i="0" u="none" strike="noStrike" dirty="0">
                          <a:solidFill>
                            <a:srgbClr val="000000"/>
                          </a:solidFill>
                          <a:effectLst/>
                          <a:latin typeface="Arial" panose="020B0604020202020204" pitchFamily="34" charset="0"/>
                        </a:rPr>
                        <a:t>Goods and services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722,696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635,817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86,879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88.0%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734,856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728,682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6,174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78587">
                <a:tc>
                  <a:txBody>
                    <a:bodyPr/>
                    <a:lstStyle/>
                    <a:p>
                      <a:pPr algn="l" fontAlgn="b"/>
                      <a:r>
                        <a:rPr lang="en-US" sz="800" b="0" i="0" u="none" strike="noStrike" dirty="0">
                          <a:solidFill>
                            <a:srgbClr val="000000"/>
                          </a:solidFill>
                          <a:effectLst/>
                          <a:latin typeface="Arial" panose="020B0604020202020204" pitchFamily="34" charset="0"/>
                        </a:rPr>
                        <a:t>Interest and rent on land</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105,098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105,016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82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99.9%</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95,022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94,947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75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78587">
                <a:tc>
                  <a:txBody>
                    <a:bodyPr/>
                    <a:lstStyle/>
                    <a:p>
                      <a:pPr algn="l" fontAlgn="b"/>
                      <a:r>
                        <a:rPr lang="en-US" sz="800" b="0" i="0" u="none" strike="noStrike" dirty="0">
                          <a:solidFill>
                            <a:srgbClr val="000000"/>
                          </a:solidFill>
                          <a:effectLst/>
                          <a:latin typeface="Arial" panose="020B0604020202020204" pitchFamily="34" charset="0"/>
                        </a:rPr>
                        <a:t>Transfers and subsidies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3,904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2,057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1,847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52.7%</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2,009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2,002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7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78587">
                <a:tc>
                  <a:txBody>
                    <a:bodyPr/>
                    <a:lstStyle/>
                    <a:p>
                      <a:pPr algn="l" fontAlgn="b"/>
                      <a:r>
                        <a:rPr lang="en-US" sz="800" b="0" i="0" u="none" strike="noStrike" dirty="0">
                          <a:solidFill>
                            <a:srgbClr val="000000"/>
                          </a:solidFill>
                          <a:effectLst/>
                          <a:latin typeface="Arial" panose="020B0604020202020204" pitchFamily="34" charset="0"/>
                        </a:rPr>
                        <a:t>Payments for capital assets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357,285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55,470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301,815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15.5%</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195,970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47,398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148,572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78587">
                <a:tc>
                  <a:txBody>
                    <a:bodyPr/>
                    <a:lstStyle/>
                    <a:p>
                      <a:pPr algn="l" fontAlgn="b"/>
                      <a:r>
                        <a:rPr lang="en-US" sz="800" b="0" i="0" u="none" strike="noStrike" dirty="0">
                          <a:solidFill>
                            <a:srgbClr val="000000"/>
                          </a:solidFill>
                          <a:effectLst/>
                          <a:latin typeface="Arial" panose="020B0604020202020204" pitchFamily="34" charset="0"/>
                        </a:rPr>
                        <a:t>Payment for financial assets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13,024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13,024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8587">
                <a:tc>
                  <a:txBody>
                    <a:bodyPr/>
                    <a:lstStyle/>
                    <a:p>
                      <a:pPr algn="l" fontAlgn="b"/>
                      <a:r>
                        <a:rPr lang="en-US" sz="800" b="1" i="0" u="none" strike="noStrike" dirty="0">
                          <a:solidFill>
                            <a:srgbClr val="000000"/>
                          </a:solidFill>
                          <a:effectLst/>
                          <a:latin typeface="Arial" panose="020B0604020202020204" pitchFamily="34" charset="0"/>
                        </a:rPr>
                        <a:t>Total </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1,698,484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1,294,910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403,574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76%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1,513,809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1,355,490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158,319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9"/>
                  </a:ext>
                </a:extLst>
              </a:tr>
              <a:tr h="320076">
                <a:tc>
                  <a:txBody>
                    <a:bodyPr/>
                    <a:lstStyle/>
                    <a:p>
                      <a:pPr algn="l" fontAlgn="b"/>
                      <a:endParaRPr lang="en-US" sz="800" b="0" i="0" u="none" strike="noStrike" dirty="0">
                        <a:solidFill>
                          <a:srgbClr val="000000"/>
                        </a:solidFill>
                        <a:effectLst/>
                        <a:latin typeface="Arial" panose="020B0604020202020204" pitchFamily="34" charset="0"/>
                      </a:endParaRPr>
                    </a:p>
                  </a:txBody>
                  <a:tcPr marL="7874" marR="7874" marT="7874"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endParaRPr lang="en-US" sz="1800" dirty="0"/>
                    </a:p>
                  </a:txBody>
                  <a:tcPr marL="7874" marR="7874" marT="78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sz="1800" dirty="0"/>
                    </a:p>
                  </a:txBody>
                  <a:tcPr marL="7874" marR="7874" marT="78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7874" marR="7874" marT="78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7874" marR="7874" marT="78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7874" marR="7874" marT="78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7874" marR="7874" marT="787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800" b="0" i="0" u="none" strike="noStrike" dirty="0">
                        <a:solidFill>
                          <a:srgbClr val="000000"/>
                        </a:solidFill>
                        <a:effectLst/>
                        <a:latin typeface="Arial" panose="020B0604020202020204" pitchFamily="34" charset="0"/>
                      </a:endParaRPr>
                    </a:p>
                  </a:txBody>
                  <a:tcPr marL="7874" marR="7874" marT="787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0"/>
                  </a:ext>
                </a:extLst>
              </a:tr>
              <a:tr h="187517">
                <a:tc gridSpan="3">
                  <a:txBody>
                    <a:bodyPr/>
                    <a:lstStyle/>
                    <a:p>
                      <a:pPr algn="l" fontAlgn="b"/>
                      <a:r>
                        <a:rPr lang="en-US" sz="1000" b="1" i="0" u="sng" strike="noStrike" dirty="0">
                          <a:solidFill>
                            <a:srgbClr val="CCCCFF"/>
                          </a:solidFill>
                          <a:effectLst/>
                          <a:latin typeface="Arial" panose="020B0604020202020204" pitchFamily="34" charset="0"/>
                        </a:rPr>
                        <a:t>Programme 2: INTERNATIONAL RELATIONS</a:t>
                      </a:r>
                    </a:p>
                  </a:txBody>
                  <a:tcPr marL="7874" marR="7874" marT="7874"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800" b="0" i="0" u="none" strike="noStrike" dirty="0">
                          <a:solidFill>
                            <a:srgbClr val="D9D9D9"/>
                          </a:solidFill>
                          <a:effectLst/>
                          <a:latin typeface="Arial" panose="020B0604020202020204" pitchFamily="34" charset="0"/>
                        </a:rPr>
                        <a:t> </a:t>
                      </a:r>
                    </a:p>
                  </a:txBody>
                  <a:tcPr marL="7874" marR="7874" marT="787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xmlns="" val="10011"/>
                  </a:ext>
                </a:extLst>
              </a:tr>
              <a:tr h="251758">
                <a:tc>
                  <a:txBody>
                    <a:bodyPr/>
                    <a:lstStyle/>
                    <a:p>
                      <a:pPr algn="l" fontAlgn="b"/>
                      <a:r>
                        <a:rPr lang="en-US" sz="800" b="1" i="0" u="none" strike="noStrike" dirty="0">
                          <a:solidFill>
                            <a:srgbClr val="000000"/>
                          </a:solidFill>
                          <a:effectLst/>
                          <a:latin typeface="Arial" panose="020B0604020202020204" pitchFamily="34" charset="0"/>
                        </a:rPr>
                        <a:t> </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1" i="0" u="none" strike="noStrike" dirty="0">
                          <a:solidFill>
                            <a:srgbClr val="000000"/>
                          </a:solidFill>
                          <a:effectLst/>
                          <a:latin typeface="Arial" panose="020B0604020202020204" pitchFamily="34" charset="0"/>
                        </a:rPr>
                        <a:t> </a:t>
                      </a:r>
                    </a:p>
                  </a:txBody>
                  <a:tcPr marL="7874" marR="7874" marT="787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 </a:t>
                      </a:r>
                    </a:p>
                  </a:txBody>
                  <a:tcPr marL="7874" marR="7874" marT="787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 </a:t>
                      </a:r>
                    </a:p>
                  </a:txBody>
                  <a:tcPr marL="7874" marR="7874" marT="787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 </a:t>
                      </a:r>
                    </a:p>
                  </a:txBody>
                  <a:tcPr marL="7874" marR="7874" marT="787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800" b="1" i="0" u="none" strike="noStrike" dirty="0">
                          <a:solidFill>
                            <a:srgbClr val="000000"/>
                          </a:solidFill>
                          <a:effectLst/>
                          <a:latin typeface="Arial" panose="020B0604020202020204" pitchFamily="34" charset="0"/>
                        </a:rPr>
                        <a:t>2018/19</a:t>
                      </a:r>
                    </a:p>
                    <a:p>
                      <a:pPr algn="r" fontAlgn="t"/>
                      <a:r>
                        <a:rPr lang="en-US" sz="800" b="1" i="0" u="none" strike="noStrike" dirty="0">
                          <a:solidFill>
                            <a:srgbClr val="000000"/>
                          </a:solidFill>
                          <a:effectLst/>
                          <a:latin typeface="Arial" panose="020B0604020202020204" pitchFamily="34" charset="0"/>
                        </a:rPr>
                        <a:t> </a:t>
                      </a:r>
                    </a:p>
                  </a:txBody>
                  <a:tcPr marL="7874" marR="7874" marT="7874" marB="0">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r" fontAlgn="t"/>
                      <a:endParaRPr lang="en-US" sz="800" b="1" i="0" u="none" strike="noStrike" dirty="0">
                        <a:solidFill>
                          <a:srgbClr val="000000"/>
                        </a:solidFill>
                        <a:effectLst/>
                        <a:latin typeface="Arial" panose="020B0604020202020204" pitchFamily="34" charset="0"/>
                      </a:endParaRPr>
                    </a:p>
                  </a:txBody>
                  <a:tcPr marL="7873" marR="7873" marT="7873"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1758">
                <a:tc>
                  <a:txBody>
                    <a:bodyPr/>
                    <a:lstStyle/>
                    <a:p>
                      <a:pPr algn="l" fontAlgn="b"/>
                      <a:r>
                        <a:rPr lang="en-US" sz="800" b="1" i="0" u="none" strike="noStrike" dirty="0">
                          <a:solidFill>
                            <a:srgbClr val="000000"/>
                          </a:solidFill>
                          <a:effectLst/>
                          <a:latin typeface="Arial" panose="020B0604020202020204" pitchFamily="34" charset="0"/>
                        </a:rPr>
                        <a:t> </a:t>
                      </a:r>
                      <a:r>
                        <a:rPr lang="en-US" sz="800" b="1" i="0" u="none" strike="noStrike" kern="1200" dirty="0">
                          <a:solidFill>
                            <a:srgbClr val="000000"/>
                          </a:solidFill>
                          <a:effectLst/>
                          <a:latin typeface="Arial" panose="020B0604020202020204" pitchFamily="34" charset="0"/>
                          <a:ea typeface="+mn-ea"/>
                          <a:cs typeface="+mn-cs"/>
                        </a:rPr>
                        <a:t>Economic classification</a:t>
                      </a:r>
                      <a:endParaRPr lang="en-US" sz="800" b="1" i="0" u="none" strike="noStrike" dirty="0">
                        <a:solidFill>
                          <a:srgbClr val="000000"/>
                        </a:solidFill>
                        <a:effectLst/>
                        <a:latin typeface="Arial" panose="020B0604020202020204" pitchFamily="34" charset="0"/>
                      </a:endParaRP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1" i="0" u="none" strike="noStrike" dirty="0">
                          <a:solidFill>
                            <a:srgbClr val="000000"/>
                          </a:solidFill>
                          <a:effectLst/>
                          <a:latin typeface="Arial" panose="020B0604020202020204" pitchFamily="34" charset="0"/>
                        </a:rPr>
                        <a:t> Final Appropriation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 Actual Expenditure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 Variance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000000"/>
                          </a:solidFill>
                          <a:effectLst/>
                          <a:latin typeface="Arial" panose="020B0604020202020204" pitchFamily="34" charset="0"/>
                        </a:rPr>
                        <a:t>Expenditure as % of final appropriation</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 Final Appropriation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 Actual Expenditure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 Variance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8587">
                <a:tc>
                  <a:txBody>
                    <a:bodyPr/>
                    <a:lstStyle/>
                    <a:p>
                      <a:pPr algn="l" fontAlgn="b"/>
                      <a:r>
                        <a:rPr lang="en-US" sz="800" b="1" i="0" u="none" strike="noStrike" dirty="0">
                          <a:solidFill>
                            <a:srgbClr val="000000"/>
                          </a:solidFill>
                          <a:effectLst/>
                          <a:latin typeface="Arial" panose="020B0604020202020204" pitchFamily="34" charset="0"/>
                        </a:rPr>
                        <a:t> </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R'000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R'000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R'000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R'000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R'000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800" b="1" i="0" u="none" strike="noStrike" dirty="0">
                          <a:solidFill>
                            <a:srgbClr val="000000"/>
                          </a:solidFill>
                          <a:effectLst/>
                          <a:latin typeface="Arial" panose="020B0604020202020204" pitchFamily="34" charset="0"/>
                        </a:rPr>
                        <a:t>R'000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8587">
                <a:tc>
                  <a:txBody>
                    <a:bodyPr/>
                    <a:lstStyle/>
                    <a:p>
                      <a:pPr algn="l" fontAlgn="b"/>
                      <a:r>
                        <a:rPr lang="en-US" sz="800" b="0" i="0" u="none" strike="noStrike" dirty="0">
                          <a:solidFill>
                            <a:srgbClr val="000000"/>
                          </a:solidFill>
                          <a:effectLst/>
                          <a:latin typeface="Arial" panose="020B0604020202020204" pitchFamily="34" charset="0"/>
                        </a:rPr>
                        <a:t>Compensation of employees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1,804,656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2,077,476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(272,820)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115.1%</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1,966,189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2,073,395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     (107,206)</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5"/>
                  </a:ext>
                </a:extLst>
              </a:tr>
              <a:tr h="178587">
                <a:tc>
                  <a:txBody>
                    <a:bodyPr/>
                    <a:lstStyle/>
                    <a:p>
                      <a:pPr algn="l" fontAlgn="b"/>
                      <a:r>
                        <a:rPr lang="en-US" sz="800" b="0" i="0" u="none" strike="noStrike" dirty="0">
                          <a:solidFill>
                            <a:srgbClr val="000000"/>
                          </a:solidFill>
                          <a:effectLst/>
                          <a:latin typeface="Arial" panose="020B0604020202020204" pitchFamily="34" charset="0"/>
                        </a:rPr>
                        <a:t>Goods and services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1,249,108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1,227,795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21,313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98.3%</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1,372,865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1,273,937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98,928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78587">
                <a:tc>
                  <a:txBody>
                    <a:bodyPr/>
                    <a:lstStyle/>
                    <a:p>
                      <a:pPr algn="l" fontAlgn="b"/>
                      <a:r>
                        <a:rPr lang="en-US" sz="800" b="0" i="0" u="none" strike="noStrike" dirty="0">
                          <a:solidFill>
                            <a:srgbClr val="000000"/>
                          </a:solidFill>
                          <a:effectLst/>
                          <a:latin typeface="Arial" panose="020B0604020202020204" pitchFamily="34" charset="0"/>
                        </a:rPr>
                        <a:t>Interest and rent on land</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78587">
                <a:tc>
                  <a:txBody>
                    <a:bodyPr/>
                    <a:lstStyle/>
                    <a:p>
                      <a:pPr algn="l" fontAlgn="b"/>
                      <a:r>
                        <a:rPr lang="en-US" sz="800" b="0" i="0" u="none" strike="noStrike" dirty="0">
                          <a:solidFill>
                            <a:srgbClr val="000000"/>
                          </a:solidFill>
                          <a:effectLst/>
                          <a:latin typeface="Arial" panose="020B0604020202020204" pitchFamily="34" charset="0"/>
                        </a:rPr>
                        <a:t>Transfers and subsidies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7,240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6,304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936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87.1%</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25,169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25,165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4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78587">
                <a:tc>
                  <a:txBody>
                    <a:bodyPr/>
                    <a:lstStyle/>
                    <a:p>
                      <a:pPr algn="l" fontAlgn="b"/>
                      <a:r>
                        <a:rPr lang="en-US" sz="800" b="0" i="0" u="none" strike="noStrike" dirty="0">
                          <a:solidFill>
                            <a:srgbClr val="000000"/>
                          </a:solidFill>
                          <a:effectLst/>
                          <a:latin typeface="Arial" panose="020B0604020202020204" pitchFamily="34" charset="0"/>
                        </a:rPr>
                        <a:t>Payments for capital assets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8,510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2,346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6,164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27.6%</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19,043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4,979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        14,064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178587">
                <a:tc>
                  <a:txBody>
                    <a:bodyPr/>
                    <a:lstStyle/>
                    <a:p>
                      <a:pPr algn="l" fontAlgn="b"/>
                      <a:r>
                        <a:rPr lang="en-US" sz="800" b="0" i="0" u="none" strike="noStrike" dirty="0">
                          <a:solidFill>
                            <a:srgbClr val="000000"/>
                          </a:solidFill>
                          <a:effectLst/>
                          <a:latin typeface="Arial" panose="020B0604020202020204" pitchFamily="34" charset="0"/>
                        </a:rPr>
                        <a:t>Payment for financial assets</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13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13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100.0%</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t"/>
                      <a:r>
                        <a:rPr lang="en-US" sz="800" b="0" i="0" u="none" strike="noStrike" dirty="0">
                          <a:solidFill>
                            <a:srgbClr val="000000"/>
                          </a:solidFill>
                          <a:effectLst/>
                          <a:latin typeface="Arial" panose="020B0604020202020204" pitchFamily="34" charset="0"/>
                        </a:rPr>
                        <a:t>                 - </a:t>
                      </a:r>
                    </a:p>
                  </a:txBody>
                  <a:tcPr marL="7874" marR="7874" marT="78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8587">
                <a:tc>
                  <a:txBody>
                    <a:bodyPr/>
                    <a:lstStyle/>
                    <a:p>
                      <a:pPr algn="l" fontAlgn="b"/>
                      <a:r>
                        <a:rPr lang="en-US" sz="800" b="1" i="0" u="none" strike="noStrike" dirty="0">
                          <a:solidFill>
                            <a:srgbClr val="000000"/>
                          </a:solidFill>
                          <a:effectLst/>
                          <a:latin typeface="Arial" panose="020B0604020202020204" pitchFamily="34" charset="0"/>
                        </a:rPr>
                        <a:t>Total </a:t>
                      </a:r>
                    </a:p>
                  </a:txBody>
                  <a:tcPr marL="7874" marR="7874" marT="787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3,069,527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3,313,934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(244,407)</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108%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3,383,266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3,377,476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5,790 </a:t>
                      </a:r>
                    </a:p>
                  </a:txBody>
                  <a:tcPr marL="7874" marR="7874" marT="7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21"/>
                  </a:ext>
                </a:extLst>
              </a:tr>
            </a:tbl>
          </a:graphicData>
        </a:graphic>
      </p:graphicFrame>
      <p:sp>
        <p:nvSpPr>
          <p:cNvPr id="7188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8931D956-19A8-43F2-AAC7-6BCF32269730}" type="slidenum">
              <a:rPr lang="en-US" altLang="en-US" sz="1000">
                <a:solidFill>
                  <a:srgbClr val="000000"/>
                </a:solidFill>
                <a:latin typeface="Times" panose="02020603050405020304" pitchFamily="18" charset="0"/>
              </a:rPr>
              <a:pPr>
                <a:spcBef>
                  <a:spcPct val="0"/>
                </a:spcBef>
                <a:buFontTx/>
                <a:buNone/>
              </a:pPr>
              <a:t>68</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244898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noChangeArrowheads="1"/>
          </p:cNvSpPr>
          <p:nvPr>
            <p:ph type="title"/>
          </p:nvPr>
        </p:nvSpPr>
        <p:spPr>
          <a:xfrm>
            <a:off x="457200" y="274638"/>
            <a:ext cx="8229600" cy="633412"/>
          </a:xfrm>
        </p:spPr>
        <p:txBody>
          <a:bodyPr/>
          <a:lstStyle/>
          <a:p>
            <a:r>
              <a:rPr lang="en-US" altLang="en-US" sz="2800"/>
              <a:t>Programme 3 and 4 expenditure report</a:t>
            </a:r>
          </a:p>
        </p:txBody>
      </p:sp>
      <p:graphicFrame>
        <p:nvGraphicFramePr>
          <p:cNvPr id="5" name="Content Placeholder 4"/>
          <p:cNvGraphicFramePr>
            <a:graphicFrameLocks noGrp="1"/>
          </p:cNvGraphicFramePr>
          <p:nvPr>
            <p:ph idx="1"/>
          </p:nvPr>
        </p:nvGraphicFramePr>
        <p:xfrm>
          <a:off x="457200" y="1052513"/>
          <a:ext cx="7931151" cy="4508497"/>
        </p:xfrm>
        <a:graphic>
          <a:graphicData uri="http://schemas.openxmlformats.org/drawingml/2006/table">
            <a:tbl>
              <a:tblPr/>
              <a:tblGrid>
                <a:gridCol w="1715202">
                  <a:extLst>
                    <a:ext uri="{9D8B030D-6E8A-4147-A177-3AD203B41FA5}">
                      <a16:colId xmlns:a16="http://schemas.microsoft.com/office/drawing/2014/main" xmlns="" val="20000"/>
                    </a:ext>
                  </a:extLst>
                </a:gridCol>
                <a:gridCol w="947350">
                  <a:extLst>
                    <a:ext uri="{9D8B030D-6E8A-4147-A177-3AD203B41FA5}">
                      <a16:colId xmlns:a16="http://schemas.microsoft.com/office/drawing/2014/main" xmlns="" val="20001"/>
                    </a:ext>
                  </a:extLst>
                </a:gridCol>
                <a:gridCol w="877546">
                  <a:extLst>
                    <a:ext uri="{9D8B030D-6E8A-4147-A177-3AD203B41FA5}">
                      <a16:colId xmlns:a16="http://schemas.microsoft.com/office/drawing/2014/main" xmlns="" val="20002"/>
                    </a:ext>
                  </a:extLst>
                </a:gridCol>
                <a:gridCol w="638216">
                  <a:extLst>
                    <a:ext uri="{9D8B030D-6E8A-4147-A177-3AD203B41FA5}">
                      <a16:colId xmlns:a16="http://schemas.microsoft.com/office/drawing/2014/main" xmlns="" val="20003"/>
                    </a:ext>
                  </a:extLst>
                </a:gridCol>
                <a:gridCol w="1027127">
                  <a:extLst>
                    <a:ext uri="{9D8B030D-6E8A-4147-A177-3AD203B41FA5}">
                      <a16:colId xmlns:a16="http://schemas.microsoft.com/office/drawing/2014/main" xmlns="" val="20004"/>
                    </a:ext>
                  </a:extLst>
                </a:gridCol>
                <a:gridCol w="970619">
                  <a:extLst>
                    <a:ext uri="{9D8B030D-6E8A-4147-A177-3AD203B41FA5}">
                      <a16:colId xmlns:a16="http://schemas.microsoft.com/office/drawing/2014/main" xmlns="" val="20005"/>
                    </a:ext>
                  </a:extLst>
                </a:gridCol>
                <a:gridCol w="944026">
                  <a:extLst>
                    <a:ext uri="{9D8B030D-6E8A-4147-A177-3AD203B41FA5}">
                      <a16:colId xmlns:a16="http://schemas.microsoft.com/office/drawing/2014/main" xmlns="" val="20006"/>
                    </a:ext>
                  </a:extLst>
                </a:gridCol>
                <a:gridCol w="811065">
                  <a:extLst>
                    <a:ext uri="{9D8B030D-6E8A-4147-A177-3AD203B41FA5}">
                      <a16:colId xmlns:a16="http://schemas.microsoft.com/office/drawing/2014/main" xmlns="" val="20007"/>
                    </a:ext>
                  </a:extLst>
                </a:gridCol>
              </a:tblGrid>
              <a:tr h="169013">
                <a:tc gridSpan="3">
                  <a:txBody>
                    <a:bodyPr/>
                    <a:lstStyle/>
                    <a:p>
                      <a:pPr algn="l" fontAlgn="b"/>
                      <a:r>
                        <a:rPr lang="en-US" sz="800" b="1" i="0" u="sng" strike="noStrike" dirty="0">
                          <a:solidFill>
                            <a:srgbClr val="CCCCFF"/>
                          </a:solidFill>
                          <a:effectLst/>
                          <a:latin typeface="Arial" panose="020B0604020202020204" pitchFamily="34" charset="0"/>
                        </a:rPr>
                        <a:t>Programme 3: INTERNATIONAL COOPERATION</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xmlns="" val="10000"/>
                  </a:ext>
                </a:extLst>
              </a:tr>
              <a:tr h="251477">
                <a:tc>
                  <a:txBody>
                    <a:bodyPr/>
                    <a:lstStyle/>
                    <a:p>
                      <a:pPr algn="l" fontAlgn="b"/>
                      <a:r>
                        <a:rPr lang="en-US" sz="800" b="1" i="0" u="none" strike="noStrike" dirty="0">
                          <a:solidFill>
                            <a:srgbClr val="000000"/>
                          </a:solidFill>
                          <a:effectLst/>
                          <a:latin typeface="Arial" panose="020B0604020202020204" pitchFamily="34" charset="0"/>
                        </a:rPr>
                        <a:t> </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606" marR="7606" marT="760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606" marR="7606" marT="760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606" marR="7606" marT="760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606" marR="7606" marT="760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800" b="1" i="0" u="none" strike="noStrike" dirty="0">
                          <a:solidFill>
                            <a:srgbClr val="000000"/>
                          </a:solidFill>
                          <a:effectLst/>
                          <a:latin typeface="Arial" panose="020B0604020202020204" pitchFamily="34" charset="0"/>
                        </a:rPr>
                        <a:t>2018/19</a:t>
                      </a:r>
                    </a:p>
                    <a:p>
                      <a:pPr algn="ctr" fontAlgn="t"/>
                      <a:r>
                        <a:rPr lang="en-US" sz="800" b="1" i="0" u="none" strike="noStrike" dirty="0">
                          <a:solidFill>
                            <a:srgbClr val="000000"/>
                          </a:solidFill>
                          <a:effectLst/>
                          <a:latin typeface="Arial" panose="020B0604020202020204" pitchFamily="34" charset="0"/>
                        </a:rPr>
                        <a:t> </a:t>
                      </a:r>
                    </a:p>
                  </a:txBody>
                  <a:tcPr marL="7606" marR="7606" marT="7607" marB="0">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t"/>
                      <a:endParaRPr lang="en-US" sz="800" b="1" i="0" u="none" strike="noStrike" dirty="0">
                        <a:solidFill>
                          <a:srgbClr val="000000"/>
                        </a:solidFill>
                        <a:effectLst/>
                        <a:latin typeface="Arial" panose="020B0604020202020204" pitchFamily="34" charset="0"/>
                      </a:endParaRPr>
                    </a:p>
                  </a:txBody>
                  <a:tcPr marL="7606" marR="7606" marT="760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1477">
                <a:tc>
                  <a:txBody>
                    <a:bodyPr/>
                    <a:lstStyle/>
                    <a:p>
                      <a:pPr algn="l" rtl="0" fontAlgn="ctr"/>
                      <a:r>
                        <a:rPr lang="en-US" sz="800" b="1" i="0" u="none" strike="noStrike" dirty="0">
                          <a:solidFill>
                            <a:srgbClr val="000000"/>
                          </a:solidFill>
                          <a:effectLst/>
                          <a:latin typeface="Arial" panose="020B0604020202020204" pitchFamily="34" charset="0"/>
                        </a:rPr>
                        <a:t>Economic classification</a:t>
                      </a:r>
                    </a:p>
                  </a:txBody>
                  <a:tcPr marL="7606" marR="7606" marT="760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800" b="1" i="0" u="none" strike="noStrike" dirty="0">
                          <a:solidFill>
                            <a:srgbClr val="000000"/>
                          </a:solidFill>
                          <a:effectLst/>
                          <a:latin typeface="Arial" panose="020B0604020202020204" pitchFamily="34" charset="0"/>
                        </a:rPr>
                        <a:t> Final Appropriation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Actual Expenditure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Variance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Expenditure as % of final appropriation</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Final Appropriation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Actual Expenditure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Variance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9013">
                <a:tc>
                  <a:txBody>
                    <a:bodyPr/>
                    <a:lstStyle/>
                    <a:p>
                      <a:pPr algn="l" fontAlgn="b"/>
                      <a:r>
                        <a:rPr lang="en-US" sz="800" b="1" i="0" u="none" strike="noStrike" dirty="0">
                          <a:solidFill>
                            <a:srgbClr val="000000"/>
                          </a:solidFill>
                          <a:effectLst/>
                          <a:latin typeface="Arial" panose="020B0604020202020204" pitchFamily="34" charset="0"/>
                        </a:rPr>
                        <a:t> </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9013">
                <a:tc>
                  <a:txBody>
                    <a:bodyPr/>
                    <a:lstStyle/>
                    <a:p>
                      <a:pPr algn="l" fontAlgn="b"/>
                      <a:r>
                        <a:rPr lang="en-US" sz="800" b="0" i="0" u="none" strike="noStrike" dirty="0">
                          <a:solidFill>
                            <a:srgbClr val="000000"/>
                          </a:solidFill>
                          <a:effectLst/>
                          <a:latin typeface="Arial" panose="020B0604020202020204" pitchFamily="34" charset="0"/>
                        </a:rPr>
                        <a:t>Compensation of employees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365,875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378,361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(12,486)</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103.4%</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341,835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363,160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(21,325)</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4"/>
                  </a:ext>
                </a:extLst>
              </a:tr>
              <a:tr h="169013">
                <a:tc>
                  <a:txBody>
                    <a:bodyPr/>
                    <a:lstStyle/>
                    <a:p>
                      <a:pPr algn="l" fontAlgn="b"/>
                      <a:r>
                        <a:rPr lang="en-US" sz="800" b="0" i="0" u="none" strike="noStrike" dirty="0">
                          <a:solidFill>
                            <a:srgbClr val="000000"/>
                          </a:solidFill>
                          <a:effectLst/>
                          <a:latin typeface="Arial" panose="020B0604020202020204" pitchFamily="34" charset="0"/>
                        </a:rPr>
                        <a:t>Goods and services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168,590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160,376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8,214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95.1%</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175,819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153,892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21,927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69013">
                <a:tc>
                  <a:txBody>
                    <a:bodyPr/>
                    <a:lstStyle/>
                    <a:p>
                      <a:pPr algn="l" fontAlgn="b"/>
                      <a:r>
                        <a:rPr lang="en-US" sz="800" b="0" i="0" u="none" strike="noStrike" dirty="0">
                          <a:solidFill>
                            <a:srgbClr val="000000"/>
                          </a:solidFill>
                          <a:effectLst/>
                          <a:latin typeface="Arial" panose="020B0604020202020204" pitchFamily="34" charset="0"/>
                        </a:rPr>
                        <a:t>Interest and rent on land</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69013">
                <a:tc>
                  <a:txBody>
                    <a:bodyPr/>
                    <a:lstStyle/>
                    <a:p>
                      <a:pPr algn="l" fontAlgn="b"/>
                      <a:r>
                        <a:rPr lang="en-US" sz="800" b="0" i="0" u="none" strike="noStrike" dirty="0">
                          <a:solidFill>
                            <a:srgbClr val="000000"/>
                          </a:solidFill>
                          <a:effectLst/>
                          <a:latin typeface="Arial" panose="020B0604020202020204" pitchFamily="34" charset="0"/>
                        </a:rPr>
                        <a:t>Transfers and subsidies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2,080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1,962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118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94.3%</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8,542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8,407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135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69013">
                <a:tc>
                  <a:txBody>
                    <a:bodyPr/>
                    <a:lstStyle/>
                    <a:p>
                      <a:pPr algn="l" fontAlgn="b"/>
                      <a:r>
                        <a:rPr lang="en-US" sz="800" b="0" i="0" u="none" strike="noStrike" dirty="0">
                          <a:solidFill>
                            <a:srgbClr val="000000"/>
                          </a:solidFill>
                          <a:effectLst/>
                          <a:latin typeface="Arial" panose="020B0604020202020204" pitchFamily="34" charset="0"/>
                        </a:rPr>
                        <a:t>Payments for capital assets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1,998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405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1,593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20.3%</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302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285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169013">
                <a:tc>
                  <a:txBody>
                    <a:bodyPr/>
                    <a:lstStyle/>
                    <a:p>
                      <a:pPr algn="l" fontAlgn="b"/>
                      <a:r>
                        <a:rPr lang="en-US" sz="800" b="0" i="0" u="none" strike="noStrike" dirty="0">
                          <a:solidFill>
                            <a:srgbClr val="000000"/>
                          </a:solidFill>
                          <a:effectLst/>
                          <a:latin typeface="Arial" panose="020B0604020202020204" pitchFamily="34" charset="0"/>
                        </a:rPr>
                        <a:t>Payment for financial assets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69013">
                <a:tc>
                  <a:txBody>
                    <a:bodyPr/>
                    <a:lstStyle/>
                    <a:p>
                      <a:pPr algn="l" fontAlgn="b"/>
                      <a:r>
                        <a:rPr lang="en-US" sz="800" b="1" i="0" u="none" strike="noStrike" dirty="0">
                          <a:solidFill>
                            <a:srgbClr val="000000"/>
                          </a:solidFill>
                          <a:effectLst/>
                          <a:latin typeface="Arial" panose="020B0604020202020204" pitchFamily="34" charset="0"/>
                        </a:rPr>
                        <a:t>Total </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538,543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541,104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(2,561)</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100%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526,498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525,744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754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10"/>
                  </a:ext>
                </a:extLst>
              </a:tr>
              <a:tr h="169013">
                <a:tc>
                  <a:txBody>
                    <a:bodyPr/>
                    <a:lstStyle/>
                    <a:p>
                      <a:pPr algn="l" fontAlgn="b"/>
                      <a:endParaRPr lang="en-US" sz="800" b="0" i="0" u="none" strike="noStrike" dirty="0">
                        <a:solidFill>
                          <a:srgbClr val="FFFFFF"/>
                        </a:solidFill>
                        <a:effectLst/>
                        <a:latin typeface="Arial" panose="020B0604020202020204" pitchFamily="34" charset="0"/>
                      </a:endParaRPr>
                    </a:p>
                  </a:txBody>
                  <a:tcPr marL="7606" marR="7606" marT="7607"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7606" marR="7606" marT="76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FF0000"/>
                        </a:solidFill>
                        <a:effectLst/>
                        <a:latin typeface="Arial" panose="020B0604020202020204" pitchFamily="34" charset="0"/>
                      </a:endParaRPr>
                    </a:p>
                  </a:txBody>
                  <a:tcPr marL="7606" marR="7606" marT="76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FF0000"/>
                        </a:solidFill>
                        <a:effectLst/>
                        <a:latin typeface="Arial" panose="020B0604020202020204" pitchFamily="34" charset="0"/>
                      </a:endParaRPr>
                    </a:p>
                  </a:txBody>
                  <a:tcPr marL="7606" marR="7606" marT="76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FF0000"/>
                        </a:solidFill>
                        <a:effectLst/>
                        <a:latin typeface="Arial" panose="020B0604020202020204" pitchFamily="34" charset="0"/>
                      </a:endParaRPr>
                    </a:p>
                  </a:txBody>
                  <a:tcPr marL="7606" marR="7606" marT="76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FF0000"/>
                        </a:solidFill>
                        <a:effectLst/>
                        <a:latin typeface="Arial" panose="020B0604020202020204" pitchFamily="34" charset="0"/>
                      </a:endParaRPr>
                    </a:p>
                  </a:txBody>
                  <a:tcPr marL="7606" marR="7606" marT="76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FF0000"/>
                        </a:solidFill>
                        <a:effectLst/>
                        <a:latin typeface="Arial" panose="020B0604020202020204" pitchFamily="34" charset="0"/>
                      </a:endParaRPr>
                    </a:p>
                  </a:txBody>
                  <a:tcPr marL="7606" marR="7606" marT="760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FF0000"/>
                        </a:solidFill>
                        <a:effectLst/>
                        <a:latin typeface="Arial" panose="020B0604020202020204" pitchFamily="34" charset="0"/>
                      </a:endParaRPr>
                    </a:p>
                  </a:txBody>
                  <a:tcPr marL="7606" marR="7606" marT="760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1"/>
                  </a:ext>
                </a:extLst>
              </a:tr>
              <a:tr h="255497">
                <a:tc gridSpan="4">
                  <a:txBody>
                    <a:bodyPr/>
                    <a:lstStyle/>
                    <a:p>
                      <a:pPr algn="l" fontAlgn="b"/>
                      <a:r>
                        <a:rPr lang="en-US" sz="800" b="1" i="0" u="sng" strike="noStrike" dirty="0">
                          <a:solidFill>
                            <a:srgbClr val="CCCCFF"/>
                          </a:solidFill>
                          <a:effectLst/>
                          <a:latin typeface="Arial" panose="020B0604020202020204" pitchFamily="34" charset="0"/>
                        </a:rPr>
                        <a:t>Programme 4: PUBLIC DIPLOMACY AND PROTOCOL SERVICES</a:t>
                      </a:r>
                    </a:p>
                  </a:txBody>
                  <a:tcPr marL="7606" marR="7606" marT="7607"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800" b="0" i="0" u="none" strike="noStrike" dirty="0">
                          <a:solidFill>
                            <a:srgbClr val="D9D9D9"/>
                          </a:solidFill>
                          <a:effectLst/>
                          <a:latin typeface="Arial" panose="020B0604020202020204" pitchFamily="34" charset="0"/>
                        </a:rPr>
                        <a:t> </a:t>
                      </a:r>
                    </a:p>
                  </a:txBody>
                  <a:tcPr marL="7606" marR="7606" marT="7607"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xmlns="" val="10012"/>
                  </a:ext>
                </a:extLst>
              </a:tr>
              <a:tr h="251477">
                <a:tc>
                  <a:txBody>
                    <a:bodyPr/>
                    <a:lstStyle/>
                    <a:p>
                      <a:pPr algn="l" fontAlgn="b"/>
                      <a:r>
                        <a:rPr lang="en-US" sz="800" b="1" i="0" u="none" strike="noStrike" dirty="0">
                          <a:solidFill>
                            <a:srgbClr val="000000"/>
                          </a:solidFill>
                          <a:effectLst/>
                          <a:latin typeface="Arial" panose="020B0604020202020204" pitchFamily="34" charset="0"/>
                        </a:rPr>
                        <a:t> </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606" marR="7606" marT="760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606" marR="7606" marT="760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606" marR="7606" marT="760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t>
                      </a:r>
                    </a:p>
                  </a:txBody>
                  <a:tcPr marL="7606" marR="7606" marT="760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800" b="1" i="0" u="none" strike="noStrike" dirty="0">
                          <a:solidFill>
                            <a:srgbClr val="000000"/>
                          </a:solidFill>
                          <a:effectLst/>
                          <a:latin typeface="Arial" panose="020B0604020202020204" pitchFamily="34" charset="0"/>
                        </a:rPr>
                        <a:t>2018/19</a:t>
                      </a:r>
                    </a:p>
                    <a:p>
                      <a:pPr algn="ctr" fontAlgn="t"/>
                      <a:r>
                        <a:rPr lang="en-US" sz="800" b="1" i="0" u="none" strike="noStrike" dirty="0">
                          <a:solidFill>
                            <a:srgbClr val="000000"/>
                          </a:solidFill>
                          <a:effectLst/>
                          <a:latin typeface="Arial" panose="020B0604020202020204" pitchFamily="34" charset="0"/>
                        </a:rPr>
                        <a:t> </a:t>
                      </a:r>
                    </a:p>
                  </a:txBody>
                  <a:tcPr marL="7606" marR="7606" marT="7607" marB="0">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t"/>
                      <a:endParaRPr lang="en-US" sz="800" b="1" i="0" u="none" strike="noStrike" dirty="0">
                        <a:solidFill>
                          <a:srgbClr val="000000"/>
                        </a:solidFill>
                        <a:effectLst/>
                        <a:latin typeface="Arial" panose="020B0604020202020204" pitchFamily="34" charset="0"/>
                      </a:endParaRPr>
                    </a:p>
                  </a:txBody>
                  <a:tcPr marL="7606" marR="7606" marT="760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56335">
                <a:tc>
                  <a:txBody>
                    <a:bodyPr/>
                    <a:lstStyle/>
                    <a:p>
                      <a:pPr algn="l" rtl="0" fontAlgn="ctr"/>
                      <a:r>
                        <a:rPr lang="en-US" sz="800" b="1" i="0" u="none" strike="noStrike" dirty="0">
                          <a:solidFill>
                            <a:srgbClr val="000000"/>
                          </a:solidFill>
                          <a:effectLst/>
                          <a:latin typeface="Arial" panose="020B0604020202020204" pitchFamily="34" charset="0"/>
                        </a:rPr>
                        <a:t>Economic classification</a:t>
                      </a:r>
                    </a:p>
                  </a:txBody>
                  <a:tcPr marL="7606" marR="7606" marT="760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800" b="1" i="0" u="none" strike="noStrike" dirty="0">
                          <a:solidFill>
                            <a:srgbClr val="000000"/>
                          </a:solidFill>
                          <a:effectLst/>
                          <a:latin typeface="Arial" panose="020B0604020202020204" pitchFamily="34" charset="0"/>
                        </a:rPr>
                        <a:t> Final Appropriation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Actual Expenditure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Variance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panose="020B0604020202020204" pitchFamily="34" charset="0"/>
                        </a:rPr>
                        <a:t>Expenditure as % of final appropriation</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Final Appropriation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Actual Expenditure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 Variance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69013">
                <a:tc>
                  <a:txBody>
                    <a:bodyPr/>
                    <a:lstStyle/>
                    <a:p>
                      <a:pPr algn="l" fontAlgn="b"/>
                      <a:r>
                        <a:rPr lang="en-US" sz="800" b="1" i="0" u="none" strike="noStrike" dirty="0">
                          <a:solidFill>
                            <a:srgbClr val="000000"/>
                          </a:solidFill>
                          <a:effectLst/>
                          <a:latin typeface="Arial" panose="020B0604020202020204" pitchFamily="34" charset="0"/>
                        </a:rPr>
                        <a:t> </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1" i="0" u="none" strike="noStrike" dirty="0">
                          <a:solidFill>
                            <a:srgbClr val="000000"/>
                          </a:solidFill>
                          <a:effectLst/>
                          <a:latin typeface="Arial" panose="020B0604020202020204" pitchFamily="34" charset="0"/>
                        </a:rPr>
                        <a:t>R'000</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69013">
                <a:tc>
                  <a:txBody>
                    <a:bodyPr/>
                    <a:lstStyle/>
                    <a:p>
                      <a:pPr algn="l" fontAlgn="b"/>
                      <a:r>
                        <a:rPr lang="en-US" sz="800" b="0" i="0" u="none" strike="noStrike" dirty="0">
                          <a:solidFill>
                            <a:srgbClr val="000000"/>
                          </a:solidFill>
                          <a:effectLst/>
                          <a:latin typeface="Arial" panose="020B0604020202020204" pitchFamily="34" charset="0"/>
                        </a:rPr>
                        <a:t>Compensation of employees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194,462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185,119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9,343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800" b="0" i="0" u="none" strike="noStrike" dirty="0">
                          <a:solidFill>
                            <a:srgbClr val="000000"/>
                          </a:solidFill>
                          <a:effectLst/>
                          <a:latin typeface="Arial" panose="020B0604020202020204" pitchFamily="34" charset="0"/>
                        </a:rPr>
                        <a:t>95.2%</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183,537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182,967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800" b="0" i="0" u="none" strike="noStrike" dirty="0">
                          <a:solidFill>
                            <a:srgbClr val="000000"/>
                          </a:solidFill>
                          <a:effectLst/>
                          <a:latin typeface="Arial" panose="020B0604020202020204" pitchFamily="34" charset="0"/>
                        </a:rPr>
                        <a:t>            570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6"/>
                  </a:ext>
                </a:extLst>
              </a:tr>
              <a:tr h="169013">
                <a:tc>
                  <a:txBody>
                    <a:bodyPr/>
                    <a:lstStyle/>
                    <a:p>
                      <a:pPr algn="l" fontAlgn="b"/>
                      <a:r>
                        <a:rPr lang="en-US" sz="800" b="0" i="0" u="none" strike="noStrike" dirty="0">
                          <a:solidFill>
                            <a:srgbClr val="000000"/>
                          </a:solidFill>
                          <a:effectLst/>
                          <a:latin typeface="Arial" panose="020B0604020202020204" pitchFamily="34" charset="0"/>
                        </a:rPr>
                        <a:t>Goods and services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103,487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103,000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487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99.5%</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168,803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167,084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1,719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69013">
                <a:tc>
                  <a:txBody>
                    <a:bodyPr/>
                    <a:lstStyle/>
                    <a:p>
                      <a:pPr algn="l" fontAlgn="b"/>
                      <a:r>
                        <a:rPr lang="en-US" sz="800" b="0" i="0" u="none" strike="noStrike" dirty="0">
                          <a:solidFill>
                            <a:srgbClr val="000000"/>
                          </a:solidFill>
                          <a:effectLst/>
                          <a:latin typeface="Arial" panose="020B0604020202020204" pitchFamily="34" charset="0"/>
                        </a:rPr>
                        <a:t>Interest and rent on land</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69013">
                <a:tc>
                  <a:txBody>
                    <a:bodyPr/>
                    <a:lstStyle/>
                    <a:p>
                      <a:pPr algn="l" fontAlgn="b"/>
                      <a:r>
                        <a:rPr lang="en-US" sz="800" b="0" i="0" u="none" strike="noStrike" dirty="0">
                          <a:solidFill>
                            <a:srgbClr val="000000"/>
                          </a:solidFill>
                          <a:effectLst/>
                          <a:latin typeface="Arial" panose="020B0604020202020204" pitchFamily="34" charset="0"/>
                        </a:rPr>
                        <a:t>Transfers and subsidies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937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927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800" b="0" i="0" u="none" strike="noStrike" dirty="0">
                          <a:solidFill>
                            <a:srgbClr val="000000"/>
                          </a:solidFill>
                          <a:effectLst/>
                          <a:latin typeface="Arial" panose="020B0604020202020204" pitchFamily="34" charset="0"/>
                        </a:rPr>
                        <a:t>98.9%</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880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870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169013">
                <a:tc>
                  <a:txBody>
                    <a:bodyPr/>
                    <a:lstStyle/>
                    <a:p>
                      <a:pPr algn="l" fontAlgn="b"/>
                      <a:r>
                        <a:rPr lang="en-US" sz="800" b="0" i="0" u="none" strike="noStrike" dirty="0">
                          <a:solidFill>
                            <a:srgbClr val="000000"/>
                          </a:solidFill>
                          <a:effectLst/>
                          <a:latin typeface="Arial" panose="020B0604020202020204" pitchFamily="34" charset="0"/>
                        </a:rPr>
                        <a:t>Payments for capital assets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30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1,594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800" b="0" i="0" u="none" strike="noStrike" dirty="0">
                          <a:solidFill>
                            <a:srgbClr val="000000"/>
                          </a:solidFill>
                          <a:effectLst/>
                          <a:latin typeface="Arial" panose="020B0604020202020204" pitchFamily="34" charset="0"/>
                        </a:rPr>
                        <a:t>         (1,564)</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169013">
                <a:tc>
                  <a:txBody>
                    <a:bodyPr/>
                    <a:lstStyle/>
                    <a:p>
                      <a:pPr algn="l" fontAlgn="b"/>
                      <a:r>
                        <a:rPr lang="en-US" sz="800" b="0" i="0" u="none" strike="noStrike" dirty="0">
                          <a:solidFill>
                            <a:srgbClr val="000000"/>
                          </a:solidFill>
                          <a:effectLst/>
                          <a:latin typeface="Arial" panose="020B0604020202020204" pitchFamily="34" charset="0"/>
                        </a:rPr>
                        <a:t>Payment for financial assets</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rPr>
                        <a:t>                 - </a:t>
                      </a:r>
                    </a:p>
                  </a:txBody>
                  <a:tcPr marL="7606" marR="7606" marT="76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69013">
                <a:tc>
                  <a:txBody>
                    <a:bodyPr/>
                    <a:lstStyle/>
                    <a:p>
                      <a:pPr algn="l" fontAlgn="b"/>
                      <a:r>
                        <a:rPr lang="en-US" sz="800" b="1" i="0" u="none" strike="noStrike" dirty="0">
                          <a:solidFill>
                            <a:srgbClr val="000000"/>
                          </a:solidFill>
                          <a:effectLst/>
                          <a:latin typeface="Arial" panose="020B0604020202020204" pitchFamily="34" charset="0"/>
                        </a:rPr>
                        <a:t>Total </a:t>
                      </a:r>
                    </a:p>
                  </a:txBody>
                  <a:tcPr marL="7606" marR="7606" marT="7607"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298,886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289,046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9,840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dirty="0">
                          <a:solidFill>
                            <a:srgbClr val="000000"/>
                          </a:solidFill>
                          <a:effectLst/>
                          <a:latin typeface="Arial" panose="020B0604020202020204" pitchFamily="34" charset="0"/>
                        </a:rPr>
                        <a:t>                    97%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353,250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352,515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000000"/>
                          </a:solidFill>
                          <a:effectLst/>
                          <a:latin typeface="Arial" panose="020B0604020202020204" pitchFamily="34" charset="0"/>
                        </a:rPr>
                        <a:t>            735 </a:t>
                      </a:r>
                    </a:p>
                  </a:txBody>
                  <a:tcPr marL="7606" marR="7606" marT="76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22"/>
                  </a:ext>
                </a:extLst>
              </a:tr>
            </a:tbl>
          </a:graphicData>
        </a:graphic>
      </p:graphicFrame>
      <p:sp>
        <p:nvSpPr>
          <p:cNvPr id="7291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02B98573-DDC1-4D7C-99A1-35E060C83643}" type="slidenum">
              <a:rPr lang="en-US" altLang="en-US" sz="1000">
                <a:solidFill>
                  <a:srgbClr val="000000"/>
                </a:solidFill>
                <a:latin typeface="Times" panose="02020603050405020304" pitchFamily="18" charset="0"/>
              </a:rPr>
              <a:pPr>
                <a:spcBef>
                  <a:spcPct val="0"/>
                </a:spcBef>
                <a:buFontTx/>
                <a:buNone/>
              </a:pPr>
              <a:t>69</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286181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48"/>
            <a:ext cx="8229600" cy="719137"/>
          </a:xfrm>
        </p:spPr>
        <p:txBody>
          <a:bodyPr/>
          <a:lstStyle/>
          <a:p>
            <a:r>
              <a:rPr lang="en-US" sz="3000" dirty="0"/>
              <a:t>CORPORATE MANAGEMENT</a:t>
            </a:r>
            <a:endParaRPr lang="en-ZA" sz="3000" dirty="0"/>
          </a:p>
        </p:txBody>
      </p:sp>
      <p:sp>
        <p:nvSpPr>
          <p:cNvPr id="3" name="Content Placeholder 2"/>
          <p:cNvSpPr>
            <a:spLocks noGrp="1"/>
          </p:cNvSpPr>
          <p:nvPr>
            <p:ph idx="1"/>
          </p:nvPr>
        </p:nvSpPr>
        <p:spPr>
          <a:xfrm>
            <a:off x="0" y="751185"/>
            <a:ext cx="9144000" cy="4887615"/>
          </a:xfrm>
        </p:spPr>
        <p:txBody>
          <a:bodyPr/>
          <a:lstStyle/>
          <a:p>
            <a:pPr algn="just">
              <a:buFont typeface="Wingdings" panose="05000000000000000000" pitchFamily="2" charset="2"/>
              <a:buChar char="Ø"/>
            </a:pPr>
            <a:r>
              <a:rPr lang="en-ZA" sz="2000" dirty="0"/>
              <a:t>ICT did not meet its 2019-2020 strategic targets. There were delays in the acquisition of Infrastructure modernisation imperatives and computers.  </a:t>
            </a:r>
          </a:p>
          <a:p>
            <a:pPr algn="just">
              <a:buFont typeface="Wingdings" panose="05000000000000000000" pitchFamily="2" charset="2"/>
              <a:buChar char="Ø"/>
            </a:pPr>
            <a:r>
              <a:rPr lang="en-ZA" sz="2000" dirty="0"/>
              <a:t>Despite the fact that ICT did not achieve its targets, there has been significant progress in certain aspects of ICT including the development, adoption and approval of Digital Strategy through the Ministerial ICT Task Team.</a:t>
            </a:r>
          </a:p>
          <a:p>
            <a:pPr algn="just">
              <a:buFont typeface="Wingdings" panose="05000000000000000000" pitchFamily="2" charset="2"/>
              <a:buChar char="Ø"/>
            </a:pPr>
            <a:r>
              <a:rPr lang="en-ZA" sz="2000" dirty="0"/>
              <a:t>Furthermore, the following short-term interventions have been achieved:</a:t>
            </a:r>
          </a:p>
          <a:p>
            <a:pPr marL="804863" lvl="0" indent="-355600" algn="just">
              <a:buFont typeface="Wingdings" panose="05000000000000000000" pitchFamily="2" charset="2"/>
              <a:buChar char="ü"/>
            </a:pPr>
            <a:r>
              <a:rPr lang="en-ZA" sz="2000" dirty="0"/>
              <a:t>Acquisition of Microsoft software licenses, products and services through the Microsoft Enterprise Agreement (implementation is currently underway);</a:t>
            </a:r>
          </a:p>
          <a:p>
            <a:pPr marL="804863" lvl="0" indent="-355600" algn="just">
              <a:buFont typeface="Wingdings" panose="05000000000000000000" pitchFamily="2" charset="2"/>
              <a:buChar char="ü"/>
            </a:pPr>
            <a:r>
              <a:rPr lang="en-ZA" sz="2000" dirty="0"/>
              <a:t>Renewal of Email security (</a:t>
            </a:r>
            <a:r>
              <a:rPr lang="en-ZA" sz="2000" dirty="0" err="1"/>
              <a:t>Proofpoint</a:t>
            </a:r>
            <a:r>
              <a:rPr lang="en-ZA" sz="2000" dirty="0"/>
              <a:t>) licences (Implementation has been completed); and</a:t>
            </a:r>
          </a:p>
          <a:p>
            <a:pPr marL="804863" lvl="0" indent="-355600" algn="just">
              <a:buFont typeface="Wingdings" panose="05000000000000000000" pitchFamily="2" charset="2"/>
              <a:buChar char="ü"/>
            </a:pPr>
            <a:r>
              <a:rPr lang="en-ZA" sz="2000" dirty="0"/>
              <a:t>Renewal of McAfee endpoint security (anti-virus and anti-malware) licenses (implementation is underway).</a:t>
            </a:r>
          </a:p>
          <a:p>
            <a:pPr marL="342900" lvl="1" indent="-342900">
              <a:buFontTx/>
              <a:buChar char="•"/>
            </a:pPr>
            <a:endParaRPr lang="en-ZA" dirty="0"/>
          </a:p>
          <a:p>
            <a:endParaRPr lang="en-ZA" sz="2000" dirty="0"/>
          </a:p>
        </p:txBody>
      </p:sp>
      <p:sp>
        <p:nvSpPr>
          <p:cNvPr id="4" name="Slide Number Placeholder 3"/>
          <p:cNvSpPr>
            <a:spLocks noGrp="1"/>
          </p:cNvSpPr>
          <p:nvPr>
            <p:ph type="sldNum" sz="quarter" idx="10"/>
          </p:nvPr>
        </p:nvSpPr>
        <p:spPr/>
        <p:txBody>
          <a:bodyPr/>
          <a:lstStyle/>
          <a:p>
            <a:pPr>
              <a:defRPr/>
            </a:pPr>
            <a:fld id="{72B3BFC9-5BE2-42D6-B37C-5867C9DF8696}" type="slidenum">
              <a:rPr lang="en-US" altLang="en-US" smtClean="0"/>
              <a:pPr>
                <a:defRPr/>
              </a:pPr>
              <a:t>7</a:t>
            </a:fld>
            <a:endParaRPr lang="en-US" altLang="en-US"/>
          </a:p>
        </p:txBody>
      </p:sp>
    </p:spTree>
    <p:extLst>
      <p:ext uri="{BB962C8B-B14F-4D97-AF65-F5344CB8AC3E}">
        <p14:creationId xmlns:p14="http://schemas.microsoft.com/office/powerpoint/2010/main" xmlns="" val="2465748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noChangeArrowheads="1"/>
          </p:cNvSpPr>
          <p:nvPr>
            <p:ph type="title"/>
          </p:nvPr>
        </p:nvSpPr>
        <p:spPr>
          <a:xfrm>
            <a:off x="457200" y="274638"/>
            <a:ext cx="8229600" cy="561975"/>
          </a:xfrm>
        </p:spPr>
        <p:txBody>
          <a:bodyPr/>
          <a:lstStyle/>
          <a:p>
            <a:r>
              <a:rPr lang="en-US" altLang="en-US" sz="2800"/>
              <a:t>Programme 5 expenditure report</a:t>
            </a:r>
          </a:p>
        </p:txBody>
      </p:sp>
      <p:graphicFrame>
        <p:nvGraphicFramePr>
          <p:cNvPr id="6" name="Content Placeholder 5"/>
          <p:cNvGraphicFramePr>
            <a:graphicFrameLocks noGrp="1"/>
          </p:cNvGraphicFramePr>
          <p:nvPr>
            <p:ph idx="1"/>
          </p:nvPr>
        </p:nvGraphicFramePr>
        <p:xfrm>
          <a:off x="395288" y="1052513"/>
          <a:ext cx="8137526" cy="3867150"/>
        </p:xfrm>
        <a:graphic>
          <a:graphicData uri="http://schemas.openxmlformats.org/drawingml/2006/table">
            <a:tbl>
              <a:tblPr/>
              <a:tblGrid>
                <a:gridCol w="1786535">
                  <a:extLst>
                    <a:ext uri="{9D8B030D-6E8A-4147-A177-3AD203B41FA5}">
                      <a16:colId xmlns:a16="http://schemas.microsoft.com/office/drawing/2014/main" xmlns="" val="20000"/>
                    </a:ext>
                  </a:extLst>
                </a:gridCol>
                <a:gridCol w="967933">
                  <a:extLst>
                    <a:ext uri="{9D8B030D-6E8A-4147-A177-3AD203B41FA5}">
                      <a16:colId xmlns:a16="http://schemas.microsoft.com/office/drawing/2014/main" xmlns="" val="20001"/>
                    </a:ext>
                  </a:extLst>
                </a:gridCol>
                <a:gridCol w="896610">
                  <a:extLst>
                    <a:ext uri="{9D8B030D-6E8A-4147-A177-3AD203B41FA5}">
                      <a16:colId xmlns:a16="http://schemas.microsoft.com/office/drawing/2014/main" xmlns="" val="20002"/>
                    </a:ext>
                  </a:extLst>
                </a:gridCol>
                <a:gridCol w="652080">
                  <a:extLst>
                    <a:ext uri="{9D8B030D-6E8A-4147-A177-3AD203B41FA5}">
                      <a16:colId xmlns:a16="http://schemas.microsoft.com/office/drawing/2014/main" xmlns="" val="20003"/>
                    </a:ext>
                  </a:extLst>
                </a:gridCol>
                <a:gridCol w="1049442">
                  <a:extLst>
                    <a:ext uri="{9D8B030D-6E8A-4147-A177-3AD203B41FA5}">
                      <a16:colId xmlns:a16="http://schemas.microsoft.com/office/drawing/2014/main" xmlns="" val="20004"/>
                    </a:ext>
                  </a:extLst>
                </a:gridCol>
                <a:gridCol w="991705">
                  <a:extLst>
                    <a:ext uri="{9D8B030D-6E8A-4147-A177-3AD203B41FA5}">
                      <a16:colId xmlns:a16="http://schemas.microsoft.com/office/drawing/2014/main" xmlns="" val="20005"/>
                    </a:ext>
                  </a:extLst>
                </a:gridCol>
                <a:gridCol w="964535">
                  <a:extLst>
                    <a:ext uri="{9D8B030D-6E8A-4147-A177-3AD203B41FA5}">
                      <a16:colId xmlns:a16="http://schemas.microsoft.com/office/drawing/2014/main" xmlns="" val="20006"/>
                    </a:ext>
                  </a:extLst>
                </a:gridCol>
                <a:gridCol w="828686">
                  <a:extLst>
                    <a:ext uri="{9D8B030D-6E8A-4147-A177-3AD203B41FA5}">
                      <a16:colId xmlns:a16="http://schemas.microsoft.com/office/drawing/2014/main" xmlns="" val="20007"/>
                    </a:ext>
                  </a:extLst>
                </a:gridCol>
              </a:tblGrid>
              <a:tr h="277983">
                <a:tc gridSpan="3">
                  <a:txBody>
                    <a:bodyPr/>
                    <a:lstStyle/>
                    <a:p>
                      <a:pPr algn="l" fontAlgn="b"/>
                      <a:r>
                        <a:rPr lang="en-US" sz="1000" b="1" i="0" u="sng" strike="noStrike" dirty="0">
                          <a:solidFill>
                            <a:srgbClr val="CCCCFF"/>
                          </a:solidFill>
                          <a:effectLst/>
                          <a:latin typeface="Arial" panose="020B0604020202020204" pitchFamily="34" charset="0"/>
                        </a:rPr>
                        <a:t>Programme 5: INTERNATIONAL TRANSFERS</a:t>
                      </a:r>
                    </a:p>
                  </a:txBody>
                  <a:tcPr marL="9526" marR="9526" marT="952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dirty="0">
                          <a:solidFill>
                            <a:srgbClr val="D9D9D9"/>
                          </a:solidFill>
                          <a:effectLst/>
                          <a:latin typeface="Arial" panose="020B0604020202020204" pitchFamily="34" charset="0"/>
                        </a:rPr>
                        <a:t> </a:t>
                      </a:r>
                    </a:p>
                  </a:txBody>
                  <a:tcPr marL="9526" marR="9526" marT="952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1000" b="0" i="0" u="none" strike="noStrike" dirty="0">
                          <a:solidFill>
                            <a:srgbClr val="D9D9D9"/>
                          </a:solidFill>
                          <a:effectLst/>
                          <a:latin typeface="Arial" panose="020B0604020202020204" pitchFamily="34" charset="0"/>
                        </a:rPr>
                        <a:t> </a:t>
                      </a:r>
                    </a:p>
                  </a:txBody>
                  <a:tcPr marL="9526" marR="9526" marT="952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1000" b="0" i="0" u="none" strike="noStrike" dirty="0">
                          <a:solidFill>
                            <a:srgbClr val="D9D9D9"/>
                          </a:solidFill>
                          <a:effectLst/>
                          <a:latin typeface="Arial" panose="020B0604020202020204" pitchFamily="34" charset="0"/>
                        </a:rPr>
                        <a:t> </a:t>
                      </a:r>
                    </a:p>
                  </a:txBody>
                  <a:tcPr marL="9526" marR="9526" marT="952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1000" b="0" i="0" u="none" strike="noStrike" dirty="0">
                          <a:solidFill>
                            <a:srgbClr val="D9D9D9"/>
                          </a:solidFill>
                          <a:effectLst/>
                          <a:latin typeface="Arial" panose="020B0604020202020204" pitchFamily="34" charset="0"/>
                        </a:rPr>
                        <a:t> </a:t>
                      </a:r>
                    </a:p>
                  </a:txBody>
                  <a:tcPr marL="9526" marR="9526" marT="952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1000" b="0" i="0" u="none" strike="noStrike" dirty="0">
                          <a:solidFill>
                            <a:srgbClr val="D9D9D9"/>
                          </a:solidFill>
                          <a:effectLst/>
                          <a:latin typeface="Arial" panose="020B0604020202020204" pitchFamily="34" charset="0"/>
                        </a:rPr>
                        <a:t> </a:t>
                      </a:r>
                    </a:p>
                  </a:txBody>
                  <a:tcPr marL="9526" marR="9526" marT="9524" marB="0" anchor="b">
                    <a:lnL>
                      <a:noFill/>
                    </a:lnL>
                    <a:lnR>
                      <a:noFill/>
                    </a:lnR>
                    <a:lnT>
                      <a:noFill/>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xmlns="" val="10000"/>
                  </a:ext>
                </a:extLst>
              </a:tr>
              <a:tr h="314323">
                <a:tc>
                  <a:txBody>
                    <a:bodyPr/>
                    <a:lstStyle/>
                    <a:p>
                      <a:pPr algn="l" fontAlgn="b"/>
                      <a:r>
                        <a:rPr lang="en-US" sz="1000" b="1" i="0" u="none" strike="noStrike" dirty="0">
                          <a:solidFill>
                            <a:srgbClr val="000000"/>
                          </a:solidFill>
                          <a:effectLst/>
                          <a:latin typeface="Arial" panose="020B0604020202020204" pitchFamily="34" charset="0"/>
                        </a:rPr>
                        <a:t> </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 </a:t>
                      </a:r>
                    </a:p>
                  </a:txBody>
                  <a:tcPr marL="9526" marR="9526" marT="95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 </a:t>
                      </a:r>
                    </a:p>
                  </a:txBody>
                  <a:tcPr marL="9526" marR="9526" marT="95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 </a:t>
                      </a:r>
                    </a:p>
                  </a:txBody>
                  <a:tcPr marL="9526" marR="9526" marT="95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1000" b="1" i="0" u="none" strike="noStrike" dirty="0">
                          <a:solidFill>
                            <a:srgbClr val="000000"/>
                          </a:solidFill>
                          <a:effectLst/>
                          <a:latin typeface="Arial" panose="020B0604020202020204" pitchFamily="34" charset="0"/>
                        </a:rPr>
                        <a:t>2018/19</a:t>
                      </a:r>
                    </a:p>
                    <a:p>
                      <a:pPr algn="ct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t"/>
                      <a:endParaRPr lang="en-US" sz="1000" b="1"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36655">
                <a:tc>
                  <a:txBody>
                    <a:bodyPr/>
                    <a:lstStyle/>
                    <a:p>
                      <a:pPr algn="l" rtl="0" fontAlgn="ctr"/>
                      <a:r>
                        <a:rPr lang="en-US" sz="1000" b="1" i="0" u="none" strike="noStrike" dirty="0">
                          <a:solidFill>
                            <a:srgbClr val="000000"/>
                          </a:solidFill>
                          <a:effectLst/>
                          <a:latin typeface="Arial" panose="020B0604020202020204" pitchFamily="34" charset="0"/>
                        </a:rPr>
                        <a:t>Economic classification</a:t>
                      </a:r>
                    </a:p>
                  </a:txBody>
                  <a:tcPr marL="9526" marR="9526" marT="952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000" b="1" i="0" u="none" strike="noStrike" dirty="0">
                          <a:solidFill>
                            <a:srgbClr val="000000"/>
                          </a:solidFill>
                          <a:effectLst/>
                          <a:latin typeface="Arial" panose="020B0604020202020204" pitchFamily="34" charset="0"/>
                        </a:rPr>
                        <a:t> Final Appropriation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 Actual Expenditure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 Variance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Expenditure as % of final appropriation</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 Final Appropriation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 Actual Expenditure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 Variance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7983">
                <a:tc>
                  <a:txBody>
                    <a:bodyPr/>
                    <a:lstStyle/>
                    <a:p>
                      <a:pPr algn="l" fontAlgn="b"/>
                      <a:r>
                        <a:rPr lang="en-US" sz="1000" b="1" i="0" u="none" strike="noStrike" dirty="0">
                          <a:solidFill>
                            <a:srgbClr val="000000"/>
                          </a:solidFill>
                          <a:effectLst/>
                          <a:latin typeface="Arial" panose="020B0604020202020204" pitchFamily="34" charset="0"/>
                        </a:rPr>
                        <a:t> </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R'000</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R'000</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R'000</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R'000</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R'000</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Arial" panose="020B0604020202020204" pitchFamily="34" charset="0"/>
                        </a:rPr>
                        <a:t>R'000</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7983">
                <a:tc>
                  <a:txBody>
                    <a:bodyPr/>
                    <a:lstStyle/>
                    <a:p>
                      <a:pPr algn="l" fontAlgn="b"/>
                      <a:endParaRPr lang="en-US" sz="1000" b="1" i="0" u="none" strike="noStrike" dirty="0">
                        <a:solidFill>
                          <a:srgbClr val="000000"/>
                        </a:solidFill>
                        <a:effectLst/>
                        <a:latin typeface="Arial" panose="020B0604020202020204" pitchFamily="34" charset="0"/>
                      </a:endParaRP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t"/>
                      <a:r>
                        <a:rPr lang="en-US" sz="1000" b="1" i="0" u="none" strike="noStrike" dirty="0">
                          <a:solidFill>
                            <a:srgbClr val="000000"/>
                          </a:solidFill>
                          <a:effectLst/>
                          <a:latin typeface="Arial" panose="020B0604020202020204" pitchFamily="34" charset="0"/>
                        </a:rPr>
                        <a:t>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4"/>
                  </a:ext>
                </a:extLst>
              </a:tr>
              <a:tr h="277983">
                <a:tc>
                  <a:txBody>
                    <a:bodyPr/>
                    <a:lstStyle/>
                    <a:p>
                      <a:pPr algn="l" fontAlgn="b"/>
                      <a:r>
                        <a:rPr lang="en-US" sz="1000" b="0" i="0" u="none" strike="noStrike" dirty="0">
                          <a:solidFill>
                            <a:srgbClr val="000000"/>
                          </a:solidFill>
                          <a:effectLst/>
                          <a:latin typeface="Arial" panose="020B0604020202020204" pitchFamily="34" charset="0"/>
                        </a:rPr>
                        <a:t>Compensation of employees</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277983">
                <a:tc>
                  <a:txBody>
                    <a:bodyPr/>
                    <a:lstStyle/>
                    <a:p>
                      <a:pPr algn="l" fontAlgn="b"/>
                      <a:r>
                        <a:rPr lang="en-US" sz="1000" b="0" i="0" u="none" strike="noStrike" dirty="0">
                          <a:solidFill>
                            <a:srgbClr val="000000"/>
                          </a:solidFill>
                          <a:effectLst/>
                          <a:latin typeface="Arial" panose="020B0604020202020204" pitchFamily="34" charset="0"/>
                        </a:rPr>
                        <a:t>Goods and services</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77983">
                <a:tc>
                  <a:txBody>
                    <a:bodyPr/>
                    <a:lstStyle/>
                    <a:p>
                      <a:pPr algn="l" fontAlgn="b"/>
                      <a:r>
                        <a:rPr lang="en-US" sz="1000" b="0" i="0" u="none" strike="noStrike" dirty="0">
                          <a:solidFill>
                            <a:srgbClr val="000000"/>
                          </a:solidFill>
                          <a:effectLst/>
                          <a:latin typeface="Arial" panose="020B0604020202020204" pitchFamily="34" charset="0"/>
                        </a:rPr>
                        <a:t>Interest and rent on land</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77983">
                <a:tc>
                  <a:txBody>
                    <a:bodyPr/>
                    <a:lstStyle/>
                    <a:p>
                      <a:pPr algn="l" fontAlgn="b"/>
                      <a:r>
                        <a:rPr lang="en-US" sz="1000" b="0" i="0" u="none" strike="noStrike" dirty="0">
                          <a:solidFill>
                            <a:srgbClr val="000000"/>
                          </a:solidFill>
                          <a:effectLst/>
                          <a:latin typeface="Arial" panose="020B0604020202020204" pitchFamily="34" charset="0"/>
                        </a:rPr>
                        <a:t>Transfers and subsidies</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903,075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871,050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32,025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t"/>
                      <a:r>
                        <a:rPr lang="en-US" sz="1000" b="0" i="0" u="none" strike="noStrike" dirty="0">
                          <a:solidFill>
                            <a:srgbClr val="000000"/>
                          </a:solidFill>
                          <a:effectLst/>
                          <a:latin typeface="Arial" panose="020B0604020202020204" pitchFamily="34" charset="0"/>
                        </a:rPr>
                        <a:t>96.5%</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775,945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759,014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0" i="0" u="none" strike="noStrike" dirty="0">
                          <a:solidFill>
                            <a:srgbClr val="000000"/>
                          </a:solidFill>
                          <a:effectLst/>
                          <a:latin typeface="Arial" panose="020B0604020202020204" pitchFamily="34" charset="0"/>
                        </a:rPr>
                        <a:t>        16,931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77983">
                <a:tc>
                  <a:txBody>
                    <a:bodyPr/>
                    <a:lstStyle/>
                    <a:p>
                      <a:pPr algn="l" fontAlgn="b"/>
                      <a:r>
                        <a:rPr lang="en-US" sz="1000" b="0" i="0" u="none" strike="noStrike" dirty="0">
                          <a:solidFill>
                            <a:srgbClr val="000000"/>
                          </a:solidFill>
                          <a:effectLst/>
                          <a:latin typeface="Arial" panose="020B0604020202020204" pitchFamily="34" charset="0"/>
                        </a:rPr>
                        <a:t>Payments for capital assets</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77983">
                <a:tc>
                  <a:txBody>
                    <a:bodyPr/>
                    <a:lstStyle/>
                    <a:p>
                      <a:pPr algn="l" fontAlgn="b"/>
                      <a:r>
                        <a:rPr lang="en-US" sz="1000" b="0" i="0" u="none" strike="noStrike" dirty="0">
                          <a:solidFill>
                            <a:srgbClr val="000000"/>
                          </a:solidFill>
                          <a:effectLst/>
                          <a:latin typeface="Arial" panose="020B0604020202020204" pitchFamily="34" charset="0"/>
                        </a:rPr>
                        <a:t>Payment for financial assets</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Arial" panose="020B0604020202020204" pitchFamily="34" charset="0"/>
                        </a:rPr>
                        <a:t>                 - </a:t>
                      </a:r>
                    </a:p>
                  </a:txBody>
                  <a:tcPr marL="9526" marR="9526"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14323">
                <a:tc>
                  <a:txBody>
                    <a:bodyPr/>
                    <a:lstStyle/>
                    <a:p>
                      <a:pPr algn="l" fontAlgn="b"/>
                      <a:r>
                        <a:rPr lang="en-US" sz="1000" b="1" i="0" u="none" strike="noStrike" dirty="0">
                          <a:solidFill>
                            <a:srgbClr val="000000"/>
                          </a:solidFill>
                          <a:effectLst/>
                          <a:latin typeface="Arial" panose="020B0604020202020204" pitchFamily="34" charset="0"/>
                        </a:rPr>
                        <a:t>Total </a:t>
                      </a:r>
                    </a:p>
                  </a:txBody>
                  <a:tcPr marL="9526" marR="9526" marT="952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Arial" panose="020B0604020202020204" pitchFamily="34" charset="0"/>
                        </a:rPr>
                        <a:t>          903,075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Arial" panose="020B0604020202020204" pitchFamily="34" charset="0"/>
                        </a:rPr>
                        <a:t>        871,050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Arial" panose="020B0604020202020204" pitchFamily="34" charset="0"/>
                        </a:rPr>
                        <a:t>    32,025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1" i="0" u="none" strike="noStrike" dirty="0">
                          <a:solidFill>
                            <a:srgbClr val="000000"/>
                          </a:solidFill>
                          <a:effectLst/>
                          <a:latin typeface="Arial" panose="020B0604020202020204" pitchFamily="34" charset="0"/>
                        </a:rPr>
                        <a:t>                    96.5%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Arial" panose="020B0604020202020204" pitchFamily="34" charset="0"/>
                        </a:rPr>
                        <a:t>          775,945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Arial" panose="020B0604020202020204" pitchFamily="34" charset="0"/>
                        </a:rPr>
                        <a:t>         759,014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000" b="1" i="0" u="none" strike="noStrike" dirty="0">
                          <a:solidFill>
                            <a:srgbClr val="000000"/>
                          </a:solidFill>
                          <a:effectLst/>
                          <a:latin typeface="Arial" panose="020B0604020202020204" pitchFamily="34" charset="0"/>
                        </a:rPr>
                        <a:t>        16,931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11"/>
                  </a:ext>
                </a:extLst>
              </a:tr>
            </a:tbl>
          </a:graphicData>
        </a:graphic>
      </p:graphicFrame>
      <p:sp>
        <p:nvSpPr>
          <p:cNvPr id="7383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8D8F195E-0AC5-462C-8F30-FEF2DD15C2F6}" type="slidenum">
              <a:rPr lang="en-US" altLang="en-US" sz="1000">
                <a:solidFill>
                  <a:srgbClr val="000000"/>
                </a:solidFill>
                <a:latin typeface="Times" panose="02020603050405020304" pitchFamily="18" charset="0"/>
              </a:rPr>
              <a:pPr>
                <a:spcBef>
                  <a:spcPct val="0"/>
                </a:spcBef>
                <a:buFontTx/>
                <a:buNone/>
              </a:pPr>
              <a:t>70</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3215150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a:xfrm>
            <a:off x="457200" y="44450"/>
            <a:ext cx="8229600" cy="360363"/>
          </a:xfrm>
        </p:spPr>
        <p:txBody>
          <a:bodyPr/>
          <a:lstStyle/>
          <a:p>
            <a:r>
              <a:rPr lang="en-US" altLang="en-US" sz="2000"/>
              <a:t>2. Expenditure analysis for 2019/20</a:t>
            </a:r>
          </a:p>
        </p:txBody>
      </p:sp>
      <p:sp>
        <p:nvSpPr>
          <p:cNvPr id="74755" name="Content Placeholder 2"/>
          <p:cNvSpPr>
            <a:spLocks noGrp="1" noChangeArrowheads="1"/>
          </p:cNvSpPr>
          <p:nvPr>
            <p:ph idx="1"/>
          </p:nvPr>
        </p:nvSpPr>
        <p:spPr>
          <a:xfrm>
            <a:off x="250825" y="411163"/>
            <a:ext cx="8435975" cy="5321300"/>
          </a:xfrm>
        </p:spPr>
        <p:txBody>
          <a:bodyPr/>
          <a:lstStyle/>
          <a:p>
            <a:pPr marL="0" indent="0" algn="just" defTabSz="457200">
              <a:lnSpc>
                <a:spcPct val="150000"/>
              </a:lnSpc>
              <a:spcBef>
                <a:spcPct val="0"/>
              </a:spcBef>
              <a:buFontTx/>
              <a:buNone/>
            </a:pPr>
            <a:r>
              <a:rPr lang="en-ZA" altLang="en-US" sz="1200"/>
              <a:t>The 2019/20 expenditure trend analyses is as follows: </a:t>
            </a:r>
          </a:p>
          <a:p>
            <a:pPr marL="0" indent="0" algn="just" defTabSz="457200">
              <a:lnSpc>
                <a:spcPct val="150000"/>
              </a:lnSpc>
              <a:spcBef>
                <a:spcPct val="0"/>
              </a:spcBef>
              <a:buFontTx/>
              <a:buAutoNum type="arabicPeriod"/>
            </a:pPr>
            <a:endParaRPr lang="en-ZA" altLang="en-US" sz="800"/>
          </a:p>
          <a:p>
            <a:pPr marL="0" indent="0" algn="just" defTabSz="457200">
              <a:lnSpc>
                <a:spcPct val="150000"/>
              </a:lnSpc>
              <a:spcBef>
                <a:spcPct val="0"/>
              </a:spcBef>
              <a:buFontTx/>
              <a:buNone/>
            </a:pPr>
            <a:r>
              <a:rPr lang="en-GB" altLang="en-US" sz="1200" b="1"/>
              <a:t>Programme 1: Administration</a:t>
            </a:r>
            <a:endParaRPr lang="en-US" altLang="en-US" sz="1200"/>
          </a:p>
          <a:p>
            <a:pPr marL="0" indent="0" algn="just" defTabSz="457200">
              <a:lnSpc>
                <a:spcPct val="150000"/>
              </a:lnSpc>
              <a:spcBef>
                <a:spcPct val="0"/>
              </a:spcBef>
              <a:buFontTx/>
              <a:buNone/>
            </a:pPr>
            <a:r>
              <a:rPr lang="en-ZA" altLang="en-US" sz="1200"/>
              <a:t>2.1.	Programme 1 expenditure is R1,294 billion in 2019/20, which represents 76.2% of the adjusted appropriation. The 	expenditure is lower than R1,355 billion spent in 2018/19, which represents a decrease of 4%. The decrease in 	expenditure is mainly as a result of delays in implementation of the Infrastructure Plan as well as delays in the 	acquiring of Information and Communications Technology (ICT) services as was initially planned in the 2019/20 	financial year.</a:t>
            </a:r>
          </a:p>
          <a:p>
            <a:pPr marL="0" indent="0" algn="just" defTabSz="457200">
              <a:lnSpc>
                <a:spcPct val="150000"/>
              </a:lnSpc>
              <a:spcBef>
                <a:spcPct val="0"/>
              </a:spcBef>
              <a:buFontTx/>
              <a:buNone/>
            </a:pPr>
            <a:endParaRPr lang="en-US" altLang="en-US" sz="800"/>
          </a:p>
          <a:p>
            <a:pPr marL="0" indent="0" algn="just" defTabSz="457200">
              <a:lnSpc>
                <a:spcPct val="150000"/>
              </a:lnSpc>
              <a:spcBef>
                <a:spcPct val="0"/>
              </a:spcBef>
              <a:buFontTx/>
              <a:buNone/>
            </a:pPr>
            <a:r>
              <a:rPr lang="en-GB" altLang="en-US" sz="1200" b="1"/>
              <a:t>Programme 2: International Relations</a:t>
            </a:r>
            <a:endParaRPr lang="en-US" altLang="en-US" sz="1200"/>
          </a:p>
          <a:p>
            <a:pPr marL="0" indent="0" algn="just" defTabSz="457200">
              <a:lnSpc>
                <a:spcPct val="150000"/>
              </a:lnSpc>
              <a:spcBef>
                <a:spcPct val="0"/>
              </a:spcBef>
              <a:buFontTx/>
              <a:buNone/>
            </a:pPr>
            <a:r>
              <a:rPr lang="en-GB" altLang="en-US" sz="1200"/>
              <a:t>2.2. 	(i) Programme 2 expenditure is R3,313 billion in 2019/20, which represents 108% of the adjusted appropriation. 	The overspending which resulted in unauthorised expenditure was experienced on Compensation of 	Employees 	(COE) due to COE ceiling implemented by National Treasury which  does not cover the total cost for the filled 	positions as well as the depreciation of Rand against major foreign currencies which impacted 	expenditure incurred 	in missions abroad. </a:t>
            </a:r>
          </a:p>
          <a:p>
            <a:pPr marL="0" indent="0" algn="just" defTabSz="457200">
              <a:lnSpc>
                <a:spcPct val="150000"/>
              </a:lnSpc>
              <a:spcBef>
                <a:spcPct val="0"/>
              </a:spcBef>
              <a:buFontTx/>
              <a:buNone/>
            </a:pPr>
            <a:r>
              <a:rPr lang="en-GB" altLang="en-US" sz="1200"/>
              <a:t>	</a:t>
            </a:r>
          </a:p>
          <a:p>
            <a:pPr marL="0" indent="0" algn="just" defTabSz="457200">
              <a:lnSpc>
                <a:spcPct val="150000"/>
              </a:lnSpc>
              <a:spcBef>
                <a:spcPct val="0"/>
              </a:spcBef>
              <a:buFontTx/>
              <a:buNone/>
            </a:pPr>
            <a:r>
              <a:rPr lang="en-GB" altLang="en-US" sz="1200"/>
              <a:t>	(ii) The 2019/20 expenditure is lower than R3,377 billion spent in 2018/19, which represents a decrease of 2%. 	The decrease is mainly due to the implementation of cost-containment measures, as well as the 	postponement of the transfer of officials to missions in the December cycle as a measure to contain 	costs in 	relation to the compensation of employees. </a:t>
            </a:r>
          </a:p>
          <a:p>
            <a:pPr marL="0" indent="0" algn="just" defTabSz="457200">
              <a:lnSpc>
                <a:spcPct val="150000"/>
              </a:lnSpc>
              <a:spcBef>
                <a:spcPct val="0"/>
              </a:spcBef>
              <a:buFontTx/>
              <a:buNone/>
            </a:pPr>
            <a:endParaRPr lang="en-GB" altLang="en-US" sz="1200"/>
          </a:p>
          <a:p>
            <a:pPr marL="0" indent="0" algn="just" defTabSz="457200">
              <a:lnSpc>
                <a:spcPct val="150000"/>
              </a:lnSpc>
              <a:spcBef>
                <a:spcPct val="0"/>
              </a:spcBef>
              <a:buFontTx/>
              <a:buNone/>
            </a:pPr>
            <a:endParaRPr lang="en-US" altLang="en-US" sz="1300"/>
          </a:p>
        </p:txBody>
      </p:sp>
      <p:sp>
        <p:nvSpPr>
          <p:cNvPr id="747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EA51C8CF-6E83-4301-A48A-7A74E07E20F8}" type="slidenum">
              <a:rPr lang="en-US" altLang="en-US" sz="1000">
                <a:solidFill>
                  <a:srgbClr val="000000"/>
                </a:solidFill>
                <a:latin typeface="Times" panose="02020603050405020304" pitchFamily="18" charset="0"/>
              </a:rPr>
              <a:pPr>
                <a:spcBef>
                  <a:spcPct val="0"/>
                </a:spcBef>
                <a:buFontTx/>
                <a:buNone/>
              </a:pPr>
              <a:t>71</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2331815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a:xfrm>
            <a:off x="457200" y="44450"/>
            <a:ext cx="8229600" cy="360363"/>
          </a:xfrm>
        </p:spPr>
        <p:txBody>
          <a:bodyPr/>
          <a:lstStyle/>
          <a:p>
            <a:r>
              <a:rPr lang="en-US" altLang="en-US" sz="2000"/>
              <a:t>2. Expenditure analysis for 2019/20</a:t>
            </a:r>
          </a:p>
        </p:txBody>
      </p:sp>
      <p:sp>
        <p:nvSpPr>
          <p:cNvPr id="75779" name="Content Placeholder 2"/>
          <p:cNvSpPr>
            <a:spLocks noGrp="1" noChangeArrowheads="1"/>
          </p:cNvSpPr>
          <p:nvPr>
            <p:ph idx="1"/>
          </p:nvPr>
        </p:nvSpPr>
        <p:spPr>
          <a:xfrm>
            <a:off x="250825" y="506413"/>
            <a:ext cx="8435975" cy="5205412"/>
          </a:xfrm>
        </p:spPr>
        <p:txBody>
          <a:bodyPr/>
          <a:lstStyle/>
          <a:p>
            <a:pPr marL="457200" indent="-457200" algn="just">
              <a:lnSpc>
                <a:spcPct val="150000"/>
              </a:lnSpc>
              <a:spcBef>
                <a:spcPct val="0"/>
              </a:spcBef>
              <a:buFontTx/>
              <a:buNone/>
            </a:pPr>
            <a:r>
              <a:rPr lang="en-GB" altLang="en-US" sz="1300" b="1" dirty="0"/>
              <a:t>Programme 3: International Cooperation</a:t>
            </a:r>
            <a:endParaRPr lang="en-US" altLang="en-US" sz="1300" dirty="0"/>
          </a:p>
          <a:p>
            <a:pPr marL="457200" indent="-457200" algn="just">
              <a:lnSpc>
                <a:spcPct val="150000"/>
              </a:lnSpc>
              <a:spcBef>
                <a:spcPct val="0"/>
              </a:spcBef>
              <a:buFontTx/>
              <a:buNone/>
            </a:pPr>
            <a:r>
              <a:rPr lang="en-US" altLang="en-US" sz="1300" dirty="0"/>
              <a:t>2.3.	(</a:t>
            </a:r>
            <a:r>
              <a:rPr lang="en-US" altLang="en-US" sz="1300" dirty="0" err="1"/>
              <a:t>i</a:t>
            </a:r>
            <a:r>
              <a:rPr lang="en-US" altLang="en-US" sz="1300" dirty="0"/>
              <a:t>) Programme 3 expenditure is R541 million in 2019/20 </a:t>
            </a:r>
            <a:r>
              <a:rPr lang="en-ZA" altLang="en-US" sz="1300" dirty="0"/>
              <a:t>, which represents 100.5% of the adjusted appropriation. </a:t>
            </a:r>
            <a:r>
              <a:rPr lang="en-GB" altLang="en-US" sz="1300" dirty="0"/>
              <a:t>The overspending which resulted in unauthorised expenditure of R2,6 million was experienced on Compensation of Employees (COE) due to COE ceiling implemented by National Treasury which  does not cover the total cost for the filled positions as well as the depreciation of Rand against major foreign currencies which impacted expenditure incurred in missions abroad. </a:t>
            </a:r>
          </a:p>
          <a:p>
            <a:pPr marL="457200" indent="-457200" algn="just">
              <a:lnSpc>
                <a:spcPct val="150000"/>
              </a:lnSpc>
              <a:spcBef>
                <a:spcPct val="0"/>
              </a:spcBef>
              <a:buFontTx/>
              <a:buNone/>
            </a:pPr>
            <a:endParaRPr lang="en-GB" altLang="en-US" sz="1300" dirty="0"/>
          </a:p>
          <a:p>
            <a:pPr marL="457200" indent="-457200" algn="just">
              <a:lnSpc>
                <a:spcPct val="150000"/>
              </a:lnSpc>
              <a:spcBef>
                <a:spcPct val="0"/>
              </a:spcBef>
              <a:buFontTx/>
              <a:buNone/>
            </a:pPr>
            <a:r>
              <a:rPr lang="en-US" altLang="en-US" sz="1300" dirty="0"/>
              <a:t>	(ii) The 2019/20 expenditure is higher than R526 million spent in 2018/19 which represents an increase of 3%. The increase is due to expenditure relating to South Africa’s election to serve as a non-permanent member of the United Nations Security Council (UNSC) for the period 2019 to 2020. </a:t>
            </a:r>
          </a:p>
          <a:p>
            <a:pPr marL="457200" indent="-457200" algn="just">
              <a:lnSpc>
                <a:spcPct val="150000"/>
              </a:lnSpc>
              <a:spcBef>
                <a:spcPct val="0"/>
              </a:spcBef>
              <a:buFontTx/>
              <a:buNone/>
            </a:pPr>
            <a:endParaRPr lang="en-GB" altLang="en-US" sz="1300" b="1" dirty="0">
              <a:solidFill>
                <a:srgbClr val="0D0D0D"/>
              </a:solidFill>
            </a:endParaRPr>
          </a:p>
          <a:p>
            <a:pPr marL="457200" indent="-457200" algn="just">
              <a:lnSpc>
                <a:spcPct val="150000"/>
              </a:lnSpc>
              <a:spcBef>
                <a:spcPct val="0"/>
              </a:spcBef>
              <a:buFontTx/>
              <a:buNone/>
            </a:pPr>
            <a:r>
              <a:rPr lang="en-GB" altLang="en-US" sz="1300" b="1" dirty="0">
                <a:solidFill>
                  <a:srgbClr val="0D0D0D"/>
                </a:solidFill>
              </a:rPr>
              <a:t>Programme 4:  Public Diplomacy and Protocol  </a:t>
            </a:r>
          </a:p>
          <a:p>
            <a:pPr marL="457200" indent="-457200" algn="just">
              <a:lnSpc>
                <a:spcPct val="150000"/>
              </a:lnSpc>
              <a:spcBef>
                <a:spcPct val="0"/>
              </a:spcBef>
              <a:buFontTx/>
              <a:buNone/>
            </a:pPr>
            <a:r>
              <a:rPr lang="en-US" altLang="en-US" sz="1300" dirty="0"/>
              <a:t>2.4.	Programme 4 expenditure is R289 million in 2019/20, which represents 96.7% of the adjusted appropriation. The expenditure is lower than R353 million spent in 2018/19, which represents a decrease of 18%. The decrease is due to the expenditure relating to the hosting of the 2018 Brazil, Russia, India, China and South Africa (BRICS) Summit.</a:t>
            </a:r>
          </a:p>
          <a:p>
            <a:pPr marL="457200" indent="-457200" algn="just">
              <a:lnSpc>
                <a:spcPct val="150000"/>
              </a:lnSpc>
              <a:spcBef>
                <a:spcPct val="0"/>
              </a:spcBef>
              <a:buFontTx/>
              <a:buNone/>
            </a:pPr>
            <a:endParaRPr lang="en-US" altLang="en-US" sz="800" dirty="0"/>
          </a:p>
        </p:txBody>
      </p:sp>
      <p:sp>
        <p:nvSpPr>
          <p:cNvPr id="7578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6E37E776-4BB0-49FA-97AE-942520E581D2}" type="slidenum">
              <a:rPr lang="en-US" altLang="en-US" sz="1000">
                <a:solidFill>
                  <a:srgbClr val="000000"/>
                </a:solidFill>
                <a:latin typeface="Times" panose="02020603050405020304" pitchFamily="18" charset="0"/>
              </a:rPr>
              <a:pPr>
                <a:spcBef>
                  <a:spcPct val="0"/>
                </a:spcBef>
                <a:buFontTx/>
                <a:buNone/>
              </a:pPr>
              <a:t>72</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2718606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a:xfrm>
            <a:off x="457200" y="44450"/>
            <a:ext cx="8229600" cy="360363"/>
          </a:xfrm>
        </p:spPr>
        <p:txBody>
          <a:bodyPr/>
          <a:lstStyle/>
          <a:p>
            <a:r>
              <a:rPr lang="en-US" altLang="en-US" sz="2000"/>
              <a:t>2. Expenditure analysis for 2019/20</a:t>
            </a:r>
          </a:p>
        </p:txBody>
      </p:sp>
      <p:sp>
        <p:nvSpPr>
          <p:cNvPr id="76803" name="Content Placeholder 2"/>
          <p:cNvSpPr>
            <a:spLocks noGrp="1" noChangeArrowheads="1"/>
          </p:cNvSpPr>
          <p:nvPr>
            <p:ph idx="1"/>
          </p:nvPr>
        </p:nvSpPr>
        <p:spPr>
          <a:xfrm>
            <a:off x="250825" y="506413"/>
            <a:ext cx="8435975" cy="5205412"/>
          </a:xfrm>
        </p:spPr>
        <p:txBody>
          <a:bodyPr/>
          <a:lstStyle/>
          <a:p>
            <a:pPr marL="457200" indent="-457200" algn="just">
              <a:lnSpc>
                <a:spcPct val="150000"/>
              </a:lnSpc>
              <a:spcBef>
                <a:spcPct val="0"/>
              </a:spcBef>
              <a:buFontTx/>
              <a:buNone/>
            </a:pPr>
            <a:r>
              <a:rPr lang="en-GB" altLang="en-US" sz="1300" b="1"/>
              <a:t>Programme 5: </a:t>
            </a:r>
            <a:r>
              <a:rPr lang="en-US" altLang="en-US" sz="1300" b="1"/>
              <a:t>International Transfers</a:t>
            </a:r>
          </a:p>
          <a:p>
            <a:pPr marL="457200" indent="-457200" algn="just">
              <a:lnSpc>
                <a:spcPct val="150000"/>
              </a:lnSpc>
              <a:spcBef>
                <a:spcPct val="0"/>
              </a:spcBef>
              <a:buFontTx/>
              <a:buNone/>
            </a:pPr>
            <a:endParaRPr lang="en-US" altLang="en-US" sz="1300"/>
          </a:p>
          <a:p>
            <a:pPr marL="457200" indent="-457200" algn="just">
              <a:lnSpc>
                <a:spcPct val="150000"/>
              </a:lnSpc>
              <a:spcBef>
                <a:spcPct val="0"/>
              </a:spcBef>
              <a:buFontTx/>
              <a:buNone/>
            </a:pPr>
            <a:r>
              <a:rPr lang="en-US" altLang="en-US" sz="1300"/>
              <a:t>2.5.	Programme 5 expenditure is R871 million in 2019/20, which represents 96.5% of the adjusted appropriation. The expenditure is higher than R759 million spent in 2018/19, which represents an increase of 15%. The increase is due to the increase in South Africa’s membership contribution to the 	African Union (AU), and Southern African Development Community (SADC).</a:t>
            </a:r>
          </a:p>
          <a:p>
            <a:pPr marL="457200" indent="-457200" algn="just">
              <a:buFontTx/>
              <a:buNone/>
            </a:pPr>
            <a:endParaRPr lang="en-US" altLang="en-US" sz="1300"/>
          </a:p>
        </p:txBody>
      </p:sp>
      <p:sp>
        <p:nvSpPr>
          <p:cNvPr id="7680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492E4ACE-6417-4441-AC6E-27370F196306}" type="slidenum">
              <a:rPr lang="en-US" altLang="en-US" sz="1000">
                <a:solidFill>
                  <a:srgbClr val="000000"/>
                </a:solidFill>
                <a:latin typeface="Times" panose="02020603050405020304" pitchFamily="18" charset="0"/>
              </a:rPr>
              <a:pPr>
                <a:spcBef>
                  <a:spcPct val="0"/>
                </a:spcBef>
                <a:buFontTx/>
                <a:buNone/>
              </a:pPr>
              <a:t>73</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21519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a:xfrm>
            <a:off x="107950" y="1773238"/>
            <a:ext cx="8928100" cy="1943100"/>
          </a:xfrm>
          <a:solidFill>
            <a:srgbClr val="B6F0AE"/>
          </a:solidFill>
          <a:ln>
            <a:solidFill>
              <a:schemeClr val="tx1"/>
            </a:solidFill>
          </a:ln>
        </p:spPr>
        <p:txBody>
          <a:bodyPr/>
          <a:lstStyle/>
          <a:p>
            <a:pPr>
              <a:defRPr/>
            </a:pPr>
            <a:r>
              <a:rPr lang="en-ZA" altLang="en-US" sz="3600" dirty="0">
                <a:ea typeface="Times New Roman" panose="02020603050405020304" pitchFamily="18" charset="0"/>
              </a:rPr>
              <a:t>PART E (2): </a:t>
            </a:r>
            <a:br>
              <a:rPr lang="en-ZA" altLang="en-US" sz="3600" dirty="0">
                <a:ea typeface="Times New Roman" panose="02020603050405020304" pitchFamily="18" charset="0"/>
              </a:rPr>
            </a:br>
            <a:r>
              <a:rPr lang="en-ZA" altLang="en-US" sz="3600" dirty="0">
                <a:ea typeface="Times New Roman" panose="02020603050405020304" pitchFamily="18" charset="0"/>
              </a:rPr>
              <a:t>2019/20 </a:t>
            </a:r>
            <a:r>
              <a:rPr lang="en-GB" sz="3600" dirty="0">
                <a:ea typeface="Times New Roman" panose="02020603050405020304" pitchFamily="18" charset="0"/>
              </a:rPr>
              <a:t>AUDIT OUTCOME</a:t>
            </a:r>
            <a:endParaRPr lang="en-ZA" altLang="en-US" sz="3600" dirty="0">
              <a:solidFill>
                <a:srgbClr val="003300"/>
              </a:solidFill>
              <a:effectLst>
                <a:outerShdw blurRad="38100" dist="38100" dir="2700000" algn="tl">
                  <a:srgbClr val="000000">
                    <a:alpha val="43137"/>
                  </a:srgbClr>
                </a:outerShdw>
              </a:effectLst>
            </a:endParaRPr>
          </a:p>
        </p:txBody>
      </p:sp>
      <p:sp>
        <p:nvSpPr>
          <p:cNvPr id="77827"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F5F1B98B-B62E-4D52-9526-07D37BE88527}" type="slidenum">
              <a:rPr lang="en-US" altLang="en-US" sz="1000">
                <a:solidFill>
                  <a:srgbClr val="000000"/>
                </a:solidFill>
                <a:latin typeface="Times" panose="02020603050405020304" pitchFamily="18" charset="0"/>
              </a:rPr>
              <a:pPr>
                <a:spcBef>
                  <a:spcPct val="0"/>
                </a:spcBef>
                <a:buFontTx/>
                <a:buNone/>
              </a:pPr>
              <a:t>74</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4159312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a:xfrm>
            <a:off x="203200" y="98425"/>
            <a:ext cx="8766175" cy="450850"/>
          </a:xfrm>
        </p:spPr>
        <p:txBody>
          <a:bodyPr/>
          <a:lstStyle/>
          <a:p>
            <a:r>
              <a:rPr lang="en-US" altLang="en-US" dirty="0"/>
              <a:t/>
            </a:r>
            <a:br>
              <a:rPr lang="en-US" altLang="en-US" dirty="0"/>
            </a:br>
            <a:r>
              <a:rPr lang="en-US" altLang="en-US" dirty="0"/>
              <a:t/>
            </a:r>
            <a:br>
              <a:rPr lang="en-US" altLang="en-US" dirty="0"/>
            </a:br>
            <a:r>
              <a:rPr lang="en-US" altLang="en-US" sz="2400" dirty="0"/>
              <a:t>3. </a:t>
            </a:r>
            <a:r>
              <a:rPr lang="en-ZA" altLang="en-US" sz="2400" dirty="0"/>
              <a:t>2019/20 AUDIT OUTCOME</a:t>
            </a:r>
            <a:br>
              <a:rPr lang="en-ZA" altLang="en-US" sz="2400" dirty="0"/>
            </a:br>
            <a:r>
              <a:rPr lang="en-ZA" altLang="en-US" sz="2400" dirty="0"/>
              <a:t/>
            </a:r>
            <a:br>
              <a:rPr lang="en-ZA" altLang="en-US" sz="2400" dirty="0"/>
            </a:br>
            <a:r>
              <a:rPr lang="en-US" altLang="en-US" sz="2400" u="sng" dirty="0"/>
              <a:t/>
            </a:r>
            <a:br>
              <a:rPr lang="en-US" altLang="en-US" sz="2400" u="sng" dirty="0"/>
            </a:br>
            <a:endParaRPr lang="en-ZA" altLang="en-US" sz="2400" dirty="0"/>
          </a:p>
        </p:txBody>
      </p:sp>
      <p:sp>
        <p:nvSpPr>
          <p:cNvPr id="78851" name="Content Placeholder 2"/>
          <p:cNvSpPr>
            <a:spLocks noGrp="1" noChangeArrowheads="1"/>
          </p:cNvSpPr>
          <p:nvPr>
            <p:ph idx="1"/>
          </p:nvPr>
        </p:nvSpPr>
        <p:spPr>
          <a:xfrm>
            <a:off x="203200" y="504825"/>
            <a:ext cx="8577263" cy="5227638"/>
          </a:xfrm>
        </p:spPr>
        <p:txBody>
          <a:bodyPr/>
          <a:lstStyle/>
          <a:p>
            <a:pPr marL="342900" lvl="4" indent="-342900" algn="just" defTabSz="717550">
              <a:lnSpc>
                <a:spcPct val="150000"/>
              </a:lnSpc>
              <a:spcBef>
                <a:spcPct val="0"/>
              </a:spcBef>
              <a:buFontTx/>
              <a:buNone/>
            </a:pPr>
            <a:endParaRPr lang="en-ZA" altLang="en-US" sz="1500" b="1" dirty="0"/>
          </a:p>
          <a:p>
            <a:pPr marL="534988" indent="-534988" algn="just" defTabSz="717550">
              <a:lnSpc>
                <a:spcPct val="150000"/>
              </a:lnSpc>
              <a:spcBef>
                <a:spcPct val="0"/>
              </a:spcBef>
              <a:buFontTx/>
              <a:buNone/>
            </a:pPr>
            <a:r>
              <a:rPr lang="en-GB" altLang="en-US" sz="1500" dirty="0"/>
              <a:t>3.1. 	</a:t>
            </a:r>
            <a:r>
              <a:rPr lang="en-GB" altLang="en-US" sz="1500" b="1" dirty="0"/>
              <a:t>Movable tangible capital assets </a:t>
            </a:r>
            <a:r>
              <a:rPr lang="en-GB" altLang="en-US" sz="1500" dirty="0"/>
              <a:t>– the department has managed to resolve the prior year qualification by </a:t>
            </a:r>
            <a:r>
              <a:rPr lang="en-US" altLang="en-US" sz="1500" dirty="0"/>
              <a:t>migrating from excel asset register to </a:t>
            </a:r>
            <a:r>
              <a:rPr lang="en-US" altLang="en-US" sz="1500" dirty="0" err="1"/>
              <a:t>Nettrace</a:t>
            </a:r>
            <a:r>
              <a:rPr lang="en-US" altLang="en-US" sz="1500" dirty="0"/>
              <a:t> asset management system, performing 100% asset verification. The Internal Audit Unit   performed proactive reviews in a form of computer assisted auditing techniques (CAATs) procedures during asset clean-up process.</a:t>
            </a:r>
          </a:p>
          <a:p>
            <a:pPr marL="534988" indent="-534988" algn="just" defTabSz="717550">
              <a:lnSpc>
                <a:spcPct val="150000"/>
              </a:lnSpc>
              <a:spcBef>
                <a:spcPct val="0"/>
              </a:spcBef>
              <a:buFontTx/>
              <a:buNone/>
            </a:pPr>
            <a:endParaRPr lang="en-US" altLang="en-US" sz="1500" dirty="0"/>
          </a:p>
          <a:p>
            <a:pPr marL="534988" indent="-534988" algn="just" defTabSz="717550">
              <a:lnSpc>
                <a:spcPct val="150000"/>
              </a:lnSpc>
              <a:spcBef>
                <a:spcPct val="0"/>
              </a:spcBef>
              <a:buFontTx/>
              <a:buNone/>
            </a:pPr>
            <a:r>
              <a:rPr lang="en-GB" altLang="en-US" sz="1500" dirty="0"/>
              <a:t>3.2. 	</a:t>
            </a:r>
            <a:r>
              <a:rPr lang="en-GB" altLang="en-US" sz="1500" b="1" dirty="0"/>
              <a:t>Cash and Cash Equivalents </a:t>
            </a:r>
            <a:r>
              <a:rPr lang="en-GB" altLang="en-US" sz="1500" dirty="0"/>
              <a:t>– the department has managed to resolve the qualification by performing monthly reconciliations. </a:t>
            </a:r>
            <a:r>
              <a:rPr lang="en-US" altLang="en-US" sz="1500" dirty="0"/>
              <a:t>Cash and cash equivalents were adjusted while misstatements were reclassified into current receivables, disallowance and damages. These exercises were embarked upon to isolate transactions for investigation purposes and to properly account for those transactions in line with the departmental financial reporting  framework guide - chapter 6, paragraph (c).</a:t>
            </a:r>
          </a:p>
          <a:p>
            <a:pPr marL="534988" indent="-534988" algn="just" defTabSz="717550">
              <a:spcBef>
                <a:spcPct val="0"/>
              </a:spcBef>
              <a:buFontTx/>
              <a:buAutoNum type="arabicPeriod"/>
            </a:pPr>
            <a:endParaRPr lang="en-US" altLang="en-US" sz="1600" dirty="0"/>
          </a:p>
          <a:p>
            <a:pPr marL="534988" indent="-534988" algn="just" defTabSz="717550">
              <a:lnSpc>
                <a:spcPct val="150000"/>
              </a:lnSpc>
              <a:spcBef>
                <a:spcPct val="0"/>
              </a:spcBef>
              <a:buFontTx/>
              <a:buNone/>
            </a:pPr>
            <a:endParaRPr lang="en-US" altLang="en-US" sz="1800" dirty="0"/>
          </a:p>
          <a:p>
            <a:pPr marL="534988" indent="-534988" defTabSz="717550">
              <a:lnSpc>
                <a:spcPct val="150000"/>
              </a:lnSpc>
            </a:pPr>
            <a:endParaRPr lang="en-US" altLang="en-US" sz="1000" dirty="0"/>
          </a:p>
        </p:txBody>
      </p:sp>
      <p:sp>
        <p:nvSpPr>
          <p:cNvPr id="7885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13452263-4EAB-4470-8223-871513C4962D}" type="slidenum">
              <a:rPr lang="en-GB" altLang="en-US" sz="1000">
                <a:solidFill>
                  <a:srgbClr val="000000"/>
                </a:solidFill>
                <a:latin typeface="Times" panose="02020603050405020304" pitchFamily="18" charset="0"/>
              </a:rPr>
              <a:pPr>
                <a:spcBef>
                  <a:spcPct val="0"/>
                </a:spcBef>
                <a:buFontTx/>
                <a:buNone/>
              </a:pPr>
              <a:t>75</a:t>
            </a:fld>
            <a:endParaRPr lang="en-GB"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15862247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title"/>
          </p:nvPr>
        </p:nvSpPr>
        <p:spPr>
          <a:xfrm>
            <a:off x="188913" y="185738"/>
            <a:ext cx="8766175" cy="360362"/>
          </a:xfrm>
        </p:spPr>
        <p:txBody>
          <a:bodyPr/>
          <a:lstStyle/>
          <a:p>
            <a:r>
              <a:rPr lang="en-US" altLang="en-US" dirty="0"/>
              <a:t/>
            </a:r>
            <a:br>
              <a:rPr lang="en-US" altLang="en-US" dirty="0"/>
            </a:br>
            <a:r>
              <a:rPr lang="en-US" altLang="en-US" dirty="0"/>
              <a:t/>
            </a:r>
            <a:br>
              <a:rPr lang="en-US" altLang="en-US" dirty="0"/>
            </a:br>
            <a:r>
              <a:rPr lang="en-US" altLang="en-US" sz="2400" dirty="0"/>
              <a:t>4. AUDIT QUALIFCATION MATTER</a:t>
            </a:r>
            <a:r>
              <a:rPr lang="en-ZA" altLang="en-US" sz="2400" dirty="0"/>
              <a:t/>
            </a:r>
            <a:br>
              <a:rPr lang="en-ZA" altLang="en-US" sz="2400" dirty="0"/>
            </a:br>
            <a:r>
              <a:rPr lang="en-ZA" altLang="en-US" sz="2400" dirty="0"/>
              <a:t/>
            </a:r>
            <a:br>
              <a:rPr lang="en-ZA" altLang="en-US" sz="2400" dirty="0"/>
            </a:br>
            <a:r>
              <a:rPr lang="en-US" altLang="en-US" sz="2400" u="sng" dirty="0"/>
              <a:t/>
            </a:r>
            <a:br>
              <a:rPr lang="en-US" altLang="en-US" sz="2400" u="sng" dirty="0"/>
            </a:br>
            <a:endParaRPr lang="en-ZA" altLang="en-US" sz="2400" dirty="0"/>
          </a:p>
        </p:txBody>
      </p:sp>
      <p:sp>
        <p:nvSpPr>
          <p:cNvPr id="79875" name="Content Placeholder 2"/>
          <p:cNvSpPr>
            <a:spLocks noGrp="1" noChangeArrowheads="1"/>
          </p:cNvSpPr>
          <p:nvPr>
            <p:ph idx="1"/>
          </p:nvPr>
        </p:nvSpPr>
        <p:spPr>
          <a:xfrm>
            <a:off x="188913" y="696913"/>
            <a:ext cx="8766175" cy="5035550"/>
          </a:xfrm>
        </p:spPr>
        <p:txBody>
          <a:bodyPr/>
          <a:lstStyle/>
          <a:p>
            <a:pPr marL="534988" indent="-534988" algn="just">
              <a:lnSpc>
                <a:spcPct val="150000"/>
              </a:lnSpc>
              <a:spcBef>
                <a:spcPct val="0"/>
              </a:spcBef>
              <a:buFontTx/>
              <a:buNone/>
            </a:pPr>
            <a:r>
              <a:rPr lang="en-ZA" altLang="en-US" sz="1600" dirty="0"/>
              <a:t>4.1.	</a:t>
            </a:r>
            <a:r>
              <a:rPr lang="en-ZA" altLang="en-US" sz="1300" dirty="0"/>
              <a:t>The department received a qualified audit opinion on the 2019/20 financial statement based on limitation of scope due to insufficient appropriate audit evidence to support the amount disclosed in the disallowance account (receivables) with matters of emphasis.</a:t>
            </a:r>
          </a:p>
          <a:p>
            <a:pPr marL="534988" indent="-534988" algn="just">
              <a:lnSpc>
                <a:spcPct val="150000"/>
              </a:lnSpc>
              <a:spcBef>
                <a:spcPct val="0"/>
              </a:spcBef>
              <a:buFontTx/>
              <a:buNone/>
            </a:pPr>
            <a:endParaRPr lang="en-ZA" altLang="en-US" sz="1300" b="1" dirty="0"/>
          </a:p>
          <a:p>
            <a:pPr marL="534988" indent="-534988" algn="just">
              <a:lnSpc>
                <a:spcPct val="150000"/>
              </a:lnSpc>
              <a:spcBef>
                <a:spcPct val="0"/>
              </a:spcBef>
              <a:buFontTx/>
              <a:buNone/>
            </a:pPr>
            <a:r>
              <a:rPr lang="en-ZA" altLang="en-US" sz="1300" b="1" dirty="0"/>
              <a:t>4.2 	Management response</a:t>
            </a:r>
            <a:r>
              <a:rPr lang="en-ZA" altLang="en-US" sz="1300" dirty="0"/>
              <a:t>: The department confirmed and endorsed the internal control deficiencies as identified by the AG as follows:</a:t>
            </a:r>
          </a:p>
          <a:p>
            <a:pPr marL="534988" indent="-534988" algn="just">
              <a:lnSpc>
                <a:spcPct val="150000"/>
              </a:lnSpc>
              <a:spcBef>
                <a:spcPct val="0"/>
              </a:spcBef>
              <a:buFontTx/>
              <a:buNone/>
            </a:pPr>
            <a:r>
              <a:rPr lang="en-ZA" altLang="en-US" sz="1300" dirty="0"/>
              <a:t>4.2.1.	Weakness in financial  internal controls relating to foreign cash collections and transfer process by missions.</a:t>
            </a:r>
          </a:p>
          <a:p>
            <a:pPr marL="534988" indent="-534988" algn="just">
              <a:lnSpc>
                <a:spcPct val="150000"/>
              </a:lnSpc>
              <a:spcBef>
                <a:spcPct val="0"/>
              </a:spcBef>
              <a:buFontTx/>
              <a:buNone/>
            </a:pPr>
            <a:r>
              <a:rPr lang="en-ZA" altLang="en-US" sz="1300" dirty="0"/>
              <a:t>4.2.2.	Ineffective record keeping/management process in place to maintain information that supports all financial information reported in the annual financial statements.</a:t>
            </a:r>
          </a:p>
          <a:p>
            <a:pPr marL="534988" indent="-534988" algn="just">
              <a:lnSpc>
                <a:spcPct val="150000"/>
              </a:lnSpc>
              <a:spcBef>
                <a:spcPct val="0"/>
              </a:spcBef>
              <a:buFontTx/>
              <a:buNone/>
            </a:pPr>
            <a:endParaRPr lang="en-ZA" altLang="en-US" sz="1300" dirty="0"/>
          </a:p>
          <a:p>
            <a:pPr marL="534988" indent="-534988" algn="just">
              <a:lnSpc>
                <a:spcPct val="150000"/>
              </a:lnSpc>
              <a:spcBef>
                <a:spcPct val="0"/>
              </a:spcBef>
              <a:buFontTx/>
              <a:buNone/>
            </a:pPr>
            <a:r>
              <a:rPr lang="en-ZA" altLang="en-US" sz="1300" b="1" dirty="0"/>
              <a:t>4.3	Action to be taken</a:t>
            </a:r>
            <a:r>
              <a:rPr lang="en-ZA" altLang="en-US" sz="1300" dirty="0"/>
              <a:t>: </a:t>
            </a:r>
          </a:p>
          <a:p>
            <a:pPr marL="534988" indent="-534988" algn="just">
              <a:lnSpc>
                <a:spcPct val="150000"/>
              </a:lnSpc>
              <a:spcBef>
                <a:spcPct val="0"/>
              </a:spcBef>
              <a:buFontTx/>
              <a:buNone/>
            </a:pPr>
            <a:r>
              <a:rPr lang="en-ZA" altLang="en-US" sz="1300" dirty="0"/>
              <a:t>4.3.1.	The 2019/20 audit action plan is being updated to incorporate the new matter and enforce measures to prevent recurrence thereof as well maintain the matters that have been successfully resolved. </a:t>
            </a:r>
          </a:p>
          <a:p>
            <a:pPr marL="534988" indent="-534988" algn="just">
              <a:lnSpc>
                <a:spcPct val="150000"/>
              </a:lnSpc>
              <a:spcBef>
                <a:spcPct val="0"/>
              </a:spcBef>
              <a:buFontTx/>
              <a:buNone/>
            </a:pPr>
            <a:r>
              <a:rPr lang="en-ZA" altLang="en-US" sz="1300" dirty="0"/>
              <a:t>4.3.2.	To secure services of an independent service provider to conduct a forensic investigation  and to be completed by end of February 2021</a:t>
            </a:r>
          </a:p>
          <a:p>
            <a:pPr marL="534988" indent="-534988" algn="just">
              <a:lnSpc>
                <a:spcPct val="150000"/>
              </a:lnSpc>
              <a:spcBef>
                <a:spcPct val="0"/>
              </a:spcBef>
              <a:buFontTx/>
              <a:buNone/>
            </a:pPr>
            <a:r>
              <a:rPr lang="en-ZA" altLang="en-US" sz="1300" dirty="0"/>
              <a:t>4.3.3.	Financial strategy as per the Microsoft time lines.</a:t>
            </a:r>
          </a:p>
          <a:p>
            <a:pPr marL="534988" indent="-534988" algn="just">
              <a:lnSpc>
                <a:spcPct val="150000"/>
              </a:lnSpc>
              <a:spcBef>
                <a:spcPct val="0"/>
              </a:spcBef>
              <a:buFontTx/>
              <a:buNone/>
            </a:pPr>
            <a:r>
              <a:rPr lang="en-ZA" altLang="en-US" sz="1300" dirty="0"/>
              <a:t>.</a:t>
            </a:r>
          </a:p>
          <a:p>
            <a:pPr marL="534988" indent="-534988" algn="just">
              <a:lnSpc>
                <a:spcPct val="150000"/>
              </a:lnSpc>
              <a:spcBef>
                <a:spcPct val="0"/>
              </a:spcBef>
              <a:buFontTx/>
              <a:buNone/>
            </a:pPr>
            <a:r>
              <a:rPr lang="en-ZA" altLang="en-US" sz="1300" dirty="0"/>
              <a:t>			</a:t>
            </a:r>
            <a:endParaRPr lang="en-US" altLang="en-US" sz="1300" dirty="0"/>
          </a:p>
          <a:p>
            <a:pPr marL="457200" lvl="1" indent="0" algn="just">
              <a:spcBef>
                <a:spcPct val="0"/>
              </a:spcBef>
              <a:buFontTx/>
              <a:buNone/>
            </a:pPr>
            <a:endParaRPr lang="en-ZA" altLang="en-US" sz="1600" dirty="0"/>
          </a:p>
          <a:p>
            <a:pPr marL="534988" indent="-534988" algn="just">
              <a:spcBef>
                <a:spcPct val="0"/>
              </a:spcBef>
              <a:buFontTx/>
              <a:buNone/>
            </a:pPr>
            <a:r>
              <a:rPr lang="en-US" altLang="en-US" sz="1800" dirty="0"/>
              <a:t> </a:t>
            </a:r>
            <a:endParaRPr lang="en-ZA" altLang="en-US" sz="1800" dirty="0"/>
          </a:p>
          <a:p>
            <a:pPr marL="534988" indent="-534988" algn="just">
              <a:spcBef>
                <a:spcPct val="0"/>
              </a:spcBef>
            </a:pPr>
            <a:endParaRPr lang="en-US" altLang="en-US" sz="1800" dirty="0"/>
          </a:p>
          <a:p>
            <a:pPr marL="534988" indent="-534988">
              <a:lnSpc>
                <a:spcPct val="150000"/>
              </a:lnSpc>
              <a:buFontTx/>
              <a:buNone/>
            </a:pPr>
            <a:endParaRPr lang="en-US" altLang="en-US" sz="1800" dirty="0"/>
          </a:p>
          <a:p>
            <a:pPr marL="534988" indent="-534988">
              <a:lnSpc>
                <a:spcPct val="150000"/>
              </a:lnSpc>
            </a:pPr>
            <a:endParaRPr lang="en-US" altLang="en-US" sz="1000" dirty="0"/>
          </a:p>
        </p:txBody>
      </p:sp>
      <p:sp>
        <p:nvSpPr>
          <p:cNvPr id="7987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E713B30A-6481-4C90-80C8-FEFBC9E72623}" type="slidenum">
              <a:rPr lang="en-GB" altLang="en-US" sz="1000">
                <a:solidFill>
                  <a:srgbClr val="000000"/>
                </a:solidFill>
                <a:latin typeface="Times" panose="02020603050405020304" pitchFamily="18" charset="0"/>
              </a:rPr>
              <a:pPr>
                <a:spcBef>
                  <a:spcPct val="0"/>
                </a:spcBef>
                <a:buFontTx/>
                <a:buNone/>
              </a:pPr>
              <a:t>76</a:t>
            </a:fld>
            <a:endParaRPr lang="en-GB"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3535353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p:nvPr>
        </p:nvSpPr>
        <p:spPr>
          <a:xfrm>
            <a:off x="203200" y="109538"/>
            <a:ext cx="8766175" cy="306387"/>
          </a:xfrm>
        </p:spPr>
        <p:txBody>
          <a:bodyPr/>
          <a:lstStyle/>
          <a:p>
            <a:r>
              <a:rPr lang="en-US" altLang="en-US" dirty="0"/>
              <a:t/>
            </a:r>
            <a:br>
              <a:rPr lang="en-US" altLang="en-US" dirty="0"/>
            </a:br>
            <a:r>
              <a:rPr lang="en-US" altLang="en-US" dirty="0"/>
              <a:t/>
            </a:r>
            <a:br>
              <a:rPr lang="en-US" altLang="en-US" dirty="0"/>
            </a:br>
            <a:r>
              <a:rPr lang="en-US" altLang="en-US" sz="2000" dirty="0"/>
              <a:t>5. EXPENDITURE MANAGEMENT </a:t>
            </a:r>
            <a:br>
              <a:rPr lang="en-US" altLang="en-US" sz="2000" dirty="0"/>
            </a:br>
            <a:r>
              <a:rPr lang="en-ZA" altLang="en-US" sz="2000" dirty="0"/>
              <a:t/>
            </a:r>
            <a:br>
              <a:rPr lang="en-ZA" altLang="en-US" sz="2000" dirty="0"/>
            </a:br>
            <a:r>
              <a:rPr lang="en-ZA" altLang="en-US" sz="2000" dirty="0"/>
              <a:t/>
            </a:r>
            <a:br>
              <a:rPr lang="en-ZA" altLang="en-US" sz="2000" dirty="0"/>
            </a:br>
            <a:r>
              <a:rPr lang="en-US" altLang="en-US" sz="2400" u="sng" dirty="0"/>
              <a:t/>
            </a:r>
            <a:br>
              <a:rPr lang="en-US" altLang="en-US" sz="2400" u="sng" dirty="0"/>
            </a:br>
            <a:endParaRPr lang="en-ZA" altLang="en-US" sz="2400" dirty="0"/>
          </a:p>
        </p:txBody>
      </p:sp>
      <p:sp>
        <p:nvSpPr>
          <p:cNvPr id="78851" name="Content Placeholder 2"/>
          <p:cNvSpPr>
            <a:spLocks noGrp="1" noChangeArrowheads="1"/>
          </p:cNvSpPr>
          <p:nvPr>
            <p:ph idx="1"/>
          </p:nvPr>
        </p:nvSpPr>
        <p:spPr>
          <a:xfrm>
            <a:off x="203200" y="415925"/>
            <a:ext cx="8577263" cy="5316538"/>
          </a:xfrm>
        </p:spPr>
        <p:txBody>
          <a:bodyPr/>
          <a:lstStyle/>
          <a:p>
            <a:pPr marL="457200" indent="-457200">
              <a:buFontTx/>
              <a:buNone/>
              <a:defRPr/>
            </a:pPr>
            <a:endParaRPr lang="en-US" altLang="en-US" sz="1100" b="1" dirty="0"/>
          </a:p>
          <a:p>
            <a:pPr marL="457200" indent="-457200" algn="just">
              <a:lnSpc>
                <a:spcPct val="150000"/>
              </a:lnSpc>
              <a:spcBef>
                <a:spcPct val="0"/>
              </a:spcBef>
              <a:buFontTx/>
              <a:buNone/>
              <a:defRPr/>
            </a:pPr>
            <a:r>
              <a:rPr lang="en-GB" altLang="en-US" sz="1300" b="1" dirty="0"/>
              <a:t>5.1. 	</a:t>
            </a:r>
            <a:r>
              <a:rPr lang="en-US" altLang="en-US" sz="1300" b="1" dirty="0"/>
              <a:t>Unauthorised expenditure</a:t>
            </a:r>
          </a:p>
          <a:p>
            <a:pPr marL="457200" indent="-457200" algn="just">
              <a:lnSpc>
                <a:spcPct val="150000"/>
              </a:lnSpc>
              <a:spcBef>
                <a:spcPct val="0"/>
              </a:spcBef>
              <a:buFontTx/>
              <a:buNone/>
              <a:defRPr/>
            </a:pPr>
            <a:endParaRPr lang="en-US" altLang="en-US" sz="1300" b="1" dirty="0"/>
          </a:p>
          <a:p>
            <a:pPr marL="576263" indent="-576263" algn="just">
              <a:lnSpc>
                <a:spcPct val="150000"/>
              </a:lnSpc>
              <a:spcBef>
                <a:spcPct val="0"/>
              </a:spcBef>
              <a:buFontTx/>
              <a:buNone/>
              <a:defRPr/>
            </a:pPr>
            <a:r>
              <a:rPr lang="en-US" altLang="en-US" sz="1300" dirty="0"/>
              <a:t>5.1.1.	The department incurred unauthorised expenditure of R246 968 000. This is due to compensation of employees ceiling which does not cover the cost for the filled positions in the department. Measures to reduce cost on compensation of employees are being put  in place.</a:t>
            </a:r>
            <a:endParaRPr lang="en-US" altLang="en-US" sz="1800" dirty="0"/>
          </a:p>
          <a:p>
            <a:pPr marL="457200" indent="-457200" algn="just">
              <a:lnSpc>
                <a:spcPct val="150000"/>
              </a:lnSpc>
              <a:spcBef>
                <a:spcPct val="0"/>
              </a:spcBef>
              <a:buFontTx/>
              <a:buNone/>
              <a:defRPr/>
            </a:pPr>
            <a:endParaRPr lang="en-GB" altLang="en-US" sz="1100" b="1" dirty="0"/>
          </a:p>
          <a:p>
            <a:pPr marL="457200" indent="-457200" algn="just">
              <a:lnSpc>
                <a:spcPct val="150000"/>
              </a:lnSpc>
              <a:spcBef>
                <a:spcPct val="0"/>
              </a:spcBef>
              <a:buFontTx/>
              <a:buNone/>
              <a:defRPr/>
            </a:pPr>
            <a:r>
              <a:rPr lang="en-GB" altLang="en-US" sz="1300" b="1" dirty="0"/>
              <a:t>5.2.	Irregular Expenditure</a:t>
            </a:r>
          </a:p>
          <a:p>
            <a:pPr marL="457200" indent="-457200" algn="just">
              <a:lnSpc>
                <a:spcPct val="150000"/>
              </a:lnSpc>
              <a:spcBef>
                <a:spcPct val="0"/>
              </a:spcBef>
              <a:buFontTx/>
              <a:buNone/>
              <a:defRPr/>
            </a:pPr>
            <a:endParaRPr lang="en-GB" altLang="en-US" sz="1300" b="1" dirty="0"/>
          </a:p>
          <a:p>
            <a:pPr marL="576263" indent="-576263" algn="just">
              <a:lnSpc>
                <a:spcPct val="150000"/>
              </a:lnSpc>
              <a:spcBef>
                <a:spcPct val="0"/>
              </a:spcBef>
              <a:buFontTx/>
              <a:buNone/>
              <a:defRPr/>
            </a:pPr>
            <a:r>
              <a:rPr lang="en-GB" altLang="en-US" sz="1300" b="1" dirty="0"/>
              <a:t>5.2.1.	</a:t>
            </a:r>
            <a:r>
              <a:rPr lang="en-GB" altLang="en-US" sz="1300" dirty="0"/>
              <a:t>T</a:t>
            </a:r>
            <a:r>
              <a:rPr lang="en-US" altLang="en-US" sz="1300" dirty="0"/>
              <a:t>he department incurred irregular expenditure of R217 034 000 which 88% (R191 379 031) of the amount emanates from multi year contracts which were awarded not in compliance with supply chain management processes  but whose services were still being rendered to the department. The irregular expenditure decreased from R298 016 000 in 2018/19 to R217 034 000 in 2019/20, which represents a decrease of 27%. </a:t>
            </a:r>
          </a:p>
          <a:p>
            <a:pPr marL="457200" indent="-457200" algn="just">
              <a:lnSpc>
                <a:spcPct val="150000"/>
              </a:lnSpc>
              <a:spcBef>
                <a:spcPct val="0"/>
              </a:spcBef>
              <a:buFontTx/>
              <a:buNone/>
              <a:defRPr/>
            </a:pPr>
            <a:endParaRPr lang="en-US" altLang="en-US" sz="1300" dirty="0"/>
          </a:p>
          <a:p>
            <a:pPr marL="576263" indent="-576263" algn="just">
              <a:lnSpc>
                <a:spcPct val="150000"/>
              </a:lnSpc>
              <a:spcBef>
                <a:spcPct val="0"/>
              </a:spcBef>
              <a:buFontTx/>
              <a:buNone/>
              <a:defRPr/>
            </a:pPr>
            <a:r>
              <a:rPr lang="en-US" altLang="en-US" sz="1300" dirty="0"/>
              <a:t>5.2.2.	In the majority of the cases investigations have been conducted and finalized. The department is in the process of implementing the recommendations pertaining to consequence management.</a:t>
            </a:r>
          </a:p>
          <a:p>
            <a:pPr marL="457200" indent="-457200" algn="just">
              <a:lnSpc>
                <a:spcPct val="150000"/>
              </a:lnSpc>
              <a:spcBef>
                <a:spcPct val="0"/>
              </a:spcBef>
              <a:buFontTx/>
              <a:buNone/>
              <a:defRPr/>
            </a:pPr>
            <a:endParaRPr lang="en-US" altLang="en-US" sz="800" b="1" dirty="0"/>
          </a:p>
          <a:p>
            <a:pPr marL="457200" indent="-457200" algn="just">
              <a:lnSpc>
                <a:spcPct val="150000"/>
              </a:lnSpc>
              <a:spcBef>
                <a:spcPct val="0"/>
              </a:spcBef>
              <a:buFontTx/>
              <a:buNone/>
              <a:defRPr/>
            </a:pPr>
            <a:endParaRPr lang="en-US" altLang="en-US" sz="800" dirty="0"/>
          </a:p>
          <a:p>
            <a:pPr marL="457200" indent="-457200" algn="just">
              <a:lnSpc>
                <a:spcPct val="150000"/>
              </a:lnSpc>
              <a:spcBef>
                <a:spcPct val="0"/>
              </a:spcBef>
              <a:buFontTx/>
              <a:buNone/>
              <a:defRPr/>
            </a:pPr>
            <a:r>
              <a:rPr lang="en-US" altLang="en-US" sz="1300" dirty="0"/>
              <a:t> 	</a:t>
            </a:r>
            <a:endParaRPr lang="en-US" altLang="en-US" sz="1600" dirty="0"/>
          </a:p>
          <a:p>
            <a:pPr marL="457200" lvl="1" indent="0" algn="just">
              <a:spcBef>
                <a:spcPct val="0"/>
              </a:spcBef>
              <a:buFontTx/>
              <a:buNone/>
              <a:defRPr/>
            </a:pPr>
            <a:endParaRPr lang="en-ZA" altLang="en-US" sz="1600" dirty="0"/>
          </a:p>
          <a:p>
            <a:pPr marL="457200" indent="-457200" algn="just">
              <a:spcBef>
                <a:spcPct val="0"/>
              </a:spcBef>
              <a:buFontTx/>
              <a:buNone/>
              <a:defRPr/>
            </a:pPr>
            <a:r>
              <a:rPr lang="en-US" altLang="en-US" sz="1800" dirty="0"/>
              <a:t> </a:t>
            </a:r>
            <a:endParaRPr lang="en-ZA" altLang="en-US" sz="1800" dirty="0"/>
          </a:p>
          <a:p>
            <a:pPr marL="457200" indent="-457200" algn="just">
              <a:spcBef>
                <a:spcPct val="0"/>
              </a:spcBef>
              <a:defRPr/>
            </a:pPr>
            <a:endParaRPr lang="en-US" altLang="en-US" sz="1800" dirty="0"/>
          </a:p>
          <a:p>
            <a:pPr marL="457200" indent="-457200">
              <a:lnSpc>
                <a:spcPct val="150000"/>
              </a:lnSpc>
              <a:buFontTx/>
              <a:buNone/>
              <a:defRPr/>
            </a:pPr>
            <a:endParaRPr lang="en-US" altLang="en-US" sz="1800" dirty="0"/>
          </a:p>
          <a:p>
            <a:pPr marL="457200" indent="-457200">
              <a:lnSpc>
                <a:spcPct val="150000"/>
              </a:lnSpc>
              <a:defRPr/>
            </a:pPr>
            <a:endParaRPr lang="en-US" altLang="en-US" sz="1000" dirty="0"/>
          </a:p>
        </p:txBody>
      </p:sp>
      <p:sp>
        <p:nvSpPr>
          <p:cNvPr id="8090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8754FA61-8DC2-4393-A196-BF5481ADD475}" type="slidenum">
              <a:rPr lang="en-GB" altLang="en-US" sz="1000">
                <a:solidFill>
                  <a:srgbClr val="000000"/>
                </a:solidFill>
                <a:latin typeface="Times" panose="02020603050405020304" pitchFamily="18" charset="0"/>
              </a:rPr>
              <a:pPr>
                <a:spcBef>
                  <a:spcPct val="0"/>
                </a:spcBef>
                <a:buFontTx/>
                <a:buNone/>
              </a:pPr>
              <a:t>77</a:t>
            </a:fld>
            <a:endParaRPr lang="en-GB"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11800792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a:xfrm>
            <a:off x="203200" y="55563"/>
            <a:ext cx="8766175" cy="306387"/>
          </a:xfrm>
        </p:spPr>
        <p:txBody>
          <a:bodyPr/>
          <a:lstStyle/>
          <a:p>
            <a:r>
              <a:rPr lang="en-US" altLang="en-US"/>
              <a:t/>
            </a:r>
            <a:br>
              <a:rPr lang="en-US" altLang="en-US"/>
            </a:br>
            <a:r>
              <a:rPr lang="en-US" altLang="en-US"/>
              <a:t/>
            </a:r>
            <a:br>
              <a:rPr lang="en-US" altLang="en-US"/>
            </a:br>
            <a:r>
              <a:rPr lang="en-US" altLang="en-US" sz="2000"/>
              <a:t>5. </a:t>
            </a:r>
            <a:r>
              <a:rPr lang="en-ZA" altLang="en-US" sz="2000"/>
              <a:t>2019/20 AUDIT OUTCOME</a:t>
            </a:r>
            <a:br>
              <a:rPr lang="en-ZA" altLang="en-US" sz="2000"/>
            </a:br>
            <a:r>
              <a:rPr lang="en-ZA" altLang="en-US" sz="2000"/>
              <a:t/>
            </a:r>
            <a:br>
              <a:rPr lang="en-ZA" altLang="en-US" sz="2000"/>
            </a:br>
            <a:r>
              <a:rPr lang="en-US" altLang="en-US" sz="2400" u="sng"/>
              <a:t/>
            </a:r>
            <a:br>
              <a:rPr lang="en-US" altLang="en-US" sz="2400" u="sng"/>
            </a:br>
            <a:endParaRPr lang="en-ZA" altLang="en-US" sz="2400"/>
          </a:p>
        </p:txBody>
      </p:sp>
      <p:sp>
        <p:nvSpPr>
          <p:cNvPr id="79875" name="Content Placeholder 2"/>
          <p:cNvSpPr>
            <a:spLocks noGrp="1" noChangeArrowheads="1"/>
          </p:cNvSpPr>
          <p:nvPr>
            <p:ph idx="1"/>
          </p:nvPr>
        </p:nvSpPr>
        <p:spPr>
          <a:xfrm>
            <a:off x="203200" y="415925"/>
            <a:ext cx="8577263" cy="5316538"/>
          </a:xfrm>
        </p:spPr>
        <p:txBody>
          <a:bodyPr/>
          <a:lstStyle/>
          <a:p>
            <a:pPr marL="457200" indent="-457200" algn="just">
              <a:lnSpc>
                <a:spcPct val="150000"/>
              </a:lnSpc>
              <a:spcBef>
                <a:spcPct val="0"/>
              </a:spcBef>
              <a:buFontTx/>
              <a:buNone/>
              <a:defRPr/>
            </a:pPr>
            <a:endParaRPr lang="en-US" altLang="en-US" sz="800" b="1" dirty="0"/>
          </a:p>
          <a:p>
            <a:pPr marL="457200" indent="-457200" algn="just">
              <a:lnSpc>
                <a:spcPct val="150000"/>
              </a:lnSpc>
              <a:spcBef>
                <a:spcPct val="0"/>
              </a:spcBef>
              <a:buFontTx/>
              <a:buNone/>
              <a:defRPr/>
            </a:pPr>
            <a:r>
              <a:rPr lang="en-GB" altLang="en-US" sz="1300" b="1" dirty="0"/>
              <a:t>5.3. 	Fruitless and Wasteful Expenditure</a:t>
            </a:r>
          </a:p>
          <a:p>
            <a:pPr marL="457200" indent="-457200" algn="just">
              <a:lnSpc>
                <a:spcPct val="150000"/>
              </a:lnSpc>
              <a:spcBef>
                <a:spcPct val="0"/>
              </a:spcBef>
              <a:buFontTx/>
              <a:buNone/>
              <a:defRPr/>
            </a:pPr>
            <a:endParaRPr lang="en-US" altLang="en-US" sz="1300" dirty="0"/>
          </a:p>
          <a:p>
            <a:pPr marL="576263" indent="-576263" algn="just">
              <a:lnSpc>
                <a:spcPct val="150000"/>
              </a:lnSpc>
              <a:spcBef>
                <a:spcPct val="0"/>
              </a:spcBef>
              <a:buFontTx/>
              <a:buNone/>
              <a:defRPr/>
            </a:pPr>
            <a:r>
              <a:rPr lang="en-US" altLang="en-US" sz="1300" dirty="0"/>
              <a:t>5.3.1.	The department incurred fruitless and wasteful expenditure of R 1 625 000 in the current year. This is mainly as a result of time lapse between the outgoing Head of Mission and the incoming Head of Mission and this result from the challenges of securing suitable and cost-effective accommodations abroad</a:t>
            </a:r>
          </a:p>
          <a:p>
            <a:pPr marL="457200" indent="-457200" algn="just">
              <a:lnSpc>
                <a:spcPct val="150000"/>
              </a:lnSpc>
              <a:spcBef>
                <a:spcPct val="0"/>
              </a:spcBef>
              <a:buFontTx/>
              <a:buNone/>
              <a:defRPr/>
            </a:pPr>
            <a:endParaRPr lang="en-US" altLang="en-US" sz="1300" dirty="0"/>
          </a:p>
          <a:p>
            <a:pPr marL="576263" indent="-576263" algn="just">
              <a:lnSpc>
                <a:spcPct val="150000"/>
              </a:lnSpc>
              <a:spcBef>
                <a:spcPct val="0"/>
              </a:spcBef>
              <a:buFontTx/>
              <a:buNone/>
              <a:defRPr/>
            </a:pPr>
            <a:r>
              <a:rPr lang="en-US" altLang="en-US" sz="1300" dirty="0"/>
              <a:t>5.3.2.	The fruitless and wasteful expenditure decreased from R2 712 000 in 2018/19 to R 1 625 000 in 2019/20, which represents a decrease of 40%. </a:t>
            </a:r>
          </a:p>
          <a:p>
            <a:pPr marL="457200" indent="-457200" algn="just">
              <a:lnSpc>
                <a:spcPct val="150000"/>
              </a:lnSpc>
              <a:spcBef>
                <a:spcPct val="0"/>
              </a:spcBef>
              <a:buFontTx/>
              <a:buNone/>
              <a:defRPr/>
            </a:pPr>
            <a:endParaRPr lang="en-US" altLang="en-US" sz="1300" dirty="0"/>
          </a:p>
          <a:p>
            <a:pPr marL="576263" indent="-576263" algn="just">
              <a:lnSpc>
                <a:spcPct val="150000"/>
              </a:lnSpc>
              <a:spcBef>
                <a:spcPct val="0"/>
              </a:spcBef>
              <a:buFontTx/>
              <a:buNone/>
              <a:defRPr/>
            </a:pPr>
            <a:r>
              <a:rPr lang="en-US" altLang="en-US" sz="1300" dirty="0"/>
              <a:t>5.3.3.	All reported fruitless and wasteful cases have been assessed in line with the Fruitless and Wasteful Expenditure framework and no liability was determined.  The next step will be to recommend that the amount reported be written-off.</a:t>
            </a:r>
          </a:p>
          <a:p>
            <a:pPr marL="457200" indent="-457200" algn="just">
              <a:lnSpc>
                <a:spcPct val="150000"/>
              </a:lnSpc>
              <a:spcBef>
                <a:spcPct val="0"/>
              </a:spcBef>
              <a:buFontTx/>
              <a:buNone/>
              <a:defRPr/>
            </a:pPr>
            <a:endParaRPr lang="en-US" altLang="en-US" sz="800" dirty="0"/>
          </a:p>
          <a:p>
            <a:pPr marL="457200" indent="-457200" algn="just">
              <a:lnSpc>
                <a:spcPct val="150000"/>
              </a:lnSpc>
              <a:spcBef>
                <a:spcPct val="0"/>
              </a:spcBef>
              <a:buFontTx/>
              <a:buNone/>
              <a:defRPr/>
            </a:pPr>
            <a:endParaRPr lang="en-US" altLang="en-US" sz="1600" dirty="0"/>
          </a:p>
          <a:p>
            <a:pPr marL="457200" lvl="1" indent="0" algn="just">
              <a:spcBef>
                <a:spcPct val="0"/>
              </a:spcBef>
              <a:buFontTx/>
              <a:buNone/>
              <a:defRPr/>
            </a:pPr>
            <a:endParaRPr lang="en-ZA" altLang="en-US" sz="1600" dirty="0"/>
          </a:p>
          <a:p>
            <a:pPr marL="457200" indent="-457200" algn="just">
              <a:spcBef>
                <a:spcPct val="0"/>
              </a:spcBef>
              <a:buFontTx/>
              <a:buNone/>
              <a:defRPr/>
            </a:pPr>
            <a:r>
              <a:rPr lang="en-US" altLang="en-US" sz="1800" dirty="0"/>
              <a:t> </a:t>
            </a:r>
            <a:endParaRPr lang="en-ZA" altLang="en-US" sz="1800" dirty="0"/>
          </a:p>
          <a:p>
            <a:pPr marL="457200" indent="-457200" algn="just">
              <a:spcBef>
                <a:spcPct val="0"/>
              </a:spcBef>
              <a:defRPr/>
            </a:pPr>
            <a:endParaRPr lang="en-US" altLang="en-US" sz="1800" dirty="0"/>
          </a:p>
          <a:p>
            <a:pPr marL="457200" indent="-457200">
              <a:lnSpc>
                <a:spcPct val="150000"/>
              </a:lnSpc>
              <a:buFontTx/>
              <a:buNone/>
              <a:defRPr/>
            </a:pPr>
            <a:endParaRPr lang="en-US" altLang="en-US" sz="1800" dirty="0"/>
          </a:p>
          <a:p>
            <a:pPr marL="457200" indent="-457200">
              <a:lnSpc>
                <a:spcPct val="150000"/>
              </a:lnSpc>
              <a:defRPr/>
            </a:pPr>
            <a:endParaRPr lang="en-US" altLang="en-US" sz="1000" dirty="0"/>
          </a:p>
        </p:txBody>
      </p:sp>
      <p:sp>
        <p:nvSpPr>
          <p:cNvPr id="8192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C955FD69-4F0C-492B-B8C6-562DC446202E}" type="slidenum">
              <a:rPr lang="en-GB" altLang="en-US" sz="1000">
                <a:solidFill>
                  <a:srgbClr val="000000"/>
                </a:solidFill>
                <a:latin typeface="Times" panose="02020603050405020304" pitchFamily="18" charset="0"/>
              </a:rPr>
              <a:pPr>
                <a:spcBef>
                  <a:spcPct val="0"/>
                </a:spcBef>
                <a:buFontTx/>
                <a:buNone/>
              </a:pPr>
              <a:t>78</a:t>
            </a:fld>
            <a:endParaRPr lang="en-GB"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30961556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a:xfrm>
            <a:off x="457200" y="274638"/>
            <a:ext cx="8229600" cy="719137"/>
          </a:xfrm>
        </p:spPr>
        <p:txBody>
          <a:bodyPr/>
          <a:lstStyle/>
          <a:p>
            <a:r>
              <a:rPr lang="en-ZA" altLang="en-US"/>
              <a:t>Conclusion</a:t>
            </a:r>
          </a:p>
        </p:txBody>
      </p:sp>
      <p:sp>
        <p:nvSpPr>
          <p:cNvPr id="3" name="Content Placeholder 2"/>
          <p:cNvSpPr>
            <a:spLocks noGrp="1"/>
          </p:cNvSpPr>
          <p:nvPr>
            <p:ph idx="1"/>
          </p:nvPr>
        </p:nvSpPr>
        <p:spPr>
          <a:xfrm>
            <a:off x="457200" y="993775"/>
            <a:ext cx="8229600" cy="2363788"/>
          </a:xfrm>
        </p:spPr>
        <p:txBody>
          <a:bodyPr/>
          <a:lstStyle/>
          <a:p>
            <a:pPr marL="0" indent="0">
              <a:lnSpc>
                <a:spcPct val="150000"/>
              </a:lnSpc>
              <a:spcBef>
                <a:spcPct val="0"/>
              </a:spcBef>
              <a:buFontTx/>
              <a:buNone/>
              <a:defRPr/>
            </a:pPr>
            <a:r>
              <a:rPr lang="en-ZA" altLang="en-US" sz="1400" dirty="0"/>
              <a:t>It is recommended that the Portfolio Committee take note of the:</a:t>
            </a:r>
          </a:p>
          <a:p>
            <a:pPr marL="0" indent="0">
              <a:lnSpc>
                <a:spcPct val="150000"/>
              </a:lnSpc>
              <a:spcBef>
                <a:spcPct val="0"/>
              </a:spcBef>
              <a:buFontTx/>
              <a:buNone/>
              <a:defRPr/>
            </a:pPr>
            <a:endParaRPr lang="en-ZA" altLang="en-US" sz="1400" dirty="0"/>
          </a:p>
          <a:p>
            <a:pPr marL="365125" indent="-365125">
              <a:lnSpc>
                <a:spcPct val="150000"/>
              </a:lnSpc>
              <a:spcBef>
                <a:spcPct val="0"/>
              </a:spcBef>
              <a:buFontTx/>
              <a:buAutoNum type="romanLcPeriod"/>
              <a:defRPr/>
            </a:pPr>
            <a:r>
              <a:rPr lang="en-ZA" altLang="en-US" sz="1400" dirty="0"/>
              <a:t>Annual report presentation of the department</a:t>
            </a:r>
          </a:p>
          <a:p>
            <a:pPr marL="365125" indent="-365125">
              <a:lnSpc>
                <a:spcPct val="150000"/>
              </a:lnSpc>
              <a:spcBef>
                <a:spcPct val="0"/>
              </a:spcBef>
              <a:buFontTx/>
              <a:buAutoNum type="romanLcPeriod"/>
              <a:defRPr/>
            </a:pPr>
            <a:r>
              <a:rPr lang="en-ZA" altLang="en-US" sz="1400" dirty="0"/>
              <a:t>2019/20 audit outcomes on performance information and annual financial statements</a:t>
            </a:r>
          </a:p>
          <a:p>
            <a:pPr marL="365125" indent="-365125">
              <a:lnSpc>
                <a:spcPct val="150000"/>
              </a:lnSpc>
              <a:spcBef>
                <a:spcPct val="0"/>
              </a:spcBef>
              <a:buFontTx/>
              <a:buAutoNum type="romanLcPeriod"/>
              <a:defRPr/>
            </a:pPr>
            <a:r>
              <a:rPr lang="en-ZA" altLang="en-US" sz="1400" dirty="0"/>
              <a:t>Measures in place to deal with the 2019/20 audit outcome</a:t>
            </a:r>
          </a:p>
        </p:txBody>
      </p:sp>
      <p:sp>
        <p:nvSpPr>
          <p:cNvPr id="82948" name="Slide Number Placeholder 3"/>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DB097CE0-6992-4ECB-8002-59DDEF0E3141}" type="slidenum">
              <a:rPr lang="en-US" altLang="en-US" sz="1000">
                <a:solidFill>
                  <a:srgbClr val="000000"/>
                </a:solidFill>
                <a:latin typeface="Times" panose="02020603050405020304" pitchFamily="18" charset="0"/>
              </a:rPr>
              <a:pPr>
                <a:spcBef>
                  <a:spcPct val="0"/>
                </a:spcBef>
                <a:buFontTx/>
                <a:buNone/>
              </a:pPr>
              <a:t>79</a:t>
            </a:fld>
            <a:endParaRPr lang="en-US" altLang="en-US" sz="1000">
              <a:solidFill>
                <a:srgbClr val="000000"/>
              </a:solidFill>
              <a:latin typeface="Times" panose="02020603050405020304" pitchFamily="18" charset="0"/>
            </a:endParaRPr>
          </a:p>
        </p:txBody>
      </p:sp>
    </p:spTree>
    <p:extLst>
      <p:ext uri="{BB962C8B-B14F-4D97-AF65-F5344CB8AC3E}">
        <p14:creationId xmlns:p14="http://schemas.microsoft.com/office/powerpoint/2010/main" xmlns="" val="193673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ZA" sz="3000" dirty="0"/>
              <a:t>DIPLOMATIC TRAINING, RESEARCH &amp; DEVELOPMENT</a:t>
            </a:r>
          </a:p>
        </p:txBody>
      </p:sp>
      <p:sp>
        <p:nvSpPr>
          <p:cNvPr id="3" name="Content Placeholder 2"/>
          <p:cNvSpPr>
            <a:spLocks noGrp="1"/>
          </p:cNvSpPr>
          <p:nvPr>
            <p:ph idx="1"/>
          </p:nvPr>
        </p:nvSpPr>
        <p:spPr>
          <a:xfrm>
            <a:off x="0" y="1196752"/>
            <a:ext cx="9144000" cy="4896544"/>
          </a:xfrm>
        </p:spPr>
        <p:txBody>
          <a:bodyPr/>
          <a:lstStyle/>
          <a:p>
            <a:pPr algn="just">
              <a:buFont typeface="Wingdings" panose="05000000000000000000" pitchFamily="2" charset="2"/>
              <a:buChar char="Ø"/>
            </a:pPr>
            <a:r>
              <a:rPr lang="en-ZA" sz="2400" dirty="0"/>
              <a:t>The DTRD targets were met except the total number of training programmes as a result of the impact of the precautionary measures implemented in Q4 in response to the COVID pandemic. </a:t>
            </a:r>
          </a:p>
          <a:p>
            <a:pPr algn="just">
              <a:buFont typeface="Wingdings" panose="05000000000000000000" pitchFamily="2" charset="2"/>
              <a:buChar char="Ø"/>
            </a:pPr>
            <a:r>
              <a:rPr lang="en-ZA" sz="2400" dirty="0"/>
              <a:t>Seventy three (73 out of 85) training programmes were delivered for DIRCO officials and other spheres of government.</a:t>
            </a:r>
            <a:r>
              <a:rPr lang="en-GB" sz="2400" dirty="0"/>
              <a:t> </a:t>
            </a:r>
          </a:p>
          <a:p>
            <a:pPr algn="just">
              <a:buFont typeface="Wingdings" panose="05000000000000000000" pitchFamily="2" charset="2"/>
              <a:buChar char="Ø"/>
            </a:pPr>
            <a:r>
              <a:rPr lang="en-GB" sz="2400" dirty="0"/>
              <a:t>The programmes included short courses, as well as Residential Training Programmes, namely Heads of Mission Preparatory Programme and Mission Preparatory Programme, for officials posted to South African Missions abroad.</a:t>
            </a:r>
          </a:p>
          <a:p>
            <a:pPr marL="0" indent="0" algn="just">
              <a:buNone/>
              <a:tabLst>
                <a:tab pos="3321050" algn="l"/>
                <a:tab pos="4208463" algn="l"/>
              </a:tabLst>
            </a:pPr>
            <a:r>
              <a:rPr lang="en-ZA" sz="2000" dirty="0">
                <a:ea typeface="Calibri" panose="020F0502020204030204" pitchFamily="34" charset="0"/>
                <a:cs typeface="Times New Roman" panose="02020603050405020304" pitchFamily="18" charset="0"/>
              </a:rPr>
              <a:t/>
            </a:r>
            <a:br>
              <a:rPr lang="en-ZA" sz="2000" dirty="0">
                <a:ea typeface="Calibri" panose="020F0502020204030204" pitchFamily="34" charset="0"/>
                <a:cs typeface="Times New Roman" panose="02020603050405020304" pitchFamily="18" charset="0"/>
              </a:rPr>
            </a:br>
            <a:endParaRPr lang="en-ZA" sz="2000" dirty="0"/>
          </a:p>
          <a:p>
            <a:pPr algn="just">
              <a:buFont typeface="Wingdings" panose="05000000000000000000" pitchFamily="2" charset="2"/>
              <a:buChar char="Ø"/>
            </a:pPr>
            <a:endParaRPr lang="en-ZA" dirty="0"/>
          </a:p>
        </p:txBody>
      </p:sp>
      <p:sp>
        <p:nvSpPr>
          <p:cNvPr id="4" name="Slide Number Placeholder 3"/>
          <p:cNvSpPr>
            <a:spLocks noGrp="1"/>
          </p:cNvSpPr>
          <p:nvPr>
            <p:ph type="sldNum" sz="quarter" idx="10"/>
          </p:nvPr>
        </p:nvSpPr>
        <p:spPr/>
        <p:txBody>
          <a:bodyPr/>
          <a:lstStyle/>
          <a:p>
            <a:pPr>
              <a:defRPr/>
            </a:pPr>
            <a:fld id="{72B3BFC9-5BE2-42D6-B37C-5867C9DF8696}" type="slidenum">
              <a:rPr lang="en-US" altLang="en-US" smtClean="0"/>
              <a:pPr>
                <a:defRPr/>
              </a:pPr>
              <a:t>8</a:t>
            </a:fld>
            <a:endParaRPr lang="en-US" altLang="en-US"/>
          </a:p>
        </p:txBody>
      </p:sp>
    </p:spTree>
    <p:extLst>
      <p:ext uri="{BB962C8B-B14F-4D97-AF65-F5344CB8AC3E}">
        <p14:creationId xmlns:p14="http://schemas.microsoft.com/office/powerpoint/2010/main" xmlns="" val="23377504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noChangeArrowheads="1"/>
          </p:cNvSpPr>
          <p:nvPr>
            <p:ph type="title"/>
          </p:nvPr>
        </p:nvSpPr>
        <p:spPr/>
        <p:txBody>
          <a:bodyPr/>
          <a:lstStyle/>
          <a:p>
            <a:endParaRPr lang="en-US" altLang="en-US"/>
          </a:p>
        </p:txBody>
      </p:sp>
      <p:sp>
        <p:nvSpPr>
          <p:cNvPr id="139267"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a:spcBef>
                <a:spcPct val="0"/>
              </a:spcBef>
              <a:buFontTx/>
              <a:buNone/>
            </a:pPr>
            <a:fld id="{4A59D6C1-6D3F-48BD-8E92-E399A291222B}" type="slidenum">
              <a:rPr lang="en-ZA" altLang="en-US" sz="1400">
                <a:solidFill>
                  <a:schemeClr val="bg1"/>
                </a:solidFill>
                <a:ea typeface="ＭＳ Ｐゴシック" panose="020B0600070205080204" pitchFamily="34" charset="-128"/>
              </a:rPr>
              <a:pPr>
                <a:spcBef>
                  <a:spcPct val="0"/>
                </a:spcBef>
                <a:buFontTx/>
                <a:buNone/>
              </a:pPr>
              <a:t>80</a:t>
            </a:fld>
            <a:endParaRPr lang="en-ZA" altLang="en-US" sz="1400">
              <a:solidFill>
                <a:schemeClr val="bg1"/>
              </a:solidFill>
              <a:ea typeface="ＭＳ Ｐゴシック" panose="020B0600070205080204" pitchFamily="34" charset="-128"/>
            </a:endParaRPr>
          </a:p>
        </p:txBody>
      </p:sp>
      <p:pic>
        <p:nvPicPr>
          <p:cNvPr id="139268" name="Picture 2" descr="http://www.pa-legion.com/wp-content/uploads/2009/05/thank-you.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762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48"/>
            <a:ext cx="9144000" cy="948680"/>
          </a:xfrm>
        </p:spPr>
        <p:txBody>
          <a:bodyPr/>
          <a:lstStyle/>
          <a:p>
            <a:r>
              <a:rPr lang="en-ZA" sz="3000" dirty="0"/>
              <a:t>DIPLOMATIC TRAINING, RESEARCH &amp; DEVELOPMENT</a:t>
            </a:r>
          </a:p>
        </p:txBody>
      </p:sp>
      <p:sp>
        <p:nvSpPr>
          <p:cNvPr id="3" name="Content Placeholder 2"/>
          <p:cNvSpPr>
            <a:spLocks noGrp="1"/>
          </p:cNvSpPr>
          <p:nvPr>
            <p:ph idx="1"/>
          </p:nvPr>
        </p:nvSpPr>
        <p:spPr>
          <a:xfrm>
            <a:off x="0" y="983680"/>
            <a:ext cx="9144000" cy="4630216"/>
          </a:xfrm>
        </p:spPr>
        <p:txBody>
          <a:bodyPr/>
          <a:lstStyle/>
          <a:p>
            <a:pPr algn="just">
              <a:buFont typeface="Wingdings" panose="05000000000000000000" pitchFamily="2" charset="2"/>
              <a:buChar char="Ø"/>
            </a:pPr>
            <a:r>
              <a:rPr lang="en-GB" sz="2400" dirty="0">
                <a:ea typeface="Calibri" panose="020F0502020204030204" pitchFamily="34" charset="0"/>
                <a:cs typeface="Times New Roman" panose="02020603050405020304" pitchFamily="18" charset="0"/>
              </a:rPr>
              <a:t>Supported the Women Peace and Security agenda during South Africa’s tenure in the UNSC through various programmes, such as:</a:t>
            </a:r>
          </a:p>
          <a:p>
            <a:pPr marL="706437" algn="just">
              <a:buFont typeface="Wingdings" panose="05000000000000000000" pitchFamily="2" charset="2"/>
              <a:buChar char="ü"/>
            </a:pPr>
            <a:r>
              <a:rPr lang="en-ZA" sz="2400" i="1" dirty="0"/>
              <a:t>capacity building programmes on Conflict Resolution, Negotiation and Mediation</a:t>
            </a:r>
          </a:p>
          <a:p>
            <a:pPr marL="706437" algn="just">
              <a:buFont typeface="Wingdings" panose="05000000000000000000" pitchFamily="2" charset="2"/>
              <a:buChar char="ü"/>
            </a:pPr>
            <a:r>
              <a:rPr lang="en-ZA" sz="2400" i="1" dirty="0"/>
              <a:t>a dialogue forum which is a platform used for sharing of experiences and best practices on Women Peace and Security issues</a:t>
            </a:r>
          </a:p>
          <a:p>
            <a:pPr algn="just">
              <a:buFont typeface="Wingdings" panose="05000000000000000000" pitchFamily="2" charset="2"/>
              <a:buChar char="Ø"/>
            </a:pPr>
            <a:r>
              <a:rPr lang="en-ZA" sz="2400" kern="1200" dirty="0"/>
              <a:t>Due to internal reorganisation, no stakeholder engagements held, however alternative ways engaged in to appraise and advice of unfolding foreign policy developments.</a:t>
            </a:r>
            <a:endParaRPr lang="en-GB" sz="2400" kern="1200" dirty="0"/>
          </a:p>
          <a:p>
            <a:pPr marL="631825" indent="-631825" algn="just"/>
            <a:endParaRPr lang="en-ZA" sz="2400" dirty="0">
              <a:ea typeface="Calibri" panose="020F0502020204030204" pitchFamily="34" charset="0"/>
              <a:cs typeface="Times New Roman" panose="02020603050405020304" pitchFamily="18" charset="0"/>
            </a:endParaRPr>
          </a:p>
          <a:p>
            <a:pPr marL="631825" indent="-631825" algn="just"/>
            <a:endParaRPr lang="en-GB" sz="2400" dirty="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pPr>
              <a:defRPr/>
            </a:pPr>
            <a:fld id="{72B3BFC9-5BE2-42D6-B37C-5867C9DF8696}" type="slidenum">
              <a:rPr lang="en-US" altLang="en-US" smtClean="0"/>
              <a:pPr>
                <a:defRPr/>
              </a:pPr>
              <a:t>9</a:t>
            </a:fld>
            <a:endParaRPr lang="en-US" altLang="en-US"/>
          </a:p>
        </p:txBody>
      </p:sp>
    </p:spTree>
    <p:extLst>
      <p:ext uri="{BB962C8B-B14F-4D97-AF65-F5344CB8AC3E}">
        <p14:creationId xmlns:p14="http://schemas.microsoft.com/office/powerpoint/2010/main" xmlns="" val="3655120997"/>
      </p:ext>
    </p:extLst>
  </p:cSld>
  <p:clrMapOvr>
    <a:masterClrMapping/>
  </p:clrMapOvr>
</p:sld>
</file>

<file path=ppt/theme/theme1.xml><?xml version="1.0" encoding="utf-8"?>
<a:theme xmlns:a="http://schemas.openxmlformats.org/drawingml/2006/main" name="DICO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ICO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CO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CO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CO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CO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CO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CO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CO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Elements of a business plan to Counsellors 11 August 2010 (2)</Template>
  <TotalTime>16695</TotalTime>
  <Words>6479</Words>
  <Application>Microsoft Office PowerPoint</Application>
  <PresentationFormat>On-screen Show (4:3)</PresentationFormat>
  <Paragraphs>1241</Paragraphs>
  <Slides>80</Slides>
  <Notes>5</Notes>
  <HiddenSlides>0</HiddenSlides>
  <MMClips>0</MMClips>
  <ScaleCrop>false</ScaleCrop>
  <HeadingPairs>
    <vt:vector size="4" baseType="variant">
      <vt:variant>
        <vt:lpstr>Theme</vt:lpstr>
      </vt:variant>
      <vt:variant>
        <vt:i4>10</vt:i4>
      </vt:variant>
      <vt:variant>
        <vt:lpstr>Slide Titles</vt:lpstr>
      </vt:variant>
      <vt:variant>
        <vt:i4>80</vt:i4>
      </vt:variant>
    </vt:vector>
  </HeadingPairs>
  <TitlesOfParts>
    <vt:vector size="90" baseType="lpstr">
      <vt:lpstr>DICO Presentation</vt:lpstr>
      <vt:lpstr>1_DICO Presentation</vt:lpstr>
      <vt:lpstr>2_DICO Presentation</vt:lpstr>
      <vt:lpstr>3_DICO Presentation</vt:lpstr>
      <vt:lpstr>4_DICO Presentation</vt:lpstr>
      <vt:lpstr>5_DICO Presentation</vt:lpstr>
      <vt:lpstr>6_DICO Presentation</vt:lpstr>
      <vt:lpstr>7_DICO Presentation</vt:lpstr>
      <vt:lpstr>Blank Presentation</vt:lpstr>
      <vt:lpstr>8_DICO Presentation</vt:lpstr>
      <vt:lpstr>Department of International Relations  &amp;  Cooperation  2019/20  Annual Report </vt:lpstr>
      <vt:lpstr>PART A:  GENERAL OVERVIEW</vt:lpstr>
      <vt:lpstr>OVERVIEW</vt:lpstr>
      <vt:lpstr>PART B:  PERFORMANCE INFORMATION</vt:lpstr>
      <vt:lpstr>PROGRAMME 1:  ADMINISTRATION</vt:lpstr>
      <vt:lpstr>CORPORATE MANAGEMENT </vt:lpstr>
      <vt:lpstr>CORPORATE MANAGEMENT</vt:lpstr>
      <vt:lpstr>DIPLOMATIC TRAINING, RESEARCH &amp; DEVELOPMENT</vt:lpstr>
      <vt:lpstr>DIPLOMATIC TRAINING, RESEARCH &amp; DEVELOPMENT</vt:lpstr>
      <vt:lpstr>OFFICE OF THE CHIEF OPERATIONS OFFICER</vt:lpstr>
      <vt:lpstr>FINANCE AND LEGAL</vt:lpstr>
      <vt:lpstr>PROGRAMME 2:  INTERNATIONAL RELATIONS</vt:lpstr>
      <vt:lpstr>STRUCTURED BILATERAL MECHANISMS</vt:lpstr>
      <vt:lpstr>STRUCTURED BILATERAL MECHANISMS</vt:lpstr>
      <vt:lpstr>STRUCTURED BILATERAL MECHANISMS</vt:lpstr>
      <vt:lpstr>HIGH-LEVEL ENGAGEMENTS</vt:lpstr>
      <vt:lpstr>HIGH-LEVEL ENGAGEMENTS</vt:lpstr>
      <vt:lpstr>HIGH-LEVEL ENGAGEMENTS</vt:lpstr>
      <vt:lpstr> Trade Overview  JULY 2020 (SARS) </vt:lpstr>
      <vt:lpstr>ECONOMIC DIPLOMACY OVERVIEW</vt:lpstr>
      <vt:lpstr>ECONOMIC DIPLOMACY OVERVIEW</vt:lpstr>
      <vt:lpstr>ECONOMIC DIPLOMACY OVERVIEW</vt:lpstr>
      <vt:lpstr>ECONOMIC DIPLOMACY OVERVIEW</vt:lpstr>
      <vt:lpstr>ECONOMIC DIPLOMACY OVERVIEW</vt:lpstr>
      <vt:lpstr>PROGRAMME 2:  REGIONAL INTEGRATION (SADC)</vt:lpstr>
      <vt:lpstr>SOUTH AFRICAN DEVELOPMENT COMMUNITY (SADC) </vt:lpstr>
      <vt:lpstr> SADC </vt:lpstr>
      <vt:lpstr> SADC </vt:lpstr>
      <vt:lpstr>PROGRAMME 3:INTERNATIONAL COOPERATION 3.1 SYSTEM OF GLOBAL GOVERNANCE</vt:lpstr>
      <vt:lpstr>3.1 SYSTEM OF GLOBAL GOVERNANCE</vt:lpstr>
      <vt:lpstr>3.1 SYSTEM OF GLOBAL GOVERNANCE</vt:lpstr>
      <vt:lpstr>3.1 SYSTEM OF GLOBAL GOVERNANCE</vt:lpstr>
      <vt:lpstr>3.1 SYSTEM OF GLOBAL GOVERNANCE</vt:lpstr>
      <vt:lpstr>3.1 SYSTEM OF GLOBAL GOVERNANCE</vt:lpstr>
      <vt:lpstr>3.1 SYSTEM OF GLOBAL GOVERNANCE</vt:lpstr>
      <vt:lpstr>3.1 SYSTEM OF GLOBAL GOVERNANCE</vt:lpstr>
      <vt:lpstr>PROGRAMME 3:  INTERNATIONAL COOPERATION 3.2 CONTINENTAL COOPERATION</vt:lpstr>
      <vt:lpstr>3.2 CONTINENTAL COOPERATION</vt:lpstr>
      <vt:lpstr>3.2 CONTINENTAL COOPERATION</vt:lpstr>
      <vt:lpstr>3.2 CONTINENTAL COOPERATION</vt:lpstr>
      <vt:lpstr>PROGRAMME 3:  INTERNATIONAL COOPERATION 3.3 SOUTH-SOUTH COOPERATION</vt:lpstr>
      <vt:lpstr>3.3 SOUTH-SOUTH COOPERATION</vt:lpstr>
      <vt:lpstr>3.3 SOUTH-SOUTH COOPERATION</vt:lpstr>
      <vt:lpstr>3.3 SOUTH-SOUTH COOPERATION</vt:lpstr>
      <vt:lpstr>3.3 SOUTH-SOUTH COOPERATION</vt:lpstr>
      <vt:lpstr>PROGRAMME 3:  INTERNATIONAL COOPERATION 3.4 NORTH-SOUTH COOPERATION</vt:lpstr>
      <vt:lpstr>3.4 NORTH-SOUTH COOPERATION</vt:lpstr>
      <vt:lpstr>3.4 NORTH-SOUTH COOPERATION</vt:lpstr>
      <vt:lpstr>PROGRAMME 4.1  PUBLIC DIPLOMACY</vt:lpstr>
      <vt:lpstr>Slide 50</vt:lpstr>
      <vt:lpstr>Slide 51</vt:lpstr>
      <vt:lpstr>Slide 52</vt:lpstr>
      <vt:lpstr>PROGRAMME 4.2 STATE PROTOCOL AND CONSULAR SERVICES</vt:lpstr>
      <vt:lpstr>4.2 STATE PROTOCOL AND  CONSULAR SERVICES</vt:lpstr>
      <vt:lpstr>Slide 55</vt:lpstr>
      <vt:lpstr>PART C:  GOVERNANCE</vt:lpstr>
      <vt:lpstr>GOVERNANCE STRUCTURES (AUDIT &amp; RISK MANAGEMENT)</vt:lpstr>
      <vt:lpstr>HEALTH AND SAFETY</vt:lpstr>
      <vt:lpstr>PART D:  HUMAN RESOURCE MANAGEMENT</vt:lpstr>
      <vt:lpstr>EMPLOYMENT AND VACANCIES BY SALARY BAND AS ON 31 MARCH 2020  </vt:lpstr>
      <vt:lpstr>ANNUAL TURNOVER RATES BY SALARY BAND FOR THE PERIOD  1 APRIL 2019 TO 31 MARCH 2020 </vt:lpstr>
      <vt:lpstr>REASONS WHY STAFF LEFT THE DEPARTMENT FOR THE PERIOD  1 APRIL 2019 TO 31 MARCH 2020 </vt:lpstr>
      <vt:lpstr>SIGNING OF PERFORMANCE AGREEMENTS BY SMS MEMBERS AS ON 31 MAY 2019  </vt:lpstr>
      <vt:lpstr>TYPES OF MISCONDUCT ADDRESSED AT DISCIPLINARY HEARINGS FOR THE PERIOD  1 APRIL 2019 TO 31 MARCH 2020    </vt:lpstr>
      <vt:lpstr>PART E (1): FINANCIAL INFORMATION</vt:lpstr>
      <vt:lpstr>Overview Financial Performance</vt:lpstr>
      <vt:lpstr> Appropriation per programme </vt:lpstr>
      <vt:lpstr>Programme 1 and 2 expenditure report</vt:lpstr>
      <vt:lpstr>Programme 3 and 4 expenditure report</vt:lpstr>
      <vt:lpstr>Programme 5 expenditure report</vt:lpstr>
      <vt:lpstr>2. Expenditure analysis for 2019/20</vt:lpstr>
      <vt:lpstr>2. Expenditure analysis for 2019/20</vt:lpstr>
      <vt:lpstr>2. Expenditure analysis for 2019/20</vt:lpstr>
      <vt:lpstr>PART E (2):  2019/20 AUDIT OUTCOME</vt:lpstr>
      <vt:lpstr>  3. 2019/20 AUDIT OUTCOME   </vt:lpstr>
      <vt:lpstr>  4. AUDIT QUALIFCATION MATTER   </vt:lpstr>
      <vt:lpstr>  5. EXPENDITURE MANAGEMENT     </vt:lpstr>
      <vt:lpstr>  5. 2019/20 AUDIT OUTCOME   </vt:lpstr>
      <vt:lpstr>Conclusion</vt:lpstr>
      <vt:lpstr>Slide 80</vt:lpstr>
    </vt:vector>
  </TitlesOfParts>
  <Company>DIRCO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PLANS ANNUAL PERFORMANCE PLANS QUARTERLY REPORTS</dc:title>
  <dc:creator>czz005;Stroebel, RG Mr : Strategic Planning, DIRCO</dc:creator>
  <cp:lastModifiedBy>USER</cp:lastModifiedBy>
  <cp:revision>850</cp:revision>
  <cp:lastPrinted>2020-11-13T11:26:16Z</cp:lastPrinted>
  <dcterms:created xsi:type="dcterms:W3CDTF">2012-01-19T12:24:57Z</dcterms:created>
  <dcterms:modified xsi:type="dcterms:W3CDTF">2020-11-28T09:54:11Z</dcterms:modified>
</cp:coreProperties>
</file>