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6.xml" ContentType="application/vnd.openxmlformats-officedocument.them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7.xml" ContentType="application/vnd.openxmlformats-officedocument.them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8.xml" ContentType="application/vnd.openxmlformats-officedocument.them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9.xml" ContentType="application/vnd.openxmlformats-officedocument.theme+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0.xml" ContentType="application/vnd.openxmlformats-officedocument.them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1.xml" ContentType="application/vnd.openxmlformats-officedocument.them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2.xml" ContentType="application/vnd.openxmlformats-officedocument.them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13.xml" ContentType="application/vnd.openxmlformats-officedocument.theme+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14.xml" ContentType="application/vnd.openxmlformats-officedocument.theme+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15.xml" ContentType="application/vnd.openxmlformats-officedocument.theme+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tags/tag69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97.xml" ContentType="application/vnd.openxmlformats-officedocument.presentationml.tags+xml"/>
  <Override PartName="/ppt/tags/tag698.xml" ContentType="application/vnd.openxmlformats-officedocument.presentationml.tags+xml"/>
  <Override PartName="/ppt/notesSlides/notesSlide2.xml" ContentType="application/vnd.openxmlformats-officedocument.presentationml.notesSlide+xml"/>
  <Override PartName="/ppt/tags/tag69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00.xml" ContentType="application/vnd.openxmlformats-officedocument.presentationml.tags+xml"/>
  <Override PartName="/ppt/tags/tag701.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02.xml" ContentType="application/vnd.openxmlformats-officedocument.presentationml.tags+xml"/>
  <Override PartName="/ppt/notesSlides/notesSlide6.xml" ContentType="application/vnd.openxmlformats-officedocument.presentationml.notesSlide+xml"/>
  <Override PartName="/ppt/tags/tag70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notesSlides/notesSlide7.xml" ContentType="application/vnd.openxmlformats-officedocument.presentationml.notesSlide+xml"/>
  <Override PartName="/ppt/tags/tag708.xml" ContentType="application/vnd.openxmlformats-officedocument.presentationml.tags+xml"/>
  <Override PartName="/ppt/tags/tag709.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10.xml" ContentType="application/vnd.openxmlformats-officedocument.presentationml.tags+xml"/>
  <Override PartName="/ppt/tags/tag7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 id="2147483728" r:id="rId3"/>
    <p:sldMasterId id="2147483753" r:id="rId4"/>
    <p:sldMasterId id="2147483778" r:id="rId5"/>
    <p:sldMasterId id="2147483803" r:id="rId6"/>
    <p:sldMasterId id="2147483828" r:id="rId7"/>
    <p:sldMasterId id="2147483853" r:id="rId8"/>
    <p:sldMasterId id="2147483879" r:id="rId9"/>
    <p:sldMasterId id="2147483904" r:id="rId10"/>
    <p:sldMasterId id="2147483929" r:id="rId11"/>
    <p:sldMasterId id="2147483954" r:id="rId12"/>
    <p:sldMasterId id="2147483979" r:id="rId13"/>
    <p:sldMasterId id="2147484004" r:id="rId14"/>
    <p:sldMasterId id="2147484054" r:id="rId15"/>
  </p:sldMasterIdLst>
  <p:notesMasterIdLst>
    <p:notesMasterId r:id="rId63"/>
  </p:notesMasterIdLst>
  <p:handoutMasterIdLst>
    <p:handoutMasterId r:id="rId64"/>
  </p:handoutMasterIdLst>
  <p:sldIdLst>
    <p:sldId id="261" r:id="rId16"/>
    <p:sldId id="1705" r:id="rId17"/>
    <p:sldId id="1704" r:id="rId18"/>
    <p:sldId id="593" r:id="rId19"/>
    <p:sldId id="596" r:id="rId20"/>
    <p:sldId id="582" r:id="rId21"/>
    <p:sldId id="597" r:id="rId22"/>
    <p:sldId id="585" r:id="rId23"/>
    <p:sldId id="605" r:id="rId24"/>
    <p:sldId id="599" r:id="rId25"/>
    <p:sldId id="603" r:id="rId26"/>
    <p:sldId id="1691" r:id="rId27"/>
    <p:sldId id="606" r:id="rId28"/>
    <p:sldId id="610" r:id="rId29"/>
    <p:sldId id="608" r:id="rId30"/>
    <p:sldId id="1035" r:id="rId31"/>
    <p:sldId id="452" r:id="rId32"/>
    <p:sldId id="613" r:id="rId33"/>
    <p:sldId id="537" r:id="rId34"/>
    <p:sldId id="589" r:id="rId35"/>
    <p:sldId id="592" r:id="rId36"/>
    <p:sldId id="457" r:id="rId37"/>
    <p:sldId id="591" r:id="rId38"/>
    <p:sldId id="1699" r:id="rId39"/>
    <p:sldId id="652" r:id="rId40"/>
    <p:sldId id="1661" r:id="rId41"/>
    <p:sldId id="614" r:id="rId42"/>
    <p:sldId id="1686" r:id="rId43"/>
    <p:sldId id="616" r:id="rId44"/>
    <p:sldId id="1675" r:id="rId45"/>
    <p:sldId id="615" r:id="rId46"/>
    <p:sldId id="1700" r:id="rId47"/>
    <p:sldId id="1689" r:id="rId48"/>
    <p:sldId id="1702" r:id="rId49"/>
    <p:sldId id="1703" r:id="rId50"/>
    <p:sldId id="1690" r:id="rId51"/>
    <p:sldId id="1697" r:id="rId52"/>
    <p:sldId id="1694" r:id="rId53"/>
    <p:sldId id="1695" r:id="rId54"/>
    <p:sldId id="1696" r:id="rId55"/>
    <p:sldId id="1688" r:id="rId56"/>
    <p:sldId id="617" r:id="rId57"/>
    <p:sldId id="1701" r:id="rId58"/>
    <p:sldId id="611" r:id="rId59"/>
    <p:sldId id="1706" r:id="rId60"/>
    <p:sldId id="1683" r:id="rId61"/>
    <p:sldId id="445" r:id="rId62"/>
  </p:sldIdLst>
  <p:sldSz cx="9144000" cy="6858000" type="screen4x3"/>
  <p:notesSz cx="6797675" cy="9926638"/>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isa Bambani" initials="NB" lastIdx="2" clrIdx="0">
    <p:extLst>
      <p:ext uri="{19B8F6BF-5375-455C-9EA6-DF929625EA0E}">
        <p15:presenceInfo xmlns:p15="http://schemas.microsoft.com/office/powerpoint/2012/main" userId="S-1-5-21-3528385313-3887411669-492545649-192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21B"/>
    <a:srgbClr val="5C8727"/>
    <a:srgbClr val="001489"/>
    <a:srgbClr val="EEF3F8"/>
    <a:srgbClr val="7FA9AE"/>
    <a:srgbClr val="003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E10E6-A061-4D05-A467-E3B141FF2882}" v="51" dt="2020-11-26T07:05:06.976"/>
    <p1510:client id="{FAB78711-ECA6-4EA9-A1F1-F57D3FE16027}" v="6" dt="2020-11-26T06:14:24.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5" autoAdjust="0"/>
    <p:restoredTop sz="91144" autoAdjust="0"/>
  </p:normalViewPr>
  <p:slideViewPr>
    <p:cSldViewPr>
      <p:cViewPr varScale="1">
        <p:scale>
          <a:sx n="72" d="100"/>
          <a:sy n="72" d="100"/>
        </p:scale>
        <p:origin x="1224" y="66"/>
      </p:cViewPr>
      <p:guideLst>
        <p:guide orient="horz" pos="3838"/>
        <p:guide orient="horz" pos="890"/>
        <p:guide pos="5602"/>
        <p:guide pos="204"/>
      </p:guideLst>
    </p:cSldViewPr>
  </p:slideViewPr>
  <p:notesTextViewPr>
    <p:cViewPr>
      <p:scale>
        <a:sx n="3" d="2"/>
        <a:sy n="3" d="2"/>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Master" Target="slideMasters/slideMaster7.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royhavemann\OneDrive\WCOneDocuments\Budget-MTBPS\MTBPS-2020\GDP%20time%20series%20(Autosav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21636176\OneDrive\Desktop\Copy%20of%20MTEF&amp;InYearPositionMay2020QueryPivotBin_2%20(1).xlsb"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3399"/>
                </a:solidFill>
                <a:latin typeface="+mn-lt"/>
                <a:ea typeface="+mn-ea"/>
                <a:cs typeface="+mn-cs"/>
              </a:defRPr>
            </a:pPr>
            <a:r>
              <a:rPr lang="en-US" b="1" dirty="0">
                <a:solidFill>
                  <a:srgbClr val="003399"/>
                </a:solidFill>
              </a:rPr>
              <a:t>Debt trajectory under</a:t>
            </a:r>
            <a:r>
              <a:rPr lang="en-US" b="1" baseline="0" dirty="0">
                <a:solidFill>
                  <a:srgbClr val="003399"/>
                </a:solidFill>
              </a:rPr>
              <a:t> different scenarios</a:t>
            </a:r>
            <a:endParaRPr lang="en-US" b="1" dirty="0">
              <a:solidFill>
                <a:srgbClr val="003399"/>
              </a:solidFill>
            </a:endParaRPr>
          </a:p>
        </c:rich>
      </c:tx>
      <c:layout>
        <c:manualLayout>
          <c:xMode val="edge"/>
          <c:yMode val="edge"/>
          <c:x val="8.9412042452799313E-3"/>
          <c:y val="1.3161887485138466E-2"/>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spc="0" baseline="0">
              <a:solidFill>
                <a:srgbClr val="003399"/>
              </a:solidFill>
              <a:latin typeface="+mn-lt"/>
              <a:ea typeface="+mn-ea"/>
              <a:cs typeface="+mn-cs"/>
            </a:defRPr>
          </a:pPr>
          <a:endParaRPr lang="en-US"/>
        </a:p>
      </c:txPr>
    </c:title>
    <c:autoTitleDeleted val="0"/>
    <c:plotArea>
      <c:layout/>
      <c:lineChart>
        <c:grouping val="standard"/>
        <c:varyColors val="0"/>
        <c:ser>
          <c:idx val="0"/>
          <c:order val="0"/>
          <c:tx>
            <c:strRef>
              <c:f>Sheet1!$A$19</c:f>
              <c:strCache>
                <c:ptCount val="1"/>
                <c:pt idx="0">
                  <c:v>SAB 2020 - Active</c:v>
                </c:pt>
              </c:strCache>
            </c:strRef>
          </c:tx>
          <c:spPr>
            <a:ln w="28575" cap="rnd">
              <a:solidFill>
                <a:schemeClr val="accent1"/>
              </a:solidFill>
              <a:round/>
            </a:ln>
            <a:effectLst/>
          </c:spPr>
          <c:marker>
            <c:symbol val="none"/>
          </c:marker>
          <c:cat>
            <c:strRef>
              <c:f>Sheet1!$B$17:$N$17</c:f>
              <c:strCache>
                <c:ptCount val="13"/>
                <c:pt idx="0">
                  <c:v>2016/17</c:v>
                </c:pt>
                <c:pt idx="1">
                  <c:v>2017/18</c:v>
                </c:pt>
                <c:pt idx="2">
                  <c:v>2018/19</c:v>
                </c:pt>
                <c:pt idx="3">
                  <c:v>2019/20</c:v>
                </c:pt>
                <c:pt idx="4">
                  <c:v>2020/21</c:v>
                </c:pt>
                <c:pt idx="5">
                  <c:v>2021/22</c:v>
                </c:pt>
                <c:pt idx="6">
                  <c:v>2022/23</c:v>
                </c:pt>
                <c:pt idx="7">
                  <c:v>2023/24</c:v>
                </c:pt>
                <c:pt idx="8">
                  <c:v>2024/25</c:v>
                </c:pt>
                <c:pt idx="9">
                  <c:v>2025/26</c:v>
                </c:pt>
                <c:pt idx="10">
                  <c:v>2026/27</c:v>
                </c:pt>
                <c:pt idx="11">
                  <c:v>2027/28</c:v>
                </c:pt>
                <c:pt idx="12">
                  <c:v>2028/29</c:v>
                </c:pt>
              </c:strCache>
            </c:strRef>
          </c:cat>
          <c:val>
            <c:numRef>
              <c:f>Sheet1!$B$19:$N$19</c:f>
              <c:numCache>
                <c:formatCode>General</c:formatCode>
                <c:ptCount val="13"/>
                <c:pt idx="0">
                  <c:v>50.52428623826971</c:v>
                </c:pt>
                <c:pt idx="1">
                  <c:v>52.987108840612898</c:v>
                </c:pt>
                <c:pt idx="2">
                  <c:v>56.626392736517182</c:v>
                </c:pt>
                <c:pt idx="3">
                  <c:v>63.506971546770771</c:v>
                </c:pt>
                <c:pt idx="4">
                  <c:v>81.777892734332298</c:v>
                </c:pt>
                <c:pt idx="5">
                  <c:v>82.038353408582921</c:v>
                </c:pt>
                <c:pt idx="6">
                  <c:v>85.987973384022681</c:v>
                </c:pt>
                <c:pt idx="7">
                  <c:v>87.396007508335174</c:v>
                </c:pt>
                <c:pt idx="8">
                  <c:v>86.844255341183924</c:v>
                </c:pt>
                <c:pt idx="9">
                  <c:v>84.789335643121959</c:v>
                </c:pt>
                <c:pt idx="10">
                  <c:v>81.750228106915074</c:v>
                </c:pt>
                <c:pt idx="11">
                  <c:v>77.876067421600396</c:v>
                </c:pt>
                <c:pt idx="12">
                  <c:v>73.483732771638373</c:v>
                </c:pt>
              </c:numCache>
            </c:numRef>
          </c:val>
          <c:smooth val="0"/>
          <c:extLst>
            <c:ext xmlns:c16="http://schemas.microsoft.com/office/drawing/2014/chart" uri="{C3380CC4-5D6E-409C-BE32-E72D297353CC}">
              <c16:uniqueId val="{00000000-D1D0-43B9-BE39-2900C1259130}"/>
            </c:ext>
          </c:extLst>
        </c:ser>
        <c:ser>
          <c:idx val="1"/>
          <c:order val="1"/>
          <c:tx>
            <c:strRef>
              <c:f>Sheet1!$A$20</c:f>
              <c:strCache>
                <c:ptCount val="1"/>
                <c:pt idx="0">
                  <c:v>SAB 2020 - Passive</c:v>
                </c:pt>
              </c:strCache>
            </c:strRef>
          </c:tx>
          <c:spPr>
            <a:ln w="28575" cap="rnd">
              <a:solidFill>
                <a:schemeClr val="accent2"/>
              </a:solidFill>
              <a:round/>
            </a:ln>
            <a:effectLst/>
          </c:spPr>
          <c:marker>
            <c:symbol val="none"/>
          </c:marker>
          <c:cat>
            <c:strRef>
              <c:f>Sheet1!$B$17:$N$17</c:f>
              <c:strCache>
                <c:ptCount val="13"/>
                <c:pt idx="0">
                  <c:v>2016/17</c:v>
                </c:pt>
                <c:pt idx="1">
                  <c:v>2017/18</c:v>
                </c:pt>
                <c:pt idx="2">
                  <c:v>2018/19</c:v>
                </c:pt>
                <c:pt idx="3">
                  <c:v>2019/20</c:v>
                </c:pt>
                <c:pt idx="4">
                  <c:v>2020/21</c:v>
                </c:pt>
                <c:pt idx="5">
                  <c:v>2021/22</c:v>
                </c:pt>
                <c:pt idx="6">
                  <c:v>2022/23</c:v>
                </c:pt>
                <c:pt idx="7">
                  <c:v>2023/24</c:v>
                </c:pt>
                <c:pt idx="8">
                  <c:v>2024/25</c:v>
                </c:pt>
                <c:pt idx="9">
                  <c:v>2025/26</c:v>
                </c:pt>
                <c:pt idx="10">
                  <c:v>2026/27</c:v>
                </c:pt>
                <c:pt idx="11">
                  <c:v>2027/28</c:v>
                </c:pt>
                <c:pt idx="12">
                  <c:v>2028/29</c:v>
                </c:pt>
              </c:strCache>
            </c:strRef>
          </c:cat>
          <c:val>
            <c:numRef>
              <c:f>Sheet1!$B$20:$N$20</c:f>
              <c:numCache>
                <c:formatCode>General</c:formatCode>
                <c:ptCount val="13"/>
                <c:pt idx="0">
                  <c:v>50.52428623826971</c:v>
                </c:pt>
                <c:pt idx="1">
                  <c:v>52.987108840612898</c:v>
                </c:pt>
                <c:pt idx="2">
                  <c:v>56.626392736517182</c:v>
                </c:pt>
                <c:pt idx="3">
                  <c:v>63.506971546770771</c:v>
                </c:pt>
                <c:pt idx="4">
                  <c:v>81.764731790904833</c:v>
                </c:pt>
                <c:pt idx="5">
                  <c:v>89.915857680596446</c:v>
                </c:pt>
                <c:pt idx="6">
                  <c:v>97.205034053933431</c:v>
                </c:pt>
                <c:pt idx="7">
                  <c:v>106.10214261281079</c:v>
                </c:pt>
                <c:pt idx="8">
                  <c:v>114.12410116688081</c:v>
                </c:pt>
                <c:pt idx="9">
                  <c:v>121.7328175463541</c:v>
                </c:pt>
                <c:pt idx="10">
                  <c:v>128.38625289272269</c:v>
                </c:pt>
                <c:pt idx="11">
                  <c:v>134.79146493264159</c:v>
                </c:pt>
                <c:pt idx="12">
                  <c:v>140.67685831552109</c:v>
                </c:pt>
              </c:numCache>
            </c:numRef>
          </c:val>
          <c:smooth val="0"/>
          <c:extLst>
            <c:ext xmlns:c16="http://schemas.microsoft.com/office/drawing/2014/chart" uri="{C3380CC4-5D6E-409C-BE32-E72D297353CC}">
              <c16:uniqueId val="{00000001-D1D0-43B9-BE39-2900C1259130}"/>
            </c:ext>
          </c:extLst>
        </c:ser>
        <c:ser>
          <c:idx val="2"/>
          <c:order val="2"/>
          <c:tx>
            <c:strRef>
              <c:f>Sheet1!$A$21</c:f>
              <c:strCache>
                <c:ptCount val="1"/>
                <c:pt idx="0">
                  <c:v>MTBPS</c:v>
                </c:pt>
              </c:strCache>
            </c:strRef>
          </c:tx>
          <c:spPr>
            <a:ln w="28575" cap="rnd">
              <a:solidFill>
                <a:srgbClr val="C00000"/>
              </a:solidFill>
              <a:round/>
            </a:ln>
            <a:effectLst/>
          </c:spPr>
          <c:marker>
            <c:symbol val="none"/>
          </c:marker>
          <c:dLbls>
            <c:dLbl>
              <c:idx val="8"/>
              <c:layout>
                <c:manualLayout>
                  <c:x val="0"/>
                  <c:y val="-1.842664247919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DF-4659-9D59-BF6F18F15023}"/>
                </c:ext>
              </c:extLst>
            </c:dLbl>
            <c:dLbl>
              <c:idx val="9"/>
              <c:layout>
                <c:manualLayout>
                  <c:x val="-7.7809981897436235E-3"/>
                  <c:y val="-1.579426498216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DF-4659-9D59-BF6F18F15023}"/>
                </c:ext>
              </c:extLst>
            </c:dLbl>
            <c:dLbl>
              <c:idx val="10"/>
              <c:layout>
                <c:manualLayout>
                  <c:x val="0"/>
                  <c:y val="-1.842664247919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DF-4659-9D59-BF6F18F15023}"/>
                </c:ext>
              </c:extLst>
            </c:dLbl>
            <c:dLbl>
              <c:idx val="11"/>
              <c:layout>
                <c:manualLayout>
                  <c:x val="5.187332126495749E-3"/>
                  <c:y val="-1.842664247919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DF-4659-9D59-BF6F18F15023}"/>
                </c:ext>
              </c:extLst>
            </c:dLbl>
            <c:dLbl>
              <c:idx val="12"/>
              <c:layout>
                <c:manualLayout>
                  <c:x val="-1.901999807651026E-16"/>
                  <c:y val="-1.3161887485138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DF-4659-9D59-BF6F18F15023}"/>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Sheet1!$B$17:$N$17</c:f>
              <c:strCache>
                <c:ptCount val="13"/>
                <c:pt idx="0">
                  <c:v>2016/17</c:v>
                </c:pt>
                <c:pt idx="1">
                  <c:v>2017/18</c:v>
                </c:pt>
                <c:pt idx="2">
                  <c:v>2018/19</c:v>
                </c:pt>
                <c:pt idx="3">
                  <c:v>2019/20</c:v>
                </c:pt>
                <c:pt idx="4">
                  <c:v>2020/21</c:v>
                </c:pt>
                <c:pt idx="5">
                  <c:v>2021/22</c:v>
                </c:pt>
                <c:pt idx="6">
                  <c:v>2022/23</c:v>
                </c:pt>
                <c:pt idx="7">
                  <c:v>2023/24</c:v>
                </c:pt>
                <c:pt idx="8">
                  <c:v>2024/25</c:v>
                </c:pt>
                <c:pt idx="9">
                  <c:v>2025/26</c:v>
                </c:pt>
                <c:pt idx="10">
                  <c:v>2026/27</c:v>
                </c:pt>
                <c:pt idx="11">
                  <c:v>2027/28</c:v>
                </c:pt>
                <c:pt idx="12">
                  <c:v>2028/29</c:v>
                </c:pt>
              </c:strCache>
            </c:strRef>
          </c:cat>
          <c:val>
            <c:numRef>
              <c:f>Sheet1!$B$21:$N$21</c:f>
              <c:numCache>
                <c:formatCode>General</c:formatCode>
                <c:ptCount val="13"/>
                <c:pt idx="0">
                  <c:v>50.5</c:v>
                </c:pt>
                <c:pt idx="1">
                  <c:v>53</c:v>
                </c:pt>
                <c:pt idx="2">
                  <c:v>56.6</c:v>
                </c:pt>
                <c:pt idx="3">
                  <c:v>63.3</c:v>
                </c:pt>
                <c:pt idx="4">
                  <c:v>81.8</c:v>
                </c:pt>
                <c:pt idx="5">
                  <c:v>85.6</c:v>
                </c:pt>
                <c:pt idx="6">
                  <c:v>90.1</c:v>
                </c:pt>
                <c:pt idx="7">
                  <c:v>92.9</c:v>
                </c:pt>
                <c:pt idx="8">
                  <c:v>94.6</c:v>
                </c:pt>
                <c:pt idx="9">
                  <c:v>95.3</c:v>
                </c:pt>
                <c:pt idx="10">
                  <c:v>95.1</c:v>
                </c:pt>
                <c:pt idx="11">
                  <c:v>94.5</c:v>
                </c:pt>
                <c:pt idx="12">
                  <c:v>93.3</c:v>
                </c:pt>
              </c:numCache>
            </c:numRef>
          </c:val>
          <c:smooth val="0"/>
          <c:extLst>
            <c:ext xmlns:c16="http://schemas.microsoft.com/office/drawing/2014/chart" uri="{C3380CC4-5D6E-409C-BE32-E72D297353CC}">
              <c16:uniqueId val="{00000002-D1D0-43B9-BE39-2900C1259130}"/>
            </c:ext>
          </c:extLst>
        </c:ser>
        <c:dLbls>
          <c:showLegendKey val="0"/>
          <c:showVal val="0"/>
          <c:showCatName val="0"/>
          <c:showSerName val="0"/>
          <c:showPercent val="0"/>
          <c:showBubbleSize val="0"/>
        </c:dLbls>
        <c:smooth val="0"/>
        <c:axId val="1275203392"/>
        <c:axId val="1275203936"/>
      </c:lineChart>
      <c:catAx>
        <c:axId val="127520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203936"/>
        <c:crosses val="autoZero"/>
        <c:auto val="1"/>
        <c:lblAlgn val="ctr"/>
        <c:lblOffset val="100"/>
        <c:noMultiLvlLbl val="0"/>
      </c:catAx>
      <c:valAx>
        <c:axId val="1275203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20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Sheet2!$A$2</c:f>
              <c:strCache>
                <c:ptCount val="1"/>
                <c:pt idx="0">
                  <c:v>Provinces - Budget 2020</c:v>
                </c:pt>
              </c:strCache>
            </c:strRef>
          </c:tx>
          <c:spPr>
            <a:ln w="31750" cap="rnd">
              <a:solidFill>
                <a:schemeClr val="bg2">
                  <a:lumMod val="50000"/>
                </a:schemeClr>
              </a:solidFill>
              <a:round/>
            </a:ln>
            <a:effectLst/>
          </c:spPr>
          <c:marker>
            <c:symbol val="circle"/>
            <c:size val="17"/>
            <c:spPr>
              <a:solidFill>
                <a:schemeClr val="tx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Sheet2!$B$1:$I$1</c:f>
              <c:strCache>
                <c:ptCount val="8"/>
                <c:pt idx="0">
                  <c:v> 2016/17 </c:v>
                </c:pt>
                <c:pt idx="1">
                  <c:v> 2017/18 </c:v>
                </c:pt>
                <c:pt idx="2">
                  <c:v> 2018/19 </c:v>
                </c:pt>
                <c:pt idx="3">
                  <c:v> 2019/20 </c:v>
                </c:pt>
                <c:pt idx="4">
                  <c:v> 2020/21 </c:v>
                </c:pt>
                <c:pt idx="5">
                  <c:v> 2021/22 </c:v>
                </c:pt>
                <c:pt idx="6">
                  <c:v> 2022/23 </c:v>
                </c:pt>
                <c:pt idx="7">
                  <c:v> 2023/24 </c:v>
                </c:pt>
              </c:strCache>
            </c:strRef>
          </c:cat>
          <c:val>
            <c:numRef>
              <c:f>Sheet2!$B$2:$H$2</c:f>
              <c:numCache>
                <c:formatCode>_(* #,##0.0_);_*\ \-#,##0.0_);_(* "–"_);_(@_)</c:formatCode>
                <c:ptCount val="7"/>
                <c:pt idx="0">
                  <c:v>500.38400000000001</c:v>
                </c:pt>
                <c:pt idx="1">
                  <c:v>538.553</c:v>
                </c:pt>
                <c:pt idx="2">
                  <c:v>571.95399999999995</c:v>
                </c:pt>
                <c:pt idx="3">
                  <c:v>612.81700000000001</c:v>
                </c:pt>
                <c:pt idx="4">
                  <c:v>649.25599999999997</c:v>
                </c:pt>
                <c:pt idx="5">
                  <c:v>691.95100000000002</c:v>
                </c:pt>
                <c:pt idx="6">
                  <c:v>730.69</c:v>
                </c:pt>
              </c:numCache>
            </c:numRef>
          </c:val>
          <c:smooth val="0"/>
          <c:extLst>
            <c:ext xmlns:c16="http://schemas.microsoft.com/office/drawing/2014/chart" uri="{C3380CC4-5D6E-409C-BE32-E72D297353CC}">
              <c16:uniqueId val="{00000000-BB80-41C7-8A5D-73DE8CF3166F}"/>
            </c:ext>
          </c:extLst>
        </c:ser>
        <c:ser>
          <c:idx val="1"/>
          <c:order val="1"/>
          <c:tx>
            <c:strRef>
              <c:f>Sheet2!$A$3</c:f>
              <c:strCache>
                <c:ptCount val="1"/>
                <c:pt idx="0">
                  <c:v>Provinces - MTBPS</c:v>
                </c:pt>
              </c:strCache>
            </c:strRef>
          </c:tx>
          <c:spPr>
            <a:ln w="31750" cap="rnd">
              <a:solidFill>
                <a:schemeClr val="bg2"/>
              </a:solidFill>
              <a:round/>
            </a:ln>
            <a:effectLst/>
          </c:spPr>
          <c:marker>
            <c:symbol val="circle"/>
            <c:size val="17"/>
            <c:spPr>
              <a:solidFill>
                <a:schemeClr val="bg2"/>
              </a:solidFill>
              <a:ln>
                <a:solidFill>
                  <a:schemeClr val="bg1"/>
                </a:solidFill>
              </a:ln>
              <a:effectLst/>
            </c:spPr>
          </c:marker>
          <c:dLbls>
            <c:dLbl>
              <c:idx val="1"/>
              <c:layout>
                <c:manualLayout>
                  <c:x val="-7.1987684184185996E-2"/>
                  <c:y val="7.9805610214432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B80-41C7-8A5D-73DE8CF3166F}"/>
                </c:ext>
              </c:extLst>
            </c:dLbl>
            <c:dLbl>
              <c:idx val="2"/>
              <c:layout>
                <c:manualLayout>
                  <c:x val="-6.5079077256720935E-2"/>
                  <c:y val="9.0688193425491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80-41C7-8A5D-73DE8CF3166F}"/>
                </c:ext>
              </c:extLst>
            </c:dLbl>
            <c:dLbl>
              <c:idx val="3"/>
              <c:delete val="1"/>
              <c:extLst>
                <c:ext xmlns:c15="http://schemas.microsoft.com/office/drawing/2012/chart" uri="{CE6537A1-D6FC-4f65-9D91-7224C49458BB}"/>
                <c:ext xmlns:c16="http://schemas.microsoft.com/office/drawing/2014/chart" uri="{C3380CC4-5D6E-409C-BE32-E72D297353CC}">
                  <c16:uniqueId val="{00000009-BB80-41C7-8A5D-73DE8CF3166F}"/>
                </c:ext>
              </c:extLst>
            </c:dLbl>
            <c:dLbl>
              <c:idx val="4"/>
              <c:layout>
                <c:manualLayout>
                  <c:x val="-8.5804898039116131E-2"/>
                  <c:y val="5.4412916055294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80-41C7-8A5D-73DE8CF3166F}"/>
                </c:ext>
              </c:extLst>
            </c:dLbl>
            <c:dLbl>
              <c:idx val="5"/>
              <c:layout>
                <c:manualLayout>
                  <c:x val="-7.1987684184185996E-2"/>
                  <c:y val="5.4412916055294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80-41C7-8A5D-73DE8CF3166F}"/>
                </c:ext>
              </c:extLst>
            </c:dLbl>
            <c:dLbl>
              <c:idx val="6"/>
              <c:layout>
                <c:manualLayout>
                  <c:x val="-7.42905531600076E-2"/>
                  <c:y val="6.8923027003373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80-41C7-8A5D-73DE8CF3166F}"/>
                </c:ext>
              </c:extLst>
            </c:dLbl>
            <c:dLbl>
              <c:idx val="7"/>
              <c:layout>
                <c:manualLayout>
                  <c:x val="-4.6068984525445798E-2"/>
                  <c:y val="6.8923027003373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80-41C7-8A5D-73DE8CF3166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3399"/>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Sheet2!$B$1:$I$1</c:f>
              <c:strCache>
                <c:ptCount val="8"/>
                <c:pt idx="0">
                  <c:v> 2016/17 </c:v>
                </c:pt>
                <c:pt idx="1">
                  <c:v> 2017/18 </c:v>
                </c:pt>
                <c:pt idx="2">
                  <c:v> 2018/19 </c:v>
                </c:pt>
                <c:pt idx="3">
                  <c:v> 2019/20 </c:v>
                </c:pt>
                <c:pt idx="4">
                  <c:v> 2020/21 </c:v>
                </c:pt>
                <c:pt idx="5">
                  <c:v> 2021/22 </c:v>
                </c:pt>
                <c:pt idx="6">
                  <c:v> 2022/23 </c:v>
                </c:pt>
                <c:pt idx="7">
                  <c:v> 2023/24 </c:v>
                </c:pt>
              </c:strCache>
            </c:strRef>
          </c:cat>
          <c:val>
            <c:numRef>
              <c:f>Sheet2!$B$3:$I$3</c:f>
              <c:numCache>
                <c:formatCode>General</c:formatCode>
                <c:ptCount val="8"/>
                <c:pt idx="4" formatCode="_(* #,##0.0_);_*\ \-#,##0.0_);_(* &quot;–&quot;_);_(@_)">
                  <c:v>628.31100000000004</c:v>
                </c:pt>
                <c:pt idx="5" formatCode="_(* #,##0.0_);_*\ \-#,##0.0_);_(* &quot;–&quot;_);_(@_)">
                  <c:v>629.35400000000004</c:v>
                </c:pt>
                <c:pt idx="6" formatCode="_(* #,##0.0_);_*\ \-#,##0.0_);_(* &quot;–&quot;_);_(@_)">
                  <c:v>641.755</c:v>
                </c:pt>
                <c:pt idx="7" formatCode="_(* #,##0.0_);_*\ \-#,##0.0_);_(* &quot;–&quot;_);_(@_)">
                  <c:v>645.56299999999999</c:v>
                </c:pt>
              </c:numCache>
            </c:numRef>
          </c:val>
          <c:smooth val="0"/>
          <c:extLst>
            <c:ext xmlns:c16="http://schemas.microsoft.com/office/drawing/2014/chart" uri="{C3380CC4-5D6E-409C-BE32-E72D297353CC}">
              <c16:uniqueId val="{00000001-BB80-41C7-8A5D-73DE8CF3166F}"/>
            </c:ext>
          </c:extLst>
        </c:ser>
        <c:dLbls>
          <c:dLblPos val="ctr"/>
          <c:showLegendKey val="0"/>
          <c:showVal val="1"/>
          <c:showCatName val="0"/>
          <c:showSerName val="0"/>
          <c:showPercent val="0"/>
          <c:showBubbleSize val="0"/>
        </c:dLbls>
        <c:marker val="1"/>
        <c:smooth val="0"/>
        <c:axId val="1275199584"/>
        <c:axId val="1275198496"/>
      </c:lineChart>
      <c:catAx>
        <c:axId val="12751995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75198496"/>
        <c:crosses val="autoZero"/>
        <c:auto val="1"/>
        <c:lblAlgn val="ctr"/>
        <c:lblOffset val="100"/>
        <c:noMultiLvlLbl val="0"/>
      </c:catAx>
      <c:valAx>
        <c:axId val="1275198496"/>
        <c:scaling>
          <c:orientation val="minMax"/>
        </c:scaling>
        <c:delete val="1"/>
        <c:axPos val="l"/>
        <c:numFmt formatCode="#,##0" sourceLinked="0"/>
        <c:majorTickMark val="none"/>
        <c:minorTickMark val="none"/>
        <c:tickLblPos val="nextTo"/>
        <c:crossAx val="12751995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lumMod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78D27-9241-428B-A868-4BD1ACBEC30A}" type="doc">
      <dgm:prSet loTypeId="urn:microsoft.com/office/officeart/2009/3/layout/BlockDescendingList" loCatId="list" qsTypeId="urn:microsoft.com/office/officeart/2005/8/quickstyle/simple1" qsCatId="simple" csTypeId="urn:microsoft.com/office/officeart/2005/8/colors/accent0_3" csCatId="mainScheme" phldr="1"/>
      <dgm:spPr/>
      <dgm:t>
        <a:bodyPr/>
        <a:lstStyle/>
        <a:p>
          <a:endParaRPr lang="en-ZA"/>
        </a:p>
      </dgm:t>
    </dgm:pt>
    <dgm:pt modelId="{C1EBFC66-E9B5-4F8A-8C25-FEF5A3DEA58C}">
      <dgm:prSet/>
      <dgm:spPr/>
      <dgm:t>
        <a:bodyPr/>
        <a:lstStyle/>
        <a:p>
          <a:r>
            <a:rPr lang="en-ZA"/>
            <a:t>Cautionary notes</a:t>
          </a:r>
        </a:p>
      </dgm:t>
    </dgm:pt>
    <dgm:pt modelId="{6038476F-65CC-419B-8A33-F2D1AADDC5DF}" type="parTrans" cxnId="{80849509-AE9F-42D6-A0FB-1C92D04864D8}">
      <dgm:prSet/>
      <dgm:spPr/>
      <dgm:t>
        <a:bodyPr/>
        <a:lstStyle/>
        <a:p>
          <a:endParaRPr lang="en-ZA"/>
        </a:p>
      </dgm:t>
    </dgm:pt>
    <dgm:pt modelId="{B651A855-D3DB-40A5-BEBF-9ED9D60669E4}" type="sibTrans" cxnId="{80849509-AE9F-42D6-A0FB-1C92D04864D8}">
      <dgm:prSet/>
      <dgm:spPr/>
      <dgm:t>
        <a:bodyPr/>
        <a:lstStyle/>
        <a:p>
          <a:endParaRPr lang="en-ZA"/>
        </a:p>
      </dgm:t>
    </dgm:pt>
    <dgm:pt modelId="{0F329853-1B27-402B-9E37-6FCC0B6A2964}">
      <dgm:prSet/>
      <dgm:spPr/>
      <dgm:t>
        <a:bodyPr/>
        <a:lstStyle/>
        <a:p>
          <a:pPr>
            <a:buFont typeface="Arial" panose="020B0604020202020204" pitchFamily="34" charset="0"/>
            <a:buChar char="•"/>
          </a:pPr>
          <a:r>
            <a:rPr lang="en-ZA" dirty="0"/>
            <a:t>1. Adjustments estimated (20/21) vs MTBPS preliminary estimates (21/22 onwards)</a:t>
          </a:r>
        </a:p>
      </dgm:t>
    </dgm:pt>
    <dgm:pt modelId="{5978335B-4F14-451A-9D28-F1F8ABFDB09A}" type="parTrans" cxnId="{29868C80-0223-420D-83C0-5AF3D42E4FB4}">
      <dgm:prSet/>
      <dgm:spPr/>
      <dgm:t>
        <a:bodyPr/>
        <a:lstStyle/>
        <a:p>
          <a:endParaRPr lang="en-ZA"/>
        </a:p>
      </dgm:t>
    </dgm:pt>
    <dgm:pt modelId="{0BB5E84A-B3BA-4810-A7AA-201F3551191B}" type="sibTrans" cxnId="{29868C80-0223-420D-83C0-5AF3D42E4FB4}">
      <dgm:prSet/>
      <dgm:spPr/>
      <dgm:t>
        <a:bodyPr/>
        <a:lstStyle/>
        <a:p>
          <a:endParaRPr lang="en-ZA"/>
        </a:p>
      </dgm:t>
    </dgm:pt>
    <dgm:pt modelId="{ECDF4B40-0B14-4716-8FFC-F6213143E4F6}">
      <dgm:prSet/>
      <dgm:spPr/>
      <dgm:t>
        <a:bodyPr/>
        <a:lstStyle/>
        <a:p>
          <a:pPr>
            <a:buFont typeface="Arial" panose="020B0604020202020204" pitchFamily="34" charset="0"/>
            <a:buChar char="•"/>
          </a:pPr>
          <a:r>
            <a:rPr lang="en-ZA" dirty="0"/>
            <a:t>2. Pass through and carry over effects of compensation reductions</a:t>
          </a:r>
        </a:p>
      </dgm:t>
    </dgm:pt>
    <dgm:pt modelId="{9C637BFD-77FC-4D7D-82E9-2224EA1DE817}" type="parTrans" cxnId="{1D8E0787-C402-4430-B2BB-7E8337010B3A}">
      <dgm:prSet/>
      <dgm:spPr/>
      <dgm:t>
        <a:bodyPr/>
        <a:lstStyle/>
        <a:p>
          <a:endParaRPr lang="en-ZA"/>
        </a:p>
      </dgm:t>
    </dgm:pt>
    <dgm:pt modelId="{F9DAF1D7-8B29-4A04-A317-F8894BFF369B}" type="sibTrans" cxnId="{1D8E0787-C402-4430-B2BB-7E8337010B3A}">
      <dgm:prSet/>
      <dgm:spPr/>
      <dgm:t>
        <a:bodyPr/>
        <a:lstStyle/>
        <a:p>
          <a:endParaRPr lang="en-ZA"/>
        </a:p>
      </dgm:t>
    </dgm:pt>
    <dgm:pt modelId="{7BA5E834-0F41-4694-8806-7E16C3CDFBC6}" type="pres">
      <dgm:prSet presAssocID="{B5578D27-9241-428B-A868-4BD1ACBEC30A}" presName="Name0" presStyleCnt="0">
        <dgm:presLayoutVars>
          <dgm:chMax val="7"/>
          <dgm:chPref val="7"/>
          <dgm:dir/>
          <dgm:animLvl val="lvl"/>
        </dgm:presLayoutVars>
      </dgm:prSet>
      <dgm:spPr/>
    </dgm:pt>
    <dgm:pt modelId="{0A7ECC6D-17BC-43B2-ABCE-A871DAF92281}" type="pres">
      <dgm:prSet presAssocID="{C1EBFC66-E9B5-4F8A-8C25-FEF5A3DEA58C}" presName="parentText_1" presStyleLbl="node1" presStyleIdx="0" presStyleCnt="1">
        <dgm:presLayoutVars>
          <dgm:chMax val="1"/>
          <dgm:chPref val="1"/>
          <dgm:bulletEnabled val="1"/>
        </dgm:presLayoutVars>
      </dgm:prSet>
      <dgm:spPr/>
    </dgm:pt>
    <dgm:pt modelId="{E6F77AF5-D149-4489-B582-9FD77767FBB4}" type="pres">
      <dgm:prSet presAssocID="{C1EBFC66-E9B5-4F8A-8C25-FEF5A3DEA58C}" presName="childText_1" presStyleLbl="node1" presStyleIdx="0" presStyleCnt="1">
        <dgm:presLayoutVars>
          <dgm:chMax val="0"/>
          <dgm:chPref val="0"/>
          <dgm:bulletEnabled val="1"/>
        </dgm:presLayoutVars>
      </dgm:prSet>
      <dgm:spPr/>
    </dgm:pt>
    <dgm:pt modelId="{4775C461-98F6-4C16-A05C-F503635F5D02}" type="pres">
      <dgm:prSet presAssocID="{C1EBFC66-E9B5-4F8A-8C25-FEF5A3DEA58C}" presName="accentShape_1" presStyleCnt="0"/>
      <dgm:spPr/>
    </dgm:pt>
    <dgm:pt modelId="{984F4112-6C32-4E2F-98C3-B736DD001DE8}" type="pres">
      <dgm:prSet presAssocID="{C1EBFC66-E9B5-4F8A-8C25-FEF5A3DEA58C}" presName="imageRepeatNode" presStyleLbl="node1" presStyleIdx="0" presStyleCnt="1" custLinFactNeighborX="0" custLinFactNeighborY="-11624"/>
      <dgm:spPr/>
    </dgm:pt>
  </dgm:ptLst>
  <dgm:cxnLst>
    <dgm:cxn modelId="{80849509-AE9F-42D6-A0FB-1C92D04864D8}" srcId="{B5578D27-9241-428B-A868-4BD1ACBEC30A}" destId="{C1EBFC66-E9B5-4F8A-8C25-FEF5A3DEA58C}" srcOrd="0" destOrd="0" parTransId="{6038476F-65CC-419B-8A33-F2D1AADDC5DF}" sibTransId="{B651A855-D3DB-40A5-BEBF-9ED9D60669E4}"/>
    <dgm:cxn modelId="{C1026E33-BAB2-4D88-A74A-A26EF7CA12D5}" type="presOf" srcId="{0F329853-1B27-402B-9E37-6FCC0B6A2964}" destId="{E6F77AF5-D149-4489-B582-9FD77767FBB4}" srcOrd="0" destOrd="0" presId="urn:microsoft.com/office/officeart/2009/3/layout/BlockDescendingList"/>
    <dgm:cxn modelId="{B3B1553E-F478-40B0-A217-B04AAB69BB28}" type="presOf" srcId="{C1EBFC66-E9B5-4F8A-8C25-FEF5A3DEA58C}" destId="{0A7ECC6D-17BC-43B2-ABCE-A871DAF92281}" srcOrd="0" destOrd="0" presId="urn:microsoft.com/office/officeart/2009/3/layout/BlockDescendingList"/>
    <dgm:cxn modelId="{FB5B5278-EC5A-4C13-9A4C-06E49C28DEA0}" type="presOf" srcId="{ECDF4B40-0B14-4716-8FFC-F6213143E4F6}" destId="{E6F77AF5-D149-4489-B582-9FD77767FBB4}" srcOrd="0" destOrd="1" presId="urn:microsoft.com/office/officeart/2009/3/layout/BlockDescendingList"/>
    <dgm:cxn modelId="{5C21F05A-4CF4-4CC0-B9F5-9C5E14C6FC92}" type="presOf" srcId="{C1EBFC66-E9B5-4F8A-8C25-FEF5A3DEA58C}" destId="{984F4112-6C32-4E2F-98C3-B736DD001DE8}" srcOrd="1" destOrd="0" presId="urn:microsoft.com/office/officeart/2009/3/layout/BlockDescendingList"/>
    <dgm:cxn modelId="{29868C80-0223-420D-83C0-5AF3D42E4FB4}" srcId="{C1EBFC66-E9B5-4F8A-8C25-FEF5A3DEA58C}" destId="{0F329853-1B27-402B-9E37-6FCC0B6A2964}" srcOrd="0" destOrd="0" parTransId="{5978335B-4F14-451A-9D28-F1F8ABFDB09A}" sibTransId="{0BB5E84A-B3BA-4810-A7AA-201F3551191B}"/>
    <dgm:cxn modelId="{1D8E0787-C402-4430-B2BB-7E8337010B3A}" srcId="{C1EBFC66-E9B5-4F8A-8C25-FEF5A3DEA58C}" destId="{ECDF4B40-0B14-4716-8FFC-F6213143E4F6}" srcOrd="1" destOrd="0" parTransId="{9C637BFD-77FC-4D7D-82E9-2224EA1DE817}" sibTransId="{F9DAF1D7-8B29-4A04-A317-F8894BFF369B}"/>
    <dgm:cxn modelId="{758E86A3-7055-4042-A2C5-8EC101D44248}" type="presOf" srcId="{B5578D27-9241-428B-A868-4BD1ACBEC30A}" destId="{7BA5E834-0F41-4694-8806-7E16C3CDFBC6}" srcOrd="0" destOrd="0" presId="urn:microsoft.com/office/officeart/2009/3/layout/BlockDescendingList"/>
    <dgm:cxn modelId="{5544D13B-7B8C-4E38-B183-5043A03ED085}" type="presParOf" srcId="{7BA5E834-0F41-4694-8806-7E16C3CDFBC6}" destId="{0A7ECC6D-17BC-43B2-ABCE-A871DAF92281}" srcOrd="0" destOrd="0" presId="urn:microsoft.com/office/officeart/2009/3/layout/BlockDescendingList"/>
    <dgm:cxn modelId="{47A45BEF-42A9-4F5D-964A-0784AF6E6827}" type="presParOf" srcId="{7BA5E834-0F41-4694-8806-7E16C3CDFBC6}" destId="{E6F77AF5-D149-4489-B582-9FD77767FBB4}" srcOrd="1" destOrd="0" presId="urn:microsoft.com/office/officeart/2009/3/layout/BlockDescendingList"/>
    <dgm:cxn modelId="{A0E0D380-C5AA-444D-9580-198A2EF35FF7}" type="presParOf" srcId="{7BA5E834-0F41-4694-8806-7E16C3CDFBC6}" destId="{4775C461-98F6-4C16-A05C-F503635F5D02}" srcOrd="2" destOrd="0" presId="urn:microsoft.com/office/officeart/2009/3/layout/BlockDescendingList"/>
    <dgm:cxn modelId="{4C6F7628-C49A-4472-8C51-9F4C50FF72B8}" type="presParOf" srcId="{4775C461-98F6-4C16-A05C-F503635F5D02}" destId="{984F4112-6C32-4E2F-98C3-B736DD001DE8}"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50070-4FA8-480B-9401-8B1A49F60D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7B7F77C-C85F-4D94-AF02-3E08E8589BFF}">
      <dgm:prSet phldrT="[Text]" custT="1"/>
      <dgm:spPr>
        <a:solidFill>
          <a:srgbClr val="8D6E97"/>
        </a:solidFill>
      </dgm:spPr>
      <dgm:t>
        <a:bodyPr/>
        <a:lstStyle/>
        <a:p>
          <a:r>
            <a:rPr lang="en-US" sz="1600" b="1" dirty="0"/>
            <a:t>Allocative efficiency</a:t>
          </a:r>
        </a:p>
      </dgm:t>
    </dgm:pt>
    <dgm:pt modelId="{7A8CBCD4-857A-4C98-8DD2-376008EE5AEA}" type="parTrans" cxnId="{919B6382-F6C9-4DAC-B7AE-FF534659F5EC}">
      <dgm:prSet/>
      <dgm:spPr/>
      <dgm:t>
        <a:bodyPr/>
        <a:lstStyle/>
        <a:p>
          <a:endParaRPr lang="en-US" sz="1100"/>
        </a:p>
      </dgm:t>
    </dgm:pt>
    <dgm:pt modelId="{0E1FFA87-2489-409A-9AF1-CD06DD9C1CF4}" type="sibTrans" cxnId="{919B6382-F6C9-4DAC-B7AE-FF534659F5EC}">
      <dgm:prSet/>
      <dgm:spPr/>
      <dgm:t>
        <a:bodyPr/>
        <a:lstStyle/>
        <a:p>
          <a:endParaRPr lang="en-US" sz="1100"/>
        </a:p>
      </dgm:t>
    </dgm:pt>
    <dgm:pt modelId="{375B4CE3-D2FF-4A7E-9491-8D510BE0F35C}">
      <dgm:prSet custT="1"/>
      <dgm:spPr>
        <a:solidFill>
          <a:srgbClr val="7FA5AE"/>
        </a:solidFill>
      </dgm:spPr>
      <dgm:t>
        <a:bodyPr/>
        <a:lstStyle/>
        <a:p>
          <a:r>
            <a:rPr lang="en-US" sz="1800" b="1" dirty="0"/>
            <a:t>Fiscal sustainability</a:t>
          </a:r>
        </a:p>
      </dgm:t>
    </dgm:pt>
    <dgm:pt modelId="{DFE5AC09-9C24-41A3-BB93-FBC5783162A6}" type="parTrans" cxnId="{4234918C-5386-4DBD-BD71-226F1083F9C2}">
      <dgm:prSet/>
      <dgm:spPr/>
      <dgm:t>
        <a:bodyPr/>
        <a:lstStyle/>
        <a:p>
          <a:endParaRPr lang="en-US" sz="1100"/>
        </a:p>
      </dgm:t>
    </dgm:pt>
    <dgm:pt modelId="{A46B0EC5-91D0-467F-91DE-016FA6755C3E}" type="sibTrans" cxnId="{4234918C-5386-4DBD-BD71-226F1083F9C2}">
      <dgm:prSet/>
      <dgm:spPr/>
      <dgm:t>
        <a:bodyPr/>
        <a:lstStyle/>
        <a:p>
          <a:endParaRPr lang="en-US" sz="1100"/>
        </a:p>
      </dgm:t>
    </dgm:pt>
    <dgm:pt modelId="{37733328-9EF0-43D0-9CB9-F0E79FBD8574}">
      <dgm:prSet custT="1"/>
      <dgm:spPr>
        <a:solidFill>
          <a:srgbClr val="8FAD15"/>
        </a:solidFill>
      </dgm:spPr>
      <dgm:t>
        <a:bodyPr/>
        <a:lstStyle/>
        <a:p>
          <a:r>
            <a:rPr lang="en-US" sz="1800" b="1" dirty="0"/>
            <a:t>Fiscal discipline</a:t>
          </a:r>
        </a:p>
      </dgm:t>
    </dgm:pt>
    <dgm:pt modelId="{6E28CD3D-7F23-4D81-A803-51381686FB0B}" type="parTrans" cxnId="{9D9C2F9F-C950-40E9-BECC-7E2026CD0E4F}">
      <dgm:prSet/>
      <dgm:spPr/>
      <dgm:t>
        <a:bodyPr/>
        <a:lstStyle/>
        <a:p>
          <a:endParaRPr lang="en-US" sz="1100"/>
        </a:p>
      </dgm:t>
    </dgm:pt>
    <dgm:pt modelId="{06F67FCC-ECE9-4638-98F1-D45F542A83A1}" type="sibTrans" cxnId="{9D9C2F9F-C950-40E9-BECC-7E2026CD0E4F}">
      <dgm:prSet/>
      <dgm:spPr/>
      <dgm:t>
        <a:bodyPr/>
        <a:lstStyle/>
        <a:p>
          <a:endParaRPr lang="en-US" sz="1100"/>
        </a:p>
      </dgm:t>
    </dgm:pt>
    <dgm:pt modelId="{B41AFE90-2518-433F-9E9B-3D642625AF1E}">
      <dgm:prSet phldrT="[Text]" custT="1"/>
      <dgm:spPr>
        <a:solidFill>
          <a:srgbClr val="968C83"/>
        </a:solidFill>
      </dgm:spPr>
      <dgm:t>
        <a:bodyPr/>
        <a:lstStyle/>
        <a:p>
          <a:r>
            <a:rPr lang="en-US" sz="1600" b="1" dirty="0"/>
            <a:t>Fiscal consolidation</a:t>
          </a:r>
        </a:p>
      </dgm:t>
    </dgm:pt>
    <dgm:pt modelId="{DC622132-3573-468D-B0C7-8E1A9089FCD5}" type="parTrans" cxnId="{6D8A7D6F-6CD8-4BF5-A78B-E9267DE39FB8}">
      <dgm:prSet/>
      <dgm:spPr/>
      <dgm:t>
        <a:bodyPr/>
        <a:lstStyle/>
        <a:p>
          <a:endParaRPr lang="en-US"/>
        </a:p>
      </dgm:t>
    </dgm:pt>
    <dgm:pt modelId="{51B33648-4F81-4688-8623-8A0000D76521}" type="sibTrans" cxnId="{6D8A7D6F-6CD8-4BF5-A78B-E9267DE39FB8}">
      <dgm:prSet/>
      <dgm:spPr/>
      <dgm:t>
        <a:bodyPr/>
        <a:lstStyle/>
        <a:p>
          <a:endParaRPr lang="en-US"/>
        </a:p>
      </dgm:t>
    </dgm:pt>
    <dgm:pt modelId="{69570917-DA3A-405C-9A6E-1032E45F54D7}" type="pres">
      <dgm:prSet presAssocID="{CBE50070-4FA8-480B-9401-8B1A49F60D91}" presName="diagram" presStyleCnt="0">
        <dgm:presLayoutVars>
          <dgm:dir/>
          <dgm:resizeHandles val="exact"/>
        </dgm:presLayoutVars>
      </dgm:prSet>
      <dgm:spPr/>
    </dgm:pt>
    <dgm:pt modelId="{CD97357F-8F50-437F-88E3-076148D4B45A}" type="pres">
      <dgm:prSet presAssocID="{B41AFE90-2518-433F-9E9B-3D642625AF1E}" presName="node" presStyleLbl="node1" presStyleIdx="0" presStyleCnt="4">
        <dgm:presLayoutVars>
          <dgm:bulletEnabled val="1"/>
        </dgm:presLayoutVars>
      </dgm:prSet>
      <dgm:spPr/>
    </dgm:pt>
    <dgm:pt modelId="{81FDCD37-4DB2-4023-B64F-7A7B30CD78EB}" type="pres">
      <dgm:prSet presAssocID="{51B33648-4F81-4688-8623-8A0000D76521}" presName="sibTrans" presStyleCnt="0"/>
      <dgm:spPr/>
    </dgm:pt>
    <dgm:pt modelId="{D8C9FDEF-E2B8-43F4-9F00-10F6D949644B}" type="pres">
      <dgm:prSet presAssocID="{D7B7F77C-C85F-4D94-AF02-3E08E8589BFF}" presName="node" presStyleLbl="node1" presStyleIdx="1" presStyleCnt="4">
        <dgm:presLayoutVars>
          <dgm:bulletEnabled val="1"/>
        </dgm:presLayoutVars>
      </dgm:prSet>
      <dgm:spPr/>
    </dgm:pt>
    <dgm:pt modelId="{F82298A0-D0B7-4FBC-8374-E0A8731B41A2}" type="pres">
      <dgm:prSet presAssocID="{0E1FFA87-2489-409A-9AF1-CD06DD9C1CF4}" presName="sibTrans" presStyleCnt="0"/>
      <dgm:spPr/>
    </dgm:pt>
    <dgm:pt modelId="{85ED88CB-A561-4339-A432-644C2722B841}" type="pres">
      <dgm:prSet presAssocID="{375B4CE3-D2FF-4A7E-9491-8D510BE0F35C}" presName="node" presStyleLbl="node1" presStyleIdx="2" presStyleCnt="4" custLinFactNeighborY="6679">
        <dgm:presLayoutVars>
          <dgm:bulletEnabled val="1"/>
        </dgm:presLayoutVars>
      </dgm:prSet>
      <dgm:spPr/>
    </dgm:pt>
    <dgm:pt modelId="{D1989312-1FD0-4AC2-A117-FF4E2852CAD7}" type="pres">
      <dgm:prSet presAssocID="{A46B0EC5-91D0-467F-91DE-016FA6755C3E}" presName="sibTrans" presStyleCnt="0"/>
      <dgm:spPr/>
    </dgm:pt>
    <dgm:pt modelId="{52E8EAE0-BCE8-4A47-BE74-F74465BBDC4B}" type="pres">
      <dgm:prSet presAssocID="{37733328-9EF0-43D0-9CB9-F0E79FBD8574}" presName="node" presStyleLbl="node1" presStyleIdx="3" presStyleCnt="4" custLinFactNeighborY="6679">
        <dgm:presLayoutVars>
          <dgm:bulletEnabled val="1"/>
        </dgm:presLayoutVars>
      </dgm:prSet>
      <dgm:spPr/>
    </dgm:pt>
  </dgm:ptLst>
  <dgm:cxnLst>
    <dgm:cxn modelId="{D41F8901-75D0-4E3A-8DC5-CE3D861C7E56}" type="presOf" srcId="{B41AFE90-2518-433F-9E9B-3D642625AF1E}" destId="{CD97357F-8F50-437F-88E3-076148D4B45A}" srcOrd="0" destOrd="0" presId="urn:microsoft.com/office/officeart/2005/8/layout/default"/>
    <dgm:cxn modelId="{D4D52802-2169-4AB5-A6CC-BE18A197C130}" type="presOf" srcId="{375B4CE3-D2FF-4A7E-9491-8D510BE0F35C}" destId="{85ED88CB-A561-4339-A432-644C2722B841}" srcOrd="0" destOrd="0" presId="urn:microsoft.com/office/officeart/2005/8/layout/default"/>
    <dgm:cxn modelId="{6D8A7D6F-6CD8-4BF5-A78B-E9267DE39FB8}" srcId="{CBE50070-4FA8-480B-9401-8B1A49F60D91}" destId="{B41AFE90-2518-433F-9E9B-3D642625AF1E}" srcOrd="0" destOrd="0" parTransId="{DC622132-3573-468D-B0C7-8E1A9089FCD5}" sibTransId="{51B33648-4F81-4688-8623-8A0000D76521}"/>
    <dgm:cxn modelId="{919B6382-F6C9-4DAC-B7AE-FF534659F5EC}" srcId="{CBE50070-4FA8-480B-9401-8B1A49F60D91}" destId="{D7B7F77C-C85F-4D94-AF02-3E08E8589BFF}" srcOrd="1" destOrd="0" parTransId="{7A8CBCD4-857A-4C98-8DD2-376008EE5AEA}" sibTransId="{0E1FFA87-2489-409A-9AF1-CD06DD9C1CF4}"/>
    <dgm:cxn modelId="{4234918C-5386-4DBD-BD71-226F1083F9C2}" srcId="{CBE50070-4FA8-480B-9401-8B1A49F60D91}" destId="{375B4CE3-D2FF-4A7E-9491-8D510BE0F35C}" srcOrd="2" destOrd="0" parTransId="{DFE5AC09-9C24-41A3-BB93-FBC5783162A6}" sibTransId="{A46B0EC5-91D0-467F-91DE-016FA6755C3E}"/>
    <dgm:cxn modelId="{1924A294-2EDA-4E64-A8E0-2E46A4BFBC30}" type="presOf" srcId="{D7B7F77C-C85F-4D94-AF02-3E08E8589BFF}" destId="{D8C9FDEF-E2B8-43F4-9F00-10F6D949644B}" srcOrd="0" destOrd="0" presId="urn:microsoft.com/office/officeart/2005/8/layout/default"/>
    <dgm:cxn modelId="{9D9C2F9F-C950-40E9-BECC-7E2026CD0E4F}" srcId="{CBE50070-4FA8-480B-9401-8B1A49F60D91}" destId="{37733328-9EF0-43D0-9CB9-F0E79FBD8574}" srcOrd="3" destOrd="0" parTransId="{6E28CD3D-7F23-4D81-A803-51381686FB0B}" sibTransId="{06F67FCC-ECE9-4638-98F1-D45F542A83A1}"/>
    <dgm:cxn modelId="{DAB3F2A1-FC3B-4E7B-866C-C71D8531FF50}" type="presOf" srcId="{37733328-9EF0-43D0-9CB9-F0E79FBD8574}" destId="{52E8EAE0-BCE8-4A47-BE74-F74465BBDC4B}" srcOrd="0" destOrd="0" presId="urn:microsoft.com/office/officeart/2005/8/layout/default"/>
    <dgm:cxn modelId="{D089EEFA-40E6-40BA-A65F-5368F462B4FF}" type="presOf" srcId="{CBE50070-4FA8-480B-9401-8B1A49F60D91}" destId="{69570917-DA3A-405C-9A6E-1032E45F54D7}" srcOrd="0" destOrd="0" presId="urn:microsoft.com/office/officeart/2005/8/layout/default"/>
    <dgm:cxn modelId="{7F28DBBD-D202-4DA7-ACF3-6E05DC8FF99A}" type="presParOf" srcId="{69570917-DA3A-405C-9A6E-1032E45F54D7}" destId="{CD97357F-8F50-437F-88E3-076148D4B45A}" srcOrd="0" destOrd="0" presId="urn:microsoft.com/office/officeart/2005/8/layout/default"/>
    <dgm:cxn modelId="{E3B79C0F-C53B-49D0-B460-D28377C1825E}" type="presParOf" srcId="{69570917-DA3A-405C-9A6E-1032E45F54D7}" destId="{81FDCD37-4DB2-4023-B64F-7A7B30CD78EB}" srcOrd="1" destOrd="0" presId="urn:microsoft.com/office/officeart/2005/8/layout/default"/>
    <dgm:cxn modelId="{D59B27C6-9D88-41DC-880B-C48C1AD3DAB9}" type="presParOf" srcId="{69570917-DA3A-405C-9A6E-1032E45F54D7}" destId="{D8C9FDEF-E2B8-43F4-9F00-10F6D949644B}" srcOrd="2" destOrd="0" presId="urn:microsoft.com/office/officeart/2005/8/layout/default"/>
    <dgm:cxn modelId="{DD03C9FC-7147-425B-A719-DC53C2556297}" type="presParOf" srcId="{69570917-DA3A-405C-9A6E-1032E45F54D7}" destId="{F82298A0-D0B7-4FBC-8374-E0A8731B41A2}" srcOrd="3" destOrd="0" presId="urn:microsoft.com/office/officeart/2005/8/layout/default"/>
    <dgm:cxn modelId="{1F3857A0-9608-4AC0-B512-8E2A3E0A494C}" type="presParOf" srcId="{69570917-DA3A-405C-9A6E-1032E45F54D7}" destId="{85ED88CB-A561-4339-A432-644C2722B841}" srcOrd="4" destOrd="0" presId="urn:microsoft.com/office/officeart/2005/8/layout/default"/>
    <dgm:cxn modelId="{E2945024-A42C-4E09-A670-1BD7DF5BB14A}" type="presParOf" srcId="{69570917-DA3A-405C-9A6E-1032E45F54D7}" destId="{D1989312-1FD0-4AC2-A117-FF4E2852CAD7}" srcOrd="5" destOrd="0" presId="urn:microsoft.com/office/officeart/2005/8/layout/default"/>
    <dgm:cxn modelId="{3EC266B5-9A76-4C6C-976E-45CD6A395569}" type="presParOf" srcId="{69570917-DA3A-405C-9A6E-1032E45F54D7}" destId="{52E8EAE0-BCE8-4A47-BE74-F74465BBDC4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BDC99-C3FA-427A-AE8B-2C6B508EC501}"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ZA"/>
        </a:p>
      </dgm:t>
    </dgm:pt>
    <dgm:pt modelId="{FDB47BCA-35B4-423F-94EB-7EE1A845F5CA}">
      <dgm:prSet phldrT="[Text]" custT="1"/>
      <dgm:spPr>
        <a:gradFill flip="none" rotWithShape="1">
          <a:gsLst>
            <a:gs pos="0">
              <a:srgbClr val="001489"/>
            </a:gs>
            <a:gs pos="33000">
              <a:schemeClr val="tx2"/>
            </a:gs>
            <a:gs pos="100000">
              <a:schemeClr val="dk2">
                <a:hueOff val="0"/>
                <a:satOff val="0"/>
                <a:lumOff val="0"/>
                <a:tint val="23500"/>
                <a:satMod val="160000"/>
              </a:schemeClr>
            </a:gs>
          </a:gsLst>
          <a:path path="circle">
            <a:fillToRect l="50000" t="50000" r="50000" b="50000"/>
          </a:path>
          <a:tileRect/>
        </a:gradFill>
        <a:ln>
          <a:solidFill>
            <a:srgbClr val="968C83"/>
          </a:solidFill>
        </a:ln>
      </dgm:spPr>
      <dgm:t>
        <a:bodyPr/>
        <a:lstStyle/>
        <a:p>
          <a:r>
            <a:rPr lang="en-US" sz="1400" dirty="0"/>
            <a:t>Fiscal Strategy</a:t>
          </a:r>
          <a:endParaRPr lang="en-ZA" sz="1400" dirty="0"/>
        </a:p>
      </dgm:t>
    </dgm:pt>
    <dgm:pt modelId="{64E85983-2F06-45A1-BAA7-155D6522D32C}" type="parTrans" cxnId="{518E213B-DA9E-4547-AC35-F595AEBB6DE1}">
      <dgm:prSet/>
      <dgm:spPr/>
      <dgm:t>
        <a:bodyPr/>
        <a:lstStyle/>
        <a:p>
          <a:endParaRPr lang="en-ZA" sz="1800"/>
        </a:p>
      </dgm:t>
    </dgm:pt>
    <dgm:pt modelId="{E12CE7F7-21D7-433A-9185-199CD72EB3CF}" type="sibTrans" cxnId="{518E213B-DA9E-4547-AC35-F595AEBB6DE1}">
      <dgm:prSet/>
      <dgm:spPr/>
      <dgm:t>
        <a:bodyPr/>
        <a:lstStyle/>
        <a:p>
          <a:endParaRPr lang="en-ZA" sz="1800"/>
        </a:p>
      </dgm:t>
    </dgm:pt>
    <dgm:pt modelId="{5E390097-117B-4F4E-81A2-F283F7028A77}">
      <dgm:prSet phldrT="[Text]" custT="1"/>
      <dgm:spPr>
        <a:solidFill>
          <a:srgbClr val="001489"/>
        </a:solidFill>
        <a:ln>
          <a:solidFill>
            <a:srgbClr val="968C83"/>
          </a:solidFill>
        </a:ln>
      </dgm:spPr>
      <dgm:t>
        <a:bodyPr/>
        <a:lstStyle/>
        <a:p>
          <a:r>
            <a:rPr lang="en-US" sz="1200" dirty="0"/>
            <a:t>Balanced Budget </a:t>
          </a:r>
        </a:p>
      </dgm:t>
    </dgm:pt>
    <dgm:pt modelId="{6D8AB3E0-ED7E-4A9E-A84F-6B827A411E93}" type="parTrans" cxnId="{A63B86F0-1AFC-4A3D-8866-E68C6714B0E0}">
      <dgm:prSet/>
      <dgm:spPr/>
      <dgm:t>
        <a:bodyPr/>
        <a:lstStyle/>
        <a:p>
          <a:endParaRPr lang="en-ZA" sz="1800"/>
        </a:p>
      </dgm:t>
    </dgm:pt>
    <dgm:pt modelId="{0468A61B-F3AC-4F6E-AFB0-D55C3D832D6D}" type="sibTrans" cxnId="{A63B86F0-1AFC-4A3D-8866-E68C6714B0E0}">
      <dgm:prSet/>
      <dgm:spPr/>
      <dgm:t>
        <a:bodyPr/>
        <a:lstStyle/>
        <a:p>
          <a:endParaRPr lang="en-ZA" sz="1800"/>
        </a:p>
      </dgm:t>
    </dgm:pt>
    <dgm:pt modelId="{31A08319-FBE2-4754-8C12-62FFAC62F2C5}">
      <dgm:prSet phldrT="[Text]" custT="1"/>
      <dgm:spPr>
        <a:solidFill>
          <a:srgbClr val="001489"/>
        </a:solidFill>
        <a:ln>
          <a:solidFill>
            <a:srgbClr val="968C83"/>
          </a:solidFill>
        </a:ln>
      </dgm:spPr>
      <dgm:t>
        <a:bodyPr/>
        <a:lstStyle/>
        <a:p>
          <a:r>
            <a:rPr lang="en-US" sz="1200" dirty="0"/>
            <a:t>Revenue </a:t>
          </a:r>
        </a:p>
      </dgm:t>
    </dgm:pt>
    <dgm:pt modelId="{24860CBE-933C-4AB5-A1A6-D9F0AC2D5833}" type="sibTrans" cxnId="{657C5CA8-F5C5-4B04-81D7-95EE36CE322F}">
      <dgm:prSet/>
      <dgm:spPr/>
      <dgm:t>
        <a:bodyPr/>
        <a:lstStyle/>
        <a:p>
          <a:endParaRPr lang="en-ZA" sz="1800"/>
        </a:p>
      </dgm:t>
    </dgm:pt>
    <dgm:pt modelId="{44176B3A-8CE4-4B0E-A5FA-DB0444243FFF}" type="parTrans" cxnId="{657C5CA8-F5C5-4B04-81D7-95EE36CE322F}">
      <dgm:prSet/>
      <dgm:spPr/>
      <dgm:t>
        <a:bodyPr/>
        <a:lstStyle/>
        <a:p>
          <a:endParaRPr lang="en-ZA" sz="1800"/>
        </a:p>
      </dgm:t>
    </dgm:pt>
    <dgm:pt modelId="{22035087-3BDB-4AA2-88B1-6D0F31C24A6C}">
      <dgm:prSet phldrT="[Text]" custT="1"/>
      <dgm:spPr>
        <a:solidFill>
          <a:srgbClr val="001489"/>
        </a:solidFill>
        <a:ln>
          <a:solidFill>
            <a:srgbClr val="968C83"/>
          </a:solidFill>
        </a:ln>
      </dgm:spPr>
      <dgm:t>
        <a:bodyPr/>
        <a:lstStyle/>
        <a:p>
          <a:r>
            <a:rPr lang="en-US" sz="1200" dirty="0"/>
            <a:t>Expenditure</a:t>
          </a:r>
          <a:r>
            <a:rPr lang="en-US" sz="1800" dirty="0"/>
            <a:t> </a:t>
          </a:r>
        </a:p>
      </dgm:t>
    </dgm:pt>
    <dgm:pt modelId="{FB85ED48-9CAD-4081-AA92-8C8426B77DAD}" type="sibTrans" cxnId="{60168CDA-83AC-42E2-979A-8DEA09759B5D}">
      <dgm:prSet/>
      <dgm:spPr/>
      <dgm:t>
        <a:bodyPr/>
        <a:lstStyle/>
        <a:p>
          <a:endParaRPr lang="en-ZA" sz="1800"/>
        </a:p>
      </dgm:t>
    </dgm:pt>
    <dgm:pt modelId="{248064BB-3F4D-4A6E-BA3D-7464CB7C927B}" type="parTrans" cxnId="{60168CDA-83AC-42E2-979A-8DEA09759B5D}">
      <dgm:prSet/>
      <dgm:spPr/>
      <dgm:t>
        <a:bodyPr/>
        <a:lstStyle/>
        <a:p>
          <a:endParaRPr lang="en-ZA" sz="1800"/>
        </a:p>
      </dgm:t>
    </dgm:pt>
    <dgm:pt modelId="{6934D25A-A39D-4A74-B7A5-DB0156AC53C0}" type="pres">
      <dgm:prSet presAssocID="{9B1BDC99-C3FA-427A-AE8B-2C6B508EC501}" presName="Name0" presStyleCnt="0">
        <dgm:presLayoutVars>
          <dgm:chMax val="1"/>
          <dgm:dir/>
          <dgm:animLvl val="ctr"/>
          <dgm:resizeHandles val="exact"/>
        </dgm:presLayoutVars>
      </dgm:prSet>
      <dgm:spPr/>
    </dgm:pt>
    <dgm:pt modelId="{98AF36B5-D731-4FE4-8A7C-C38052FE9C74}" type="pres">
      <dgm:prSet presAssocID="{FDB47BCA-35B4-423F-94EB-7EE1A845F5CA}" presName="centerShape" presStyleLbl="node0" presStyleIdx="0" presStyleCnt="1" custScaleX="114347" custScaleY="114662"/>
      <dgm:spPr/>
    </dgm:pt>
    <dgm:pt modelId="{8B97E793-405F-4631-97B5-3FDF48C431E6}" type="pres">
      <dgm:prSet presAssocID="{5E390097-117B-4F4E-81A2-F283F7028A77}" presName="node" presStyleLbl="node1" presStyleIdx="0" presStyleCnt="3" custScaleX="185427" custScaleY="148341" custRadScaleRad="92031" custRadScaleInc="1190">
        <dgm:presLayoutVars>
          <dgm:bulletEnabled val="1"/>
        </dgm:presLayoutVars>
      </dgm:prSet>
      <dgm:spPr/>
    </dgm:pt>
    <dgm:pt modelId="{7D1FA8AB-0D6E-4B8F-9149-133FB376DB90}" type="pres">
      <dgm:prSet presAssocID="{5E390097-117B-4F4E-81A2-F283F7028A77}" presName="dummy" presStyleCnt="0"/>
      <dgm:spPr/>
    </dgm:pt>
    <dgm:pt modelId="{BD6BF545-9133-40A1-9128-3D9050301733}" type="pres">
      <dgm:prSet presAssocID="{0468A61B-F3AC-4F6E-AFB0-D55C3D832D6D}" presName="sibTrans" presStyleLbl="sibTrans2D1" presStyleIdx="0" presStyleCnt="3"/>
      <dgm:spPr/>
    </dgm:pt>
    <dgm:pt modelId="{937F4207-D4C8-4B76-A76F-A8205FAB6DFE}" type="pres">
      <dgm:prSet presAssocID="{31A08319-FBE2-4754-8C12-62FFAC62F2C5}" presName="node" presStyleLbl="node1" presStyleIdx="1" presStyleCnt="3" custScaleX="185427" custScaleY="148341">
        <dgm:presLayoutVars>
          <dgm:bulletEnabled val="1"/>
        </dgm:presLayoutVars>
      </dgm:prSet>
      <dgm:spPr/>
    </dgm:pt>
    <dgm:pt modelId="{692D7131-9E6D-4CE9-81E8-70F1034A51DF}" type="pres">
      <dgm:prSet presAssocID="{31A08319-FBE2-4754-8C12-62FFAC62F2C5}" presName="dummy" presStyleCnt="0"/>
      <dgm:spPr/>
    </dgm:pt>
    <dgm:pt modelId="{EAB1B465-C70F-4622-A5BB-5DE07F834CA1}" type="pres">
      <dgm:prSet presAssocID="{24860CBE-933C-4AB5-A1A6-D9F0AC2D5833}" presName="sibTrans" presStyleLbl="sibTrans2D1" presStyleIdx="1" presStyleCnt="3"/>
      <dgm:spPr/>
    </dgm:pt>
    <dgm:pt modelId="{3184DF94-59E8-4531-8490-51D503ABFC39}" type="pres">
      <dgm:prSet presAssocID="{22035087-3BDB-4AA2-88B1-6D0F31C24A6C}" presName="node" presStyleLbl="node1" presStyleIdx="2" presStyleCnt="3" custScaleX="185427" custScaleY="148341">
        <dgm:presLayoutVars>
          <dgm:bulletEnabled val="1"/>
        </dgm:presLayoutVars>
      </dgm:prSet>
      <dgm:spPr/>
    </dgm:pt>
    <dgm:pt modelId="{997C48BF-B596-4BBF-AA51-E94262F787FA}" type="pres">
      <dgm:prSet presAssocID="{22035087-3BDB-4AA2-88B1-6D0F31C24A6C}" presName="dummy" presStyleCnt="0"/>
      <dgm:spPr/>
    </dgm:pt>
    <dgm:pt modelId="{67184C6D-6C46-4CD0-B4E4-1401A0D5B4CD}" type="pres">
      <dgm:prSet presAssocID="{FB85ED48-9CAD-4081-AA92-8C8426B77DAD}" presName="sibTrans" presStyleLbl="sibTrans2D1" presStyleIdx="2" presStyleCnt="3"/>
      <dgm:spPr/>
    </dgm:pt>
  </dgm:ptLst>
  <dgm:cxnLst>
    <dgm:cxn modelId="{7606FD0E-A656-4866-A2B0-EDAA14226E48}" type="presOf" srcId="{0468A61B-F3AC-4F6E-AFB0-D55C3D832D6D}" destId="{BD6BF545-9133-40A1-9128-3D9050301733}" srcOrd="0" destOrd="0" presId="urn:microsoft.com/office/officeart/2005/8/layout/radial6"/>
    <dgm:cxn modelId="{518E213B-DA9E-4547-AC35-F595AEBB6DE1}" srcId="{9B1BDC99-C3FA-427A-AE8B-2C6B508EC501}" destId="{FDB47BCA-35B4-423F-94EB-7EE1A845F5CA}" srcOrd="0" destOrd="0" parTransId="{64E85983-2F06-45A1-BAA7-155D6522D32C}" sibTransId="{E12CE7F7-21D7-433A-9185-199CD72EB3CF}"/>
    <dgm:cxn modelId="{3A42E860-2F5F-469C-9FBA-B1438851DCF7}" type="presOf" srcId="{FDB47BCA-35B4-423F-94EB-7EE1A845F5CA}" destId="{98AF36B5-D731-4FE4-8A7C-C38052FE9C74}" srcOrd="0" destOrd="0" presId="urn:microsoft.com/office/officeart/2005/8/layout/radial6"/>
    <dgm:cxn modelId="{8F961154-4F42-474F-BA79-B3CFB1B2A658}" type="presOf" srcId="{22035087-3BDB-4AA2-88B1-6D0F31C24A6C}" destId="{3184DF94-59E8-4531-8490-51D503ABFC39}" srcOrd="0" destOrd="0" presId="urn:microsoft.com/office/officeart/2005/8/layout/radial6"/>
    <dgm:cxn modelId="{52815D9B-1D0E-4974-BD01-819C88237373}" type="presOf" srcId="{31A08319-FBE2-4754-8C12-62FFAC62F2C5}" destId="{937F4207-D4C8-4B76-A76F-A8205FAB6DFE}" srcOrd="0" destOrd="0" presId="urn:microsoft.com/office/officeart/2005/8/layout/radial6"/>
    <dgm:cxn modelId="{4BAACA9C-2C7E-43B3-BEF3-0087315654DE}" type="presOf" srcId="{5E390097-117B-4F4E-81A2-F283F7028A77}" destId="{8B97E793-405F-4631-97B5-3FDF48C431E6}" srcOrd="0" destOrd="0" presId="urn:microsoft.com/office/officeart/2005/8/layout/radial6"/>
    <dgm:cxn modelId="{657C5CA8-F5C5-4B04-81D7-95EE36CE322F}" srcId="{FDB47BCA-35B4-423F-94EB-7EE1A845F5CA}" destId="{31A08319-FBE2-4754-8C12-62FFAC62F2C5}" srcOrd="1" destOrd="0" parTransId="{44176B3A-8CE4-4B0E-A5FA-DB0444243FFF}" sibTransId="{24860CBE-933C-4AB5-A1A6-D9F0AC2D5833}"/>
    <dgm:cxn modelId="{748051C1-9E5E-49C9-BE85-8D92AE5F220D}" type="presOf" srcId="{24860CBE-933C-4AB5-A1A6-D9F0AC2D5833}" destId="{EAB1B465-C70F-4622-A5BB-5DE07F834CA1}" srcOrd="0" destOrd="0" presId="urn:microsoft.com/office/officeart/2005/8/layout/radial6"/>
    <dgm:cxn modelId="{8AD1ABCB-EFBD-40A6-BF31-79AA05FB08B3}" type="presOf" srcId="{FB85ED48-9CAD-4081-AA92-8C8426B77DAD}" destId="{67184C6D-6C46-4CD0-B4E4-1401A0D5B4CD}" srcOrd="0" destOrd="0" presId="urn:microsoft.com/office/officeart/2005/8/layout/radial6"/>
    <dgm:cxn modelId="{60168CDA-83AC-42E2-979A-8DEA09759B5D}" srcId="{FDB47BCA-35B4-423F-94EB-7EE1A845F5CA}" destId="{22035087-3BDB-4AA2-88B1-6D0F31C24A6C}" srcOrd="2" destOrd="0" parTransId="{248064BB-3F4D-4A6E-BA3D-7464CB7C927B}" sibTransId="{FB85ED48-9CAD-4081-AA92-8C8426B77DAD}"/>
    <dgm:cxn modelId="{A63B86F0-1AFC-4A3D-8866-E68C6714B0E0}" srcId="{FDB47BCA-35B4-423F-94EB-7EE1A845F5CA}" destId="{5E390097-117B-4F4E-81A2-F283F7028A77}" srcOrd="0" destOrd="0" parTransId="{6D8AB3E0-ED7E-4A9E-A84F-6B827A411E93}" sibTransId="{0468A61B-F3AC-4F6E-AFB0-D55C3D832D6D}"/>
    <dgm:cxn modelId="{1C0243FD-3430-4463-ACDE-94529FE13E28}" type="presOf" srcId="{9B1BDC99-C3FA-427A-AE8B-2C6B508EC501}" destId="{6934D25A-A39D-4A74-B7A5-DB0156AC53C0}" srcOrd="0" destOrd="0" presId="urn:microsoft.com/office/officeart/2005/8/layout/radial6"/>
    <dgm:cxn modelId="{76673B23-A52C-4BB8-9DDD-D518C9C4A97A}" type="presParOf" srcId="{6934D25A-A39D-4A74-B7A5-DB0156AC53C0}" destId="{98AF36B5-D731-4FE4-8A7C-C38052FE9C74}" srcOrd="0" destOrd="0" presId="urn:microsoft.com/office/officeart/2005/8/layout/radial6"/>
    <dgm:cxn modelId="{69886069-44DB-4B29-8A7D-7E5F56839D0A}" type="presParOf" srcId="{6934D25A-A39D-4A74-B7A5-DB0156AC53C0}" destId="{8B97E793-405F-4631-97B5-3FDF48C431E6}" srcOrd="1" destOrd="0" presId="urn:microsoft.com/office/officeart/2005/8/layout/radial6"/>
    <dgm:cxn modelId="{1561A753-97F2-4BCE-9F01-0B2663632F5E}" type="presParOf" srcId="{6934D25A-A39D-4A74-B7A5-DB0156AC53C0}" destId="{7D1FA8AB-0D6E-4B8F-9149-133FB376DB90}" srcOrd="2" destOrd="0" presId="urn:microsoft.com/office/officeart/2005/8/layout/radial6"/>
    <dgm:cxn modelId="{6406BA62-EB74-4BC8-AB5A-C6360E2E4B2A}" type="presParOf" srcId="{6934D25A-A39D-4A74-B7A5-DB0156AC53C0}" destId="{BD6BF545-9133-40A1-9128-3D9050301733}" srcOrd="3" destOrd="0" presId="urn:microsoft.com/office/officeart/2005/8/layout/radial6"/>
    <dgm:cxn modelId="{2952674B-6E5B-4233-BEF0-8F94FF2079DC}" type="presParOf" srcId="{6934D25A-A39D-4A74-B7A5-DB0156AC53C0}" destId="{937F4207-D4C8-4B76-A76F-A8205FAB6DFE}" srcOrd="4" destOrd="0" presId="urn:microsoft.com/office/officeart/2005/8/layout/radial6"/>
    <dgm:cxn modelId="{F0AC534D-25FB-4080-BDEB-9D2668264811}" type="presParOf" srcId="{6934D25A-A39D-4A74-B7A5-DB0156AC53C0}" destId="{692D7131-9E6D-4CE9-81E8-70F1034A51DF}" srcOrd="5" destOrd="0" presId="urn:microsoft.com/office/officeart/2005/8/layout/radial6"/>
    <dgm:cxn modelId="{5C8D4133-E3D9-48F0-A38C-E4E4FC9DF4FE}" type="presParOf" srcId="{6934D25A-A39D-4A74-B7A5-DB0156AC53C0}" destId="{EAB1B465-C70F-4622-A5BB-5DE07F834CA1}" srcOrd="6" destOrd="0" presId="urn:microsoft.com/office/officeart/2005/8/layout/radial6"/>
    <dgm:cxn modelId="{249B5A7B-A1A3-4469-B20A-0B7058D357CA}" type="presParOf" srcId="{6934D25A-A39D-4A74-B7A5-DB0156AC53C0}" destId="{3184DF94-59E8-4531-8490-51D503ABFC39}" srcOrd="7" destOrd="0" presId="urn:microsoft.com/office/officeart/2005/8/layout/radial6"/>
    <dgm:cxn modelId="{FF81EB65-D3C0-45BC-8E8F-7EB7794A46BA}" type="presParOf" srcId="{6934D25A-A39D-4A74-B7A5-DB0156AC53C0}" destId="{997C48BF-B596-4BBF-AA51-E94262F787FA}" srcOrd="8" destOrd="0" presId="urn:microsoft.com/office/officeart/2005/8/layout/radial6"/>
    <dgm:cxn modelId="{DF376B6E-464C-442C-ACC3-387C53401FC7}" type="presParOf" srcId="{6934D25A-A39D-4A74-B7A5-DB0156AC53C0}" destId="{67184C6D-6C46-4CD0-B4E4-1401A0D5B4CD}" srcOrd="9"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67BC8A-BA97-428D-B013-A81FD3E147E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ZA"/>
        </a:p>
      </dgm:t>
    </dgm:pt>
    <dgm:pt modelId="{6D77FBCF-1471-4973-A171-8DBF440DAC16}">
      <dgm:prSet/>
      <dgm:spPr/>
      <dgm:t>
        <a:bodyPr/>
        <a:lstStyle/>
        <a:p>
          <a:r>
            <a:rPr lang="en-ZA" dirty="0"/>
            <a:t>Infrastructure investment and development</a:t>
          </a:r>
        </a:p>
      </dgm:t>
    </dgm:pt>
    <dgm:pt modelId="{498885F3-E448-4912-9E07-A086D3E6E9C2}" type="parTrans" cxnId="{C2458A05-1BAA-4565-9B18-2FE4E2B1B915}">
      <dgm:prSet/>
      <dgm:spPr/>
      <dgm:t>
        <a:bodyPr/>
        <a:lstStyle/>
        <a:p>
          <a:endParaRPr lang="en-ZA"/>
        </a:p>
      </dgm:t>
    </dgm:pt>
    <dgm:pt modelId="{C251967C-9AA2-4F3E-825F-86245EF13A41}" type="sibTrans" cxnId="{C2458A05-1BAA-4565-9B18-2FE4E2B1B915}">
      <dgm:prSet/>
      <dgm:spPr/>
      <dgm:t>
        <a:bodyPr/>
        <a:lstStyle/>
        <a:p>
          <a:endParaRPr lang="en-ZA"/>
        </a:p>
      </dgm:t>
    </dgm:pt>
    <dgm:pt modelId="{7D0721C3-46C2-46FF-A466-5926E76E1D9C}">
      <dgm:prSet/>
      <dgm:spPr/>
      <dgm:t>
        <a:bodyPr/>
        <a:lstStyle/>
        <a:p>
          <a:r>
            <a:rPr lang="en-US" dirty="0"/>
            <a:t>Municipal finances as a lever for growth &amp; development</a:t>
          </a:r>
          <a:endParaRPr lang="en-ZA" dirty="0"/>
        </a:p>
      </dgm:t>
    </dgm:pt>
    <dgm:pt modelId="{DEB5FCA9-3B2F-47EA-835D-FB0E22FDF0D0}" type="parTrans" cxnId="{B1D8D3C1-C24F-42CB-AF08-B4F1A3501B2C}">
      <dgm:prSet/>
      <dgm:spPr/>
      <dgm:t>
        <a:bodyPr/>
        <a:lstStyle/>
        <a:p>
          <a:endParaRPr lang="en-ZA"/>
        </a:p>
      </dgm:t>
    </dgm:pt>
    <dgm:pt modelId="{00FD0003-8932-4336-9162-31FC2509D1EB}" type="sibTrans" cxnId="{B1D8D3C1-C24F-42CB-AF08-B4F1A3501B2C}">
      <dgm:prSet/>
      <dgm:spPr/>
      <dgm:t>
        <a:bodyPr/>
        <a:lstStyle/>
        <a:p>
          <a:endParaRPr lang="en-ZA"/>
        </a:p>
      </dgm:t>
    </dgm:pt>
    <dgm:pt modelId="{E7B5C25D-1A47-49DD-8F84-E87BD7DE9916}">
      <dgm:prSet/>
      <dgm:spPr/>
      <dgm:t>
        <a:bodyPr/>
        <a:lstStyle/>
        <a:p>
          <a:r>
            <a:rPr lang="en-ZA"/>
            <a:t>Vulnerable municipalities</a:t>
          </a:r>
          <a:endParaRPr lang="en-ZA" dirty="0"/>
        </a:p>
      </dgm:t>
    </dgm:pt>
    <dgm:pt modelId="{567E5888-950A-4328-B5FE-7A63F7B6F183}" type="parTrans" cxnId="{C5DD6BED-D66C-494E-93BB-2D444161723A}">
      <dgm:prSet/>
      <dgm:spPr/>
      <dgm:t>
        <a:bodyPr/>
        <a:lstStyle/>
        <a:p>
          <a:endParaRPr lang="en-ZA"/>
        </a:p>
      </dgm:t>
    </dgm:pt>
    <dgm:pt modelId="{9D2BF633-329F-44DC-B13B-B1E0DDE8D49D}" type="sibTrans" cxnId="{C5DD6BED-D66C-494E-93BB-2D444161723A}">
      <dgm:prSet/>
      <dgm:spPr/>
      <dgm:t>
        <a:bodyPr/>
        <a:lstStyle/>
        <a:p>
          <a:endParaRPr lang="en-ZA"/>
        </a:p>
      </dgm:t>
    </dgm:pt>
    <dgm:pt modelId="{8BDF453E-6634-4E1D-B7CD-8CF49253E0B4}">
      <dgm:prSet/>
      <dgm:spPr/>
      <dgm:t>
        <a:bodyPr/>
        <a:lstStyle/>
        <a:p>
          <a:r>
            <a:rPr lang="en-ZA"/>
            <a:t>Public Participation</a:t>
          </a:r>
          <a:endParaRPr lang="en-ZA" dirty="0"/>
        </a:p>
      </dgm:t>
    </dgm:pt>
    <dgm:pt modelId="{0CCFD5B7-ABA9-406A-B6AB-26906EBC4E48}" type="parTrans" cxnId="{86A5BA7E-7D4A-4E5F-84AF-B93738DCCA35}">
      <dgm:prSet/>
      <dgm:spPr/>
      <dgm:t>
        <a:bodyPr/>
        <a:lstStyle/>
        <a:p>
          <a:endParaRPr lang="en-ZA"/>
        </a:p>
      </dgm:t>
    </dgm:pt>
    <dgm:pt modelId="{B0E57710-6D80-49B5-AC27-B58BB9247589}" type="sibTrans" cxnId="{86A5BA7E-7D4A-4E5F-84AF-B93738DCCA35}">
      <dgm:prSet/>
      <dgm:spPr/>
      <dgm:t>
        <a:bodyPr/>
        <a:lstStyle/>
        <a:p>
          <a:endParaRPr lang="en-ZA"/>
        </a:p>
      </dgm:t>
    </dgm:pt>
    <dgm:pt modelId="{B8C30AFB-138B-444C-B3FE-0D44BE9DFB7E}">
      <dgm:prSet/>
      <dgm:spPr/>
      <dgm:t>
        <a:bodyPr/>
        <a:lstStyle/>
        <a:p>
          <a:r>
            <a:rPr lang="en-ZA"/>
            <a:t>Public Entity Review</a:t>
          </a:r>
          <a:endParaRPr lang="en-ZA" dirty="0"/>
        </a:p>
      </dgm:t>
    </dgm:pt>
    <dgm:pt modelId="{570E3728-D40E-4DF1-B5DB-DDA155D4D75A}" type="parTrans" cxnId="{2738BC04-7624-4668-B3BE-6788E64820A0}">
      <dgm:prSet/>
      <dgm:spPr/>
      <dgm:t>
        <a:bodyPr/>
        <a:lstStyle/>
        <a:p>
          <a:endParaRPr lang="en-ZA"/>
        </a:p>
      </dgm:t>
    </dgm:pt>
    <dgm:pt modelId="{A0C525DD-D56B-44B7-A1E5-10065A2E07DB}" type="sibTrans" cxnId="{2738BC04-7624-4668-B3BE-6788E64820A0}">
      <dgm:prSet/>
      <dgm:spPr/>
      <dgm:t>
        <a:bodyPr/>
        <a:lstStyle/>
        <a:p>
          <a:endParaRPr lang="en-ZA"/>
        </a:p>
      </dgm:t>
    </dgm:pt>
    <dgm:pt modelId="{20D04CD6-6E73-4C04-8B9C-D6EF88449213}">
      <dgm:prSet/>
      <dgm:spPr/>
      <dgm:t>
        <a:bodyPr/>
        <a:lstStyle/>
        <a:p>
          <a:r>
            <a:rPr lang="en-ZA"/>
            <a:t>Supply Chain Management</a:t>
          </a:r>
          <a:endParaRPr lang="en-ZA" dirty="0"/>
        </a:p>
      </dgm:t>
    </dgm:pt>
    <dgm:pt modelId="{D2E9BEAD-8FCB-4F58-81DF-3A894F904D40}" type="parTrans" cxnId="{DF9ECD33-28F6-4243-A090-C227F620A135}">
      <dgm:prSet/>
      <dgm:spPr/>
      <dgm:t>
        <a:bodyPr/>
        <a:lstStyle/>
        <a:p>
          <a:endParaRPr lang="en-ZA"/>
        </a:p>
      </dgm:t>
    </dgm:pt>
    <dgm:pt modelId="{140C07DA-BB34-4638-BB53-D4410787A6FB}" type="sibTrans" cxnId="{DF9ECD33-28F6-4243-A090-C227F620A135}">
      <dgm:prSet/>
      <dgm:spPr/>
      <dgm:t>
        <a:bodyPr/>
        <a:lstStyle/>
        <a:p>
          <a:endParaRPr lang="en-ZA"/>
        </a:p>
      </dgm:t>
    </dgm:pt>
    <dgm:pt modelId="{33B98854-AC58-4EDD-A77C-6696065264DF}">
      <dgm:prSet/>
      <dgm:spPr/>
      <dgm:t>
        <a:bodyPr/>
        <a:lstStyle/>
        <a:p>
          <a:r>
            <a:rPr lang="en-ZA"/>
            <a:t>Compensation of Employees Strategy</a:t>
          </a:r>
          <a:endParaRPr lang="en-ZA" dirty="0"/>
        </a:p>
      </dgm:t>
    </dgm:pt>
    <dgm:pt modelId="{BE2891D4-D220-4CE7-94AC-09FAAD162440}" type="parTrans" cxnId="{738A3EB5-432F-435C-A103-1548849F3D09}">
      <dgm:prSet/>
      <dgm:spPr/>
      <dgm:t>
        <a:bodyPr/>
        <a:lstStyle/>
        <a:p>
          <a:endParaRPr lang="en-ZA"/>
        </a:p>
      </dgm:t>
    </dgm:pt>
    <dgm:pt modelId="{C611D465-0AD9-46D3-9830-B56E223AD7D8}" type="sibTrans" cxnId="{738A3EB5-432F-435C-A103-1548849F3D09}">
      <dgm:prSet/>
      <dgm:spPr/>
      <dgm:t>
        <a:bodyPr/>
        <a:lstStyle/>
        <a:p>
          <a:endParaRPr lang="en-ZA"/>
        </a:p>
      </dgm:t>
    </dgm:pt>
    <dgm:pt modelId="{1E55A4B6-C33A-4A16-88E7-015CD8BAE64D}">
      <dgm:prSet phldrT="[Text]"/>
      <dgm:spPr/>
      <dgm:t>
        <a:bodyPr/>
        <a:lstStyle/>
        <a:p>
          <a:r>
            <a:rPr lang="en-ZA" dirty="0"/>
            <a:t>Fiscal Futures</a:t>
          </a:r>
        </a:p>
      </dgm:t>
    </dgm:pt>
    <dgm:pt modelId="{94033F33-E2AD-40FA-9B3C-5DF16F0D7F6E}" type="parTrans" cxnId="{A82F3EAB-7B4E-4E2E-98CB-ABDB449A7FE0}">
      <dgm:prSet/>
      <dgm:spPr/>
      <dgm:t>
        <a:bodyPr/>
        <a:lstStyle/>
        <a:p>
          <a:endParaRPr lang="en-ZA"/>
        </a:p>
      </dgm:t>
    </dgm:pt>
    <dgm:pt modelId="{2EB62121-9922-4593-8265-2707C046A296}" type="sibTrans" cxnId="{A82F3EAB-7B4E-4E2E-98CB-ABDB449A7FE0}">
      <dgm:prSet/>
      <dgm:spPr/>
      <dgm:t>
        <a:bodyPr/>
        <a:lstStyle/>
        <a:p>
          <a:endParaRPr lang="en-ZA"/>
        </a:p>
      </dgm:t>
    </dgm:pt>
    <dgm:pt modelId="{D7FA6BBC-2FEA-4D6D-916E-A5781F440D53}">
      <dgm:prSet/>
      <dgm:spPr/>
      <dgm:t>
        <a:bodyPr/>
        <a:lstStyle/>
        <a:p>
          <a:r>
            <a:rPr lang="en-US" dirty="0"/>
            <a:t>Artificial Intelligence and Machine Learning</a:t>
          </a:r>
          <a:endParaRPr lang="en-ZA" dirty="0"/>
        </a:p>
      </dgm:t>
    </dgm:pt>
    <dgm:pt modelId="{19F921D3-EBE3-4643-AD0A-402F62FF1DF8}" type="parTrans" cxnId="{9BB3934E-5200-43F8-98E6-45F6766ED153}">
      <dgm:prSet/>
      <dgm:spPr/>
      <dgm:t>
        <a:bodyPr/>
        <a:lstStyle/>
        <a:p>
          <a:endParaRPr lang="en-ZA"/>
        </a:p>
      </dgm:t>
    </dgm:pt>
    <dgm:pt modelId="{59C2D5D4-E337-4EB0-872F-A9E87CFB0D9B}" type="sibTrans" cxnId="{9BB3934E-5200-43F8-98E6-45F6766ED153}">
      <dgm:prSet/>
      <dgm:spPr/>
      <dgm:t>
        <a:bodyPr/>
        <a:lstStyle/>
        <a:p>
          <a:endParaRPr lang="en-ZA"/>
        </a:p>
      </dgm:t>
    </dgm:pt>
    <dgm:pt modelId="{2F583EAE-396D-444F-8AC3-14F2D89481CA}" type="pres">
      <dgm:prSet presAssocID="{C867BC8A-BA97-428D-B013-A81FD3E147E4}" presName="diagram" presStyleCnt="0">
        <dgm:presLayoutVars>
          <dgm:dir/>
          <dgm:resizeHandles val="exact"/>
        </dgm:presLayoutVars>
      </dgm:prSet>
      <dgm:spPr/>
    </dgm:pt>
    <dgm:pt modelId="{A10DAB3E-E12B-4B92-ACC8-B24DDBD00727}" type="pres">
      <dgm:prSet presAssocID="{D7FA6BBC-2FEA-4D6D-916E-A5781F440D53}" presName="node" presStyleLbl="node1" presStyleIdx="0" presStyleCnt="9" custLinFactY="13602" custLinFactNeighborX="-2568" custLinFactNeighborY="100000">
        <dgm:presLayoutVars>
          <dgm:bulletEnabled val="1"/>
        </dgm:presLayoutVars>
      </dgm:prSet>
      <dgm:spPr/>
    </dgm:pt>
    <dgm:pt modelId="{49883F21-4077-46A0-9169-4390E99AB4CF}" type="pres">
      <dgm:prSet presAssocID="{59C2D5D4-E337-4EB0-872F-A9E87CFB0D9B}" presName="sibTrans" presStyleCnt="0"/>
      <dgm:spPr/>
    </dgm:pt>
    <dgm:pt modelId="{8A98A3B8-CD48-42C6-B231-1FDF737D7779}" type="pres">
      <dgm:prSet presAssocID="{E7B5C25D-1A47-49DD-8F84-E87BD7DE9916}" presName="node" presStyleLbl="node1" presStyleIdx="1" presStyleCnt="9">
        <dgm:presLayoutVars>
          <dgm:bulletEnabled val="1"/>
        </dgm:presLayoutVars>
      </dgm:prSet>
      <dgm:spPr/>
    </dgm:pt>
    <dgm:pt modelId="{60B45DA2-3915-4414-853D-486AEDAE967C}" type="pres">
      <dgm:prSet presAssocID="{9D2BF633-329F-44DC-B13B-B1E0DDE8D49D}" presName="sibTrans" presStyleCnt="0"/>
      <dgm:spPr/>
    </dgm:pt>
    <dgm:pt modelId="{DEE75C5E-FD21-44A6-900C-82CD3DBA39E9}" type="pres">
      <dgm:prSet presAssocID="{7D0721C3-46C2-46FF-A466-5926E76E1D9C}" presName="node" presStyleLbl="node1" presStyleIdx="2" presStyleCnt="9">
        <dgm:presLayoutVars>
          <dgm:bulletEnabled val="1"/>
        </dgm:presLayoutVars>
      </dgm:prSet>
      <dgm:spPr/>
    </dgm:pt>
    <dgm:pt modelId="{2784AFC0-C79C-4E08-B470-5EDF792090A9}" type="pres">
      <dgm:prSet presAssocID="{00FD0003-8932-4336-9162-31FC2509D1EB}" presName="sibTrans" presStyleCnt="0"/>
      <dgm:spPr/>
    </dgm:pt>
    <dgm:pt modelId="{1A7B687F-5EC4-404D-B24D-BA9A828E2916}" type="pres">
      <dgm:prSet presAssocID="{6D77FBCF-1471-4973-A171-8DBF440DAC16}" presName="node" presStyleLbl="node1" presStyleIdx="3" presStyleCnt="9" custLinFactY="-15736" custLinFactNeighborX="-2568" custLinFactNeighborY="-100000">
        <dgm:presLayoutVars>
          <dgm:bulletEnabled val="1"/>
        </dgm:presLayoutVars>
      </dgm:prSet>
      <dgm:spPr/>
    </dgm:pt>
    <dgm:pt modelId="{7A7696EE-FD4D-4362-8AB5-95285144D81F}" type="pres">
      <dgm:prSet presAssocID="{C251967C-9AA2-4F3E-825F-86245EF13A41}" presName="sibTrans" presStyleCnt="0"/>
      <dgm:spPr/>
    </dgm:pt>
    <dgm:pt modelId="{75D991B5-EF75-4B7D-9B43-ED440D809EEB}" type="pres">
      <dgm:prSet presAssocID="{33B98854-AC58-4EDD-A77C-6696065264DF}" presName="node" presStyleLbl="node1" presStyleIdx="4" presStyleCnt="9">
        <dgm:presLayoutVars>
          <dgm:bulletEnabled val="1"/>
        </dgm:presLayoutVars>
      </dgm:prSet>
      <dgm:spPr/>
    </dgm:pt>
    <dgm:pt modelId="{87B5F6D7-3021-4C80-9E20-2B99216F97EC}" type="pres">
      <dgm:prSet presAssocID="{C611D465-0AD9-46D3-9830-B56E223AD7D8}" presName="sibTrans" presStyleCnt="0"/>
      <dgm:spPr/>
    </dgm:pt>
    <dgm:pt modelId="{24853C2D-9214-4248-B97E-2929CD6F3D80}" type="pres">
      <dgm:prSet presAssocID="{B8C30AFB-138B-444C-B3FE-0D44BE9DFB7E}" presName="node" presStyleLbl="node1" presStyleIdx="5" presStyleCnt="9">
        <dgm:presLayoutVars>
          <dgm:bulletEnabled val="1"/>
        </dgm:presLayoutVars>
      </dgm:prSet>
      <dgm:spPr/>
    </dgm:pt>
    <dgm:pt modelId="{DB40F642-081C-412B-818B-C74E149F81C3}" type="pres">
      <dgm:prSet presAssocID="{A0C525DD-D56B-44B7-A1E5-10065A2E07DB}" presName="sibTrans" presStyleCnt="0"/>
      <dgm:spPr/>
    </dgm:pt>
    <dgm:pt modelId="{70662EFE-EA8B-4113-90F1-EA2032F9F1F0}" type="pres">
      <dgm:prSet presAssocID="{8BDF453E-6634-4E1D-B7CD-8CF49253E0B4}" presName="node" presStyleLbl="node1" presStyleIdx="6" presStyleCnt="9">
        <dgm:presLayoutVars>
          <dgm:bulletEnabled val="1"/>
        </dgm:presLayoutVars>
      </dgm:prSet>
      <dgm:spPr/>
    </dgm:pt>
    <dgm:pt modelId="{B19BB780-4B82-420D-A704-D625F3205846}" type="pres">
      <dgm:prSet presAssocID="{B0E57710-6D80-49B5-AC27-B58BB9247589}" presName="sibTrans" presStyleCnt="0"/>
      <dgm:spPr/>
    </dgm:pt>
    <dgm:pt modelId="{794CC8E4-C5EC-4FAC-ACE7-099275AAD8C7}" type="pres">
      <dgm:prSet presAssocID="{20D04CD6-6E73-4C04-8B9C-D6EF88449213}" presName="node" presStyleLbl="node1" presStyleIdx="7" presStyleCnt="9">
        <dgm:presLayoutVars>
          <dgm:bulletEnabled val="1"/>
        </dgm:presLayoutVars>
      </dgm:prSet>
      <dgm:spPr/>
    </dgm:pt>
    <dgm:pt modelId="{F1BA9CC1-97E4-48CB-8E71-3BB8007C2225}" type="pres">
      <dgm:prSet presAssocID="{140C07DA-BB34-4638-BB53-D4410787A6FB}" presName="sibTrans" presStyleCnt="0"/>
      <dgm:spPr/>
    </dgm:pt>
    <dgm:pt modelId="{2045D763-2524-43AE-8C65-2640C6C995E5}" type="pres">
      <dgm:prSet presAssocID="{1E55A4B6-C33A-4A16-88E7-015CD8BAE64D}" presName="node" presStyleLbl="node1" presStyleIdx="8" presStyleCnt="9">
        <dgm:presLayoutVars>
          <dgm:bulletEnabled val="1"/>
        </dgm:presLayoutVars>
      </dgm:prSet>
      <dgm:spPr/>
    </dgm:pt>
  </dgm:ptLst>
  <dgm:cxnLst>
    <dgm:cxn modelId="{2738BC04-7624-4668-B3BE-6788E64820A0}" srcId="{C867BC8A-BA97-428D-B013-A81FD3E147E4}" destId="{B8C30AFB-138B-444C-B3FE-0D44BE9DFB7E}" srcOrd="5" destOrd="0" parTransId="{570E3728-D40E-4DF1-B5DB-DDA155D4D75A}" sibTransId="{A0C525DD-D56B-44B7-A1E5-10065A2E07DB}"/>
    <dgm:cxn modelId="{C2458A05-1BAA-4565-9B18-2FE4E2B1B915}" srcId="{C867BC8A-BA97-428D-B013-A81FD3E147E4}" destId="{6D77FBCF-1471-4973-A171-8DBF440DAC16}" srcOrd="3" destOrd="0" parTransId="{498885F3-E448-4912-9E07-A086D3E6E9C2}" sibTransId="{C251967C-9AA2-4F3E-825F-86245EF13A41}"/>
    <dgm:cxn modelId="{1CED3210-DF36-4708-BB53-81C17F287A07}" type="presOf" srcId="{8BDF453E-6634-4E1D-B7CD-8CF49253E0B4}" destId="{70662EFE-EA8B-4113-90F1-EA2032F9F1F0}" srcOrd="0" destOrd="0" presId="urn:microsoft.com/office/officeart/2005/8/layout/default"/>
    <dgm:cxn modelId="{D4659F17-8A76-4B71-B7A0-AEAAB58CE7BA}" type="presOf" srcId="{33B98854-AC58-4EDD-A77C-6696065264DF}" destId="{75D991B5-EF75-4B7D-9B43-ED440D809EEB}" srcOrd="0" destOrd="0" presId="urn:microsoft.com/office/officeart/2005/8/layout/default"/>
    <dgm:cxn modelId="{96D58222-E1CE-442F-9A39-E4853EEF33E6}" type="presOf" srcId="{7D0721C3-46C2-46FF-A466-5926E76E1D9C}" destId="{DEE75C5E-FD21-44A6-900C-82CD3DBA39E9}" srcOrd="0" destOrd="0" presId="urn:microsoft.com/office/officeart/2005/8/layout/default"/>
    <dgm:cxn modelId="{DF9ECD33-28F6-4243-A090-C227F620A135}" srcId="{C867BC8A-BA97-428D-B013-A81FD3E147E4}" destId="{20D04CD6-6E73-4C04-8B9C-D6EF88449213}" srcOrd="7" destOrd="0" parTransId="{D2E9BEAD-8FCB-4F58-81DF-3A894F904D40}" sibTransId="{140C07DA-BB34-4638-BB53-D4410787A6FB}"/>
    <dgm:cxn modelId="{E9AED55F-2F5F-4140-8F37-C70C783B218B}" type="presOf" srcId="{B8C30AFB-138B-444C-B3FE-0D44BE9DFB7E}" destId="{24853C2D-9214-4248-B97E-2929CD6F3D80}" srcOrd="0" destOrd="0" presId="urn:microsoft.com/office/officeart/2005/8/layout/default"/>
    <dgm:cxn modelId="{9BB3934E-5200-43F8-98E6-45F6766ED153}" srcId="{C867BC8A-BA97-428D-B013-A81FD3E147E4}" destId="{D7FA6BBC-2FEA-4D6D-916E-A5781F440D53}" srcOrd="0" destOrd="0" parTransId="{19F921D3-EBE3-4643-AD0A-402F62FF1DF8}" sibTransId="{59C2D5D4-E337-4EB0-872F-A9E87CFB0D9B}"/>
    <dgm:cxn modelId="{9FA77B72-FFB7-4C0F-8E9C-6CDD25DCC702}" type="presOf" srcId="{6D77FBCF-1471-4973-A171-8DBF440DAC16}" destId="{1A7B687F-5EC4-404D-B24D-BA9A828E2916}" srcOrd="0" destOrd="0" presId="urn:microsoft.com/office/officeart/2005/8/layout/default"/>
    <dgm:cxn modelId="{86A5BA7E-7D4A-4E5F-84AF-B93738DCCA35}" srcId="{C867BC8A-BA97-428D-B013-A81FD3E147E4}" destId="{8BDF453E-6634-4E1D-B7CD-8CF49253E0B4}" srcOrd="6" destOrd="0" parTransId="{0CCFD5B7-ABA9-406A-B6AB-26906EBC4E48}" sibTransId="{B0E57710-6D80-49B5-AC27-B58BB9247589}"/>
    <dgm:cxn modelId="{9C39D384-30E9-485A-A398-266D82BE3DEA}" type="presOf" srcId="{C867BC8A-BA97-428D-B013-A81FD3E147E4}" destId="{2F583EAE-396D-444F-8AC3-14F2D89481CA}" srcOrd="0" destOrd="0" presId="urn:microsoft.com/office/officeart/2005/8/layout/default"/>
    <dgm:cxn modelId="{ACDF2C89-FFBE-4476-AEC3-44240AAB8E74}" type="presOf" srcId="{E7B5C25D-1A47-49DD-8F84-E87BD7DE9916}" destId="{8A98A3B8-CD48-42C6-B231-1FDF737D7779}" srcOrd="0" destOrd="0" presId="urn:microsoft.com/office/officeart/2005/8/layout/default"/>
    <dgm:cxn modelId="{A82F3EAB-7B4E-4E2E-98CB-ABDB449A7FE0}" srcId="{C867BC8A-BA97-428D-B013-A81FD3E147E4}" destId="{1E55A4B6-C33A-4A16-88E7-015CD8BAE64D}" srcOrd="8" destOrd="0" parTransId="{94033F33-E2AD-40FA-9B3C-5DF16F0D7F6E}" sibTransId="{2EB62121-9922-4593-8265-2707C046A296}"/>
    <dgm:cxn modelId="{738A3EB5-432F-435C-A103-1548849F3D09}" srcId="{C867BC8A-BA97-428D-B013-A81FD3E147E4}" destId="{33B98854-AC58-4EDD-A77C-6696065264DF}" srcOrd="4" destOrd="0" parTransId="{BE2891D4-D220-4CE7-94AC-09FAAD162440}" sibTransId="{C611D465-0AD9-46D3-9830-B56E223AD7D8}"/>
    <dgm:cxn modelId="{D80CB1BD-8AA4-45C4-9457-1F7DFEC72CF0}" type="presOf" srcId="{D7FA6BBC-2FEA-4D6D-916E-A5781F440D53}" destId="{A10DAB3E-E12B-4B92-ACC8-B24DDBD00727}" srcOrd="0" destOrd="0" presId="urn:microsoft.com/office/officeart/2005/8/layout/default"/>
    <dgm:cxn modelId="{B1D8D3C1-C24F-42CB-AF08-B4F1A3501B2C}" srcId="{C867BC8A-BA97-428D-B013-A81FD3E147E4}" destId="{7D0721C3-46C2-46FF-A466-5926E76E1D9C}" srcOrd="2" destOrd="0" parTransId="{DEB5FCA9-3B2F-47EA-835D-FB0E22FDF0D0}" sibTransId="{00FD0003-8932-4336-9162-31FC2509D1EB}"/>
    <dgm:cxn modelId="{1641EBC5-6238-461E-BED3-0F8868B18363}" type="presOf" srcId="{20D04CD6-6E73-4C04-8B9C-D6EF88449213}" destId="{794CC8E4-C5EC-4FAC-ACE7-099275AAD8C7}" srcOrd="0" destOrd="0" presId="urn:microsoft.com/office/officeart/2005/8/layout/default"/>
    <dgm:cxn modelId="{C5DD6BED-D66C-494E-93BB-2D444161723A}" srcId="{C867BC8A-BA97-428D-B013-A81FD3E147E4}" destId="{E7B5C25D-1A47-49DD-8F84-E87BD7DE9916}" srcOrd="1" destOrd="0" parTransId="{567E5888-950A-4328-B5FE-7A63F7B6F183}" sibTransId="{9D2BF633-329F-44DC-B13B-B1E0DDE8D49D}"/>
    <dgm:cxn modelId="{75383EF6-890C-477A-A1F0-CD27CB13430A}" type="presOf" srcId="{1E55A4B6-C33A-4A16-88E7-015CD8BAE64D}" destId="{2045D763-2524-43AE-8C65-2640C6C995E5}" srcOrd="0" destOrd="0" presId="urn:microsoft.com/office/officeart/2005/8/layout/default"/>
    <dgm:cxn modelId="{C6871C50-7BFC-4949-B6FB-45FD06BE3004}" type="presParOf" srcId="{2F583EAE-396D-444F-8AC3-14F2D89481CA}" destId="{A10DAB3E-E12B-4B92-ACC8-B24DDBD00727}" srcOrd="0" destOrd="0" presId="urn:microsoft.com/office/officeart/2005/8/layout/default"/>
    <dgm:cxn modelId="{70D2C685-B0DD-4214-B44D-23E98483661F}" type="presParOf" srcId="{2F583EAE-396D-444F-8AC3-14F2D89481CA}" destId="{49883F21-4077-46A0-9169-4390E99AB4CF}" srcOrd="1" destOrd="0" presId="urn:microsoft.com/office/officeart/2005/8/layout/default"/>
    <dgm:cxn modelId="{68D5A449-8965-4CE1-BD49-ED246FD4AEE4}" type="presParOf" srcId="{2F583EAE-396D-444F-8AC3-14F2D89481CA}" destId="{8A98A3B8-CD48-42C6-B231-1FDF737D7779}" srcOrd="2" destOrd="0" presId="urn:microsoft.com/office/officeart/2005/8/layout/default"/>
    <dgm:cxn modelId="{6D081C72-2755-4A27-83AB-33B388419C30}" type="presParOf" srcId="{2F583EAE-396D-444F-8AC3-14F2D89481CA}" destId="{60B45DA2-3915-4414-853D-486AEDAE967C}" srcOrd="3" destOrd="0" presId="urn:microsoft.com/office/officeart/2005/8/layout/default"/>
    <dgm:cxn modelId="{C31F8DE8-9E9E-46BC-856D-84E5FB6E9775}" type="presParOf" srcId="{2F583EAE-396D-444F-8AC3-14F2D89481CA}" destId="{DEE75C5E-FD21-44A6-900C-82CD3DBA39E9}" srcOrd="4" destOrd="0" presId="urn:microsoft.com/office/officeart/2005/8/layout/default"/>
    <dgm:cxn modelId="{AF2ADAEC-34AB-4E14-8B52-C24F00268A98}" type="presParOf" srcId="{2F583EAE-396D-444F-8AC3-14F2D89481CA}" destId="{2784AFC0-C79C-4E08-B470-5EDF792090A9}" srcOrd="5" destOrd="0" presId="urn:microsoft.com/office/officeart/2005/8/layout/default"/>
    <dgm:cxn modelId="{D5EE5667-3249-4A5E-84E2-09E019329D7E}" type="presParOf" srcId="{2F583EAE-396D-444F-8AC3-14F2D89481CA}" destId="{1A7B687F-5EC4-404D-B24D-BA9A828E2916}" srcOrd="6" destOrd="0" presId="urn:microsoft.com/office/officeart/2005/8/layout/default"/>
    <dgm:cxn modelId="{8BF25740-9790-4142-9688-AA42DBA9C14A}" type="presParOf" srcId="{2F583EAE-396D-444F-8AC3-14F2D89481CA}" destId="{7A7696EE-FD4D-4362-8AB5-95285144D81F}" srcOrd="7" destOrd="0" presId="urn:microsoft.com/office/officeart/2005/8/layout/default"/>
    <dgm:cxn modelId="{0ED45132-4279-4DAA-93C9-6E104A00DAEA}" type="presParOf" srcId="{2F583EAE-396D-444F-8AC3-14F2D89481CA}" destId="{75D991B5-EF75-4B7D-9B43-ED440D809EEB}" srcOrd="8" destOrd="0" presId="urn:microsoft.com/office/officeart/2005/8/layout/default"/>
    <dgm:cxn modelId="{78CB9D44-E715-4D26-AE8D-A0116C46320E}" type="presParOf" srcId="{2F583EAE-396D-444F-8AC3-14F2D89481CA}" destId="{87B5F6D7-3021-4C80-9E20-2B99216F97EC}" srcOrd="9" destOrd="0" presId="urn:microsoft.com/office/officeart/2005/8/layout/default"/>
    <dgm:cxn modelId="{3A3875DA-D621-4CFB-AC71-EA5ADCA992F4}" type="presParOf" srcId="{2F583EAE-396D-444F-8AC3-14F2D89481CA}" destId="{24853C2D-9214-4248-B97E-2929CD6F3D80}" srcOrd="10" destOrd="0" presId="urn:microsoft.com/office/officeart/2005/8/layout/default"/>
    <dgm:cxn modelId="{50E0ED4A-839C-4ADC-A15C-047F38DF6FB6}" type="presParOf" srcId="{2F583EAE-396D-444F-8AC3-14F2D89481CA}" destId="{DB40F642-081C-412B-818B-C74E149F81C3}" srcOrd="11" destOrd="0" presId="urn:microsoft.com/office/officeart/2005/8/layout/default"/>
    <dgm:cxn modelId="{0A54B808-3FF3-469C-A412-A7C0FC5E0AEC}" type="presParOf" srcId="{2F583EAE-396D-444F-8AC3-14F2D89481CA}" destId="{70662EFE-EA8B-4113-90F1-EA2032F9F1F0}" srcOrd="12" destOrd="0" presId="urn:microsoft.com/office/officeart/2005/8/layout/default"/>
    <dgm:cxn modelId="{AB641F15-244A-4968-9587-64E626F8FA91}" type="presParOf" srcId="{2F583EAE-396D-444F-8AC3-14F2D89481CA}" destId="{B19BB780-4B82-420D-A704-D625F3205846}" srcOrd="13" destOrd="0" presId="urn:microsoft.com/office/officeart/2005/8/layout/default"/>
    <dgm:cxn modelId="{F88B4F01-883D-4E09-B20D-6600401DCC51}" type="presParOf" srcId="{2F583EAE-396D-444F-8AC3-14F2D89481CA}" destId="{794CC8E4-C5EC-4FAC-ACE7-099275AAD8C7}" srcOrd="14" destOrd="0" presId="urn:microsoft.com/office/officeart/2005/8/layout/default"/>
    <dgm:cxn modelId="{D113BA6D-189B-43CB-9860-A9E702927428}" type="presParOf" srcId="{2F583EAE-396D-444F-8AC3-14F2D89481CA}" destId="{F1BA9CC1-97E4-48CB-8E71-3BB8007C2225}" srcOrd="15" destOrd="0" presId="urn:microsoft.com/office/officeart/2005/8/layout/default"/>
    <dgm:cxn modelId="{6C1645FE-C0CD-4AF7-8351-B569D3256F0B}" type="presParOf" srcId="{2F583EAE-396D-444F-8AC3-14F2D89481CA}" destId="{2045D763-2524-43AE-8C65-2640C6C995E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6656A7-7FB0-43F1-9CD2-EB872569B13C}" type="doc">
      <dgm:prSet loTypeId="urn:microsoft.com/office/officeart/2005/8/layout/hProcess9" loCatId="process" qsTypeId="urn:microsoft.com/office/officeart/2005/8/quickstyle/simple1" qsCatId="simple" csTypeId="urn:microsoft.com/office/officeart/2005/8/colors/colorful5" csCatId="colorful" phldr="1"/>
      <dgm:spPr/>
    </dgm:pt>
    <dgm:pt modelId="{F62CA119-88CD-4748-9948-B0116C809D1B}">
      <dgm:prSet phldrT="[Text]"/>
      <dgm:spPr>
        <a:solidFill>
          <a:srgbClr val="003399"/>
        </a:solidFill>
      </dgm:spPr>
      <dgm:t>
        <a:bodyPr/>
        <a:lstStyle/>
        <a:p>
          <a:r>
            <a:rPr lang="en-ZA" b="1" dirty="0">
              <a:solidFill>
                <a:schemeClr val="bg1"/>
              </a:solidFill>
            </a:rPr>
            <a:t>Repositioning budgets towards Jobs, Safety and Dignity&amp; well-being </a:t>
          </a:r>
        </a:p>
      </dgm:t>
    </dgm:pt>
    <dgm:pt modelId="{73E6060B-9DB4-4CC6-BAC7-42DD7F87BD70}" type="parTrans" cxnId="{88597B4C-0BD1-4F97-AE50-961855507647}">
      <dgm:prSet/>
      <dgm:spPr/>
      <dgm:t>
        <a:bodyPr/>
        <a:lstStyle/>
        <a:p>
          <a:endParaRPr lang="en-ZA"/>
        </a:p>
      </dgm:t>
    </dgm:pt>
    <dgm:pt modelId="{C6CB5B6B-4139-4CA1-B861-DB34A5947E01}" type="sibTrans" cxnId="{88597B4C-0BD1-4F97-AE50-961855507647}">
      <dgm:prSet/>
      <dgm:spPr/>
      <dgm:t>
        <a:bodyPr/>
        <a:lstStyle/>
        <a:p>
          <a:endParaRPr lang="en-ZA"/>
        </a:p>
      </dgm:t>
    </dgm:pt>
    <dgm:pt modelId="{4273D4B5-9ABB-4B4A-852E-511F82698734}">
      <dgm:prSet/>
      <dgm:spPr>
        <a:solidFill>
          <a:srgbClr val="003399"/>
        </a:solidFill>
      </dgm:spPr>
      <dgm:t>
        <a:bodyPr/>
        <a:lstStyle/>
        <a:p>
          <a:pPr algn="ctr"/>
          <a:r>
            <a:rPr lang="en-ZA" dirty="0"/>
            <a:t> </a:t>
          </a:r>
          <a:r>
            <a:rPr lang="en-ZA" b="1" dirty="0"/>
            <a:t>Establishing clear fiscal targets </a:t>
          </a:r>
        </a:p>
      </dgm:t>
    </dgm:pt>
    <dgm:pt modelId="{9D223DC8-B395-4F53-98A4-BCD34960040F}" type="parTrans" cxnId="{87CBA937-CFDD-4F8A-AB34-D8C2C068F0C4}">
      <dgm:prSet/>
      <dgm:spPr/>
      <dgm:t>
        <a:bodyPr/>
        <a:lstStyle/>
        <a:p>
          <a:endParaRPr lang="en-ZA"/>
        </a:p>
      </dgm:t>
    </dgm:pt>
    <dgm:pt modelId="{A1B52348-8723-4A33-8C8D-24818C1C36FF}" type="sibTrans" cxnId="{87CBA937-CFDD-4F8A-AB34-D8C2C068F0C4}">
      <dgm:prSet/>
      <dgm:spPr/>
      <dgm:t>
        <a:bodyPr/>
        <a:lstStyle/>
        <a:p>
          <a:endParaRPr lang="en-ZA"/>
        </a:p>
      </dgm:t>
    </dgm:pt>
    <dgm:pt modelId="{1D370289-9BCD-48A5-9CC5-5EC9BB4F9C1D}">
      <dgm:prSet/>
      <dgm:spPr>
        <a:solidFill>
          <a:srgbClr val="003399"/>
        </a:solidFill>
      </dgm:spPr>
      <dgm:t>
        <a:bodyPr/>
        <a:lstStyle/>
        <a:p>
          <a:r>
            <a:rPr lang="en-US" dirty="0">
              <a:solidFill>
                <a:schemeClr val="bg1"/>
              </a:solidFill>
            </a:rPr>
            <a:t> </a:t>
          </a:r>
          <a:r>
            <a:rPr lang="en-US" b="1" dirty="0">
              <a:solidFill>
                <a:schemeClr val="bg1"/>
              </a:solidFill>
            </a:rPr>
            <a:t>Establishing a fiscal “window” for policy-based funding</a:t>
          </a:r>
          <a:endParaRPr lang="en-ZA" b="1" dirty="0">
            <a:solidFill>
              <a:schemeClr val="bg1"/>
            </a:solidFill>
          </a:endParaRPr>
        </a:p>
      </dgm:t>
    </dgm:pt>
    <dgm:pt modelId="{EB45287E-B172-4262-B5BA-5859561B5D7D}" type="parTrans" cxnId="{E8A848D0-EE52-4589-88CC-97246D01E477}">
      <dgm:prSet/>
      <dgm:spPr/>
      <dgm:t>
        <a:bodyPr/>
        <a:lstStyle/>
        <a:p>
          <a:endParaRPr lang="en-ZA"/>
        </a:p>
      </dgm:t>
    </dgm:pt>
    <dgm:pt modelId="{72CF3801-4D05-4049-B454-846B12A5BE33}" type="sibTrans" cxnId="{E8A848D0-EE52-4589-88CC-97246D01E477}">
      <dgm:prSet/>
      <dgm:spPr/>
      <dgm:t>
        <a:bodyPr/>
        <a:lstStyle/>
        <a:p>
          <a:endParaRPr lang="en-ZA"/>
        </a:p>
      </dgm:t>
    </dgm:pt>
    <dgm:pt modelId="{397783BD-EF54-4871-A26A-F1B119EF2DA3}" type="pres">
      <dgm:prSet presAssocID="{716656A7-7FB0-43F1-9CD2-EB872569B13C}" presName="CompostProcess" presStyleCnt="0">
        <dgm:presLayoutVars>
          <dgm:dir/>
          <dgm:resizeHandles val="exact"/>
        </dgm:presLayoutVars>
      </dgm:prSet>
      <dgm:spPr/>
    </dgm:pt>
    <dgm:pt modelId="{C6814653-4069-42B7-9BEC-0EC5297358CF}" type="pres">
      <dgm:prSet presAssocID="{716656A7-7FB0-43F1-9CD2-EB872569B13C}" presName="arrow" presStyleLbl="bgShp" presStyleIdx="0" presStyleCnt="1"/>
      <dgm:spPr/>
    </dgm:pt>
    <dgm:pt modelId="{2B73E75B-3060-408D-B51B-387EF342A714}" type="pres">
      <dgm:prSet presAssocID="{716656A7-7FB0-43F1-9CD2-EB872569B13C}" presName="linearProcess" presStyleCnt="0"/>
      <dgm:spPr/>
    </dgm:pt>
    <dgm:pt modelId="{89DF5046-5619-4B80-9656-3D8C05A82BE9}" type="pres">
      <dgm:prSet presAssocID="{4273D4B5-9ABB-4B4A-852E-511F82698734}" presName="textNode" presStyleLbl="node1" presStyleIdx="0" presStyleCnt="3">
        <dgm:presLayoutVars>
          <dgm:bulletEnabled val="1"/>
        </dgm:presLayoutVars>
      </dgm:prSet>
      <dgm:spPr/>
    </dgm:pt>
    <dgm:pt modelId="{5C1DB371-FF7F-4E59-BB44-DDB8667A5245}" type="pres">
      <dgm:prSet presAssocID="{A1B52348-8723-4A33-8C8D-24818C1C36FF}" presName="sibTrans" presStyleCnt="0"/>
      <dgm:spPr/>
    </dgm:pt>
    <dgm:pt modelId="{0AAA9E1D-5706-43FE-AF31-13979C81CBF3}" type="pres">
      <dgm:prSet presAssocID="{F62CA119-88CD-4748-9948-B0116C809D1B}" presName="textNode" presStyleLbl="node1" presStyleIdx="1" presStyleCnt="3">
        <dgm:presLayoutVars>
          <dgm:bulletEnabled val="1"/>
        </dgm:presLayoutVars>
      </dgm:prSet>
      <dgm:spPr/>
    </dgm:pt>
    <dgm:pt modelId="{3F891B58-1DBB-455E-8AA1-9E85CAD94770}" type="pres">
      <dgm:prSet presAssocID="{C6CB5B6B-4139-4CA1-B861-DB34A5947E01}" presName="sibTrans" presStyleCnt="0"/>
      <dgm:spPr/>
    </dgm:pt>
    <dgm:pt modelId="{A23CE1C2-F7AF-4176-A661-2AE8BA66A042}" type="pres">
      <dgm:prSet presAssocID="{1D370289-9BCD-48A5-9CC5-5EC9BB4F9C1D}" presName="textNode" presStyleLbl="node1" presStyleIdx="2" presStyleCnt="3" custLinFactNeighborY="-421">
        <dgm:presLayoutVars>
          <dgm:bulletEnabled val="1"/>
        </dgm:presLayoutVars>
      </dgm:prSet>
      <dgm:spPr/>
    </dgm:pt>
  </dgm:ptLst>
  <dgm:cxnLst>
    <dgm:cxn modelId="{E28A2224-B696-44F1-9F1B-E5D998DB743C}" type="presOf" srcId="{1D370289-9BCD-48A5-9CC5-5EC9BB4F9C1D}" destId="{A23CE1C2-F7AF-4176-A661-2AE8BA66A042}" srcOrd="0" destOrd="0" presId="urn:microsoft.com/office/officeart/2005/8/layout/hProcess9"/>
    <dgm:cxn modelId="{A4CF0430-3EB2-4EE3-9681-8044B508C30A}" type="presOf" srcId="{716656A7-7FB0-43F1-9CD2-EB872569B13C}" destId="{397783BD-EF54-4871-A26A-F1B119EF2DA3}" srcOrd="0" destOrd="0" presId="urn:microsoft.com/office/officeart/2005/8/layout/hProcess9"/>
    <dgm:cxn modelId="{87CBA937-CFDD-4F8A-AB34-D8C2C068F0C4}" srcId="{716656A7-7FB0-43F1-9CD2-EB872569B13C}" destId="{4273D4B5-9ABB-4B4A-852E-511F82698734}" srcOrd="0" destOrd="0" parTransId="{9D223DC8-B395-4F53-98A4-BCD34960040F}" sibTransId="{A1B52348-8723-4A33-8C8D-24818C1C36FF}"/>
    <dgm:cxn modelId="{88597B4C-0BD1-4F97-AE50-961855507647}" srcId="{716656A7-7FB0-43F1-9CD2-EB872569B13C}" destId="{F62CA119-88CD-4748-9948-B0116C809D1B}" srcOrd="1" destOrd="0" parTransId="{73E6060B-9DB4-4CC6-BAC7-42DD7F87BD70}" sibTransId="{C6CB5B6B-4139-4CA1-B861-DB34A5947E01}"/>
    <dgm:cxn modelId="{FC80BA82-0B66-4140-9C42-4F76CBC3137D}" type="presOf" srcId="{F62CA119-88CD-4748-9948-B0116C809D1B}" destId="{0AAA9E1D-5706-43FE-AF31-13979C81CBF3}" srcOrd="0" destOrd="0" presId="urn:microsoft.com/office/officeart/2005/8/layout/hProcess9"/>
    <dgm:cxn modelId="{E8A848D0-EE52-4589-88CC-97246D01E477}" srcId="{716656A7-7FB0-43F1-9CD2-EB872569B13C}" destId="{1D370289-9BCD-48A5-9CC5-5EC9BB4F9C1D}" srcOrd="2" destOrd="0" parTransId="{EB45287E-B172-4262-B5BA-5859561B5D7D}" sibTransId="{72CF3801-4D05-4049-B454-846B12A5BE33}"/>
    <dgm:cxn modelId="{1CBEA3FB-445C-4ECC-B2B6-C910B826753C}" type="presOf" srcId="{4273D4B5-9ABB-4B4A-852E-511F82698734}" destId="{89DF5046-5619-4B80-9656-3D8C05A82BE9}" srcOrd="0" destOrd="0" presId="urn:microsoft.com/office/officeart/2005/8/layout/hProcess9"/>
    <dgm:cxn modelId="{C5F6B047-6D84-4DCA-9EC3-477B88F55000}" type="presParOf" srcId="{397783BD-EF54-4871-A26A-F1B119EF2DA3}" destId="{C6814653-4069-42B7-9BEC-0EC5297358CF}" srcOrd="0" destOrd="0" presId="urn:microsoft.com/office/officeart/2005/8/layout/hProcess9"/>
    <dgm:cxn modelId="{11533D3B-511B-467B-8664-7116C1EF7134}" type="presParOf" srcId="{397783BD-EF54-4871-A26A-F1B119EF2DA3}" destId="{2B73E75B-3060-408D-B51B-387EF342A714}" srcOrd="1" destOrd="0" presId="urn:microsoft.com/office/officeart/2005/8/layout/hProcess9"/>
    <dgm:cxn modelId="{B00AD59B-EBCA-4E2E-9A08-1983A2B5975E}" type="presParOf" srcId="{2B73E75B-3060-408D-B51B-387EF342A714}" destId="{89DF5046-5619-4B80-9656-3D8C05A82BE9}" srcOrd="0" destOrd="0" presId="urn:microsoft.com/office/officeart/2005/8/layout/hProcess9"/>
    <dgm:cxn modelId="{AA5417CE-8777-4C5C-96CA-6DC0728AA8DC}" type="presParOf" srcId="{2B73E75B-3060-408D-B51B-387EF342A714}" destId="{5C1DB371-FF7F-4E59-BB44-DDB8667A5245}" srcOrd="1" destOrd="0" presId="urn:microsoft.com/office/officeart/2005/8/layout/hProcess9"/>
    <dgm:cxn modelId="{DAB1711F-1A45-4A7A-A1D6-F0F55AC8696D}" type="presParOf" srcId="{2B73E75B-3060-408D-B51B-387EF342A714}" destId="{0AAA9E1D-5706-43FE-AF31-13979C81CBF3}" srcOrd="2" destOrd="0" presId="urn:microsoft.com/office/officeart/2005/8/layout/hProcess9"/>
    <dgm:cxn modelId="{1156B889-5175-4CE9-AC7B-18DD47AD3935}" type="presParOf" srcId="{2B73E75B-3060-408D-B51B-387EF342A714}" destId="{3F891B58-1DBB-455E-8AA1-9E85CAD94770}" srcOrd="3" destOrd="0" presId="urn:microsoft.com/office/officeart/2005/8/layout/hProcess9"/>
    <dgm:cxn modelId="{261F0886-46EA-4D13-8D9E-7B5A5F1AF709}" type="presParOf" srcId="{2B73E75B-3060-408D-B51B-387EF342A714}" destId="{A23CE1C2-F7AF-4176-A661-2AE8BA66A042}" srcOrd="4" destOrd="0" presId="urn:microsoft.com/office/officeart/2005/8/layout/hProcess9"/>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E21A5C-BBB3-4CAF-A360-C854ADD81F36}" type="doc">
      <dgm:prSet loTypeId="urn:microsoft.com/office/officeart/2005/8/layout/arrow2" loCatId="process" qsTypeId="urn:microsoft.com/office/officeart/2005/8/quickstyle/simple1" qsCatId="simple" csTypeId="urn:microsoft.com/office/officeart/2005/8/colors/colorful5" csCatId="colorful" phldr="1"/>
      <dgm:spPr/>
    </dgm:pt>
    <dgm:pt modelId="{9F176E46-704E-4C0E-AF0A-71888C1754C1}">
      <dgm:prSet phldrT="[Text]"/>
      <dgm:spPr/>
      <dgm:t>
        <a:bodyPr/>
        <a:lstStyle/>
        <a:p>
          <a:r>
            <a:rPr lang="en-ZA" dirty="0"/>
            <a:t>Immediate</a:t>
          </a:r>
        </a:p>
      </dgm:t>
    </dgm:pt>
    <dgm:pt modelId="{E244BBE2-0779-4CED-A9E2-21986BABB004}" type="parTrans" cxnId="{6EEA50B0-5764-4CE1-AE50-BCE93C4C6A37}">
      <dgm:prSet/>
      <dgm:spPr/>
      <dgm:t>
        <a:bodyPr/>
        <a:lstStyle/>
        <a:p>
          <a:endParaRPr lang="en-ZA"/>
        </a:p>
      </dgm:t>
    </dgm:pt>
    <dgm:pt modelId="{BCF509A8-20D0-4A55-AAC1-995A053D2583}" type="sibTrans" cxnId="{6EEA50B0-5764-4CE1-AE50-BCE93C4C6A37}">
      <dgm:prSet/>
      <dgm:spPr/>
      <dgm:t>
        <a:bodyPr/>
        <a:lstStyle/>
        <a:p>
          <a:endParaRPr lang="en-ZA"/>
        </a:p>
      </dgm:t>
    </dgm:pt>
    <dgm:pt modelId="{E59C9B6E-3419-41F5-9A52-C33BB37A3289}">
      <dgm:prSet phldrT="[Text]"/>
      <dgm:spPr/>
      <dgm:t>
        <a:bodyPr/>
        <a:lstStyle/>
        <a:p>
          <a:r>
            <a:rPr lang="en-ZA" dirty="0"/>
            <a:t>Short</a:t>
          </a:r>
        </a:p>
      </dgm:t>
    </dgm:pt>
    <dgm:pt modelId="{0921B327-6889-4B84-8501-B5247D0F8703}" type="parTrans" cxnId="{7720BF23-518B-4523-BAF5-94316606ACCC}">
      <dgm:prSet/>
      <dgm:spPr/>
      <dgm:t>
        <a:bodyPr/>
        <a:lstStyle/>
        <a:p>
          <a:endParaRPr lang="en-ZA"/>
        </a:p>
      </dgm:t>
    </dgm:pt>
    <dgm:pt modelId="{E876F827-675B-4714-801F-832CC5E21484}" type="sibTrans" cxnId="{7720BF23-518B-4523-BAF5-94316606ACCC}">
      <dgm:prSet/>
      <dgm:spPr/>
      <dgm:t>
        <a:bodyPr/>
        <a:lstStyle/>
        <a:p>
          <a:endParaRPr lang="en-ZA"/>
        </a:p>
      </dgm:t>
    </dgm:pt>
    <dgm:pt modelId="{F91FB7F1-998C-454F-A2E0-3FF2D17A5589}">
      <dgm:prSet phldrT="[Text]"/>
      <dgm:spPr/>
      <dgm:t>
        <a:bodyPr/>
        <a:lstStyle/>
        <a:p>
          <a:r>
            <a:rPr lang="en-ZA" dirty="0"/>
            <a:t>Medium</a:t>
          </a:r>
        </a:p>
      </dgm:t>
    </dgm:pt>
    <dgm:pt modelId="{DBC5FAC9-6384-4BE2-8ED3-481820F0A2E5}" type="parTrans" cxnId="{294541F5-7045-4F18-A6E8-A84342020930}">
      <dgm:prSet/>
      <dgm:spPr/>
      <dgm:t>
        <a:bodyPr/>
        <a:lstStyle/>
        <a:p>
          <a:endParaRPr lang="en-ZA"/>
        </a:p>
      </dgm:t>
    </dgm:pt>
    <dgm:pt modelId="{5AD98102-C773-472F-B5C9-13E567CC4559}" type="sibTrans" cxnId="{294541F5-7045-4F18-A6E8-A84342020930}">
      <dgm:prSet/>
      <dgm:spPr/>
      <dgm:t>
        <a:bodyPr/>
        <a:lstStyle/>
        <a:p>
          <a:endParaRPr lang="en-ZA"/>
        </a:p>
      </dgm:t>
    </dgm:pt>
    <dgm:pt modelId="{9E3521D2-89D6-4028-8005-1A69AD905367}" type="pres">
      <dgm:prSet presAssocID="{E0E21A5C-BBB3-4CAF-A360-C854ADD81F36}" presName="arrowDiagram" presStyleCnt="0">
        <dgm:presLayoutVars>
          <dgm:chMax val="5"/>
          <dgm:dir/>
          <dgm:resizeHandles val="exact"/>
        </dgm:presLayoutVars>
      </dgm:prSet>
      <dgm:spPr/>
    </dgm:pt>
    <dgm:pt modelId="{F80412EE-6793-421E-93A9-935F22A16B74}" type="pres">
      <dgm:prSet presAssocID="{E0E21A5C-BBB3-4CAF-A360-C854ADD81F36}" presName="arrow" presStyleLbl="bgShp" presStyleIdx="0" presStyleCnt="1"/>
      <dgm:spPr/>
    </dgm:pt>
    <dgm:pt modelId="{D8DB0875-E30A-4778-9B0D-CF027B34B52D}" type="pres">
      <dgm:prSet presAssocID="{E0E21A5C-BBB3-4CAF-A360-C854ADD81F36}" presName="arrowDiagram3" presStyleCnt="0"/>
      <dgm:spPr/>
    </dgm:pt>
    <dgm:pt modelId="{C29D35C4-BAF6-4A87-8046-E853360CE822}" type="pres">
      <dgm:prSet presAssocID="{9F176E46-704E-4C0E-AF0A-71888C1754C1}" presName="bullet3a" presStyleLbl="node1" presStyleIdx="0" presStyleCnt="3"/>
      <dgm:spPr/>
    </dgm:pt>
    <dgm:pt modelId="{2A60E539-D95E-42F7-82D8-C8EB03353529}" type="pres">
      <dgm:prSet presAssocID="{9F176E46-704E-4C0E-AF0A-71888C1754C1}" presName="textBox3a" presStyleLbl="revTx" presStyleIdx="0" presStyleCnt="3">
        <dgm:presLayoutVars>
          <dgm:bulletEnabled val="1"/>
        </dgm:presLayoutVars>
      </dgm:prSet>
      <dgm:spPr/>
    </dgm:pt>
    <dgm:pt modelId="{33275894-37CC-4ED1-8E18-40887AA59E62}" type="pres">
      <dgm:prSet presAssocID="{E59C9B6E-3419-41F5-9A52-C33BB37A3289}" presName="bullet3b" presStyleLbl="node1" presStyleIdx="1" presStyleCnt="3"/>
      <dgm:spPr/>
    </dgm:pt>
    <dgm:pt modelId="{1A74D450-7000-4F8C-B1AA-26EDD01DFC80}" type="pres">
      <dgm:prSet presAssocID="{E59C9B6E-3419-41F5-9A52-C33BB37A3289}" presName="textBox3b" presStyleLbl="revTx" presStyleIdx="1" presStyleCnt="3">
        <dgm:presLayoutVars>
          <dgm:bulletEnabled val="1"/>
        </dgm:presLayoutVars>
      </dgm:prSet>
      <dgm:spPr/>
    </dgm:pt>
    <dgm:pt modelId="{64BA8BC2-715F-4660-A968-D2E58CCE3FCD}" type="pres">
      <dgm:prSet presAssocID="{F91FB7F1-998C-454F-A2E0-3FF2D17A5589}" presName="bullet3c" presStyleLbl="node1" presStyleIdx="2" presStyleCnt="3"/>
      <dgm:spPr/>
    </dgm:pt>
    <dgm:pt modelId="{EED67AB3-7087-4DD5-84C5-D436567D2E78}" type="pres">
      <dgm:prSet presAssocID="{F91FB7F1-998C-454F-A2E0-3FF2D17A5589}" presName="textBox3c" presStyleLbl="revTx" presStyleIdx="2" presStyleCnt="3">
        <dgm:presLayoutVars>
          <dgm:bulletEnabled val="1"/>
        </dgm:presLayoutVars>
      </dgm:prSet>
      <dgm:spPr/>
    </dgm:pt>
  </dgm:ptLst>
  <dgm:cxnLst>
    <dgm:cxn modelId="{C92ECC20-1773-4698-890C-3367B2E0E896}" type="presOf" srcId="{E59C9B6E-3419-41F5-9A52-C33BB37A3289}" destId="{1A74D450-7000-4F8C-B1AA-26EDD01DFC80}" srcOrd="0" destOrd="0" presId="urn:microsoft.com/office/officeart/2005/8/layout/arrow2"/>
    <dgm:cxn modelId="{7720BF23-518B-4523-BAF5-94316606ACCC}" srcId="{E0E21A5C-BBB3-4CAF-A360-C854ADD81F36}" destId="{E59C9B6E-3419-41F5-9A52-C33BB37A3289}" srcOrd="1" destOrd="0" parTransId="{0921B327-6889-4B84-8501-B5247D0F8703}" sibTransId="{E876F827-675B-4714-801F-832CC5E21484}"/>
    <dgm:cxn modelId="{5518CB48-DB91-4834-8ABB-EAB0EF6BA850}" type="presOf" srcId="{9F176E46-704E-4C0E-AF0A-71888C1754C1}" destId="{2A60E539-D95E-42F7-82D8-C8EB03353529}" srcOrd="0" destOrd="0" presId="urn:microsoft.com/office/officeart/2005/8/layout/arrow2"/>
    <dgm:cxn modelId="{FCABF780-F009-48C2-BE45-7CCB9C40F45C}" type="presOf" srcId="{E0E21A5C-BBB3-4CAF-A360-C854ADD81F36}" destId="{9E3521D2-89D6-4028-8005-1A69AD905367}" srcOrd="0" destOrd="0" presId="urn:microsoft.com/office/officeart/2005/8/layout/arrow2"/>
    <dgm:cxn modelId="{F50A6DA8-0894-46EE-8D2E-ACBCB773BFC0}" type="presOf" srcId="{F91FB7F1-998C-454F-A2E0-3FF2D17A5589}" destId="{EED67AB3-7087-4DD5-84C5-D436567D2E78}" srcOrd="0" destOrd="0" presId="urn:microsoft.com/office/officeart/2005/8/layout/arrow2"/>
    <dgm:cxn modelId="{6EEA50B0-5764-4CE1-AE50-BCE93C4C6A37}" srcId="{E0E21A5C-BBB3-4CAF-A360-C854ADD81F36}" destId="{9F176E46-704E-4C0E-AF0A-71888C1754C1}" srcOrd="0" destOrd="0" parTransId="{E244BBE2-0779-4CED-A9E2-21986BABB004}" sibTransId="{BCF509A8-20D0-4A55-AAC1-995A053D2583}"/>
    <dgm:cxn modelId="{294541F5-7045-4F18-A6E8-A84342020930}" srcId="{E0E21A5C-BBB3-4CAF-A360-C854ADD81F36}" destId="{F91FB7F1-998C-454F-A2E0-3FF2D17A5589}" srcOrd="2" destOrd="0" parTransId="{DBC5FAC9-6384-4BE2-8ED3-481820F0A2E5}" sibTransId="{5AD98102-C773-472F-B5C9-13E567CC4559}"/>
    <dgm:cxn modelId="{3A030A3A-2A37-4894-A44B-87836CEFB503}" type="presParOf" srcId="{9E3521D2-89D6-4028-8005-1A69AD905367}" destId="{F80412EE-6793-421E-93A9-935F22A16B74}" srcOrd="0" destOrd="0" presId="urn:microsoft.com/office/officeart/2005/8/layout/arrow2"/>
    <dgm:cxn modelId="{CFC2AF11-0E17-4798-93D6-4E00E0D7CF31}" type="presParOf" srcId="{9E3521D2-89D6-4028-8005-1A69AD905367}" destId="{D8DB0875-E30A-4778-9B0D-CF027B34B52D}" srcOrd="1" destOrd="0" presId="urn:microsoft.com/office/officeart/2005/8/layout/arrow2"/>
    <dgm:cxn modelId="{DC25A77C-DA2C-40F3-97A9-F56006587C98}" type="presParOf" srcId="{D8DB0875-E30A-4778-9B0D-CF027B34B52D}" destId="{C29D35C4-BAF6-4A87-8046-E853360CE822}" srcOrd="0" destOrd="0" presId="urn:microsoft.com/office/officeart/2005/8/layout/arrow2"/>
    <dgm:cxn modelId="{3759D9F8-13D3-4449-886A-4A9D714590C7}" type="presParOf" srcId="{D8DB0875-E30A-4778-9B0D-CF027B34B52D}" destId="{2A60E539-D95E-42F7-82D8-C8EB03353529}" srcOrd="1" destOrd="0" presId="urn:microsoft.com/office/officeart/2005/8/layout/arrow2"/>
    <dgm:cxn modelId="{514F8E0D-6F3E-40A5-83B4-3E5B3F2CDC4D}" type="presParOf" srcId="{D8DB0875-E30A-4778-9B0D-CF027B34B52D}" destId="{33275894-37CC-4ED1-8E18-40887AA59E62}" srcOrd="2" destOrd="0" presId="urn:microsoft.com/office/officeart/2005/8/layout/arrow2"/>
    <dgm:cxn modelId="{718EE1A4-96B9-40F7-95E5-F80F4A992DDC}" type="presParOf" srcId="{D8DB0875-E30A-4778-9B0D-CF027B34B52D}" destId="{1A74D450-7000-4F8C-B1AA-26EDD01DFC80}" srcOrd="3" destOrd="0" presId="urn:microsoft.com/office/officeart/2005/8/layout/arrow2"/>
    <dgm:cxn modelId="{69C05A2E-F720-48F2-9DCC-48A5BA02BB1E}" type="presParOf" srcId="{D8DB0875-E30A-4778-9B0D-CF027B34B52D}" destId="{64BA8BC2-715F-4660-A968-D2E58CCE3FCD}" srcOrd="4" destOrd="0" presId="urn:microsoft.com/office/officeart/2005/8/layout/arrow2"/>
    <dgm:cxn modelId="{42EBD540-4B6C-4339-BBEE-BED34CB1E5D6}" type="presParOf" srcId="{D8DB0875-E30A-4778-9B0D-CF027B34B52D}" destId="{EED67AB3-7087-4DD5-84C5-D436567D2E78}" srcOrd="5" destOrd="0" presId="urn:microsoft.com/office/officeart/2005/8/layout/arrow2"/>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F4112-6C32-4E2F-98C3-B736DD001DE8}">
      <dsp:nvSpPr>
        <dsp:cNvPr id="0" name=""/>
        <dsp:cNvSpPr/>
      </dsp:nvSpPr>
      <dsp:spPr>
        <a:xfrm>
          <a:off x="317482" y="376835"/>
          <a:ext cx="1589858" cy="401403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154305" bIns="34290" numCol="1" spcCol="1270" anchor="ctr" anchorCtr="0">
          <a:noAutofit/>
        </a:bodyPr>
        <a:lstStyle/>
        <a:p>
          <a:pPr marL="0" lvl="0" indent="0" algn="r" defTabSz="1200150">
            <a:lnSpc>
              <a:spcPct val="90000"/>
            </a:lnSpc>
            <a:spcBef>
              <a:spcPct val="0"/>
            </a:spcBef>
            <a:spcAft>
              <a:spcPct val="35000"/>
            </a:spcAft>
            <a:buNone/>
          </a:pPr>
          <a:r>
            <a:rPr lang="en-ZA" sz="2700" kern="1200"/>
            <a:t>Cautionary notes</a:t>
          </a:r>
        </a:p>
      </dsp:txBody>
      <dsp:txXfrm rot="16200000">
        <a:off x="92472" y="1743179"/>
        <a:ext cx="3146051" cy="413363"/>
      </dsp:txXfrm>
    </dsp:sp>
    <dsp:sp modelId="{E6F77AF5-D149-4489-B582-9FD77767FBB4}">
      <dsp:nvSpPr>
        <dsp:cNvPr id="0" name=""/>
        <dsp:cNvSpPr/>
      </dsp:nvSpPr>
      <dsp:spPr>
        <a:xfrm>
          <a:off x="317482" y="843427"/>
          <a:ext cx="1128799" cy="40333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ZA" sz="1100" kern="1200" dirty="0"/>
            <a:t>1. Adjustments estimated (20/21) vs MTBPS preliminary estimates (21/22 onwards)</a:t>
          </a:r>
        </a:p>
        <a:p>
          <a:pPr marL="0" lvl="0" indent="0" algn="l" defTabSz="488950">
            <a:lnSpc>
              <a:spcPct val="90000"/>
            </a:lnSpc>
            <a:spcBef>
              <a:spcPct val="0"/>
            </a:spcBef>
            <a:spcAft>
              <a:spcPct val="35000"/>
            </a:spcAft>
            <a:buFont typeface="Arial" panose="020B0604020202020204" pitchFamily="34" charset="0"/>
            <a:buNone/>
          </a:pPr>
          <a:r>
            <a:rPr lang="en-ZA" sz="1100" kern="1200" dirty="0"/>
            <a:t>2. Pass through and carry over effects of compensation reductions</a:t>
          </a:r>
        </a:p>
      </dsp:txBody>
      <dsp:txXfrm>
        <a:off x="317482" y="843427"/>
        <a:ext cx="1128799" cy="403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7357F-8F50-437F-88E3-076148D4B45A}">
      <dsp:nvSpPr>
        <dsp:cNvPr id="0" name=""/>
        <dsp:cNvSpPr/>
      </dsp:nvSpPr>
      <dsp:spPr>
        <a:xfrm>
          <a:off x="198853" y="116"/>
          <a:ext cx="1799813" cy="1079887"/>
        </a:xfrm>
        <a:prstGeom prst="rect">
          <a:avLst/>
        </a:prstGeom>
        <a:solidFill>
          <a:srgbClr val="968C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Fiscal consolidation</a:t>
          </a:r>
        </a:p>
      </dsp:txBody>
      <dsp:txXfrm>
        <a:off x="198853" y="116"/>
        <a:ext cx="1799813" cy="1079887"/>
      </dsp:txXfrm>
    </dsp:sp>
    <dsp:sp modelId="{D8C9FDEF-E2B8-43F4-9F00-10F6D949644B}">
      <dsp:nvSpPr>
        <dsp:cNvPr id="0" name=""/>
        <dsp:cNvSpPr/>
      </dsp:nvSpPr>
      <dsp:spPr>
        <a:xfrm>
          <a:off x="2178648" y="116"/>
          <a:ext cx="1799813" cy="1079887"/>
        </a:xfrm>
        <a:prstGeom prst="rect">
          <a:avLst/>
        </a:prstGeom>
        <a:solidFill>
          <a:srgbClr val="8D6E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Allocative efficiency</a:t>
          </a:r>
        </a:p>
      </dsp:txBody>
      <dsp:txXfrm>
        <a:off x="2178648" y="116"/>
        <a:ext cx="1799813" cy="1079887"/>
      </dsp:txXfrm>
    </dsp:sp>
    <dsp:sp modelId="{85ED88CB-A561-4339-A432-644C2722B841}">
      <dsp:nvSpPr>
        <dsp:cNvPr id="0" name=""/>
        <dsp:cNvSpPr/>
      </dsp:nvSpPr>
      <dsp:spPr>
        <a:xfrm>
          <a:off x="4158442" y="232"/>
          <a:ext cx="1799813" cy="1079887"/>
        </a:xfrm>
        <a:prstGeom prst="rect">
          <a:avLst/>
        </a:prstGeom>
        <a:solidFill>
          <a:srgbClr val="7FA5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Fiscal sustainability</a:t>
          </a:r>
        </a:p>
      </dsp:txBody>
      <dsp:txXfrm>
        <a:off x="4158442" y="232"/>
        <a:ext cx="1799813" cy="1079887"/>
      </dsp:txXfrm>
    </dsp:sp>
    <dsp:sp modelId="{52E8EAE0-BCE8-4A47-BE74-F74465BBDC4B}">
      <dsp:nvSpPr>
        <dsp:cNvPr id="0" name=""/>
        <dsp:cNvSpPr/>
      </dsp:nvSpPr>
      <dsp:spPr>
        <a:xfrm>
          <a:off x="6138237" y="232"/>
          <a:ext cx="1799813" cy="1079887"/>
        </a:xfrm>
        <a:prstGeom prst="rect">
          <a:avLst/>
        </a:prstGeom>
        <a:solidFill>
          <a:srgbClr val="8FAD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Fiscal discipline</a:t>
          </a:r>
        </a:p>
      </dsp:txBody>
      <dsp:txXfrm>
        <a:off x="6138237" y="232"/>
        <a:ext cx="1799813" cy="1079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84C6D-6C46-4CD0-B4E4-1401A0D5B4CD}">
      <dsp:nvSpPr>
        <dsp:cNvPr id="0" name=""/>
        <dsp:cNvSpPr/>
      </dsp:nvSpPr>
      <dsp:spPr>
        <a:xfrm>
          <a:off x="903244" y="516521"/>
          <a:ext cx="2271370" cy="2271370"/>
        </a:xfrm>
        <a:prstGeom prst="blockArc">
          <a:avLst>
            <a:gd name="adj1" fmla="val 9306748"/>
            <a:gd name="adj2" fmla="val 16084936"/>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B1B465-C70F-4622-A5BB-5DE07F834CA1}">
      <dsp:nvSpPr>
        <dsp:cNvPr id="0" name=""/>
        <dsp:cNvSpPr/>
      </dsp:nvSpPr>
      <dsp:spPr>
        <a:xfrm>
          <a:off x="857639" y="428703"/>
          <a:ext cx="2271370" cy="2271370"/>
        </a:xfrm>
        <a:prstGeom prst="blockArc">
          <a:avLst>
            <a:gd name="adj1" fmla="val 1800000"/>
            <a:gd name="adj2" fmla="val 900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BF545-9133-40A1-9128-3D9050301733}">
      <dsp:nvSpPr>
        <dsp:cNvPr id="0" name=""/>
        <dsp:cNvSpPr/>
      </dsp:nvSpPr>
      <dsp:spPr>
        <a:xfrm>
          <a:off x="812351" y="515838"/>
          <a:ext cx="2271370" cy="2271370"/>
        </a:xfrm>
        <a:prstGeom prst="blockArc">
          <a:avLst>
            <a:gd name="adj1" fmla="val 16366694"/>
            <a:gd name="adj2" fmla="val 1495584"/>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AF36B5-D731-4FE4-8A7C-C38052FE9C74}">
      <dsp:nvSpPr>
        <dsp:cNvPr id="0" name=""/>
        <dsp:cNvSpPr/>
      </dsp:nvSpPr>
      <dsp:spPr>
        <a:xfrm>
          <a:off x="1395674" y="965092"/>
          <a:ext cx="1195300" cy="1198593"/>
        </a:xfrm>
        <a:prstGeom prst="ellipse">
          <a:avLst/>
        </a:prstGeom>
        <a:gradFill flip="none" rotWithShape="1">
          <a:gsLst>
            <a:gs pos="0">
              <a:srgbClr val="001489"/>
            </a:gs>
            <a:gs pos="33000">
              <a:schemeClr val="tx2"/>
            </a:gs>
            <a:gs pos="100000">
              <a:schemeClr val="dk2">
                <a:hueOff val="0"/>
                <a:satOff val="0"/>
                <a:lumOff val="0"/>
                <a:tint val="23500"/>
                <a:satMod val="160000"/>
              </a:schemeClr>
            </a:gs>
          </a:gsLst>
          <a:path path="circle">
            <a:fillToRect l="50000" t="50000" r="50000" b="50000"/>
          </a:path>
          <a:tileRect/>
        </a:gradFill>
        <a:ln w="25400" cap="flat" cmpd="sng" algn="ctr">
          <a:solidFill>
            <a:srgbClr val="968C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Fiscal Strategy</a:t>
          </a:r>
          <a:endParaRPr lang="en-ZA" sz="1400" kern="1200" dirty="0"/>
        </a:p>
      </dsp:txBody>
      <dsp:txXfrm>
        <a:off x="1570722" y="1140622"/>
        <a:ext cx="845204" cy="847533"/>
      </dsp:txXfrm>
    </dsp:sp>
    <dsp:sp modelId="{8B97E793-405F-4631-97B5-3FDF48C431E6}">
      <dsp:nvSpPr>
        <dsp:cNvPr id="0" name=""/>
        <dsp:cNvSpPr/>
      </dsp:nvSpPr>
      <dsp:spPr>
        <a:xfrm>
          <a:off x="1323394" y="757"/>
          <a:ext cx="1356823" cy="1085454"/>
        </a:xfrm>
        <a:prstGeom prst="ellipse">
          <a:avLst/>
        </a:prstGeom>
        <a:solidFill>
          <a:srgbClr val="001489"/>
        </a:solidFill>
        <a:ln w="25400" cap="flat" cmpd="sng" algn="ctr">
          <a:solidFill>
            <a:srgbClr val="968C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Balanced Budget </a:t>
          </a:r>
        </a:p>
      </dsp:txBody>
      <dsp:txXfrm>
        <a:off x="1522096" y="159718"/>
        <a:ext cx="959419" cy="767532"/>
      </dsp:txXfrm>
    </dsp:sp>
    <dsp:sp modelId="{937F4207-D4C8-4B76-A76F-A8205FAB6DFE}">
      <dsp:nvSpPr>
        <dsp:cNvPr id="0" name=""/>
        <dsp:cNvSpPr/>
      </dsp:nvSpPr>
      <dsp:spPr>
        <a:xfrm>
          <a:off x="2275631" y="1576333"/>
          <a:ext cx="1356823" cy="1085454"/>
        </a:xfrm>
        <a:prstGeom prst="ellipse">
          <a:avLst/>
        </a:prstGeom>
        <a:solidFill>
          <a:srgbClr val="001489"/>
        </a:solidFill>
        <a:ln w="25400" cap="flat" cmpd="sng" algn="ctr">
          <a:solidFill>
            <a:srgbClr val="968C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Revenue </a:t>
          </a:r>
        </a:p>
      </dsp:txBody>
      <dsp:txXfrm>
        <a:off x="2474333" y="1735294"/>
        <a:ext cx="959419" cy="767532"/>
      </dsp:txXfrm>
    </dsp:sp>
    <dsp:sp modelId="{3184DF94-59E8-4531-8490-51D503ABFC39}">
      <dsp:nvSpPr>
        <dsp:cNvPr id="0" name=""/>
        <dsp:cNvSpPr/>
      </dsp:nvSpPr>
      <dsp:spPr>
        <a:xfrm>
          <a:off x="354193" y="1576333"/>
          <a:ext cx="1356823" cy="1085454"/>
        </a:xfrm>
        <a:prstGeom prst="ellipse">
          <a:avLst/>
        </a:prstGeom>
        <a:solidFill>
          <a:srgbClr val="001489"/>
        </a:solidFill>
        <a:ln w="25400" cap="flat" cmpd="sng" algn="ctr">
          <a:solidFill>
            <a:srgbClr val="968C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Expenditure</a:t>
          </a:r>
          <a:r>
            <a:rPr lang="en-US" sz="1800" kern="1200" dirty="0"/>
            <a:t> </a:t>
          </a:r>
        </a:p>
      </dsp:txBody>
      <dsp:txXfrm>
        <a:off x="552895" y="1735294"/>
        <a:ext cx="959419" cy="767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DAB3E-E12B-4B92-ACC8-B24DDBD00727}">
      <dsp:nvSpPr>
        <dsp:cNvPr id="0" name=""/>
        <dsp:cNvSpPr/>
      </dsp:nvSpPr>
      <dsp:spPr>
        <a:xfrm>
          <a:off x="432043" y="1527948"/>
          <a:ext cx="2236853" cy="13421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Artificial Intelligence and Machine Learning</a:t>
          </a:r>
          <a:endParaRPr lang="en-ZA" sz="2100" kern="1200" dirty="0"/>
        </a:p>
      </dsp:txBody>
      <dsp:txXfrm>
        <a:off x="432043" y="1527948"/>
        <a:ext cx="2236853" cy="1342112"/>
      </dsp:txXfrm>
    </dsp:sp>
    <dsp:sp modelId="{8A98A3B8-CD48-42C6-B231-1FDF737D7779}">
      <dsp:nvSpPr>
        <dsp:cNvPr id="0" name=""/>
        <dsp:cNvSpPr/>
      </dsp:nvSpPr>
      <dsp:spPr>
        <a:xfrm>
          <a:off x="2950025" y="3282"/>
          <a:ext cx="2236853" cy="1342112"/>
        </a:xfrm>
        <a:prstGeom prst="rect">
          <a:avLst/>
        </a:prstGeom>
        <a:solidFill>
          <a:schemeClr val="accent2">
            <a:hueOff val="-2117600"/>
            <a:satOff val="-877"/>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a:t>Vulnerable municipalities</a:t>
          </a:r>
          <a:endParaRPr lang="en-ZA" sz="2100" kern="1200" dirty="0"/>
        </a:p>
      </dsp:txBody>
      <dsp:txXfrm>
        <a:off x="2950025" y="3282"/>
        <a:ext cx="2236853" cy="1342112"/>
      </dsp:txXfrm>
    </dsp:sp>
    <dsp:sp modelId="{DEE75C5E-FD21-44A6-900C-82CD3DBA39E9}">
      <dsp:nvSpPr>
        <dsp:cNvPr id="0" name=""/>
        <dsp:cNvSpPr/>
      </dsp:nvSpPr>
      <dsp:spPr>
        <a:xfrm>
          <a:off x="5410564" y="3282"/>
          <a:ext cx="2236853" cy="1342112"/>
        </a:xfrm>
        <a:prstGeom prst="rect">
          <a:avLst/>
        </a:prstGeom>
        <a:solidFill>
          <a:schemeClr val="accent2">
            <a:hueOff val="-4235201"/>
            <a:satOff val="-1754"/>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Municipal finances as a lever for growth &amp; development</a:t>
          </a:r>
          <a:endParaRPr lang="en-ZA" sz="2100" kern="1200" dirty="0"/>
        </a:p>
      </dsp:txBody>
      <dsp:txXfrm>
        <a:off x="5410564" y="3282"/>
        <a:ext cx="2236853" cy="1342112"/>
      </dsp:txXfrm>
    </dsp:sp>
    <dsp:sp modelId="{1A7B687F-5EC4-404D-B24D-BA9A828E2916}">
      <dsp:nvSpPr>
        <dsp:cNvPr id="0" name=""/>
        <dsp:cNvSpPr/>
      </dsp:nvSpPr>
      <dsp:spPr>
        <a:xfrm>
          <a:off x="432043" y="15772"/>
          <a:ext cx="2236853" cy="1342112"/>
        </a:xfrm>
        <a:prstGeom prst="rect">
          <a:avLst/>
        </a:prstGeom>
        <a:solidFill>
          <a:schemeClr val="accent2">
            <a:hueOff val="-6352801"/>
            <a:satOff val="-2631"/>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dirty="0"/>
            <a:t>Infrastructure investment and development</a:t>
          </a:r>
        </a:p>
      </dsp:txBody>
      <dsp:txXfrm>
        <a:off x="432043" y="15772"/>
        <a:ext cx="2236853" cy="1342112"/>
      </dsp:txXfrm>
    </dsp:sp>
    <dsp:sp modelId="{75D991B5-EF75-4B7D-9B43-ED440D809EEB}">
      <dsp:nvSpPr>
        <dsp:cNvPr id="0" name=""/>
        <dsp:cNvSpPr/>
      </dsp:nvSpPr>
      <dsp:spPr>
        <a:xfrm>
          <a:off x="2950025" y="1569079"/>
          <a:ext cx="2236853" cy="1342112"/>
        </a:xfrm>
        <a:prstGeom prst="rect">
          <a:avLst/>
        </a:prstGeom>
        <a:solidFill>
          <a:schemeClr val="accent2">
            <a:hueOff val="-8470401"/>
            <a:satOff val="-3509"/>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a:t>Compensation of Employees Strategy</a:t>
          </a:r>
          <a:endParaRPr lang="en-ZA" sz="2100" kern="1200" dirty="0"/>
        </a:p>
      </dsp:txBody>
      <dsp:txXfrm>
        <a:off x="2950025" y="1569079"/>
        <a:ext cx="2236853" cy="1342112"/>
      </dsp:txXfrm>
    </dsp:sp>
    <dsp:sp modelId="{24853C2D-9214-4248-B97E-2929CD6F3D80}">
      <dsp:nvSpPr>
        <dsp:cNvPr id="0" name=""/>
        <dsp:cNvSpPr/>
      </dsp:nvSpPr>
      <dsp:spPr>
        <a:xfrm>
          <a:off x="5410564" y="1569079"/>
          <a:ext cx="2236853" cy="1342112"/>
        </a:xfrm>
        <a:prstGeom prst="rect">
          <a:avLst/>
        </a:prstGeom>
        <a:solidFill>
          <a:schemeClr val="accent2">
            <a:hueOff val="-10588001"/>
            <a:satOff val="-4386"/>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a:t>Public Entity Review</a:t>
          </a:r>
          <a:endParaRPr lang="en-ZA" sz="2100" kern="1200" dirty="0"/>
        </a:p>
      </dsp:txBody>
      <dsp:txXfrm>
        <a:off x="5410564" y="1569079"/>
        <a:ext cx="2236853" cy="1342112"/>
      </dsp:txXfrm>
    </dsp:sp>
    <dsp:sp modelId="{70662EFE-EA8B-4113-90F1-EA2032F9F1F0}">
      <dsp:nvSpPr>
        <dsp:cNvPr id="0" name=""/>
        <dsp:cNvSpPr/>
      </dsp:nvSpPr>
      <dsp:spPr>
        <a:xfrm>
          <a:off x="489485" y="3134877"/>
          <a:ext cx="2236853" cy="1342112"/>
        </a:xfrm>
        <a:prstGeom prst="rect">
          <a:avLst/>
        </a:prstGeom>
        <a:solidFill>
          <a:schemeClr val="accent2">
            <a:hueOff val="-12705602"/>
            <a:satOff val="-5263"/>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a:t>Public Participation</a:t>
          </a:r>
          <a:endParaRPr lang="en-ZA" sz="2100" kern="1200" dirty="0"/>
        </a:p>
      </dsp:txBody>
      <dsp:txXfrm>
        <a:off x="489485" y="3134877"/>
        <a:ext cx="2236853" cy="1342112"/>
      </dsp:txXfrm>
    </dsp:sp>
    <dsp:sp modelId="{794CC8E4-C5EC-4FAC-ACE7-099275AAD8C7}">
      <dsp:nvSpPr>
        <dsp:cNvPr id="0" name=""/>
        <dsp:cNvSpPr/>
      </dsp:nvSpPr>
      <dsp:spPr>
        <a:xfrm>
          <a:off x="2950025" y="3134877"/>
          <a:ext cx="2236853" cy="1342112"/>
        </a:xfrm>
        <a:prstGeom prst="rect">
          <a:avLst/>
        </a:prstGeom>
        <a:solidFill>
          <a:schemeClr val="accent2">
            <a:hueOff val="-14823203"/>
            <a:satOff val="-6140"/>
            <a:lumOff val="4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a:t>Supply Chain Management</a:t>
          </a:r>
          <a:endParaRPr lang="en-ZA" sz="2100" kern="1200" dirty="0"/>
        </a:p>
      </dsp:txBody>
      <dsp:txXfrm>
        <a:off x="2950025" y="3134877"/>
        <a:ext cx="2236853" cy="1342112"/>
      </dsp:txXfrm>
    </dsp:sp>
    <dsp:sp modelId="{2045D763-2524-43AE-8C65-2640C6C995E5}">
      <dsp:nvSpPr>
        <dsp:cNvPr id="0" name=""/>
        <dsp:cNvSpPr/>
      </dsp:nvSpPr>
      <dsp:spPr>
        <a:xfrm>
          <a:off x="5410564" y="3134877"/>
          <a:ext cx="2236853" cy="1342112"/>
        </a:xfrm>
        <a:prstGeom prst="rect">
          <a:avLst/>
        </a:prstGeom>
        <a:solidFill>
          <a:schemeClr val="accent2">
            <a:hueOff val="-16940803"/>
            <a:satOff val="-7017"/>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ZA" sz="2100" kern="1200" dirty="0"/>
            <a:t>Fiscal Futures</a:t>
          </a:r>
        </a:p>
      </dsp:txBody>
      <dsp:txXfrm>
        <a:off x="5410564" y="3134877"/>
        <a:ext cx="2236853" cy="1342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14653-4069-42B7-9BEC-0EC5297358CF}">
      <dsp:nvSpPr>
        <dsp:cNvPr id="0" name=""/>
        <dsp:cNvSpPr/>
      </dsp:nvSpPr>
      <dsp:spPr>
        <a:xfrm>
          <a:off x="424482" y="0"/>
          <a:ext cx="4810801" cy="155334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F5046-5619-4B80-9656-3D8C05A82BE9}">
      <dsp:nvSpPr>
        <dsp:cNvPr id="0" name=""/>
        <dsp:cNvSpPr/>
      </dsp:nvSpPr>
      <dsp:spPr>
        <a:xfrm>
          <a:off x="6079" y="466003"/>
          <a:ext cx="1821737" cy="621337"/>
        </a:xfrm>
        <a:prstGeom prst="roundRect">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kern="1200" dirty="0"/>
            <a:t> </a:t>
          </a:r>
          <a:r>
            <a:rPr lang="en-ZA" sz="1100" b="1" kern="1200" dirty="0"/>
            <a:t>Establishing clear fiscal targets </a:t>
          </a:r>
        </a:p>
      </dsp:txBody>
      <dsp:txXfrm>
        <a:off x="36410" y="496334"/>
        <a:ext cx="1761075" cy="560675"/>
      </dsp:txXfrm>
    </dsp:sp>
    <dsp:sp modelId="{0AAA9E1D-5706-43FE-AF31-13979C81CBF3}">
      <dsp:nvSpPr>
        <dsp:cNvPr id="0" name=""/>
        <dsp:cNvSpPr/>
      </dsp:nvSpPr>
      <dsp:spPr>
        <a:xfrm>
          <a:off x="1919014" y="466003"/>
          <a:ext cx="1821737" cy="621337"/>
        </a:xfrm>
        <a:prstGeom prst="roundRect">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bg1"/>
              </a:solidFill>
            </a:rPr>
            <a:t>Repositioning budgets towards Jobs, Safety and Dignity&amp; well-being </a:t>
          </a:r>
        </a:p>
      </dsp:txBody>
      <dsp:txXfrm>
        <a:off x="1949345" y="496334"/>
        <a:ext cx="1761075" cy="560675"/>
      </dsp:txXfrm>
    </dsp:sp>
    <dsp:sp modelId="{A23CE1C2-F7AF-4176-A661-2AE8BA66A042}">
      <dsp:nvSpPr>
        <dsp:cNvPr id="0" name=""/>
        <dsp:cNvSpPr/>
      </dsp:nvSpPr>
      <dsp:spPr>
        <a:xfrm>
          <a:off x="3831948" y="463387"/>
          <a:ext cx="1821737" cy="621337"/>
        </a:xfrm>
        <a:prstGeom prst="roundRect">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 </a:t>
          </a:r>
          <a:r>
            <a:rPr lang="en-US" sz="1100" b="1" kern="1200" dirty="0">
              <a:solidFill>
                <a:schemeClr val="bg1"/>
              </a:solidFill>
            </a:rPr>
            <a:t>Establishing a fiscal “window” for policy-based funding</a:t>
          </a:r>
          <a:endParaRPr lang="en-ZA" sz="1100" b="1" kern="1200" dirty="0">
            <a:solidFill>
              <a:schemeClr val="bg1"/>
            </a:solidFill>
          </a:endParaRPr>
        </a:p>
      </dsp:txBody>
      <dsp:txXfrm>
        <a:off x="3862279" y="493718"/>
        <a:ext cx="1761075" cy="560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412EE-6793-421E-93A9-935F22A16B74}">
      <dsp:nvSpPr>
        <dsp:cNvPr id="0" name=""/>
        <dsp:cNvSpPr/>
      </dsp:nvSpPr>
      <dsp:spPr>
        <a:xfrm>
          <a:off x="0" y="302983"/>
          <a:ext cx="1828800" cy="114299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D35C4-BAF6-4A87-8046-E853360CE822}">
      <dsp:nvSpPr>
        <dsp:cNvPr id="0" name=""/>
        <dsp:cNvSpPr/>
      </dsp:nvSpPr>
      <dsp:spPr>
        <a:xfrm>
          <a:off x="232257" y="1091882"/>
          <a:ext cx="47548" cy="475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0E539-D95E-42F7-82D8-C8EB03353529}">
      <dsp:nvSpPr>
        <dsp:cNvPr id="0" name=""/>
        <dsp:cNvSpPr/>
      </dsp:nvSpPr>
      <dsp:spPr>
        <a:xfrm>
          <a:off x="256032" y="1115656"/>
          <a:ext cx="426110" cy="330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95" tIns="0" rIns="0" bIns="0" numCol="1" spcCol="1270" anchor="t" anchorCtr="0">
          <a:noAutofit/>
        </a:bodyPr>
        <a:lstStyle/>
        <a:p>
          <a:pPr marL="0" lvl="0" indent="0" algn="l" defTabSz="222250">
            <a:lnSpc>
              <a:spcPct val="90000"/>
            </a:lnSpc>
            <a:spcBef>
              <a:spcPct val="0"/>
            </a:spcBef>
            <a:spcAft>
              <a:spcPct val="35000"/>
            </a:spcAft>
            <a:buNone/>
          </a:pPr>
          <a:r>
            <a:rPr lang="en-ZA" sz="500" kern="1200" dirty="0"/>
            <a:t>Immediate</a:t>
          </a:r>
        </a:p>
      </dsp:txBody>
      <dsp:txXfrm>
        <a:off x="256032" y="1115656"/>
        <a:ext cx="426110" cy="330327"/>
      </dsp:txXfrm>
    </dsp:sp>
    <dsp:sp modelId="{33275894-37CC-4ED1-8E18-40887AA59E62}">
      <dsp:nvSpPr>
        <dsp:cNvPr id="0" name=""/>
        <dsp:cNvSpPr/>
      </dsp:nvSpPr>
      <dsp:spPr>
        <a:xfrm>
          <a:off x="651967" y="781215"/>
          <a:ext cx="85953" cy="85953"/>
        </a:xfrm>
        <a:prstGeom prst="ellipse">
          <a:avLst/>
        </a:prstGeom>
        <a:solidFill>
          <a:schemeClr val="accent5">
            <a:hueOff val="-1645712"/>
            <a:satOff val="19262"/>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4D450-7000-4F8C-B1AA-26EDD01DFC80}">
      <dsp:nvSpPr>
        <dsp:cNvPr id="0" name=""/>
        <dsp:cNvSpPr/>
      </dsp:nvSpPr>
      <dsp:spPr>
        <a:xfrm>
          <a:off x="694944" y="824191"/>
          <a:ext cx="438912" cy="62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45" tIns="0" rIns="0" bIns="0" numCol="1" spcCol="1270" anchor="t" anchorCtr="0">
          <a:noAutofit/>
        </a:bodyPr>
        <a:lstStyle/>
        <a:p>
          <a:pPr marL="0" lvl="0" indent="0" algn="l" defTabSz="222250">
            <a:lnSpc>
              <a:spcPct val="90000"/>
            </a:lnSpc>
            <a:spcBef>
              <a:spcPct val="0"/>
            </a:spcBef>
            <a:spcAft>
              <a:spcPct val="35000"/>
            </a:spcAft>
            <a:buNone/>
          </a:pPr>
          <a:r>
            <a:rPr lang="en-ZA" sz="500" kern="1200" dirty="0"/>
            <a:t>Short</a:t>
          </a:r>
        </a:p>
      </dsp:txBody>
      <dsp:txXfrm>
        <a:off x="694944" y="824191"/>
        <a:ext cx="438912" cy="621791"/>
      </dsp:txXfrm>
    </dsp:sp>
    <dsp:sp modelId="{64BA8BC2-715F-4660-A968-D2E58CCE3FCD}">
      <dsp:nvSpPr>
        <dsp:cNvPr id="0" name=""/>
        <dsp:cNvSpPr/>
      </dsp:nvSpPr>
      <dsp:spPr>
        <a:xfrm>
          <a:off x="1156716" y="592162"/>
          <a:ext cx="118872" cy="118872"/>
        </a:xfrm>
        <a:prstGeom prst="ellipse">
          <a:avLst/>
        </a:prstGeom>
        <a:solidFill>
          <a:schemeClr val="accent5">
            <a:hueOff val="-3291423"/>
            <a:satOff val="38523"/>
            <a:lumOff val="2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67AB3-7087-4DD5-84C5-D436567D2E78}">
      <dsp:nvSpPr>
        <dsp:cNvPr id="0" name=""/>
        <dsp:cNvSpPr/>
      </dsp:nvSpPr>
      <dsp:spPr>
        <a:xfrm>
          <a:off x="1216152" y="651598"/>
          <a:ext cx="438912" cy="79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988" tIns="0" rIns="0" bIns="0" numCol="1" spcCol="1270" anchor="t" anchorCtr="0">
          <a:noAutofit/>
        </a:bodyPr>
        <a:lstStyle/>
        <a:p>
          <a:pPr marL="0" lvl="0" indent="0" algn="l" defTabSz="222250">
            <a:lnSpc>
              <a:spcPct val="90000"/>
            </a:lnSpc>
            <a:spcBef>
              <a:spcPct val="0"/>
            </a:spcBef>
            <a:spcAft>
              <a:spcPct val="35000"/>
            </a:spcAft>
            <a:buNone/>
          </a:pPr>
          <a:r>
            <a:rPr lang="en-ZA" sz="500" kern="1200" dirty="0"/>
            <a:t>Medium</a:t>
          </a:r>
        </a:p>
      </dsp:txBody>
      <dsp:txXfrm>
        <a:off x="1216152" y="651598"/>
        <a:ext cx="438912" cy="794385"/>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 y="0"/>
            <a:ext cx="2945659" cy="496332"/>
          </a:xfrm>
          <a:prstGeom prst="rect">
            <a:avLst/>
          </a:prstGeom>
        </p:spPr>
        <p:txBody>
          <a:bodyPr vert="horz" lIns="89669" tIns="44835" rIns="89669" bIns="44835" rtlCol="0"/>
          <a:lstStyle>
            <a:lvl1pPr algn="l">
              <a:defRPr sz="1200"/>
            </a:lvl1pPr>
          </a:lstStyle>
          <a:p>
            <a:endParaRPr lang="en-GB"/>
          </a:p>
        </p:txBody>
      </p:sp>
      <p:sp>
        <p:nvSpPr>
          <p:cNvPr id="3" name="Date Placeholder 2"/>
          <p:cNvSpPr>
            <a:spLocks noGrp="1"/>
          </p:cNvSpPr>
          <p:nvPr>
            <p:ph type="dt" sz="quarter" idx="1"/>
          </p:nvPr>
        </p:nvSpPr>
        <p:spPr>
          <a:xfrm>
            <a:off x="3850461" y="0"/>
            <a:ext cx="2945659" cy="496332"/>
          </a:xfrm>
          <a:prstGeom prst="rect">
            <a:avLst/>
          </a:prstGeom>
        </p:spPr>
        <p:txBody>
          <a:bodyPr vert="horz" lIns="89669" tIns="44835" rIns="89669" bIns="44835" rtlCol="0"/>
          <a:lstStyle>
            <a:lvl1pPr algn="r">
              <a:defRPr sz="1200"/>
            </a:lvl1pPr>
          </a:lstStyle>
          <a:p>
            <a:fld id="{8BC7F027-379E-4D32-9199-1B8938F68AAE}" type="datetimeFigureOut">
              <a:rPr lang="en-GB" smtClean="0"/>
              <a:t>26/11/2020</a:t>
            </a:fld>
            <a:endParaRPr lang="en-GB"/>
          </a:p>
        </p:txBody>
      </p:sp>
      <p:sp>
        <p:nvSpPr>
          <p:cNvPr id="4" name="Footer Placeholder 3"/>
          <p:cNvSpPr>
            <a:spLocks noGrp="1"/>
          </p:cNvSpPr>
          <p:nvPr>
            <p:ph type="ftr" sz="quarter" idx="2"/>
          </p:nvPr>
        </p:nvSpPr>
        <p:spPr>
          <a:xfrm>
            <a:off x="18" y="9428592"/>
            <a:ext cx="2945659" cy="496332"/>
          </a:xfrm>
          <a:prstGeom prst="rect">
            <a:avLst/>
          </a:prstGeom>
        </p:spPr>
        <p:txBody>
          <a:bodyPr vert="horz" lIns="89669" tIns="44835" rIns="89669" bIns="44835" rtlCol="0" anchor="b"/>
          <a:lstStyle>
            <a:lvl1pPr algn="l">
              <a:defRPr sz="1200"/>
            </a:lvl1pPr>
          </a:lstStyle>
          <a:p>
            <a:endParaRPr lang="en-GB"/>
          </a:p>
        </p:txBody>
      </p:sp>
      <p:sp>
        <p:nvSpPr>
          <p:cNvPr id="5" name="Slide Number Placeholder 4"/>
          <p:cNvSpPr>
            <a:spLocks noGrp="1"/>
          </p:cNvSpPr>
          <p:nvPr>
            <p:ph type="sldNum" sz="quarter" idx="3"/>
          </p:nvPr>
        </p:nvSpPr>
        <p:spPr>
          <a:xfrm>
            <a:off x="3850461" y="9428592"/>
            <a:ext cx="2945659" cy="496332"/>
          </a:xfrm>
          <a:prstGeom prst="rect">
            <a:avLst/>
          </a:prstGeom>
        </p:spPr>
        <p:txBody>
          <a:bodyPr vert="horz" lIns="89669" tIns="44835" rIns="89669" bIns="44835" rtlCol="0" anchor="b"/>
          <a:lstStyle>
            <a:lvl1pPr algn="r">
              <a:defRPr sz="1200"/>
            </a:lvl1pPr>
          </a:lstStyle>
          <a:p>
            <a:fld id="{9CB3FB82-2445-4031-8D77-475052559E55}" type="slidenum">
              <a:rPr lang="en-GB" smtClean="0"/>
              <a:t>‹#›</a:t>
            </a:fld>
            <a:endParaRPr lang="en-GB"/>
          </a:p>
        </p:txBody>
      </p:sp>
    </p:spTree>
    <p:extLst>
      <p:ext uri="{BB962C8B-B14F-4D97-AF65-F5344CB8AC3E}">
        <p14:creationId xmlns:p14="http://schemas.microsoft.com/office/powerpoint/2010/main"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 y="0"/>
            <a:ext cx="2945659" cy="496332"/>
          </a:xfrm>
          <a:prstGeom prst="rect">
            <a:avLst/>
          </a:prstGeom>
        </p:spPr>
        <p:txBody>
          <a:bodyPr vert="horz" lIns="89669" tIns="44835" rIns="89669" bIns="44835" rtlCol="0"/>
          <a:lstStyle>
            <a:lvl1pPr algn="l">
              <a:defRPr sz="1200"/>
            </a:lvl1pPr>
          </a:lstStyle>
          <a:p>
            <a:endParaRPr lang="en-ZA"/>
          </a:p>
        </p:txBody>
      </p:sp>
      <p:sp>
        <p:nvSpPr>
          <p:cNvPr id="3" name="Date Placeholder 2"/>
          <p:cNvSpPr>
            <a:spLocks noGrp="1"/>
          </p:cNvSpPr>
          <p:nvPr>
            <p:ph type="dt" idx="1"/>
          </p:nvPr>
        </p:nvSpPr>
        <p:spPr>
          <a:xfrm>
            <a:off x="3850461" y="0"/>
            <a:ext cx="2945659" cy="496332"/>
          </a:xfrm>
          <a:prstGeom prst="rect">
            <a:avLst/>
          </a:prstGeom>
        </p:spPr>
        <p:txBody>
          <a:bodyPr vert="horz" lIns="89669" tIns="44835" rIns="89669" bIns="44835" rtlCol="0"/>
          <a:lstStyle>
            <a:lvl1pPr algn="r">
              <a:defRPr sz="1200"/>
            </a:lvl1pPr>
          </a:lstStyle>
          <a:p>
            <a:fld id="{0B7E7989-31F3-4EB9-8547-909D99F43AE5}" type="datetimeFigureOut">
              <a:rPr lang="en-ZA" smtClean="0"/>
              <a:t>26 Nov 2020</a:t>
            </a:fld>
            <a:endParaRPr lang="en-ZA"/>
          </a:p>
        </p:txBody>
      </p:sp>
      <p:sp>
        <p:nvSpPr>
          <p:cNvPr id="4" name="Slide Image Placeholder 3"/>
          <p:cNvSpPr>
            <a:spLocks noGrp="1" noRot="1" noChangeAspect="1"/>
          </p:cNvSpPr>
          <p:nvPr>
            <p:ph type="sldImg" idx="2"/>
          </p:nvPr>
        </p:nvSpPr>
        <p:spPr>
          <a:xfrm>
            <a:off x="915988" y="742950"/>
            <a:ext cx="4965700" cy="3725863"/>
          </a:xfrm>
          <a:prstGeom prst="rect">
            <a:avLst/>
          </a:prstGeom>
          <a:noFill/>
          <a:ln w="12700">
            <a:solidFill>
              <a:prstClr val="black"/>
            </a:solidFill>
          </a:ln>
        </p:spPr>
        <p:txBody>
          <a:bodyPr vert="horz" lIns="89669" tIns="44835" rIns="89669" bIns="44835" rtlCol="0" anchor="ctr"/>
          <a:lstStyle/>
          <a:p>
            <a:endParaRPr lang="en-ZA"/>
          </a:p>
        </p:txBody>
      </p:sp>
      <p:sp>
        <p:nvSpPr>
          <p:cNvPr id="5" name="Notes Placeholder 4"/>
          <p:cNvSpPr>
            <a:spLocks noGrp="1"/>
          </p:cNvSpPr>
          <p:nvPr>
            <p:ph type="body" sz="quarter" idx="3"/>
          </p:nvPr>
        </p:nvSpPr>
        <p:spPr>
          <a:xfrm>
            <a:off x="679768" y="4715162"/>
            <a:ext cx="5438140" cy="4466987"/>
          </a:xfrm>
          <a:prstGeom prst="rect">
            <a:avLst/>
          </a:prstGeom>
        </p:spPr>
        <p:txBody>
          <a:bodyPr vert="horz" lIns="89669" tIns="44835" rIns="89669" bIns="448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8" y="9428592"/>
            <a:ext cx="2945659" cy="496332"/>
          </a:xfrm>
          <a:prstGeom prst="rect">
            <a:avLst/>
          </a:prstGeom>
        </p:spPr>
        <p:txBody>
          <a:bodyPr vert="horz" lIns="89669" tIns="44835" rIns="89669" bIns="44835" rtlCol="0" anchor="b"/>
          <a:lstStyle>
            <a:lvl1pPr algn="l">
              <a:defRPr sz="1200"/>
            </a:lvl1pPr>
          </a:lstStyle>
          <a:p>
            <a:endParaRPr lang="en-ZA"/>
          </a:p>
        </p:txBody>
      </p:sp>
      <p:sp>
        <p:nvSpPr>
          <p:cNvPr id="7" name="Slide Number Placeholder 6"/>
          <p:cNvSpPr>
            <a:spLocks noGrp="1"/>
          </p:cNvSpPr>
          <p:nvPr>
            <p:ph type="sldNum" sz="quarter" idx="5"/>
          </p:nvPr>
        </p:nvSpPr>
        <p:spPr>
          <a:xfrm>
            <a:off x="3850461" y="9428592"/>
            <a:ext cx="2945659" cy="496332"/>
          </a:xfrm>
          <a:prstGeom prst="rect">
            <a:avLst/>
          </a:prstGeom>
        </p:spPr>
        <p:txBody>
          <a:bodyPr vert="horz" lIns="89669" tIns="44835" rIns="89669" bIns="44835" rtlCol="0" anchor="b"/>
          <a:lstStyle>
            <a:lvl1pPr algn="r">
              <a:defRPr sz="1200"/>
            </a:lvl1pPr>
          </a:lstStyle>
          <a:p>
            <a:fld id="{05E2897E-B052-44CE-92A6-D4B2AB10F3F6}" type="slidenum">
              <a:rPr lang="en-ZA" smtClean="0"/>
              <a:t>‹#›</a:t>
            </a:fld>
            <a:endParaRPr lang="en-ZA"/>
          </a:p>
        </p:txBody>
      </p:sp>
    </p:spTree>
    <p:extLst>
      <p:ext uri="{BB962C8B-B14F-4D97-AF65-F5344CB8AC3E}">
        <p14:creationId xmlns:p14="http://schemas.microsoft.com/office/powerpoint/2010/main"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val="423226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4</a:t>
            </a:fld>
            <a:endParaRPr lang="en-ZA">
              <a:solidFill>
                <a:prstClr val="black"/>
              </a:solidFill>
            </a:endParaRPr>
          </a:p>
        </p:txBody>
      </p:sp>
    </p:spTree>
    <p:extLst>
      <p:ext uri="{BB962C8B-B14F-4D97-AF65-F5344CB8AC3E}">
        <p14:creationId xmlns:p14="http://schemas.microsoft.com/office/powerpoint/2010/main" val="163174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E001475-3DAE-488D-AFE4-E53F22D491DC}"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val="196007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10</a:t>
            </a:fld>
            <a:endParaRPr lang="en-ZA">
              <a:solidFill>
                <a:prstClr val="black"/>
              </a:solidFill>
            </a:endParaRPr>
          </a:p>
        </p:txBody>
      </p:sp>
    </p:spTree>
    <p:extLst>
      <p:ext uri="{BB962C8B-B14F-4D97-AF65-F5344CB8AC3E}">
        <p14:creationId xmlns:p14="http://schemas.microsoft.com/office/powerpoint/2010/main" val="368544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t>18</a:t>
            </a:fld>
            <a:endParaRPr lang="en-ZA"/>
          </a:p>
        </p:txBody>
      </p:sp>
    </p:spTree>
    <p:extLst>
      <p:ext uri="{BB962C8B-B14F-4D97-AF65-F5344CB8AC3E}">
        <p14:creationId xmlns:p14="http://schemas.microsoft.com/office/powerpoint/2010/main" val="424520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23</a:t>
            </a:fld>
            <a:endParaRPr lang="en-ZA">
              <a:solidFill>
                <a:prstClr val="black"/>
              </a:solidFill>
            </a:endParaRPr>
          </a:p>
        </p:txBody>
      </p:sp>
    </p:spTree>
    <p:extLst>
      <p:ext uri="{BB962C8B-B14F-4D97-AF65-F5344CB8AC3E}">
        <p14:creationId xmlns:p14="http://schemas.microsoft.com/office/powerpoint/2010/main" val="213603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Reference to Against Expectations:</a:t>
            </a:r>
            <a:r>
              <a:rPr lang="en-ZA" baseline="0" dirty="0"/>
              <a:t> NT and PT advised municipalities to have a conservative approach towards infrastructure planning as it was unclear how long construction sector would remain shut. </a:t>
            </a:r>
          </a:p>
          <a:p>
            <a:pPr marL="171450" indent="-171450">
              <a:buFont typeface="Arial" panose="020B0604020202020204" pitchFamily="34" charset="0"/>
              <a:buChar char="•"/>
            </a:pPr>
            <a:r>
              <a:rPr lang="en-ZA" baseline="0" dirty="0"/>
              <a:t>Saw tremendous decrease in 2019/20 actual expenditure when compared to adjusted budgets – municipalities could not spend in last quarter of 2019/20. </a:t>
            </a:r>
          </a:p>
          <a:p>
            <a:pPr marL="171450" indent="-171450">
              <a:buFont typeface="Arial" panose="020B0604020202020204" pitchFamily="34" charset="0"/>
              <a:buChar char="•"/>
            </a:pPr>
            <a:r>
              <a:rPr lang="en-ZA" baseline="0" dirty="0"/>
              <a:t>Assumption was therefore that municipalities would hold back funding when they adopted their 2020/21 budgets. Data shows that it is clearly not the case. Exception being the Cape Winelands District. </a:t>
            </a:r>
          </a:p>
          <a:p>
            <a:pPr marL="171450" indent="-171450">
              <a:buFont typeface="Arial" panose="020B0604020202020204" pitchFamily="34" charset="0"/>
              <a:buChar char="•"/>
            </a:pPr>
            <a:endParaRPr lang="en-ZA" baseline="0" dirty="0"/>
          </a:p>
          <a:p>
            <a:pPr marL="171450" indent="-171450">
              <a:buFont typeface="Arial" panose="020B0604020202020204" pitchFamily="34" charset="0"/>
              <a:buChar char="•"/>
            </a:pPr>
            <a:r>
              <a:rPr lang="en-ZA" baseline="0" dirty="0"/>
              <a:t>Strong allocations towards Trading Services and Economic Services (which includes Transport) actually show us that the municipalities did everything in their limited power to ensure that funding is available to provide relief amidst COVID-19 but to also uphold their service standards. They should be commended for this. </a:t>
            </a:r>
          </a:p>
          <a:p>
            <a:pPr marL="171450" indent="-171450">
              <a:buFont typeface="Arial" panose="020B0604020202020204" pitchFamily="34" charset="0"/>
              <a:buChar char="•"/>
            </a:pPr>
            <a:r>
              <a:rPr lang="en-ZA" baseline="0" dirty="0"/>
              <a:t>Allocations were also made towards planning which relates to efforts to develop new IDPs post Local Government Election of 2021.</a:t>
            </a:r>
          </a:p>
          <a:p>
            <a:pPr marL="171450" indent="-171450">
              <a:buFont typeface="Arial" panose="020B0604020202020204" pitchFamily="34" charset="0"/>
              <a:buChar char="•"/>
            </a:pPr>
            <a:endParaRPr lang="en-ZA" baseline="0" dirty="0"/>
          </a:p>
          <a:p>
            <a:pPr marL="171450" indent="-171450">
              <a:buFont typeface="Arial" panose="020B0604020202020204" pitchFamily="34" charset="0"/>
              <a:buChar char="•"/>
            </a:pPr>
            <a:r>
              <a:rPr lang="en-ZA" baseline="0" dirty="0"/>
              <a:t>The decrease in allocations for WCG is interesting. It shows we took a step back to consider how we can support municipalities. Emphasise the evidence-based approach towards planning. Think this is what the Sector Departments also did. There was a substantial decrease in infrastructure allocations from WCG when compared to March 2020 Main Budget. Strangely, larger decrease for Economic Infrastructure than Social Infrastructure. </a:t>
            </a:r>
          </a:p>
          <a:p>
            <a:pPr marL="171450" indent="-171450">
              <a:buFont typeface="Arial" panose="020B0604020202020204" pitchFamily="34" charset="0"/>
              <a:buChar char="•"/>
            </a:pPr>
            <a:r>
              <a:rPr lang="en-ZA" baseline="0" dirty="0"/>
              <a:t>We need to do more with less: City’s approach is well articulated in their adjustments budget: </a:t>
            </a:r>
            <a:r>
              <a:rPr lang="en-ZA" sz="1200" b="1" i="1" u="none" strike="noStrike" kern="1200" baseline="0" dirty="0">
                <a:solidFill>
                  <a:schemeClr val="tx1"/>
                </a:solidFill>
                <a:latin typeface="+mn-lt"/>
                <a:ea typeface="+mn-ea"/>
                <a:cs typeface="+mn-cs"/>
              </a:rPr>
              <a:t>Applies very </a:t>
            </a:r>
            <a:r>
              <a:rPr lang="en-US" sz="1200" b="1" i="1" u="none" strike="noStrike" kern="1200" baseline="0" dirty="0">
                <a:solidFill>
                  <a:schemeClr val="tx1"/>
                </a:solidFill>
                <a:latin typeface="+mn-lt"/>
                <a:ea typeface="+mn-ea"/>
                <a:cs typeface="+mn-cs"/>
              </a:rPr>
              <a:t>strict assessment criteria when considering the implementation of capital projects i.e. projects are regularly assessed for procurement and implementation readiness, technical and financial feasibility and strategic alignment (“Brick Wall” approach).</a:t>
            </a:r>
          </a:p>
          <a:p>
            <a:pPr marL="171450" indent="-171450">
              <a:buFont typeface="Arial" panose="020B0604020202020204" pitchFamily="34" charset="0"/>
              <a:buChar char="•"/>
            </a:pPr>
            <a:endParaRPr lang="en-US" sz="1200" b="1" i="1" u="none" strike="noStrike" kern="1200" baseline="0" dirty="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We clearly see the decrease in grants and transfers which is good – municipalities must stand on their own feet. This decrease is however forced due to fiscal reality. </a:t>
            </a:r>
          </a:p>
          <a:p>
            <a:pPr marL="17145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Uptake of loans bodes well considering cost of money, but we must emphasize responsible borrowing. Does not help we loan, but still don’t diversify our funding mix to ensure we can repay those loans.  </a:t>
            </a:r>
          </a:p>
          <a:p>
            <a:pPr marL="171450" indent="-171450" algn="l" defTabSz="914400" rtl="0" eaLnBrk="1" latinLnBrk="0" hangingPunct="1">
              <a:buFont typeface="Arial" panose="020B0604020202020204" pitchFamily="34" charset="0"/>
              <a:buChar char="•"/>
            </a:pPr>
            <a:endParaRPr lang="en-US" sz="1200" kern="1200" baseline="0" dirty="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Solution? Difficult to say as always. Focus on reviewing COE and operational structures i.e. shared-services model through JDMA.</a:t>
            </a:r>
            <a:endParaRPr lang="en-ZA"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E2897E-B052-44CE-92A6-D4B2AB10F3F6}" type="slidenum">
              <a:rPr lang="en-ZA" smtClean="0"/>
              <a:t>36</a:t>
            </a:fld>
            <a:endParaRPr lang="en-ZA"/>
          </a:p>
        </p:txBody>
      </p:sp>
    </p:spTree>
    <p:extLst>
      <p:ext uri="{BB962C8B-B14F-4D97-AF65-F5344CB8AC3E}">
        <p14:creationId xmlns:p14="http://schemas.microsoft.com/office/powerpoint/2010/main" val="1844462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9.xml"/><Relationship Id="rId1" Type="http://schemas.openxmlformats.org/officeDocument/2006/relationships/tags" Target="../tags/tag198.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1.xml"/><Relationship Id="rId1" Type="http://schemas.openxmlformats.org/officeDocument/2006/relationships/tags" Target="../tags/tag200.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5.xml"/><Relationship Id="rId1" Type="http://schemas.openxmlformats.org/officeDocument/2006/relationships/tags" Target="../tags/tag204.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tags" Target="../tags/tag206.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9.xml"/><Relationship Id="rId1" Type="http://schemas.openxmlformats.org/officeDocument/2006/relationships/tags" Target="../tags/tag208.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1.xml"/><Relationship Id="rId1" Type="http://schemas.openxmlformats.org/officeDocument/2006/relationships/tags" Target="../tags/tag210.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3.xml"/><Relationship Id="rId1" Type="http://schemas.openxmlformats.org/officeDocument/2006/relationships/tags" Target="../tags/tag212.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5.xml"/><Relationship Id="rId1" Type="http://schemas.openxmlformats.org/officeDocument/2006/relationships/tags" Target="../tags/tag21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7.xml"/><Relationship Id="rId1" Type="http://schemas.openxmlformats.org/officeDocument/2006/relationships/tags" Target="../tags/tag2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9.xml"/><Relationship Id="rId1" Type="http://schemas.openxmlformats.org/officeDocument/2006/relationships/tags" Target="../tags/tag218.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1.xml"/><Relationship Id="rId1" Type="http://schemas.openxmlformats.org/officeDocument/2006/relationships/tags" Target="../tags/tag220.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3.xml"/><Relationship Id="rId1" Type="http://schemas.openxmlformats.org/officeDocument/2006/relationships/tags" Target="../tags/tag222.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5.xml"/><Relationship Id="rId1" Type="http://schemas.openxmlformats.org/officeDocument/2006/relationships/tags" Target="../tags/tag224.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7.xml"/><Relationship Id="rId1" Type="http://schemas.openxmlformats.org/officeDocument/2006/relationships/tags" Target="../tags/tag226.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9.xml"/><Relationship Id="rId1" Type="http://schemas.openxmlformats.org/officeDocument/2006/relationships/tags" Target="../tags/tag228.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1.xml"/><Relationship Id="rId1" Type="http://schemas.openxmlformats.org/officeDocument/2006/relationships/tags" Target="../tags/tag230.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3.xml"/><Relationship Id="rId1" Type="http://schemas.openxmlformats.org/officeDocument/2006/relationships/tags" Target="../tags/tag23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1.xml"/><Relationship Id="rId1" Type="http://schemas.openxmlformats.org/officeDocument/2006/relationships/tags" Target="../tags/tag240.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3.xml"/><Relationship Id="rId1" Type="http://schemas.openxmlformats.org/officeDocument/2006/relationships/tags" Target="../tags/tag242.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5.xml"/><Relationship Id="rId1" Type="http://schemas.openxmlformats.org/officeDocument/2006/relationships/tags" Target="../tags/tag244.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7.xml"/><Relationship Id="rId1" Type="http://schemas.openxmlformats.org/officeDocument/2006/relationships/tags" Target="../tags/tag246.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9.xml"/><Relationship Id="rId1" Type="http://schemas.openxmlformats.org/officeDocument/2006/relationships/tags" Target="../tags/tag248.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1.xml"/><Relationship Id="rId1" Type="http://schemas.openxmlformats.org/officeDocument/2006/relationships/tags" Target="../tags/tag250.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3.xml"/><Relationship Id="rId1" Type="http://schemas.openxmlformats.org/officeDocument/2006/relationships/tags" Target="../tags/tag25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5.xml"/><Relationship Id="rId1" Type="http://schemas.openxmlformats.org/officeDocument/2006/relationships/tags" Target="../tags/tag254.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7.xml"/><Relationship Id="rId1" Type="http://schemas.openxmlformats.org/officeDocument/2006/relationships/tags" Target="../tags/tag256.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9.xml"/><Relationship Id="rId1" Type="http://schemas.openxmlformats.org/officeDocument/2006/relationships/tags" Target="../tags/tag258.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1.xml"/><Relationship Id="rId1" Type="http://schemas.openxmlformats.org/officeDocument/2006/relationships/tags" Target="../tags/tag260.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3.xml"/><Relationship Id="rId1" Type="http://schemas.openxmlformats.org/officeDocument/2006/relationships/tags" Target="../tags/tag26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5.xml"/><Relationship Id="rId1" Type="http://schemas.openxmlformats.org/officeDocument/2006/relationships/tags" Target="../tags/tag264.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7.xml"/><Relationship Id="rId1" Type="http://schemas.openxmlformats.org/officeDocument/2006/relationships/tags" Target="../tags/tag266.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9.xml"/><Relationship Id="rId1" Type="http://schemas.openxmlformats.org/officeDocument/2006/relationships/tags" Target="../tags/tag268.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1.xml"/><Relationship Id="rId1" Type="http://schemas.openxmlformats.org/officeDocument/2006/relationships/tags" Target="../tags/tag27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3.xml"/><Relationship Id="rId1" Type="http://schemas.openxmlformats.org/officeDocument/2006/relationships/tags" Target="../tags/tag272.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5.xml"/><Relationship Id="rId1" Type="http://schemas.openxmlformats.org/officeDocument/2006/relationships/tags" Target="../tags/tag274.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7.xml"/><Relationship Id="rId1" Type="http://schemas.openxmlformats.org/officeDocument/2006/relationships/tags" Target="../tags/tag276.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9.xml"/><Relationship Id="rId1" Type="http://schemas.openxmlformats.org/officeDocument/2006/relationships/tags" Target="../tags/tag27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8.xml"/><Relationship Id="rId1" Type="http://schemas.openxmlformats.org/officeDocument/2006/relationships/tags" Target="../tags/tag287.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0.xml"/><Relationship Id="rId1" Type="http://schemas.openxmlformats.org/officeDocument/2006/relationships/tags" Target="../tags/tag28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2.xml"/><Relationship Id="rId1" Type="http://schemas.openxmlformats.org/officeDocument/2006/relationships/tags" Target="../tags/tag29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4.xml"/><Relationship Id="rId1" Type="http://schemas.openxmlformats.org/officeDocument/2006/relationships/tags" Target="../tags/tag293.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6.xml"/><Relationship Id="rId1" Type="http://schemas.openxmlformats.org/officeDocument/2006/relationships/tags" Target="../tags/tag295.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8.xml"/><Relationship Id="rId1" Type="http://schemas.openxmlformats.org/officeDocument/2006/relationships/tags" Target="../tags/tag297.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0.xml"/><Relationship Id="rId1" Type="http://schemas.openxmlformats.org/officeDocument/2006/relationships/tags" Target="../tags/tag299.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2.xml"/><Relationship Id="rId1" Type="http://schemas.openxmlformats.org/officeDocument/2006/relationships/tags" Target="../tags/tag301.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4.xml"/><Relationship Id="rId1" Type="http://schemas.openxmlformats.org/officeDocument/2006/relationships/tags" Target="../tags/tag303.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6.xml"/><Relationship Id="rId1" Type="http://schemas.openxmlformats.org/officeDocument/2006/relationships/tags" Target="../tags/tag305.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8.xml"/><Relationship Id="rId1" Type="http://schemas.openxmlformats.org/officeDocument/2006/relationships/tags" Target="../tags/tag307.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0.xml"/><Relationship Id="rId1" Type="http://schemas.openxmlformats.org/officeDocument/2006/relationships/tags" Target="../tags/tag30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2.xml"/><Relationship Id="rId1" Type="http://schemas.openxmlformats.org/officeDocument/2006/relationships/tags" Target="../tags/tag311.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4.xml"/><Relationship Id="rId1" Type="http://schemas.openxmlformats.org/officeDocument/2006/relationships/tags" Target="../tags/tag313.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6.xml"/><Relationship Id="rId1" Type="http://schemas.openxmlformats.org/officeDocument/2006/relationships/tags" Target="../tags/tag315.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8.xml"/><Relationship Id="rId1" Type="http://schemas.openxmlformats.org/officeDocument/2006/relationships/tags" Target="../tags/tag317.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0.xml"/><Relationship Id="rId1" Type="http://schemas.openxmlformats.org/officeDocument/2006/relationships/tags" Target="../tags/tag319.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2.xml"/><Relationship Id="rId1" Type="http://schemas.openxmlformats.org/officeDocument/2006/relationships/tags" Target="../tags/tag321.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4.xml"/><Relationship Id="rId1" Type="http://schemas.openxmlformats.org/officeDocument/2006/relationships/tags" Target="../tags/tag323.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6.xml"/><Relationship Id="rId1" Type="http://schemas.openxmlformats.org/officeDocument/2006/relationships/tags" Target="../tags/tag32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7.xml"/><Relationship Id="rId1" Type="http://schemas.openxmlformats.org/officeDocument/2006/relationships/tags" Target="../tags/tag327.xml"/><Relationship Id="rId4" Type="http://schemas.openxmlformats.org/officeDocument/2006/relationships/image" Target="../media/image13.png"/></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5.xml"/><Relationship Id="rId1" Type="http://schemas.openxmlformats.org/officeDocument/2006/relationships/tags" Target="../tags/tag334.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7.xml"/><Relationship Id="rId1" Type="http://schemas.openxmlformats.org/officeDocument/2006/relationships/tags" Target="../tags/tag336.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9.xml"/><Relationship Id="rId1" Type="http://schemas.openxmlformats.org/officeDocument/2006/relationships/tags" Target="../tags/tag338.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1.xml"/><Relationship Id="rId1" Type="http://schemas.openxmlformats.org/officeDocument/2006/relationships/tags" Target="../tags/tag340.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3.xml"/><Relationship Id="rId1" Type="http://schemas.openxmlformats.org/officeDocument/2006/relationships/tags" Target="../tags/tag34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5.xml"/><Relationship Id="rId1" Type="http://schemas.openxmlformats.org/officeDocument/2006/relationships/tags" Target="../tags/tag344.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7.xml"/><Relationship Id="rId1" Type="http://schemas.openxmlformats.org/officeDocument/2006/relationships/tags" Target="../tags/tag346.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9.xml"/><Relationship Id="rId1" Type="http://schemas.openxmlformats.org/officeDocument/2006/relationships/tags" Target="../tags/tag348.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1.xml"/><Relationship Id="rId1" Type="http://schemas.openxmlformats.org/officeDocument/2006/relationships/tags" Target="../tags/tag350.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3.xml"/><Relationship Id="rId1" Type="http://schemas.openxmlformats.org/officeDocument/2006/relationships/tags" Target="../tags/tag352.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5.xml"/><Relationship Id="rId1" Type="http://schemas.openxmlformats.org/officeDocument/2006/relationships/tags" Target="../tags/tag354.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7.xml"/><Relationship Id="rId1" Type="http://schemas.openxmlformats.org/officeDocument/2006/relationships/tags" Target="../tags/tag35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9.xml"/><Relationship Id="rId1" Type="http://schemas.openxmlformats.org/officeDocument/2006/relationships/tags" Target="../tags/tag358.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1.xml"/><Relationship Id="rId1" Type="http://schemas.openxmlformats.org/officeDocument/2006/relationships/tags" Target="../tags/tag360.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3.xml"/><Relationship Id="rId1" Type="http://schemas.openxmlformats.org/officeDocument/2006/relationships/tags" Target="../tags/tag362.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5.xml"/><Relationship Id="rId1" Type="http://schemas.openxmlformats.org/officeDocument/2006/relationships/tags" Target="../tags/tag364.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7.xml"/><Relationship Id="rId1" Type="http://schemas.openxmlformats.org/officeDocument/2006/relationships/tags" Target="../tags/tag366.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9.xml"/><Relationship Id="rId1" Type="http://schemas.openxmlformats.org/officeDocument/2006/relationships/tags" Target="../tags/tag36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1.xml"/><Relationship Id="rId1" Type="http://schemas.openxmlformats.org/officeDocument/2006/relationships/tags" Target="../tags/tag370.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3.xml"/><Relationship Id="rId1" Type="http://schemas.openxmlformats.org/officeDocument/2006/relationships/tags" Target="../tags/tag37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1.xml"/><Relationship Id="rId1" Type="http://schemas.openxmlformats.org/officeDocument/2006/relationships/tags" Target="../tags/tag380.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3.xml"/><Relationship Id="rId1" Type="http://schemas.openxmlformats.org/officeDocument/2006/relationships/tags" Target="../tags/tag382.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5.xml"/><Relationship Id="rId1" Type="http://schemas.openxmlformats.org/officeDocument/2006/relationships/tags" Target="../tags/tag384.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7.xml"/><Relationship Id="rId1" Type="http://schemas.openxmlformats.org/officeDocument/2006/relationships/tags" Target="../tags/tag38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9.xml"/><Relationship Id="rId1" Type="http://schemas.openxmlformats.org/officeDocument/2006/relationships/tags" Target="../tags/tag388.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1.xml"/><Relationship Id="rId1" Type="http://schemas.openxmlformats.org/officeDocument/2006/relationships/tags" Target="../tags/tag390.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3.xml"/><Relationship Id="rId1" Type="http://schemas.openxmlformats.org/officeDocument/2006/relationships/tags" Target="../tags/tag392.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5.xml"/><Relationship Id="rId1" Type="http://schemas.openxmlformats.org/officeDocument/2006/relationships/tags" Target="../tags/tag394.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7.xml"/><Relationship Id="rId1" Type="http://schemas.openxmlformats.org/officeDocument/2006/relationships/tags" Target="../tags/tag39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9.xml"/><Relationship Id="rId1" Type="http://schemas.openxmlformats.org/officeDocument/2006/relationships/tags" Target="../tags/tag398.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1.xml"/><Relationship Id="rId1" Type="http://schemas.openxmlformats.org/officeDocument/2006/relationships/tags" Target="../tags/tag400.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3.xml"/><Relationship Id="rId1" Type="http://schemas.openxmlformats.org/officeDocument/2006/relationships/tags" Target="../tags/tag40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5.xml"/><Relationship Id="rId1" Type="http://schemas.openxmlformats.org/officeDocument/2006/relationships/tags" Target="../tags/tag40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7.xml"/><Relationship Id="rId1" Type="http://schemas.openxmlformats.org/officeDocument/2006/relationships/tags" Target="../tags/tag406.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9.xml"/><Relationship Id="rId1" Type="http://schemas.openxmlformats.org/officeDocument/2006/relationships/tags" Target="../tags/tag408.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1.xml"/><Relationship Id="rId1" Type="http://schemas.openxmlformats.org/officeDocument/2006/relationships/tags" Target="../tags/tag410.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3.xml"/><Relationship Id="rId1" Type="http://schemas.openxmlformats.org/officeDocument/2006/relationships/tags" Target="../tags/tag412.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5.xml"/><Relationship Id="rId1" Type="http://schemas.openxmlformats.org/officeDocument/2006/relationships/tags" Target="../tags/tag414.xml"/></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7.xml"/><Relationship Id="rId1" Type="http://schemas.openxmlformats.org/officeDocument/2006/relationships/tags" Target="../tags/tag416.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9.xml"/><Relationship Id="rId1" Type="http://schemas.openxmlformats.org/officeDocument/2006/relationships/tags" Target="../tags/tag41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7.xml"/><Relationship Id="rId1" Type="http://schemas.openxmlformats.org/officeDocument/2006/relationships/tags" Target="../tags/tag426.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9.xml"/><Relationship Id="rId1" Type="http://schemas.openxmlformats.org/officeDocument/2006/relationships/tags" Target="../tags/tag428.xml"/></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1.xml"/><Relationship Id="rId1" Type="http://schemas.openxmlformats.org/officeDocument/2006/relationships/tags" Target="../tags/tag430.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3.xml"/><Relationship Id="rId1" Type="http://schemas.openxmlformats.org/officeDocument/2006/relationships/tags" Target="../tags/tag432.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5.xml"/><Relationship Id="rId1" Type="http://schemas.openxmlformats.org/officeDocument/2006/relationships/tags" Target="../tags/tag434.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7.xml"/><Relationship Id="rId1" Type="http://schemas.openxmlformats.org/officeDocument/2006/relationships/tags" Target="../tags/tag436.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9.xml"/><Relationship Id="rId1" Type="http://schemas.openxmlformats.org/officeDocument/2006/relationships/tags" Target="../tags/tag438.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1.xml"/><Relationship Id="rId1" Type="http://schemas.openxmlformats.org/officeDocument/2006/relationships/tags" Target="../tags/tag440.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3.xml"/><Relationship Id="rId1" Type="http://schemas.openxmlformats.org/officeDocument/2006/relationships/tags" Target="../tags/tag442.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5.xml"/><Relationship Id="rId1" Type="http://schemas.openxmlformats.org/officeDocument/2006/relationships/tags" Target="../tags/tag44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7.xml"/><Relationship Id="rId1" Type="http://schemas.openxmlformats.org/officeDocument/2006/relationships/tags" Target="../tags/tag446.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9.xml"/><Relationship Id="rId1" Type="http://schemas.openxmlformats.org/officeDocument/2006/relationships/tags" Target="../tags/tag44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1.xml"/><Relationship Id="rId1" Type="http://schemas.openxmlformats.org/officeDocument/2006/relationships/tags" Target="../tags/tag450.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3.xml"/><Relationship Id="rId1" Type="http://schemas.openxmlformats.org/officeDocument/2006/relationships/tags" Target="../tags/tag452.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5.xml"/><Relationship Id="rId1" Type="http://schemas.openxmlformats.org/officeDocument/2006/relationships/tags" Target="../tags/tag454.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7.xml"/><Relationship Id="rId1" Type="http://schemas.openxmlformats.org/officeDocument/2006/relationships/tags" Target="../tags/tag456.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9.xml"/><Relationship Id="rId1" Type="http://schemas.openxmlformats.org/officeDocument/2006/relationships/tags" Target="../tags/tag458.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1.xml"/><Relationship Id="rId1" Type="http://schemas.openxmlformats.org/officeDocument/2006/relationships/tags" Target="../tags/tag460.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3.xml"/><Relationship Id="rId1" Type="http://schemas.openxmlformats.org/officeDocument/2006/relationships/tags" Target="../tags/tag46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5.xml"/><Relationship Id="rId1" Type="http://schemas.openxmlformats.org/officeDocument/2006/relationships/tags" Target="../tags/tag46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3.xml"/><Relationship Id="rId1" Type="http://schemas.openxmlformats.org/officeDocument/2006/relationships/tags" Target="../tags/tag472.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5.xml"/><Relationship Id="rId1" Type="http://schemas.openxmlformats.org/officeDocument/2006/relationships/tags" Target="../tags/tag474.xml"/></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7.xml"/><Relationship Id="rId1" Type="http://schemas.openxmlformats.org/officeDocument/2006/relationships/tags" Target="../tags/tag476.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9.xml"/><Relationship Id="rId1" Type="http://schemas.openxmlformats.org/officeDocument/2006/relationships/tags" Target="../tags/tag478.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1.xml"/><Relationship Id="rId1" Type="http://schemas.openxmlformats.org/officeDocument/2006/relationships/tags" Target="../tags/tag480.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3.xml"/><Relationship Id="rId1" Type="http://schemas.openxmlformats.org/officeDocument/2006/relationships/tags" Target="../tags/tag48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5.xml"/><Relationship Id="rId1" Type="http://schemas.openxmlformats.org/officeDocument/2006/relationships/tags" Target="../tags/tag484.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7.xml"/><Relationship Id="rId1" Type="http://schemas.openxmlformats.org/officeDocument/2006/relationships/tags" Target="../tags/tag486.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9.xml"/><Relationship Id="rId1" Type="http://schemas.openxmlformats.org/officeDocument/2006/relationships/tags" Target="../tags/tag488.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1.xml"/><Relationship Id="rId1" Type="http://schemas.openxmlformats.org/officeDocument/2006/relationships/tags" Target="../tags/tag490.xml"/></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3.xml"/><Relationship Id="rId1" Type="http://schemas.openxmlformats.org/officeDocument/2006/relationships/tags" Target="../tags/tag492.xml"/></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5.xml"/><Relationship Id="rId1" Type="http://schemas.openxmlformats.org/officeDocument/2006/relationships/tags" Target="../tags/tag49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7.xml"/><Relationship Id="rId1" Type="http://schemas.openxmlformats.org/officeDocument/2006/relationships/tags" Target="../tags/tag496.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9.xml"/><Relationship Id="rId1" Type="http://schemas.openxmlformats.org/officeDocument/2006/relationships/tags" Target="../tags/tag498.xml"/></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1.xml"/><Relationship Id="rId1" Type="http://schemas.openxmlformats.org/officeDocument/2006/relationships/tags" Target="../tags/tag500.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3.xml"/><Relationship Id="rId1" Type="http://schemas.openxmlformats.org/officeDocument/2006/relationships/tags" Target="../tags/tag502.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5.xml"/><Relationship Id="rId1" Type="http://schemas.openxmlformats.org/officeDocument/2006/relationships/tags" Target="../tags/tag504.xml"/></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7.xml"/><Relationship Id="rId1" Type="http://schemas.openxmlformats.org/officeDocument/2006/relationships/tags" Target="../tags/tag506.xml"/></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9.xml"/><Relationship Id="rId1" Type="http://schemas.openxmlformats.org/officeDocument/2006/relationships/tags" Target="../tags/tag508.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1.xml"/><Relationship Id="rId1" Type="http://schemas.openxmlformats.org/officeDocument/2006/relationships/tags" Target="../tags/tag510.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19.xml"/><Relationship Id="rId1" Type="http://schemas.openxmlformats.org/officeDocument/2006/relationships/tags" Target="../tags/tag518.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1.xml"/><Relationship Id="rId1" Type="http://schemas.openxmlformats.org/officeDocument/2006/relationships/tags" Target="../tags/tag520.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3.xml"/><Relationship Id="rId1" Type="http://schemas.openxmlformats.org/officeDocument/2006/relationships/tags" Target="../tags/tag522.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5.xml"/><Relationship Id="rId1" Type="http://schemas.openxmlformats.org/officeDocument/2006/relationships/tags" Target="../tags/tag52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7.xml"/><Relationship Id="rId1" Type="http://schemas.openxmlformats.org/officeDocument/2006/relationships/tags" Target="../tags/tag526.xml"/></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9.xml"/><Relationship Id="rId1" Type="http://schemas.openxmlformats.org/officeDocument/2006/relationships/tags" Target="../tags/tag528.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1.xml"/><Relationship Id="rId1" Type="http://schemas.openxmlformats.org/officeDocument/2006/relationships/tags" Target="../tags/tag530.xml"/></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3.xml"/><Relationship Id="rId1" Type="http://schemas.openxmlformats.org/officeDocument/2006/relationships/tags" Target="../tags/tag532.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5.xml"/><Relationship Id="rId1" Type="http://schemas.openxmlformats.org/officeDocument/2006/relationships/tags" Target="../tags/tag534.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7.xml"/><Relationship Id="rId1" Type="http://schemas.openxmlformats.org/officeDocument/2006/relationships/tags" Target="../tags/tag536.xml"/></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9.xml"/><Relationship Id="rId1" Type="http://schemas.openxmlformats.org/officeDocument/2006/relationships/tags" Target="../tags/tag538.xml"/></Relationships>
</file>

<file path=ppt/slideLayouts/_rels/slideLayout27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1.xml"/><Relationship Id="rId1" Type="http://schemas.openxmlformats.org/officeDocument/2006/relationships/tags" Target="../tags/tag540.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3.xml"/><Relationship Id="rId1" Type="http://schemas.openxmlformats.org/officeDocument/2006/relationships/tags" Target="../tags/tag542.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5.xml"/><Relationship Id="rId1" Type="http://schemas.openxmlformats.org/officeDocument/2006/relationships/tags" Target="../tags/tag544.xml"/></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7.xml"/><Relationship Id="rId1" Type="http://schemas.openxmlformats.org/officeDocument/2006/relationships/tags" Target="../tags/tag546.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9.xml"/><Relationship Id="rId1" Type="http://schemas.openxmlformats.org/officeDocument/2006/relationships/tags" Target="../tags/tag548.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1.xml"/><Relationship Id="rId1" Type="http://schemas.openxmlformats.org/officeDocument/2006/relationships/tags" Target="../tags/tag550.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3.xml"/><Relationship Id="rId1" Type="http://schemas.openxmlformats.org/officeDocument/2006/relationships/tags" Target="../tags/tag552.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5.xml"/><Relationship Id="rId1" Type="http://schemas.openxmlformats.org/officeDocument/2006/relationships/tags" Target="../tags/tag554.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7.xml"/><Relationship Id="rId1" Type="http://schemas.openxmlformats.org/officeDocument/2006/relationships/tags" Target="../tags/tag556.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5.xml"/><Relationship Id="rId1" Type="http://schemas.openxmlformats.org/officeDocument/2006/relationships/tags" Target="../tags/tag564.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7.xml"/><Relationship Id="rId1" Type="http://schemas.openxmlformats.org/officeDocument/2006/relationships/tags" Target="../tags/tag566.xml"/></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9.xml"/><Relationship Id="rId1" Type="http://schemas.openxmlformats.org/officeDocument/2006/relationships/tags" Target="../tags/tag568.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1.xml"/><Relationship Id="rId1" Type="http://schemas.openxmlformats.org/officeDocument/2006/relationships/tags" Target="../tags/tag570.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3.xml"/><Relationship Id="rId1" Type="http://schemas.openxmlformats.org/officeDocument/2006/relationships/tags" Target="../tags/tag572.xml"/></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5.xml"/><Relationship Id="rId1" Type="http://schemas.openxmlformats.org/officeDocument/2006/relationships/tags" Target="../tags/tag574.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7.xml"/><Relationship Id="rId1" Type="http://schemas.openxmlformats.org/officeDocument/2006/relationships/tags" Target="../tags/tag576.xml"/></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9.xml"/><Relationship Id="rId1" Type="http://schemas.openxmlformats.org/officeDocument/2006/relationships/tags" Target="../tags/tag57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1.xml"/><Relationship Id="rId1" Type="http://schemas.openxmlformats.org/officeDocument/2006/relationships/tags" Target="../tags/tag580.xml"/></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3.xml"/><Relationship Id="rId1" Type="http://schemas.openxmlformats.org/officeDocument/2006/relationships/tags" Target="../tags/tag582.xml"/></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5.xml"/><Relationship Id="rId1" Type="http://schemas.openxmlformats.org/officeDocument/2006/relationships/tags" Target="../tags/tag584.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7.xml"/><Relationship Id="rId1" Type="http://schemas.openxmlformats.org/officeDocument/2006/relationships/tags" Target="../tags/tag58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9.xml"/><Relationship Id="rId1" Type="http://schemas.openxmlformats.org/officeDocument/2006/relationships/tags" Target="../tags/tag588.xml"/></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1.xml"/><Relationship Id="rId1" Type="http://schemas.openxmlformats.org/officeDocument/2006/relationships/tags" Target="../tags/tag590.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3.xml"/><Relationship Id="rId1" Type="http://schemas.openxmlformats.org/officeDocument/2006/relationships/tags" Target="../tags/tag592.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5.xml"/><Relationship Id="rId1" Type="http://schemas.openxmlformats.org/officeDocument/2006/relationships/tags" Target="../tags/tag594.xml"/></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7.xml"/><Relationship Id="rId1" Type="http://schemas.openxmlformats.org/officeDocument/2006/relationships/tags" Target="../tags/tag596.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9.xml"/><Relationship Id="rId1" Type="http://schemas.openxmlformats.org/officeDocument/2006/relationships/tags" Target="../tags/tag598.xml"/></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1.xml"/><Relationship Id="rId1" Type="http://schemas.openxmlformats.org/officeDocument/2006/relationships/tags" Target="../tags/tag600.xml"/></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3.xml"/><Relationship Id="rId1" Type="http://schemas.openxmlformats.org/officeDocument/2006/relationships/tags" Target="../tags/tag602.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1.xml"/><Relationship Id="rId1" Type="http://schemas.openxmlformats.org/officeDocument/2006/relationships/tags" Target="../tags/tag610.xml"/></Relationships>
</file>

<file path=ppt/slideLayouts/_rels/slideLayout31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3.xml"/><Relationship Id="rId1" Type="http://schemas.openxmlformats.org/officeDocument/2006/relationships/tags" Target="../tags/tag612.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5.xml"/><Relationship Id="rId1" Type="http://schemas.openxmlformats.org/officeDocument/2006/relationships/tags" Target="../tags/tag614.xml"/></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7.xml"/><Relationship Id="rId1" Type="http://schemas.openxmlformats.org/officeDocument/2006/relationships/tags" Target="../tags/tag616.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9.xml"/><Relationship Id="rId1" Type="http://schemas.openxmlformats.org/officeDocument/2006/relationships/tags" Target="../tags/tag618.xml"/></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1.xml"/><Relationship Id="rId1" Type="http://schemas.openxmlformats.org/officeDocument/2006/relationships/tags" Target="../tags/tag620.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3.xml"/><Relationship Id="rId1" Type="http://schemas.openxmlformats.org/officeDocument/2006/relationships/tags" Target="../tags/tag622.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5.xml"/><Relationship Id="rId1" Type="http://schemas.openxmlformats.org/officeDocument/2006/relationships/tags" Target="../tags/tag624.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7.xml"/><Relationship Id="rId1" Type="http://schemas.openxmlformats.org/officeDocument/2006/relationships/tags" Target="../tags/tag626.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9.xml"/><Relationship Id="rId1" Type="http://schemas.openxmlformats.org/officeDocument/2006/relationships/tags" Target="../tags/tag628.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1.xml"/><Relationship Id="rId1" Type="http://schemas.openxmlformats.org/officeDocument/2006/relationships/tags" Target="../tags/tag630.xml"/></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3.xml"/><Relationship Id="rId1" Type="http://schemas.openxmlformats.org/officeDocument/2006/relationships/tags" Target="../tags/tag63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5.xml"/><Relationship Id="rId1" Type="http://schemas.openxmlformats.org/officeDocument/2006/relationships/tags" Target="../tags/tag63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7.xml"/><Relationship Id="rId1" Type="http://schemas.openxmlformats.org/officeDocument/2006/relationships/tags" Target="../tags/tag636.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9.xml"/><Relationship Id="rId1" Type="http://schemas.openxmlformats.org/officeDocument/2006/relationships/tags" Target="../tags/tag638.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1.xml"/><Relationship Id="rId1" Type="http://schemas.openxmlformats.org/officeDocument/2006/relationships/tags" Target="../tags/tag640.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3.xml"/><Relationship Id="rId1" Type="http://schemas.openxmlformats.org/officeDocument/2006/relationships/tags" Target="../tags/tag642.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5.xml"/><Relationship Id="rId1" Type="http://schemas.openxmlformats.org/officeDocument/2006/relationships/tags" Target="../tags/tag644.xml"/></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7.xml"/><Relationship Id="rId1" Type="http://schemas.openxmlformats.org/officeDocument/2006/relationships/tags" Target="../tags/tag646.xml"/></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9.xml"/><Relationship Id="rId1" Type="http://schemas.openxmlformats.org/officeDocument/2006/relationships/tags" Target="../tags/tag648.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7.xml"/><Relationship Id="rId1" Type="http://schemas.openxmlformats.org/officeDocument/2006/relationships/tags" Target="../tags/tag656.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9.xml"/><Relationship Id="rId1" Type="http://schemas.openxmlformats.org/officeDocument/2006/relationships/tags" Target="../tags/tag658.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1.xml"/><Relationship Id="rId1" Type="http://schemas.openxmlformats.org/officeDocument/2006/relationships/tags" Target="../tags/tag660.xml"/></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3.xml"/><Relationship Id="rId1" Type="http://schemas.openxmlformats.org/officeDocument/2006/relationships/tags" Target="../tags/tag662.xml"/></Relationships>
</file>

<file path=ppt/slideLayouts/_rels/slideLayout34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5.xml"/><Relationship Id="rId1" Type="http://schemas.openxmlformats.org/officeDocument/2006/relationships/tags" Target="../tags/tag664.xml"/></Relationships>
</file>

<file path=ppt/slideLayouts/_rels/slideLayout34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7.xml"/><Relationship Id="rId1" Type="http://schemas.openxmlformats.org/officeDocument/2006/relationships/tags" Target="../tags/tag666.xml"/></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9.xml"/><Relationship Id="rId1" Type="http://schemas.openxmlformats.org/officeDocument/2006/relationships/tags" Target="../tags/tag668.xml"/></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1.xml"/><Relationship Id="rId1" Type="http://schemas.openxmlformats.org/officeDocument/2006/relationships/tags" Target="../tags/tag670.xml"/></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3.xml"/><Relationship Id="rId1" Type="http://schemas.openxmlformats.org/officeDocument/2006/relationships/tags" Target="../tags/tag672.xml"/></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5.xml"/><Relationship Id="rId1" Type="http://schemas.openxmlformats.org/officeDocument/2006/relationships/tags" Target="../tags/tag67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7.xml"/><Relationship Id="rId1" Type="http://schemas.openxmlformats.org/officeDocument/2006/relationships/tags" Target="../tags/tag676.xml"/></Relationships>
</file>

<file path=ppt/slideLayouts/_rels/slideLayout35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9.xml"/><Relationship Id="rId1" Type="http://schemas.openxmlformats.org/officeDocument/2006/relationships/tags" Target="../tags/tag678.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1.xml"/><Relationship Id="rId1" Type="http://schemas.openxmlformats.org/officeDocument/2006/relationships/tags" Target="../tags/tag680.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3.xml"/><Relationship Id="rId1" Type="http://schemas.openxmlformats.org/officeDocument/2006/relationships/tags" Target="../tags/tag682.xml"/></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5.xml"/><Relationship Id="rId1" Type="http://schemas.openxmlformats.org/officeDocument/2006/relationships/tags" Target="../tags/tag684.xml"/></Relationships>
</file>

<file path=ppt/slideLayouts/_rels/slideLayout35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7.xml"/><Relationship Id="rId1" Type="http://schemas.openxmlformats.org/officeDocument/2006/relationships/tags" Target="../tags/tag686.xml"/></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9.xml"/><Relationship Id="rId1" Type="http://schemas.openxmlformats.org/officeDocument/2006/relationships/tags" Target="../tags/tag688.xml"/></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91.xml"/><Relationship Id="rId1" Type="http://schemas.openxmlformats.org/officeDocument/2006/relationships/tags" Target="../tags/tag690.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93.xml"/><Relationship Id="rId1" Type="http://schemas.openxmlformats.org/officeDocument/2006/relationships/tags" Target="../tags/tag69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s>
</file>

<file path=ppt/slideLayouts/_rels/slideLayout36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95.xml"/><Relationship Id="rId1" Type="http://schemas.openxmlformats.org/officeDocument/2006/relationships/tags" Target="../tags/tag694.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tags" Target="../tags/tag9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ags" Target="../tags/tag115.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0.xml"/><Relationship Id="rId1" Type="http://schemas.openxmlformats.org/officeDocument/2006/relationships/tags" Target="../tags/tag119.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2.xml"/><Relationship Id="rId1" Type="http://schemas.openxmlformats.org/officeDocument/2006/relationships/tags" Target="../tags/tag121.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ags" Target="../tags/tag12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ags" Target="../tags/tag125.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ags" Target="../tags/tag127.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0.xml"/><Relationship Id="rId1" Type="http://schemas.openxmlformats.org/officeDocument/2006/relationships/tags" Target="../tags/tag129.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tags" Target="../tags/tag13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tags" Target="../tags/tag133.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6.xml"/><Relationship Id="rId1" Type="http://schemas.openxmlformats.org/officeDocument/2006/relationships/tags" Target="../tags/tag13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8.xml"/><Relationship Id="rId1" Type="http://schemas.openxmlformats.org/officeDocument/2006/relationships/tags" Target="../tags/tag137.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0.xml"/><Relationship Id="rId1" Type="http://schemas.openxmlformats.org/officeDocument/2006/relationships/tags" Target="../tags/tag13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3.xml"/><Relationship Id="rId1" Type="http://schemas.openxmlformats.org/officeDocument/2006/relationships/tags" Target="../tags/tag141.xml"/><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9.xml"/><Relationship Id="rId1" Type="http://schemas.openxmlformats.org/officeDocument/2006/relationships/tags" Target="../tags/tag148.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tags" Target="../tags/tag15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3.xml"/><Relationship Id="rId1" Type="http://schemas.openxmlformats.org/officeDocument/2006/relationships/tags" Target="../tags/tag152.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tags" Target="../tags/tag15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tags" Target="../tags/tag158.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tags" Target="../tags/tag160.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tags" Target="../tags/tag166.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3.xml"/><Relationship Id="rId1" Type="http://schemas.openxmlformats.org/officeDocument/2006/relationships/tags" Target="../tags/tag172.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5.xml"/><Relationship Id="rId1" Type="http://schemas.openxmlformats.org/officeDocument/2006/relationships/tags" Target="../tags/tag174.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7.xml"/><Relationship Id="rId1" Type="http://schemas.openxmlformats.org/officeDocument/2006/relationships/tags" Target="../tags/tag176.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9.xml"/><Relationship Id="rId1" Type="http://schemas.openxmlformats.org/officeDocument/2006/relationships/tags" Target="../tags/tag178.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3.xml"/><Relationship Id="rId1" Type="http://schemas.openxmlformats.org/officeDocument/2006/relationships/tags" Target="../tags/tag182.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5.xml"/><Relationship Id="rId1" Type="http://schemas.openxmlformats.org/officeDocument/2006/relationships/tags" Target="../tags/tag184.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7.xml"/><Relationship Id="rId1" Type="http://schemas.openxmlformats.org/officeDocument/2006/relationships/tags" Target="../tags/tag18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5.xml"/><Relationship Id="rId1" Type="http://schemas.openxmlformats.org/officeDocument/2006/relationships/tags" Target="../tags/tag19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51589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8275858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52764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42604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12654775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7037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382399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9553825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7815352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079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8057207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925913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9813240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8400872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5534856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8438161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2759451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6195133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3824207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17925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9112163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8999096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9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4" y="382908"/>
            <a:ext cx="3654969" cy="1566836"/>
          </a:xfrm>
          <a:prstGeom prst="rect">
            <a:avLst/>
          </a:prstGeom>
        </p:spPr>
      </p:pic>
      <p:sp>
        <p:nvSpPr>
          <p:cNvPr id="4" name="Right Triangle 3"/>
          <p:cNvSpPr/>
          <p:nvPr userDrawn="1"/>
        </p:nvSpPr>
        <p:spPr>
          <a:xfrm flipH="1">
            <a:off x="1547664" y="2276874"/>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solidFill>
                <a:prstClr val="white"/>
              </a:solidFill>
            </a:endParaRPr>
          </a:p>
        </p:txBody>
      </p:sp>
    </p:spTree>
    <p:extLst>
      <p:ext uri="{BB962C8B-B14F-4D97-AF65-F5344CB8AC3E}">
        <p14:creationId xmlns:p14="http://schemas.microsoft.com/office/powerpoint/2010/main" val="28124576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6"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10832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44008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2942269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6" y="1412778"/>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0083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3604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1331061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6"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835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344261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val="11667197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7557348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74660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3822628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solidFill>
                <a:prstClr val="white"/>
              </a:solidFill>
            </a:endParaRPr>
          </a:p>
        </p:txBody>
      </p:sp>
    </p:spTree>
    <p:extLst>
      <p:ext uri="{BB962C8B-B14F-4D97-AF65-F5344CB8AC3E}">
        <p14:creationId xmlns:p14="http://schemas.microsoft.com/office/powerpoint/2010/main" val="7569593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1536265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6677003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6065214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94401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3576828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0339713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8156667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0406185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dirty="0">
                <a:solidFill>
                  <a:srgbClr val="003399"/>
                </a:solidFill>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dirty="0">
                <a:solidFill>
                  <a:srgbClr val="003399"/>
                </a:solidFill>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2" y="1835227"/>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6" y="565703"/>
            <a:ext cx="1848583" cy="461665"/>
          </a:xfrm>
          <a:prstGeom prst="rect">
            <a:avLst/>
          </a:prstGeom>
        </p:spPr>
        <p:txBody>
          <a:bodyPr wrap="none">
            <a:spAutoFit/>
          </a:bodyPr>
          <a:lstStyle/>
          <a:p>
            <a:r>
              <a:rPr lang="en-US" sz="2400" dirty="0">
                <a:solidFill>
                  <a:prstClr val="white"/>
                </a:solidFill>
                <a:ea typeface="+mj-ea"/>
                <a:cs typeface="+mj-cs"/>
              </a:rPr>
              <a:t>Contact Us</a:t>
            </a:r>
            <a:endParaRPr lang="en-GB" sz="1800" dirty="0">
              <a:solidFill>
                <a:prstClr val="white"/>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6"/>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solidFill>
                <a:prstClr val="white"/>
              </a:solidFill>
            </a:endParaRPr>
          </a:p>
        </p:txBody>
      </p:sp>
    </p:spTree>
    <p:extLst>
      <p:ext uri="{BB962C8B-B14F-4D97-AF65-F5344CB8AC3E}">
        <p14:creationId xmlns:p14="http://schemas.microsoft.com/office/powerpoint/2010/main" val="39146153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dirty="0">
                <a:solidFill>
                  <a:prstClr val="white"/>
                </a:solidFill>
                <a:cs typeface="Century Gothic"/>
              </a:rPr>
              <a:t>Thank you</a:t>
            </a:r>
          </a:p>
        </p:txBody>
      </p:sp>
      <p:sp>
        <p:nvSpPr>
          <p:cNvPr id="4" name="Right Triangle 3"/>
          <p:cNvSpPr/>
          <p:nvPr userDrawn="1"/>
        </p:nvSpPr>
        <p:spPr>
          <a:xfrm flipH="1">
            <a:off x="1547664" y="3140970"/>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solidFill>
                <a:prstClr val="white"/>
              </a:solidFill>
            </a:endParaRPr>
          </a:p>
        </p:txBody>
      </p:sp>
    </p:spTree>
    <p:extLst>
      <p:ext uri="{BB962C8B-B14F-4D97-AF65-F5344CB8AC3E}">
        <p14:creationId xmlns:p14="http://schemas.microsoft.com/office/powerpoint/2010/main" val="42154368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dirty="0"/>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9" name="Picture 2" descr="C:\Users\Conny\Desktop\WCG\WCG - Logo\PNG\Logos blue\Provincial Government\WCG - Logo - Provincial Treasury - Tagline - 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93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7243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98948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973796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15261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19936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16879761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98955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70677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3017889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2550838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332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5818818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94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110041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1632351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7711487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9582407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4455817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3322651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0495197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795046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3"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215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val="171720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6731791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0046552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15292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68125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35077576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13332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8154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1492801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5086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311357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4053972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218938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2516613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4016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0733656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5271879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4647357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7931171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1199010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1428696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7528182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261455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69070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2659572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4608788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4499570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6944887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5608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2646936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09066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67893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19389373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05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045450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59648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11993880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850617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188659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38618221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9396142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94444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5649021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0802002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429559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626080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702297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92059285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3123278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31709384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6239564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51964623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1255792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6668762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65031787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05730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668631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5123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032796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40651864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83267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18933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41109974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241888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1160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16899282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241022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9910667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38380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88321326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87173091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030401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87887142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87481825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5991624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360891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10769013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016551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29254666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25491168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1754927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3768239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48380885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90078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17631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75777312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533663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35005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52117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73735388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08955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248679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4207672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51326934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753439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0175160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25404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54757204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35793141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774621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85768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24520735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6719735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2200127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79476130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20682351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297949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75513430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66518348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378119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831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901016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6369313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908509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56822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147315673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0266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596998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190609264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25735186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307037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192342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339081261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45387143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78344400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34705789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78662706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6961725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5999088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3446003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36531807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2691002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63851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757109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67840514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1897263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650930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563717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45734074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73803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781417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34202889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564405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669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586098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89776107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29276650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492881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3806158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93559429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77214495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77404194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87427091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19701134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249128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174640813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3807182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91228977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95413357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92913163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82425942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75330136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73655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85507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360795425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0768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4434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421316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12867610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564404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0510946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27393658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265822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801541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9476675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32526830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80502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310840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99518722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78717921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43120573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8577762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80750946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66479358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40785652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06914121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11697934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56620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334165575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107645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758339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396278948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609677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219071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384360472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688425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8057305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6806760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960913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46548408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6156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05927000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12316104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74699465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9790927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31568001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52065564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66515306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8659614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117792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495631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29249084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60186271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288832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199006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884115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24588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Tree>
    <p:extLst>
      <p:ext uri="{BB962C8B-B14F-4D97-AF65-F5344CB8AC3E}">
        <p14:creationId xmlns:p14="http://schemas.microsoft.com/office/powerpoint/2010/main"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496611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062240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131907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237722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432103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720317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638834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97018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593626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45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51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1703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356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440112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025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5734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404264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5920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76023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37824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223240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581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66299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7011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582547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023855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890415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527078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68007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58528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Tree>
    <p:extLst>
      <p:ext uri="{BB962C8B-B14F-4D97-AF65-F5344CB8AC3E}">
        <p14:creationId xmlns:p14="http://schemas.microsoft.com/office/powerpoint/2010/main"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403558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848385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388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val="37939208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685386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4972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42901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2288752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30775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224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Tree>
    <p:extLst>
      <p:ext uri="{BB962C8B-B14F-4D97-AF65-F5344CB8AC3E}">
        <p14:creationId xmlns:p14="http://schemas.microsoft.com/office/powerpoint/2010/main" val="3800551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644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0248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39381024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1978793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1228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78204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652749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0603184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93057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1119951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812338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6822555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676245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7946371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7196641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0474223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0525926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1771946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41869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vmlDrawing" Target="../drawings/vmlDrawing10.vml"/><Relationship Id="rId3" Type="http://schemas.openxmlformats.org/officeDocument/2006/relationships/slideLayout" Target="../slideLayouts/slideLayout221.xml"/><Relationship Id="rId21" Type="http://schemas.openxmlformats.org/officeDocument/2006/relationships/slideLayout" Target="../slideLayouts/slideLayout239.xml"/><Relationship Id="rId34" Type="http://schemas.openxmlformats.org/officeDocument/2006/relationships/image" Target="../media/image1.emf"/><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theme" Target="../theme/theme10.xml"/><Relationship Id="rId33" Type="http://schemas.openxmlformats.org/officeDocument/2006/relationships/oleObject" Target="../embeddings/oleObject10.bin"/><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0" Type="http://schemas.openxmlformats.org/officeDocument/2006/relationships/slideLayout" Target="../slideLayouts/slideLayout238.xml"/><Relationship Id="rId29" Type="http://schemas.openxmlformats.org/officeDocument/2006/relationships/tags" Target="../tags/tag422.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32" Type="http://schemas.openxmlformats.org/officeDocument/2006/relationships/tags" Target="../tags/tag425.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28" Type="http://schemas.openxmlformats.org/officeDocument/2006/relationships/tags" Target="../tags/tag421.xml"/><Relationship Id="rId36" Type="http://schemas.openxmlformats.org/officeDocument/2006/relationships/image" Target="../media/image3.png"/><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31" Type="http://schemas.openxmlformats.org/officeDocument/2006/relationships/tags" Target="../tags/tag424.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 Id="rId27" Type="http://schemas.openxmlformats.org/officeDocument/2006/relationships/tags" Target="../tags/tag420.xml"/><Relationship Id="rId30" Type="http://schemas.openxmlformats.org/officeDocument/2006/relationships/tags" Target="../tags/tag423.xml"/><Relationship Id="rId35" Type="http://schemas.openxmlformats.org/officeDocument/2006/relationships/image" Target="../media/image2.png"/><Relationship Id="rId8" Type="http://schemas.openxmlformats.org/officeDocument/2006/relationships/slideLayout" Target="../slideLayouts/slideLayout22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vmlDrawing" Target="../drawings/vmlDrawing11.v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34" Type="http://schemas.openxmlformats.org/officeDocument/2006/relationships/image" Target="../media/image1.emf"/><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theme" Target="../theme/theme11.xml"/><Relationship Id="rId33" Type="http://schemas.openxmlformats.org/officeDocument/2006/relationships/oleObject" Target="../embeddings/oleObject11.bin"/><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29" Type="http://schemas.openxmlformats.org/officeDocument/2006/relationships/tags" Target="../tags/tag468.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32" Type="http://schemas.openxmlformats.org/officeDocument/2006/relationships/tags" Target="../tags/tag471.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tags" Target="../tags/tag467.xml"/><Relationship Id="rId36" Type="http://schemas.openxmlformats.org/officeDocument/2006/relationships/image" Target="../media/image3.png"/><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31" Type="http://schemas.openxmlformats.org/officeDocument/2006/relationships/tags" Target="../tags/tag470.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tags" Target="../tags/tag466.xml"/><Relationship Id="rId30" Type="http://schemas.openxmlformats.org/officeDocument/2006/relationships/tags" Target="../tags/tag469.xml"/><Relationship Id="rId35" Type="http://schemas.openxmlformats.org/officeDocument/2006/relationships/image" Target="../media/image2.png"/><Relationship Id="rId8" Type="http://schemas.openxmlformats.org/officeDocument/2006/relationships/slideLayout" Target="../slideLayouts/slideLayout250.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26" Type="http://schemas.openxmlformats.org/officeDocument/2006/relationships/vmlDrawing" Target="../drawings/vmlDrawing12.vml"/><Relationship Id="rId3" Type="http://schemas.openxmlformats.org/officeDocument/2006/relationships/slideLayout" Target="../slideLayouts/slideLayout269.xml"/><Relationship Id="rId21" Type="http://schemas.openxmlformats.org/officeDocument/2006/relationships/slideLayout" Target="../slideLayouts/slideLayout287.xml"/><Relationship Id="rId34" Type="http://schemas.openxmlformats.org/officeDocument/2006/relationships/image" Target="../media/image1.emf"/><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5" Type="http://schemas.openxmlformats.org/officeDocument/2006/relationships/theme" Target="../theme/theme12.xml"/><Relationship Id="rId33" Type="http://schemas.openxmlformats.org/officeDocument/2006/relationships/oleObject" Target="../embeddings/oleObject12.bin"/><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slideLayout" Target="../slideLayouts/slideLayout286.xml"/><Relationship Id="rId29" Type="http://schemas.openxmlformats.org/officeDocument/2006/relationships/tags" Target="../tags/tag514.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24" Type="http://schemas.openxmlformats.org/officeDocument/2006/relationships/slideLayout" Target="../slideLayouts/slideLayout290.xml"/><Relationship Id="rId32" Type="http://schemas.openxmlformats.org/officeDocument/2006/relationships/tags" Target="../tags/tag51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23" Type="http://schemas.openxmlformats.org/officeDocument/2006/relationships/slideLayout" Target="../slideLayouts/slideLayout289.xml"/><Relationship Id="rId28" Type="http://schemas.openxmlformats.org/officeDocument/2006/relationships/tags" Target="../tags/tag513.xml"/><Relationship Id="rId36" Type="http://schemas.openxmlformats.org/officeDocument/2006/relationships/image" Target="../media/image3.png"/><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31" Type="http://schemas.openxmlformats.org/officeDocument/2006/relationships/tags" Target="../tags/tag51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 Id="rId22" Type="http://schemas.openxmlformats.org/officeDocument/2006/relationships/slideLayout" Target="../slideLayouts/slideLayout288.xml"/><Relationship Id="rId27" Type="http://schemas.openxmlformats.org/officeDocument/2006/relationships/tags" Target="../tags/tag512.xml"/><Relationship Id="rId30" Type="http://schemas.openxmlformats.org/officeDocument/2006/relationships/tags" Target="../tags/tag515.xml"/><Relationship Id="rId35" Type="http://schemas.openxmlformats.org/officeDocument/2006/relationships/image" Target="../media/image2.png"/><Relationship Id="rId8" Type="http://schemas.openxmlformats.org/officeDocument/2006/relationships/slideLayout" Target="../slideLayouts/slideLayout274.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26" Type="http://schemas.openxmlformats.org/officeDocument/2006/relationships/vmlDrawing" Target="../drawings/vmlDrawing13.vml"/><Relationship Id="rId3" Type="http://schemas.openxmlformats.org/officeDocument/2006/relationships/slideLayout" Target="../slideLayouts/slideLayout293.xml"/><Relationship Id="rId21" Type="http://schemas.openxmlformats.org/officeDocument/2006/relationships/slideLayout" Target="../slideLayouts/slideLayout311.xml"/><Relationship Id="rId34" Type="http://schemas.openxmlformats.org/officeDocument/2006/relationships/image" Target="../media/image1.emf"/><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theme" Target="../theme/theme13.xml"/><Relationship Id="rId33" Type="http://schemas.openxmlformats.org/officeDocument/2006/relationships/oleObject" Target="../embeddings/oleObject13.bin"/><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0" Type="http://schemas.openxmlformats.org/officeDocument/2006/relationships/slideLayout" Target="../slideLayouts/slideLayout310.xml"/><Relationship Id="rId29" Type="http://schemas.openxmlformats.org/officeDocument/2006/relationships/tags" Target="../tags/tag560.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24" Type="http://schemas.openxmlformats.org/officeDocument/2006/relationships/slideLayout" Target="../slideLayouts/slideLayout314.xml"/><Relationship Id="rId32" Type="http://schemas.openxmlformats.org/officeDocument/2006/relationships/tags" Target="../tags/tag563.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28" Type="http://schemas.openxmlformats.org/officeDocument/2006/relationships/tags" Target="../tags/tag559.xml"/><Relationship Id="rId36" Type="http://schemas.openxmlformats.org/officeDocument/2006/relationships/image" Target="../media/image3.png"/><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31" Type="http://schemas.openxmlformats.org/officeDocument/2006/relationships/tags" Target="../tags/tag562.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 Id="rId27" Type="http://schemas.openxmlformats.org/officeDocument/2006/relationships/tags" Target="../tags/tag558.xml"/><Relationship Id="rId30" Type="http://schemas.openxmlformats.org/officeDocument/2006/relationships/tags" Target="../tags/tag561.xml"/><Relationship Id="rId35" Type="http://schemas.openxmlformats.org/officeDocument/2006/relationships/image" Target="../media/image2.png"/><Relationship Id="rId8" Type="http://schemas.openxmlformats.org/officeDocument/2006/relationships/slideLayout" Target="../slideLayouts/slideLayout29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27.xml"/><Relationship Id="rId18" Type="http://schemas.openxmlformats.org/officeDocument/2006/relationships/slideLayout" Target="../slideLayouts/slideLayout332.xml"/><Relationship Id="rId26" Type="http://schemas.openxmlformats.org/officeDocument/2006/relationships/vmlDrawing" Target="../drawings/vmlDrawing14.vml"/><Relationship Id="rId3" Type="http://schemas.openxmlformats.org/officeDocument/2006/relationships/slideLayout" Target="../slideLayouts/slideLayout317.xml"/><Relationship Id="rId21" Type="http://schemas.openxmlformats.org/officeDocument/2006/relationships/slideLayout" Target="../slideLayouts/slideLayout335.xml"/><Relationship Id="rId34" Type="http://schemas.openxmlformats.org/officeDocument/2006/relationships/image" Target="../media/image1.emf"/><Relationship Id="rId7" Type="http://schemas.openxmlformats.org/officeDocument/2006/relationships/slideLayout" Target="../slideLayouts/slideLayout321.xml"/><Relationship Id="rId12" Type="http://schemas.openxmlformats.org/officeDocument/2006/relationships/slideLayout" Target="../slideLayouts/slideLayout326.xml"/><Relationship Id="rId17" Type="http://schemas.openxmlformats.org/officeDocument/2006/relationships/slideLayout" Target="../slideLayouts/slideLayout331.xml"/><Relationship Id="rId25" Type="http://schemas.openxmlformats.org/officeDocument/2006/relationships/theme" Target="../theme/theme14.xml"/><Relationship Id="rId33" Type="http://schemas.openxmlformats.org/officeDocument/2006/relationships/oleObject" Target="../embeddings/oleObject14.bin"/><Relationship Id="rId2" Type="http://schemas.openxmlformats.org/officeDocument/2006/relationships/slideLayout" Target="../slideLayouts/slideLayout316.xml"/><Relationship Id="rId16" Type="http://schemas.openxmlformats.org/officeDocument/2006/relationships/slideLayout" Target="../slideLayouts/slideLayout330.xml"/><Relationship Id="rId20" Type="http://schemas.openxmlformats.org/officeDocument/2006/relationships/slideLayout" Target="../slideLayouts/slideLayout334.xml"/><Relationship Id="rId29" Type="http://schemas.openxmlformats.org/officeDocument/2006/relationships/tags" Target="../tags/tag60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24" Type="http://schemas.openxmlformats.org/officeDocument/2006/relationships/slideLayout" Target="../slideLayouts/slideLayout338.xml"/><Relationship Id="rId32" Type="http://schemas.openxmlformats.org/officeDocument/2006/relationships/tags" Target="../tags/tag609.xml"/><Relationship Id="rId5" Type="http://schemas.openxmlformats.org/officeDocument/2006/relationships/slideLayout" Target="../slideLayouts/slideLayout319.xml"/><Relationship Id="rId15" Type="http://schemas.openxmlformats.org/officeDocument/2006/relationships/slideLayout" Target="../slideLayouts/slideLayout329.xml"/><Relationship Id="rId23" Type="http://schemas.openxmlformats.org/officeDocument/2006/relationships/slideLayout" Target="../slideLayouts/slideLayout337.xml"/><Relationship Id="rId28" Type="http://schemas.openxmlformats.org/officeDocument/2006/relationships/tags" Target="../tags/tag605.xml"/><Relationship Id="rId36" Type="http://schemas.openxmlformats.org/officeDocument/2006/relationships/image" Target="../media/image3.png"/><Relationship Id="rId10" Type="http://schemas.openxmlformats.org/officeDocument/2006/relationships/slideLayout" Target="../slideLayouts/slideLayout324.xml"/><Relationship Id="rId19" Type="http://schemas.openxmlformats.org/officeDocument/2006/relationships/slideLayout" Target="../slideLayouts/slideLayout333.xml"/><Relationship Id="rId31" Type="http://schemas.openxmlformats.org/officeDocument/2006/relationships/tags" Target="../tags/tag608.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slideLayout" Target="../slideLayouts/slideLayout328.xml"/><Relationship Id="rId22" Type="http://schemas.openxmlformats.org/officeDocument/2006/relationships/slideLayout" Target="../slideLayouts/slideLayout336.xml"/><Relationship Id="rId27" Type="http://schemas.openxmlformats.org/officeDocument/2006/relationships/tags" Target="../tags/tag604.xml"/><Relationship Id="rId30" Type="http://schemas.openxmlformats.org/officeDocument/2006/relationships/tags" Target="../tags/tag607.xml"/><Relationship Id="rId35" Type="http://schemas.openxmlformats.org/officeDocument/2006/relationships/image" Target="../media/image2.png"/><Relationship Id="rId8" Type="http://schemas.openxmlformats.org/officeDocument/2006/relationships/slideLayout" Target="../slideLayouts/slideLayout322.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351.xml"/><Relationship Id="rId18" Type="http://schemas.openxmlformats.org/officeDocument/2006/relationships/slideLayout" Target="../slideLayouts/slideLayout356.xml"/><Relationship Id="rId26" Type="http://schemas.openxmlformats.org/officeDocument/2006/relationships/vmlDrawing" Target="../drawings/vmlDrawing15.vml"/><Relationship Id="rId3" Type="http://schemas.openxmlformats.org/officeDocument/2006/relationships/slideLayout" Target="../slideLayouts/slideLayout341.xml"/><Relationship Id="rId21" Type="http://schemas.openxmlformats.org/officeDocument/2006/relationships/slideLayout" Target="../slideLayouts/slideLayout359.xml"/><Relationship Id="rId34" Type="http://schemas.openxmlformats.org/officeDocument/2006/relationships/image" Target="../media/image1.emf"/><Relationship Id="rId7" Type="http://schemas.openxmlformats.org/officeDocument/2006/relationships/slideLayout" Target="../slideLayouts/slideLayout345.xml"/><Relationship Id="rId12" Type="http://schemas.openxmlformats.org/officeDocument/2006/relationships/slideLayout" Target="../slideLayouts/slideLayout350.xml"/><Relationship Id="rId17" Type="http://schemas.openxmlformats.org/officeDocument/2006/relationships/slideLayout" Target="../slideLayouts/slideLayout355.xml"/><Relationship Id="rId25" Type="http://schemas.openxmlformats.org/officeDocument/2006/relationships/theme" Target="../theme/theme15.xml"/><Relationship Id="rId33" Type="http://schemas.openxmlformats.org/officeDocument/2006/relationships/oleObject" Target="../embeddings/oleObject15.bin"/><Relationship Id="rId2" Type="http://schemas.openxmlformats.org/officeDocument/2006/relationships/slideLayout" Target="../slideLayouts/slideLayout340.xml"/><Relationship Id="rId16" Type="http://schemas.openxmlformats.org/officeDocument/2006/relationships/slideLayout" Target="../slideLayouts/slideLayout354.xml"/><Relationship Id="rId20" Type="http://schemas.openxmlformats.org/officeDocument/2006/relationships/slideLayout" Target="../slideLayouts/slideLayout358.xml"/><Relationship Id="rId29" Type="http://schemas.openxmlformats.org/officeDocument/2006/relationships/tags" Target="../tags/tag652.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24" Type="http://schemas.openxmlformats.org/officeDocument/2006/relationships/slideLayout" Target="../slideLayouts/slideLayout362.xml"/><Relationship Id="rId32" Type="http://schemas.openxmlformats.org/officeDocument/2006/relationships/tags" Target="../tags/tag655.xml"/><Relationship Id="rId5" Type="http://schemas.openxmlformats.org/officeDocument/2006/relationships/slideLayout" Target="../slideLayouts/slideLayout343.xml"/><Relationship Id="rId15" Type="http://schemas.openxmlformats.org/officeDocument/2006/relationships/slideLayout" Target="../slideLayouts/slideLayout353.xml"/><Relationship Id="rId23" Type="http://schemas.openxmlformats.org/officeDocument/2006/relationships/slideLayout" Target="../slideLayouts/slideLayout361.xml"/><Relationship Id="rId28" Type="http://schemas.openxmlformats.org/officeDocument/2006/relationships/tags" Target="../tags/tag651.xml"/><Relationship Id="rId36" Type="http://schemas.openxmlformats.org/officeDocument/2006/relationships/image" Target="../media/image3.png"/><Relationship Id="rId10" Type="http://schemas.openxmlformats.org/officeDocument/2006/relationships/slideLayout" Target="../slideLayouts/slideLayout348.xml"/><Relationship Id="rId19" Type="http://schemas.openxmlformats.org/officeDocument/2006/relationships/slideLayout" Target="../slideLayouts/slideLayout357.xml"/><Relationship Id="rId31" Type="http://schemas.openxmlformats.org/officeDocument/2006/relationships/tags" Target="../tags/tag654.xml"/><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slideLayout" Target="../slideLayouts/slideLayout352.xml"/><Relationship Id="rId22" Type="http://schemas.openxmlformats.org/officeDocument/2006/relationships/slideLayout" Target="../slideLayouts/slideLayout360.xml"/><Relationship Id="rId27" Type="http://schemas.openxmlformats.org/officeDocument/2006/relationships/tags" Target="../tags/tag650.xml"/><Relationship Id="rId30" Type="http://schemas.openxmlformats.org/officeDocument/2006/relationships/tags" Target="../tags/tag653.xml"/><Relationship Id="rId35" Type="http://schemas.openxmlformats.org/officeDocument/2006/relationships/image" Target="../media/image2.png"/><Relationship Id="rId8" Type="http://schemas.openxmlformats.org/officeDocument/2006/relationships/slideLayout" Target="../slideLayouts/slideLayout34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21" Type="http://schemas.openxmlformats.org/officeDocument/2006/relationships/slideLayout" Target="../slideLayouts/slideLayout45.xml"/><Relationship Id="rId34" Type="http://schemas.openxmlformats.org/officeDocument/2006/relationships/oleObject" Target="../embeddings/oleObject2.bin"/><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ags" Target="../tags/tag5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49.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52.xml"/><Relationship Id="rId37" Type="http://schemas.openxmlformats.org/officeDocument/2006/relationships/image" Target="../media/image3.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8.xml"/><Relationship Id="rId36" Type="http://schemas.openxmlformats.org/officeDocument/2006/relationships/image" Target="../media/image2.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1.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vmlDrawing" Target="../drawings/vmlDrawing2.vml"/><Relationship Id="rId30" Type="http://schemas.openxmlformats.org/officeDocument/2006/relationships/tags" Target="../tags/tag50.xml"/><Relationship Id="rId35" Type="http://schemas.openxmlformats.org/officeDocument/2006/relationships/image" Target="../media/image1.emf"/><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vmlDrawing" Target="../drawings/vmlDrawing3.vml"/><Relationship Id="rId21" Type="http://schemas.openxmlformats.org/officeDocument/2006/relationships/slideLayout" Target="../slideLayouts/slideLayout70.xml"/><Relationship Id="rId34" Type="http://schemas.openxmlformats.org/officeDocument/2006/relationships/oleObject" Target="../embeddings/oleObject3.bin"/><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theme" Target="../theme/theme3.xml"/><Relationship Id="rId33" Type="http://schemas.openxmlformats.org/officeDocument/2006/relationships/tags" Target="../tags/tag100.xml"/><Relationship Id="rId38" Type="http://schemas.openxmlformats.org/officeDocument/2006/relationships/image" Target="../media/image3.png"/><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ags" Target="../tags/tag96.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tags" Target="../tags/tag99.xml"/><Relationship Id="rId37" Type="http://schemas.openxmlformats.org/officeDocument/2006/relationships/image" Target="../media/image8.png"/><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tags" Target="../tags/tag95.xml"/><Relationship Id="rId36" Type="http://schemas.openxmlformats.org/officeDocument/2006/relationships/image" Target="../media/image7.jpeg"/><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tags" Target="../tags/tag9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image" Target="../media/image1.emf"/><Relationship Id="rId8" Type="http://schemas.openxmlformats.org/officeDocument/2006/relationships/slideLayout" Target="../slideLayouts/slideLayout57.xml"/><Relationship Id="rId3"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vmlDrawing" Target="../drawings/vmlDrawing4.v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image" Target="../media/image1.emf"/><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33" Type="http://schemas.openxmlformats.org/officeDocument/2006/relationships/oleObject" Target="../embeddings/oleObject4.bin"/><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tags" Target="../tags/tag144.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tags" Target="../tags/tag14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tags" Target="../tags/tag143.xml"/><Relationship Id="rId36" Type="http://schemas.openxmlformats.org/officeDocument/2006/relationships/image" Target="../media/image3.png"/><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tags" Target="../tags/tag14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142.xml"/><Relationship Id="rId30" Type="http://schemas.openxmlformats.org/officeDocument/2006/relationships/tags" Target="../tags/tag145.xml"/><Relationship Id="rId35" Type="http://schemas.openxmlformats.org/officeDocument/2006/relationships/image" Target="../media/image2.png"/><Relationship Id="rId8"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vmlDrawing" Target="../drawings/vmlDrawing5.v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image" Target="../media/image1.emf"/><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theme" Target="../theme/theme5.xml"/><Relationship Id="rId33" Type="http://schemas.openxmlformats.org/officeDocument/2006/relationships/oleObject" Target="../embeddings/oleObject5.bin"/><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tags" Target="../tags/tag190.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tags" Target="../tags/tag193.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ags" Target="../tags/tag189.xml"/><Relationship Id="rId36" Type="http://schemas.openxmlformats.org/officeDocument/2006/relationships/image" Target="../media/image3.png"/><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tags" Target="../tags/tag192.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tags" Target="../tags/tag188.xml"/><Relationship Id="rId30" Type="http://schemas.openxmlformats.org/officeDocument/2006/relationships/tags" Target="../tags/tag191.xml"/><Relationship Id="rId35" Type="http://schemas.openxmlformats.org/officeDocument/2006/relationships/image" Target="../media/image2.png"/><Relationship Id="rId8"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vmlDrawing" Target="../drawings/vmlDrawing6.v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34" Type="http://schemas.openxmlformats.org/officeDocument/2006/relationships/image" Target="../media/image1.emf"/><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theme" Target="../theme/theme6.xml"/><Relationship Id="rId33" Type="http://schemas.openxmlformats.org/officeDocument/2006/relationships/oleObject" Target="../embeddings/oleObject6.bin"/><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tags" Target="../tags/tag236.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tags" Target="../tags/tag239.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tags" Target="../tags/tag235.xml"/><Relationship Id="rId36" Type="http://schemas.openxmlformats.org/officeDocument/2006/relationships/image" Target="../media/image3.png"/><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tags" Target="../tags/tag238.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tags" Target="../tags/tag234.xml"/><Relationship Id="rId30" Type="http://schemas.openxmlformats.org/officeDocument/2006/relationships/tags" Target="../tags/tag237.xml"/><Relationship Id="rId35" Type="http://schemas.openxmlformats.org/officeDocument/2006/relationships/image" Target="../media/image2.png"/><Relationship Id="rId8" Type="http://schemas.openxmlformats.org/officeDocument/2006/relationships/slideLayout" Target="../slideLayouts/slideLayout12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vmlDrawing" Target="../drawings/vmlDrawing7.vml"/><Relationship Id="rId21" Type="http://schemas.openxmlformats.org/officeDocument/2006/relationships/slideLayout" Target="../slideLayouts/slideLayout166.xml"/><Relationship Id="rId34" Type="http://schemas.openxmlformats.org/officeDocument/2006/relationships/oleObject" Target="../embeddings/oleObject7.bin"/><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theme" Target="../theme/theme7.xml"/><Relationship Id="rId33" Type="http://schemas.openxmlformats.org/officeDocument/2006/relationships/tags" Target="../tags/tag286.xml"/><Relationship Id="rId38" Type="http://schemas.openxmlformats.org/officeDocument/2006/relationships/image" Target="../media/image3.png"/><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tags" Target="../tags/tag282.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tags" Target="../tags/tag285.xml"/><Relationship Id="rId37" Type="http://schemas.openxmlformats.org/officeDocument/2006/relationships/image" Target="../media/image8.png"/><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tags" Target="../tags/tag281.xml"/><Relationship Id="rId36" Type="http://schemas.openxmlformats.org/officeDocument/2006/relationships/image" Target="../media/image7.jpeg"/><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tags" Target="../tags/tag28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tags" Target="../tags/tag280.xml"/><Relationship Id="rId30" Type="http://schemas.openxmlformats.org/officeDocument/2006/relationships/tags" Target="../tags/tag283.xml"/><Relationship Id="rId35" Type="http://schemas.openxmlformats.org/officeDocument/2006/relationships/image" Target="../media/image1.emf"/><Relationship Id="rId8" Type="http://schemas.openxmlformats.org/officeDocument/2006/relationships/slideLayout" Target="../slideLayouts/slideLayout153.xml"/><Relationship Id="rId3" Type="http://schemas.openxmlformats.org/officeDocument/2006/relationships/slideLayout" Target="../slideLayouts/slideLayout14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theme" Target="../theme/theme8.xml"/><Relationship Id="rId21" Type="http://schemas.openxmlformats.org/officeDocument/2006/relationships/slideLayout" Target="../slideLayouts/slideLayout190.xml"/><Relationship Id="rId34" Type="http://schemas.openxmlformats.org/officeDocument/2006/relationships/oleObject" Target="../embeddings/oleObject8.bin"/><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33" Type="http://schemas.openxmlformats.org/officeDocument/2006/relationships/tags" Target="../tags/tag333.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tags" Target="../tags/tag329.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tags" Target="../tags/tag332.xml"/><Relationship Id="rId37" Type="http://schemas.openxmlformats.org/officeDocument/2006/relationships/image" Target="../media/image3.png"/><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tags" Target="../tags/tag328.xml"/><Relationship Id="rId36" Type="http://schemas.openxmlformats.org/officeDocument/2006/relationships/image" Target="../media/image2.png"/><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tags" Target="../tags/tag331.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vmlDrawing" Target="../drawings/vmlDrawing8.vml"/><Relationship Id="rId30" Type="http://schemas.openxmlformats.org/officeDocument/2006/relationships/tags" Target="../tags/tag330.xml"/><Relationship Id="rId35" Type="http://schemas.openxmlformats.org/officeDocument/2006/relationships/image" Target="../media/image1.emf"/><Relationship Id="rId8" Type="http://schemas.openxmlformats.org/officeDocument/2006/relationships/slideLayout" Target="../slideLayouts/slideLayout177.xml"/><Relationship Id="rId3" Type="http://schemas.openxmlformats.org/officeDocument/2006/relationships/slideLayout" Target="../slideLayouts/slideLayout17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26" Type="http://schemas.openxmlformats.org/officeDocument/2006/relationships/vmlDrawing" Target="../drawings/vmlDrawing9.vml"/><Relationship Id="rId3" Type="http://schemas.openxmlformats.org/officeDocument/2006/relationships/slideLayout" Target="../slideLayouts/slideLayout197.xml"/><Relationship Id="rId21" Type="http://schemas.openxmlformats.org/officeDocument/2006/relationships/slideLayout" Target="../slideLayouts/slideLayout215.xml"/><Relationship Id="rId34" Type="http://schemas.openxmlformats.org/officeDocument/2006/relationships/image" Target="../media/image1.emf"/><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5" Type="http://schemas.openxmlformats.org/officeDocument/2006/relationships/theme" Target="../theme/theme9.xml"/><Relationship Id="rId33" Type="http://schemas.openxmlformats.org/officeDocument/2006/relationships/oleObject" Target="../embeddings/oleObject9.bin"/><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29" Type="http://schemas.openxmlformats.org/officeDocument/2006/relationships/tags" Target="../tags/tag37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slideLayout" Target="../slideLayouts/slideLayout218.xml"/><Relationship Id="rId32" Type="http://schemas.openxmlformats.org/officeDocument/2006/relationships/tags" Target="../tags/tag379.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slideLayout" Target="../slideLayouts/slideLayout217.xml"/><Relationship Id="rId28" Type="http://schemas.openxmlformats.org/officeDocument/2006/relationships/tags" Target="../tags/tag375.xml"/><Relationship Id="rId36" Type="http://schemas.openxmlformats.org/officeDocument/2006/relationships/image" Target="../media/image3.png"/><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31" Type="http://schemas.openxmlformats.org/officeDocument/2006/relationships/tags" Target="../tags/tag378.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 Id="rId27" Type="http://schemas.openxmlformats.org/officeDocument/2006/relationships/tags" Target="../tags/tag374.xml"/><Relationship Id="rId30" Type="http://schemas.openxmlformats.org/officeDocument/2006/relationships/tags" Target="../tags/tag377.xml"/><Relationship Id="rId35" Type="http://schemas.openxmlformats.org/officeDocument/2006/relationships/image" Target="../media/image2.png"/><Relationship Id="rId8" Type="http://schemas.openxmlformats.org/officeDocument/2006/relationships/slideLayout" Target="../slideLayouts/slideLayout2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val="292474096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7"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Committee Presentation </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43"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27604666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67"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1262323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291"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97907316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15"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69557630"/>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 id="2147484001" r:id="rId22"/>
    <p:sldLayoutId id="2147484002" r:id="rId23"/>
    <p:sldLayoutId id="2147484003"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39"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93761088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63"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26617559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1" name="think-cell Slide" r:id="rId34" imgW="270" imgH="270" progId="TCLayout.ActiveDocument.1">
                  <p:embed/>
                </p:oleObj>
              </mc:Choice>
              <mc:Fallback>
                <p:oleObj name="think-cell Slide" r:id="rId34" imgW="270" imgH="270" progId="TCLayout.ActiveDocument.1">
                  <p:embed/>
                  <p:pic>
                    <p:nvPicPr>
                      <p:cNvPr id="10" name="Object 9" hidden="1"/>
                      <p:cNvPicPr/>
                      <p:nvPr/>
                    </p:nvPicPr>
                    <p:blipFill>
                      <a:blip r:embed="rId35"/>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6"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7621137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5" name="think-cell Slide" r:id="rId34" imgW="270" imgH="270" progId="TCLayout.ActiveDocument.1">
                  <p:embed/>
                </p:oleObj>
              </mc:Choice>
              <mc:Fallback>
                <p:oleObj name="think-cell Slide" r:id="rId34" imgW="270" imgH="270" progId="TCLayout.ActiveDocument.1">
                  <p:embed/>
                  <p:pic>
                    <p:nvPicPr>
                      <p:cNvPr id="10" name="Object 9" hidden="1"/>
                      <p:cNvPicPr/>
                      <p:nvPr/>
                    </p:nvPicPr>
                    <p:blipFill>
                      <a:blip r:embed="rId35"/>
                      <a:stretch>
                        <a:fillRect/>
                      </a:stretch>
                    </p:blipFill>
                    <p:spPr>
                      <a:xfrm>
                        <a:off x="0" y="0"/>
                        <a:ext cx="158750" cy="158750"/>
                      </a:xfrm>
                      <a:prstGeom prst="rect">
                        <a:avLst/>
                      </a:prstGeom>
                    </p:spPr>
                  </p:pic>
                </p:oleObj>
              </mc:Fallback>
            </mc:AlternateContent>
          </a:graphicData>
        </a:graphic>
      </p:graphicFrame>
      <p:pic>
        <p:nvPicPr>
          <p:cNvPr id="9" name="Picture 8"/>
          <p:cNvPicPr>
            <a:picLocks noChangeAspect="1"/>
          </p:cNvPicPr>
          <p:nvPr>
            <p:custDataLst>
              <p:tags r:id="rId28"/>
            </p:custDataLst>
          </p:nvPr>
        </p:nvPicPr>
        <p:blipFill rotWithShape="1">
          <a:blip r:embed="rId36" cstate="print">
            <a:extLst>
              <a:ext uri="{28A0092B-C50C-407E-A947-70E740481C1C}">
                <a14:useLocalDpi xmlns:a14="http://schemas.microsoft.com/office/drawing/2010/main"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2601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9"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8902275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3"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0474118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6147"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1"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6"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54000" tIns="54000" rIns="0" bIns="0" rtlCol="0" anchor="b"/>
          <a:lstStyle/>
          <a:p>
            <a:r>
              <a:rPr lang="en-US" sz="600" dirty="0">
                <a:solidFill>
                  <a:srgbClr val="998F86"/>
                </a:solidFill>
              </a:rPr>
              <a:t>© Western Cape Government 2012  |</a:t>
            </a:r>
            <a:endParaRPr lang="en-GB" sz="6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5"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3" y="898355"/>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solidFill>
                <a:prstClr val="white"/>
              </a:solidFill>
            </a:endParaRPr>
          </a:p>
        </p:txBody>
      </p:sp>
    </p:spTree>
    <p:extLst>
      <p:ext uri="{BB962C8B-B14F-4D97-AF65-F5344CB8AC3E}">
        <p14:creationId xmlns:p14="http://schemas.microsoft.com/office/powerpoint/2010/main" val="319219321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Lst>
  <p:hf hd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6"/>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1" name="think-cell Slide" r:id="rId34" imgW="270" imgH="270" progId="TCLayout.ActiveDocument.1">
                  <p:embed/>
                </p:oleObj>
              </mc:Choice>
              <mc:Fallback>
                <p:oleObj name="think-cell Slide" r:id="rId34" imgW="270" imgH="270" progId="TCLayout.ActiveDocument.1">
                  <p:embed/>
                  <p:pic>
                    <p:nvPicPr>
                      <p:cNvPr id="10" name="Object 9" hidden="1"/>
                      <p:cNvPicPr/>
                      <p:nvPr/>
                    </p:nvPicPr>
                    <p:blipFill>
                      <a:blip r:embed="rId35"/>
                      <a:stretch>
                        <a:fillRect/>
                      </a:stretch>
                    </p:blipFill>
                    <p:spPr>
                      <a:xfrm>
                        <a:off x="0" y="0"/>
                        <a:ext cx="158750" cy="158750"/>
                      </a:xfrm>
                      <a:prstGeom prst="rect">
                        <a:avLst/>
                      </a:prstGeom>
                    </p:spPr>
                  </p:pic>
                </p:oleObj>
              </mc:Fallback>
            </mc:AlternateContent>
          </a:graphicData>
        </a:graphic>
      </p:graphicFrame>
      <p:pic>
        <p:nvPicPr>
          <p:cNvPr id="9" name="Picture 8"/>
          <p:cNvPicPr>
            <a:picLocks noChangeAspect="1"/>
          </p:cNvPicPr>
          <p:nvPr>
            <p:custDataLst>
              <p:tags r:id="rId28"/>
            </p:custDataLst>
          </p:nvPr>
        </p:nvPicPr>
        <p:blipFill rotWithShape="1">
          <a:blip r:embed="rId36" cstate="print">
            <a:extLst>
              <a:ext uri="{28A0092B-C50C-407E-A947-70E740481C1C}">
                <a14:useLocalDpi xmlns:a14="http://schemas.microsoft.com/office/drawing/2010/main"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6" descr="C:\Users\Conny\Desktop\WCG\WCG - Logo\PNG\Logos blue\Provincial Government\WCG - Logo - Provincial Government - Blue.png"/>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76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95" name="think-cell Slide" r:id="rId34" imgW="270" imgH="270" progId="TCLayout.ActiveDocument.1">
                  <p:embed/>
                </p:oleObj>
              </mc:Choice>
              <mc:Fallback>
                <p:oleObj name="think-cell Slide" r:id="rId34" imgW="270" imgH="270" progId="TCLayout.ActiveDocument.1">
                  <p:embed/>
                  <p:pic>
                    <p:nvPicPr>
                      <p:cNvPr id="10" name="Object 9" hidden="1"/>
                      <p:cNvPicPr/>
                      <p:nvPr/>
                    </p:nvPicPr>
                    <p:blipFill>
                      <a:blip r:embed="rId35"/>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Budget Committee Presentation </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6"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47627620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19"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Budget Committee Presentation </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045958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9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2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2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700.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71.xml"/><Relationship Id="rId1" Type="http://schemas.openxmlformats.org/officeDocument/2006/relationships/vmlDrawing" Target="../drawings/vmlDrawing17.vml"/><Relationship Id="rId5" Type="http://schemas.openxmlformats.org/officeDocument/2006/relationships/image" Target="../media/image26.png"/><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5.xml"/><Relationship Id="rId7" Type="http://schemas.openxmlformats.org/officeDocument/2006/relationships/image" Target="../media/image30.emf"/><Relationship Id="rId2" Type="http://schemas.openxmlformats.org/officeDocument/2006/relationships/slideLayout" Target="../slideLayouts/slideLayout38.xml"/><Relationship Id="rId1" Type="http://schemas.openxmlformats.org/officeDocument/2006/relationships/tags" Target="../tags/tag70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0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43.xml"/><Relationship Id="rId2" Type="http://schemas.openxmlformats.org/officeDocument/2006/relationships/tags" Target="../tags/tag703.xml"/><Relationship Id="rId1" Type="http://schemas.openxmlformats.org/officeDocument/2006/relationships/vmlDrawing" Target="../drawings/vmlDrawing18.vml"/><Relationship Id="rId5" Type="http://schemas.openxmlformats.org/officeDocument/2006/relationships/image" Target="../media/image36.emf"/><Relationship Id="rId4" Type="http://schemas.openxmlformats.org/officeDocument/2006/relationships/package" Target="../embeddings/Microsoft_Excel_Worksheet2.xlsx"/></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3.xlsx"/><Relationship Id="rId7" Type="http://schemas.openxmlformats.org/officeDocument/2006/relationships/image" Target="../media/image38.emf"/><Relationship Id="rId2" Type="http://schemas.openxmlformats.org/officeDocument/2006/relationships/slideLayout" Target="../slideLayouts/slideLayout340.xml"/><Relationship Id="rId1" Type="http://schemas.openxmlformats.org/officeDocument/2006/relationships/vmlDrawing" Target="../drawings/vmlDrawing19.vml"/><Relationship Id="rId6" Type="http://schemas.openxmlformats.org/officeDocument/2006/relationships/package" Target="../embeddings/Microsoft_Excel_Worksheet4.xlsx"/><Relationship Id="rId5" Type="http://schemas.openxmlformats.org/officeDocument/2006/relationships/image" Target="../media/image24.jpg"/><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340.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9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40.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342.xml"/><Relationship Id="rId1" Type="http://schemas.openxmlformats.org/officeDocument/2006/relationships/vmlDrawing" Target="../drawings/vmlDrawing20.vml"/><Relationship Id="rId4" Type="http://schemas.openxmlformats.org/officeDocument/2006/relationships/image" Target="../media/image40.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340.xml"/><Relationship Id="rId1" Type="http://schemas.openxmlformats.org/officeDocument/2006/relationships/vmlDrawing" Target="../drawings/vmlDrawing21.vml"/><Relationship Id="rId4" Type="http://schemas.openxmlformats.org/officeDocument/2006/relationships/image" Target="../media/image41.em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28.xml"/><Relationship Id="rId1" Type="http://schemas.openxmlformats.org/officeDocument/2006/relationships/tags" Target="../tags/tag70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19.xml"/><Relationship Id="rId2" Type="http://schemas.openxmlformats.org/officeDocument/2006/relationships/tags" Target="../tags/tag705.xml"/><Relationship Id="rId1" Type="http://schemas.openxmlformats.org/officeDocument/2006/relationships/vmlDrawing" Target="../drawings/vmlDrawing22.vml"/><Relationship Id="rId6" Type="http://schemas.openxmlformats.org/officeDocument/2006/relationships/image" Target="../media/image42.emf"/><Relationship Id="rId5" Type="http://schemas.openxmlformats.org/officeDocument/2006/relationships/package" Target="../embeddings/Microsoft_Excel_Macro-Enabled_Worksheet.xlsm"/><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20.xml"/><Relationship Id="rId2" Type="http://schemas.openxmlformats.org/officeDocument/2006/relationships/tags" Target="../tags/tag706.xml"/><Relationship Id="rId1" Type="http://schemas.openxmlformats.org/officeDocument/2006/relationships/vmlDrawing" Target="../drawings/vmlDrawing23.vml"/><Relationship Id="rId5" Type="http://schemas.openxmlformats.org/officeDocument/2006/relationships/image" Target="../media/image43.emf"/><Relationship Id="rId4" Type="http://schemas.openxmlformats.org/officeDocument/2006/relationships/package" Target="../embeddings/Microsoft_Excel_Worksheet7.xls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0.xml"/><Relationship Id="rId1" Type="http://schemas.openxmlformats.org/officeDocument/2006/relationships/tags" Target="../tags/tag70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28.xml"/><Relationship Id="rId1" Type="http://schemas.openxmlformats.org/officeDocument/2006/relationships/tags" Target="../tags/tag708.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16.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320.xml"/><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3.png"/><Relationship Id="rId2" Type="http://schemas.openxmlformats.org/officeDocument/2006/relationships/tags" Target="../tags/tag698.xml"/><Relationship Id="rId1" Type="http://schemas.openxmlformats.org/officeDocument/2006/relationships/vmlDrawing" Target="../drawings/vmlDrawing16.vml"/><Relationship Id="rId6" Type="http://schemas.openxmlformats.org/officeDocument/2006/relationships/image" Target="../media/image15.emf"/><Relationship Id="rId5" Type="http://schemas.openxmlformats.org/officeDocument/2006/relationships/package" Target="../embeddings/Microsoft_Excel_Worksheet.xlsx"/><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316.xml"/><Relationship Id="rId1" Type="http://schemas.openxmlformats.org/officeDocument/2006/relationships/vmlDrawing" Target="../drawings/vmlDrawing24.vml"/><Relationship Id="rId4" Type="http://schemas.openxmlformats.org/officeDocument/2006/relationships/image" Target="../media/image47.em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52.xml"/><Relationship Id="rId1" Type="http://schemas.openxmlformats.org/officeDocument/2006/relationships/tags" Target="../tags/tag70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343.xml"/><Relationship Id="rId1" Type="http://schemas.openxmlformats.org/officeDocument/2006/relationships/vmlDrawing" Target="../drawings/vmlDrawing25.vml"/><Relationship Id="rId4" Type="http://schemas.openxmlformats.org/officeDocument/2006/relationships/image" Target="../media/image48.emf"/></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g"/><Relationship Id="rId1" Type="http://schemas.openxmlformats.org/officeDocument/2006/relationships/slideLayout" Target="../slideLayouts/slideLayout3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28.xml"/><Relationship Id="rId1" Type="http://schemas.openxmlformats.org/officeDocument/2006/relationships/tags" Target="../tags/tag7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3.xml"/><Relationship Id="rId1" Type="http://schemas.openxmlformats.org/officeDocument/2006/relationships/tags" Target="../tags/tag69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9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Layout" Target="../slideLayouts/slideLayout9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4565955"/>
            <a:ext cx="8208912" cy="508552"/>
          </a:xfrm>
        </p:spPr>
        <p:txBody>
          <a:bodyPr>
            <a:normAutofit/>
          </a:bodyPr>
          <a:lstStyle/>
          <a:p>
            <a:r>
              <a:rPr lang="en-GB" sz="1800" dirty="0">
                <a:solidFill>
                  <a:srgbClr val="FFFFFF"/>
                </a:solidFill>
              </a:rPr>
              <a:t>Presentation to Budget Committee</a:t>
            </a:r>
          </a:p>
        </p:txBody>
      </p:sp>
      <p:sp>
        <p:nvSpPr>
          <p:cNvPr id="8" name="Text Placeholder 7"/>
          <p:cNvSpPr>
            <a:spLocks noGrp="1"/>
          </p:cNvSpPr>
          <p:nvPr>
            <p:ph type="body" sz="quarter" idx="11"/>
          </p:nvPr>
        </p:nvSpPr>
        <p:spPr>
          <a:xfrm>
            <a:off x="6948264" y="5525483"/>
            <a:ext cx="1944216" cy="365125"/>
          </a:xfrm>
        </p:spPr>
        <p:txBody>
          <a:bodyPr>
            <a:normAutofit/>
          </a:bodyPr>
          <a:lstStyle/>
          <a:p>
            <a:r>
              <a:rPr lang="en-GB" dirty="0"/>
              <a:t>26 November 2020</a:t>
            </a:r>
          </a:p>
        </p:txBody>
      </p:sp>
      <p:sp>
        <p:nvSpPr>
          <p:cNvPr id="11" name="Title 10"/>
          <p:cNvSpPr>
            <a:spLocks noGrp="1"/>
          </p:cNvSpPr>
          <p:nvPr>
            <p:ph type="ctrTitle"/>
          </p:nvPr>
        </p:nvSpPr>
        <p:spPr>
          <a:xfrm>
            <a:off x="325884" y="2335703"/>
            <a:ext cx="8818116" cy="1779498"/>
          </a:xfrm>
        </p:spPr>
        <p:txBody>
          <a:bodyPr>
            <a:noAutofit/>
          </a:bodyPr>
          <a:lstStyle/>
          <a:p>
            <a:r>
              <a:rPr lang="en-ZA" sz="2000" dirty="0"/>
              <a:t>2020 MEDIUM TERM BUDGET POLICY STATEMENT</a:t>
            </a:r>
            <a:br>
              <a:rPr lang="en-ZA" sz="2000" dirty="0"/>
            </a:br>
            <a:r>
              <a:rPr lang="en-ZA" sz="2000" dirty="0"/>
              <a:t>2020 2</a:t>
            </a:r>
            <a:r>
              <a:rPr lang="en-ZA" sz="2000" baseline="30000" dirty="0"/>
              <a:t>ND </a:t>
            </a:r>
            <a:r>
              <a:rPr lang="en-ZA" sz="2000" dirty="0"/>
              <a:t>ADJUSTED ESTIMATES OF PROVINCIAL </a:t>
            </a:r>
            <a:br>
              <a:rPr lang="en-ZA" sz="2000" dirty="0"/>
            </a:br>
            <a:r>
              <a:rPr lang="en-ZA" sz="2000" dirty="0"/>
              <a:t>Revenue and EXPENDITURE</a:t>
            </a:r>
            <a:br>
              <a:rPr lang="en-ZA" sz="2000" dirty="0"/>
            </a:br>
            <a:endParaRPr lang="en-GB" sz="2000" dirty="0"/>
          </a:p>
        </p:txBody>
      </p:sp>
      <p:sp>
        <p:nvSpPr>
          <p:cNvPr id="5" name="Text Placeholder 7">
            <a:extLst>
              <a:ext uri="{FF2B5EF4-FFF2-40B4-BE49-F238E27FC236}">
                <a16:creationId xmlns:a16="http://schemas.microsoft.com/office/drawing/2014/main" id="{1D470EC4-49F6-40F7-8986-DB6B69A3AACB}"/>
              </a:ext>
            </a:extLst>
          </p:cNvPr>
          <p:cNvSpPr txBox="1">
            <a:spLocks/>
          </p:cNvSpPr>
          <p:nvPr/>
        </p:nvSpPr>
        <p:spPr>
          <a:xfrm>
            <a:off x="2418048" y="5555606"/>
            <a:ext cx="1944216" cy="365125"/>
          </a:xfrm>
          <a:prstGeom prst="rect">
            <a:avLst/>
          </a:prstGeom>
        </p:spPr>
        <p:txBody>
          <a:bodyPr vert="horz" lIns="72000" tIns="72000" rIns="72000" bIns="72000" rtlCol="0">
            <a:normAutofit/>
          </a:bodyPr>
          <a:lstStyle>
            <a:lvl1pPr marL="0" indent="0" algn="r" defTabSz="914400" rtl="0" eaLnBrk="1" latinLnBrk="0" hangingPunct="1">
              <a:spcBef>
                <a:spcPts val="300"/>
              </a:spcBef>
              <a:buFont typeface="Arial" pitchFamily="34" charset="0"/>
              <a:buNone/>
              <a:defRPr sz="1200" b="0" kern="1200" baseline="0">
                <a:solidFill>
                  <a:schemeClr val="bg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Provincial Treasury</a:t>
            </a:r>
          </a:p>
        </p:txBody>
      </p:sp>
    </p:spTree>
    <p:custDataLst>
      <p:tags r:id="rId1"/>
    </p:custDataLst>
    <p:extLst>
      <p:ext uri="{BB962C8B-B14F-4D97-AF65-F5344CB8AC3E}">
        <p14:creationId xmlns:p14="http://schemas.microsoft.com/office/powerpoint/2010/main" val="18750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Treasury has set out a consolidation path</a:t>
            </a:r>
          </a:p>
        </p:txBody>
      </p:sp>
      <p:sp>
        <p:nvSpPr>
          <p:cNvPr id="4" name="Footer Placeholder 3"/>
          <p:cNvSpPr>
            <a:spLocks noGrp="1"/>
          </p:cNvSpPr>
          <p:nvPr>
            <p:ph type="ftr" sz="quarter" idx="3"/>
          </p:nvPr>
        </p:nvSpPr>
        <p:spPr/>
        <p:txBody>
          <a:bodyPr/>
          <a:lstStyle/>
          <a:p>
            <a:r>
              <a:rPr lang="en-US">
                <a:solidFill>
                  <a:srgbClr val="998F86"/>
                </a:solidFill>
              </a:rPr>
              <a:t>Budget Committee Presentation </a:t>
            </a:r>
            <a:endParaRPr lang="en-GB" dirty="0">
              <a:solidFill>
                <a:srgbClr val="998F86"/>
              </a:solidFill>
            </a:endParaRPr>
          </a:p>
        </p:txBody>
      </p:sp>
      <p:sp>
        <p:nvSpPr>
          <p:cNvPr id="5" name="Text Placeholder 4"/>
          <p:cNvSpPr>
            <a:spLocks noGrp="1"/>
          </p:cNvSpPr>
          <p:nvPr>
            <p:ph type="body" sz="quarter" idx="10"/>
          </p:nvPr>
        </p:nvSpPr>
        <p:spPr>
          <a:xfrm>
            <a:off x="5366616" y="1205762"/>
            <a:ext cx="3528391" cy="2634206"/>
          </a:xfrm>
        </p:spPr>
        <p:txBody>
          <a:bodyPr>
            <a:noAutofit/>
          </a:bodyPr>
          <a:lstStyle/>
          <a:p>
            <a:pPr lvl="1" algn="just">
              <a:spcBef>
                <a:spcPts val="600"/>
              </a:spcBef>
            </a:pPr>
            <a:r>
              <a:rPr lang="en-US" sz="1500" dirty="0"/>
              <a:t>A </a:t>
            </a:r>
            <a:r>
              <a:rPr lang="en-US" sz="1500" b="1" dirty="0"/>
              <a:t>debt-</a:t>
            </a:r>
            <a:r>
              <a:rPr lang="en-US" sz="1500" b="1" dirty="0" err="1"/>
              <a:t>stabilisation</a:t>
            </a:r>
            <a:r>
              <a:rPr lang="en-US" sz="1500" b="1" dirty="0"/>
              <a:t> fiscal framework </a:t>
            </a:r>
            <a:r>
              <a:rPr lang="en-US" sz="1500" dirty="0"/>
              <a:t>to </a:t>
            </a:r>
            <a:r>
              <a:rPr lang="en-US" sz="1500" dirty="0" err="1"/>
              <a:t>stabilise</a:t>
            </a:r>
            <a:r>
              <a:rPr lang="en-US" sz="1500" dirty="0"/>
              <a:t> government debt in 5 years instead of the previously indicated 3 years</a:t>
            </a:r>
          </a:p>
          <a:p>
            <a:pPr lvl="1" algn="just">
              <a:spcBef>
                <a:spcPts val="600"/>
              </a:spcBef>
            </a:pPr>
            <a:endParaRPr lang="en-US" sz="1500" dirty="0"/>
          </a:p>
          <a:p>
            <a:pPr lvl="1" algn="just">
              <a:spcBef>
                <a:spcPts val="600"/>
              </a:spcBef>
            </a:pPr>
            <a:r>
              <a:rPr lang="en-US" sz="1500" dirty="0"/>
              <a:t>Approved a process to </a:t>
            </a:r>
            <a:r>
              <a:rPr lang="en-US" sz="1500" b="1" dirty="0"/>
              <a:t>reduce public sector wage costs</a:t>
            </a:r>
          </a:p>
          <a:p>
            <a:pPr lvl="1" algn="just">
              <a:spcBef>
                <a:spcPts val="600"/>
              </a:spcBef>
            </a:pPr>
            <a:endParaRPr lang="en-US" sz="1500" dirty="0"/>
          </a:p>
          <a:p>
            <a:pPr lvl="1" algn="just">
              <a:spcBef>
                <a:spcPts val="600"/>
              </a:spcBef>
            </a:pPr>
            <a:r>
              <a:rPr lang="en-US" sz="1500" dirty="0"/>
              <a:t>Across the board reductions to fund the current year’s </a:t>
            </a:r>
            <a:r>
              <a:rPr lang="en-US" sz="1500" b="1" dirty="0"/>
              <a:t>SAA business rescue costs </a:t>
            </a:r>
            <a:r>
              <a:rPr lang="en-US" sz="1500" dirty="0"/>
              <a:t>– Conditional Grant cuts </a:t>
            </a:r>
          </a:p>
        </p:txBody>
      </p:sp>
      <p:graphicFrame>
        <p:nvGraphicFramePr>
          <p:cNvPr id="8" name="Chart 7"/>
          <p:cNvGraphicFramePr>
            <a:graphicFrameLocks/>
          </p:cNvGraphicFramePr>
          <p:nvPr>
            <p:extLst>
              <p:ext uri="{D42A27DB-BD31-4B8C-83A1-F6EECF244321}">
                <p14:modId xmlns:p14="http://schemas.microsoft.com/office/powerpoint/2010/main" val="1374596433"/>
              </p:ext>
            </p:extLst>
          </p:nvPr>
        </p:nvGraphicFramePr>
        <p:xfrm>
          <a:off x="295275" y="1196752"/>
          <a:ext cx="4896544"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23000" y="1772816"/>
            <a:ext cx="1440160" cy="261610"/>
          </a:xfrm>
          <a:prstGeom prst="rect">
            <a:avLst/>
          </a:prstGeom>
          <a:noFill/>
        </p:spPr>
        <p:txBody>
          <a:bodyPr wrap="square" rtlCol="0">
            <a:spAutoFit/>
          </a:bodyPr>
          <a:lstStyle/>
          <a:p>
            <a:pPr algn="r"/>
            <a:r>
              <a:rPr lang="en-US" sz="1050" b="1">
                <a:solidFill>
                  <a:prstClr val="black"/>
                </a:solidFill>
              </a:rPr>
              <a:t>Passive</a:t>
            </a:r>
          </a:p>
        </p:txBody>
      </p:sp>
      <p:sp>
        <p:nvSpPr>
          <p:cNvPr id="10" name="TextBox 9"/>
          <p:cNvSpPr txBox="1"/>
          <p:nvPr/>
        </p:nvSpPr>
        <p:spPr>
          <a:xfrm>
            <a:off x="3755071" y="2741256"/>
            <a:ext cx="1440160" cy="261610"/>
          </a:xfrm>
          <a:prstGeom prst="rect">
            <a:avLst/>
          </a:prstGeom>
          <a:noFill/>
        </p:spPr>
        <p:txBody>
          <a:bodyPr wrap="square" rtlCol="0">
            <a:spAutoFit/>
          </a:bodyPr>
          <a:lstStyle/>
          <a:p>
            <a:pPr algn="r"/>
            <a:r>
              <a:rPr lang="en-US" sz="1050" b="1" dirty="0">
                <a:solidFill>
                  <a:prstClr val="black"/>
                </a:solidFill>
              </a:rPr>
              <a:t>MTBPS</a:t>
            </a:r>
          </a:p>
        </p:txBody>
      </p:sp>
      <p:sp>
        <p:nvSpPr>
          <p:cNvPr id="11" name="TextBox 10"/>
          <p:cNvSpPr txBox="1"/>
          <p:nvPr/>
        </p:nvSpPr>
        <p:spPr>
          <a:xfrm>
            <a:off x="3751659" y="3642101"/>
            <a:ext cx="1440160" cy="261610"/>
          </a:xfrm>
          <a:prstGeom prst="rect">
            <a:avLst/>
          </a:prstGeom>
          <a:noFill/>
        </p:spPr>
        <p:txBody>
          <a:bodyPr wrap="square" rtlCol="0">
            <a:spAutoFit/>
          </a:bodyPr>
          <a:lstStyle/>
          <a:p>
            <a:pPr algn="r"/>
            <a:r>
              <a:rPr lang="en-US" sz="1050" b="1" dirty="0">
                <a:solidFill>
                  <a:prstClr val="black"/>
                </a:solidFill>
              </a:rPr>
              <a:t>Active</a:t>
            </a:r>
          </a:p>
        </p:txBody>
      </p:sp>
      <p:sp>
        <p:nvSpPr>
          <p:cNvPr id="6" name="Slide Number Placeholder 5">
            <a:extLst>
              <a:ext uri="{FF2B5EF4-FFF2-40B4-BE49-F238E27FC236}">
                <a16:creationId xmlns:a16="http://schemas.microsoft.com/office/drawing/2014/main" id="{38B93E75-671D-491B-82FF-2F9BFC38C1FD}"/>
              </a:ext>
            </a:extLst>
          </p:cNvPr>
          <p:cNvSpPr>
            <a:spLocks noGrp="1"/>
          </p:cNvSpPr>
          <p:nvPr>
            <p:ph type="sldNum" sz="quarter" idx="4"/>
          </p:nvPr>
        </p:nvSpPr>
        <p:spPr/>
        <p:txBody>
          <a:bodyPr/>
          <a:lstStyle/>
          <a:p>
            <a:fld id="{8406839F-D7A4-4E5D-B93D-768AD4D1DB36}" type="slidenum">
              <a:rPr lang="en-ZA" smtClean="0">
                <a:solidFill>
                  <a:srgbClr val="003399"/>
                </a:solidFill>
              </a:rPr>
              <a:pPr/>
              <a:t>10</a:t>
            </a:fld>
            <a:endParaRPr lang="en-ZA" dirty="0">
              <a:solidFill>
                <a:srgbClr val="003399"/>
              </a:solidFill>
            </a:endParaRPr>
          </a:p>
        </p:txBody>
      </p:sp>
    </p:spTree>
    <p:extLst>
      <p:ext uri="{BB962C8B-B14F-4D97-AF65-F5344CB8AC3E}">
        <p14:creationId xmlns:p14="http://schemas.microsoft.com/office/powerpoint/2010/main" val="40487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210788"/>
            <a:ext cx="8597205" cy="559256"/>
          </a:xfrm>
        </p:spPr>
        <p:txBody>
          <a:bodyPr/>
          <a:lstStyle/>
          <a:p>
            <a:r>
              <a:rPr lang="en-US" dirty="0">
                <a:solidFill>
                  <a:srgbClr val="001489"/>
                </a:solidFill>
              </a:rPr>
              <a:t>Reductions will fall heavily on provinces…</a:t>
            </a:r>
            <a:endParaRPr lang="en-ZA" dirty="0">
              <a:solidFill>
                <a:srgbClr val="001489"/>
              </a:solidFill>
            </a:endParaRPr>
          </a:p>
        </p:txBody>
      </p:sp>
      <p:sp>
        <p:nvSpPr>
          <p:cNvPr id="5" name="Text Placeholder 4"/>
          <p:cNvSpPr>
            <a:spLocks noGrp="1"/>
          </p:cNvSpPr>
          <p:nvPr>
            <p:ph type="body" sz="quarter" idx="10"/>
          </p:nvPr>
        </p:nvSpPr>
        <p:spPr>
          <a:xfrm>
            <a:off x="448305" y="1083820"/>
            <a:ext cx="8597205" cy="5064216"/>
          </a:xfrm>
        </p:spPr>
        <p:txBody>
          <a:bodyPr>
            <a:normAutofit/>
          </a:bodyPr>
          <a:lstStyle/>
          <a:p>
            <a:pPr marL="0" lvl="1" indent="0" algn="just">
              <a:lnSpc>
                <a:spcPct val="115000"/>
              </a:lnSpc>
              <a:spcBef>
                <a:spcPts val="600"/>
              </a:spcBef>
              <a:spcAft>
                <a:spcPts val="800"/>
              </a:spcAft>
              <a:buNone/>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6" name="Footer Placeholder 5"/>
          <p:cNvSpPr>
            <a:spLocks noGrp="1"/>
          </p:cNvSpPr>
          <p:nvPr>
            <p:ph type="ftr" sz="quarter" idx="3"/>
          </p:nvPr>
        </p:nvSpPr>
        <p:spPr/>
        <p:txBody>
          <a:bodyPr/>
          <a:lstStyle/>
          <a:p>
            <a:r>
              <a:rPr lang="en-US">
                <a:solidFill>
                  <a:srgbClr val="998F86"/>
                </a:solidFill>
              </a:rPr>
              <a:t>Budget Committee Presentation </a:t>
            </a:r>
            <a:endParaRPr lang="en-GB" dirty="0">
              <a:solidFill>
                <a:srgbClr val="998F86"/>
              </a:solidFill>
            </a:endParaRPr>
          </a:p>
        </p:txBody>
      </p:sp>
      <p:sp>
        <p:nvSpPr>
          <p:cNvPr id="7" name="Content Placeholder 2"/>
          <p:cNvSpPr txBox="1">
            <a:spLocks/>
          </p:cNvSpPr>
          <p:nvPr/>
        </p:nvSpPr>
        <p:spPr>
          <a:xfrm>
            <a:off x="229901" y="1083820"/>
            <a:ext cx="9034012" cy="1327298"/>
          </a:xfrm>
          <a:prstGeom prst="rect">
            <a:avLst/>
          </a:prstGeom>
        </p:spPr>
        <p:txBody>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solidFill>
                  <a:prstClr val="white">
                    <a:lumMod val="50000"/>
                  </a:prstClr>
                </a:solidFill>
              </a:rPr>
              <a:t>Provinces will absorb a large share of the cuts</a:t>
            </a:r>
            <a:endParaRPr lang="en-ZA" i="1" dirty="0">
              <a:solidFill>
                <a:prstClr val="white">
                  <a:lumMod val="50000"/>
                </a:prstClr>
              </a:solidFill>
            </a:endParaRPr>
          </a:p>
        </p:txBody>
      </p:sp>
      <p:sp>
        <p:nvSpPr>
          <p:cNvPr id="8" name="Content Placeholder 2">
            <a:extLst>
              <a:ext uri="{FF2B5EF4-FFF2-40B4-BE49-F238E27FC236}">
                <a16:creationId xmlns:a16="http://schemas.microsoft.com/office/drawing/2014/main" id="{4E5B3915-9FC3-4CFC-8925-5412D0BC8F37}"/>
              </a:ext>
            </a:extLst>
          </p:cNvPr>
          <p:cNvSpPr txBox="1">
            <a:spLocks/>
          </p:cNvSpPr>
          <p:nvPr/>
        </p:nvSpPr>
        <p:spPr>
          <a:xfrm>
            <a:off x="253928" y="1547346"/>
            <a:ext cx="2793720" cy="4401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15000"/>
              </a:lnSpc>
              <a:spcBef>
                <a:spcPts val="600"/>
              </a:spcBef>
              <a:spcAft>
                <a:spcPts val="800"/>
              </a:spcAft>
              <a:buClr>
                <a:srgbClr val="002060"/>
              </a:buClr>
              <a:buBlip>
                <a:blip r:embed="rId2"/>
              </a:buBlip>
              <a:defRPr/>
            </a:pPr>
            <a:r>
              <a:rPr lang="en-US" sz="1400" dirty="0">
                <a:solidFill>
                  <a:prstClr val="black"/>
                </a:solidFill>
              </a:rPr>
              <a:t>2021/22 and 2022/23 baselines will be 5% &amp; 10% lower than indicative baselines in the 2020 MTEF</a:t>
            </a:r>
          </a:p>
          <a:p>
            <a:pPr marL="444500" lvl="2">
              <a:lnSpc>
                <a:spcPct val="115000"/>
              </a:lnSpc>
              <a:spcBef>
                <a:spcPts val="600"/>
              </a:spcBef>
              <a:spcAft>
                <a:spcPts val="800"/>
              </a:spcAft>
              <a:buClr>
                <a:srgbClr val="002060"/>
              </a:buClr>
              <a:buBlip>
                <a:blip r:embed="rId2"/>
              </a:buBlip>
              <a:defRPr/>
            </a:pPr>
            <a:r>
              <a:rPr lang="en-US" sz="1000" dirty="0">
                <a:solidFill>
                  <a:prstClr val="black"/>
                </a:solidFill>
              </a:rPr>
              <a:t>2021/22 baseline is 11 per cent lower than the 2020/21 baseline after reductions</a:t>
            </a:r>
          </a:p>
          <a:p>
            <a:pPr marL="228600" lvl="1">
              <a:lnSpc>
                <a:spcPct val="115000"/>
              </a:lnSpc>
              <a:spcBef>
                <a:spcPts val="600"/>
              </a:spcBef>
              <a:spcAft>
                <a:spcPts val="800"/>
              </a:spcAft>
              <a:buClr>
                <a:srgbClr val="002060"/>
              </a:buClr>
              <a:buFont typeface="Arial" panose="020B0604020202020204" pitchFamily="34" charset="0"/>
              <a:buBlip>
                <a:blip r:embed="rId2"/>
              </a:buBlip>
              <a:defRPr/>
            </a:pPr>
            <a:r>
              <a:rPr lang="en-US" sz="1400" dirty="0">
                <a:solidFill>
                  <a:prstClr val="black"/>
                </a:solidFill>
              </a:rPr>
              <a:t>Significant impact on provincial budgets </a:t>
            </a:r>
          </a:p>
          <a:p>
            <a:pPr marL="444500" lvl="2">
              <a:lnSpc>
                <a:spcPct val="115000"/>
              </a:lnSpc>
              <a:spcBef>
                <a:spcPts val="600"/>
              </a:spcBef>
              <a:spcAft>
                <a:spcPts val="800"/>
              </a:spcAft>
              <a:buClr>
                <a:srgbClr val="002060"/>
              </a:buClr>
              <a:buBlip>
                <a:blip r:embed="rId2"/>
              </a:buBlip>
              <a:defRPr/>
            </a:pPr>
            <a:r>
              <a:rPr lang="en-US" sz="1000" dirty="0">
                <a:solidFill>
                  <a:prstClr val="black"/>
                </a:solidFill>
              </a:rPr>
              <a:t>Does not allow provinces to account for inflationary costs of providing services, growth of the general population and school-going age population</a:t>
            </a:r>
            <a:endParaRPr lang="en-ZA" sz="1400" dirty="0">
              <a:solidFill>
                <a:prstClr val="black"/>
              </a:solidFill>
            </a:endParaRPr>
          </a:p>
          <a:p>
            <a:endParaRPr lang="en-ZA" sz="1400" dirty="0">
              <a:solidFill>
                <a:prstClr val="black"/>
              </a:solidFill>
            </a:endParaRPr>
          </a:p>
          <a:p>
            <a:endParaRPr lang="en-ZA" sz="1400" dirty="0">
              <a:solidFill>
                <a:prstClr val="black"/>
              </a:solidFill>
            </a:endParaRPr>
          </a:p>
        </p:txBody>
      </p:sp>
      <p:sp>
        <p:nvSpPr>
          <p:cNvPr id="14" name="Content Placeholder 2">
            <a:extLst>
              <a:ext uri="{FF2B5EF4-FFF2-40B4-BE49-F238E27FC236}">
                <a16:creationId xmlns:a16="http://schemas.microsoft.com/office/drawing/2014/main" id="{CADC61B1-A40B-4FC8-909A-F12D655BC802}"/>
              </a:ext>
            </a:extLst>
          </p:cNvPr>
          <p:cNvSpPr txBox="1">
            <a:spLocks/>
          </p:cNvSpPr>
          <p:nvPr/>
        </p:nvSpPr>
        <p:spPr>
          <a:xfrm>
            <a:off x="-36512" y="5760392"/>
            <a:ext cx="9070523" cy="1269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171450">
              <a:lnSpc>
                <a:spcPct val="115000"/>
              </a:lnSpc>
              <a:spcBef>
                <a:spcPts val="600"/>
              </a:spcBef>
              <a:spcAft>
                <a:spcPts val="800"/>
              </a:spcAft>
              <a:buClr>
                <a:srgbClr val="002060"/>
              </a:buClr>
              <a:buFont typeface="Arial" panose="020B0604020202020204" pitchFamily="34" charset="0"/>
              <a:buBlip>
                <a:blip r:embed="rId2"/>
              </a:buBlip>
              <a:defRPr/>
            </a:pPr>
            <a:endParaRPr lang="en-ZA" sz="1400" dirty="0">
              <a:solidFill>
                <a:prstClr val="black"/>
              </a:solidFill>
            </a:endParaRPr>
          </a:p>
        </p:txBody>
      </p:sp>
      <p:graphicFrame>
        <p:nvGraphicFramePr>
          <p:cNvPr id="15" name="Chart 14">
            <a:extLst>
              <a:ext uri="{FF2B5EF4-FFF2-40B4-BE49-F238E27FC236}">
                <a16:creationId xmlns:a16="http://schemas.microsoft.com/office/drawing/2014/main" id="{5BD1B613-7D58-4019-813C-7E912B6CBC50}"/>
              </a:ext>
            </a:extLst>
          </p:cNvPr>
          <p:cNvGraphicFramePr>
            <a:graphicFrameLocks/>
          </p:cNvGraphicFramePr>
          <p:nvPr>
            <p:extLst>
              <p:ext uri="{D42A27DB-BD31-4B8C-83A1-F6EECF244321}">
                <p14:modId xmlns:p14="http://schemas.microsoft.com/office/powerpoint/2010/main" val="655195291"/>
              </p:ext>
            </p:extLst>
          </p:nvPr>
        </p:nvGraphicFramePr>
        <p:xfrm>
          <a:off x="3275856" y="2016225"/>
          <a:ext cx="5514860" cy="350100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346F85B1-939C-4D22-933E-69981467DBB9}"/>
              </a:ext>
            </a:extLst>
          </p:cNvPr>
          <p:cNvSpPr>
            <a:spLocks noChangeArrowheads="1"/>
          </p:cNvSpPr>
          <p:nvPr/>
        </p:nvSpPr>
        <p:spPr bwMode="auto">
          <a:xfrm>
            <a:off x="3216815" y="1574884"/>
            <a:ext cx="3443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b="1">
                <a:solidFill>
                  <a:schemeClr val="tx1"/>
                </a:solidFill>
                <a:latin typeface="Arial" panose="020B0604020202020204" pitchFamily="34" charset="0"/>
              </a:defRPr>
            </a:lvl1pPr>
            <a:lvl2pPr marL="742950" indent="-285750">
              <a:spcBef>
                <a:spcPct val="20000"/>
              </a:spcBef>
              <a:buChar char="–"/>
              <a:defRPr sz="1500" b="1">
                <a:solidFill>
                  <a:schemeClr val="tx1"/>
                </a:solidFill>
                <a:latin typeface="Arial" panose="020B0604020202020204" pitchFamily="34" charset="0"/>
              </a:defRPr>
            </a:lvl2pPr>
            <a:lvl3pPr marL="1143000" indent="-228600">
              <a:spcBef>
                <a:spcPct val="20000"/>
              </a:spcBef>
              <a:buChar char="•"/>
              <a:defRPr sz="16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defRPr>
            </a:lvl9pPr>
          </a:lstStyle>
          <a:p>
            <a:pPr>
              <a:spcBef>
                <a:spcPct val="0"/>
              </a:spcBef>
              <a:buFontTx/>
              <a:buNone/>
            </a:pPr>
            <a:r>
              <a:rPr lang="en-GB" altLang="en-US" sz="1800" dirty="0">
                <a:solidFill>
                  <a:srgbClr val="003399"/>
                </a:solidFill>
                <a:latin typeface="Calibri" panose="020F0502020204030204" pitchFamily="34" charset="0"/>
                <a:ea typeface="Batang" pitchFamily="18" charset="-127"/>
                <a:cs typeface="Calibri" panose="020F0502020204030204" pitchFamily="34" charset="0"/>
              </a:rPr>
              <a:t>Division of revenue – all provinces</a:t>
            </a:r>
            <a:endParaRPr lang="en-ZA" altLang="en-US" sz="1800" dirty="0">
              <a:solidFill>
                <a:srgbClr val="003399"/>
              </a:solidFill>
              <a:latin typeface="Calibri" panose="020F0502020204030204" pitchFamily="34" charset="0"/>
              <a:ea typeface="Batang" pitchFamily="18" charset="-127"/>
              <a:cs typeface="Calibri" panose="020F0502020204030204" pitchFamily="34" charset="0"/>
            </a:endParaRPr>
          </a:p>
        </p:txBody>
      </p:sp>
      <p:sp>
        <p:nvSpPr>
          <p:cNvPr id="4" name="Slide Number Placeholder 3">
            <a:extLst>
              <a:ext uri="{FF2B5EF4-FFF2-40B4-BE49-F238E27FC236}">
                <a16:creationId xmlns:a16="http://schemas.microsoft.com/office/drawing/2014/main" id="{EC9DE219-E417-42B1-A011-E8220EDD9ED3}"/>
              </a:ext>
            </a:extLst>
          </p:cNvPr>
          <p:cNvSpPr>
            <a:spLocks noGrp="1"/>
          </p:cNvSpPr>
          <p:nvPr>
            <p:ph type="sldNum" sz="quarter" idx="4"/>
          </p:nvPr>
        </p:nvSpPr>
        <p:spPr/>
        <p:txBody>
          <a:bodyPr/>
          <a:lstStyle/>
          <a:p>
            <a:fld id="{8406839F-D7A4-4E5D-B93D-768AD4D1DB36}" type="slidenum">
              <a:rPr lang="en-ZA" smtClean="0">
                <a:solidFill>
                  <a:srgbClr val="003399"/>
                </a:solidFill>
              </a:rPr>
              <a:pPr/>
              <a:t>11</a:t>
            </a:fld>
            <a:endParaRPr lang="en-ZA" dirty="0">
              <a:solidFill>
                <a:srgbClr val="003399"/>
              </a:solidFill>
            </a:endParaRPr>
          </a:p>
        </p:txBody>
      </p:sp>
    </p:spTree>
    <p:extLst>
      <p:ext uri="{BB962C8B-B14F-4D97-AF65-F5344CB8AC3E}">
        <p14:creationId xmlns:p14="http://schemas.microsoft.com/office/powerpoint/2010/main" val="117000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80976"/>
            <a:ext cx="8712969" cy="757722"/>
          </a:xfrm>
        </p:spPr>
        <p:txBody>
          <a:bodyPr/>
          <a:lstStyle/>
          <a:p>
            <a:r>
              <a:rPr lang="en-US" dirty="0"/>
              <a:t>In summary…</a:t>
            </a:r>
            <a:endParaRPr lang="en-ZA" dirty="0"/>
          </a:p>
        </p:txBody>
      </p:sp>
      <p:sp>
        <p:nvSpPr>
          <p:cNvPr id="5" name="Footer Placeholder 4"/>
          <p:cNvSpPr>
            <a:spLocks noGrp="1"/>
          </p:cNvSpPr>
          <p:nvPr>
            <p:ph type="ftr" sz="quarter" idx="3"/>
          </p:nvPr>
        </p:nvSpPr>
        <p:spPr/>
        <p:txBody>
          <a:bodyPr/>
          <a:lstStyle/>
          <a:p>
            <a:r>
              <a:rPr lang="en-ZA">
                <a:solidFill>
                  <a:srgbClr val="998F86"/>
                </a:solidFill>
              </a:rPr>
              <a:t>Budget Committee Presentation </a:t>
            </a:r>
            <a:endParaRPr lang="en-GB" dirty="0">
              <a:solidFill>
                <a:srgbClr val="998F86"/>
              </a:solidFill>
            </a:endParaRPr>
          </a:p>
        </p:txBody>
      </p:sp>
      <p:sp>
        <p:nvSpPr>
          <p:cNvPr id="6" name="Text Placeholder 5"/>
          <p:cNvSpPr>
            <a:spLocks noGrp="1"/>
          </p:cNvSpPr>
          <p:nvPr>
            <p:ph type="body" sz="quarter" idx="10"/>
          </p:nvPr>
        </p:nvSpPr>
        <p:spPr>
          <a:xfrm>
            <a:off x="295275" y="1119984"/>
            <a:ext cx="7517085" cy="3245121"/>
          </a:xfrm>
        </p:spPr>
        <p:txBody>
          <a:bodyPr>
            <a:normAutofit fontScale="85000" lnSpcReduction="20000"/>
          </a:bodyPr>
          <a:lstStyle/>
          <a:p>
            <a:pPr marL="271463" indent="-271463">
              <a:lnSpc>
                <a:spcPct val="120000"/>
              </a:lnSpc>
              <a:spcBef>
                <a:spcPts val="900"/>
              </a:spcBef>
              <a:buBlip>
                <a:blip r:embed="rId2"/>
              </a:buBlip>
            </a:pPr>
            <a:r>
              <a:rPr lang="en-US" b="0" dirty="0"/>
              <a:t>The </a:t>
            </a:r>
            <a:r>
              <a:rPr lang="en-US" dirty="0"/>
              <a:t>national economy </a:t>
            </a:r>
            <a:r>
              <a:rPr lang="en-US" b="0" dirty="0"/>
              <a:t>is expected to </a:t>
            </a:r>
            <a:r>
              <a:rPr lang="en-US" dirty="0"/>
              <a:t>contract by 7.8 per cent in 2020</a:t>
            </a:r>
            <a:r>
              <a:rPr lang="en-US" b="0" dirty="0"/>
              <a:t>, returning to real GDP growth of 3.3 per cent in 2021</a:t>
            </a:r>
          </a:p>
          <a:p>
            <a:pPr marL="271463" indent="-271463">
              <a:lnSpc>
                <a:spcPct val="120000"/>
              </a:lnSpc>
              <a:spcBef>
                <a:spcPts val="900"/>
              </a:spcBef>
              <a:buBlip>
                <a:blip r:embed="rId2"/>
              </a:buBlip>
            </a:pPr>
            <a:r>
              <a:rPr lang="en-US" dirty="0"/>
              <a:t>Western Cape economy </a:t>
            </a:r>
            <a:r>
              <a:rPr lang="en-US" b="0" dirty="0"/>
              <a:t>is expected to </a:t>
            </a:r>
            <a:r>
              <a:rPr lang="en-US" dirty="0"/>
              <a:t>contract by 6.9 per cent </a:t>
            </a:r>
            <a:r>
              <a:rPr lang="en-US" b="0" dirty="0"/>
              <a:t>in 2020 and rebounding by 3.8 per cent in 2021</a:t>
            </a:r>
          </a:p>
          <a:p>
            <a:pPr marL="271463" indent="-271463">
              <a:lnSpc>
                <a:spcPct val="120000"/>
              </a:lnSpc>
              <a:spcBef>
                <a:spcPts val="900"/>
              </a:spcBef>
              <a:buBlip>
                <a:blip r:embed="rId2"/>
              </a:buBlip>
            </a:pPr>
            <a:r>
              <a:rPr lang="en-US" dirty="0"/>
              <a:t>Tax revenues </a:t>
            </a:r>
            <a:r>
              <a:rPr lang="en-US" b="0" dirty="0"/>
              <a:t>for 2020/21 are forecast to be R312.8 billion lower than projected in the 2020 Budget Review</a:t>
            </a:r>
          </a:p>
          <a:p>
            <a:pPr marL="271463" indent="-271463">
              <a:lnSpc>
                <a:spcPct val="120000"/>
              </a:lnSpc>
              <a:spcBef>
                <a:spcPts val="900"/>
              </a:spcBef>
              <a:buBlip>
                <a:blip r:embed="rId2"/>
              </a:buBlip>
            </a:pPr>
            <a:r>
              <a:rPr lang="en-US" b="0" dirty="0"/>
              <a:t>Gross national </a:t>
            </a:r>
            <a:r>
              <a:rPr lang="en-US" dirty="0"/>
              <a:t>debt has risen</a:t>
            </a:r>
            <a:r>
              <a:rPr lang="en-US" b="0" dirty="0"/>
              <a:t> from </a:t>
            </a:r>
            <a:r>
              <a:rPr lang="en-US" dirty="0"/>
              <a:t>63.3 per cent of GDP</a:t>
            </a:r>
            <a:r>
              <a:rPr lang="en-US" b="0" dirty="0"/>
              <a:t> in 2019/20 to 81.8 per cent of GDP in the current year</a:t>
            </a:r>
          </a:p>
          <a:p>
            <a:pPr marL="271463" indent="-271463">
              <a:lnSpc>
                <a:spcPct val="120000"/>
              </a:lnSpc>
              <a:spcBef>
                <a:spcPts val="900"/>
              </a:spcBef>
              <a:buBlip>
                <a:blip r:embed="rId2"/>
              </a:buBlip>
            </a:pPr>
            <a:r>
              <a:rPr lang="en-US" b="0" dirty="0"/>
              <a:t>Recent </a:t>
            </a:r>
            <a:r>
              <a:rPr lang="en-US" dirty="0"/>
              <a:t>credit rating downgrades</a:t>
            </a:r>
            <a:r>
              <a:rPr lang="en-US" b="0" dirty="0"/>
              <a:t> now put South Africa two notches below investment grade status according Moody’s, and three levels below according to Fitch. Both agencies maintained negative outlooks, while S&amp;P kept South Africa at junk with a stable outlook</a:t>
            </a:r>
          </a:p>
          <a:p>
            <a:pPr marL="271463" indent="-271463" algn="just">
              <a:lnSpc>
                <a:spcPct val="120000"/>
              </a:lnSpc>
              <a:spcBef>
                <a:spcPts val="900"/>
              </a:spcBef>
              <a:buBlip>
                <a:blip r:embed="rId2"/>
              </a:buBlip>
            </a:pPr>
            <a:endParaRPr lang="en-US" b="0" dirty="0"/>
          </a:p>
          <a:p>
            <a:endParaRPr lang="en-ZA" dirty="0"/>
          </a:p>
        </p:txBody>
      </p:sp>
      <p:pic>
        <p:nvPicPr>
          <p:cNvPr id="7" name="Picture 6"/>
          <p:cNvPicPr>
            <a:picLocks noChangeAspect="1"/>
          </p:cNvPicPr>
          <p:nvPr/>
        </p:nvPicPr>
        <p:blipFill>
          <a:blip r:embed="rId3"/>
          <a:stretch>
            <a:fillRect/>
          </a:stretch>
        </p:blipFill>
        <p:spPr>
          <a:xfrm>
            <a:off x="8239001" y="2735717"/>
            <a:ext cx="725487" cy="682811"/>
          </a:xfrm>
          <a:prstGeom prst="rect">
            <a:avLst/>
          </a:prstGeom>
        </p:spPr>
      </p:pic>
      <p:pic>
        <p:nvPicPr>
          <p:cNvPr id="8" name="Picture 7"/>
          <p:cNvPicPr>
            <a:picLocks noChangeAspect="1"/>
          </p:cNvPicPr>
          <p:nvPr/>
        </p:nvPicPr>
        <p:blipFill>
          <a:blip r:embed="rId4"/>
          <a:stretch>
            <a:fillRect/>
          </a:stretch>
        </p:blipFill>
        <p:spPr>
          <a:xfrm>
            <a:off x="8257946" y="1586507"/>
            <a:ext cx="664538" cy="539934"/>
          </a:xfrm>
          <a:prstGeom prst="rect">
            <a:avLst/>
          </a:prstGeom>
        </p:spPr>
      </p:pic>
      <p:sp>
        <p:nvSpPr>
          <p:cNvPr id="11" name="Rectangle 10"/>
          <p:cNvSpPr/>
          <p:nvPr/>
        </p:nvSpPr>
        <p:spPr>
          <a:xfrm>
            <a:off x="539552" y="4497102"/>
            <a:ext cx="7502957" cy="1654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a:lnSpc>
                <a:spcPct val="120000"/>
              </a:lnSpc>
              <a:spcBef>
                <a:spcPts val="900"/>
              </a:spcBef>
              <a:buFont typeface="Arial" panose="020B0604020202020204" pitchFamily="34" charset="0"/>
              <a:buChar char="•"/>
            </a:pPr>
            <a:r>
              <a:rPr lang="en-US" sz="1200" dirty="0">
                <a:solidFill>
                  <a:prstClr val="white"/>
                </a:solidFill>
              </a:rPr>
              <a:t>Fiscal measures will </a:t>
            </a:r>
            <a:r>
              <a:rPr lang="en-US" sz="1200" b="1" dirty="0">
                <a:solidFill>
                  <a:prstClr val="white"/>
                </a:solidFill>
              </a:rPr>
              <a:t>narrow the budget deficit and </a:t>
            </a:r>
            <a:r>
              <a:rPr lang="en-US" sz="1200" b="1" dirty="0" err="1">
                <a:solidFill>
                  <a:prstClr val="white"/>
                </a:solidFill>
              </a:rPr>
              <a:t>stabilise</a:t>
            </a:r>
            <a:r>
              <a:rPr lang="en-US" sz="1200" b="1" dirty="0">
                <a:solidFill>
                  <a:prstClr val="white"/>
                </a:solidFill>
              </a:rPr>
              <a:t> debt </a:t>
            </a:r>
            <a:r>
              <a:rPr lang="en-US" sz="1200" dirty="0">
                <a:solidFill>
                  <a:prstClr val="white"/>
                </a:solidFill>
              </a:rPr>
              <a:t>over the next 5 years to return the public finances to a sustainable position. </a:t>
            </a:r>
          </a:p>
          <a:p>
            <a:pPr marL="214313" indent="-214313" algn="just">
              <a:lnSpc>
                <a:spcPct val="120000"/>
              </a:lnSpc>
              <a:spcBef>
                <a:spcPts val="900"/>
              </a:spcBef>
              <a:buFont typeface="Arial" panose="020B0604020202020204" pitchFamily="34" charset="0"/>
              <a:buChar char="•"/>
            </a:pPr>
            <a:r>
              <a:rPr lang="en-US" sz="1200" b="1" dirty="0">
                <a:solidFill>
                  <a:prstClr val="white"/>
                </a:solidFill>
              </a:rPr>
              <a:t>Large reductions in non-interest spending </a:t>
            </a:r>
            <a:r>
              <a:rPr lang="en-US" sz="1200" dirty="0">
                <a:solidFill>
                  <a:prstClr val="white"/>
                </a:solidFill>
              </a:rPr>
              <a:t>over the next 3 years, amounting to </a:t>
            </a:r>
            <a:r>
              <a:rPr lang="en-US" sz="1200" b="1" dirty="0">
                <a:solidFill>
                  <a:prstClr val="white"/>
                </a:solidFill>
              </a:rPr>
              <a:t>R300 billion </a:t>
            </a:r>
            <a:r>
              <a:rPr lang="en-US" sz="1200" dirty="0">
                <a:solidFill>
                  <a:prstClr val="white"/>
                </a:solidFill>
              </a:rPr>
              <a:t>relative to projections set out in the 2020 Budget Review. </a:t>
            </a:r>
          </a:p>
          <a:p>
            <a:pPr marL="406463" lvl="1" indent="-271463" algn="just">
              <a:lnSpc>
                <a:spcPct val="120000"/>
              </a:lnSpc>
              <a:spcBef>
                <a:spcPts val="900"/>
              </a:spcBef>
              <a:buFont typeface="Arial" panose="020B0604020202020204" pitchFamily="34" charset="0"/>
              <a:buChar char="•"/>
            </a:pPr>
            <a:r>
              <a:rPr lang="en-US" sz="1200" dirty="0">
                <a:solidFill>
                  <a:prstClr val="white"/>
                </a:solidFill>
              </a:rPr>
              <a:t>Majority of these reductions will now be applied to the wage bill: </a:t>
            </a:r>
            <a:r>
              <a:rPr lang="en-US" sz="1200" b="1" i="1" dirty="0">
                <a:solidFill>
                  <a:prstClr val="white"/>
                </a:solidFill>
              </a:rPr>
              <a:t>benefits and risks! </a:t>
            </a:r>
            <a:endParaRPr lang="en-ZA" sz="1200" b="1" i="1" dirty="0">
              <a:solidFill>
                <a:prstClr val="white"/>
              </a:solidFill>
            </a:endParaRPr>
          </a:p>
        </p:txBody>
      </p:sp>
      <p:pic>
        <p:nvPicPr>
          <p:cNvPr id="12" name="Picture 11"/>
          <p:cNvPicPr>
            <a:picLocks noChangeAspect="1"/>
          </p:cNvPicPr>
          <p:nvPr/>
        </p:nvPicPr>
        <p:blipFill>
          <a:blip r:embed="rId4"/>
          <a:stretch>
            <a:fillRect/>
          </a:stretch>
        </p:blipFill>
        <p:spPr>
          <a:xfrm>
            <a:off x="8257946" y="1050455"/>
            <a:ext cx="664538" cy="539934"/>
          </a:xfrm>
          <a:prstGeom prst="rect">
            <a:avLst/>
          </a:prstGeom>
        </p:spPr>
      </p:pic>
      <p:pic>
        <p:nvPicPr>
          <p:cNvPr id="13" name="Picture 12"/>
          <p:cNvPicPr>
            <a:picLocks noChangeAspect="1"/>
          </p:cNvPicPr>
          <p:nvPr/>
        </p:nvPicPr>
        <p:blipFill>
          <a:blip r:embed="rId4"/>
          <a:stretch>
            <a:fillRect/>
          </a:stretch>
        </p:blipFill>
        <p:spPr>
          <a:xfrm>
            <a:off x="8280551" y="2204379"/>
            <a:ext cx="664538" cy="539934"/>
          </a:xfrm>
          <a:prstGeom prst="rect">
            <a:avLst/>
          </a:prstGeom>
        </p:spPr>
      </p:pic>
      <p:pic>
        <p:nvPicPr>
          <p:cNvPr id="14" name="Picture 13"/>
          <p:cNvPicPr>
            <a:picLocks noChangeAspect="1"/>
          </p:cNvPicPr>
          <p:nvPr/>
        </p:nvPicPr>
        <p:blipFill>
          <a:blip r:embed="rId4"/>
          <a:stretch>
            <a:fillRect/>
          </a:stretch>
        </p:blipFill>
        <p:spPr>
          <a:xfrm>
            <a:off x="8280551" y="3459223"/>
            <a:ext cx="664538" cy="539934"/>
          </a:xfrm>
          <a:prstGeom prst="rect">
            <a:avLst/>
          </a:prstGeom>
        </p:spPr>
      </p:pic>
      <p:sp>
        <p:nvSpPr>
          <p:cNvPr id="3" name="Slide Number Placeholder 2">
            <a:extLst>
              <a:ext uri="{FF2B5EF4-FFF2-40B4-BE49-F238E27FC236}">
                <a16:creationId xmlns:a16="http://schemas.microsoft.com/office/drawing/2014/main" id="{A4147655-B12F-40F4-AC99-3A7571C9E645}"/>
              </a:ext>
            </a:extLst>
          </p:cNvPr>
          <p:cNvSpPr>
            <a:spLocks noGrp="1"/>
          </p:cNvSpPr>
          <p:nvPr>
            <p:ph type="sldNum" sz="quarter" idx="4"/>
          </p:nvPr>
        </p:nvSpPr>
        <p:spPr/>
        <p:txBody>
          <a:bodyPr/>
          <a:lstStyle/>
          <a:p>
            <a:fld id="{8406839F-D7A4-4E5D-B93D-768AD4D1DB36}" type="slidenum">
              <a:rPr lang="en-ZA" smtClean="0">
                <a:solidFill>
                  <a:srgbClr val="003399"/>
                </a:solidFill>
              </a:rPr>
              <a:pPr/>
              <a:t>12</a:t>
            </a:fld>
            <a:endParaRPr lang="en-ZA" dirty="0">
              <a:solidFill>
                <a:srgbClr val="003399"/>
              </a:solidFill>
            </a:endParaRPr>
          </a:p>
        </p:txBody>
      </p:sp>
    </p:spTree>
    <p:extLst>
      <p:ext uri="{BB962C8B-B14F-4D97-AF65-F5344CB8AC3E}">
        <p14:creationId xmlns:p14="http://schemas.microsoft.com/office/powerpoint/2010/main" val="380250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560" y="2276872"/>
            <a:ext cx="8281291" cy="1728192"/>
          </a:xfrm>
        </p:spPr>
        <p:txBody>
          <a:bodyPr>
            <a:noAutofit/>
          </a:bodyPr>
          <a:lstStyle/>
          <a:p>
            <a:r>
              <a:rPr lang="en-GB" b="1" dirty="0"/>
              <a:t>Implications for the WC Fiscal Framework</a:t>
            </a:r>
          </a:p>
        </p:txBody>
      </p:sp>
    </p:spTree>
    <p:custDataLst>
      <p:tags r:id="rId1"/>
    </p:custDataLst>
    <p:extLst>
      <p:ext uri="{BB962C8B-B14F-4D97-AF65-F5344CB8AC3E}">
        <p14:creationId xmlns:p14="http://schemas.microsoft.com/office/powerpoint/2010/main" val="210289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6D1A-DC59-4D02-A7C2-CEAD1C44F02E}"/>
              </a:ext>
            </a:extLst>
          </p:cNvPr>
          <p:cNvSpPr>
            <a:spLocks noGrp="1"/>
          </p:cNvSpPr>
          <p:nvPr>
            <p:ph type="title"/>
          </p:nvPr>
        </p:nvSpPr>
        <p:spPr/>
        <p:txBody>
          <a:bodyPr/>
          <a:lstStyle/>
          <a:p>
            <a:r>
              <a:rPr lang="en-US" dirty="0">
                <a:solidFill>
                  <a:srgbClr val="001489"/>
                </a:solidFill>
              </a:rPr>
              <a:t>Summary of complex dynamics (lots going on, rapidly!)</a:t>
            </a:r>
          </a:p>
        </p:txBody>
      </p:sp>
      <p:sp>
        <p:nvSpPr>
          <p:cNvPr id="4" name="Footer Placeholder 3">
            <a:extLst>
              <a:ext uri="{FF2B5EF4-FFF2-40B4-BE49-F238E27FC236}">
                <a16:creationId xmlns:a16="http://schemas.microsoft.com/office/drawing/2014/main" id="{770EBB06-4646-4719-B3AD-2B850EC8422C}"/>
              </a:ext>
            </a:extLst>
          </p:cNvPr>
          <p:cNvSpPr>
            <a:spLocks noGrp="1"/>
          </p:cNvSpPr>
          <p:nvPr>
            <p:ph type="ftr" sz="quarter" idx="3"/>
          </p:nvPr>
        </p:nvSpPr>
        <p:spPr/>
        <p:txBody>
          <a:bodyPr/>
          <a:lstStyle/>
          <a:p>
            <a:r>
              <a:rPr lang="en-GB">
                <a:solidFill>
                  <a:srgbClr val="998F86"/>
                </a:solidFill>
              </a:rPr>
              <a:t>Budget Committee Presentation </a:t>
            </a:r>
            <a:endParaRPr lang="en-GB" dirty="0">
              <a:solidFill>
                <a:srgbClr val="998F86"/>
              </a:solidFill>
            </a:endParaRPr>
          </a:p>
        </p:txBody>
      </p:sp>
      <p:sp>
        <p:nvSpPr>
          <p:cNvPr id="5" name="Text Placeholder 4">
            <a:extLst>
              <a:ext uri="{FF2B5EF4-FFF2-40B4-BE49-F238E27FC236}">
                <a16:creationId xmlns:a16="http://schemas.microsoft.com/office/drawing/2014/main" id="{D707C467-E6AB-4E3A-8AA2-B52CCDD1F0FB}"/>
              </a:ext>
            </a:extLst>
          </p:cNvPr>
          <p:cNvSpPr>
            <a:spLocks noGrp="1"/>
          </p:cNvSpPr>
          <p:nvPr>
            <p:ph type="body" sz="quarter" idx="10"/>
          </p:nvPr>
        </p:nvSpPr>
        <p:spPr>
          <a:xfrm>
            <a:off x="295274" y="990600"/>
            <a:ext cx="8597205" cy="4896073"/>
          </a:xfrm>
        </p:spPr>
        <p:txBody>
          <a:bodyPr>
            <a:normAutofit/>
          </a:bodyPr>
          <a:lstStyle/>
          <a:p>
            <a:pPr marL="285750" indent="-285750">
              <a:buBlip>
                <a:blip r:embed="rId2"/>
              </a:buBlip>
            </a:pPr>
            <a:r>
              <a:rPr lang="en-US" dirty="0"/>
              <a:t>Changes to Provincial Equitable Share</a:t>
            </a:r>
          </a:p>
          <a:p>
            <a:pPr marL="465750" lvl="1" indent="-285750">
              <a:buFont typeface="Arial" panose="020B0604020202020204" pitchFamily="34" charset="0"/>
              <a:buChar char="•"/>
            </a:pPr>
            <a:r>
              <a:rPr lang="en-US" b="0" dirty="0"/>
              <a:t>Increase in the PES for demographic shifts</a:t>
            </a:r>
          </a:p>
          <a:p>
            <a:pPr marL="465750" lvl="1" indent="-285750">
              <a:buFont typeface="Arial" panose="020B0604020202020204" pitchFamily="34" charset="0"/>
              <a:buChar char="•"/>
            </a:pPr>
            <a:r>
              <a:rPr lang="en-US" b="0" dirty="0"/>
              <a:t>Compensation reductions: the core of the new national strategy over five years</a:t>
            </a:r>
          </a:p>
          <a:p>
            <a:pPr marL="465750" lvl="1" indent="-285750">
              <a:buFont typeface="Arial" panose="020B0604020202020204" pitchFamily="34" charset="0"/>
              <a:buChar char="•"/>
            </a:pPr>
            <a:r>
              <a:rPr lang="en-US" dirty="0"/>
              <a:t>Non-compensation adjustments related to both inflation and policy cuts</a:t>
            </a:r>
          </a:p>
          <a:p>
            <a:pPr marL="465750" lvl="1" indent="-285750">
              <a:buFont typeface="Arial" panose="020B0604020202020204" pitchFamily="34" charset="0"/>
              <a:buChar char="•"/>
            </a:pPr>
            <a:endParaRPr lang="en-US" b="0" dirty="0"/>
          </a:p>
          <a:p>
            <a:pPr marL="285750" indent="-285750">
              <a:buBlip>
                <a:blip r:embed="rId2"/>
              </a:buBlip>
            </a:pPr>
            <a:r>
              <a:rPr lang="en-US" dirty="0"/>
              <a:t>Changes to conditional grants </a:t>
            </a:r>
            <a:r>
              <a:rPr lang="en-US" b="0" dirty="0"/>
              <a:t>(positive, negative and unknown)</a:t>
            </a:r>
          </a:p>
          <a:p>
            <a:pPr marL="285750" indent="-285750">
              <a:buFont typeface="Arial" panose="020B0604020202020204" pitchFamily="34" charset="0"/>
              <a:buChar char="•"/>
            </a:pPr>
            <a:endParaRPr lang="en-US" b="0" dirty="0"/>
          </a:p>
          <a:p>
            <a:pPr marL="285750" indent="-285750">
              <a:buBlip>
                <a:blip r:embed="rId2"/>
              </a:buBlip>
            </a:pPr>
            <a:r>
              <a:rPr lang="en-US" dirty="0"/>
              <a:t>Own revenue revisions</a:t>
            </a:r>
          </a:p>
          <a:p>
            <a:pPr marL="465750" lvl="1" indent="-285750">
              <a:buFont typeface="Arial" panose="020B0604020202020204" pitchFamily="34" charset="0"/>
              <a:buChar char="•"/>
            </a:pPr>
            <a:r>
              <a:rPr lang="en-US" dirty="0"/>
              <a:t>Gambling taxes most uncertain </a:t>
            </a:r>
          </a:p>
          <a:p>
            <a:pPr marL="285750" indent="-285750">
              <a:buFont typeface="Arial" panose="020B0604020202020204" pitchFamily="34" charset="0"/>
              <a:buChar char="•"/>
            </a:pPr>
            <a:endParaRPr lang="en-US" b="0" dirty="0"/>
          </a:p>
          <a:p>
            <a:pPr marL="285750" indent="-285750">
              <a:buBlip>
                <a:blip r:embed="rId2"/>
              </a:buBlip>
            </a:pPr>
            <a:r>
              <a:rPr lang="en-US" dirty="0"/>
              <a:t>Uncertainties</a:t>
            </a:r>
          </a:p>
          <a:p>
            <a:pPr marL="465750" lvl="1" indent="-285750">
              <a:buFont typeface="Arial" panose="020B0604020202020204" pitchFamily="34" charset="0"/>
              <a:buChar char="•"/>
            </a:pPr>
            <a:r>
              <a:rPr lang="en-US" dirty="0"/>
              <a:t>Credibility of the national fiscal path (legal action and wage negotiations)</a:t>
            </a:r>
          </a:p>
          <a:p>
            <a:pPr marL="465750" lvl="1" indent="-285750">
              <a:buFont typeface="Arial" panose="020B0604020202020204" pitchFamily="34" charset="0"/>
              <a:buChar char="•"/>
            </a:pPr>
            <a:r>
              <a:rPr lang="en-US" b="0" dirty="0"/>
              <a:t>Prospect of a debt crisis</a:t>
            </a:r>
          </a:p>
          <a:p>
            <a:pPr marL="465750" lvl="1" indent="-285750">
              <a:buFont typeface="Arial" panose="020B0604020202020204" pitchFamily="34" charset="0"/>
              <a:buChar char="•"/>
            </a:pPr>
            <a:r>
              <a:rPr lang="en-US" dirty="0"/>
              <a:t>Recovery and growth assumptions</a:t>
            </a:r>
          </a:p>
          <a:p>
            <a:pPr marL="465750" lvl="1" indent="-285750">
              <a:buFont typeface="Arial" panose="020B0604020202020204" pitchFamily="34" charset="0"/>
              <a:buChar char="•"/>
            </a:pPr>
            <a:endParaRPr lang="en-US" dirty="0"/>
          </a:p>
          <a:p>
            <a:pPr lvl="1">
              <a:buBlip>
                <a:blip r:embed="rId2"/>
              </a:buBlip>
              <a:tabLst>
                <a:tab pos="287338" algn="l"/>
              </a:tabLst>
            </a:pPr>
            <a:r>
              <a:rPr lang="en-US" b="1" dirty="0"/>
              <a:t>	2021 MTEF carry through effects of shifts between votes from the 2020 Adjustments  	Budget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
        <p:nvSpPr>
          <p:cNvPr id="6" name="Slide Number Placeholder 5">
            <a:extLst>
              <a:ext uri="{FF2B5EF4-FFF2-40B4-BE49-F238E27FC236}">
                <a16:creationId xmlns:a16="http://schemas.microsoft.com/office/drawing/2014/main" id="{A9EC09F6-3BBF-40CD-A8E5-3D0030E88A9F}"/>
              </a:ext>
            </a:extLst>
          </p:cNvPr>
          <p:cNvSpPr>
            <a:spLocks noGrp="1"/>
          </p:cNvSpPr>
          <p:nvPr>
            <p:ph type="sldNum" sz="quarter" idx="4"/>
          </p:nvPr>
        </p:nvSpPr>
        <p:spPr/>
        <p:txBody>
          <a:bodyPr/>
          <a:lstStyle/>
          <a:p>
            <a:fld id="{8406839F-D7A4-4E5D-B93D-768AD4D1DB36}" type="slidenum">
              <a:rPr lang="en-ZA" smtClean="0">
                <a:solidFill>
                  <a:srgbClr val="003399"/>
                </a:solidFill>
              </a:rPr>
              <a:pPr/>
              <a:t>14</a:t>
            </a:fld>
            <a:endParaRPr lang="en-ZA" dirty="0">
              <a:solidFill>
                <a:srgbClr val="003399"/>
              </a:solidFill>
            </a:endParaRPr>
          </a:p>
        </p:txBody>
      </p:sp>
    </p:spTree>
    <p:extLst>
      <p:ext uri="{BB962C8B-B14F-4D97-AF65-F5344CB8AC3E}">
        <p14:creationId xmlns:p14="http://schemas.microsoft.com/office/powerpoint/2010/main" val="2262209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2984"/>
            <a:ext cx="8597205" cy="559256"/>
          </a:xfrm>
        </p:spPr>
        <p:txBody>
          <a:bodyPr/>
          <a:lstStyle/>
          <a:p>
            <a:r>
              <a:rPr lang="en-US" dirty="0">
                <a:solidFill>
                  <a:srgbClr val="001489"/>
                </a:solidFill>
              </a:rPr>
              <a:t>Overall, large PES revisions over MTEF</a:t>
            </a:r>
          </a:p>
        </p:txBody>
      </p:sp>
      <p:graphicFrame>
        <p:nvGraphicFramePr>
          <p:cNvPr id="6" name="Table 5"/>
          <p:cNvGraphicFramePr>
            <a:graphicFrameLocks noGrp="1"/>
          </p:cNvGraphicFramePr>
          <p:nvPr>
            <p:extLst>
              <p:ext uri="{D42A27DB-BD31-4B8C-83A1-F6EECF244321}">
                <p14:modId xmlns:p14="http://schemas.microsoft.com/office/powerpoint/2010/main" val="1852124290"/>
              </p:ext>
            </p:extLst>
          </p:nvPr>
        </p:nvGraphicFramePr>
        <p:xfrm>
          <a:off x="89682" y="1196752"/>
          <a:ext cx="8964636" cy="3690391"/>
        </p:xfrm>
        <a:graphic>
          <a:graphicData uri="http://schemas.openxmlformats.org/drawingml/2006/table">
            <a:tbl>
              <a:tblPr>
                <a:tableStyleId>{5C22544A-7EE6-4342-B048-85BDC9FD1C3A}</a:tableStyleId>
              </a:tblPr>
              <a:tblGrid>
                <a:gridCol w="4374374">
                  <a:extLst>
                    <a:ext uri="{9D8B030D-6E8A-4147-A177-3AD203B41FA5}">
                      <a16:colId xmlns:a16="http://schemas.microsoft.com/office/drawing/2014/main" val="20000"/>
                    </a:ext>
                  </a:extLst>
                </a:gridCol>
                <a:gridCol w="1219289">
                  <a:extLst>
                    <a:ext uri="{9D8B030D-6E8A-4147-A177-3AD203B41FA5}">
                      <a16:colId xmlns:a16="http://schemas.microsoft.com/office/drawing/2014/main" val="20001"/>
                    </a:ext>
                  </a:extLst>
                </a:gridCol>
                <a:gridCol w="1147565">
                  <a:extLst>
                    <a:ext uri="{9D8B030D-6E8A-4147-A177-3AD203B41FA5}">
                      <a16:colId xmlns:a16="http://schemas.microsoft.com/office/drawing/2014/main" val="20002"/>
                    </a:ext>
                  </a:extLst>
                </a:gridCol>
                <a:gridCol w="1075843">
                  <a:extLst>
                    <a:ext uri="{9D8B030D-6E8A-4147-A177-3AD203B41FA5}">
                      <a16:colId xmlns:a16="http://schemas.microsoft.com/office/drawing/2014/main" val="20003"/>
                    </a:ext>
                  </a:extLst>
                </a:gridCol>
                <a:gridCol w="1147565">
                  <a:extLst>
                    <a:ext uri="{9D8B030D-6E8A-4147-A177-3AD203B41FA5}">
                      <a16:colId xmlns:a16="http://schemas.microsoft.com/office/drawing/2014/main" val="20004"/>
                    </a:ext>
                  </a:extLst>
                </a:gridCol>
              </a:tblGrid>
              <a:tr h="444738">
                <a:tc gridSpan="5">
                  <a:txBody>
                    <a:bodyPr/>
                    <a:lstStyle/>
                    <a:p>
                      <a:pPr algn="l" fontAlgn="t">
                        <a:spcBef>
                          <a:spcPts val="100"/>
                        </a:spcBef>
                        <a:spcAft>
                          <a:spcPts val="100"/>
                        </a:spcAft>
                      </a:pPr>
                      <a:r>
                        <a:rPr lang="en-US" sz="1200" b="1" u="none" strike="noStrike" dirty="0">
                          <a:solidFill>
                            <a:schemeClr val="bg1"/>
                          </a:solidFill>
                          <a:effectLst/>
                        </a:rPr>
                        <a:t> WESTERN CAPE:  REVISIONS TO THE PROVINCIAL EQUITABLE SHARE (PES): 2021 MTEF - 28 October 2020</a:t>
                      </a:r>
                      <a:endParaRPr lang="en-US" sz="1200" b="1" i="0" u="none" strike="noStrike" dirty="0">
                        <a:solidFill>
                          <a:schemeClr val="bg1"/>
                        </a:solidFill>
                        <a:effectLst/>
                        <a:latin typeface="Arial" charset="0"/>
                      </a:endParaRPr>
                    </a:p>
                  </a:txBody>
                  <a:tcPr marL="0" marR="0" marT="0" marB="0" anchor="ctr">
                    <a:solidFill>
                      <a:srgbClr val="003399"/>
                    </a:solidFill>
                  </a:tcPr>
                </a:tc>
                <a:tc hMerge="1">
                  <a:txBody>
                    <a:bodyPr/>
                    <a:lstStyle/>
                    <a:p>
                      <a:pPr algn="l" fontAlgn="t">
                        <a:spcBef>
                          <a:spcPts val="100"/>
                        </a:spcBef>
                        <a:spcAft>
                          <a:spcPts val="100"/>
                        </a:spcAft>
                      </a:pPr>
                      <a:endParaRPr lang="sk-SK" sz="1050" b="1" i="0" u="none" strike="noStrike" dirty="0">
                        <a:solidFill>
                          <a:schemeClr val="bg1"/>
                        </a:solidFill>
                        <a:effectLst/>
                        <a:latin typeface="Arial" charset="0"/>
                      </a:endParaRPr>
                    </a:p>
                  </a:txBody>
                  <a:tcPr marL="0" marR="0" marT="0" marB="0">
                    <a:solidFill>
                      <a:srgbClr val="003399"/>
                    </a:solidFill>
                  </a:tcPr>
                </a:tc>
                <a:tc hMerge="1">
                  <a:txBody>
                    <a:bodyPr/>
                    <a:lstStyle/>
                    <a:p>
                      <a:pPr algn="l" fontAlgn="t">
                        <a:spcBef>
                          <a:spcPts val="100"/>
                        </a:spcBef>
                        <a:spcAft>
                          <a:spcPts val="100"/>
                        </a:spcAft>
                      </a:pPr>
                      <a:endParaRPr lang="sk-SK" sz="1050" b="1" i="0" u="none" strike="noStrike" dirty="0">
                        <a:solidFill>
                          <a:schemeClr val="bg1"/>
                        </a:solidFill>
                        <a:effectLst/>
                        <a:latin typeface="Arial" charset="0"/>
                      </a:endParaRPr>
                    </a:p>
                  </a:txBody>
                  <a:tcPr marL="0" marR="0" marT="0" marB="0">
                    <a:solidFill>
                      <a:srgbClr val="003399"/>
                    </a:solidFill>
                  </a:tcPr>
                </a:tc>
                <a:tc hMerge="1">
                  <a:txBody>
                    <a:bodyPr/>
                    <a:lstStyle/>
                    <a:p>
                      <a:pPr algn="l" fontAlgn="t">
                        <a:spcBef>
                          <a:spcPts val="100"/>
                        </a:spcBef>
                        <a:spcAft>
                          <a:spcPts val="100"/>
                        </a:spcAft>
                      </a:pPr>
                      <a:endParaRPr lang="sk-SK" sz="1050" b="1" i="0" u="none" strike="noStrike" dirty="0">
                        <a:solidFill>
                          <a:schemeClr val="bg1"/>
                        </a:solidFill>
                        <a:effectLst/>
                        <a:latin typeface="Arial" charset="0"/>
                      </a:endParaRPr>
                    </a:p>
                  </a:txBody>
                  <a:tcPr marL="0" marR="0" marT="0" marB="0">
                    <a:solidFill>
                      <a:srgbClr val="003399"/>
                    </a:solidFill>
                  </a:tcPr>
                </a:tc>
                <a:tc hMerge="1">
                  <a:txBody>
                    <a:bodyPr/>
                    <a:lstStyle/>
                    <a:p>
                      <a:pPr algn="l" fontAlgn="t">
                        <a:spcBef>
                          <a:spcPts val="100"/>
                        </a:spcBef>
                        <a:spcAft>
                          <a:spcPts val="100"/>
                        </a:spcAft>
                      </a:pPr>
                      <a:endParaRPr lang="sk-SK" sz="1400" b="1" i="0" u="none" strike="noStrike" dirty="0">
                        <a:solidFill>
                          <a:schemeClr val="bg1"/>
                        </a:solidFill>
                        <a:effectLst/>
                        <a:latin typeface="Arial" charset="0"/>
                      </a:endParaRPr>
                    </a:p>
                  </a:txBody>
                  <a:tcPr marL="0" marR="0" marT="0" marB="0">
                    <a:solidFill>
                      <a:srgbClr val="003399"/>
                    </a:solidFill>
                  </a:tcPr>
                </a:tc>
                <a:extLst>
                  <a:ext uri="{0D108BD9-81ED-4DB2-BD59-A6C34878D82A}">
                    <a16:rowId xmlns:a16="http://schemas.microsoft.com/office/drawing/2014/main" val="10000"/>
                  </a:ext>
                </a:extLst>
              </a:tr>
              <a:tr h="419753">
                <a:tc>
                  <a:txBody>
                    <a:bodyPr/>
                    <a:lstStyle/>
                    <a:p>
                      <a:pPr algn="l" fontAlgn="ctr">
                        <a:spcBef>
                          <a:spcPts val="100"/>
                        </a:spcBef>
                        <a:spcAft>
                          <a:spcPts val="100"/>
                        </a:spcAft>
                      </a:pPr>
                      <a:r>
                        <a:rPr lang="sk-SK" sz="1200" b="1" u="none" strike="noStrike" dirty="0">
                          <a:solidFill>
                            <a:schemeClr val="bg1"/>
                          </a:solidFill>
                          <a:effectLst/>
                        </a:rPr>
                        <a:t> </a:t>
                      </a:r>
                      <a:endParaRPr lang="sk-SK" sz="1200" b="1" i="0" u="none" strike="noStrike" dirty="0">
                        <a:solidFill>
                          <a:schemeClr val="bg1"/>
                        </a:solidFill>
                        <a:effectLst/>
                        <a:latin typeface="Arial" charset="0"/>
                      </a:endParaRPr>
                    </a:p>
                  </a:txBody>
                  <a:tcPr marL="0" marR="0" marT="0" marB="0" anchor="ctr">
                    <a:solidFill>
                      <a:srgbClr val="003399"/>
                    </a:solidFill>
                  </a:tcPr>
                </a:tc>
                <a:tc gridSpan="3">
                  <a:txBody>
                    <a:bodyPr/>
                    <a:lstStyle/>
                    <a:p>
                      <a:pPr algn="ctr" fontAlgn="ctr">
                        <a:spcBef>
                          <a:spcPts val="100"/>
                        </a:spcBef>
                        <a:spcAft>
                          <a:spcPts val="100"/>
                        </a:spcAft>
                      </a:pPr>
                      <a:r>
                        <a:rPr lang="en-US" sz="1200" b="1" u="none" strike="noStrike" dirty="0">
                          <a:solidFill>
                            <a:schemeClr val="bg1"/>
                          </a:solidFill>
                          <a:effectLst/>
                        </a:rPr>
                        <a:t>2021 Medium-term expenditure framework</a:t>
                      </a:r>
                      <a:endParaRPr lang="en-US" sz="1200" b="1" i="0" u="none" strike="noStrike" dirty="0">
                        <a:solidFill>
                          <a:schemeClr val="bg1"/>
                        </a:solidFill>
                        <a:effectLst/>
                        <a:latin typeface="Arial" charset="0"/>
                      </a:endParaRPr>
                    </a:p>
                  </a:txBody>
                  <a:tcPr marL="0" marR="0" marT="0" marB="0" anchor="ctr">
                    <a:solidFill>
                      <a:srgbClr val="003399"/>
                    </a:solidFill>
                  </a:tcPr>
                </a:tc>
                <a:tc hMerge="1">
                  <a:txBody>
                    <a:bodyPr/>
                    <a:lstStyle/>
                    <a:p>
                      <a:endParaRPr lang="en-US"/>
                    </a:p>
                  </a:txBody>
                  <a:tcPr/>
                </a:tc>
                <a:tc hMerge="1">
                  <a:txBody>
                    <a:bodyPr/>
                    <a:lstStyle/>
                    <a:p>
                      <a:endParaRPr lang="en-US"/>
                    </a:p>
                  </a:txBody>
                  <a:tcPr/>
                </a:tc>
                <a:tc rowSpan="2">
                  <a:txBody>
                    <a:bodyPr/>
                    <a:lstStyle/>
                    <a:p>
                      <a:pPr algn="ctr" fontAlgn="ctr">
                        <a:spcBef>
                          <a:spcPts val="100"/>
                        </a:spcBef>
                        <a:spcAft>
                          <a:spcPts val="100"/>
                        </a:spcAft>
                      </a:pPr>
                      <a:r>
                        <a:rPr lang="en-US" sz="1200" b="1" u="none" strike="noStrike" dirty="0">
                          <a:solidFill>
                            <a:schemeClr val="bg1"/>
                          </a:solidFill>
                          <a:effectLst/>
                        </a:rPr>
                        <a:t>Total Revisions</a:t>
                      </a:r>
                      <a:endParaRPr lang="en-US" sz="1200" b="1" i="0" u="none" strike="noStrike" dirty="0">
                        <a:solidFill>
                          <a:schemeClr val="bg1"/>
                        </a:solidFill>
                        <a:effectLst/>
                        <a:latin typeface="Arial" charset="0"/>
                      </a:endParaRPr>
                    </a:p>
                  </a:txBody>
                  <a:tcPr marL="0" marR="0" marT="0" marB="0" anchor="ctr">
                    <a:solidFill>
                      <a:srgbClr val="003399"/>
                    </a:solidFill>
                  </a:tcPr>
                </a:tc>
                <a:extLst>
                  <a:ext uri="{0D108BD9-81ED-4DB2-BD59-A6C34878D82A}">
                    <a16:rowId xmlns:a16="http://schemas.microsoft.com/office/drawing/2014/main" val="10001"/>
                  </a:ext>
                </a:extLst>
              </a:tr>
              <a:tr h="329688">
                <a:tc>
                  <a:txBody>
                    <a:bodyPr/>
                    <a:lstStyle/>
                    <a:p>
                      <a:pPr algn="l" fontAlgn="ctr">
                        <a:spcBef>
                          <a:spcPts val="100"/>
                        </a:spcBef>
                        <a:spcAft>
                          <a:spcPts val="100"/>
                        </a:spcAft>
                      </a:pPr>
                      <a:r>
                        <a:rPr lang="en-US" sz="1200" b="1" u="none" strike="noStrike" dirty="0">
                          <a:solidFill>
                            <a:schemeClr val="bg1"/>
                          </a:solidFill>
                          <a:effectLst/>
                        </a:rPr>
                        <a:t> R Thousands</a:t>
                      </a:r>
                      <a:endParaRPr lang="en-US" sz="1200" b="1" i="0" u="none" strike="noStrike" dirty="0">
                        <a:solidFill>
                          <a:schemeClr val="bg1"/>
                        </a:solidFill>
                        <a:effectLst/>
                        <a:latin typeface="Arial" charset="0"/>
                      </a:endParaRPr>
                    </a:p>
                  </a:txBody>
                  <a:tcPr marL="0" marR="0" marT="0" marB="0" anchor="ctr">
                    <a:solidFill>
                      <a:srgbClr val="003399"/>
                    </a:solidFill>
                  </a:tcPr>
                </a:tc>
                <a:tc>
                  <a:txBody>
                    <a:bodyPr/>
                    <a:lstStyle/>
                    <a:p>
                      <a:pPr algn="ctr" fontAlgn="ctr">
                        <a:spcBef>
                          <a:spcPts val="100"/>
                        </a:spcBef>
                        <a:spcAft>
                          <a:spcPts val="100"/>
                        </a:spcAft>
                      </a:pPr>
                      <a:r>
                        <a:rPr lang="en-US" sz="1200" b="1" u="none" strike="noStrike" dirty="0">
                          <a:solidFill>
                            <a:schemeClr val="bg1"/>
                          </a:solidFill>
                          <a:effectLst/>
                        </a:rPr>
                        <a:t>2021/22</a:t>
                      </a:r>
                      <a:endParaRPr lang="en-US" sz="1200" b="1" i="0" u="none" strike="noStrike" dirty="0">
                        <a:solidFill>
                          <a:schemeClr val="bg1"/>
                        </a:solidFill>
                        <a:effectLst/>
                        <a:latin typeface="Arial" charset="0"/>
                      </a:endParaRPr>
                    </a:p>
                  </a:txBody>
                  <a:tcPr marL="0" marR="0" marT="0" marB="0" anchor="ctr">
                    <a:solidFill>
                      <a:srgbClr val="003399"/>
                    </a:solidFill>
                  </a:tcPr>
                </a:tc>
                <a:tc>
                  <a:txBody>
                    <a:bodyPr/>
                    <a:lstStyle/>
                    <a:p>
                      <a:pPr algn="ctr" fontAlgn="ctr">
                        <a:spcBef>
                          <a:spcPts val="100"/>
                        </a:spcBef>
                        <a:spcAft>
                          <a:spcPts val="100"/>
                        </a:spcAft>
                      </a:pPr>
                      <a:r>
                        <a:rPr lang="en-US" sz="1200" b="1" u="none" strike="noStrike" dirty="0">
                          <a:solidFill>
                            <a:schemeClr val="bg1"/>
                          </a:solidFill>
                          <a:effectLst/>
                        </a:rPr>
                        <a:t>2022/23</a:t>
                      </a:r>
                      <a:endParaRPr lang="en-US" sz="1200" b="1" i="0" u="none" strike="noStrike" dirty="0">
                        <a:solidFill>
                          <a:schemeClr val="bg1"/>
                        </a:solidFill>
                        <a:effectLst/>
                        <a:latin typeface="Arial" charset="0"/>
                      </a:endParaRPr>
                    </a:p>
                  </a:txBody>
                  <a:tcPr marL="0" marR="0" marT="0" marB="0" anchor="ctr">
                    <a:solidFill>
                      <a:srgbClr val="003399"/>
                    </a:solidFill>
                  </a:tcPr>
                </a:tc>
                <a:tc>
                  <a:txBody>
                    <a:bodyPr/>
                    <a:lstStyle/>
                    <a:p>
                      <a:pPr algn="ctr" fontAlgn="ctr">
                        <a:spcBef>
                          <a:spcPts val="100"/>
                        </a:spcBef>
                        <a:spcAft>
                          <a:spcPts val="100"/>
                        </a:spcAft>
                      </a:pPr>
                      <a:r>
                        <a:rPr lang="is-IS" sz="1200" b="1" u="none" strike="noStrike" dirty="0">
                          <a:solidFill>
                            <a:schemeClr val="bg1"/>
                          </a:solidFill>
                          <a:effectLst/>
                        </a:rPr>
                        <a:t>2023/24</a:t>
                      </a:r>
                      <a:endParaRPr lang="is-IS" sz="1200" b="1" i="0" u="none" strike="noStrike" dirty="0">
                        <a:solidFill>
                          <a:schemeClr val="bg1"/>
                        </a:solidFill>
                        <a:effectLst/>
                        <a:latin typeface="Arial" charset="0"/>
                      </a:endParaRPr>
                    </a:p>
                  </a:txBody>
                  <a:tcPr marL="0" marR="0" marT="0" marB="0" anchor="ctr">
                    <a:solidFill>
                      <a:srgbClr val="003399"/>
                    </a:solidFill>
                  </a:tcPr>
                </a:tc>
                <a:tc vMerge="1">
                  <a:txBody>
                    <a:bodyPr/>
                    <a:lstStyle/>
                    <a:p>
                      <a:endParaRPr lang="en-US"/>
                    </a:p>
                  </a:txBody>
                  <a:tcPr/>
                </a:tc>
                <a:extLst>
                  <a:ext uri="{0D108BD9-81ED-4DB2-BD59-A6C34878D82A}">
                    <a16:rowId xmlns:a16="http://schemas.microsoft.com/office/drawing/2014/main" val="10002"/>
                  </a:ext>
                </a:extLst>
              </a:tr>
              <a:tr h="482325">
                <a:tc>
                  <a:txBody>
                    <a:bodyPr/>
                    <a:lstStyle/>
                    <a:p>
                      <a:pPr marL="91440" algn="l" fontAlgn="ctr">
                        <a:lnSpc>
                          <a:spcPct val="130000"/>
                        </a:lnSpc>
                        <a:spcBef>
                          <a:spcPts val="300"/>
                        </a:spcBef>
                        <a:spcAft>
                          <a:spcPts val="300"/>
                        </a:spcAft>
                      </a:pPr>
                      <a:r>
                        <a:rPr lang="en-US" sz="1200" b="1" u="none" strike="noStrike" dirty="0">
                          <a:effectLst/>
                        </a:rPr>
                        <a:t>Provincial equitable share (PES) (as per final 2020 MTEF allocation letter)</a:t>
                      </a:r>
                      <a:endParaRPr lang="en-US" sz="1200" b="1" i="0" u="none" strike="noStrike" dirty="0">
                        <a:effectLst/>
                        <a:latin typeface="Arial" charset="0"/>
                      </a:endParaRPr>
                    </a:p>
                  </a:txBody>
                  <a:tcPr marL="0" marR="0" marT="0" marB="0">
                    <a:solidFill>
                      <a:srgbClr val="EEF3F8"/>
                    </a:solidFill>
                  </a:tcPr>
                </a:tc>
                <a:tc>
                  <a:txBody>
                    <a:bodyPr/>
                    <a:lstStyle/>
                    <a:p>
                      <a:pPr marL="0" indent="0" algn="r" fontAlgn="ctr">
                        <a:lnSpc>
                          <a:spcPct val="110000"/>
                        </a:lnSpc>
                        <a:spcBef>
                          <a:spcPts val="300"/>
                        </a:spcBef>
                        <a:spcAft>
                          <a:spcPts val="300"/>
                        </a:spcAft>
                      </a:pPr>
                      <a:r>
                        <a:rPr lang="is-IS" sz="1200" b="1" u="none" strike="noStrike" dirty="0">
                          <a:effectLst/>
                        </a:rPr>
                        <a:t>59 276 313</a:t>
                      </a:r>
                      <a:endParaRPr lang="is-IS" sz="1200" b="1" i="0" u="none" strike="noStrike" dirty="0">
                        <a:solidFill>
                          <a:srgbClr val="000000"/>
                        </a:solidFill>
                        <a:effectLst/>
                        <a:latin typeface="Arial" charset="0"/>
                      </a:endParaRPr>
                    </a:p>
                  </a:txBody>
                  <a:tcPr marL="0" marR="0" marT="0" marB="0">
                    <a:solidFill>
                      <a:srgbClr val="EEF3F8"/>
                    </a:solidFill>
                  </a:tcPr>
                </a:tc>
                <a:tc>
                  <a:txBody>
                    <a:bodyPr/>
                    <a:lstStyle/>
                    <a:p>
                      <a:pPr marL="0" indent="0" algn="r" fontAlgn="ctr">
                        <a:lnSpc>
                          <a:spcPct val="110000"/>
                        </a:lnSpc>
                        <a:spcBef>
                          <a:spcPts val="300"/>
                        </a:spcBef>
                        <a:spcAft>
                          <a:spcPts val="300"/>
                        </a:spcAft>
                      </a:pPr>
                      <a:r>
                        <a:rPr lang="is-IS" sz="1200" b="1" u="none" strike="noStrike" dirty="0">
                          <a:effectLst/>
                        </a:rPr>
                        <a:t>63 194 019</a:t>
                      </a:r>
                      <a:endParaRPr lang="is-IS" sz="1200" b="1" i="0" u="none" strike="noStrike" dirty="0">
                        <a:solidFill>
                          <a:srgbClr val="000000"/>
                        </a:solidFill>
                        <a:effectLst/>
                        <a:latin typeface="Arial" charset="0"/>
                      </a:endParaRPr>
                    </a:p>
                  </a:txBody>
                  <a:tcPr marL="0" marR="0" marT="0" marB="0">
                    <a:solidFill>
                      <a:srgbClr val="EEF3F8"/>
                    </a:solidFill>
                  </a:tcPr>
                </a:tc>
                <a:tc>
                  <a:txBody>
                    <a:bodyPr/>
                    <a:lstStyle/>
                    <a:p>
                      <a:pPr marL="0" indent="0" algn="r" fontAlgn="ctr">
                        <a:lnSpc>
                          <a:spcPct val="110000"/>
                        </a:lnSpc>
                        <a:spcBef>
                          <a:spcPts val="300"/>
                        </a:spcBef>
                        <a:spcAft>
                          <a:spcPts val="300"/>
                        </a:spcAft>
                      </a:pPr>
                      <a:r>
                        <a:rPr lang="fi-FI" sz="1200" b="1" u="none" strike="noStrike" dirty="0">
                          <a:effectLst/>
                        </a:rPr>
                        <a:t>66 037 750</a:t>
                      </a:r>
                      <a:endParaRPr lang="fi-FI" sz="1200" b="1" i="0" u="none" strike="noStrike" dirty="0">
                        <a:solidFill>
                          <a:srgbClr val="000000"/>
                        </a:solidFill>
                        <a:effectLst/>
                        <a:latin typeface="Arial" charset="0"/>
                      </a:endParaRPr>
                    </a:p>
                  </a:txBody>
                  <a:tcPr marL="0" marR="0" marT="0" marB="0">
                    <a:solidFill>
                      <a:srgbClr val="EEF3F8"/>
                    </a:solidFill>
                  </a:tcPr>
                </a:tc>
                <a:tc>
                  <a:txBody>
                    <a:bodyPr/>
                    <a:lstStyle/>
                    <a:p>
                      <a:pPr marL="0" indent="0" algn="r" fontAlgn="ctr">
                        <a:lnSpc>
                          <a:spcPct val="110000"/>
                        </a:lnSpc>
                        <a:spcBef>
                          <a:spcPts val="300"/>
                        </a:spcBef>
                        <a:spcAft>
                          <a:spcPts val="300"/>
                        </a:spcAft>
                      </a:pPr>
                      <a:r>
                        <a:rPr lang="is-IS" sz="1200" b="1" u="none" strike="noStrike" dirty="0">
                          <a:effectLst/>
                        </a:rPr>
                        <a:t> 188 508 082</a:t>
                      </a:r>
                      <a:endParaRPr lang="is-IS" sz="1200" b="1" i="0" u="none" strike="noStrike" dirty="0">
                        <a:solidFill>
                          <a:srgbClr val="000000"/>
                        </a:solidFill>
                        <a:effectLst/>
                        <a:latin typeface="Arial" charset="0"/>
                      </a:endParaRPr>
                    </a:p>
                  </a:txBody>
                  <a:tcPr marL="0" marR="0" marT="0" marB="0">
                    <a:solidFill>
                      <a:srgbClr val="EEF3F8"/>
                    </a:solidFill>
                  </a:tcPr>
                </a:tc>
                <a:extLst>
                  <a:ext uri="{0D108BD9-81ED-4DB2-BD59-A6C34878D82A}">
                    <a16:rowId xmlns:a16="http://schemas.microsoft.com/office/drawing/2014/main" val="10003"/>
                  </a:ext>
                </a:extLst>
              </a:tr>
              <a:tr h="526873">
                <a:tc>
                  <a:txBody>
                    <a:bodyPr/>
                    <a:lstStyle/>
                    <a:p>
                      <a:pPr marL="91440" algn="l" fontAlgn="ctr">
                        <a:lnSpc>
                          <a:spcPct val="130000"/>
                        </a:lnSpc>
                        <a:spcBef>
                          <a:spcPts val="300"/>
                        </a:spcBef>
                        <a:spcAft>
                          <a:spcPts val="300"/>
                        </a:spcAft>
                      </a:pPr>
                      <a:r>
                        <a:rPr lang="en-US" sz="1200" u="none" strike="noStrike" dirty="0">
                          <a:effectLst/>
                        </a:rPr>
                        <a:t>Adjustment due to new data updates in the PES formula (phased-in from 2021/22 of 2020 MTEF)</a:t>
                      </a:r>
                      <a:endParaRPr lang="en-US" sz="1200" b="0" i="0" u="none" strike="noStrike" dirty="0">
                        <a:effectLst/>
                        <a:latin typeface="Arial" charset="0"/>
                      </a:endParaRPr>
                    </a:p>
                  </a:txBody>
                  <a:tcPr marL="0" marR="0" marT="0" marB="0">
                    <a:solidFill>
                      <a:schemeClr val="bg1">
                        <a:lumMod val="95000"/>
                      </a:schemeClr>
                    </a:solidFill>
                  </a:tcPr>
                </a:tc>
                <a:tc>
                  <a:txBody>
                    <a:bodyPr/>
                    <a:lstStyle/>
                    <a:p>
                      <a:pPr marL="0" indent="0" algn="r" fontAlgn="ctr">
                        <a:lnSpc>
                          <a:spcPct val="110000"/>
                        </a:lnSpc>
                        <a:spcBef>
                          <a:spcPts val="300"/>
                        </a:spcBef>
                        <a:spcAft>
                          <a:spcPts val="300"/>
                        </a:spcAft>
                      </a:pPr>
                      <a:r>
                        <a:rPr lang="fi-FI" sz="1200" b="0" u="none" strike="noStrike" dirty="0">
                          <a:effectLst/>
                        </a:rPr>
                        <a:t>403 951</a:t>
                      </a:r>
                      <a:endParaRPr lang="fi-FI" sz="1200" b="0" i="0" u="none" strike="noStrike" dirty="0">
                        <a:solidFill>
                          <a:srgbClr val="000000"/>
                        </a:solidFill>
                        <a:effectLst/>
                        <a:latin typeface="Arial" charset="0"/>
                      </a:endParaRPr>
                    </a:p>
                  </a:txBody>
                  <a:tcPr marL="0" marR="0" marT="0" marB="0">
                    <a:solidFill>
                      <a:schemeClr val="bg1">
                        <a:lumMod val="95000"/>
                      </a:schemeClr>
                    </a:solidFill>
                  </a:tcPr>
                </a:tc>
                <a:tc>
                  <a:txBody>
                    <a:bodyPr/>
                    <a:lstStyle/>
                    <a:p>
                      <a:pPr marL="0" indent="0" algn="r" fontAlgn="ctr">
                        <a:lnSpc>
                          <a:spcPct val="110000"/>
                        </a:lnSpc>
                        <a:spcBef>
                          <a:spcPts val="300"/>
                        </a:spcBef>
                        <a:spcAft>
                          <a:spcPts val="300"/>
                        </a:spcAft>
                      </a:pPr>
                      <a:r>
                        <a:rPr lang="is-IS" sz="1200" b="0" u="none" strike="noStrike" dirty="0">
                          <a:effectLst/>
                        </a:rPr>
                        <a:t>425 136</a:t>
                      </a:r>
                      <a:endParaRPr lang="is-IS" sz="1200" b="0" i="0" u="none" strike="noStrike" dirty="0">
                        <a:solidFill>
                          <a:srgbClr val="000000"/>
                        </a:solidFill>
                        <a:effectLst/>
                        <a:latin typeface="Arial" charset="0"/>
                      </a:endParaRPr>
                    </a:p>
                  </a:txBody>
                  <a:tcPr marL="0" marR="0" marT="0" marB="0">
                    <a:solidFill>
                      <a:schemeClr val="bg1">
                        <a:lumMod val="95000"/>
                      </a:schemeClr>
                    </a:solidFill>
                  </a:tcPr>
                </a:tc>
                <a:tc>
                  <a:txBody>
                    <a:bodyPr/>
                    <a:lstStyle/>
                    <a:p>
                      <a:pPr marL="0" indent="0" algn="r" fontAlgn="ctr">
                        <a:lnSpc>
                          <a:spcPct val="110000"/>
                        </a:lnSpc>
                        <a:spcBef>
                          <a:spcPts val="300"/>
                        </a:spcBef>
                        <a:spcAft>
                          <a:spcPts val="300"/>
                        </a:spcAft>
                      </a:pPr>
                      <a:r>
                        <a:rPr lang="is-IS" sz="1200" b="0" u="none" strike="noStrike" dirty="0">
                          <a:effectLst/>
                        </a:rPr>
                        <a:t>842 820</a:t>
                      </a:r>
                      <a:endParaRPr lang="is-IS" sz="1200" b="0" i="0" u="none" strike="noStrike" dirty="0">
                        <a:solidFill>
                          <a:srgbClr val="000000"/>
                        </a:solidFill>
                        <a:effectLst/>
                        <a:latin typeface="Arial" charset="0"/>
                      </a:endParaRPr>
                    </a:p>
                  </a:txBody>
                  <a:tcPr marL="0" marR="0" marT="0" marB="0">
                    <a:solidFill>
                      <a:schemeClr val="bg1">
                        <a:lumMod val="95000"/>
                      </a:schemeClr>
                    </a:solidFill>
                  </a:tcPr>
                </a:tc>
                <a:tc>
                  <a:txBody>
                    <a:bodyPr/>
                    <a:lstStyle/>
                    <a:p>
                      <a:pPr marL="0" indent="0" algn="r" fontAlgn="ctr">
                        <a:lnSpc>
                          <a:spcPct val="110000"/>
                        </a:lnSpc>
                        <a:spcBef>
                          <a:spcPts val="300"/>
                        </a:spcBef>
                        <a:spcAft>
                          <a:spcPts val="300"/>
                        </a:spcAft>
                      </a:pPr>
                      <a:r>
                        <a:rPr lang="is-IS" sz="1200" b="0" u="none" strike="noStrike" dirty="0">
                          <a:effectLst/>
                        </a:rPr>
                        <a:t>1 671 907 </a:t>
                      </a:r>
                      <a:endParaRPr lang="is-IS" sz="1200" b="0" i="0" u="none" strike="noStrike" dirty="0">
                        <a:solidFill>
                          <a:srgbClr val="000000"/>
                        </a:solidFill>
                        <a:effectLst/>
                        <a:latin typeface="Arial" charset="0"/>
                      </a:endParaRPr>
                    </a:p>
                  </a:txBody>
                  <a:tcPr marL="0" marR="0" marT="0" marB="0">
                    <a:solidFill>
                      <a:schemeClr val="bg1">
                        <a:lumMod val="95000"/>
                      </a:schemeClr>
                    </a:solidFill>
                  </a:tcPr>
                </a:tc>
                <a:extLst>
                  <a:ext uri="{0D108BD9-81ED-4DB2-BD59-A6C34878D82A}">
                    <a16:rowId xmlns:a16="http://schemas.microsoft.com/office/drawing/2014/main" val="10004"/>
                  </a:ext>
                </a:extLst>
              </a:tr>
              <a:tr h="360040">
                <a:tc>
                  <a:txBody>
                    <a:bodyPr/>
                    <a:lstStyle/>
                    <a:p>
                      <a:pPr marL="91440" algn="l" defTabSz="914400" rtl="0" eaLnBrk="1" fontAlgn="ctr" latinLnBrk="0" hangingPunct="1">
                        <a:lnSpc>
                          <a:spcPct val="130000"/>
                        </a:lnSpc>
                        <a:spcBef>
                          <a:spcPts val="300"/>
                        </a:spcBef>
                        <a:spcAft>
                          <a:spcPts val="300"/>
                        </a:spcAft>
                      </a:pPr>
                      <a:r>
                        <a:rPr lang="en-US" sz="1200" b="1" u="none" strike="noStrike" kern="1200" dirty="0">
                          <a:solidFill>
                            <a:schemeClr val="dk1"/>
                          </a:solidFill>
                          <a:effectLst/>
                          <a:latin typeface="+mn-lt"/>
                          <a:ea typeface="+mn-ea"/>
                          <a:cs typeface="+mn-cs"/>
                        </a:rPr>
                        <a:t>Total reductions </a:t>
                      </a:r>
                    </a:p>
                  </a:txBody>
                  <a:tcPr marL="0" marR="0" marT="0" marB="0">
                    <a:solidFill>
                      <a:srgbClr val="EEF3F8"/>
                    </a:solidFill>
                  </a:tcPr>
                </a:tc>
                <a:tc>
                  <a:txBody>
                    <a:bodyPr/>
                    <a:lstStyle/>
                    <a:p>
                      <a:pPr marL="0" indent="0" algn="r" defTabSz="914400" rtl="0" eaLnBrk="1" fontAlgn="ctr" latinLnBrk="0" hangingPunct="1">
                        <a:lnSpc>
                          <a:spcPct val="110000"/>
                        </a:lnSpc>
                        <a:spcBef>
                          <a:spcPts val="300"/>
                        </a:spcBef>
                        <a:spcAft>
                          <a:spcPts val="300"/>
                        </a:spcAft>
                      </a:pPr>
                      <a:r>
                        <a:rPr lang="is-IS" sz="1200" b="1" u="none" strike="noStrike" kern="1200" dirty="0">
                          <a:solidFill>
                            <a:schemeClr val="dk1"/>
                          </a:solidFill>
                          <a:effectLst/>
                          <a:latin typeface="+mn-lt"/>
                          <a:ea typeface="+mn-ea"/>
                          <a:cs typeface="+mn-cs"/>
                        </a:rPr>
                        <a:t>(6 242 380)</a:t>
                      </a:r>
                    </a:p>
                  </a:txBody>
                  <a:tcPr marL="0" marR="0" marT="0" marB="0">
                    <a:solidFill>
                      <a:srgbClr val="EEF3F8"/>
                    </a:solidFill>
                  </a:tcPr>
                </a:tc>
                <a:tc>
                  <a:txBody>
                    <a:bodyPr/>
                    <a:lstStyle/>
                    <a:p>
                      <a:pPr marL="0" indent="0" algn="r" defTabSz="914400" rtl="0" eaLnBrk="1" fontAlgn="ctr" latinLnBrk="0" hangingPunct="1">
                        <a:lnSpc>
                          <a:spcPct val="110000"/>
                        </a:lnSpc>
                        <a:spcBef>
                          <a:spcPts val="300"/>
                        </a:spcBef>
                        <a:spcAft>
                          <a:spcPts val="300"/>
                        </a:spcAft>
                      </a:pPr>
                      <a:r>
                        <a:rPr lang="fi-FI" sz="1200" b="1" u="none" strike="noStrike" kern="1200" dirty="0">
                          <a:solidFill>
                            <a:schemeClr val="dk1"/>
                          </a:solidFill>
                          <a:effectLst/>
                          <a:latin typeface="+mn-lt"/>
                          <a:ea typeface="+mn-ea"/>
                          <a:cs typeface="+mn-cs"/>
                        </a:rPr>
                        <a:t>(8 962 998)</a:t>
                      </a:r>
                    </a:p>
                  </a:txBody>
                  <a:tcPr marL="0" marR="0" marT="0" marB="0">
                    <a:solidFill>
                      <a:srgbClr val="EEF3F8"/>
                    </a:solidFill>
                  </a:tcPr>
                </a:tc>
                <a:tc>
                  <a:txBody>
                    <a:bodyPr/>
                    <a:lstStyle/>
                    <a:p>
                      <a:pPr marL="0" indent="0" algn="r" defTabSz="914400" rtl="0" eaLnBrk="1" fontAlgn="ctr" latinLnBrk="0" hangingPunct="1">
                        <a:lnSpc>
                          <a:spcPct val="110000"/>
                        </a:lnSpc>
                        <a:spcBef>
                          <a:spcPts val="300"/>
                        </a:spcBef>
                        <a:spcAft>
                          <a:spcPts val="300"/>
                        </a:spcAft>
                      </a:pPr>
                      <a:r>
                        <a:rPr lang="fi-FI" sz="1200" b="1" u="none" strike="noStrike" kern="1200" dirty="0">
                          <a:solidFill>
                            <a:schemeClr val="dk1"/>
                          </a:solidFill>
                          <a:effectLst/>
                          <a:latin typeface="+mn-lt"/>
                          <a:ea typeface="+mn-ea"/>
                          <a:cs typeface="+mn-cs"/>
                        </a:rPr>
                        <a:t>(11 721 510)</a:t>
                      </a:r>
                    </a:p>
                  </a:txBody>
                  <a:tcPr marL="0" marR="0" marT="0" marB="0">
                    <a:solidFill>
                      <a:srgbClr val="EEF3F8"/>
                    </a:solidFill>
                  </a:tcPr>
                </a:tc>
                <a:tc>
                  <a:txBody>
                    <a:bodyPr/>
                    <a:lstStyle/>
                    <a:p>
                      <a:pPr marL="0" indent="0" algn="r" defTabSz="914400" rtl="0" eaLnBrk="1" fontAlgn="ctr" latinLnBrk="0" hangingPunct="1">
                        <a:lnSpc>
                          <a:spcPct val="110000"/>
                        </a:lnSpc>
                        <a:spcBef>
                          <a:spcPts val="300"/>
                        </a:spcBef>
                        <a:spcAft>
                          <a:spcPts val="300"/>
                        </a:spcAft>
                      </a:pPr>
                      <a:r>
                        <a:rPr lang="is-IS" sz="1200" b="1" u="none" strike="noStrike" kern="1200" dirty="0">
                          <a:solidFill>
                            <a:schemeClr val="dk1"/>
                          </a:solidFill>
                          <a:effectLst/>
                          <a:latin typeface="+mn-lt"/>
                          <a:ea typeface="+mn-ea"/>
                          <a:cs typeface="+mn-cs"/>
                        </a:rPr>
                        <a:t> (26 926 888) </a:t>
                      </a:r>
                    </a:p>
                  </a:txBody>
                  <a:tcPr marL="0" marR="0" marT="0" marB="0">
                    <a:solidFill>
                      <a:srgbClr val="EEF3F8"/>
                    </a:solidFill>
                  </a:tcPr>
                </a:tc>
                <a:extLst>
                  <a:ext uri="{0D108BD9-81ED-4DB2-BD59-A6C34878D82A}">
                    <a16:rowId xmlns:a16="http://schemas.microsoft.com/office/drawing/2014/main" val="10007"/>
                  </a:ext>
                </a:extLst>
              </a:tr>
              <a:tr h="360040">
                <a:tc>
                  <a:txBody>
                    <a:bodyPr/>
                    <a:lstStyle/>
                    <a:p>
                      <a:pPr marL="91440" algn="l" fontAlgn="ctr">
                        <a:lnSpc>
                          <a:spcPct val="130000"/>
                        </a:lnSpc>
                        <a:spcBef>
                          <a:spcPts val="300"/>
                        </a:spcBef>
                        <a:spcAft>
                          <a:spcPts val="300"/>
                        </a:spcAft>
                      </a:pPr>
                      <a:r>
                        <a:rPr lang="en-US" sz="1200" b="0" i="1" u="none" strike="noStrike" dirty="0">
                          <a:effectLst/>
                        </a:rPr>
                        <a:t>Net reduction to baseline</a:t>
                      </a:r>
                      <a:endParaRPr lang="en-US" sz="1200" b="0" i="1" u="none" strike="noStrike" dirty="0">
                        <a:effectLst/>
                        <a:latin typeface="Arial" charset="0"/>
                      </a:endParaRPr>
                    </a:p>
                  </a:txBody>
                  <a:tcPr marL="0" marR="0" marT="0" marB="0">
                    <a:solidFill>
                      <a:schemeClr val="bg1">
                        <a:lumMod val="95000"/>
                      </a:schemeClr>
                    </a:solidFill>
                  </a:tcPr>
                </a:tc>
                <a:tc>
                  <a:txBody>
                    <a:bodyPr/>
                    <a:lstStyle/>
                    <a:p>
                      <a:pPr marL="0" indent="0" algn="r" fontAlgn="ctr">
                        <a:lnSpc>
                          <a:spcPct val="110000"/>
                        </a:lnSpc>
                        <a:spcBef>
                          <a:spcPts val="300"/>
                        </a:spcBef>
                        <a:spcAft>
                          <a:spcPts val="300"/>
                        </a:spcAft>
                      </a:pPr>
                      <a:r>
                        <a:rPr lang="is-IS" sz="1200" b="0" i="1" u="none" strike="noStrike" dirty="0">
                          <a:effectLst/>
                        </a:rPr>
                        <a:t> (5 838 429) </a:t>
                      </a:r>
                      <a:endParaRPr lang="is-IS" sz="1200" b="0" i="1" u="none" strike="noStrike" dirty="0">
                        <a:solidFill>
                          <a:srgbClr val="000000"/>
                        </a:solidFill>
                        <a:effectLst/>
                        <a:latin typeface="Arial" charset="0"/>
                      </a:endParaRPr>
                    </a:p>
                  </a:txBody>
                  <a:tcPr marL="0" marR="0" marT="0" marB="0">
                    <a:solidFill>
                      <a:schemeClr val="bg1">
                        <a:lumMod val="95000"/>
                      </a:schemeClr>
                    </a:solidFill>
                  </a:tcPr>
                </a:tc>
                <a:tc>
                  <a:txBody>
                    <a:bodyPr/>
                    <a:lstStyle/>
                    <a:p>
                      <a:pPr marL="0" indent="0" algn="r" fontAlgn="ctr">
                        <a:lnSpc>
                          <a:spcPct val="110000"/>
                        </a:lnSpc>
                        <a:spcBef>
                          <a:spcPts val="300"/>
                        </a:spcBef>
                        <a:spcAft>
                          <a:spcPts val="300"/>
                        </a:spcAft>
                      </a:pPr>
                      <a:r>
                        <a:rPr lang="is-IS" sz="1200" b="0" i="1" u="none" strike="noStrike" dirty="0">
                          <a:effectLst/>
                        </a:rPr>
                        <a:t> (8 537 862) </a:t>
                      </a:r>
                      <a:endParaRPr lang="is-IS" sz="1200" b="0" i="1" u="none" strike="noStrike" dirty="0">
                        <a:solidFill>
                          <a:srgbClr val="000000"/>
                        </a:solidFill>
                        <a:effectLst/>
                        <a:latin typeface="Arial" charset="0"/>
                      </a:endParaRPr>
                    </a:p>
                  </a:txBody>
                  <a:tcPr marL="0" marR="0" marT="0" marB="0">
                    <a:solidFill>
                      <a:schemeClr val="bg1">
                        <a:lumMod val="95000"/>
                      </a:schemeClr>
                    </a:solidFill>
                  </a:tcPr>
                </a:tc>
                <a:tc>
                  <a:txBody>
                    <a:bodyPr/>
                    <a:lstStyle/>
                    <a:p>
                      <a:pPr marL="0" indent="0" algn="r" fontAlgn="ctr">
                        <a:lnSpc>
                          <a:spcPct val="110000"/>
                        </a:lnSpc>
                        <a:spcBef>
                          <a:spcPts val="300"/>
                        </a:spcBef>
                        <a:spcAft>
                          <a:spcPts val="300"/>
                        </a:spcAft>
                      </a:pPr>
                      <a:r>
                        <a:rPr lang="is-IS" sz="1200" b="0" i="1" u="none" strike="noStrike" dirty="0">
                          <a:effectLst/>
                        </a:rPr>
                        <a:t> (10 878 690) </a:t>
                      </a:r>
                      <a:endParaRPr lang="is-IS" sz="1200" b="0" i="1" u="none" strike="noStrike" dirty="0">
                        <a:solidFill>
                          <a:srgbClr val="000000"/>
                        </a:solidFill>
                        <a:effectLst/>
                        <a:latin typeface="Arial" charset="0"/>
                      </a:endParaRPr>
                    </a:p>
                  </a:txBody>
                  <a:tcPr marL="0" marR="0" marT="0" marB="0">
                    <a:solidFill>
                      <a:schemeClr val="bg1">
                        <a:lumMod val="95000"/>
                      </a:schemeClr>
                    </a:solidFill>
                  </a:tcPr>
                </a:tc>
                <a:tc>
                  <a:txBody>
                    <a:bodyPr/>
                    <a:lstStyle/>
                    <a:p>
                      <a:pPr marL="0" indent="0" algn="r" fontAlgn="ctr">
                        <a:lnSpc>
                          <a:spcPct val="110000"/>
                        </a:lnSpc>
                        <a:spcBef>
                          <a:spcPts val="300"/>
                        </a:spcBef>
                        <a:spcAft>
                          <a:spcPts val="300"/>
                        </a:spcAft>
                      </a:pPr>
                      <a:r>
                        <a:rPr lang="is-IS" sz="1200" b="0" i="1" u="none" strike="noStrike" dirty="0">
                          <a:effectLst/>
                        </a:rPr>
                        <a:t> (25 254 981) </a:t>
                      </a:r>
                      <a:endParaRPr lang="is-IS" sz="1200" b="0" i="1" u="none" strike="noStrike" dirty="0">
                        <a:solidFill>
                          <a:srgbClr val="000000"/>
                        </a:solidFill>
                        <a:effectLst/>
                        <a:latin typeface="Arial" charset="0"/>
                      </a:endParaRPr>
                    </a:p>
                  </a:txBody>
                  <a:tcPr marL="0" marR="0" marT="0" marB="0">
                    <a:solidFill>
                      <a:schemeClr val="bg1">
                        <a:lumMod val="95000"/>
                      </a:schemeClr>
                    </a:solidFill>
                  </a:tcPr>
                </a:tc>
                <a:extLst>
                  <a:ext uri="{0D108BD9-81ED-4DB2-BD59-A6C34878D82A}">
                    <a16:rowId xmlns:a16="http://schemas.microsoft.com/office/drawing/2014/main" val="131642118"/>
                  </a:ext>
                </a:extLst>
              </a:tr>
              <a:tr h="766934">
                <a:tc>
                  <a:txBody>
                    <a:bodyPr/>
                    <a:lstStyle/>
                    <a:p>
                      <a:pPr marL="91440" algn="l" defTabSz="914400" rtl="0" eaLnBrk="1" fontAlgn="ctr" latinLnBrk="0" hangingPunct="1">
                        <a:lnSpc>
                          <a:spcPct val="130000"/>
                        </a:lnSpc>
                        <a:spcBef>
                          <a:spcPts val="300"/>
                        </a:spcBef>
                        <a:spcAft>
                          <a:spcPts val="300"/>
                        </a:spcAft>
                      </a:pPr>
                      <a:r>
                        <a:rPr lang="en-US" sz="1200" b="1" u="none" strike="noStrike" kern="1200" dirty="0">
                          <a:solidFill>
                            <a:schemeClr val="dk1"/>
                          </a:solidFill>
                          <a:effectLst/>
                          <a:latin typeface="+mn-lt"/>
                          <a:ea typeface="+mn-ea"/>
                          <a:cs typeface="+mn-cs"/>
                        </a:rPr>
                        <a:t>Total: Preliminary Provincial Equitable Share for 2021 MTEF</a:t>
                      </a:r>
                    </a:p>
                  </a:txBody>
                  <a:tcPr marL="0" marR="0" marT="0" marB="0">
                    <a:solidFill>
                      <a:srgbClr val="EEF3F8"/>
                    </a:solidFill>
                  </a:tcPr>
                </a:tc>
                <a:tc>
                  <a:txBody>
                    <a:bodyPr/>
                    <a:lstStyle/>
                    <a:p>
                      <a:pPr marL="0" indent="0" algn="r" defTabSz="914400" rtl="0" eaLnBrk="1" fontAlgn="ctr" latinLnBrk="0" hangingPunct="1">
                        <a:lnSpc>
                          <a:spcPct val="110000"/>
                        </a:lnSpc>
                        <a:spcBef>
                          <a:spcPts val="300"/>
                        </a:spcBef>
                        <a:spcAft>
                          <a:spcPts val="300"/>
                        </a:spcAft>
                      </a:pPr>
                      <a:r>
                        <a:rPr lang="uk-UA" sz="1200" b="1" u="none" strike="noStrike" kern="1200" dirty="0">
                          <a:solidFill>
                            <a:schemeClr val="dk1"/>
                          </a:solidFill>
                          <a:effectLst/>
                          <a:latin typeface="+mn-lt"/>
                          <a:ea typeface="+mn-ea"/>
                          <a:cs typeface="+mn-cs"/>
                        </a:rPr>
                        <a:t>53</a:t>
                      </a:r>
                      <a:r>
                        <a:rPr lang="en-US" sz="1200" b="1" u="none" strike="noStrike" kern="1200" dirty="0">
                          <a:solidFill>
                            <a:schemeClr val="dk1"/>
                          </a:solidFill>
                          <a:effectLst/>
                          <a:latin typeface="+mn-lt"/>
                          <a:ea typeface="+mn-ea"/>
                          <a:cs typeface="+mn-cs"/>
                        </a:rPr>
                        <a:t> </a:t>
                      </a:r>
                      <a:r>
                        <a:rPr lang="uk-UA" sz="1200" b="1" u="none" strike="noStrike" kern="1200" dirty="0">
                          <a:solidFill>
                            <a:schemeClr val="dk1"/>
                          </a:solidFill>
                          <a:effectLst/>
                          <a:latin typeface="+mn-lt"/>
                          <a:ea typeface="+mn-ea"/>
                          <a:cs typeface="+mn-cs"/>
                        </a:rPr>
                        <a:t>437</a:t>
                      </a:r>
                      <a:r>
                        <a:rPr lang="en-US" sz="1200" b="1" u="none" strike="noStrike" kern="1200" dirty="0">
                          <a:solidFill>
                            <a:schemeClr val="dk1"/>
                          </a:solidFill>
                          <a:effectLst/>
                          <a:latin typeface="+mn-lt"/>
                          <a:ea typeface="+mn-ea"/>
                          <a:cs typeface="+mn-cs"/>
                        </a:rPr>
                        <a:t> </a:t>
                      </a:r>
                      <a:r>
                        <a:rPr lang="uk-UA" sz="1200" b="1" u="none" strike="noStrike" kern="1200" dirty="0">
                          <a:solidFill>
                            <a:schemeClr val="dk1"/>
                          </a:solidFill>
                          <a:effectLst/>
                          <a:latin typeface="+mn-lt"/>
                          <a:ea typeface="+mn-ea"/>
                          <a:cs typeface="+mn-cs"/>
                        </a:rPr>
                        <a:t>884 </a:t>
                      </a:r>
                    </a:p>
                  </a:txBody>
                  <a:tcPr marL="0" marR="0" marT="0" marB="0">
                    <a:solidFill>
                      <a:srgbClr val="EEF3F8"/>
                    </a:solidFill>
                  </a:tcPr>
                </a:tc>
                <a:tc>
                  <a:txBody>
                    <a:bodyPr/>
                    <a:lstStyle/>
                    <a:p>
                      <a:pPr marL="0" indent="0" algn="r" defTabSz="914400" rtl="0" eaLnBrk="1" fontAlgn="ctr" latinLnBrk="0" hangingPunct="1">
                        <a:lnSpc>
                          <a:spcPct val="110000"/>
                        </a:lnSpc>
                        <a:spcBef>
                          <a:spcPts val="300"/>
                        </a:spcBef>
                        <a:spcAft>
                          <a:spcPts val="300"/>
                        </a:spcAft>
                      </a:pPr>
                      <a:r>
                        <a:rPr lang="is-IS" sz="1200" b="1" u="none" strike="noStrike" kern="1200" dirty="0">
                          <a:solidFill>
                            <a:schemeClr val="dk1"/>
                          </a:solidFill>
                          <a:effectLst/>
                          <a:latin typeface="+mn-lt"/>
                          <a:ea typeface="+mn-ea"/>
                          <a:cs typeface="+mn-cs"/>
                        </a:rPr>
                        <a:t>54 656 157</a:t>
                      </a:r>
                    </a:p>
                  </a:txBody>
                  <a:tcPr marL="0" marR="0" marT="0" marB="0">
                    <a:solidFill>
                      <a:srgbClr val="EEF3F8"/>
                    </a:solidFill>
                  </a:tcPr>
                </a:tc>
                <a:tc>
                  <a:txBody>
                    <a:bodyPr/>
                    <a:lstStyle/>
                    <a:p>
                      <a:pPr marL="0" indent="0" algn="r" defTabSz="914400" rtl="0" eaLnBrk="1" fontAlgn="ctr" latinLnBrk="0" hangingPunct="1">
                        <a:lnSpc>
                          <a:spcPct val="110000"/>
                        </a:lnSpc>
                        <a:spcBef>
                          <a:spcPts val="300"/>
                        </a:spcBef>
                        <a:spcAft>
                          <a:spcPts val="300"/>
                        </a:spcAft>
                      </a:pPr>
                      <a:r>
                        <a:rPr lang="is-IS" sz="1200" b="1" u="none" strike="noStrike" kern="1200" dirty="0">
                          <a:solidFill>
                            <a:schemeClr val="dk1"/>
                          </a:solidFill>
                          <a:effectLst/>
                          <a:latin typeface="+mn-lt"/>
                          <a:ea typeface="+mn-ea"/>
                          <a:cs typeface="+mn-cs"/>
                        </a:rPr>
                        <a:t>55  159 059</a:t>
                      </a:r>
                    </a:p>
                  </a:txBody>
                  <a:tcPr marL="0" marR="0" marT="0" marB="0">
                    <a:solidFill>
                      <a:srgbClr val="EEF3F8"/>
                    </a:solidFill>
                  </a:tcPr>
                </a:tc>
                <a:tc>
                  <a:txBody>
                    <a:bodyPr/>
                    <a:lstStyle/>
                    <a:p>
                      <a:pPr marL="0" indent="0" algn="r" defTabSz="914400" rtl="0" eaLnBrk="1" fontAlgn="ctr" latinLnBrk="0" hangingPunct="1">
                        <a:lnSpc>
                          <a:spcPct val="110000"/>
                        </a:lnSpc>
                        <a:spcBef>
                          <a:spcPts val="300"/>
                        </a:spcBef>
                        <a:spcAft>
                          <a:spcPts val="300"/>
                        </a:spcAft>
                      </a:pPr>
                      <a:r>
                        <a:rPr lang="is-IS" sz="1200" b="1" u="none" strike="noStrike" kern="1200" dirty="0">
                          <a:solidFill>
                            <a:schemeClr val="dk1"/>
                          </a:solidFill>
                          <a:effectLst/>
                          <a:latin typeface="+mn-lt"/>
                          <a:ea typeface="+mn-ea"/>
                          <a:cs typeface="+mn-cs"/>
                        </a:rPr>
                        <a:t>163 253 100 </a:t>
                      </a:r>
                    </a:p>
                  </a:txBody>
                  <a:tcPr marL="0" marR="0" marT="0" marB="0">
                    <a:solidFill>
                      <a:srgbClr val="EEF3F8"/>
                    </a:solidFill>
                  </a:tcPr>
                </a:tc>
                <a:extLst>
                  <a:ext uri="{0D108BD9-81ED-4DB2-BD59-A6C34878D82A}">
                    <a16:rowId xmlns:a16="http://schemas.microsoft.com/office/drawing/2014/main" val="10014"/>
                  </a:ext>
                </a:extLst>
              </a:tr>
            </a:tbl>
          </a:graphicData>
        </a:graphic>
      </p:graphicFrame>
      <p:sp>
        <p:nvSpPr>
          <p:cNvPr id="7" name="Footer Placeholder 3">
            <a:extLst>
              <a:ext uri="{FF2B5EF4-FFF2-40B4-BE49-F238E27FC236}">
                <a16:creationId xmlns:a16="http://schemas.microsoft.com/office/drawing/2014/main" id="{CD79154D-B2FB-4140-BC76-85FAF5878BC4}"/>
              </a:ext>
            </a:extLst>
          </p:cNvPr>
          <p:cNvSpPr>
            <a:spLocks noGrp="1"/>
          </p:cNvSpPr>
          <p:nvPr>
            <p:ph type="ftr" sz="quarter" idx="3"/>
          </p:nvPr>
        </p:nvSpPr>
        <p:spPr>
          <a:xfrm>
            <a:off x="4067175" y="6453336"/>
            <a:ext cx="4138613" cy="230188"/>
          </a:xfrm>
        </p:spPr>
        <p:txBody>
          <a:bodyPr/>
          <a:lstStyle/>
          <a:p>
            <a:r>
              <a:rPr lang="en-GB" dirty="0">
                <a:solidFill>
                  <a:srgbClr val="998F86"/>
                </a:solidFill>
              </a:rPr>
              <a:t>Budget Committee Presentation </a:t>
            </a:r>
          </a:p>
        </p:txBody>
      </p:sp>
      <p:sp>
        <p:nvSpPr>
          <p:cNvPr id="4" name="Slide Number Placeholder 3">
            <a:extLst>
              <a:ext uri="{FF2B5EF4-FFF2-40B4-BE49-F238E27FC236}">
                <a16:creationId xmlns:a16="http://schemas.microsoft.com/office/drawing/2014/main" id="{7D26AF3E-B157-44CA-9D68-BD2E7C280FAD}"/>
              </a:ext>
            </a:extLst>
          </p:cNvPr>
          <p:cNvSpPr>
            <a:spLocks noGrp="1"/>
          </p:cNvSpPr>
          <p:nvPr>
            <p:ph type="sldNum" sz="quarter" idx="4"/>
          </p:nvPr>
        </p:nvSpPr>
        <p:spPr/>
        <p:txBody>
          <a:bodyPr/>
          <a:lstStyle/>
          <a:p>
            <a:fld id="{8406839F-D7A4-4E5D-B93D-768AD4D1DB36}" type="slidenum">
              <a:rPr lang="en-ZA" smtClean="0">
                <a:solidFill>
                  <a:srgbClr val="003399"/>
                </a:solidFill>
              </a:rPr>
              <a:pPr/>
              <a:t>15</a:t>
            </a:fld>
            <a:endParaRPr lang="en-ZA" dirty="0">
              <a:solidFill>
                <a:srgbClr val="003399"/>
              </a:solidFill>
            </a:endParaRPr>
          </a:p>
        </p:txBody>
      </p:sp>
    </p:spTree>
    <p:extLst>
      <p:ext uri="{BB962C8B-B14F-4D97-AF65-F5344CB8AC3E}">
        <p14:creationId xmlns:p14="http://schemas.microsoft.com/office/powerpoint/2010/main" val="316810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1489"/>
                </a:solidFill>
              </a:rPr>
              <a:t>WC preliminary compensation estimates (20/21 to 23/24)</a:t>
            </a:r>
          </a:p>
        </p:txBody>
      </p:sp>
      <p:sp>
        <p:nvSpPr>
          <p:cNvPr id="4" name="Footer Placeholder 3"/>
          <p:cNvSpPr>
            <a:spLocks noGrp="1"/>
          </p:cNvSpPr>
          <p:nvPr>
            <p:ph type="ftr" sz="quarter" idx="3"/>
          </p:nvPr>
        </p:nvSpPr>
        <p:spPr/>
        <p:txBody>
          <a:bodyPr/>
          <a:lstStyle/>
          <a:p>
            <a:r>
              <a:rPr lang="en-GB">
                <a:solidFill>
                  <a:srgbClr val="998F86"/>
                </a:solidFill>
              </a:rPr>
              <a:t>Budget Committee Presentation </a:t>
            </a:r>
            <a:endParaRPr lang="en-GB" dirty="0">
              <a:solidFill>
                <a:srgbClr val="998F86"/>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34501588"/>
              </p:ext>
            </p:extLst>
          </p:nvPr>
        </p:nvGraphicFramePr>
        <p:xfrm>
          <a:off x="295275" y="1121222"/>
          <a:ext cx="8281988" cy="2163762"/>
        </p:xfrm>
        <a:graphic>
          <a:graphicData uri="http://schemas.openxmlformats.org/presentationml/2006/ole">
            <mc:AlternateContent xmlns:mc="http://schemas.openxmlformats.org/markup-compatibility/2006">
              <mc:Choice xmlns:v="urn:schemas-microsoft-com:vml" Requires="v">
                <p:oleObj spid="_x0000_s17411" name="Worksheet" r:id="rId3" imgW="6495839" imgH="1876238" progId="Excel.Sheet.12">
                  <p:embed/>
                </p:oleObj>
              </mc:Choice>
              <mc:Fallback>
                <p:oleObj name="Worksheet" r:id="rId3" imgW="6495839" imgH="1876238" progId="Excel.Sheet.12">
                  <p:embed/>
                  <p:pic>
                    <p:nvPicPr>
                      <p:cNvPr id="6" name="Object 5"/>
                      <p:cNvPicPr/>
                      <p:nvPr/>
                    </p:nvPicPr>
                    <p:blipFill>
                      <a:blip r:embed="rId4"/>
                      <a:stretch>
                        <a:fillRect/>
                      </a:stretch>
                    </p:blipFill>
                    <p:spPr>
                      <a:xfrm>
                        <a:off x="295275" y="1121222"/>
                        <a:ext cx="8281988" cy="2163762"/>
                      </a:xfrm>
                      <a:prstGeom prst="rect">
                        <a:avLst/>
                      </a:prstGeom>
                    </p:spPr>
                  </p:pic>
                </p:oleObj>
              </mc:Fallback>
            </mc:AlternateContent>
          </a:graphicData>
        </a:graphic>
      </p:graphicFrame>
      <p:sp>
        <p:nvSpPr>
          <p:cNvPr id="13" name="Text Placeholder 12"/>
          <p:cNvSpPr txBox="1">
            <a:spLocks noGrp="1"/>
          </p:cNvSpPr>
          <p:nvPr>
            <p:ph type="body" sz="quarter" idx="10"/>
          </p:nvPr>
        </p:nvSpPr>
        <p:spPr>
          <a:xfrm>
            <a:off x="295274" y="3345444"/>
            <a:ext cx="3268613" cy="2992339"/>
          </a:xfrm>
          <a:prstGeom prst="rect">
            <a:avLst/>
          </a:prstGeom>
          <a:solidFill>
            <a:srgbClr val="B5121B"/>
          </a:solidFill>
        </p:spPr>
        <p:txBody>
          <a:bodyPr wrap="square" rtlCol="0">
            <a:spAutoFit/>
          </a:bodyPr>
          <a:lstStyle/>
          <a:p>
            <a:pPr lvl="0"/>
            <a:r>
              <a:rPr lang="en-ZA" sz="2000" b="1" dirty="0">
                <a:solidFill>
                  <a:schemeClr val="bg1"/>
                </a:solidFill>
              </a:rPr>
              <a:t>Total CoE reduction for 20/21 – 23/24 is </a:t>
            </a:r>
            <a:r>
              <a:rPr lang="en-ZA" sz="2000" b="1" u="sng" dirty="0">
                <a:solidFill>
                  <a:schemeClr val="bg1"/>
                </a:solidFill>
              </a:rPr>
              <a:t>R26.1bn:</a:t>
            </a:r>
          </a:p>
          <a:p>
            <a:pPr marL="285750" lvl="0" indent="-285750">
              <a:buFont typeface="Arial" panose="020B0604020202020204" pitchFamily="34" charset="0"/>
              <a:buChar char="•"/>
            </a:pPr>
            <a:r>
              <a:rPr lang="en-ZA" sz="2000" b="0" dirty="0">
                <a:solidFill>
                  <a:schemeClr val="bg1"/>
                </a:solidFill>
              </a:rPr>
              <a:t>First reduction due to unaffordable 2018 Wage bill – R15.9bn</a:t>
            </a:r>
          </a:p>
          <a:p>
            <a:pPr marL="285750" lvl="0" indent="-285750">
              <a:buFont typeface="Arial" panose="020B0604020202020204" pitchFamily="34" charset="0"/>
              <a:buChar char="•"/>
            </a:pPr>
            <a:r>
              <a:rPr lang="en-ZA" sz="2000" b="0" dirty="0">
                <a:solidFill>
                  <a:schemeClr val="bg1"/>
                </a:solidFill>
              </a:rPr>
              <a:t>Second reduction-  fiscal consolidation to stabilise public debt  – R10.2bn </a:t>
            </a:r>
          </a:p>
        </p:txBody>
      </p:sp>
      <p:pic>
        <p:nvPicPr>
          <p:cNvPr id="7185" name="Chart 5"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726" y="3345444"/>
            <a:ext cx="4824537" cy="29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50BEB8B-8910-45D5-91D7-7465745B1428}"/>
              </a:ext>
            </a:extLst>
          </p:cNvPr>
          <p:cNvSpPr>
            <a:spLocks noGrp="1"/>
          </p:cNvSpPr>
          <p:nvPr>
            <p:ph type="sldNum" sz="quarter" idx="4"/>
          </p:nvPr>
        </p:nvSpPr>
        <p:spPr/>
        <p:txBody>
          <a:bodyPr/>
          <a:lstStyle/>
          <a:p>
            <a:fld id="{8406839F-D7A4-4E5D-B93D-768AD4D1DB36}" type="slidenum">
              <a:rPr lang="en-ZA" smtClean="0">
                <a:solidFill>
                  <a:srgbClr val="003399"/>
                </a:solidFill>
              </a:rPr>
              <a:pPr/>
              <a:t>16</a:t>
            </a:fld>
            <a:endParaRPr lang="en-ZA" dirty="0">
              <a:solidFill>
                <a:srgbClr val="003399"/>
              </a:solidFill>
            </a:endParaRPr>
          </a:p>
        </p:txBody>
      </p:sp>
    </p:spTree>
    <p:extLst>
      <p:ext uri="{BB962C8B-B14F-4D97-AF65-F5344CB8AC3E}">
        <p14:creationId xmlns:p14="http://schemas.microsoft.com/office/powerpoint/2010/main" val="61400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42" y="260648"/>
            <a:ext cx="8597205" cy="559256"/>
          </a:xfrm>
        </p:spPr>
        <p:txBody>
          <a:bodyPr/>
          <a:lstStyle/>
          <a:p>
            <a:r>
              <a:rPr lang="en-ZA" dirty="0">
                <a:solidFill>
                  <a:srgbClr val="001489"/>
                </a:solidFill>
              </a:rPr>
              <a:t>Budgetary and service delivery risks facing the Province</a:t>
            </a:r>
          </a:p>
        </p:txBody>
      </p:sp>
      <p:sp>
        <p:nvSpPr>
          <p:cNvPr id="4" name="Footer Placeholder 3"/>
          <p:cNvSpPr>
            <a:spLocks noGrp="1"/>
          </p:cNvSpPr>
          <p:nvPr>
            <p:ph type="ftr" sz="quarter" idx="3"/>
          </p:nvPr>
        </p:nvSpPr>
        <p:spPr>
          <a:xfrm>
            <a:off x="4043080" y="6468150"/>
            <a:ext cx="4489360" cy="230832"/>
          </a:xfrm>
        </p:spPr>
        <p:txBody>
          <a:bodyPr/>
          <a:lstStyle/>
          <a:p>
            <a:r>
              <a:rPr lang="en-ZA"/>
              <a:t>Budget Committee Presentation </a:t>
            </a:r>
            <a:endParaRPr lang="en-GB" dirty="0"/>
          </a:p>
        </p:txBody>
      </p:sp>
      <p:sp>
        <p:nvSpPr>
          <p:cNvPr id="5" name="Text Placeholder 4"/>
          <p:cNvSpPr>
            <a:spLocks noGrp="1"/>
          </p:cNvSpPr>
          <p:nvPr>
            <p:ph type="body" sz="quarter" idx="10"/>
          </p:nvPr>
        </p:nvSpPr>
        <p:spPr>
          <a:xfrm>
            <a:off x="557439" y="1052736"/>
            <a:ext cx="8480379" cy="5178666"/>
          </a:xfrm>
        </p:spPr>
        <p:txBody>
          <a:bodyPr>
            <a:normAutofit fontScale="85000" lnSpcReduction="20000"/>
          </a:bodyPr>
          <a:lstStyle/>
          <a:p>
            <a:pPr marL="263525" indent="-263525">
              <a:lnSpc>
                <a:spcPct val="130000"/>
              </a:lnSpc>
              <a:spcBef>
                <a:spcPts val="1000"/>
              </a:spcBef>
              <a:buBlip>
                <a:blip r:embed="rId2"/>
              </a:buBlip>
            </a:pPr>
            <a:r>
              <a:rPr lang="en-US" dirty="0">
                <a:ea typeface="Times New Roman" panose="02020603050405020304" pitchFamily="18" charset="0"/>
                <a:cs typeface="Arial" panose="020B0604020202020204" pitchFamily="34" charset="0"/>
              </a:rPr>
              <a:t>Budgetary and service delivery risks, include: </a:t>
            </a:r>
          </a:p>
          <a:p>
            <a:pPr marL="539750" lvl="2" indent="-276225">
              <a:lnSpc>
                <a:spcPct val="130000"/>
              </a:lnSpc>
              <a:spcBef>
                <a:spcPts val="800"/>
              </a:spcBef>
              <a:buClr>
                <a:srgbClr val="998F86"/>
              </a:buClr>
              <a:tabLst>
                <a:tab pos="442913" algn="l"/>
              </a:tabLst>
            </a:pPr>
            <a:r>
              <a:rPr lang="en-US" dirty="0"/>
              <a:t>Deterioration in the fiscal environment  </a:t>
            </a:r>
          </a:p>
          <a:p>
            <a:pPr marL="539750" lvl="2" indent="-276225">
              <a:lnSpc>
                <a:spcPct val="130000"/>
              </a:lnSpc>
              <a:spcBef>
                <a:spcPts val="800"/>
              </a:spcBef>
              <a:buClr>
                <a:srgbClr val="998F86"/>
              </a:buClr>
              <a:tabLst>
                <a:tab pos="442913" algn="l"/>
              </a:tabLst>
            </a:pPr>
            <a:r>
              <a:rPr lang="en-US" dirty="0"/>
              <a:t>Increasing population growth, high unemployment, high poverty and inequality, burden of disease, and resultant service load pressures</a:t>
            </a:r>
          </a:p>
          <a:p>
            <a:pPr marL="539750" lvl="2" indent="-276225">
              <a:lnSpc>
                <a:spcPct val="130000"/>
              </a:lnSpc>
              <a:spcBef>
                <a:spcPts val="800"/>
              </a:spcBef>
              <a:buClr>
                <a:srgbClr val="998F86"/>
              </a:buClr>
              <a:tabLst>
                <a:tab pos="442913" algn="l"/>
              </a:tabLst>
            </a:pPr>
            <a:r>
              <a:rPr lang="en-US" dirty="0"/>
              <a:t>High violent crime and lack of safety</a:t>
            </a:r>
          </a:p>
          <a:p>
            <a:pPr marL="539750" lvl="2" indent="-276225">
              <a:lnSpc>
                <a:spcPct val="130000"/>
              </a:lnSpc>
              <a:spcBef>
                <a:spcPts val="800"/>
              </a:spcBef>
              <a:buClr>
                <a:srgbClr val="998F86"/>
              </a:buClr>
              <a:tabLst>
                <a:tab pos="442913" algn="l"/>
              </a:tabLst>
            </a:pPr>
            <a:r>
              <a:rPr lang="en-US" dirty="0"/>
              <a:t>Severe public transport and mobility challenges </a:t>
            </a:r>
          </a:p>
          <a:p>
            <a:pPr marL="539750" lvl="2" indent="-276225">
              <a:lnSpc>
                <a:spcPct val="130000"/>
              </a:lnSpc>
              <a:spcBef>
                <a:spcPts val="800"/>
              </a:spcBef>
              <a:buClr>
                <a:srgbClr val="998F86"/>
              </a:buClr>
              <a:tabLst>
                <a:tab pos="442913" algn="l"/>
              </a:tabLst>
            </a:pPr>
            <a:r>
              <a:rPr lang="en-US" dirty="0"/>
              <a:t>Prolonged period of drought, energy security, climate change, environmental degradation; and the </a:t>
            </a:r>
          </a:p>
          <a:p>
            <a:pPr marL="539750" lvl="2" indent="-276225">
              <a:lnSpc>
                <a:spcPct val="130000"/>
              </a:lnSpc>
              <a:spcBef>
                <a:spcPts val="800"/>
              </a:spcBef>
              <a:buClr>
                <a:srgbClr val="998F86"/>
              </a:buClr>
              <a:tabLst>
                <a:tab pos="442913" algn="l"/>
              </a:tabLst>
            </a:pPr>
            <a:r>
              <a:rPr lang="en-US" dirty="0"/>
              <a:t>Financial sustainability of municipalities </a:t>
            </a:r>
            <a:endParaRPr lang="en-ZA" dirty="0"/>
          </a:p>
          <a:p>
            <a:pPr marL="263525" indent="-263525">
              <a:lnSpc>
                <a:spcPct val="130000"/>
              </a:lnSpc>
              <a:spcBef>
                <a:spcPts val="1800"/>
              </a:spcBef>
              <a:buBlip>
                <a:blip r:embed="rId2"/>
              </a:buBlip>
            </a:pPr>
            <a:r>
              <a:rPr lang="en-ZA" dirty="0">
                <a:ea typeface="Times New Roman" panose="02020603050405020304" pitchFamily="18" charset="0"/>
                <a:cs typeface="Arial" panose="020B0604020202020204" pitchFamily="34" charset="0"/>
              </a:rPr>
              <a:t>Greatest risk to the Provincial </a:t>
            </a:r>
            <a:r>
              <a:rPr lang="en-ZA" dirty="0" err="1">
                <a:ea typeface="Times New Roman" panose="02020603050405020304" pitchFamily="18" charset="0"/>
                <a:cs typeface="Arial" panose="020B0604020202020204" pitchFamily="34" charset="0"/>
              </a:rPr>
              <a:t>fiscus</a:t>
            </a:r>
            <a:r>
              <a:rPr lang="en-ZA" dirty="0">
                <a:ea typeface="Times New Roman" panose="02020603050405020304" pitchFamily="18" charset="0"/>
                <a:cs typeface="Arial" panose="020B0604020202020204" pitchFamily="34" charset="0"/>
              </a:rPr>
              <a:t> is that of a reduced fiscal envelope</a:t>
            </a:r>
            <a:r>
              <a:rPr lang="en-ZA" b="0" dirty="0">
                <a:ea typeface="Times New Roman" panose="02020603050405020304" pitchFamily="18" charset="0"/>
                <a:cs typeface="Arial" panose="020B0604020202020204" pitchFamily="34" charset="0"/>
              </a:rPr>
              <a:t>, which could have serious implications on service delivery such as :</a:t>
            </a:r>
          </a:p>
          <a:p>
            <a:pPr marL="539750" lvl="2" indent="-276225">
              <a:lnSpc>
                <a:spcPct val="130000"/>
              </a:lnSpc>
              <a:spcBef>
                <a:spcPts val="800"/>
              </a:spcBef>
              <a:buClr>
                <a:srgbClr val="998F86"/>
              </a:buClr>
            </a:pPr>
            <a:r>
              <a:rPr lang="en-ZA" dirty="0"/>
              <a:t>increasing teacher-learner ratio</a:t>
            </a:r>
          </a:p>
          <a:p>
            <a:pPr marL="539750" lvl="2" indent="-276225">
              <a:lnSpc>
                <a:spcPct val="130000"/>
              </a:lnSpc>
              <a:spcBef>
                <a:spcPts val="800"/>
              </a:spcBef>
              <a:buClr>
                <a:srgbClr val="998F86"/>
              </a:buClr>
            </a:pPr>
            <a:r>
              <a:rPr lang="en-ZA" dirty="0"/>
              <a:t>non-compliance with infrastructure norms and standards at public facilities</a:t>
            </a:r>
          </a:p>
          <a:p>
            <a:pPr marL="539750" lvl="2" indent="-276225">
              <a:lnSpc>
                <a:spcPct val="130000"/>
              </a:lnSpc>
              <a:spcBef>
                <a:spcPts val="800"/>
              </a:spcBef>
              <a:buClr>
                <a:srgbClr val="998F86"/>
              </a:buClr>
            </a:pPr>
            <a:r>
              <a:rPr lang="en-ZA" dirty="0"/>
              <a:t>decreased access to- and quality of- public health services and standards and longer waiting times for emergency services</a:t>
            </a:r>
          </a:p>
          <a:p>
            <a:pPr marL="539750" lvl="2" indent="-276225">
              <a:lnSpc>
                <a:spcPct val="130000"/>
              </a:lnSpc>
              <a:spcBef>
                <a:spcPts val="800"/>
              </a:spcBef>
              <a:buClr>
                <a:srgbClr val="998F86"/>
              </a:buClr>
            </a:pPr>
            <a:r>
              <a:rPr lang="en-ZA" dirty="0"/>
              <a:t>inability to adequately provide social services and support to vulnerable groups</a:t>
            </a:r>
          </a:p>
          <a:p>
            <a:pPr marL="630238" lvl="2" indent="-268288">
              <a:lnSpc>
                <a:spcPct val="120000"/>
              </a:lnSpc>
              <a:spcBef>
                <a:spcPts val="800"/>
              </a:spcBef>
              <a:buClr>
                <a:srgbClr val="998F86"/>
              </a:buClr>
              <a:tabLst>
                <a:tab pos="630238" algn="l"/>
              </a:tabLst>
            </a:pPr>
            <a:endParaRPr lang="en-ZA" dirty="0"/>
          </a:p>
          <a:p>
            <a:pPr>
              <a:lnSpc>
                <a:spcPct val="120000"/>
              </a:lnSpc>
            </a:pPr>
            <a:endParaRPr lang="en-ZA" dirty="0"/>
          </a:p>
          <a:p>
            <a:pPr lvl="1"/>
            <a:endParaRPr lang="en-ZA" dirty="0"/>
          </a:p>
        </p:txBody>
      </p:sp>
      <p:sp>
        <p:nvSpPr>
          <p:cNvPr id="6" name="Slide Number Placeholder 5">
            <a:extLst>
              <a:ext uri="{FF2B5EF4-FFF2-40B4-BE49-F238E27FC236}">
                <a16:creationId xmlns:a16="http://schemas.microsoft.com/office/drawing/2014/main" id="{AC7BC535-578D-4FF7-9829-7DC39982F2AA}"/>
              </a:ext>
            </a:extLst>
          </p:cNvPr>
          <p:cNvSpPr>
            <a:spLocks noGrp="1"/>
          </p:cNvSpPr>
          <p:nvPr>
            <p:ph type="sldNum" sz="quarter" idx="4"/>
          </p:nvPr>
        </p:nvSpPr>
        <p:spPr/>
        <p:txBody>
          <a:bodyPr/>
          <a:lstStyle/>
          <a:p>
            <a:fld id="{8406839F-D7A4-4E5D-B93D-768AD4D1DB36}" type="slidenum">
              <a:rPr lang="en-ZA" smtClean="0"/>
              <a:pPr/>
              <a:t>17</a:t>
            </a:fld>
            <a:endParaRPr lang="en-ZA" dirty="0"/>
          </a:p>
        </p:txBody>
      </p:sp>
    </p:spTree>
    <p:extLst>
      <p:ext uri="{BB962C8B-B14F-4D97-AF65-F5344CB8AC3E}">
        <p14:creationId xmlns:p14="http://schemas.microsoft.com/office/powerpoint/2010/main" val="201384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87388" y="1988840"/>
            <a:ext cx="8281291" cy="1728192"/>
          </a:xfrm>
        </p:spPr>
        <p:txBody>
          <a:bodyPr>
            <a:noAutofit/>
          </a:bodyPr>
          <a:lstStyle/>
          <a:p>
            <a:r>
              <a:rPr lang="en-GB" b="1" dirty="0"/>
              <a:t>How does the WCG respond?</a:t>
            </a:r>
          </a:p>
        </p:txBody>
      </p:sp>
      <p:pic>
        <p:nvPicPr>
          <p:cNvPr id="3" name="Picture 2">
            <a:extLst>
              <a:ext uri="{FF2B5EF4-FFF2-40B4-BE49-F238E27FC236}">
                <a16:creationId xmlns:a16="http://schemas.microsoft.com/office/drawing/2014/main" id="{E3A6673C-926A-4DCD-98E0-78A56DE7C76B}"/>
              </a:ext>
            </a:extLst>
          </p:cNvPr>
          <p:cNvPicPr>
            <a:picLocks noChangeAspect="1"/>
          </p:cNvPicPr>
          <p:nvPr/>
        </p:nvPicPr>
        <p:blipFill>
          <a:blip r:embed="rId4"/>
          <a:stretch>
            <a:fillRect/>
          </a:stretch>
        </p:blipFill>
        <p:spPr>
          <a:xfrm>
            <a:off x="107505" y="3501009"/>
            <a:ext cx="1732330" cy="2016224"/>
          </a:xfrm>
          <a:prstGeom prst="rect">
            <a:avLst/>
          </a:prstGeom>
          <a:ln>
            <a:solidFill>
              <a:schemeClr val="tx2">
                <a:lumMod val="40000"/>
                <a:lumOff val="60000"/>
              </a:schemeClr>
            </a:solidFill>
          </a:ln>
        </p:spPr>
      </p:pic>
      <p:pic>
        <p:nvPicPr>
          <p:cNvPr id="4" name="Picture 3">
            <a:extLst>
              <a:ext uri="{FF2B5EF4-FFF2-40B4-BE49-F238E27FC236}">
                <a16:creationId xmlns:a16="http://schemas.microsoft.com/office/drawing/2014/main" id="{67C91BAA-9D9B-486E-AD28-32BBAD328C2F}"/>
              </a:ext>
            </a:extLst>
          </p:cNvPr>
          <p:cNvPicPr>
            <a:picLocks noChangeAspect="1"/>
          </p:cNvPicPr>
          <p:nvPr/>
        </p:nvPicPr>
        <p:blipFill>
          <a:blip r:embed="rId5"/>
          <a:stretch>
            <a:fillRect/>
          </a:stretch>
        </p:blipFill>
        <p:spPr>
          <a:xfrm>
            <a:off x="1977271" y="3501009"/>
            <a:ext cx="1730633" cy="2016224"/>
          </a:xfrm>
          <a:prstGeom prst="rect">
            <a:avLst/>
          </a:prstGeom>
          <a:ln>
            <a:solidFill>
              <a:schemeClr val="tx2">
                <a:lumMod val="40000"/>
                <a:lumOff val="60000"/>
              </a:schemeClr>
            </a:solidFill>
          </a:ln>
        </p:spPr>
      </p:pic>
      <p:pic>
        <p:nvPicPr>
          <p:cNvPr id="5" name="Picture 4">
            <a:extLst>
              <a:ext uri="{FF2B5EF4-FFF2-40B4-BE49-F238E27FC236}">
                <a16:creationId xmlns:a16="http://schemas.microsoft.com/office/drawing/2014/main" id="{52F15ED9-2B27-4BA1-9557-06FAC9D18F01}"/>
              </a:ext>
            </a:extLst>
          </p:cNvPr>
          <p:cNvPicPr>
            <a:picLocks noChangeAspect="1"/>
          </p:cNvPicPr>
          <p:nvPr/>
        </p:nvPicPr>
        <p:blipFill>
          <a:blip r:embed="rId6"/>
          <a:stretch>
            <a:fillRect/>
          </a:stretch>
        </p:blipFill>
        <p:spPr>
          <a:xfrm>
            <a:off x="3820612" y="3501008"/>
            <a:ext cx="1681236" cy="2016225"/>
          </a:xfrm>
          <a:prstGeom prst="rect">
            <a:avLst/>
          </a:prstGeom>
          <a:ln>
            <a:solidFill>
              <a:schemeClr val="tx2">
                <a:lumMod val="40000"/>
                <a:lumOff val="60000"/>
              </a:schemeClr>
            </a:solidFill>
          </a:ln>
        </p:spPr>
      </p:pic>
      <p:pic>
        <p:nvPicPr>
          <p:cNvPr id="2" name="Picture 1"/>
          <p:cNvPicPr>
            <a:picLocks noChangeAspect="1"/>
          </p:cNvPicPr>
          <p:nvPr/>
        </p:nvPicPr>
        <p:blipFill>
          <a:blip r:embed="rId7"/>
          <a:stretch>
            <a:fillRect/>
          </a:stretch>
        </p:blipFill>
        <p:spPr>
          <a:xfrm>
            <a:off x="7336166" y="3501008"/>
            <a:ext cx="1729289" cy="2016225"/>
          </a:xfrm>
          <a:prstGeom prst="rect">
            <a:avLst/>
          </a:prstGeom>
          <a:ln>
            <a:solidFill>
              <a:schemeClr val="tx2">
                <a:lumMod val="40000"/>
                <a:lumOff val="60000"/>
              </a:schemeClr>
            </a:solidFill>
          </a:ln>
        </p:spPr>
      </p:pic>
      <p:pic>
        <p:nvPicPr>
          <p:cNvPr id="8" name="Picture 7"/>
          <p:cNvPicPr>
            <a:picLocks noChangeAspect="1"/>
          </p:cNvPicPr>
          <p:nvPr/>
        </p:nvPicPr>
        <p:blipFill>
          <a:blip r:embed="rId8"/>
          <a:stretch>
            <a:fillRect/>
          </a:stretch>
        </p:blipFill>
        <p:spPr>
          <a:xfrm>
            <a:off x="5581121" y="3501008"/>
            <a:ext cx="1704719" cy="2016225"/>
          </a:xfrm>
          <a:prstGeom prst="rect">
            <a:avLst/>
          </a:prstGeom>
          <a:ln>
            <a:solidFill>
              <a:schemeClr val="tx2">
                <a:lumMod val="40000"/>
                <a:lumOff val="60000"/>
              </a:schemeClr>
            </a:solidFill>
          </a:ln>
        </p:spPr>
      </p:pic>
    </p:spTree>
    <p:custDataLst>
      <p:tags r:id="rId1"/>
    </p:custDataLst>
    <p:extLst>
      <p:ext uri="{BB962C8B-B14F-4D97-AF65-F5344CB8AC3E}">
        <p14:creationId xmlns:p14="http://schemas.microsoft.com/office/powerpoint/2010/main" val="985891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597205" cy="559256"/>
          </a:xfrm>
        </p:spPr>
        <p:txBody>
          <a:bodyPr/>
          <a:lstStyle/>
          <a:p>
            <a:r>
              <a:rPr lang="en-US" dirty="0">
                <a:solidFill>
                  <a:srgbClr val="001489"/>
                </a:solidFill>
              </a:rPr>
              <a:t>The Western Cape Fiscal Strategy maintains sustainability</a:t>
            </a:r>
          </a:p>
        </p:txBody>
      </p:sp>
      <p:sp>
        <p:nvSpPr>
          <p:cNvPr id="3" name="Footer Placeholder 2"/>
          <p:cNvSpPr>
            <a:spLocks noGrp="1"/>
          </p:cNvSpPr>
          <p:nvPr>
            <p:ph type="ftr" sz="quarter" idx="3"/>
          </p:nvPr>
        </p:nvSpPr>
        <p:spPr>
          <a:xfrm>
            <a:off x="4043080" y="6468150"/>
            <a:ext cx="4417352" cy="230832"/>
          </a:xfrm>
        </p:spPr>
        <p:txBody>
          <a:bodyPr/>
          <a:lstStyle/>
          <a:p>
            <a:r>
              <a:rPr lang="en-ZA"/>
              <a:t>Budget Committee Presentation </a:t>
            </a:r>
            <a:endParaRPr lang="en-GB" dirty="0"/>
          </a:p>
        </p:txBody>
      </p:sp>
      <p:sp>
        <p:nvSpPr>
          <p:cNvPr id="8" name="Text Placeholder 7"/>
          <p:cNvSpPr>
            <a:spLocks noGrp="1"/>
          </p:cNvSpPr>
          <p:nvPr>
            <p:ph type="body" sz="quarter" idx="10"/>
          </p:nvPr>
        </p:nvSpPr>
        <p:spPr>
          <a:xfrm>
            <a:off x="707504" y="3933057"/>
            <a:ext cx="4800600" cy="360039"/>
          </a:xfrm>
        </p:spPr>
        <p:txBody>
          <a:bodyPr>
            <a:normAutofit/>
          </a:bodyPr>
          <a:lstStyle/>
          <a:p>
            <a:r>
              <a:rPr lang="en-US" sz="1200" dirty="0"/>
              <a:t>Principles supporting the WCG’s Fiscal Strategy</a:t>
            </a:r>
          </a:p>
          <a:p>
            <a:endParaRPr lang="en-US" dirty="0"/>
          </a:p>
          <a:p>
            <a:endParaRPr lang="en-US" dirty="0"/>
          </a:p>
          <a:p>
            <a:endParaRPr lang="en-US" dirty="0"/>
          </a:p>
          <a:p>
            <a:endParaRPr lang="en-US" dirty="0"/>
          </a:p>
          <a:p>
            <a:endParaRPr lang="en-US" dirty="0"/>
          </a:p>
          <a:p>
            <a:endParaRPr lang="en-US" dirty="0"/>
          </a:p>
          <a:p>
            <a:endParaRPr lang="en-ZA" dirty="0"/>
          </a:p>
          <a:p>
            <a:endParaRPr lang="en-ZA" dirty="0"/>
          </a:p>
        </p:txBody>
      </p:sp>
      <p:graphicFrame>
        <p:nvGraphicFramePr>
          <p:cNvPr id="9" name="Diagram 8"/>
          <p:cNvGraphicFramePr/>
          <p:nvPr>
            <p:extLst>
              <p:ext uri="{D42A27DB-BD31-4B8C-83A1-F6EECF244321}">
                <p14:modId xmlns:p14="http://schemas.microsoft.com/office/powerpoint/2010/main" val="2193053460"/>
              </p:ext>
            </p:extLst>
          </p:nvPr>
        </p:nvGraphicFramePr>
        <p:xfrm>
          <a:off x="498376" y="4365104"/>
          <a:ext cx="81369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a:extLst>
              <a:ext uri="{FF2B5EF4-FFF2-40B4-BE49-F238E27FC236}">
                <a16:creationId xmlns:a16="http://schemas.microsoft.com/office/drawing/2014/main" id="{FA9A6B28-4284-47F9-8600-304899652A80}"/>
              </a:ext>
            </a:extLst>
          </p:cNvPr>
          <p:cNvGraphicFramePr>
            <a:graphicFrameLocks noChangeAspect="1"/>
          </p:cNvGraphicFramePr>
          <p:nvPr>
            <p:extLst>
              <p:ext uri="{D42A27DB-BD31-4B8C-83A1-F6EECF244321}">
                <p14:modId xmlns:p14="http://schemas.microsoft.com/office/powerpoint/2010/main" val="108048283"/>
              </p:ext>
            </p:extLst>
          </p:nvPr>
        </p:nvGraphicFramePr>
        <p:xfrm>
          <a:off x="2673583" y="1104102"/>
          <a:ext cx="3986649" cy="27569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Rectangle 24"/>
          <p:cNvSpPr/>
          <p:nvPr/>
        </p:nvSpPr>
        <p:spPr>
          <a:xfrm>
            <a:off x="683568" y="5674801"/>
            <a:ext cx="1799813" cy="589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p>
        </p:txBody>
      </p:sp>
      <p:sp>
        <p:nvSpPr>
          <p:cNvPr id="5" name="Slide Number Placeholder 4">
            <a:extLst>
              <a:ext uri="{FF2B5EF4-FFF2-40B4-BE49-F238E27FC236}">
                <a16:creationId xmlns:a16="http://schemas.microsoft.com/office/drawing/2014/main" id="{FE505F28-CF70-4F44-B040-C4F6253EAFA0}"/>
              </a:ext>
            </a:extLst>
          </p:cNvPr>
          <p:cNvSpPr>
            <a:spLocks noGrp="1"/>
          </p:cNvSpPr>
          <p:nvPr>
            <p:ph type="sldNum" sz="quarter" idx="4"/>
          </p:nvPr>
        </p:nvSpPr>
        <p:spPr/>
        <p:txBody>
          <a:bodyPr/>
          <a:lstStyle/>
          <a:p>
            <a:fld id="{8406839F-D7A4-4E5D-B93D-768AD4D1DB36}" type="slidenum">
              <a:rPr lang="en-ZA" smtClean="0"/>
              <a:pPr/>
              <a:t>19</a:t>
            </a:fld>
            <a:endParaRPr lang="en-ZA" dirty="0"/>
          </a:p>
        </p:txBody>
      </p:sp>
    </p:spTree>
    <p:extLst>
      <p:ext uri="{BB962C8B-B14F-4D97-AF65-F5344CB8AC3E}">
        <p14:creationId xmlns:p14="http://schemas.microsoft.com/office/powerpoint/2010/main" val="318736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B343-1C61-4E51-B3C9-0813A3FA5090}"/>
              </a:ext>
            </a:extLst>
          </p:cNvPr>
          <p:cNvSpPr>
            <a:spLocks noGrp="1"/>
          </p:cNvSpPr>
          <p:nvPr>
            <p:ph type="title"/>
          </p:nvPr>
        </p:nvSpPr>
        <p:spPr>
          <a:xfrm>
            <a:off x="179512" y="188640"/>
            <a:ext cx="8597205" cy="559256"/>
          </a:xfrm>
        </p:spPr>
        <p:txBody>
          <a:bodyPr/>
          <a:lstStyle/>
          <a:p>
            <a:r>
              <a:rPr lang="en-ZA" sz="2200" dirty="0">
                <a:solidFill>
                  <a:srgbClr val="001489"/>
                </a:solidFill>
              </a:rPr>
              <a:t>Outline</a:t>
            </a:r>
          </a:p>
        </p:txBody>
      </p:sp>
      <p:sp>
        <p:nvSpPr>
          <p:cNvPr id="4" name="Footer Placeholder 3">
            <a:extLst>
              <a:ext uri="{FF2B5EF4-FFF2-40B4-BE49-F238E27FC236}">
                <a16:creationId xmlns:a16="http://schemas.microsoft.com/office/drawing/2014/main" id="{B159BF74-0334-499A-A3C3-C39E9C222585}"/>
              </a:ext>
            </a:extLst>
          </p:cNvPr>
          <p:cNvSpPr>
            <a:spLocks noGrp="1"/>
          </p:cNvSpPr>
          <p:nvPr>
            <p:ph type="ftr" sz="quarter" idx="3"/>
          </p:nvPr>
        </p:nvSpPr>
        <p:spPr/>
        <p:txBody>
          <a:bodyPr/>
          <a:lstStyle/>
          <a:p>
            <a:r>
              <a:rPr lang="en-US">
                <a:solidFill>
                  <a:srgbClr val="998F86"/>
                </a:solidFill>
              </a:rPr>
              <a:t>Budget Committee Presentation </a:t>
            </a:r>
            <a:endParaRPr lang="en-GB">
              <a:solidFill>
                <a:srgbClr val="998F86"/>
              </a:solidFill>
            </a:endParaRPr>
          </a:p>
        </p:txBody>
      </p:sp>
      <p:sp>
        <p:nvSpPr>
          <p:cNvPr id="5" name="Text Placeholder 4">
            <a:extLst>
              <a:ext uri="{FF2B5EF4-FFF2-40B4-BE49-F238E27FC236}">
                <a16:creationId xmlns:a16="http://schemas.microsoft.com/office/drawing/2014/main" id="{D84B2A5E-27EF-4749-8B8A-D09D5AD081A6}"/>
              </a:ext>
            </a:extLst>
          </p:cNvPr>
          <p:cNvSpPr>
            <a:spLocks noGrp="1"/>
          </p:cNvSpPr>
          <p:nvPr>
            <p:ph type="body" sz="quarter" idx="10"/>
          </p:nvPr>
        </p:nvSpPr>
        <p:spPr>
          <a:xfrm>
            <a:off x="295275" y="1052736"/>
            <a:ext cx="8848725" cy="5487422"/>
          </a:xfrm>
        </p:spPr>
        <p:txBody>
          <a:bodyPr>
            <a:normAutofit/>
          </a:bodyPr>
          <a:lstStyle/>
          <a:p>
            <a:pPr marL="622300" lvl="1" indent="-349250">
              <a:lnSpc>
                <a:spcPct val="150000"/>
              </a:lnSpc>
              <a:tabLst>
                <a:tab pos="457200" algn="l"/>
              </a:tabLst>
            </a:pPr>
            <a:r>
              <a:rPr lang="en-US" sz="1500" dirty="0"/>
              <a:t>Context: 1</a:t>
            </a:r>
            <a:r>
              <a:rPr lang="en-US" sz="1500" baseline="30000" dirty="0"/>
              <a:t>st</a:t>
            </a:r>
            <a:r>
              <a:rPr lang="en-US" sz="1500" dirty="0"/>
              <a:t> Adjustments Budget</a:t>
            </a:r>
          </a:p>
          <a:p>
            <a:pPr marL="622300" lvl="1" indent="-349250">
              <a:lnSpc>
                <a:spcPct val="150000"/>
              </a:lnSpc>
              <a:tabLst>
                <a:tab pos="457200" algn="l"/>
              </a:tabLst>
            </a:pPr>
            <a:r>
              <a:rPr lang="en-US" sz="1500" dirty="0"/>
              <a:t>Background to 2</a:t>
            </a:r>
            <a:r>
              <a:rPr lang="en-US" sz="1500" baseline="30000" dirty="0"/>
              <a:t>nd</a:t>
            </a:r>
            <a:r>
              <a:rPr lang="en-US" sz="1500" dirty="0"/>
              <a:t> Adjustments Budget – National MTBPS</a:t>
            </a:r>
          </a:p>
          <a:p>
            <a:pPr marL="622300" lvl="1" indent="-349250">
              <a:lnSpc>
                <a:spcPct val="150000"/>
              </a:lnSpc>
              <a:tabLst>
                <a:tab pos="457200" algn="l"/>
              </a:tabLst>
            </a:pPr>
            <a:r>
              <a:rPr lang="en-US" sz="1500" dirty="0"/>
              <a:t>Implications for Western Cape Fiscal Framework</a:t>
            </a:r>
          </a:p>
          <a:p>
            <a:pPr marL="622300" lvl="1" indent="-349250">
              <a:lnSpc>
                <a:spcPct val="150000"/>
              </a:lnSpc>
              <a:tabLst>
                <a:tab pos="457200" algn="l"/>
              </a:tabLst>
            </a:pPr>
            <a:r>
              <a:rPr lang="en-US" sz="1500" dirty="0"/>
              <a:t>How have we chosen to respond?</a:t>
            </a:r>
          </a:p>
          <a:p>
            <a:pPr marL="802300" lvl="2" indent="-349250">
              <a:lnSpc>
                <a:spcPct val="150000"/>
              </a:lnSpc>
              <a:tabLst>
                <a:tab pos="457200" algn="l"/>
              </a:tabLst>
            </a:pPr>
            <a:r>
              <a:rPr lang="en-US" sz="1500" dirty="0"/>
              <a:t>In-year changes </a:t>
            </a:r>
          </a:p>
          <a:p>
            <a:pPr marL="982300" lvl="3" indent="-349250">
              <a:lnSpc>
                <a:spcPct val="150000"/>
              </a:lnSpc>
              <a:tabLst>
                <a:tab pos="457200" algn="l"/>
              </a:tabLst>
            </a:pPr>
            <a:r>
              <a:rPr lang="en-US" sz="1500" dirty="0"/>
              <a:t>Provincial budgets</a:t>
            </a:r>
          </a:p>
          <a:p>
            <a:pPr marL="982300" lvl="3" indent="-349250">
              <a:lnSpc>
                <a:spcPct val="150000"/>
              </a:lnSpc>
              <a:tabLst>
                <a:tab pos="457200" algn="l"/>
              </a:tabLst>
            </a:pPr>
            <a:r>
              <a:rPr lang="en-US" sz="1500" dirty="0"/>
              <a:t>Infrastructure</a:t>
            </a:r>
          </a:p>
          <a:p>
            <a:pPr marL="982300" lvl="3" indent="-349250">
              <a:lnSpc>
                <a:spcPct val="150000"/>
              </a:lnSpc>
              <a:tabLst>
                <a:tab pos="457200" algn="l"/>
              </a:tabLst>
            </a:pPr>
            <a:r>
              <a:rPr lang="en-US" sz="1500" dirty="0"/>
              <a:t>Transfers to municipalities</a:t>
            </a:r>
          </a:p>
          <a:p>
            <a:pPr marL="802300" lvl="2" indent="-349250">
              <a:lnSpc>
                <a:spcPct val="150000"/>
              </a:lnSpc>
              <a:tabLst>
                <a:tab pos="457200" algn="l"/>
              </a:tabLst>
            </a:pPr>
            <a:r>
              <a:rPr lang="en-US" sz="1500" dirty="0"/>
              <a:t>MTEF changes</a:t>
            </a:r>
          </a:p>
          <a:p>
            <a:pPr marL="622300" lvl="1" indent="-349250">
              <a:lnSpc>
                <a:spcPct val="150000"/>
              </a:lnSpc>
              <a:tabLst>
                <a:tab pos="457200" algn="l"/>
              </a:tabLst>
            </a:pPr>
            <a:r>
              <a:rPr lang="en-US" sz="1500" dirty="0"/>
              <a:t>Conclusion</a:t>
            </a:r>
          </a:p>
          <a:p>
            <a:pPr marL="622300" lvl="1" indent="-349250">
              <a:lnSpc>
                <a:spcPct val="150000"/>
              </a:lnSpc>
              <a:tabLst>
                <a:tab pos="457200" algn="l"/>
              </a:tabLst>
            </a:pPr>
            <a:endParaRPr lang="en-US" sz="1500" dirty="0"/>
          </a:p>
          <a:p>
            <a:pPr marL="273050" lvl="1" indent="0" algn="just">
              <a:lnSpc>
                <a:spcPct val="150000"/>
              </a:lnSpc>
              <a:buNone/>
              <a:tabLst>
                <a:tab pos="457200" algn="l"/>
              </a:tabLst>
            </a:pPr>
            <a:endParaRPr lang="en-ZA" dirty="0"/>
          </a:p>
        </p:txBody>
      </p:sp>
      <p:sp>
        <p:nvSpPr>
          <p:cNvPr id="6" name="Slide Number Placeholder 5">
            <a:extLst>
              <a:ext uri="{FF2B5EF4-FFF2-40B4-BE49-F238E27FC236}">
                <a16:creationId xmlns:a16="http://schemas.microsoft.com/office/drawing/2014/main" id="{1EC36B31-E763-4A70-80AB-56783FC28221}"/>
              </a:ext>
            </a:extLst>
          </p:cNvPr>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graphicFrame>
        <p:nvGraphicFramePr>
          <p:cNvPr id="7" name="Diagram 6">
            <a:extLst>
              <a:ext uri="{FF2B5EF4-FFF2-40B4-BE49-F238E27FC236}">
                <a16:creationId xmlns:a16="http://schemas.microsoft.com/office/drawing/2014/main" id="{72980260-6867-4D40-BB90-9CF9A8A15891}"/>
              </a:ext>
            </a:extLst>
          </p:cNvPr>
          <p:cNvGraphicFramePr/>
          <p:nvPr>
            <p:extLst>
              <p:ext uri="{D42A27DB-BD31-4B8C-83A1-F6EECF244321}">
                <p14:modId xmlns:p14="http://schemas.microsoft.com/office/powerpoint/2010/main" val="3409185822"/>
              </p:ext>
            </p:extLst>
          </p:nvPr>
        </p:nvGraphicFramePr>
        <p:xfrm>
          <a:off x="7069241" y="747896"/>
          <a:ext cx="2224823" cy="5720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1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1489"/>
                </a:solidFill>
              </a:rPr>
              <a:t>2021 MTEF budget spending plans and priorities</a:t>
            </a:r>
            <a:r>
              <a:rPr lang="en-ZA" dirty="0">
                <a:solidFill>
                  <a:srgbClr val="001489"/>
                </a:solidFill>
              </a:rPr>
              <a:t> </a:t>
            </a:r>
            <a:endParaRPr lang="en-ZA" dirty="0"/>
          </a:p>
        </p:txBody>
      </p:sp>
      <p:sp>
        <p:nvSpPr>
          <p:cNvPr id="4" name="Footer Placeholder 3"/>
          <p:cNvSpPr>
            <a:spLocks noGrp="1"/>
          </p:cNvSpPr>
          <p:nvPr>
            <p:ph type="ftr" sz="quarter" idx="3"/>
          </p:nvPr>
        </p:nvSpPr>
        <p:spPr/>
        <p:txBody>
          <a:bodyPr/>
          <a:lstStyle/>
          <a:p>
            <a:r>
              <a:rPr lang="en-ZA">
                <a:solidFill>
                  <a:srgbClr val="998F86"/>
                </a:solidFill>
              </a:rPr>
              <a:t>Budget Committee Presentation </a:t>
            </a:r>
            <a:endParaRPr lang="en-GB" dirty="0">
              <a:solidFill>
                <a:srgbClr val="998F86"/>
              </a:solidFill>
            </a:endParaRPr>
          </a:p>
        </p:txBody>
      </p:sp>
      <p:pic>
        <p:nvPicPr>
          <p:cNvPr id="6" name="Picture 5"/>
          <p:cNvPicPr>
            <a:picLocks noChangeAspect="1"/>
          </p:cNvPicPr>
          <p:nvPr/>
        </p:nvPicPr>
        <p:blipFill>
          <a:blip r:embed="rId2"/>
          <a:stretch>
            <a:fillRect/>
          </a:stretch>
        </p:blipFill>
        <p:spPr>
          <a:xfrm>
            <a:off x="251521" y="1196752"/>
            <a:ext cx="1271874" cy="823031"/>
          </a:xfrm>
          <a:prstGeom prst="rect">
            <a:avLst/>
          </a:prstGeom>
        </p:spPr>
      </p:pic>
      <p:pic>
        <p:nvPicPr>
          <p:cNvPr id="7" name="Picture 6"/>
          <p:cNvPicPr>
            <a:picLocks noChangeAspect="1"/>
          </p:cNvPicPr>
          <p:nvPr/>
        </p:nvPicPr>
        <p:blipFill>
          <a:blip r:embed="rId3"/>
          <a:stretch>
            <a:fillRect/>
          </a:stretch>
        </p:blipFill>
        <p:spPr>
          <a:xfrm>
            <a:off x="251520" y="2132856"/>
            <a:ext cx="1271874" cy="792549"/>
          </a:xfrm>
          <a:prstGeom prst="rect">
            <a:avLst/>
          </a:prstGeom>
        </p:spPr>
      </p:pic>
      <p:pic>
        <p:nvPicPr>
          <p:cNvPr id="8" name="Picture 7"/>
          <p:cNvPicPr>
            <a:picLocks noChangeAspect="1"/>
          </p:cNvPicPr>
          <p:nvPr/>
        </p:nvPicPr>
        <p:blipFill>
          <a:blip r:embed="rId4"/>
          <a:stretch>
            <a:fillRect/>
          </a:stretch>
        </p:blipFill>
        <p:spPr>
          <a:xfrm>
            <a:off x="251520" y="3038479"/>
            <a:ext cx="1271873" cy="822570"/>
          </a:xfrm>
          <a:prstGeom prst="rect">
            <a:avLst/>
          </a:prstGeom>
        </p:spPr>
      </p:pic>
      <p:sp>
        <p:nvSpPr>
          <p:cNvPr id="9" name="Rounded Rectangle 8"/>
          <p:cNvSpPr/>
          <p:nvPr/>
        </p:nvSpPr>
        <p:spPr>
          <a:xfrm>
            <a:off x="251520" y="4038151"/>
            <a:ext cx="1319358" cy="864096"/>
          </a:xfrm>
          <a:prstGeom prst="roundRect">
            <a:avLst/>
          </a:prstGeom>
          <a:solidFill>
            <a:srgbClr val="FBA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rPr>
              <a:t>Our</a:t>
            </a:r>
            <a:br>
              <a:rPr lang="en-US" sz="1200" b="1" dirty="0">
                <a:solidFill>
                  <a:prstClr val="white"/>
                </a:solidFill>
              </a:rPr>
            </a:br>
            <a:r>
              <a:rPr lang="en-US" sz="1200" b="1" dirty="0">
                <a:solidFill>
                  <a:prstClr val="white"/>
                </a:solidFill>
              </a:rPr>
              <a:t>COVID-19 preparedness</a:t>
            </a:r>
            <a:endParaRPr lang="en-ZA" sz="1200" b="1" dirty="0" err="1">
              <a:solidFill>
                <a:prstClr val="white"/>
              </a:solidFill>
            </a:endParaRPr>
          </a:p>
        </p:txBody>
      </p:sp>
      <p:sp>
        <p:nvSpPr>
          <p:cNvPr id="11" name="Rounded Rectangle 10"/>
          <p:cNvSpPr/>
          <p:nvPr/>
        </p:nvSpPr>
        <p:spPr>
          <a:xfrm>
            <a:off x="1691680" y="1196752"/>
            <a:ext cx="7056784" cy="82303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rPr>
              <a:t>- Scale up work opportunities &amp; skills      - Boost infrastructure</a:t>
            </a:r>
          </a:p>
          <a:p>
            <a:r>
              <a:rPr lang="en-US" sz="1200" dirty="0">
                <a:solidFill>
                  <a:prstClr val="white"/>
                </a:solidFill>
              </a:rPr>
              <a:t>- Boost investment &amp;exports                    - Support PEP, SMMEs, digital &amp; informal sector</a:t>
            </a:r>
          </a:p>
          <a:p>
            <a:r>
              <a:rPr lang="en-US" sz="1200" dirty="0">
                <a:solidFill>
                  <a:prstClr val="white"/>
                </a:solidFill>
              </a:rPr>
              <a:t>- Strengthen economic resilience           - Strengthen ease of doing business</a:t>
            </a:r>
          </a:p>
        </p:txBody>
      </p:sp>
      <p:sp>
        <p:nvSpPr>
          <p:cNvPr id="12" name="Rounded Rectangle 11"/>
          <p:cNvSpPr/>
          <p:nvPr/>
        </p:nvSpPr>
        <p:spPr>
          <a:xfrm>
            <a:off x="1691680" y="2117614"/>
            <a:ext cx="7056784" cy="82303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rPr>
              <a:t>- LEAP                                                          - Safety Ambassadors Programme Peace Officer      - Data-led approach                                - Evidence –informed approach</a:t>
            </a:r>
          </a:p>
        </p:txBody>
      </p:sp>
      <p:sp>
        <p:nvSpPr>
          <p:cNvPr id="13" name="Rounded Rectangle 12"/>
          <p:cNvSpPr/>
          <p:nvPr/>
        </p:nvSpPr>
        <p:spPr>
          <a:xfrm>
            <a:off x="1698881" y="3038476"/>
            <a:ext cx="7056784" cy="822573"/>
          </a:xfrm>
          <a:prstGeom prst="roundRect">
            <a:avLst/>
          </a:prstGeom>
          <a:solidFill>
            <a:srgbClr val="8FA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prstClr val="white"/>
                </a:solidFill>
              </a:rPr>
              <a:t>- </a:t>
            </a:r>
            <a:r>
              <a:rPr lang="en-US" sz="1200" dirty="0">
                <a:solidFill>
                  <a:prstClr val="white"/>
                </a:solidFill>
              </a:rPr>
              <a:t>Innovative healthcare                               - Strong foundations</a:t>
            </a:r>
          </a:p>
          <a:p>
            <a:r>
              <a:rPr lang="en-US" sz="1200" dirty="0">
                <a:solidFill>
                  <a:prstClr val="white"/>
                </a:solidFill>
              </a:rPr>
              <a:t>- Socio-economic &amp;physical  wellbeing    - Basic needs &amp; protecting human rights</a:t>
            </a:r>
          </a:p>
          <a:p>
            <a:r>
              <a:rPr lang="en-US" sz="1200" dirty="0">
                <a:solidFill>
                  <a:prstClr val="white"/>
                </a:solidFill>
              </a:rPr>
              <a:t>- Improved learner outcomes &amp; eLearning</a:t>
            </a:r>
          </a:p>
          <a:p>
            <a:pPr marL="87313" indent="-87313">
              <a:buFontTx/>
              <a:buChar char="-"/>
            </a:pPr>
            <a:r>
              <a:rPr lang="en-US" sz="1200" dirty="0">
                <a:solidFill>
                  <a:prstClr val="white"/>
                </a:solidFill>
              </a:rPr>
              <a:t>Social cohesion &amp; service</a:t>
            </a:r>
          </a:p>
          <a:p>
            <a:r>
              <a:rPr lang="en-US" sz="900" b="1" dirty="0">
                <a:solidFill>
                  <a:prstClr val="white"/>
                </a:solidFill>
              </a:rPr>
              <a:t> </a:t>
            </a:r>
          </a:p>
        </p:txBody>
      </p:sp>
      <p:sp>
        <p:nvSpPr>
          <p:cNvPr id="14" name="Rounded Rectangle 13"/>
          <p:cNvSpPr/>
          <p:nvPr/>
        </p:nvSpPr>
        <p:spPr>
          <a:xfrm>
            <a:off x="1698881" y="4057169"/>
            <a:ext cx="7056784" cy="823031"/>
          </a:xfrm>
          <a:prstGeom prst="roundRect">
            <a:avLst/>
          </a:prstGeom>
          <a:solidFill>
            <a:srgbClr val="FBA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rPr>
              <a:t>- </a:t>
            </a:r>
            <a:r>
              <a:rPr lang="en-US" sz="1200" dirty="0">
                <a:solidFill>
                  <a:prstClr val="white"/>
                </a:solidFill>
              </a:rPr>
              <a:t>Saving lives                                            - Provincial hotspot strategy</a:t>
            </a:r>
          </a:p>
          <a:p>
            <a:r>
              <a:rPr lang="en-US" sz="1200" dirty="0">
                <a:solidFill>
                  <a:prstClr val="white"/>
                </a:solidFill>
              </a:rPr>
              <a:t>- Health system preparedness               - </a:t>
            </a:r>
            <a:r>
              <a:rPr lang="en-ZA" sz="1200" dirty="0">
                <a:solidFill>
                  <a:prstClr val="white"/>
                </a:solidFill>
              </a:rPr>
              <a:t>COVID-19 response capability</a:t>
            </a:r>
            <a:endParaRPr lang="en-US" sz="1200" dirty="0">
              <a:solidFill>
                <a:prstClr val="white"/>
              </a:solidFill>
            </a:endParaRPr>
          </a:p>
          <a:p>
            <a:r>
              <a:rPr lang="en-US" sz="1200" dirty="0">
                <a:solidFill>
                  <a:prstClr val="white"/>
                </a:solidFill>
              </a:rPr>
              <a:t>- Relief &amp; support</a:t>
            </a:r>
          </a:p>
        </p:txBody>
      </p:sp>
      <p:sp>
        <p:nvSpPr>
          <p:cNvPr id="15" name="Rounded Rectangle 14"/>
          <p:cNvSpPr/>
          <p:nvPr/>
        </p:nvSpPr>
        <p:spPr>
          <a:xfrm>
            <a:off x="1698881" y="5075862"/>
            <a:ext cx="7056784" cy="1017434"/>
          </a:xfrm>
          <a:prstGeom prst="roundRect">
            <a:avLst/>
          </a:prstGeom>
          <a:solidFill>
            <a:srgbClr val="8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rPr>
              <a:t>Streamlining and modernising government capabilities, as an enabler of effective service delivery:</a:t>
            </a:r>
          </a:p>
          <a:p>
            <a:pPr>
              <a:spcBef>
                <a:spcPts val="300"/>
              </a:spcBef>
              <a:spcAft>
                <a:spcPts val="300"/>
              </a:spcAft>
            </a:pPr>
            <a:r>
              <a:rPr lang="en-US" sz="1200" dirty="0">
                <a:solidFill>
                  <a:prstClr val="white"/>
                </a:solidFill>
              </a:rPr>
              <a:t>- Partnerships: an area-based approach to delivery          -  Shifting culture &amp; new</a:t>
            </a:r>
            <a:br>
              <a:rPr lang="en-US" sz="1200" dirty="0">
                <a:solidFill>
                  <a:prstClr val="white"/>
                </a:solidFill>
              </a:rPr>
            </a:br>
            <a:r>
              <a:rPr lang="en-US" sz="1200" dirty="0">
                <a:solidFill>
                  <a:prstClr val="white"/>
                </a:solidFill>
              </a:rPr>
              <a:t>                                                                                                      capabilities</a:t>
            </a:r>
          </a:p>
          <a:p>
            <a:r>
              <a:rPr lang="en-US" sz="1200" dirty="0">
                <a:solidFill>
                  <a:prstClr val="white"/>
                </a:solidFill>
              </a:rPr>
              <a:t>- </a:t>
            </a:r>
            <a:r>
              <a:rPr lang="en-ZA" sz="1200" dirty="0">
                <a:solidFill>
                  <a:prstClr val="white"/>
                </a:solidFill>
              </a:rPr>
              <a:t>Data and evidence                                                               -  Digitisation</a:t>
            </a:r>
          </a:p>
        </p:txBody>
      </p:sp>
      <p:sp>
        <p:nvSpPr>
          <p:cNvPr id="16" name="Rounded Rectangle 15"/>
          <p:cNvSpPr/>
          <p:nvPr/>
        </p:nvSpPr>
        <p:spPr>
          <a:xfrm>
            <a:off x="251520" y="5075861"/>
            <a:ext cx="1322665" cy="1017433"/>
          </a:xfrm>
          <a:prstGeom prst="roundRect">
            <a:avLst/>
          </a:prstGeom>
          <a:solidFill>
            <a:srgbClr val="956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Our enabler: New Way of Work</a:t>
            </a:r>
            <a:endParaRPr lang="en-ZA" sz="1200" b="1" dirty="0" err="1"/>
          </a:p>
        </p:txBody>
      </p:sp>
      <p:sp>
        <p:nvSpPr>
          <p:cNvPr id="5" name="Slide Number Placeholder 4">
            <a:extLst>
              <a:ext uri="{FF2B5EF4-FFF2-40B4-BE49-F238E27FC236}">
                <a16:creationId xmlns:a16="http://schemas.microsoft.com/office/drawing/2014/main" id="{00908D21-D6CE-4FF1-AE20-594F3B9AC36C}"/>
              </a:ext>
            </a:extLst>
          </p:cNvPr>
          <p:cNvSpPr>
            <a:spLocks noGrp="1"/>
          </p:cNvSpPr>
          <p:nvPr>
            <p:ph type="sldNum" sz="quarter" idx="4"/>
          </p:nvPr>
        </p:nvSpPr>
        <p:spPr/>
        <p:txBody>
          <a:bodyPr/>
          <a:lstStyle/>
          <a:p>
            <a:fld id="{8406839F-D7A4-4E5D-B93D-768AD4D1DB36}" type="slidenum">
              <a:rPr lang="en-ZA" smtClean="0">
                <a:solidFill>
                  <a:srgbClr val="003399"/>
                </a:solidFill>
              </a:rPr>
              <a:pPr/>
              <a:t>20</a:t>
            </a:fld>
            <a:endParaRPr lang="en-ZA" dirty="0">
              <a:solidFill>
                <a:srgbClr val="003399"/>
              </a:solidFill>
            </a:endParaRPr>
          </a:p>
        </p:txBody>
      </p:sp>
    </p:spTree>
    <p:extLst>
      <p:ext uri="{BB962C8B-B14F-4D97-AF65-F5344CB8AC3E}">
        <p14:creationId xmlns:p14="http://schemas.microsoft.com/office/powerpoint/2010/main" val="177499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1489"/>
                </a:solidFill>
              </a:rPr>
              <a:t>Transversal response over the medium term</a:t>
            </a:r>
            <a:endParaRPr lang="en-ZA" dirty="0">
              <a:solidFill>
                <a:srgbClr val="001489"/>
              </a:solidFill>
            </a:endParaRPr>
          </a:p>
        </p:txBody>
      </p:sp>
      <p:sp>
        <p:nvSpPr>
          <p:cNvPr id="4" name="Footer Placeholder 3"/>
          <p:cNvSpPr>
            <a:spLocks noGrp="1"/>
          </p:cNvSpPr>
          <p:nvPr>
            <p:ph type="ftr" sz="quarter" idx="3"/>
          </p:nvPr>
        </p:nvSpPr>
        <p:spPr/>
        <p:txBody>
          <a:bodyPr/>
          <a:lstStyle/>
          <a:p>
            <a:r>
              <a:rPr lang="en-ZA">
                <a:solidFill>
                  <a:srgbClr val="998F86"/>
                </a:solidFill>
              </a:rPr>
              <a:t>Budget Committee Presentation </a:t>
            </a:r>
            <a:endParaRPr lang="en-GB" dirty="0">
              <a:solidFill>
                <a:srgbClr val="998F86"/>
              </a:solidFill>
            </a:endParaRPr>
          </a:p>
        </p:txBody>
      </p:sp>
      <p:graphicFrame>
        <p:nvGraphicFramePr>
          <p:cNvPr id="7" name="Diagram 6"/>
          <p:cNvGraphicFramePr/>
          <p:nvPr>
            <p:extLst>
              <p:ext uri="{D42A27DB-BD31-4B8C-83A1-F6EECF244321}">
                <p14:modId xmlns:p14="http://schemas.microsoft.com/office/powerpoint/2010/main" val="3921352452"/>
              </p:ext>
            </p:extLst>
          </p:nvPr>
        </p:nvGraphicFramePr>
        <p:xfrm>
          <a:off x="539552" y="1397000"/>
          <a:ext cx="8136904"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D92829A-EF19-42E4-8E02-383709EFA90B}"/>
              </a:ext>
            </a:extLst>
          </p:cNvPr>
          <p:cNvSpPr>
            <a:spLocks noGrp="1"/>
          </p:cNvSpPr>
          <p:nvPr>
            <p:ph type="sldNum" sz="quarter" idx="4"/>
          </p:nvPr>
        </p:nvSpPr>
        <p:spPr/>
        <p:txBody>
          <a:bodyPr/>
          <a:lstStyle/>
          <a:p>
            <a:fld id="{8406839F-D7A4-4E5D-B93D-768AD4D1DB36}" type="slidenum">
              <a:rPr lang="en-ZA" smtClean="0">
                <a:solidFill>
                  <a:srgbClr val="003399"/>
                </a:solidFill>
              </a:rPr>
              <a:pPr/>
              <a:t>21</a:t>
            </a:fld>
            <a:endParaRPr lang="en-ZA" dirty="0">
              <a:solidFill>
                <a:srgbClr val="003399"/>
              </a:solidFill>
            </a:endParaRPr>
          </a:p>
        </p:txBody>
      </p:sp>
    </p:spTree>
    <p:extLst>
      <p:ext uri="{BB962C8B-B14F-4D97-AF65-F5344CB8AC3E}">
        <p14:creationId xmlns:p14="http://schemas.microsoft.com/office/powerpoint/2010/main" val="350582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560" y="2276872"/>
            <a:ext cx="8281291" cy="1728192"/>
          </a:xfrm>
        </p:spPr>
        <p:txBody>
          <a:bodyPr>
            <a:noAutofit/>
          </a:bodyPr>
          <a:lstStyle/>
          <a:p>
            <a:r>
              <a:rPr lang="en-GB" b="1" dirty="0"/>
              <a:t>In-year changes (1):</a:t>
            </a:r>
          </a:p>
          <a:p>
            <a:r>
              <a:rPr lang="en-GB" b="1" dirty="0"/>
              <a:t>2020 Adjusted Estimates of </a:t>
            </a:r>
          </a:p>
          <a:p>
            <a:r>
              <a:rPr lang="en-GB" b="1" dirty="0"/>
              <a:t>Provincial Revenue and Expenditure  </a:t>
            </a:r>
          </a:p>
          <a:p>
            <a:endParaRPr lang="en-GB" dirty="0"/>
          </a:p>
        </p:txBody>
      </p:sp>
    </p:spTree>
    <p:custDataLst>
      <p:tags r:id="rId1"/>
    </p:custDataLst>
    <p:extLst>
      <p:ext uri="{BB962C8B-B14F-4D97-AF65-F5344CB8AC3E}">
        <p14:creationId xmlns:p14="http://schemas.microsoft.com/office/powerpoint/2010/main" val="395932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391741"/>
            <a:ext cx="7152207" cy="253916"/>
          </a:xfrm>
          <a:prstGeom prst="rect">
            <a:avLst/>
          </a:prstGeom>
          <a:noFill/>
          <a:ln>
            <a:solidFill>
              <a:schemeClr val="tx1"/>
            </a:solidFill>
          </a:ln>
        </p:spPr>
        <p:txBody>
          <a:bodyPr wrap="square" rtlCol="0">
            <a:spAutoFit/>
          </a:bodyPr>
          <a:lstStyle/>
          <a:p>
            <a:pPr algn="ctr"/>
            <a:r>
              <a:rPr lang="en-US" sz="1050" b="1" dirty="0">
                <a:solidFill>
                  <a:srgbClr val="B5121B"/>
                </a:solidFill>
              </a:rPr>
              <a:t>Positioning the WCG beyond the 2020 budget process and toward recovery within the JDMA framework </a:t>
            </a:r>
          </a:p>
        </p:txBody>
      </p:sp>
      <p:pic>
        <p:nvPicPr>
          <p:cNvPr id="6" name="Picture 5">
            <a:extLst>
              <a:ext uri="{FF2B5EF4-FFF2-40B4-BE49-F238E27FC236}">
                <a16:creationId xmlns:a16="http://schemas.microsoft.com/office/drawing/2014/main" id="{3A0D76CA-FC3D-44C8-B935-09FD267AFF9B}"/>
              </a:ext>
            </a:extLst>
          </p:cNvPr>
          <p:cNvPicPr>
            <a:picLocks noChangeAspect="1"/>
          </p:cNvPicPr>
          <p:nvPr/>
        </p:nvPicPr>
        <p:blipFill>
          <a:blip r:embed="rId3"/>
          <a:stretch>
            <a:fillRect/>
          </a:stretch>
        </p:blipFill>
        <p:spPr>
          <a:xfrm>
            <a:off x="683568" y="1707678"/>
            <a:ext cx="7992888" cy="4385618"/>
          </a:xfrm>
          <a:prstGeom prst="rect">
            <a:avLst/>
          </a:prstGeom>
        </p:spPr>
      </p:pic>
      <p:sp>
        <p:nvSpPr>
          <p:cNvPr id="5" name="Title 4"/>
          <p:cNvSpPr>
            <a:spLocks noGrp="1"/>
          </p:cNvSpPr>
          <p:nvPr>
            <p:ph type="title"/>
          </p:nvPr>
        </p:nvSpPr>
        <p:spPr/>
        <p:txBody>
          <a:bodyPr/>
          <a:lstStyle/>
          <a:p>
            <a:r>
              <a:rPr lang="en-US" sz="2400" dirty="0">
                <a:solidFill>
                  <a:srgbClr val="001489"/>
                </a:solidFill>
              </a:rPr>
              <a:t>Western Cape Government 2020 Budget Approach</a:t>
            </a:r>
            <a:endParaRPr lang="en-ZA" sz="2400" dirty="0">
              <a:solidFill>
                <a:srgbClr val="001489"/>
              </a:solidFill>
            </a:endParaRPr>
          </a:p>
        </p:txBody>
      </p:sp>
      <p:sp>
        <p:nvSpPr>
          <p:cNvPr id="2" name="Footer Placeholder 1"/>
          <p:cNvSpPr>
            <a:spLocks noGrp="1"/>
          </p:cNvSpPr>
          <p:nvPr>
            <p:ph type="ftr" sz="quarter" idx="3"/>
          </p:nvPr>
        </p:nvSpPr>
        <p:spPr>
          <a:xfrm>
            <a:off x="3563888" y="6468150"/>
            <a:ext cx="4138573" cy="230832"/>
          </a:xfrm>
        </p:spPr>
        <p:txBody>
          <a:bodyPr/>
          <a:lstStyle/>
          <a:p>
            <a:r>
              <a:rPr lang="en-GB" sz="800">
                <a:solidFill>
                  <a:srgbClr val="998F86"/>
                </a:solidFill>
              </a:rPr>
              <a:t>Budget Committee Presentation </a:t>
            </a:r>
            <a:endParaRPr lang="en-GB" sz="800" dirty="0">
              <a:solidFill>
                <a:srgbClr val="998F86"/>
              </a:solidFill>
            </a:endParaRPr>
          </a:p>
        </p:txBody>
      </p:sp>
      <p:sp>
        <p:nvSpPr>
          <p:cNvPr id="7" name="Slide Number Placeholder 6">
            <a:extLst>
              <a:ext uri="{FF2B5EF4-FFF2-40B4-BE49-F238E27FC236}">
                <a16:creationId xmlns:a16="http://schemas.microsoft.com/office/drawing/2014/main" id="{DEFE7037-4813-48D7-908F-016EBA3F5D7E}"/>
              </a:ext>
            </a:extLst>
          </p:cNvPr>
          <p:cNvSpPr>
            <a:spLocks noGrp="1"/>
          </p:cNvSpPr>
          <p:nvPr>
            <p:ph type="sldNum" sz="quarter" idx="4"/>
          </p:nvPr>
        </p:nvSpPr>
        <p:spPr/>
        <p:txBody>
          <a:bodyPr/>
          <a:lstStyle/>
          <a:p>
            <a:fld id="{8406839F-D7A4-4E5D-B93D-768AD4D1DB36}" type="slidenum">
              <a:rPr lang="en-ZA" smtClean="0">
                <a:solidFill>
                  <a:srgbClr val="003399"/>
                </a:solidFill>
              </a:rPr>
              <a:pPr/>
              <a:t>23</a:t>
            </a:fld>
            <a:endParaRPr lang="en-ZA" dirty="0">
              <a:solidFill>
                <a:srgbClr val="003399"/>
              </a:solidFill>
            </a:endParaRPr>
          </a:p>
        </p:txBody>
      </p:sp>
    </p:spTree>
    <p:extLst>
      <p:ext uri="{BB962C8B-B14F-4D97-AF65-F5344CB8AC3E}">
        <p14:creationId xmlns:p14="http://schemas.microsoft.com/office/powerpoint/2010/main" val="401394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just"/>
            <a:r>
              <a:rPr lang="en-US" dirty="0">
                <a:solidFill>
                  <a:srgbClr val="001489"/>
                </a:solidFill>
              </a:rPr>
              <a:t>Provincial Expenditure as at 30 September 2020</a:t>
            </a:r>
            <a:endParaRPr lang="en-GB" dirty="0">
              <a:solidFill>
                <a:srgbClr val="001489"/>
              </a:solidFill>
            </a:endParaRPr>
          </a:p>
        </p:txBody>
      </p:sp>
      <p:sp>
        <p:nvSpPr>
          <p:cNvPr id="8" name="Footer Placeholder 7"/>
          <p:cNvSpPr>
            <a:spLocks noGrp="1"/>
          </p:cNvSpPr>
          <p:nvPr>
            <p:ph type="ftr" sz="quarter" idx="3"/>
          </p:nvPr>
        </p:nvSpPr>
        <p:spPr>
          <a:xfrm>
            <a:off x="4043080" y="6468150"/>
            <a:ext cx="4482116" cy="230832"/>
          </a:xfrm>
        </p:spPr>
        <p:txBody>
          <a:bodyPr/>
          <a:lstStyle/>
          <a:p>
            <a:r>
              <a:rPr lang="en-US" dirty="0"/>
              <a:t> Performance Outcomes for the  Second Quarter of 2020/21 Financial Year</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24</a:t>
            </a:fld>
            <a:endParaRPr lang="en-ZA" dirty="0"/>
          </a:p>
        </p:txBody>
      </p:sp>
      <p:graphicFrame>
        <p:nvGraphicFramePr>
          <p:cNvPr id="5" name="Object 4">
            <a:extLst>
              <a:ext uri="{FF2B5EF4-FFF2-40B4-BE49-F238E27FC236}">
                <a16:creationId xmlns:a16="http://schemas.microsoft.com/office/drawing/2014/main" id="{F1A21CBB-43BF-4B7F-8E25-0CB4159EA100}"/>
              </a:ext>
            </a:extLst>
          </p:cNvPr>
          <p:cNvGraphicFramePr>
            <a:graphicFrameLocks noChangeAspect="1"/>
          </p:cNvGraphicFramePr>
          <p:nvPr>
            <p:extLst>
              <p:ext uri="{D42A27DB-BD31-4B8C-83A1-F6EECF244321}">
                <p14:modId xmlns:p14="http://schemas.microsoft.com/office/powerpoint/2010/main" val="1747882591"/>
              </p:ext>
            </p:extLst>
          </p:nvPr>
        </p:nvGraphicFramePr>
        <p:xfrm>
          <a:off x="295275" y="1066801"/>
          <a:ext cx="8597205" cy="5257800"/>
        </p:xfrm>
        <a:graphic>
          <a:graphicData uri="http://schemas.openxmlformats.org/presentationml/2006/ole">
            <mc:AlternateContent xmlns:mc="http://schemas.openxmlformats.org/markup-compatibility/2006">
              <mc:Choice xmlns:v="urn:schemas-microsoft-com:vml" Requires="v">
                <p:oleObj spid="_x0000_s18435" name="Worksheet" r:id="rId4" imgW="9753665" imgH="6038791" progId="Excel.Sheet.12">
                  <p:embed/>
                </p:oleObj>
              </mc:Choice>
              <mc:Fallback>
                <p:oleObj name="Worksheet" r:id="rId4" imgW="9753665" imgH="6038791" progId="Excel.Sheet.12">
                  <p:embed/>
                  <p:pic>
                    <p:nvPicPr>
                      <p:cNvPr id="5" name="Object 4">
                        <a:extLst>
                          <a:ext uri="{FF2B5EF4-FFF2-40B4-BE49-F238E27FC236}">
                            <a16:creationId xmlns:a16="http://schemas.microsoft.com/office/drawing/2014/main" id="{F1A21CBB-43BF-4B7F-8E25-0CB4159EA100}"/>
                          </a:ext>
                        </a:extLst>
                      </p:cNvPr>
                      <p:cNvPicPr/>
                      <p:nvPr/>
                    </p:nvPicPr>
                    <p:blipFill>
                      <a:blip r:embed="rId5"/>
                      <a:stretch>
                        <a:fillRect/>
                      </a:stretch>
                    </p:blipFill>
                    <p:spPr>
                      <a:xfrm>
                        <a:off x="295275" y="1066801"/>
                        <a:ext cx="8597205" cy="5257800"/>
                      </a:xfrm>
                      <a:prstGeom prst="rect">
                        <a:avLst/>
                      </a:prstGeom>
                    </p:spPr>
                  </p:pic>
                </p:oleObj>
              </mc:Fallback>
            </mc:AlternateContent>
          </a:graphicData>
        </a:graphic>
      </p:graphicFrame>
      <p:sp>
        <p:nvSpPr>
          <p:cNvPr id="2" name="TextBox 1"/>
          <p:cNvSpPr txBox="1"/>
          <p:nvPr/>
        </p:nvSpPr>
        <p:spPr>
          <a:xfrm>
            <a:off x="6372200" y="4725144"/>
            <a:ext cx="2232248" cy="1200329"/>
          </a:xfrm>
          <a:prstGeom prst="rect">
            <a:avLst/>
          </a:prstGeom>
          <a:noFill/>
          <a:ln w="25400">
            <a:solidFill>
              <a:srgbClr val="B5121B"/>
            </a:solidFill>
          </a:ln>
        </p:spPr>
        <p:txBody>
          <a:bodyPr wrap="square" rtlCol="0">
            <a:spAutoFit/>
          </a:bodyPr>
          <a:lstStyle/>
          <a:p>
            <a:r>
              <a:rPr lang="en-ZA" dirty="0"/>
              <a:t>2</a:t>
            </a:r>
            <a:r>
              <a:rPr lang="en-ZA" baseline="30000" dirty="0"/>
              <a:t>nd</a:t>
            </a:r>
            <a:r>
              <a:rPr lang="en-ZA" dirty="0"/>
              <a:t> Adjustments Budget responds to the key in-year risks</a:t>
            </a:r>
          </a:p>
        </p:txBody>
      </p:sp>
    </p:spTree>
    <p:custDataLst>
      <p:tags r:id="rId2"/>
    </p:custDataLst>
    <p:extLst>
      <p:ext uri="{BB962C8B-B14F-4D97-AF65-F5344CB8AC3E}">
        <p14:creationId xmlns:p14="http://schemas.microsoft.com/office/powerpoint/2010/main" val="318318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C6BE-BAB9-4A90-B489-B19C19E1E52C}"/>
              </a:ext>
            </a:extLst>
          </p:cNvPr>
          <p:cNvSpPr>
            <a:spLocks noGrp="1"/>
          </p:cNvSpPr>
          <p:nvPr>
            <p:ph type="title"/>
          </p:nvPr>
        </p:nvSpPr>
        <p:spPr/>
        <p:txBody>
          <a:bodyPr/>
          <a:lstStyle/>
          <a:p>
            <a:r>
              <a:rPr lang="en-ZA" dirty="0">
                <a:solidFill>
                  <a:srgbClr val="001489"/>
                </a:solidFill>
              </a:rPr>
              <a:t>Second Adjustments Budget</a:t>
            </a:r>
          </a:p>
        </p:txBody>
      </p:sp>
      <p:sp>
        <p:nvSpPr>
          <p:cNvPr id="4" name="Text Placeholder 3">
            <a:extLst>
              <a:ext uri="{FF2B5EF4-FFF2-40B4-BE49-F238E27FC236}">
                <a16:creationId xmlns:a16="http://schemas.microsoft.com/office/drawing/2014/main" id="{303AAD2A-844B-4F81-95E0-8F189EA5ED1C}"/>
              </a:ext>
            </a:extLst>
          </p:cNvPr>
          <p:cNvSpPr>
            <a:spLocks noGrp="1"/>
          </p:cNvSpPr>
          <p:nvPr>
            <p:ph type="body" sz="quarter" idx="10"/>
          </p:nvPr>
        </p:nvSpPr>
        <p:spPr>
          <a:xfrm>
            <a:off x="294364" y="1052736"/>
            <a:ext cx="8597205" cy="5415414"/>
          </a:xfrm>
        </p:spPr>
        <p:txBody>
          <a:bodyPr>
            <a:normAutofit/>
          </a:bodyPr>
          <a:lstStyle/>
          <a:p>
            <a:pPr lvl="1" algn="just">
              <a:lnSpc>
                <a:spcPct val="120000"/>
              </a:lnSpc>
              <a:spcBef>
                <a:spcPts val="0"/>
              </a:spcBef>
              <a:spcAft>
                <a:spcPts val="600"/>
              </a:spcAft>
            </a:pPr>
            <a:r>
              <a:rPr lang="en-US" sz="1700" b="1" dirty="0"/>
              <a:t>AIM</a:t>
            </a:r>
            <a:endParaRPr lang="en-ZA" sz="1700" b="1" dirty="0"/>
          </a:p>
          <a:p>
            <a:pPr marL="984250" lvl="4" indent="-444500">
              <a:spcBef>
                <a:spcPts val="0"/>
              </a:spcBef>
              <a:spcAft>
                <a:spcPts val="1200"/>
              </a:spcAft>
              <a:buBlip>
                <a:blip r:embed="rId2"/>
              </a:buBlip>
            </a:pPr>
            <a:r>
              <a:rPr lang="en-ZA" sz="1500" dirty="0">
                <a:solidFill>
                  <a:schemeClr val="tx1"/>
                </a:solidFill>
              </a:rPr>
              <a:t>The 2020 2</a:t>
            </a:r>
            <a:r>
              <a:rPr lang="en-ZA" sz="1500" baseline="30000" dirty="0">
                <a:solidFill>
                  <a:schemeClr val="tx1"/>
                </a:solidFill>
              </a:rPr>
              <a:t>nd </a:t>
            </a:r>
            <a:r>
              <a:rPr lang="en-ZA" sz="1500" dirty="0">
                <a:solidFill>
                  <a:schemeClr val="tx1"/>
                </a:solidFill>
              </a:rPr>
              <a:t>Adjusted Budget builds on the original 2020 Expenditure Estimates (the main budget) and the 2020 1</a:t>
            </a:r>
            <a:r>
              <a:rPr lang="en-ZA" sz="1500" baseline="30000" dirty="0">
                <a:solidFill>
                  <a:schemeClr val="tx1"/>
                </a:solidFill>
              </a:rPr>
              <a:t>st</a:t>
            </a:r>
            <a:r>
              <a:rPr lang="en-ZA" sz="1500" dirty="0">
                <a:solidFill>
                  <a:schemeClr val="tx1"/>
                </a:solidFill>
              </a:rPr>
              <a:t> Adjusted Budget (immediate response to the COVID-19 pandemic)  </a:t>
            </a:r>
          </a:p>
          <a:p>
            <a:pPr marL="984250" lvl="4" indent="-444500">
              <a:spcBef>
                <a:spcPts val="0"/>
              </a:spcBef>
              <a:spcAft>
                <a:spcPts val="1200"/>
              </a:spcAft>
              <a:buBlip>
                <a:blip r:embed="rId2"/>
              </a:buBlip>
            </a:pPr>
            <a:r>
              <a:rPr lang="en-ZA" sz="1500" dirty="0">
                <a:solidFill>
                  <a:schemeClr val="tx1"/>
                </a:solidFill>
              </a:rPr>
              <a:t>The </a:t>
            </a:r>
            <a:r>
              <a:rPr lang="en-ZA" sz="1500" b="1" dirty="0">
                <a:solidFill>
                  <a:schemeClr val="tx1"/>
                </a:solidFill>
              </a:rPr>
              <a:t>objectives of the 2020 2</a:t>
            </a:r>
            <a:r>
              <a:rPr lang="en-ZA" sz="1500" b="1" baseline="30000" dirty="0">
                <a:solidFill>
                  <a:schemeClr val="tx1"/>
                </a:solidFill>
              </a:rPr>
              <a:t>nd</a:t>
            </a:r>
            <a:r>
              <a:rPr lang="en-ZA" sz="1500" b="1" dirty="0">
                <a:solidFill>
                  <a:schemeClr val="tx1"/>
                </a:solidFill>
              </a:rPr>
              <a:t> Adjusted Budget </a:t>
            </a:r>
            <a:r>
              <a:rPr lang="en-ZA" sz="1500" dirty="0">
                <a:solidFill>
                  <a:schemeClr val="tx1"/>
                </a:solidFill>
              </a:rPr>
              <a:t>are to —</a:t>
            </a:r>
          </a:p>
          <a:p>
            <a:pPr marL="1139825" lvl="5" indent="-225425">
              <a:spcBef>
                <a:spcPts val="0"/>
              </a:spcBef>
              <a:spcAft>
                <a:spcPts val="1200"/>
              </a:spcAft>
            </a:pPr>
            <a:r>
              <a:rPr lang="en-ZA" sz="1500" dirty="0">
                <a:solidFill>
                  <a:schemeClr val="tx1"/>
                </a:solidFill>
              </a:rPr>
              <a:t>Enable reprioritisation and additional funding to support immediate financing requirements for the WC Recovery Plan (i.e. jobs, safety and wellbeing) </a:t>
            </a:r>
          </a:p>
          <a:p>
            <a:pPr marL="1139825" lvl="5" indent="-225425">
              <a:spcBef>
                <a:spcPts val="0"/>
              </a:spcBef>
              <a:spcAft>
                <a:spcPts val="1200"/>
              </a:spcAft>
            </a:pPr>
            <a:r>
              <a:rPr lang="en-ZA" sz="1500" dirty="0">
                <a:solidFill>
                  <a:schemeClr val="tx1"/>
                </a:solidFill>
              </a:rPr>
              <a:t>Achieve fiscal sustainability in-year, while setting a base for fiscal consolidation over the 2021 MTEF, in the context of significant changes in national allocations; and</a:t>
            </a:r>
          </a:p>
          <a:p>
            <a:pPr marL="1139825" lvl="5" indent="-225425">
              <a:spcBef>
                <a:spcPts val="0"/>
              </a:spcBef>
              <a:spcAft>
                <a:spcPts val="1200"/>
              </a:spcAft>
            </a:pPr>
            <a:r>
              <a:rPr lang="en-ZA" sz="1500" dirty="0">
                <a:solidFill>
                  <a:schemeClr val="tx1"/>
                </a:solidFill>
              </a:rPr>
              <a:t>Enable the Western Cape Government to continue to respond to </a:t>
            </a:r>
            <a:br>
              <a:rPr lang="en-ZA" sz="1500" dirty="0">
                <a:solidFill>
                  <a:schemeClr val="tx1"/>
                </a:solidFill>
              </a:rPr>
            </a:br>
            <a:r>
              <a:rPr lang="en-ZA" sz="1500" dirty="0">
                <a:solidFill>
                  <a:schemeClr val="tx1"/>
                </a:solidFill>
              </a:rPr>
              <a:t>COVID-19 </a:t>
            </a:r>
          </a:p>
          <a:p>
            <a:pPr lvl="2" algn="just">
              <a:lnSpc>
                <a:spcPct val="120000"/>
              </a:lnSpc>
              <a:spcBef>
                <a:spcPts val="0"/>
              </a:spcBef>
              <a:spcAft>
                <a:spcPts val="1200"/>
              </a:spcAft>
            </a:pPr>
            <a:endParaRPr lang="en-US" sz="1700" dirty="0"/>
          </a:p>
        </p:txBody>
      </p:sp>
      <p:graphicFrame>
        <p:nvGraphicFramePr>
          <p:cNvPr id="6" name="Diagram 5">
            <a:extLst>
              <a:ext uri="{FF2B5EF4-FFF2-40B4-BE49-F238E27FC236}">
                <a16:creationId xmlns:a16="http://schemas.microsoft.com/office/drawing/2014/main" id="{13828F3E-A8C0-4EC7-A44D-CA0A9B22D73C}"/>
              </a:ext>
            </a:extLst>
          </p:cNvPr>
          <p:cNvGraphicFramePr/>
          <p:nvPr>
            <p:extLst>
              <p:ext uri="{D42A27DB-BD31-4B8C-83A1-F6EECF244321}">
                <p14:modId xmlns:p14="http://schemas.microsoft.com/office/powerpoint/2010/main" val="2855409164"/>
              </p:ext>
            </p:extLst>
          </p:nvPr>
        </p:nvGraphicFramePr>
        <p:xfrm>
          <a:off x="1981200" y="4772357"/>
          <a:ext cx="5659766" cy="1553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a:extLst>
              <a:ext uri="{FF2B5EF4-FFF2-40B4-BE49-F238E27FC236}">
                <a16:creationId xmlns:a16="http://schemas.microsoft.com/office/drawing/2014/main" id="{4B08016F-B2FC-4E96-8A4B-F71F5BC7C15E}"/>
              </a:ext>
            </a:extLst>
          </p:cNvPr>
          <p:cNvSpPr>
            <a:spLocks noGrp="1"/>
          </p:cNvSpPr>
          <p:nvPr>
            <p:ph type="ftr" sz="quarter" idx="3"/>
          </p:nvPr>
        </p:nvSpPr>
        <p:spPr>
          <a:xfrm>
            <a:off x="4043363" y="6467475"/>
            <a:ext cx="4138612" cy="231775"/>
          </a:xfrm>
        </p:spPr>
        <p:txBody>
          <a:bodyPr/>
          <a:lstStyle/>
          <a:p>
            <a:r>
              <a:rPr lang="en-GB"/>
              <a:t>Budget Committee Presentation </a:t>
            </a:r>
            <a:endParaRPr lang="en-GB" dirty="0"/>
          </a:p>
        </p:txBody>
      </p:sp>
      <p:sp>
        <p:nvSpPr>
          <p:cNvPr id="3" name="Slide Number Placeholder 2">
            <a:extLst>
              <a:ext uri="{FF2B5EF4-FFF2-40B4-BE49-F238E27FC236}">
                <a16:creationId xmlns:a16="http://schemas.microsoft.com/office/drawing/2014/main" id="{84F094BE-8E8D-40D2-B7E4-BDEC2D0E4F74}"/>
              </a:ext>
            </a:extLst>
          </p:cNvPr>
          <p:cNvSpPr>
            <a:spLocks noGrp="1"/>
          </p:cNvSpPr>
          <p:nvPr>
            <p:ph type="sldNum" sz="quarter" idx="4"/>
          </p:nvPr>
        </p:nvSpPr>
        <p:spPr/>
        <p:txBody>
          <a:bodyPr/>
          <a:lstStyle/>
          <a:p>
            <a:fld id="{8406839F-D7A4-4E5D-B93D-768AD4D1DB36}" type="slidenum">
              <a:rPr lang="en-ZA" smtClean="0"/>
              <a:pPr/>
              <a:t>25</a:t>
            </a:fld>
            <a:endParaRPr lang="en-ZA" dirty="0"/>
          </a:p>
        </p:txBody>
      </p:sp>
    </p:spTree>
    <p:extLst>
      <p:ext uri="{BB962C8B-B14F-4D97-AF65-F5344CB8AC3E}">
        <p14:creationId xmlns:p14="http://schemas.microsoft.com/office/powerpoint/2010/main" val="2556947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C6BE-BAB9-4A90-B489-B19C19E1E52C}"/>
              </a:ext>
            </a:extLst>
          </p:cNvPr>
          <p:cNvSpPr>
            <a:spLocks noGrp="1"/>
          </p:cNvSpPr>
          <p:nvPr>
            <p:ph type="title"/>
          </p:nvPr>
        </p:nvSpPr>
        <p:spPr/>
        <p:txBody>
          <a:bodyPr/>
          <a:lstStyle/>
          <a:p>
            <a:r>
              <a:rPr lang="en-ZA" dirty="0">
                <a:solidFill>
                  <a:srgbClr val="001489"/>
                </a:solidFill>
              </a:rPr>
              <a:t>Principles informing Second Adjustments Budget</a:t>
            </a:r>
          </a:p>
        </p:txBody>
      </p:sp>
      <p:sp>
        <p:nvSpPr>
          <p:cNvPr id="4" name="Text Placeholder 3">
            <a:extLst>
              <a:ext uri="{FF2B5EF4-FFF2-40B4-BE49-F238E27FC236}">
                <a16:creationId xmlns:a16="http://schemas.microsoft.com/office/drawing/2014/main" id="{303AAD2A-844B-4F81-95E0-8F189EA5ED1C}"/>
              </a:ext>
            </a:extLst>
          </p:cNvPr>
          <p:cNvSpPr>
            <a:spLocks noGrp="1"/>
          </p:cNvSpPr>
          <p:nvPr>
            <p:ph type="body" sz="quarter" idx="10"/>
          </p:nvPr>
        </p:nvSpPr>
        <p:spPr>
          <a:xfrm>
            <a:off x="294364" y="1052736"/>
            <a:ext cx="8597205" cy="5415414"/>
          </a:xfrm>
        </p:spPr>
        <p:txBody>
          <a:bodyPr>
            <a:normAutofit fontScale="70000" lnSpcReduction="20000"/>
          </a:bodyPr>
          <a:lstStyle/>
          <a:p>
            <a:pPr marL="0" lvl="1" indent="0" algn="just">
              <a:lnSpc>
                <a:spcPct val="120000"/>
              </a:lnSpc>
              <a:spcBef>
                <a:spcPts val="0"/>
              </a:spcBef>
              <a:spcAft>
                <a:spcPts val="600"/>
              </a:spcAft>
              <a:buNone/>
            </a:pPr>
            <a:r>
              <a:rPr lang="en-US" sz="1700" b="1" i="1" dirty="0">
                <a:solidFill>
                  <a:srgbClr val="5C8727"/>
                </a:solidFill>
              </a:rPr>
              <a:t>Fiscal sustainability</a:t>
            </a:r>
            <a:endParaRPr lang="en-ZA" sz="1700" b="1" i="1" dirty="0">
              <a:solidFill>
                <a:srgbClr val="5C8727"/>
              </a:solidFill>
            </a:endParaRPr>
          </a:p>
          <a:p>
            <a:pPr marL="225425" lvl="3" indent="-225425">
              <a:lnSpc>
                <a:spcPct val="120000"/>
              </a:lnSpc>
              <a:spcBef>
                <a:spcPts val="0"/>
              </a:spcBef>
              <a:spcAft>
                <a:spcPts val="1200"/>
              </a:spcAft>
            </a:pPr>
            <a:r>
              <a:rPr lang="en-US" sz="1900" b="1" dirty="0"/>
              <a:t>Management</a:t>
            </a:r>
            <a:r>
              <a:rPr lang="en-US" sz="1800" b="1" dirty="0"/>
              <a:t> of CoE reductions</a:t>
            </a:r>
          </a:p>
          <a:p>
            <a:pPr marL="463550" lvl="4" indent="-238125">
              <a:lnSpc>
                <a:spcPct val="120000"/>
              </a:lnSpc>
              <a:spcBef>
                <a:spcPts val="0"/>
              </a:spcBef>
              <a:spcAft>
                <a:spcPts val="1200"/>
              </a:spcAft>
              <a:buFont typeface="Arial" panose="020B0604020202020204" pitchFamily="34" charset="0"/>
              <a:buChar char="•"/>
            </a:pPr>
            <a:r>
              <a:rPr lang="en-US" sz="1800" dirty="0">
                <a:solidFill>
                  <a:schemeClr val="tx1"/>
                </a:solidFill>
              </a:rPr>
              <a:t>Surrender of increase to fund 2018 wage agreement in 2020</a:t>
            </a:r>
          </a:p>
          <a:p>
            <a:pPr marL="463550" lvl="4" indent="-238125">
              <a:lnSpc>
                <a:spcPct val="120000"/>
              </a:lnSpc>
              <a:spcBef>
                <a:spcPts val="0"/>
              </a:spcBef>
              <a:spcAft>
                <a:spcPts val="1200"/>
              </a:spcAft>
              <a:buFont typeface="Arial" panose="020B0604020202020204" pitchFamily="34" charset="0"/>
              <a:buChar char="•"/>
            </a:pPr>
            <a:r>
              <a:rPr lang="en-US" sz="1800" dirty="0">
                <a:solidFill>
                  <a:schemeClr val="tx1"/>
                </a:solidFill>
              </a:rPr>
              <a:t>In order to create future efficiencies, encourage Departments to contain and reduce compensation costs (multiple mechanisms)</a:t>
            </a:r>
            <a:endParaRPr lang="en-ZA" sz="1800" dirty="0">
              <a:solidFill>
                <a:schemeClr val="tx1"/>
              </a:solidFill>
            </a:endParaRPr>
          </a:p>
          <a:p>
            <a:pPr marL="225425" lvl="3" indent="-225425">
              <a:lnSpc>
                <a:spcPct val="120000"/>
              </a:lnSpc>
              <a:spcBef>
                <a:spcPts val="0"/>
              </a:spcBef>
              <a:spcAft>
                <a:spcPts val="1200"/>
              </a:spcAft>
            </a:pPr>
            <a:r>
              <a:rPr lang="en-US" sz="1800" dirty="0"/>
              <a:t>Reassess and revise </a:t>
            </a:r>
            <a:r>
              <a:rPr lang="en-US" sz="1800" b="1" dirty="0"/>
              <a:t>departmental and provincial tax receipts </a:t>
            </a:r>
            <a:r>
              <a:rPr lang="en-US" sz="1800" dirty="0"/>
              <a:t>due to impact of COVID-19 on revenue collection</a:t>
            </a:r>
            <a:endParaRPr lang="en-ZA" sz="1800" dirty="0"/>
          </a:p>
          <a:p>
            <a:pPr marL="225425" lvl="3" indent="-225425">
              <a:lnSpc>
                <a:spcPct val="120000"/>
              </a:lnSpc>
              <a:spcBef>
                <a:spcPts val="0"/>
              </a:spcBef>
              <a:spcAft>
                <a:spcPts val="1200"/>
              </a:spcAft>
            </a:pPr>
            <a:r>
              <a:rPr lang="en-US" sz="1800" b="1" dirty="0"/>
              <a:t>Limit rollover and revenue retention </a:t>
            </a:r>
            <a:r>
              <a:rPr lang="en-US" sz="1800" dirty="0"/>
              <a:t>from 2019/20 financial year</a:t>
            </a:r>
          </a:p>
          <a:p>
            <a:pPr marL="179388" lvl="2" indent="-179388">
              <a:lnSpc>
                <a:spcPct val="120000"/>
              </a:lnSpc>
              <a:spcBef>
                <a:spcPts val="0"/>
              </a:spcBef>
              <a:spcAft>
                <a:spcPts val="1200"/>
              </a:spcAft>
              <a:buNone/>
            </a:pPr>
            <a:r>
              <a:rPr lang="en-US" sz="1700" b="1" i="1" dirty="0">
                <a:solidFill>
                  <a:srgbClr val="5C8727"/>
                </a:solidFill>
              </a:rPr>
              <a:t>Fiscal</a:t>
            </a:r>
            <a:r>
              <a:rPr lang="en-US" sz="1800" b="1" i="1" dirty="0">
                <a:solidFill>
                  <a:srgbClr val="5C8727"/>
                </a:solidFill>
              </a:rPr>
              <a:t> Consolidation</a:t>
            </a:r>
            <a:endParaRPr lang="en-ZA" sz="1800" b="1" i="1" dirty="0">
              <a:solidFill>
                <a:srgbClr val="5C8727"/>
              </a:solidFill>
            </a:endParaRPr>
          </a:p>
          <a:p>
            <a:pPr marL="225425" lvl="3" indent="-225425">
              <a:lnSpc>
                <a:spcPct val="120000"/>
              </a:lnSpc>
              <a:spcBef>
                <a:spcPts val="0"/>
              </a:spcBef>
              <a:spcAft>
                <a:spcPts val="1200"/>
              </a:spcAft>
            </a:pPr>
            <a:r>
              <a:rPr lang="en-US" sz="1800" b="1" dirty="0"/>
              <a:t>Savings and cost containment </a:t>
            </a:r>
            <a:r>
              <a:rPr lang="en-US" sz="1800" dirty="0"/>
              <a:t>within Votes and public entities due to further impact of COVID-19 on projects and programmes after AB1</a:t>
            </a:r>
          </a:p>
          <a:p>
            <a:pPr marL="225425" lvl="3" indent="-225425">
              <a:lnSpc>
                <a:spcPct val="120000"/>
              </a:lnSpc>
              <a:spcBef>
                <a:spcPts val="0"/>
              </a:spcBef>
              <a:spcAft>
                <a:spcPts val="1200"/>
              </a:spcAft>
            </a:pPr>
            <a:r>
              <a:rPr lang="en-US" sz="1800" dirty="0"/>
              <a:t>Reassess and </a:t>
            </a:r>
            <a:r>
              <a:rPr lang="en-US" sz="1800" b="1" dirty="0"/>
              <a:t>revise allocations made for COVID-19 </a:t>
            </a:r>
            <a:r>
              <a:rPr lang="en-US" sz="1800" dirty="0"/>
              <a:t>in AB1</a:t>
            </a:r>
            <a:endParaRPr lang="en-ZA" sz="1800" dirty="0"/>
          </a:p>
          <a:p>
            <a:pPr marL="225425" lvl="3" indent="-225425">
              <a:lnSpc>
                <a:spcPct val="120000"/>
              </a:lnSpc>
              <a:spcBef>
                <a:spcPts val="0"/>
              </a:spcBef>
              <a:spcAft>
                <a:spcPts val="1200"/>
              </a:spcAft>
            </a:pPr>
            <a:r>
              <a:rPr lang="en-US" sz="1800" b="1" dirty="0"/>
              <a:t>Revision</a:t>
            </a:r>
            <a:r>
              <a:rPr lang="en-US" sz="1800" dirty="0"/>
              <a:t> of all </a:t>
            </a:r>
            <a:r>
              <a:rPr lang="en-US" sz="1800" b="1" dirty="0"/>
              <a:t>earmarked allocations</a:t>
            </a:r>
            <a:endParaRPr lang="en-ZA" sz="1800" b="1" dirty="0"/>
          </a:p>
          <a:p>
            <a:pPr marL="179388" lvl="2" indent="-179388">
              <a:lnSpc>
                <a:spcPct val="120000"/>
              </a:lnSpc>
              <a:spcBef>
                <a:spcPts val="0"/>
              </a:spcBef>
              <a:spcAft>
                <a:spcPts val="1200"/>
              </a:spcAft>
              <a:buNone/>
            </a:pPr>
            <a:r>
              <a:rPr lang="en-US" sz="1800" b="1" i="1" dirty="0">
                <a:solidFill>
                  <a:srgbClr val="5C8727"/>
                </a:solidFill>
              </a:rPr>
              <a:t>Immediate Response to the MTBPS: WC recovery plan and 3 focus areas</a:t>
            </a:r>
            <a:endParaRPr lang="en-ZA" sz="1800" b="1" i="1" dirty="0">
              <a:solidFill>
                <a:srgbClr val="5C8727"/>
              </a:solidFill>
            </a:endParaRPr>
          </a:p>
          <a:p>
            <a:pPr marL="225425" lvl="3" indent="-225425">
              <a:lnSpc>
                <a:spcPct val="120000"/>
              </a:lnSpc>
              <a:spcBef>
                <a:spcPts val="0"/>
              </a:spcBef>
              <a:spcAft>
                <a:spcPts val="1200"/>
              </a:spcAft>
            </a:pPr>
            <a:r>
              <a:rPr lang="en-US" sz="1800" b="1" dirty="0"/>
              <a:t>Policy-Based Funding Facility</a:t>
            </a:r>
            <a:r>
              <a:rPr lang="en-US" sz="1800" dirty="0"/>
              <a:t> – indicate alignment, performance to date, potential impact (including spatial), ability to spend &amp; implement, prudent governance arrangements in place etc.</a:t>
            </a:r>
            <a:endParaRPr lang="en-ZA" sz="1800" dirty="0"/>
          </a:p>
          <a:p>
            <a:pPr marL="539750" lvl="4" indent="0" algn="just">
              <a:lnSpc>
                <a:spcPct val="120000"/>
              </a:lnSpc>
              <a:spcBef>
                <a:spcPts val="0"/>
              </a:spcBef>
              <a:spcAft>
                <a:spcPts val="1200"/>
              </a:spcAft>
            </a:pPr>
            <a:endParaRPr lang="en-US" sz="1700" dirty="0">
              <a:solidFill>
                <a:schemeClr val="tx1"/>
              </a:solidFill>
            </a:endParaRPr>
          </a:p>
        </p:txBody>
      </p:sp>
      <p:sp>
        <p:nvSpPr>
          <p:cNvPr id="6" name="Footer Placeholder 3">
            <a:extLst>
              <a:ext uri="{FF2B5EF4-FFF2-40B4-BE49-F238E27FC236}">
                <a16:creationId xmlns:a16="http://schemas.microsoft.com/office/drawing/2014/main" id="{6EDB88D3-433B-46E3-86A5-2DD8C5024CC6}"/>
              </a:ext>
            </a:extLst>
          </p:cNvPr>
          <p:cNvSpPr>
            <a:spLocks noGrp="1"/>
          </p:cNvSpPr>
          <p:nvPr>
            <p:ph type="ftr" sz="quarter" idx="3"/>
          </p:nvPr>
        </p:nvSpPr>
        <p:spPr>
          <a:xfrm>
            <a:off x="4043363" y="6467475"/>
            <a:ext cx="4138612" cy="231775"/>
          </a:xfrm>
        </p:spPr>
        <p:txBody>
          <a:bodyPr/>
          <a:lstStyle/>
          <a:p>
            <a:r>
              <a:rPr lang="en-GB"/>
              <a:t>Budget Committee Presentation </a:t>
            </a:r>
            <a:endParaRPr lang="en-GB" dirty="0"/>
          </a:p>
        </p:txBody>
      </p:sp>
      <p:sp>
        <p:nvSpPr>
          <p:cNvPr id="3" name="Slide Number Placeholder 2">
            <a:extLst>
              <a:ext uri="{FF2B5EF4-FFF2-40B4-BE49-F238E27FC236}">
                <a16:creationId xmlns:a16="http://schemas.microsoft.com/office/drawing/2014/main" id="{0BF279FA-4430-4A19-98F6-53AAA050CE7A}"/>
              </a:ext>
            </a:extLst>
          </p:cNvPr>
          <p:cNvSpPr>
            <a:spLocks noGrp="1"/>
          </p:cNvSpPr>
          <p:nvPr>
            <p:ph type="sldNum" sz="quarter" idx="4"/>
          </p:nvPr>
        </p:nvSpPr>
        <p:spPr/>
        <p:txBody>
          <a:bodyPr/>
          <a:lstStyle/>
          <a:p>
            <a:fld id="{8406839F-D7A4-4E5D-B93D-768AD4D1DB36}" type="slidenum">
              <a:rPr lang="en-ZA" smtClean="0"/>
              <a:pPr/>
              <a:t>26</a:t>
            </a:fld>
            <a:endParaRPr lang="en-ZA" dirty="0"/>
          </a:p>
        </p:txBody>
      </p:sp>
    </p:spTree>
    <p:extLst>
      <p:ext uri="{BB962C8B-B14F-4D97-AF65-F5344CB8AC3E}">
        <p14:creationId xmlns:p14="http://schemas.microsoft.com/office/powerpoint/2010/main" val="2965449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1E87-A754-4B22-9DD0-7D9ECF883D9A}"/>
              </a:ext>
            </a:extLst>
          </p:cNvPr>
          <p:cNvSpPr>
            <a:spLocks noGrp="1"/>
          </p:cNvSpPr>
          <p:nvPr>
            <p:ph type="title"/>
          </p:nvPr>
        </p:nvSpPr>
        <p:spPr/>
        <p:txBody>
          <a:bodyPr/>
          <a:lstStyle/>
          <a:p>
            <a:r>
              <a:rPr lang="en-US" dirty="0">
                <a:solidFill>
                  <a:srgbClr val="001489"/>
                </a:solidFill>
              </a:rPr>
              <a:t>Financing the 2020 2nd Adjustments Budget</a:t>
            </a:r>
          </a:p>
        </p:txBody>
      </p:sp>
      <p:graphicFrame>
        <p:nvGraphicFramePr>
          <p:cNvPr id="5" name="Object 4">
            <a:extLst>
              <a:ext uri="{FF2B5EF4-FFF2-40B4-BE49-F238E27FC236}">
                <a16:creationId xmlns:a16="http://schemas.microsoft.com/office/drawing/2014/main" id="{00C36EC4-F7C7-4CCA-BE91-79162AC9A2C6}"/>
              </a:ext>
            </a:extLst>
          </p:cNvPr>
          <p:cNvGraphicFramePr>
            <a:graphicFrameLocks noChangeAspect="1"/>
          </p:cNvGraphicFramePr>
          <p:nvPr/>
        </p:nvGraphicFramePr>
        <p:xfrm>
          <a:off x="5867400" y="1268412"/>
          <a:ext cx="2798763" cy="2160588"/>
        </p:xfrm>
        <a:graphic>
          <a:graphicData uri="http://schemas.openxmlformats.org/presentationml/2006/ole">
            <mc:AlternateContent xmlns:mc="http://schemas.openxmlformats.org/markup-compatibility/2006">
              <mc:Choice xmlns:v="urn:schemas-microsoft-com:vml" Requires="v">
                <p:oleObj spid="_x0000_s19460" name="Worksheet" r:id="rId3" imgW="2304832" imgH="1781362" progId="Excel.Sheet.12">
                  <p:embed/>
                </p:oleObj>
              </mc:Choice>
              <mc:Fallback>
                <p:oleObj name="Worksheet" r:id="rId3" imgW="2304832" imgH="1781362" progId="Excel.Sheet.12">
                  <p:embed/>
                  <p:pic>
                    <p:nvPicPr>
                      <p:cNvPr id="5" name="Object 4">
                        <a:extLst>
                          <a:ext uri="{FF2B5EF4-FFF2-40B4-BE49-F238E27FC236}">
                            <a16:creationId xmlns:a16="http://schemas.microsoft.com/office/drawing/2014/main" id="{00C36EC4-F7C7-4CCA-BE91-79162AC9A2C6}"/>
                          </a:ext>
                        </a:extLst>
                      </p:cNvPr>
                      <p:cNvPicPr/>
                      <p:nvPr/>
                    </p:nvPicPr>
                    <p:blipFill>
                      <a:blip r:embed="rId4"/>
                      <a:stretch>
                        <a:fillRect/>
                      </a:stretch>
                    </p:blipFill>
                    <p:spPr>
                      <a:xfrm>
                        <a:off x="5867400" y="1268412"/>
                        <a:ext cx="2798763" cy="2160588"/>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1528A4E5-3DE4-4243-B733-C28372F1454B}"/>
              </a:ext>
            </a:extLst>
          </p:cNvPr>
          <p:cNvSpPr>
            <a:spLocks noGrp="1"/>
          </p:cNvSpPr>
          <p:nvPr>
            <p:ph type="ftr" sz="quarter" idx="3"/>
          </p:nvPr>
        </p:nvSpPr>
        <p:spPr>
          <a:xfrm>
            <a:off x="4043363" y="6467475"/>
            <a:ext cx="4138612" cy="231775"/>
          </a:xfrm>
        </p:spPr>
        <p:txBody>
          <a:bodyPr/>
          <a:lstStyle/>
          <a:p>
            <a:r>
              <a:rPr lang="en-GB">
                <a:solidFill>
                  <a:srgbClr val="998F86"/>
                </a:solidFill>
              </a:rPr>
              <a:t>Budget Committee Presentation </a:t>
            </a:r>
            <a:endParaRPr lang="en-GB" dirty="0">
              <a:solidFill>
                <a:srgbClr val="998F86"/>
              </a:solidFill>
            </a:endParaRPr>
          </a:p>
        </p:txBody>
      </p:sp>
      <p:sp>
        <p:nvSpPr>
          <p:cNvPr id="6" name="TextBox 5">
            <a:extLst>
              <a:ext uri="{FF2B5EF4-FFF2-40B4-BE49-F238E27FC236}">
                <a16:creationId xmlns:a16="http://schemas.microsoft.com/office/drawing/2014/main" id="{83EBF48C-0EE9-4078-B395-1397DAED5CA6}"/>
              </a:ext>
            </a:extLst>
          </p:cNvPr>
          <p:cNvSpPr txBox="1"/>
          <p:nvPr/>
        </p:nvSpPr>
        <p:spPr>
          <a:xfrm>
            <a:off x="5904718" y="3670628"/>
            <a:ext cx="2798763" cy="2554545"/>
          </a:xfrm>
          <a:prstGeom prst="rect">
            <a:avLst/>
          </a:prstGeom>
          <a:noFill/>
        </p:spPr>
        <p:txBody>
          <a:bodyPr wrap="square" rtlCol="0">
            <a:spAutoFit/>
          </a:bodyPr>
          <a:lstStyle/>
          <a:p>
            <a:pPr marL="527050" lvl="3" indent="-444500" algn="just">
              <a:spcAft>
                <a:spcPts val="1200"/>
              </a:spcAft>
              <a:buBlip>
                <a:blip r:embed="rId5"/>
              </a:buBlip>
            </a:pPr>
            <a:r>
              <a:rPr lang="en-ZA" sz="1500" dirty="0"/>
              <a:t>Reserves mitigate direct and immediate impact</a:t>
            </a:r>
          </a:p>
          <a:p>
            <a:pPr marL="527050" lvl="3" indent="-444500" algn="just">
              <a:spcAft>
                <a:spcPts val="1200"/>
              </a:spcAft>
              <a:buBlip>
                <a:blip r:embed="rId5"/>
              </a:buBlip>
            </a:pPr>
            <a:r>
              <a:rPr lang="en-ZA" sz="1500" dirty="0"/>
              <a:t>R1.1 billion PEP application made to NT – allocations to Provinces funding redirected to the extension of R350 COVID-19 Grant </a:t>
            </a:r>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solidFill>
                <a:prstClr val="black"/>
              </a:solidFill>
            </a:endParaRPr>
          </a:p>
        </p:txBody>
      </p:sp>
      <p:graphicFrame>
        <p:nvGraphicFramePr>
          <p:cNvPr id="7" name="Object 6"/>
          <p:cNvGraphicFramePr>
            <a:graphicFrameLocks noChangeAspect="1"/>
          </p:cNvGraphicFramePr>
          <p:nvPr/>
        </p:nvGraphicFramePr>
        <p:xfrm>
          <a:off x="152400" y="1268413"/>
          <a:ext cx="5210175" cy="4559300"/>
        </p:xfrm>
        <a:graphic>
          <a:graphicData uri="http://schemas.openxmlformats.org/presentationml/2006/ole">
            <mc:AlternateContent xmlns:mc="http://schemas.openxmlformats.org/markup-compatibility/2006">
              <mc:Choice xmlns:v="urn:schemas-microsoft-com:vml" Requires="v">
                <p:oleObj spid="_x0000_s19461" name="Worksheet" r:id="rId6" imgW="5210213" imgH="3867302" progId="Excel.Sheet.12">
                  <p:embed/>
                </p:oleObj>
              </mc:Choice>
              <mc:Fallback>
                <p:oleObj name="Worksheet" r:id="rId6" imgW="5210213" imgH="3867302" progId="Excel.Sheet.12">
                  <p:embed/>
                  <p:pic>
                    <p:nvPicPr>
                      <p:cNvPr id="7" name="Object 6"/>
                      <p:cNvPicPr/>
                      <p:nvPr/>
                    </p:nvPicPr>
                    <p:blipFill>
                      <a:blip r:embed="rId7"/>
                      <a:stretch>
                        <a:fillRect/>
                      </a:stretch>
                    </p:blipFill>
                    <p:spPr>
                      <a:xfrm>
                        <a:off x="152400" y="1268413"/>
                        <a:ext cx="5210175" cy="4559300"/>
                      </a:xfrm>
                      <a:prstGeom prst="rect">
                        <a:avLst/>
                      </a:prstGeom>
                    </p:spPr>
                  </p:pic>
                </p:oleObj>
              </mc:Fallback>
            </mc:AlternateContent>
          </a:graphicData>
        </a:graphic>
      </p:graphicFrame>
      <p:sp>
        <p:nvSpPr>
          <p:cNvPr id="4" name="Oval 3">
            <a:extLst>
              <a:ext uri="{FF2B5EF4-FFF2-40B4-BE49-F238E27FC236}">
                <a16:creationId xmlns:a16="http://schemas.microsoft.com/office/drawing/2014/main" id="{391D1B4E-239B-4F83-8CBA-C81B8F245492}"/>
              </a:ext>
            </a:extLst>
          </p:cNvPr>
          <p:cNvSpPr/>
          <p:nvPr/>
        </p:nvSpPr>
        <p:spPr>
          <a:xfrm>
            <a:off x="4319588" y="1828800"/>
            <a:ext cx="1295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noFill/>
            </a:endParaRPr>
          </a:p>
        </p:txBody>
      </p:sp>
      <p:sp>
        <p:nvSpPr>
          <p:cNvPr id="10" name="Slide Number Placeholder 9">
            <a:extLst>
              <a:ext uri="{FF2B5EF4-FFF2-40B4-BE49-F238E27FC236}">
                <a16:creationId xmlns:a16="http://schemas.microsoft.com/office/drawing/2014/main" id="{5831C183-410E-4761-962E-467DE7218BC2}"/>
              </a:ext>
            </a:extLst>
          </p:cNvPr>
          <p:cNvSpPr>
            <a:spLocks noGrp="1"/>
          </p:cNvSpPr>
          <p:nvPr>
            <p:ph type="sldNum" sz="quarter" idx="4"/>
          </p:nvPr>
        </p:nvSpPr>
        <p:spPr/>
        <p:txBody>
          <a:bodyPr/>
          <a:lstStyle/>
          <a:p>
            <a:fld id="{8406839F-D7A4-4E5D-B93D-768AD4D1DB36}" type="slidenum">
              <a:rPr lang="en-ZA" smtClean="0">
                <a:solidFill>
                  <a:srgbClr val="003399"/>
                </a:solidFill>
              </a:rPr>
              <a:pPr/>
              <a:t>27</a:t>
            </a:fld>
            <a:endParaRPr lang="en-ZA" dirty="0">
              <a:solidFill>
                <a:srgbClr val="003399"/>
              </a:solidFill>
            </a:endParaRPr>
          </a:p>
        </p:txBody>
      </p:sp>
    </p:spTree>
    <p:extLst>
      <p:ext uri="{BB962C8B-B14F-4D97-AF65-F5344CB8AC3E}">
        <p14:creationId xmlns:p14="http://schemas.microsoft.com/office/powerpoint/2010/main" val="3182990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5275" y="1066800"/>
            <a:ext cx="4437711" cy="51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2" name="Title 1"/>
          <p:cNvSpPr>
            <a:spLocks noGrp="1"/>
          </p:cNvSpPr>
          <p:nvPr>
            <p:ph type="title"/>
          </p:nvPr>
        </p:nvSpPr>
        <p:spPr/>
        <p:txBody>
          <a:bodyPr/>
          <a:lstStyle/>
          <a:p>
            <a:r>
              <a:rPr lang="en-ZA" dirty="0">
                <a:solidFill>
                  <a:srgbClr val="001489"/>
                </a:solidFill>
              </a:rPr>
              <a:t>For Adjustments Budget 2, created a short-term facility </a:t>
            </a:r>
          </a:p>
        </p:txBody>
      </p:sp>
      <p:sp>
        <p:nvSpPr>
          <p:cNvPr id="4" name="Footer Placeholder 3"/>
          <p:cNvSpPr>
            <a:spLocks noGrp="1"/>
          </p:cNvSpPr>
          <p:nvPr>
            <p:ph type="ftr" sz="quarter" idx="3"/>
          </p:nvPr>
        </p:nvSpPr>
        <p:spPr/>
        <p:txBody>
          <a:bodyPr/>
          <a:lstStyle/>
          <a:p>
            <a:r>
              <a:rPr lang="en-GB"/>
              <a:t>Budget Committee Presentation </a:t>
            </a:r>
            <a:endParaRPr lang="en-GB" dirty="0"/>
          </a:p>
        </p:txBody>
      </p:sp>
      <p:sp>
        <p:nvSpPr>
          <p:cNvPr id="9" name="Text Placeholder 4"/>
          <p:cNvSpPr txBox="1">
            <a:spLocks/>
          </p:cNvSpPr>
          <p:nvPr/>
        </p:nvSpPr>
        <p:spPr>
          <a:xfrm>
            <a:off x="215021" y="1066800"/>
            <a:ext cx="8757711" cy="5181600"/>
          </a:xfrm>
          <a:prstGeom prst="rect">
            <a:avLst/>
          </a:prstGeom>
          <a:ln w="28575">
            <a:solidFill>
              <a:srgbClr val="003399"/>
            </a:solidFill>
          </a:ln>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pPr>
            <a:r>
              <a:rPr lang="en-ZA" sz="1800" dirty="0">
                <a:solidFill>
                  <a:srgbClr val="5C8727"/>
                </a:solidFill>
                <a:ea typeface="Calibri" panose="020F0502020204030204" pitchFamily="34" charset="0"/>
                <a:cs typeface="Times New Roman" panose="02020603050405020304" pitchFamily="18" charset="0"/>
              </a:rPr>
              <a:t>Policy-Based Funding Facility – Immediate Response</a:t>
            </a:r>
            <a:endParaRPr lang="en-ZA" sz="1800" dirty="0">
              <a:solidFill>
                <a:srgbClr val="FF0000"/>
              </a:solidFill>
              <a:ea typeface="Calibri" panose="020F0502020204030204" pitchFamily="34" charset="0"/>
              <a:cs typeface="Times New Roman" panose="02020603050405020304" pitchFamily="18" charset="0"/>
            </a:endParaRPr>
          </a:p>
          <a:p>
            <a:pPr marL="395288" indent="-395288">
              <a:spcBef>
                <a:spcPts val="900"/>
              </a:spcBef>
              <a:spcAft>
                <a:spcPts val="900"/>
              </a:spcAft>
              <a:buBlip>
                <a:blip r:embed="rId3"/>
              </a:buBlip>
            </a:pPr>
            <a:r>
              <a:rPr lang="en-US" sz="1500" dirty="0">
                <a:solidFill>
                  <a:prstClr val="black"/>
                </a:solidFill>
                <a:ea typeface="Calibri" panose="020F0502020204030204" pitchFamily="34" charset="0"/>
                <a:cs typeface="Times New Roman" panose="02020603050405020304" pitchFamily="18" charset="0"/>
              </a:rPr>
              <a:t>Estimated R300 million </a:t>
            </a:r>
            <a:r>
              <a:rPr lang="en-US" sz="1500" b="0" dirty="0">
                <a:solidFill>
                  <a:prstClr val="black"/>
                </a:solidFill>
                <a:ea typeface="Calibri" panose="020F0502020204030204" pitchFamily="34" charset="0"/>
                <a:cs typeface="Times New Roman" panose="02020603050405020304" pitchFamily="18" charset="0"/>
              </a:rPr>
              <a:t>available to support the immediate delivery of the </a:t>
            </a:r>
            <a:r>
              <a:rPr lang="en-US" sz="1500" dirty="0">
                <a:solidFill>
                  <a:prstClr val="black"/>
                </a:solidFill>
                <a:ea typeface="Calibri" panose="020F0502020204030204" pitchFamily="34" charset="0"/>
                <a:cs typeface="Times New Roman" panose="02020603050405020304" pitchFamily="18" charset="0"/>
              </a:rPr>
              <a:t>Western Cape Recovery Plan </a:t>
            </a:r>
            <a:r>
              <a:rPr lang="en-US" sz="1500" b="0" dirty="0">
                <a:solidFill>
                  <a:prstClr val="black"/>
                </a:solidFill>
                <a:ea typeface="Calibri" panose="020F0502020204030204" pitchFamily="34" charset="0"/>
                <a:cs typeface="Times New Roman" panose="02020603050405020304" pitchFamily="18" charset="0"/>
              </a:rPr>
              <a:t>- in particular the </a:t>
            </a:r>
            <a:r>
              <a:rPr lang="en-US" sz="1500" dirty="0">
                <a:solidFill>
                  <a:prstClr val="black"/>
                </a:solidFill>
                <a:ea typeface="Calibri" panose="020F0502020204030204" pitchFamily="34" charset="0"/>
                <a:cs typeface="Times New Roman" panose="02020603050405020304" pitchFamily="18" charset="0"/>
              </a:rPr>
              <a:t>100 day interventions </a:t>
            </a:r>
            <a:r>
              <a:rPr lang="en-US" sz="1500" b="0" dirty="0">
                <a:solidFill>
                  <a:prstClr val="black"/>
                </a:solidFill>
                <a:ea typeface="Calibri" panose="020F0502020204030204" pitchFamily="34" charset="0"/>
                <a:cs typeface="Times New Roman" panose="02020603050405020304" pitchFamily="18" charset="0"/>
              </a:rPr>
              <a:t>and initiating delivery on </a:t>
            </a:r>
            <a:r>
              <a:rPr lang="en-US" sz="1500" dirty="0">
                <a:solidFill>
                  <a:prstClr val="black"/>
                </a:solidFill>
                <a:ea typeface="Calibri" panose="020F0502020204030204" pitchFamily="34" charset="0"/>
                <a:cs typeface="Times New Roman" panose="02020603050405020304" pitchFamily="18" charset="0"/>
              </a:rPr>
              <a:t>Premier’s October Special Address</a:t>
            </a:r>
          </a:p>
          <a:p>
            <a:pPr marL="395288" indent="-395288">
              <a:spcBef>
                <a:spcPts val="900"/>
              </a:spcBef>
              <a:spcAft>
                <a:spcPts val="900"/>
              </a:spcAft>
              <a:buBlip>
                <a:blip r:embed="rId3"/>
              </a:buBlip>
            </a:pPr>
            <a:r>
              <a:rPr lang="en-US" sz="1500" dirty="0"/>
              <a:t>Summary of process</a:t>
            </a:r>
          </a:p>
          <a:p>
            <a:pPr marL="576263" lvl="2" indent="-217488">
              <a:spcBef>
                <a:spcPts val="900"/>
              </a:spcBef>
              <a:spcAft>
                <a:spcPts val="900"/>
              </a:spcAft>
            </a:pPr>
            <a:r>
              <a:rPr lang="en-US" sz="1500" dirty="0"/>
              <a:t>Lead HODs coordinate proposals</a:t>
            </a:r>
          </a:p>
          <a:p>
            <a:pPr marL="576263" lvl="2" indent="-217488">
              <a:spcBef>
                <a:spcPts val="900"/>
              </a:spcBef>
              <a:spcAft>
                <a:spcPts val="900"/>
              </a:spcAft>
            </a:pPr>
            <a:r>
              <a:rPr lang="en-US" sz="1500" dirty="0"/>
              <a:t>Technical appraisal process</a:t>
            </a:r>
          </a:p>
          <a:p>
            <a:pPr marL="801688" lvl="3" indent="-225425">
              <a:spcBef>
                <a:spcPts val="900"/>
              </a:spcBef>
              <a:spcAft>
                <a:spcPts val="900"/>
              </a:spcAft>
            </a:pPr>
            <a:r>
              <a:rPr lang="en-US" sz="1500" dirty="0"/>
              <a:t>readiness to implement, ability to spend, capacity to implement</a:t>
            </a:r>
          </a:p>
          <a:p>
            <a:pPr marL="801688" lvl="3" indent="-225425">
              <a:spcBef>
                <a:spcPts val="900"/>
              </a:spcBef>
              <a:spcAft>
                <a:spcPts val="900"/>
              </a:spcAft>
            </a:pPr>
            <a:r>
              <a:rPr lang="en-US" sz="1500" dirty="0"/>
              <a:t>alignment with the recovery plan, a credible Theory of Change</a:t>
            </a:r>
          </a:p>
          <a:p>
            <a:pPr marL="801688" lvl="3" indent="-225425">
              <a:spcBef>
                <a:spcPts val="900"/>
              </a:spcBef>
              <a:spcAft>
                <a:spcPts val="900"/>
              </a:spcAft>
            </a:pPr>
            <a:r>
              <a:rPr lang="en-US" sz="1500" dirty="0"/>
              <a:t>evidence-based and demonstrated non-financial performance, achievements or progress to date on existing or related interventions </a:t>
            </a:r>
          </a:p>
          <a:p>
            <a:pPr marL="576263" lvl="2" indent="-217488">
              <a:spcBef>
                <a:spcPts val="900"/>
              </a:spcBef>
              <a:spcAft>
                <a:spcPts val="900"/>
              </a:spcAft>
            </a:pPr>
            <a:r>
              <a:rPr lang="en-US" sz="1500" dirty="0"/>
              <a:t>A joint </a:t>
            </a:r>
            <a:r>
              <a:rPr lang="en-US" sz="1500" dirty="0" err="1"/>
              <a:t>DotP</a:t>
            </a:r>
            <a:r>
              <a:rPr lang="en-US" sz="1500" dirty="0"/>
              <a:t> and PT review to assess proposals and make funding recommendations</a:t>
            </a:r>
          </a:p>
          <a:p>
            <a:pPr marL="755288" lvl="2" indent="-395288" algn="just">
              <a:spcBef>
                <a:spcPts val="600"/>
              </a:spcBef>
              <a:spcAft>
                <a:spcPts val="600"/>
              </a:spcAft>
              <a:buBlip>
                <a:blip r:embed="rId3"/>
              </a:buBlip>
            </a:pPr>
            <a:endParaRPr lang="en-US" dirty="0"/>
          </a:p>
          <a:p>
            <a:pPr marL="645750" lvl="2" indent="-285750" algn="just">
              <a:spcBef>
                <a:spcPts val="600"/>
              </a:spcBef>
              <a:spcAft>
                <a:spcPts val="600"/>
              </a:spcAft>
              <a:buFontTx/>
              <a:buChar char="-"/>
            </a:pPr>
            <a:endParaRPr lang="en-US" dirty="0"/>
          </a:p>
          <a:p>
            <a:pPr algn="just">
              <a:spcBef>
                <a:spcPts val="600"/>
              </a:spcBef>
            </a:pPr>
            <a:endParaRPr lang="en-US" sz="1700" dirty="0">
              <a:solidFill>
                <a:prstClr val="black"/>
              </a:solidFill>
              <a:ea typeface="Calibri" panose="020F0502020204030204" pitchFamily="34" charset="0"/>
              <a:cs typeface="Times New Roman" panose="02020603050405020304" pitchFamily="18" charset="0"/>
            </a:endParaRPr>
          </a:p>
          <a:p>
            <a:pPr algn="just">
              <a:spcBef>
                <a:spcPts val="600"/>
              </a:spcBef>
            </a:pPr>
            <a:endParaRPr lang="en-ZA" sz="1700" dirty="0">
              <a:solidFill>
                <a:prstClr val="black"/>
              </a:solidFill>
              <a:ea typeface="Calibri" panose="020F0502020204030204" pitchFamily="34" charset="0"/>
              <a:cs typeface="Times New Roman" panose="02020603050405020304" pitchFamily="18" charset="0"/>
            </a:endParaRPr>
          </a:p>
          <a:p>
            <a:pPr algn="just">
              <a:spcBef>
                <a:spcPts val="1000"/>
              </a:spcBef>
            </a:pPr>
            <a:endParaRPr lang="en-US" sz="1700" b="0" dirty="0">
              <a:solidFill>
                <a:prstClr val="black"/>
              </a:solidFill>
            </a:endParaRPr>
          </a:p>
          <a:p>
            <a:endParaRPr lang="en-ZA" sz="1700" dirty="0"/>
          </a:p>
        </p:txBody>
      </p:sp>
      <p:pic>
        <p:nvPicPr>
          <p:cNvPr id="11" name="Picture 10"/>
          <p:cNvPicPr>
            <a:picLocks noChangeAspect="1"/>
          </p:cNvPicPr>
          <p:nvPr/>
        </p:nvPicPr>
        <p:blipFill>
          <a:blip r:embed="rId4"/>
          <a:stretch>
            <a:fillRect/>
          </a:stretch>
        </p:blipFill>
        <p:spPr>
          <a:xfrm>
            <a:off x="6876256" y="2286000"/>
            <a:ext cx="2279029" cy="1503625"/>
          </a:xfrm>
          <a:prstGeom prst="rect">
            <a:avLst/>
          </a:prstGeom>
        </p:spPr>
      </p:pic>
      <p:sp>
        <p:nvSpPr>
          <p:cNvPr id="5" name="Slide Number Placeholder 4">
            <a:extLst>
              <a:ext uri="{FF2B5EF4-FFF2-40B4-BE49-F238E27FC236}">
                <a16:creationId xmlns:a16="http://schemas.microsoft.com/office/drawing/2014/main" id="{3DB2C40B-AAA6-400E-9119-6FFC792F077F}"/>
              </a:ext>
            </a:extLst>
          </p:cNvPr>
          <p:cNvSpPr>
            <a:spLocks noGrp="1"/>
          </p:cNvSpPr>
          <p:nvPr>
            <p:ph type="sldNum" sz="quarter" idx="4"/>
          </p:nvPr>
        </p:nvSpPr>
        <p:spPr/>
        <p:txBody>
          <a:bodyPr/>
          <a:lstStyle/>
          <a:p>
            <a:fld id="{8406839F-D7A4-4E5D-B93D-768AD4D1DB36}" type="slidenum">
              <a:rPr lang="en-ZA" smtClean="0">
                <a:solidFill>
                  <a:srgbClr val="003399"/>
                </a:solidFill>
              </a:rPr>
              <a:pPr/>
              <a:t>28</a:t>
            </a:fld>
            <a:endParaRPr lang="en-ZA" dirty="0">
              <a:solidFill>
                <a:srgbClr val="003399"/>
              </a:solidFill>
            </a:endParaRPr>
          </a:p>
        </p:txBody>
      </p:sp>
    </p:spTree>
    <p:extLst>
      <p:ext uri="{BB962C8B-B14F-4D97-AF65-F5344CB8AC3E}">
        <p14:creationId xmlns:p14="http://schemas.microsoft.com/office/powerpoint/2010/main" val="1910633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C63F-C2D5-48C5-8A8C-41B1B4FD9A7A}"/>
              </a:ext>
            </a:extLst>
          </p:cNvPr>
          <p:cNvSpPr>
            <a:spLocks noGrp="1"/>
          </p:cNvSpPr>
          <p:nvPr>
            <p:ph type="title"/>
          </p:nvPr>
        </p:nvSpPr>
        <p:spPr>
          <a:xfrm>
            <a:off x="295275" y="355144"/>
            <a:ext cx="8597205" cy="559256"/>
          </a:xfrm>
        </p:spPr>
        <p:txBody>
          <a:bodyPr/>
          <a:lstStyle/>
          <a:p>
            <a:r>
              <a:rPr lang="en-US" dirty="0"/>
              <a:t>Allocations of Policy-based Funding Facility (additional)</a:t>
            </a:r>
            <a:br>
              <a:rPr lang="en-US" dirty="0"/>
            </a:br>
            <a:endParaRPr lang="en-US" dirty="0"/>
          </a:p>
        </p:txBody>
      </p:sp>
      <p:sp>
        <p:nvSpPr>
          <p:cNvPr id="6" name="Rectangle 5"/>
          <p:cNvSpPr/>
          <p:nvPr/>
        </p:nvSpPr>
        <p:spPr>
          <a:xfrm>
            <a:off x="193234" y="1060940"/>
            <a:ext cx="2650573" cy="279828"/>
          </a:xfrm>
          <a:prstGeom prst="rect">
            <a:avLst/>
          </a:prstGeom>
          <a:solidFill>
            <a:srgbClr val="956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prstClr val="white"/>
                </a:solidFill>
              </a:rPr>
              <a:t>JOBS</a:t>
            </a:r>
          </a:p>
        </p:txBody>
      </p:sp>
      <p:graphicFrame>
        <p:nvGraphicFramePr>
          <p:cNvPr id="5" name="Table 4"/>
          <p:cNvGraphicFramePr>
            <a:graphicFrameLocks noGrp="1"/>
          </p:cNvGraphicFramePr>
          <p:nvPr>
            <p:extLst>
              <p:ext uri="{D42A27DB-BD31-4B8C-83A1-F6EECF244321}">
                <p14:modId xmlns:p14="http://schemas.microsoft.com/office/powerpoint/2010/main" val="1666260566"/>
              </p:ext>
            </p:extLst>
          </p:nvPr>
        </p:nvGraphicFramePr>
        <p:xfrm>
          <a:off x="176809" y="1340768"/>
          <a:ext cx="2666999" cy="4953000"/>
        </p:xfrm>
        <a:graphic>
          <a:graphicData uri="http://schemas.openxmlformats.org/drawingml/2006/table">
            <a:tbl>
              <a:tblPr firstRow="1" bandRow="1">
                <a:tableStyleId>{5C22544A-7EE6-4342-B048-85BDC9FD1C3A}</a:tableStyleId>
              </a:tblPr>
              <a:tblGrid>
                <a:gridCol w="1253613">
                  <a:extLst>
                    <a:ext uri="{9D8B030D-6E8A-4147-A177-3AD203B41FA5}">
                      <a16:colId xmlns:a16="http://schemas.microsoft.com/office/drawing/2014/main" val="20000"/>
                    </a:ext>
                  </a:extLst>
                </a:gridCol>
                <a:gridCol w="482621">
                  <a:extLst>
                    <a:ext uri="{9D8B030D-6E8A-4147-A177-3AD203B41FA5}">
                      <a16:colId xmlns:a16="http://schemas.microsoft.com/office/drawing/2014/main" val="20001"/>
                    </a:ext>
                  </a:extLst>
                </a:gridCol>
                <a:gridCol w="930765">
                  <a:extLst>
                    <a:ext uri="{9D8B030D-6E8A-4147-A177-3AD203B41FA5}">
                      <a16:colId xmlns:a16="http://schemas.microsoft.com/office/drawing/2014/main" val="20002"/>
                    </a:ext>
                  </a:extLst>
                </a:gridCol>
              </a:tblGrid>
              <a:tr h="247727">
                <a:tc>
                  <a:txBody>
                    <a:bodyPr/>
                    <a:lstStyle/>
                    <a:p>
                      <a:r>
                        <a:rPr lang="en-ZA" sz="1100" dirty="0">
                          <a:solidFill>
                            <a:schemeClr val="tx1"/>
                          </a:solidFill>
                        </a:rPr>
                        <a:t>Intervention</a:t>
                      </a:r>
                    </a:p>
                  </a:txBody>
                  <a:tcPr>
                    <a:solidFill>
                      <a:schemeClr val="bg1">
                        <a:lumMod val="95000"/>
                      </a:schemeClr>
                    </a:solidFill>
                  </a:tcPr>
                </a:tc>
                <a:tc>
                  <a:txBody>
                    <a:bodyPr/>
                    <a:lstStyle/>
                    <a:p>
                      <a:pPr marL="0" indent="0"/>
                      <a:r>
                        <a:rPr lang="en-ZA" sz="1000" dirty="0">
                          <a:solidFill>
                            <a:schemeClr val="tx1"/>
                          </a:solidFill>
                        </a:rPr>
                        <a:t>Vote</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solidFill>
                            <a:schemeClr val="tx1"/>
                          </a:solidFill>
                        </a:rPr>
                        <a:t>R’000</a:t>
                      </a:r>
                    </a:p>
                  </a:txBody>
                  <a:tcPr>
                    <a:solidFill>
                      <a:schemeClr val="bg1">
                        <a:lumMod val="95000"/>
                      </a:schemeClr>
                    </a:solidFill>
                  </a:tcPr>
                </a:tc>
                <a:extLst>
                  <a:ext uri="{0D108BD9-81ED-4DB2-BD59-A6C34878D82A}">
                    <a16:rowId xmlns:a16="http://schemas.microsoft.com/office/drawing/2014/main" val="10000"/>
                  </a:ext>
                </a:extLst>
              </a:tr>
              <a:tr h="262299">
                <a:tc>
                  <a:txBody>
                    <a:bodyPr/>
                    <a:lstStyle/>
                    <a:p>
                      <a:r>
                        <a:rPr lang="en-ZA" sz="1200" b="1" dirty="0"/>
                        <a:t>National</a:t>
                      </a:r>
                    </a:p>
                  </a:txBody>
                  <a:tcPr>
                    <a:solidFill>
                      <a:schemeClr val="bg1">
                        <a:lumMod val="75000"/>
                      </a:schemeClr>
                    </a:solidFill>
                  </a:tcPr>
                </a:tc>
                <a:tc>
                  <a:txBody>
                    <a:bodyPr/>
                    <a:lstStyle/>
                    <a:p>
                      <a:endParaRPr lang="en-ZA" sz="1200" dirty="0"/>
                    </a:p>
                  </a:txBody>
                  <a:tcPr>
                    <a:solidFill>
                      <a:schemeClr val="bg1">
                        <a:lumMod val="75000"/>
                      </a:schemeClr>
                    </a:solidFill>
                  </a:tcPr>
                </a:tc>
                <a:tc>
                  <a:txBody>
                    <a:bodyPr/>
                    <a:lstStyle/>
                    <a:p>
                      <a:endParaRPr lang="en-ZA" sz="1200" dirty="0"/>
                    </a:p>
                  </a:txBody>
                  <a:tcPr>
                    <a:solidFill>
                      <a:schemeClr val="bg1">
                        <a:lumMod val="75000"/>
                      </a:schemeClr>
                    </a:solidFill>
                  </a:tcPr>
                </a:tc>
                <a:extLst>
                  <a:ext uri="{0D108BD9-81ED-4DB2-BD59-A6C34878D82A}">
                    <a16:rowId xmlns:a16="http://schemas.microsoft.com/office/drawing/2014/main" val="10001"/>
                  </a:ext>
                </a:extLst>
              </a:tr>
              <a:tr h="612032">
                <a:tc>
                  <a:txBody>
                    <a:bodyPr/>
                    <a:lstStyle/>
                    <a:p>
                      <a:r>
                        <a:rPr lang="en-ZA" sz="1200" dirty="0"/>
                        <a:t>Roads Maintenance Grant </a:t>
                      </a:r>
                    </a:p>
                  </a:txBody>
                  <a:tcPr>
                    <a:solidFill>
                      <a:schemeClr val="bg1">
                        <a:lumMod val="95000"/>
                      </a:schemeClr>
                    </a:solidFill>
                  </a:tcPr>
                </a:tc>
                <a:tc>
                  <a:txBody>
                    <a:bodyPr/>
                    <a:lstStyle/>
                    <a:p>
                      <a:pPr algn="ctr"/>
                      <a:r>
                        <a:rPr lang="en-ZA" sz="1200" dirty="0"/>
                        <a:t>10</a:t>
                      </a:r>
                    </a:p>
                  </a:txBody>
                  <a:tcPr>
                    <a:solidFill>
                      <a:schemeClr val="bg1">
                        <a:lumMod val="95000"/>
                      </a:schemeClr>
                    </a:solidFill>
                  </a:tcPr>
                </a:tc>
                <a:tc>
                  <a:txBody>
                    <a:bodyPr/>
                    <a:lstStyle/>
                    <a:p>
                      <a:pPr algn="r"/>
                      <a:r>
                        <a:rPr lang="en-ZA" sz="1200" dirty="0"/>
                        <a:t>61 316</a:t>
                      </a:r>
                    </a:p>
                  </a:txBody>
                  <a:tcPr>
                    <a:solidFill>
                      <a:schemeClr val="bg1">
                        <a:lumMod val="95000"/>
                      </a:schemeClr>
                    </a:solidFill>
                  </a:tcPr>
                </a:tc>
                <a:extLst>
                  <a:ext uri="{0D108BD9-81ED-4DB2-BD59-A6C34878D82A}">
                    <a16:rowId xmlns:a16="http://schemas.microsoft.com/office/drawing/2014/main" val="10002"/>
                  </a:ext>
                </a:extLst>
              </a:tr>
              <a:tr h="612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Education assistants in schools</a:t>
                      </a:r>
                    </a:p>
                  </a:txBody>
                  <a:tcPr>
                    <a:solidFill>
                      <a:schemeClr val="bg1">
                        <a:lumMod val="95000"/>
                      </a:schemeClr>
                    </a:solidFill>
                  </a:tcPr>
                </a:tc>
                <a:tc>
                  <a:txBody>
                    <a:bodyPr/>
                    <a:lstStyle/>
                    <a:p>
                      <a:pPr algn="ctr"/>
                      <a:r>
                        <a:rPr lang="en-ZA" sz="1200" dirty="0"/>
                        <a:t>5</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a:t>814 291</a:t>
                      </a:r>
                    </a:p>
                    <a:p>
                      <a:pPr algn="r"/>
                      <a:endParaRPr lang="en-ZA" sz="1200" dirty="0"/>
                    </a:p>
                  </a:txBody>
                  <a:tcPr>
                    <a:solidFill>
                      <a:schemeClr val="bg1">
                        <a:lumMod val="95000"/>
                      </a:schemeClr>
                    </a:solidFill>
                  </a:tcPr>
                </a:tc>
                <a:extLst>
                  <a:ext uri="{0D108BD9-81ED-4DB2-BD59-A6C34878D82A}">
                    <a16:rowId xmlns:a16="http://schemas.microsoft.com/office/drawing/2014/main" val="10009"/>
                  </a:ext>
                </a:extLst>
              </a:tr>
              <a:tr h="262299">
                <a:tc>
                  <a:txBody>
                    <a:bodyPr/>
                    <a:lstStyle/>
                    <a:p>
                      <a:r>
                        <a:rPr lang="en-ZA" sz="1200" b="1" dirty="0"/>
                        <a:t>Provincial</a:t>
                      </a:r>
                    </a:p>
                  </a:txBody>
                  <a:tcPr>
                    <a:solidFill>
                      <a:schemeClr val="bg1">
                        <a:lumMod val="75000"/>
                      </a:schemeClr>
                    </a:solidFill>
                  </a:tcPr>
                </a:tc>
                <a:tc>
                  <a:txBody>
                    <a:bodyPr/>
                    <a:lstStyle/>
                    <a:p>
                      <a:pPr algn="ctr"/>
                      <a:endParaRPr lang="en-ZA" sz="1200" dirty="0"/>
                    </a:p>
                  </a:txBody>
                  <a:tcPr>
                    <a:solidFill>
                      <a:schemeClr val="bg1">
                        <a:lumMod val="75000"/>
                      </a:schemeClr>
                    </a:solidFill>
                  </a:tcPr>
                </a:tc>
                <a:tc>
                  <a:txBody>
                    <a:bodyPr/>
                    <a:lstStyle/>
                    <a:p>
                      <a:pPr algn="r"/>
                      <a:endParaRPr lang="en-ZA" sz="1200" dirty="0"/>
                    </a:p>
                  </a:txBody>
                  <a:tcPr>
                    <a:solidFill>
                      <a:schemeClr val="bg1">
                        <a:lumMod val="75000"/>
                      </a:schemeClr>
                    </a:solidFill>
                  </a:tcPr>
                </a:tc>
                <a:extLst>
                  <a:ext uri="{0D108BD9-81ED-4DB2-BD59-A6C34878D82A}">
                    <a16:rowId xmlns:a16="http://schemas.microsoft.com/office/drawing/2014/main" val="10003"/>
                  </a:ext>
                </a:extLst>
              </a:tr>
              <a:tr h="408021">
                <a:tc>
                  <a:txBody>
                    <a:bodyPr/>
                    <a:lstStyle/>
                    <a:p>
                      <a:r>
                        <a:rPr lang="en-ZA" sz="1100" dirty="0"/>
                        <a:t>Support to Small</a:t>
                      </a:r>
                      <a:r>
                        <a:rPr lang="en-ZA" sz="1100" baseline="0" dirty="0"/>
                        <a:t> Businesses</a:t>
                      </a:r>
                      <a:endParaRPr lang="en-ZA" sz="1100" dirty="0"/>
                    </a:p>
                  </a:txBody>
                  <a:tcPr>
                    <a:solidFill>
                      <a:schemeClr val="bg1">
                        <a:lumMod val="95000"/>
                      </a:schemeClr>
                    </a:solidFill>
                  </a:tcPr>
                </a:tc>
                <a:tc>
                  <a:txBody>
                    <a:bodyPr/>
                    <a:lstStyle/>
                    <a:p>
                      <a:pPr algn="ctr"/>
                      <a:r>
                        <a:rPr lang="en-ZA" sz="1100" dirty="0"/>
                        <a:t>12</a:t>
                      </a:r>
                    </a:p>
                  </a:txBody>
                  <a:tcPr>
                    <a:solidFill>
                      <a:schemeClr val="bg1">
                        <a:lumMod val="95000"/>
                      </a:schemeClr>
                    </a:solidFill>
                  </a:tcPr>
                </a:tc>
                <a:tc>
                  <a:txBody>
                    <a:bodyPr/>
                    <a:lstStyle/>
                    <a:p>
                      <a:pPr algn="r"/>
                      <a:r>
                        <a:rPr lang="en-ZA" sz="1100" dirty="0"/>
                        <a:t>12</a:t>
                      </a:r>
                      <a:r>
                        <a:rPr lang="en-ZA" sz="1100" baseline="0" dirty="0"/>
                        <a:t> 000</a:t>
                      </a:r>
                      <a:endParaRPr lang="en-ZA" sz="1100" dirty="0"/>
                    </a:p>
                  </a:txBody>
                  <a:tcPr>
                    <a:solidFill>
                      <a:schemeClr val="bg1">
                        <a:lumMod val="95000"/>
                      </a:schemeClr>
                    </a:solidFill>
                  </a:tcPr>
                </a:tc>
                <a:extLst>
                  <a:ext uri="{0D108BD9-81ED-4DB2-BD59-A6C34878D82A}">
                    <a16:rowId xmlns:a16="http://schemas.microsoft.com/office/drawing/2014/main" val="10004"/>
                  </a:ext>
                </a:extLst>
              </a:tr>
              <a:tr h="888904">
                <a:tc>
                  <a:txBody>
                    <a:bodyPr/>
                    <a:lstStyle/>
                    <a:p>
                      <a:r>
                        <a:rPr lang="en-ZA" sz="1100" dirty="0"/>
                        <a:t>Accelerated Infrastructure Maintenance (school facilities and fencing)</a:t>
                      </a:r>
                    </a:p>
                  </a:txBody>
                  <a:tcPr>
                    <a:solidFill>
                      <a:schemeClr val="bg1">
                        <a:lumMod val="95000"/>
                      </a:schemeClr>
                    </a:solidFill>
                  </a:tcPr>
                </a:tc>
                <a:tc>
                  <a:txBody>
                    <a:bodyPr/>
                    <a:lstStyle/>
                    <a:p>
                      <a:pPr algn="ctr"/>
                      <a:r>
                        <a:rPr lang="en-ZA" sz="1100" dirty="0"/>
                        <a:t>5</a:t>
                      </a:r>
                    </a:p>
                  </a:txBody>
                  <a:tcPr>
                    <a:solidFill>
                      <a:schemeClr val="bg1">
                        <a:lumMod val="95000"/>
                      </a:schemeClr>
                    </a:solidFill>
                  </a:tcPr>
                </a:tc>
                <a:tc>
                  <a:txBody>
                    <a:bodyPr/>
                    <a:lstStyle/>
                    <a:p>
                      <a:pPr algn="r"/>
                      <a:r>
                        <a:rPr lang="en-ZA" sz="1100" dirty="0"/>
                        <a:t>145 740</a:t>
                      </a:r>
                    </a:p>
                  </a:txBody>
                  <a:tcPr>
                    <a:solidFill>
                      <a:schemeClr val="bg1">
                        <a:lumMod val="95000"/>
                      </a:schemeClr>
                    </a:solidFill>
                  </a:tcPr>
                </a:tc>
                <a:extLst>
                  <a:ext uri="{0D108BD9-81ED-4DB2-BD59-A6C34878D82A}">
                    <a16:rowId xmlns:a16="http://schemas.microsoft.com/office/drawing/2014/main" val="10005"/>
                  </a:ext>
                </a:extLst>
              </a:tr>
              <a:tr h="568316">
                <a:tc>
                  <a:txBody>
                    <a:bodyPr/>
                    <a:lstStyle/>
                    <a:p>
                      <a:r>
                        <a:rPr lang="en-ZA" sz="1100" dirty="0"/>
                        <a:t>Public Employment Programmes</a:t>
                      </a:r>
                    </a:p>
                  </a:txBody>
                  <a:tcPr>
                    <a:solidFill>
                      <a:schemeClr val="bg1">
                        <a:lumMod val="95000"/>
                      </a:schemeClr>
                    </a:solidFill>
                  </a:tcPr>
                </a:tc>
                <a:tc>
                  <a:txBody>
                    <a:bodyPr/>
                    <a:lstStyle/>
                    <a:p>
                      <a:pPr algn="ctr"/>
                      <a:r>
                        <a:rPr lang="en-ZA" sz="1100" dirty="0"/>
                        <a:t>11, 13</a:t>
                      </a:r>
                    </a:p>
                  </a:txBody>
                  <a:tcPr>
                    <a:solidFill>
                      <a:schemeClr val="bg1">
                        <a:lumMod val="95000"/>
                      </a:schemeClr>
                    </a:solidFill>
                  </a:tcPr>
                </a:tc>
                <a:tc>
                  <a:txBody>
                    <a:bodyPr/>
                    <a:lstStyle/>
                    <a:p>
                      <a:pPr algn="r"/>
                      <a:r>
                        <a:rPr lang="en-ZA" sz="1100" dirty="0"/>
                        <a:t>26 200</a:t>
                      </a:r>
                    </a:p>
                    <a:p>
                      <a:pPr algn="r"/>
                      <a:endParaRPr lang="en-ZA" sz="1100" dirty="0"/>
                    </a:p>
                    <a:p>
                      <a:pPr algn="r"/>
                      <a:endParaRPr lang="en-ZA" sz="1100" dirty="0"/>
                    </a:p>
                  </a:txBody>
                  <a:tcPr>
                    <a:solidFill>
                      <a:schemeClr val="bg1">
                        <a:lumMod val="95000"/>
                      </a:schemeClr>
                    </a:solidFill>
                  </a:tcPr>
                </a:tc>
                <a:extLst>
                  <a:ext uri="{0D108BD9-81ED-4DB2-BD59-A6C34878D82A}">
                    <a16:rowId xmlns:a16="http://schemas.microsoft.com/office/drawing/2014/main" val="10006"/>
                  </a:ext>
                </a:extLst>
              </a:tr>
              <a:tr h="437166">
                <a:tc>
                  <a:txBody>
                    <a:bodyPr/>
                    <a:lstStyle/>
                    <a:p>
                      <a:r>
                        <a:rPr lang="en-ZA" sz="1200" b="1" dirty="0">
                          <a:solidFill>
                            <a:schemeClr val="bg1"/>
                          </a:solidFill>
                        </a:rPr>
                        <a:t>Total PBF</a:t>
                      </a:r>
                    </a:p>
                  </a:txBody>
                  <a:tcPr>
                    <a:solidFill>
                      <a:schemeClr val="bg1">
                        <a:lumMod val="50000"/>
                      </a:schemeClr>
                    </a:solidFill>
                  </a:tcPr>
                </a:tc>
                <a:tc>
                  <a:txBody>
                    <a:bodyPr/>
                    <a:lstStyle/>
                    <a:p>
                      <a:r>
                        <a:rPr lang="en-ZA" sz="1200" b="1" dirty="0">
                          <a:solidFill>
                            <a:schemeClr val="bg1"/>
                          </a:solidFill>
                        </a:rPr>
                        <a:t> </a:t>
                      </a:r>
                    </a:p>
                  </a:txBody>
                  <a:tcPr>
                    <a:solidFill>
                      <a:schemeClr val="bg1">
                        <a:lumMod val="50000"/>
                      </a:schemeClr>
                    </a:solidFill>
                  </a:tcPr>
                </a:tc>
                <a:tc>
                  <a:txBody>
                    <a:bodyPr/>
                    <a:lstStyle/>
                    <a:p>
                      <a:pPr algn="r"/>
                      <a:r>
                        <a:rPr lang="en-ZA" sz="1200" b="1" dirty="0">
                          <a:solidFill>
                            <a:schemeClr val="bg1"/>
                          </a:solidFill>
                        </a:rPr>
                        <a:t>183 940</a:t>
                      </a:r>
                    </a:p>
                    <a:p>
                      <a:pPr algn="r"/>
                      <a:endParaRPr lang="en-ZA" sz="1200" b="1" dirty="0">
                        <a:solidFill>
                          <a:schemeClr val="bg1"/>
                        </a:solidFill>
                      </a:endParaRPr>
                    </a:p>
                  </a:txBody>
                  <a:tcPr>
                    <a:solidFill>
                      <a:schemeClr val="bg1">
                        <a:lumMod val="50000"/>
                      </a:schemeClr>
                    </a:solidFill>
                  </a:tcPr>
                </a:tc>
                <a:extLst>
                  <a:ext uri="{0D108BD9-81ED-4DB2-BD59-A6C34878D82A}">
                    <a16:rowId xmlns:a16="http://schemas.microsoft.com/office/drawing/2014/main" val="10007"/>
                  </a:ext>
                </a:extLst>
              </a:tr>
              <a:tr h="437166">
                <a:tc>
                  <a:txBody>
                    <a:bodyPr/>
                    <a:lstStyle/>
                    <a:p>
                      <a:r>
                        <a:rPr lang="en-ZA" sz="1200" b="1" dirty="0">
                          <a:solidFill>
                            <a:schemeClr val="bg1"/>
                          </a:solidFill>
                        </a:rPr>
                        <a:t>Total AB 2</a:t>
                      </a:r>
                    </a:p>
                    <a:p>
                      <a:endParaRPr lang="en-ZA" sz="1200" b="1" dirty="0">
                        <a:solidFill>
                          <a:schemeClr val="bg1"/>
                        </a:solidFill>
                      </a:endParaRPr>
                    </a:p>
                  </a:txBody>
                  <a:tcPr>
                    <a:solidFill>
                      <a:schemeClr val="bg1">
                        <a:lumMod val="50000"/>
                      </a:schemeClr>
                    </a:solidFill>
                  </a:tcPr>
                </a:tc>
                <a:tc>
                  <a:txBody>
                    <a:bodyPr/>
                    <a:lstStyle/>
                    <a:p>
                      <a:endParaRPr lang="en-ZA" sz="1200" b="1" dirty="0">
                        <a:solidFill>
                          <a:schemeClr val="bg1"/>
                        </a:solidFill>
                      </a:endParaRPr>
                    </a:p>
                  </a:txBody>
                  <a:tcPr>
                    <a:solidFill>
                      <a:schemeClr val="bg1">
                        <a:lumMod val="50000"/>
                      </a:schemeClr>
                    </a:solidFill>
                  </a:tcPr>
                </a:tc>
                <a:tc>
                  <a:txBody>
                    <a:bodyPr/>
                    <a:lstStyle/>
                    <a:p>
                      <a:pPr algn="r"/>
                      <a:r>
                        <a:rPr lang="en-ZA" sz="1200" b="1" dirty="0">
                          <a:solidFill>
                            <a:schemeClr val="bg1"/>
                          </a:solidFill>
                        </a:rPr>
                        <a:t>1</a:t>
                      </a:r>
                      <a:r>
                        <a:rPr lang="en-ZA" sz="1200" b="1" baseline="0" dirty="0">
                          <a:solidFill>
                            <a:schemeClr val="bg1"/>
                          </a:solidFill>
                        </a:rPr>
                        <a:t> 059 547</a:t>
                      </a:r>
                      <a:endParaRPr lang="en-ZA" sz="1200" b="1" dirty="0">
                        <a:solidFill>
                          <a:schemeClr val="bg1"/>
                        </a:solidFill>
                      </a:endParaRPr>
                    </a:p>
                  </a:txBody>
                  <a:tcPr>
                    <a:solidFill>
                      <a:schemeClr val="bg1">
                        <a:lumMod val="50000"/>
                      </a:schemeClr>
                    </a:solidFill>
                  </a:tcPr>
                </a:tc>
                <a:extLst>
                  <a:ext uri="{0D108BD9-81ED-4DB2-BD59-A6C34878D82A}">
                    <a16:rowId xmlns:a16="http://schemas.microsoft.com/office/drawing/2014/main" val="10008"/>
                  </a:ext>
                </a:extLst>
              </a:tr>
            </a:tbl>
          </a:graphicData>
        </a:graphic>
      </p:graphicFrame>
      <p:sp>
        <p:nvSpPr>
          <p:cNvPr id="11" name="Rectangle 10"/>
          <p:cNvSpPr/>
          <p:nvPr/>
        </p:nvSpPr>
        <p:spPr>
          <a:xfrm>
            <a:off x="2980928" y="1018736"/>
            <a:ext cx="2743200" cy="322032"/>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prstClr val="white"/>
                </a:solidFill>
              </a:rPr>
              <a:t>SAFETY</a:t>
            </a:r>
          </a:p>
        </p:txBody>
      </p:sp>
      <p:sp>
        <p:nvSpPr>
          <p:cNvPr id="12" name="Rectangle 11"/>
          <p:cNvSpPr/>
          <p:nvPr/>
        </p:nvSpPr>
        <p:spPr>
          <a:xfrm>
            <a:off x="5852460" y="1018736"/>
            <a:ext cx="3167609" cy="322032"/>
          </a:xfrm>
          <a:prstGeom prst="rect">
            <a:avLst/>
          </a:prstGeom>
          <a:solidFill>
            <a:srgbClr val="D5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prstClr val="white"/>
                </a:solidFill>
              </a:rPr>
              <a:t>WELL-BEING</a:t>
            </a:r>
          </a:p>
        </p:txBody>
      </p:sp>
      <p:graphicFrame>
        <p:nvGraphicFramePr>
          <p:cNvPr id="13" name="Table 12"/>
          <p:cNvGraphicFramePr>
            <a:graphicFrameLocks noGrp="1"/>
          </p:cNvGraphicFramePr>
          <p:nvPr>
            <p:extLst>
              <p:ext uri="{D42A27DB-BD31-4B8C-83A1-F6EECF244321}">
                <p14:modId xmlns:p14="http://schemas.microsoft.com/office/powerpoint/2010/main" val="2967341288"/>
              </p:ext>
            </p:extLst>
          </p:nvPr>
        </p:nvGraphicFramePr>
        <p:xfrm>
          <a:off x="2980928" y="1340768"/>
          <a:ext cx="2743200" cy="4787581"/>
        </p:xfrm>
        <a:graphic>
          <a:graphicData uri="http://schemas.openxmlformats.org/drawingml/2006/table">
            <a:tbl>
              <a:tblPr firstRow="1" bandRow="1">
                <a:tableStyleId>{5C22544A-7EE6-4342-B048-85BDC9FD1C3A}</a:tableStyleId>
              </a:tblPr>
              <a:tblGrid>
                <a:gridCol w="1327355">
                  <a:extLst>
                    <a:ext uri="{9D8B030D-6E8A-4147-A177-3AD203B41FA5}">
                      <a16:colId xmlns:a16="http://schemas.microsoft.com/office/drawing/2014/main" val="20000"/>
                    </a:ext>
                  </a:extLst>
                </a:gridCol>
                <a:gridCol w="619432">
                  <a:extLst>
                    <a:ext uri="{9D8B030D-6E8A-4147-A177-3AD203B41FA5}">
                      <a16:colId xmlns:a16="http://schemas.microsoft.com/office/drawing/2014/main" val="20001"/>
                    </a:ext>
                  </a:extLst>
                </a:gridCol>
                <a:gridCol w="796413">
                  <a:extLst>
                    <a:ext uri="{9D8B030D-6E8A-4147-A177-3AD203B41FA5}">
                      <a16:colId xmlns:a16="http://schemas.microsoft.com/office/drawing/2014/main" val="20002"/>
                    </a:ext>
                  </a:extLst>
                </a:gridCol>
              </a:tblGrid>
              <a:tr h="427202">
                <a:tc>
                  <a:txBody>
                    <a:bodyPr/>
                    <a:lstStyle/>
                    <a:p>
                      <a:r>
                        <a:rPr lang="en-ZA" sz="1100" dirty="0">
                          <a:solidFill>
                            <a:schemeClr val="tx1"/>
                          </a:solidFill>
                        </a:rPr>
                        <a:t>Intervention</a:t>
                      </a:r>
                    </a:p>
                  </a:txBody>
                  <a:tcPr>
                    <a:solidFill>
                      <a:schemeClr val="bg1">
                        <a:lumMod val="95000"/>
                      </a:schemeClr>
                    </a:solidFill>
                  </a:tcPr>
                </a:tc>
                <a:tc>
                  <a:txBody>
                    <a:bodyPr/>
                    <a:lstStyle/>
                    <a:p>
                      <a:r>
                        <a:rPr lang="en-ZA" sz="1100" dirty="0">
                          <a:solidFill>
                            <a:schemeClr val="tx1"/>
                          </a:solidFill>
                        </a:rPr>
                        <a:t>Vote</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solidFill>
                            <a:schemeClr val="tx1"/>
                          </a:solidFill>
                        </a:rPr>
                        <a:t>R’000</a:t>
                      </a:r>
                    </a:p>
                    <a:p>
                      <a:endParaRPr lang="en-ZA" sz="11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71259">
                <a:tc>
                  <a:txBody>
                    <a:bodyPr/>
                    <a:lstStyle/>
                    <a:p>
                      <a:r>
                        <a:rPr lang="en-ZA" sz="1200" b="1" dirty="0"/>
                        <a:t>Provincial</a:t>
                      </a:r>
                    </a:p>
                  </a:txBody>
                  <a:tcPr>
                    <a:solidFill>
                      <a:schemeClr val="bg1">
                        <a:lumMod val="75000"/>
                      </a:schemeClr>
                    </a:solidFill>
                  </a:tcPr>
                </a:tc>
                <a:tc>
                  <a:txBody>
                    <a:bodyPr/>
                    <a:lstStyle/>
                    <a:p>
                      <a:endParaRPr lang="en-ZA" sz="1200" b="1" dirty="0"/>
                    </a:p>
                  </a:txBody>
                  <a:tcPr>
                    <a:solidFill>
                      <a:schemeClr val="bg1">
                        <a:lumMod val="75000"/>
                      </a:schemeClr>
                    </a:solidFill>
                  </a:tcPr>
                </a:tc>
                <a:tc>
                  <a:txBody>
                    <a:bodyPr/>
                    <a:lstStyle/>
                    <a:p>
                      <a:endParaRPr lang="en-ZA" sz="1200" b="1" dirty="0"/>
                    </a:p>
                  </a:txBody>
                  <a:tcPr>
                    <a:solidFill>
                      <a:schemeClr val="bg1">
                        <a:lumMod val="75000"/>
                      </a:schemeClr>
                    </a:solidFill>
                  </a:tcPr>
                </a:tc>
                <a:extLst>
                  <a:ext uri="{0D108BD9-81ED-4DB2-BD59-A6C34878D82A}">
                    <a16:rowId xmlns:a16="http://schemas.microsoft.com/office/drawing/2014/main" val="10001"/>
                  </a:ext>
                </a:extLst>
              </a:tr>
              <a:tr h="371259">
                <a:tc>
                  <a:txBody>
                    <a:bodyPr/>
                    <a:lstStyle/>
                    <a:p>
                      <a:r>
                        <a:rPr lang="en-ZA" sz="1100" b="0" dirty="0"/>
                        <a:t>Data Centre</a:t>
                      </a:r>
                    </a:p>
                  </a:txBody>
                  <a:tcPr>
                    <a:solidFill>
                      <a:schemeClr val="bg1">
                        <a:lumMod val="95000"/>
                      </a:schemeClr>
                    </a:solidFill>
                  </a:tcPr>
                </a:tc>
                <a:tc>
                  <a:txBody>
                    <a:bodyPr/>
                    <a:lstStyle/>
                    <a:p>
                      <a:pPr algn="ctr"/>
                      <a:r>
                        <a:rPr lang="en-ZA" sz="1100" b="0" dirty="0"/>
                        <a:t>6</a:t>
                      </a:r>
                    </a:p>
                  </a:txBody>
                  <a:tcPr>
                    <a:solidFill>
                      <a:schemeClr val="bg1">
                        <a:lumMod val="95000"/>
                      </a:schemeClr>
                    </a:solidFill>
                  </a:tcPr>
                </a:tc>
                <a:tc>
                  <a:txBody>
                    <a:bodyPr/>
                    <a:lstStyle/>
                    <a:p>
                      <a:pPr algn="r"/>
                      <a:r>
                        <a:rPr lang="en-ZA" sz="1100" b="0" dirty="0"/>
                        <a:t>5 000</a:t>
                      </a:r>
                    </a:p>
                  </a:txBody>
                  <a:tcPr>
                    <a:solidFill>
                      <a:schemeClr val="bg1">
                        <a:lumMod val="95000"/>
                      </a:schemeClr>
                    </a:solidFill>
                  </a:tcPr>
                </a:tc>
                <a:extLst>
                  <a:ext uri="{0D108BD9-81ED-4DB2-BD59-A6C34878D82A}">
                    <a16:rowId xmlns:a16="http://schemas.microsoft.com/office/drawing/2014/main" val="10002"/>
                  </a:ext>
                </a:extLst>
              </a:tr>
              <a:tr h="8401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Hospital &amp; Emergency Centre Tracking Information System (HECTIS)</a:t>
                      </a:r>
                      <a:endParaRPr lang="en-ZA" sz="1100" dirty="0"/>
                    </a:p>
                    <a:p>
                      <a:endParaRPr lang="en-ZA" sz="1100" dirty="0"/>
                    </a:p>
                  </a:txBody>
                  <a:tcPr>
                    <a:solidFill>
                      <a:schemeClr val="bg1">
                        <a:lumMod val="95000"/>
                      </a:schemeClr>
                    </a:solidFill>
                  </a:tcPr>
                </a:tc>
                <a:tc>
                  <a:txBody>
                    <a:bodyPr/>
                    <a:lstStyle/>
                    <a:p>
                      <a:pPr algn="ctr"/>
                      <a:r>
                        <a:rPr lang="en-ZA" sz="1100" dirty="0"/>
                        <a:t>6</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100" dirty="0"/>
                        <a:t>15 000 </a:t>
                      </a:r>
                    </a:p>
                    <a:p>
                      <a:pPr algn="r"/>
                      <a:endParaRPr lang="en-ZA" sz="1100" dirty="0"/>
                    </a:p>
                  </a:txBody>
                  <a:tcPr>
                    <a:solidFill>
                      <a:schemeClr val="bg1">
                        <a:lumMod val="95000"/>
                      </a:schemeClr>
                    </a:solidFill>
                  </a:tcPr>
                </a:tc>
                <a:extLst>
                  <a:ext uri="{0D108BD9-81ED-4DB2-BD59-A6C34878D82A}">
                    <a16:rowId xmlns:a16="http://schemas.microsoft.com/office/drawing/2014/main" val="10008"/>
                  </a:ext>
                </a:extLst>
              </a:tr>
              <a:tr h="427202">
                <a:tc>
                  <a:txBody>
                    <a:bodyPr/>
                    <a:lstStyle/>
                    <a:p>
                      <a:pPr marL="0" algn="l" defTabSz="914400" rtl="0" eaLnBrk="1" latinLnBrk="0" hangingPunct="1"/>
                      <a:r>
                        <a:rPr lang="en-ZA" sz="1100" kern="1200" dirty="0">
                          <a:solidFill>
                            <a:schemeClr val="dk1"/>
                          </a:solidFill>
                          <a:latin typeface="+mn-lt"/>
                          <a:ea typeface="+mn-ea"/>
                          <a:cs typeface="+mn-cs"/>
                        </a:rPr>
                        <a:t>Area- Based Teams</a:t>
                      </a:r>
                    </a:p>
                  </a:txBody>
                  <a:tcPr>
                    <a:solidFill>
                      <a:schemeClr val="bg1">
                        <a:lumMod val="95000"/>
                      </a:schemeClr>
                    </a:solidFill>
                  </a:tcPr>
                </a:tc>
                <a:tc>
                  <a:txBody>
                    <a:bodyPr/>
                    <a:lstStyle/>
                    <a:p>
                      <a:pPr marL="0" algn="ctr" defTabSz="914400" rtl="0" eaLnBrk="1" latinLnBrk="0" hangingPunct="1"/>
                      <a:r>
                        <a:rPr lang="en-ZA" sz="1100" kern="1200" dirty="0">
                          <a:solidFill>
                            <a:schemeClr val="dk1"/>
                          </a:solidFill>
                          <a:latin typeface="+mn-lt"/>
                          <a:ea typeface="+mn-ea"/>
                          <a:cs typeface="+mn-cs"/>
                        </a:rPr>
                        <a:t>4</a:t>
                      </a:r>
                    </a:p>
                  </a:txBody>
                  <a:tcPr>
                    <a:solidFill>
                      <a:schemeClr val="bg1">
                        <a:lumMod val="95000"/>
                      </a:schemeClr>
                    </a:solidFill>
                  </a:tcPr>
                </a:tc>
                <a:tc>
                  <a:txBody>
                    <a:bodyPr/>
                    <a:lstStyle/>
                    <a:p>
                      <a:pPr marL="0" algn="r" defTabSz="914400" rtl="0" eaLnBrk="1" latinLnBrk="0" hangingPunct="1"/>
                      <a:r>
                        <a:rPr lang="en-ZA" sz="1100" kern="1200" dirty="0">
                          <a:solidFill>
                            <a:schemeClr val="dk1"/>
                          </a:solidFill>
                          <a:latin typeface="+mn-lt"/>
                          <a:ea typeface="+mn-ea"/>
                          <a:cs typeface="+mn-cs"/>
                        </a:rPr>
                        <a:t>2 000</a:t>
                      </a:r>
                    </a:p>
                  </a:txBody>
                  <a:tcPr>
                    <a:solidFill>
                      <a:schemeClr val="bg1">
                        <a:lumMod val="95000"/>
                      </a:schemeClr>
                    </a:solidFill>
                  </a:tcPr>
                </a:tc>
                <a:extLst>
                  <a:ext uri="{0D108BD9-81ED-4DB2-BD59-A6C34878D82A}">
                    <a16:rowId xmlns:a16="http://schemas.microsoft.com/office/drawing/2014/main" val="10003"/>
                  </a:ext>
                </a:extLst>
              </a:tr>
              <a:tr h="407356">
                <a:tc>
                  <a:txBody>
                    <a:bodyPr/>
                    <a:lstStyle/>
                    <a:p>
                      <a:pPr marL="0" algn="l" defTabSz="914400" rtl="0" eaLnBrk="1" latinLnBrk="0" hangingPunct="1"/>
                      <a:r>
                        <a:rPr lang="en-ZA" sz="1100" kern="1200" dirty="0">
                          <a:solidFill>
                            <a:schemeClr val="dk1"/>
                          </a:solidFill>
                          <a:latin typeface="+mn-lt"/>
                          <a:ea typeface="+mn-ea"/>
                          <a:cs typeface="+mn-cs"/>
                        </a:rPr>
                        <a:t>Peace Officers resourcing</a:t>
                      </a:r>
                    </a:p>
                  </a:txBody>
                  <a:tcPr>
                    <a:solidFill>
                      <a:schemeClr val="bg1">
                        <a:lumMod val="95000"/>
                      </a:schemeClr>
                    </a:solidFill>
                  </a:tcPr>
                </a:tc>
                <a:tc>
                  <a:txBody>
                    <a:bodyPr/>
                    <a:lstStyle/>
                    <a:p>
                      <a:pPr marL="0" algn="ctr" defTabSz="914400" rtl="0" eaLnBrk="1" latinLnBrk="0" hangingPunct="1"/>
                      <a:r>
                        <a:rPr lang="en-ZA" sz="1100" kern="1200" dirty="0">
                          <a:solidFill>
                            <a:schemeClr val="dk1"/>
                          </a:solidFill>
                          <a:latin typeface="+mn-lt"/>
                          <a:ea typeface="+mn-ea"/>
                          <a:cs typeface="+mn-cs"/>
                        </a:rPr>
                        <a:t>4</a:t>
                      </a:r>
                    </a:p>
                  </a:txBody>
                  <a:tcPr>
                    <a:solidFill>
                      <a:schemeClr val="bg1">
                        <a:lumMod val="95000"/>
                      </a:schemeClr>
                    </a:solidFill>
                  </a:tcPr>
                </a:tc>
                <a:tc>
                  <a:txBody>
                    <a:bodyPr/>
                    <a:lstStyle/>
                    <a:p>
                      <a:pPr marL="0" algn="r" defTabSz="914400" rtl="0" eaLnBrk="1" latinLnBrk="0" hangingPunct="1"/>
                      <a:r>
                        <a:rPr lang="en-ZA" sz="1100" kern="1200" baseline="0" dirty="0">
                          <a:solidFill>
                            <a:schemeClr val="dk1"/>
                          </a:solidFill>
                          <a:latin typeface="+mn-lt"/>
                          <a:ea typeface="+mn-ea"/>
                          <a:cs typeface="+mn-cs"/>
                        </a:rPr>
                        <a:t>2 000 </a:t>
                      </a:r>
                      <a:endParaRPr lang="en-ZA" sz="11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4"/>
                  </a:ext>
                </a:extLst>
              </a:tr>
              <a:tr h="376608">
                <a:tc>
                  <a:txBody>
                    <a:bodyPr/>
                    <a:lstStyle/>
                    <a:p>
                      <a:pPr marL="0" algn="l" defTabSz="914400" rtl="0" eaLnBrk="1" latinLnBrk="0" hangingPunct="1"/>
                      <a:r>
                        <a:rPr lang="en-ZA" sz="1100" kern="1200" dirty="0">
                          <a:solidFill>
                            <a:schemeClr val="dk1"/>
                          </a:solidFill>
                          <a:latin typeface="+mn-lt"/>
                          <a:ea typeface="+mn-ea"/>
                          <a:cs typeface="+mn-cs"/>
                        </a:rPr>
                        <a:t>Accelerated fencing of schools</a:t>
                      </a:r>
                    </a:p>
                  </a:txBody>
                  <a:tcPr>
                    <a:solidFill>
                      <a:schemeClr val="bg1">
                        <a:lumMod val="95000"/>
                      </a:schemeClr>
                    </a:solidFill>
                  </a:tcPr>
                </a:tc>
                <a:tc>
                  <a:txBody>
                    <a:bodyPr/>
                    <a:lstStyle/>
                    <a:p>
                      <a:pPr marL="0" algn="ctr" defTabSz="914400" rtl="0" eaLnBrk="1" latinLnBrk="0" hangingPunct="1"/>
                      <a:r>
                        <a:rPr lang="en-ZA" sz="1100" kern="1200" dirty="0">
                          <a:solidFill>
                            <a:schemeClr val="dk1"/>
                          </a:solidFill>
                          <a:latin typeface="+mn-lt"/>
                          <a:ea typeface="+mn-ea"/>
                          <a:cs typeface="+mn-cs"/>
                        </a:rPr>
                        <a:t>5</a:t>
                      </a:r>
                    </a:p>
                  </a:txBody>
                  <a:tcPr>
                    <a:solidFill>
                      <a:schemeClr val="bg1">
                        <a:lumMod val="95000"/>
                      </a:schemeClr>
                    </a:solidFill>
                  </a:tcPr>
                </a:tc>
                <a:tc>
                  <a:txBody>
                    <a:bodyPr/>
                    <a:lstStyle/>
                    <a:p>
                      <a:pPr marL="0" algn="r" defTabSz="914400" rtl="0" eaLnBrk="1" latinLnBrk="0" hangingPunct="1"/>
                      <a:r>
                        <a:rPr lang="en-ZA" sz="1100" kern="1200" baseline="0" dirty="0">
                          <a:solidFill>
                            <a:schemeClr val="dk1"/>
                          </a:solidFill>
                          <a:latin typeface="+mn-lt"/>
                          <a:ea typeface="+mn-ea"/>
                          <a:cs typeface="+mn-cs"/>
                        </a:rPr>
                        <a:t>36 560</a:t>
                      </a:r>
                    </a:p>
                  </a:txBody>
                  <a:tcPr>
                    <a:solidFill>
                      <a:schemeClr val="bg1">
                        <a:lumMod val="95000"/>
                      </a:schemeClr>
                    </a:solidFill>
                  </a:tcPr>
                </a:tc>
                <a:extLst>
                  <a:ext uri="{0D108BD9-81ED-4DB2-BD59-A6C34878D82A}">
                    <a16:rowId xmlns:a16="http://schemas.microsoft.com/office/drawing/2014/main" val="1292261225"/>
                  </a:ext>
                </a:extLst>
              </a:tr>
              <a:tr h="396240">
                <a:tc>
                  <a:txBody>
                    <a:bodyPr/>
                    <a:lstStyle/>
                    <a:p>
                      <a:pPr marL="0" algn="l" defTabSz="914400" rtl="0" eaLnBrk="1" latinLnBrk="0" hangingPunct="1"/>
                      <a:r>
                        <a:rPr lang="en-ZA" sz="1100" kern="1200" dirty="0">
                          <a:solidFill>
                            <a:schemeClr val="dk1"/>
                          </a:solidFill>
                          <a:latin typeface="+mn-lt"/>
                          <a:ea typeface="+mn-ea"/>
                          <a:cs typeface="+mn-cs"/>
                        </a:rPr>
                        <a:t>Safety Ambassadors</a:t>
                      </a:r>
                    </a:p>
                  </a:txBody>
                  <a:tcPr>
                    <a:solidFill>
                      <a:schemeClr val="bg1">
                        <a:lumMod val="95000"/>
                      </a:schemeClr>
                    </a:solidFill>
                  </a:tcPr>
                </a:tc>
                <a:tc>
                  <a:txBody>
                    <a:bodyPr/>
                    <a:lstStyle/>
                    <a:p>
                      <a:pPr marL="0" algn="ctr" defTabSz="914400" rtl="0" eaLnBrk="1" latinLnBrk="0" hangingPunct="1"/>
                      <a:r>
                        <a:rPr lang="en-ZA" sz="1100" kern="1200" dirty="0">
                          <a:solidFill>
                            <a:schemeClr val="dk1"/>
                          </a:solidFill>
                          <a:latin typeface="+mn-lt"/>
                          <a:ea typeface="+mn-ea"/>
                          <a:cs typeface="+mn-cs"/>
                        </a:rPr>
                        <a:t>4</a:t>
                      </a:r>
                    </a:p>
                  </a:txBody>
                  <a:tcPr>
                    <a:solidFill>
                      <a:schemeClr val="bg1">
                        <a:lumMod val="95000"/>
                      </a:schemeClr>
                    </a:solidFill>
                  </a:tcPr>
                </a:tc>
                <a:tc>
                  <a:txBody>
                    <a:bodyPr/>
                    <a:lstStyle/>
                    <a:p>
                      <a:pPr marL="0" algn="r" defTabSz="914400" rtl="0" eaLnBrk="1" latinLnBrk="0" hangingPunct="1"/>
                      <a:r>
                        <a:rPr lang="en-ZA" sz="1100" kern="1200" dirty="0">
                          <a:solidFill>
                            <a:schemeClr val="dk1"/>
                          </a:solidFill>
                          <a:latin typeface="+mn-lt"/>
                          <a:ea typeface="+mn-ea"/>
                          <a:cs typeface="+mn-cs"/>
                        </a:rPr>
                        <a:t>20 000</a:t>
                      </a:r>
                    </a:p>
                  </a:txBody>
                  <a:tcPr>
                    <a:solidFill>
                      <a:schemeClr val="bg1">
                        <a:lumMod val="95000"/>
                      </a:schemeClr>
                    </a:solidFill>
                  </a:tcPr>
                </a:tc>
                <a:extLst>
                  <a:ext uri="{0D108BD9-81ED-4DB2-BD59-A6C34878D82A}">
                    <a16:rowId xmlns:a16="http://schemas.microsoft.com/office/drawing/2014/main" val="10005"/>
                  </a:ext>
                </a:extLst>
              </a:tr>
              <a:tr h="255418">
                <a:tc>
                  <a:txBody>
                    <a:bodyPr/>
                    <a:lstStyle/>
                    <a:p>
                      <a:pPr marL="0" algn="l" defTabSz="914400" rtl="0" eaLnBrk="1" latinLnBrk="0" hangingPunct="1"/>
                      <a:r>
                        <a:rPr lang="en-ZA" sz="1200" b="1" kern="1200" dirty="0">
                          <a:solidFill>
                            <a:schemeClr val="bg1"/>
                          </a:solidFill>
                          <a:latin typeface="+mn-lt"/>
                          <a:ea typeface="+mn-ea"/>
                          <a:cs typeface="+mn-cs"/>
                        </a:rPr>
                        <a:t>Total PBF</a:t>
                      </a:r>
                    </a:p>
                  </a:txBody>
                  <a:tcPr>
                    <a:solidFill>
                      <a:schemeClr val="bg1">
                        <a:lumMod val="50000"/>
                      </a:schemeClr>
                    </a:solidFill>
                  </a:tcPr>
                </a:tc>
                <a:tc>
                  <a:txBody>
                    <a:bodyPr/>
                    <a:lstStyle/>
                    <a:p>
                      <a:pPr marL="0" algn="l" defTabSz="914400" rtl="0" eaLnBrk="1" latinLnBrk="0" hangingPunct="1"/>
                      <a:endParaRPr lang="en-ZA" sz="1200" b="1" kern="1200" dirty="0">
                        <a:solidFill>
                          <a:schemeClr val="bg1"/>
                        </a:solidFill>
                        <a:latin typeface="+mn-lt"/>
                        <a:ea typeface="+mn-ea"/>
                        <a:cs typeface="+mn-cs"/>
                      </a:endParaRPr>
                    </a:p>
                  </a:txBody>
                  <a:tcPr>
                    <a:solidFill>
                      <a:schemeClr val="bg1">
                        <a:lumMod val="50000"/>
                      </a:schemeClr>
                    </a:solidFill>
                  </a:tcPr>
                </a:tc>
                <a:tc>
                  <a:txBody>
                    <a:bodyPr/>
                    <a:lstStyle/>
                    <a:p>
                      <a:pPr marL="0" algn="r" defTabSz="914400" rtl="0" eaLnBrk="1" latinLnBrk="0" hangingPunct="1"/>
                      <a:r>
                        <a:rPr lang="en-ZA" sz="1200" b="1" kern="1200" baseline="0" dirty="0">
                          <a:solidFill>
                            <a:schemeClr val="bg1"/>
                          </a:solidFill>
                          <a:latin typeface="+mn-lt"/>
                          <a:ea typeface="+mn-ea"/>
                          <a:cs typeface="+mn-cs"/>
                        </a:rPr>
                        <a:t>80 560</a:t>
                      </a:r>
                      <a:endParaRPr lang="en-ZA" sz="1200" b="1" kern="1200" dirty="0">
                        <a:solidFill>
                          <a:schemeClr val="bg1"/>
                        </a:solidFill>
                        <a:latin typeface="+mn-lt"/>
                        <a:ea typeface="+mn-ea"/>
                        <a:cs typeface="+mn-cs"/>
                      </a:endParaRPr>
                    </a:p>
                  </a:txBody>
                  <a:tcPr>
                    <a:solidFill>
                      <a:schemeClr val="bg1">
                        <a:lumMod val="50000"/>
                      </a:schemeClr>
                    </a:solidFill>
                  </a:tcPr>
                </a:tc>
                <a:extLst>
                  <a:ext uri="{0D108BD9-81ED-4DB2-BD59-A6C34878D82A}">
                    <a16:rowId xmlns:a16="http://schemas.microsoft.com/office/drawing/2014/main" val="10006"/>
                  </a:ext>
                </a:extLst>
              </a:tr>
              <a:tr h="371259">
                <a:tc>
                  <a:txBody>
                    <a:bodyPr/>
                    <a:lstStyle/>
                    <a:p>
                      <a:pPr marL="0" algn="l" defTabSz="914400" rtl="0" eaLnBrk="1" latinLnBrk="0" hangingPunct="1"/>
                      <a:r>
                        <a:rPr lang="en-ZA" sz="1200" b="1" kern="1200" dirty="0">
                          <a:solidFill>
                            <a:schemeClr val="bg1"/>
                          </a:solidFill>
                          <a:latin typeface="+mn-lt"/>
                          <a:ea typeface="+mn-ea"/>
                          <a:cs typeface="+mn-cs"/>
                        </a:rPr>
                        <a:t>Total AB 2</a:t>
                      </a:r>
                    </a:p>
                  </a:txBody>
                  <a:tcPr>
                    <a:solidFill>
                      <a:schemeClr val="bg1">
                        <a:lumMod val="50000"/>
                      </a:schemeClr>
                    </a:solidFill>
                  </a:tcPr>
                </a:tc>
                <a:tc>
                  <a:txBody>
                    <a:bodyPr/>
                    <a:lstStyle/>
                    <a:p>
                      <a:pPr marL="0" algn="l" defTabSz="914400" rtl="0" eaLnBrk="1" latinLnBrk="0" hangingPunct="1"/>
                      <a:endParaRPr lang="en-ZA" sz="1200" b="1" kern="1200" dirty="0">
                        <a:solidFill>
                          <a:schemeClr val="bg1"/>
                        </a:solidFill>
                        <a:latin typeface="+mn-lt"/>
                        <a:ea typeface="+mn-ea"/>
                        <a:cs typeface="+mn-cs"/>
                      </a:endParaRPr>
                    </a:p>
                  </a:txBody>
                  <a:tcPr>
                    <a:solidFill>
                      <a:schemeClr val="bg1">
                        <a:lumMod val="50000"/>
                      </a:schemeClr>
                    </a:solidFill>
                  </a:tcPr>
                </a:tc>
                <a:tc>
                  <a:txBody>
                    <a:bodyPr/>
                    <a:lstStyle/>
                    <a:p>
                      <a:pPr marL="0" algn="r" defTabSz="914400" rtl="0" eaLnBrk="1" latinLnBrk="0" hangingPunct="1"/>
                      <a:r>
                        <a:rPr lang="en-ZA" sz="1200" b="1" kern="1200" baseline="0" dirty="0">
                          <a:solidFill>
                            <a:schemeClr val="bg1"/>
                          </a:solidFill>
                          <a:latin typeface="+mn-lt"/>
                          <a:ea typeface="+mn-ea"/>
                          <a:cs typeface="+mn-cs"/>
                        </a:rPr>
                        <a:t>80 560</a:t>
                      </a:r>
                      <a:endParaRPr lang="en-ZA" sz="1200" b="1" kern="1200" dirty="0">
                        <a:solidFill>
                          <a:schemeClr val="bg1"/>
                        </a:solidFill>
                        <a:latin typeface="+mn-lt"/>
                        <a:ea typeface="+mn-ea"/>
                        <a:cs typeface="+mn-cs"/>
                      </a:endParaRPr>
                    </a:p>
                  </a:txBody>
                  <a:tcPr>
                    <a:solidFill>
                      <a:schemeClr val="bg1">
                        <a:lumMod val="50000"/>
                      </a:schemeClr>
                    </a:solidFill>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67947339"/>
              </p:ext>
            </p:extLst>
          </p:nvPr>
        </p:nvGraphicFramePr>
        <p:xfrm>
          <a:off x="5852460" y="1340768"/>
          <a:ext cx="3184036" cy="3572706"/>
        </p:xfrm>
        <a:graphic>
          <a:graphicData uri="http://schemas.openxmlformats.org/drawingml/2006/table">
            <a:tbl>
              <a:tblPr firstRow="1" bandRow="1">
                <a:tableStyleId>{5C22544A-7EE6-4342-B048-85BDC9FD1C3A}</a:tableStyleId>
              </a:tblPr>
              <a:tblGrid>
                <a:gridCol w="1676402">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74234">
                  <a:extLst>
                    <a:ext uri="{9D8B030D-6E8A-4147-A177-3AD203B41FA5}">
                      <a16:colId xmlns:a16="http://schemas.microsoft.com/office/drawing/2014/main" val="20002"/>
                    </a:ext>
                  </a:extLst>
                </a:gridCol>
              </a:tblGrid>
              <a:tr h="446049">
                <a:tc>
                  <a:txBody>
                    <a:bodyPr/>
                    <a:lstStyle/>
                    <a:p>
                      <a:r>
                        <a:rPr lang="en-ZA" sz="1100" dirty="0">
                          <a:solidFill>
                            <a:schemeClr val="tx1"/>
                          </a:solidFill>
                        </a:rPr>
                        <a:t>Intervention</a:t>
                      </a:r>
                    </a:p>
                  </a:txBody>
                  <a:tcPr>
                    <a:solidFill>
                      <a:schemeClr val="bg1">
                        <a:lumMod val="95000"/>
                      </a:schemeClr>
                    </a:solidFill>
                  </a:tcPr>
                </a:tc>
                <a:tc>
                  <a:txBody>
                    <a:bodyPr/>
                    <a:lstStyle/>
                    <a:p>
                      <a:r>
                        <a:rPr lang="en-ZA" sz="1100" dirty="0">
                          <a:solidFill>
                            <a:schemeClr val="tx1"/>
                          </a:solidFill>
                        </a:rPr>
                        <a:t>Vote</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solidFill>
                            <a:schemeClr val="tx1"/>
                          </a:solidFill>
                        </a:rPr>
                        <a:t>R’000</a:t>
                      </a:r>
                    </a:p>
                    <a:p>
                      <a:endParaRPr lang="en-ZA" sz="11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82328">
                <a:tc>
                  <a:txBody>
                    <a:bodyPr/>
                    <a:lstStyle/>
                    <a:p>
                      <a:r>
                        <a:rPr lang="en-ZA" sz="1200" b="1" dirty="0"/>
                        <a:t>National</a:t>
                      </a:r>
                    </a:p>
                  </a:txBody>
                  <a:tcPr>
                    <a:solidFill>
                      <a:schemeClr val="bg1">
                        <a:lumMod val="75000"/>
                      </a:schemeClr>
                    </a:solidFill>
                  </a:tcPr>
                </a:tc>
                <a:tc>
                  <a:txBody>
                    <a:bodyPr/>
                    <a:lstStyle/>
                    <a:p>
                      <a:endParaRPr lang="en-ZA" sz="1200" b="1" dirty="0"/>
                    </a:p>
                  </a:txBody>
                  <a:tcPr>
                    <a:solidFill>
                      <a:schemeClr val="bg1">
                        <a:lumMod val="75000"/>
                      </a:schemeClr>
                    </a:solidFill>
                  </a:tcPr>
                </a:tc>
                <a:tc>
                  <a:txBody>
                    <a:bodyPr/>
                    <a:lstStyle/>
                    <a:p>
                      <a:endParaRPr lang="en-ZA" dirty="0"/>
                    </a:p>
                  </a:txBody>
                  <a:tcPr>
                    <a:solidFill>
                      <a:schemeClr val="bg1">
                        <a:lumMod val="75000"/>
                      </a:schemeClr>
                    </a:solidFill>
                  </a:tcPr>
                </a:tc>
                <a:extLst>
                  <a:ext uri="{0D108BD9-81ED-4DB2-BD59-A6C34878D82A}">
                    <a16:rowId xmlns:a16="http://schemas.microsoft.com/office/drawing/2014/main" val="10001"/>
                  </a:ext>
                </a:extLst>
              </a:tr>
              <a:tr h="264760">
                <a:tc>
                  <a:txBody>
                    <a:bodyPr/>
                    <a:lstStyle/>
                    <a:p>
                      <a:r>
                        <a:rPr lang="en-ZA" sz="1100" dirty="0"/>
                        <a:t>ECD</a:t>
                      </a:r>
                    </a:p>
                  </a:txBody>
                  <a:tcPr>
                    <a:solidFill>
                      <a:schemeClr val="bg1">
                        <a:lumMod val="95000"/>
                      </a:schemeClr>
                    </a:solidFill>
                  </a:tcPr>
                </a:tc>
                <a:tc>
                  <a:txBody>
                    <a:bodyPr/>
                    <a:lstStyle/>
                    <a:p>
                      <a:pPr algn="ctr"/>
                      <a:r>
                        <a:rPr lang="en-ZA" sz="1100" dirty="0"/>
                        <a:t>7</a:t>
                      </a:r>
                    </a:p>
                  </a:txBody>
                  <a:tcPr>
                    <a:solidFill>
                      <a:schemeClr val="bg1">
                        <a:lumMod val="95000"/>
                      </a:schemeClr>
                    </a:solidFill>
                  </a:tcPr>
                </a:tc>
                <a:tc>
                  <a:txBody>
                    <a:bodyPr/>
                    <a:lstStyle/>
                    <a:p>
                      <a:pPr algn="r"/>
                      <a:r>
                        <a:rPr lang="en-ZA" sz="1100" dirty="0"/>
                        <a:t>53 067</a:t>
                      </a:r>
                    </a:p>
                  </a:txBody>
                  <a:tcPr>
                    <a:solidFill>
                      <a:schemeClr val="bg1">
                        <a:lumMod val="95000"/>
                      </a:schemeClr>
                    </a:solidFill>
                  </a:tcPr>
                </a:tc>
                <a:extLst>
                  <a:ext uri="{0D108BD9-81ED-4DB2-BD59-A6C34878D82A}">
                    <a16:rowId xmlns:a16="http://schemas.microsoft.com/office/drawing/2014/main" val="10002"/>
                  </a:ext>
                </a:extLst>
              </a:tr>
              <a:tr h="621282">
                <a:tc>
                  <a:txBody>
                    <a:bodyPr/>
                    <a:lstStyle/>
                    <a:p>
                      <a:r>
                        <a:rPr lang="en-ZA" sz="1100" dirty="0"/>
                        <a:t>Nursing</a:t>
                      </a:r>
                      <a:r>
                        <a:rPr lang="en-ZA" sz="1100" baseline="0" dirty="0"/>
                        <a:t>, Community Service posts &amp; Training</a:t>
                      </a:r>
                      <a:endParaRPr lang="en-ZA" sz="1100" dirty="0"/>
                    </a:p>
                  </a:txBody>
                  <a:tcPr>
                    <a:solidFill>
                      <a:schemeClr val="bg1">
                        <a:lumMod val="95000"/>
                      </a:schemeClr>
                    </a:solidFill>
                  </a:tcPr>
                </a:tc>
                <a:tc>
                  <a:txBody>
                    <a:bodyPr/>
                    <a:lstStyle/>
                    <a:p>
                      <a:pPr algn="ctr"/>
                      <a:r>
                        <a:rPr lang="en-ZA" sz="1100" dirty="0"/>
                        <a:t>6</a:t>
                      </a:r>
                    </a:p>
                  </a:txBody>
                  <a:tcPr>
                    <a:solidFill>
                      <a:schemeClr val="bg1">
                        <a:lumMod val="95000"/>
                      </a:schemeClr>
                    </a:solidFill>
                  </a:tcPr>
                </a:tc>
                <a:tc>
                  <a:txBody>
                    <a:bodyPr/>
                    <a:lstStyle/>
                    <a:p>
                      <a:pPr algn="r"/>
                      <a:r>
                        <a:rPr lang="en-ZA" sz="1100" dirty="0"/>
                        <a:t>29</a:t>
                      </a:r>
                      <a:r>
                        <a:rPr lang="en-ZA" sz="1100" baseline="0" dirty="0"/>
                        <a:t> 148</a:t>
                      </a:r>
                      <a:endParaRPr lang="en-ZA" sz="1100" dirty="0"/>
                    </a:p>
                  </a:txBody>
                  <a:tcPr>
                    <a:solidFill>
                      <a:schemeClr val="bg1">
                        <a:lumMod val="95000"/>
                      </a:schemeClr>
                    </a:solidFill>
                  </a:tcPr>
                </a:tc>
                <a:extLst>
                  <a:ext uri="{0D108BD9-81ED-4DB2-BD59-A6C34878D82A}">
                    <a16:rowId xmlns:a16="http://schemas.microsoft.com/office/drawing/2014/main" val="10003"/>
                  </a:ext>
                </a:extLst>
              </a:tr>
              <a:tr h="290152">
                <a:tc>
                  <a:txBody>
                    <a:bodyPr/>
                    <a:lstStyle/>
                    <a:p>
                      <a:r>
                        <a:rPr lang="en-ZA" sz="1100" dirty="0"/>
                        <a:t>Food Relief</a:t>
                      </a:r>
                    </a:p>
                  </a:txBody>
                  <a:tcPr>
                    <a:solidFill>
                      <a:schemeClr val="bg1">
                        <a:lumMod val="95000"/>
                      </a:schemeClr>
                    </a:solidFill>
                  </a:tcPr>
                </a:tc>
                <a:tc>
                  <a:txBody>
                    <a:bodyPr/>
                    <a:lstStyle/>
                    <a:p>
                      <a:pPr algn="ctr"/>
                      <a:r>
                        <a:rPr lang="en-ZA" sz="1100" dirty="0"/>
                        <a:t>7</a:t>
                      </a:r>
                    </a:p>
                  </a:txBody>
                  <a:tcPr>
                    <a:solidFill>
                      <a:schemeClr val="bg1">
                        <a:lumMod val="95000"/>
                      </a:schemeClr>
                    </a:solidFill>
                  </a:tcPr>
                </a:tc>
                <a:tc>
                  <a:txBody>
                    <a:bodyPr/>
                    <a:lstStyle/>
                    <a:p>
                      <a:pPr algn="r"/>
                      <a:r>
                        <a:rPr lang="en-ZA" sz="1050" dirty="0"/>
                        <a:t>51 281</a:t>
                      </a:r>
                    </a:p>
                  </a:txBody>
                  <a:tcPr>
                    <a:solidFill>
                      <a:schemeClr val="bg1">
                        <a:lumMod val="95000"/>
                      </a:schemeClr>
                    </a:solidFill>
                  </a:tcPr>
                </a:tc>
                <a:extLst>
                  <a:ext uri="{0D108BD9-81ED-4DB2-BD59-A6C34878D82A}">
                    <a16:rowId xmlns:a16="http://schemas.microsoft.com/office/drawing/2014/main" val="10005"/>
                  </a:ext>
                </a:extLst>
              </a:tr>
              <a:tr h="290152">
                <a:tc>
                  <a:txBody>
                    <a:bodyPr/>
                    <a:lstStyle/>
                    <a:p>
                      <a:pPr marL="0" algn="l" defTabSz="914400" rtl="0" eaLnBrk="1" latinLnBrk="0" hangingPunct="1"/>
                      <a:r>
                        <a:rPr lang="en-ZA" sz="1200" b="1" kern="1200" dirty="0">
                          <a:solidFill>
                            <a:schemeClr val="dk1"/>
                          </a:solidFill>
                          <a:latin typeface="+mn-lt"/>
                          <a:ea typeface="+mn-ea"/>
                          <a:cs typeface="+mn-cs"/>
                        </a:rPr>
                        <a:t>Provincial</a:t>
                      </a:r>
                    </a:p>
                  </a:txBody>
                  <a:tcPr>
                    <a:solidFill>
                      <a:schemeClr val="bg1">
                        <a:lumMod val="75000"/>
                      </a:schemeClr>
                    </a:solidFill>
                  </a:tcPr>
                </a:tc>
                <a:tc>
                  <a:txBody>
                    <a:bodyPr/>
                    <a:lstStyle/>
                    <a:p>
                      <a:pPr marL="0" algn="ctr" defTabSz="914400" rtl="0" eaLnBrk="1" latinLnBrk="0" hangingPunct="1"/>
                      <a:endParaRPr lang="en-ZA" sz="1200" b="1" kern="1200" dirty="0">
                        <a:solidFill>
                          <a:schemeClr val="dk1"/>
                        </a:solidFill>
                        <a:latin typeface="+mn-lt"/>
                        <a:ea typeface="+mn-ea"/>
                        <a:cs typeface="+mn-cs"/>
                      </a:endParaRPr>
                    </a:p>
                  </a:txBody>
                  <a:tcPr>
                    <a:solidFill>
                      <a:schemeClr val="bg1">
                        <a:lumMod val="75000"/>
                      </a:schemeClr>
                    </a:solidFill>
                  </a:tcPr>
                </a:tc>
                <a:tc>
                  <a:txBody>
                    <a:bodyPr/>
                    <a:lstStyle/>
                    <a:p>
                      <a:pPr marL="0" algn="r" defTabSz="914400" rtl="0" eaLnBrk="1" latinLnBrk="0" hangingPunct="1"/>
                      <a:endParaRPr lang="en-ZA" sz="1200" b="1" kern="1200" dirty="0">
                        <a:solidFill>
                          <a:schemeClr val="dk1"/>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10006"/>
                  </a:ext>
                </a:extLst>
              </a:tr>
              <a:tr h="242230">
                <a:tc>
                  <a:txBody>
                    <a:bodyPr/>
                    <a:lstStyle/>
                    <a:p>
                      <a:pPr marL="0" algn="l" defTabSz="914400" rtl="0" eaLnBrk="1" latinLnBrk="0" hangingPunct="1"/>
                      <a:r>
                        <a:rPr lang="en-ZA" sz="1100" kern="1200" dirty="0">
                          <a:solidFill>
                            <a:schemeClr val="dk1"/>
                          </a:solidFill>
                          <a:latin typeface="+mn-lt"/>
                          <a:ea typeface="+mn-ea"/>
                          <a:cs typeface="+mn-cs"/>
                        </a:rPr>
                        <a:t>Staff Mental Wellness</a:t>
                      </a:r>
                    </a:p>
                  </a:txBody>
                  <a:tcPr>
                    <a:solidFill>
                      <a:schemeClr val="bg1">
                        <a:lumMod val="95000"/>
                      </a:schemeClr>
                    </a:solidFill>
                  </a:tcPr>
                </a:tc>
                <a:tc>
                  <a:txBody>
                    <a:bodyPr/>
                    <a:lstStyle/>
                    <a:p>
                      <a:pPr algn="ctr"/>
                      <a:r>
                        <a:rPr lang="en-ZA" sz="1100" dirty="0"/>
                        <a:t>6</a:t>
                      </a:r>
                    </a:p>
                  </a:txBody>
                  <a:tcPr>
                    <a:solidFill>
                      <a:schemeClr val="bg1">
                        <a:lumMod val="95000"/>
                      </a:schemeClr>
                    </a:solidFill>
                  </a:tcPr>
                </a:tc>
                <a:tc>
                  <a:txBody>
                    <a:bodyPr/>
                    <a:lstStyle/>
                    <a:p>
                      <a:pPr algn="r"/>
                      <a:r>
                        <a:rPr lang="en-ZA" sz="1100" dirty="0"/>
                        <a:t>5 000 </a:t>
                      </a:r>
                    </a:p>
                  </a:txBody>
                  <a:tcPr>
                    <a:solidFill>
                      <a:schemeClr val="bg1">
                        <a:lumMod val="95000"/>
                      </a:schemeClr>
                    </a:solidFill>
                  </a:tcPr>
                </a:tc>
                <a:extLst>
                  <a:ext uri="{0D108BD9-81ED-4DB2-BD59-A6C34878D82A}">
                    <a16:rowId xmlns:a16="http://schemas.microsoft.com/office/drawing/2014/main" val="10007"/>
                  </a:ext>
                </a:extLst>
              </a:tr>
              <a:tr h="270815">
                <a:tc>
                  <a:txBody>
                    <a:bodyPr/>
                    <a:lstStyle/>
                    <a:p>
                      <a:r>
                        <a:rPr lang="en-ZA" sz="1100" dirty="0"/>
                        <a:t>Youth in Service</a:t>
                      </a:r>
                    </a:p>
                  </a:txBody>
                  <a:tcPr>
                    <a:solidFill>
                      <a:schemeClr val="bg1">
                        <a:lumMod val="95000"/>
                      </a:schemeClr>
                    </a:solidFill>
                  </a:tcPr>
                </a:tc>
                <a:tc>
                  <a:txBody>
                    <a:bodyPr/>
                    <a:lstStyle/>
                    <a:p>
                      <a:pPr algn="ctr"/>
                      <a:r>
                        <a:rPr lang="en-ZA" sz="1100" dirty="0"/>
                        <a:t>13</a:t>
                      </a:r>
                    </a:p>
                  </a:txBody>
                  <a:tcPr>
                    <a:solidFill>
                      <a:schemeClr val="bg1">
                        <a:lumMod val="95000"/>
                      </a:schemeClr>
                    </a:solidFill>
                  </a:tcPr>
                </a:tc>
                <a:tc>
                  <a:txBody>
                    <a:bodyPr/>
                    <a:lstStyle/>
                    <a:p>
                      <a:pPr algn="r"/>
                      <a:r>
                        <a:rPr lang="en-ZA" sz="1100" dirty="0"/>
                        <a:t>4 000</a:t>
                      </a:r>
                    </a:p>
                  </a:txBody>
                  <a:tcPr>
                    <a:solidFill>
                      <a:schemeClr val="bg1">
                        <a:lumMod val="95000"/>
                      </a:schemeClr>
                    </a:solidFill>
                  </a:tcPr>
                </a:tc>
                <a:extLst>
                  <a:ext uri="{0D108BD9-81ED-4DB2-BD59-A6C34878D82A}">
                    <a16:rowId xmlns:a16="http://schemas.microsoft.com/office/drawing/2014/main" val="10009"/>
                  </a:ext>
                </a:extLst>
              </a:tr>
              <a:tr h="203726">
                <a:tc>
                  <a:txBody>
                    <a:bodyPr/>
                    <a:lstStyle/>
                    <a:p>
                      <a:r>
                        <a:rPr lang="en-ZA" sz="1100" b="1" dirty="0">
                          <a:solidFill>
                            <a:schemeClr val="bg1"/>
                          </a:solidFill>
                        </a:rPr>
                        <a:t>Total PBF</a:t>
                      </a:r>
                    </a:p>
                  </a:txBody>
                  <a:tcPr>
                    <a:solidFill>
                      <a:schemeClr val="bg1">
                        <a:lumMod val="50000"/>
                      </a:schemeClr>
                    </a:solidFill>
                  </a:tcPr>
                </a:tc>
                <a:tc>
                  <a:txBody>
                    <a:bodyPr/>
                    <a:lstStyle/>
                    <a:p>
                      <a:endParaRPr lang="en-ZA" b="1" dirty="0">
                        <a:solidFill>
                          <a:schemeClr val="bg1"/>
                        </a:solidFill>
                      </a:endParaRPr>
                    </a:p>
                  </a:txBody>
                  <a:tcPr>
                    <a:solidFill>
                      <a:schemeClr val="bg1">
                        <a:lumMod val="50000"/>
                      </a:schemeClr>
                    </a:solidFill>
                  </a:tcPr>
                </a:tc>
                <a:tc>
                  <a:txBody>
                    <a:bodyPr/>
                    <a:lstStyle/>
                    <a:p>
                      <a:pPr algn="r"/>
                      <a:r>
                        <a:rPr lang="en-ZA" sz="1100" b="1" baseline="0" dirty="0">
                          <a:solidFill>
                            <a:schemeClr val="bg1"/>
                          </a:solidFill>
                        </a:rPr>
                        <a:t>9 0</a:t>
                      </a:r>
                      <a:r>
                        <a:rPr lang="en-ZA" sz="1100" b="1" dirty="0">
                          <a:solidFill>
                            <a:schemeClr val="bg1"/>
                          </a:solidFill>
                        </a:rPr>
                        <a:t>00 </a:t>
                      </a:r>
                    </a:p>
                  </a:txBody>
                  <a:tcPr>
                    <a:solidFill>
                      <a:schemeClr val="bg1">
                        <a:lumMod val="50000"/>
                      </a:schemeClr>
                    </a:solidFill>
                  </a:tcPr>
                </a:tc>
                <a:extLst>
                  <a:ext uri="{0D108BD9-81ED-4DB2-BD59-A6C34878D82A}">
                    <a16:rowId xmlns:a16="http://schemas.microsoft.com/office/drawing/2014/main" val="10010"/>
                  </a:ext>
                </a:extLst>
              </a:tr>
              <a:tr h="382328">
                <a:tc>
                  <a:txBody>
                    <a:bodyPr/>
                    <a:lstStyle/>
                    <a:p>
                      <a:r>
                        <a:rPr lang="en-ZA" sz="1100" b="1" dirty="0">
                          <a:solidFill>
                            <a:schemeClr val="bg1"/>
                          </a:solidFill>
                        </a:rPr>
                        <a:t>Total  AB 2</a:t>
                      </a:r>
                    </a:p>
                  </a:txBody>
                  <a:tcPr>
                    <a:solidFill>
                      <a:schemeClr val="bg1">
                        <a:lumMod val="50000"/>
                      </a:schemeClr>
                    </a:solidFill>
                  </a:tcPr>
                </a:tc>
                <a:tc>
                  <a:txBody>
                    <a:bodyPr/>
                    <a:lstStyle/>
                    <a:p>
                      <a:endParaRPr lang="en-ZA" b="1" dirty="0">
                        <a:solidFill>
                          <a:schemeClr val="bg1"/>
                        </a:solidFill>
                      </a:endParaRPr>
                    </a:p>
                  </a:txBody>
                  <a:tcPr>
                    <a:solidFill>
                      <a:schemeClr val="bg1">
                        <a:lumMod val="50000"/>
                      </a:schemeClr>
                    </a:solidFill>
                  </a:tcPr>
                </a:tc>
                <a:tc>
                  <a:txBody>
                    <a:bodyPr/>
                    <a:lstStyle/>
                    <a:p>
                      <a:pPr algn="r"/>
                      <a:r>
                        <a:rPr lang="en-ZA" sz="1100" b="1" dirty="0">
                          <a:solidFill>
                            <a:schemeClr val="bg1"/>
                          </a:solidFill>
                        </a:rPr>
                        <a:t>142</a:t>
                      </a:r>
                      <a:r>
                        <a:rPr lang="en-ZA" sz="1100" b="1" baseline="0" dirty="0">
                          <a:solidFill>
                            <a:schemeClr val="bg1"/>
                          </a:solidFill>
                        </a:rPr>
                        <a:t> 496</a:t>
                      </a:r>
                      <a:endParaRPr lang="en-ZA" sz="1100" b="1" dirty="0">
                        <a:solidFill>
                          <a:schemeClr val="bg1"/>
                        </a:solidFill>
                      </a:endParaRPr>
                    </a:p>
                  </a:txBody>
                  <a:tcPr>
                    <a:solidFill>
                      <a:schemeClr val="bg1">
                        <a:lumMod val="50000"/>
                      </a:schemeClr>
                    </a:solidFill>
                  </a:tcPr>
                </a:tc>
                <a:extLst>
                  <a:ext uri="{0D108BD9-81ED-4DB2-BD59-A6C34878D82A}">
                    <a16:rowId xmlns:a16="http://schemas.microsoft.com/office/drawing/2014/main" val="10011"/>
                  </a:ext>
                </a:extLst>
              </a:tr>
            </a:tbl>
          </a:graphicData>
        </a:graphic>
      </p:graphicFrame>
      <p:sp>
        <p:nvSpPr>
          <p:cNvPr id="4" name="Footer Placeholder 3"/>
          <p:cNvSpPr>
            <a:spLocks noGrp="1"/>
          </p:cNvSpPr>
          <p:nvPr>
            <p:ph type="ftr" sz="quarter" idx="3"/>
          </p:nvPr>
        </p:nvSpPr>
        <p:spPr/>
        <p:txBody>
          <a:bodyPr/>
          <a:lstStyle/>
          <a:p>
            <a:r>
              <a:rPr lang="en-GB">
                <a:solidFill>
                  <a:srgbClr val="998F86"/>
                </a:solidFill>
              </a:rPr>
              <a:t>Budget Committee Presentation </a:t>
            </a:r>
            <a:endParaRPr lang="en-GB" dirty="0">
              <a:solidFill>
                <a:srgbClr val="998F86"/>
              </a:solidFill>
            </a:endParaRPr>
          </a:p>
        </p:txBody>
      </p:sp>
      <p:sp>
        <p:nvSpPr>
          <p:cNvPr id="15" name="Rectangle 14"/>
          <p:cNvSpPr/>
          <p:nvPr/>
        </p:nvSpPr>
        <p:spPr>
          <a:xfrm>
            <a:off x="2889953" y="6190735"/>
            <a:ext cx="6074535" cy="2626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a:solidFill>
                <a:srgbClr val="FF0000"/>
              </a:solidFill>
            </a:endParaRPr>
          </a:p>
          <a:p>
            <a:pPr algn="ctr"/>
            <a:r>
              <a:rPr lang="en-ZA" sz="1200" b="1" dirty="0">
                <a:solidFill>
                  <a:srgbClr val="FF0000"/>
                </a:solidFill>
              </a:rPr>
              <a:t>2020 2</a:t>
            </a:r>
            <a:r>
              <a:rPr lang="en-ZA" sz="1200" b="1" baseline="30000" dirty="0">
                <a:solidFill>
                  <a:srgbClr val="FF0000"/>
                </a:solidFill>
              </a:rPr>
              <a:t>nd</a:t>
            </a:r>
            <a:r>
              <a:rPr lang="en-ZA" sz="1200" b="1" dirty="0">
                <a:solidFill>
                  <a:srgbClr val="FF0000"/>
                </a:solidFill>
              </a:rPr>
              <a:t> ADJUSTED </a:t>
            </a:r>
            <a:r>
              <a:rPr lang="en-ZA" sz="1200" b="1" dirty="0">
                <a:solidFill>
                  <a:prstClr val="white"/>
                </a:solidFill>
              </a:rPr>
              <a:t>POLICY- BASED FUNDING: </a:t>
            </a:r>
            <a:r>
              <a:rPr lang="en-ZA" sz="1200" b="1" dirty="0">
                <a:solidFill>
                  <a:srgbClr val="FF0000"/>
                </a:solidFill>
              </a:rPr>
              <a:t>R273.5 MILLION </a:t>
            </a:r>
          </a:p>
          <a:p>
            <a:pPr algn="ctr"/>
            <a:r>
              <a:rPr lang="en-ZA" sz="1100" b="1" dirty="0">
                <a:solidFill>
                  <a:prstClr val="white"/>
                </a:solidFill>
              </a:rPr>
              <a:t> </a:t>
            </a:r>
            <a:endParaRPr lang="en-ZA" sz="1100" dirty="0">
              <a:solidFill>
                <a:prstClr val="white"/>
              </a:solidFill>
            </a:endParaRPr>
          </a:p>
        </p:txBody>
      </p:sp>
      <p:sp>
        <p:nvSpPr>
          <p:cNvPr id="7" name="Slide Number Placeholder 6">
            <a:extLst>
              <a:ext uri="{FF2B5EF4-FFF2-40B4-BE49-F238E27FC236}">
                <a16:creationId xmlns:a16="http://schemas.microsoft.com/office/drawing/2014/main" id="{4A56FC5D-DC98-498B-AD25-797A96800DE9}"/>
              </a:ext>
            </a:extLst>
          </p:cNvPr>
          <p:cNvSpPr>
            <a:spLocks noGrp="1"/>
          </p:cNvSpPr>
          <p:nvPr>
            <p:ph type="sldNum" sz="quarter" idx="4"/>
          </p:nvPr>
        </p:nvSpPr>
        <p:spPr/>
        <p:txBody>
          <a:bodyPr/>
          <a:lstStyle/>
          <a:p>
            <a:fld id="{8406839F-D7A4-4E5D-B93D-768AD4D1DB36}" type="slidenum">
              <a:rPr lang="en-ZA" smtClean="0">
                <a:solidFill>
                  <a:srgbClr val="003399"/>
                </a:solidFill>
              </a:rPr>
              <a:pPr/>
              <a:t>29</a:t>
            </a:fld>
            <a:endParaRPr lang="en-ZA" dirty="0">
              <a:solidFill>
                <a:srgbClr val="003399"/>
              </a:solidFill>
            </a:endParaRPr>
          </a:p>
        </p:txBody>
      </p:sp>
    </p:spTree>
    <p:extLst>
      <p:ext uri="{BB962C8B-B14F-4D97-AF65-F5344CB8AC3E}">
        <p14:creationId xmlns:p14="http://schemas.microsoft.com/office/powerpoint/2010/main" val="378217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560" y="2276872"/>
            <a:ext cx="8281291" cy="1728192"/>
          </a:xfrm>
        </p:spPr>
        <p:txBody>
          <a:bodyPr>
            <a:noAutofit/>
          </a:bodyPr>
          <a:lstStyle/>
          <a:p>
            <a:r>
              <a:rPr lang="en-GB" b="1" dirty="0"/>
              <a:t>Context: 1</a:t>
            </a:r>
            <a:r>
              <a:rPr lang="en-GB" b="1" baseline="30000" dirty="0"/>
              <a:t>st</a:t>
            </a:r>
            <a:r>
              <a:rPr lang="en-GB" b="1" dirty="0"/>
              <a:t> Adjustments Budget</a:t>
            </a:r>
          </a:p>
        </p:txBody>
      </p:sp>
    </p:spTree>
    <p:custDataLst>
      <p:tags r:id="rId1"/>
    </p:custDataLst>
    <p:extLst>
      <p:ext uri="{BB962C8B-B14F-4D97-AF65-F5344CB8AC3E}">
        <p14:creationId xmlns:p14="http://schemas.microsoft.com/office/powerpoint/2010/main" val="186705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54E8-8576-4DE9-B0E1-7FE5B625AF53}"/>
              </a:ext>
            </a:extLst>
          </p:cNvPr>
          <p:cNvSpPr>
            <a:spLocks noGrp="1"/>
          </p:cNvSpPr>
          <p:nvPr>
            <p:ph type="title"/>
          </p:nvPr>
        </p:nvSpPr>
        <p:spPr/>
        <p:txBody>
          <a:bodyPr/>
          <a:lstStyle/>
          <a:p>
            <a:r>
              <a:rPr lang="en-ZA" dirty="0">
                <a:solidFill>
                  <a:srgbClr val="001489"/>
                </a:solidFill>
                <a:ea typeface="Calibri" panose="020F0502020204030204" pitchFamily="34" charset="0"/>
                <a:cs typeface="Times New Roman" panose="02020603050405020304" pitchFamily="18" charset="0"/>
              </a:rPr>
              <a:t>COVID preparedness 2020/21</a:t>
            </a:r>
            <a:endParaRPr lang="en-US" dirty="0">
              <a:solidFill>
                <a:srgbClr val="001489"/>
              </a:solidFill>
            </a:endParaRPr>
          </a:p>
        </p:txBody>
      </p:sp>
      <p:sp>
        <p:nvSpPr>
          <p:cNvPr id="10" name="Rectangle 9"/>
          <p:cNvSpPr/>
          <p:nvPr/>
        </p:nvSpPr>
        <p:spPr>
          <a:xfrm>
            <a:off x="381000" y="1143000"/>
            <a:ext cx="8606680" cy="3399520"/>
          </a:xfrm>
          <a:prstGeom prst="rect">
            <a:avLst/>
          </a:prstGeom>
        </p:spPr>
        <p:txBody>
          <a:bodyPr wrap="square">
            <a:spAutoFit/>
          </a:bodyPr>
          <a:lstStyle/>
          <a:p>
            <a:pPr marL="280988" marR="0" lvl="1" indent="-280988" algn="just">
              <a:lnSpc>
                <a:spcPct val="150000"/>
              </a:lnSpc>
              <a:spcBef>
                <a:spcPts val="600"/>
              </a:spcBef>
              <a:spcAft>
                <a:spcPts val="600"/>
              </a:spcAft>
              <a:buBlip>
                <a:blip r:embed="rId2"/>
              </a:buBlip>
            </a:pPr>
            <a:r>
              <a:rPr lang="en-ZA" sz="1600" b="1" dirty="0">
                <a:ea typeface="Calibri" panose="020F0502020204030204" pitchFamily="34" charset="0"/>
                <a:cs typeface="Times New Roman" panose="02020603050405020304" pitchFamily="18" charset="0"/>
              </a:rPr>
              <a:t>DOH</a:t>
            </a:r>
          </a:p>
          <a:p>
            <a:pPr marL="463550" lvl="2" indent="-182563" algn="just">
              <a:lnSpc>
                <a:spcPct val="150000"/>
              </a:lnSpc>
              <a:spcBef>
                <a:spcPts val="600"/>
              </a:spcBef>
              <a:spcAft>
                <a:spcPts val="600"/>
              </a:spcAft>
              <a:buFont typeface="Arial" panose="020B0604020202020204" pitchFamily="34" charset="0"/>
              <a:buChar char="•"/>
            </a:pPr>
            <a:r>
              <a:rPr lang="en-ZA" sz="1600" dirty="0">
                <a:ea typeface="Calibri" panose="020F0502020204030204" pitchFamily="34" charset="0"/>
                <a:cs typeface="Times New Roman" panose="02020603050405020304" pitchFamily="18" charset="0"/>
              </a:rPr>
              <a:t>Data centre:  R5 million</a:t>
            </a:r>
          </a:p>
          <a:p>
            <a:pPr marL="463550" lvl="2" indent="-182563" algn="just">
              <a:lnSpc>
                <a:spcPct val="150000"/>
              </a:lnSpc>
              <a:spcBef>
                <a:spcPts val="600"/>
              </a:spcBef>
              <a:spcAft>
                <a:spcPts val="600"/>
              </a:spcAft>
              <a:buFont typeface="Arial" panose="020B0604020202020204" pitchFamily="34" charset="0"/>
              <a:buChar char="•"/>
            </a:pPr>
            <a:r>
              <a:rPr lang="en-ZA" sz="1600" dirty="0">
                <a:ea typeface="Calibri" panose="020F0502020204030204" pitchFamily="34" charset="0"/>
                <a:cs typeface="Times New Roman" panose="02020603050405020304" pitchFamily="18" charset="0"/>
              </a:rPr>
              <a:t>Standing capacity: R227 million (excludes inventory)</a:t>
            </a:r>
          </a:p>
          <a:p>
            <a:pPr marL="280988" lvl="1" indent="-280988" algn="just">
              <a:lnSpc>
                <a:spcPct val="150000"/>
              </a:lnSpc>
              <a:spcBef>
                <a:spcPts val="600"/>
              </a:spcBef>
              <a:spcAft>
                <a:spcPts val="600"/>
              </a:spcAft>
              <a:buBlip>
                <a:blip r:embed="rId2"/>
              </a:buBlip>
            </a:pPr>
            <a:r>
              <a:rPr lang="en-ZA" sz="1600" b="1" dirty="0">
                <a:cs typeface="Times New Roman" panose="02020603050405020304" pitchFamily="18" charset="0"/>
              </a:rPr>
              <a:t>DTPW</a:t>
            </a:r>
          </a:p>
          <a:p>
            <a:pPr marL="463550" lvl="2" indent="-182563" algn="just">
              <a:lnSpc>
                <a:spcPct val="150000"/>
              </a:lnSpc>
              <a:spcBef>
                <a:spcPts val="600"/>
              </a:spcBef>
              <a:spcAft>
                <a:spcPts val="600"/>
              </a:spcAft>
              <a:buFont typeface="Arial" panose="020B0604020202020204" pitchFamily="34" charset="0"/>
              <a:buChar char="•"/>
            </a:pPr>
            <a:r>
              <a:rPr lang="en-ZA" sz="1600" dirty="0">
                <a:cs typeface="Times New Roman" panose="02020603050405020304" pitchFamily="18" charset="0"/>
              </a:rPr>
              <a:t>Q &amp; I:  R200 million</a:t>
            </a:r>
          </a:p>
          <a:p>
            <a:pPr marL="280988" lvl="1" indent="-280988" algn="just">
              <a:lnSpc>
                <a:spcPct val="150000"/>
              </a:lnSpc>
              <a:spcBef>
                <a:spcPts val="600"/>
              </a:spcBef>
              <a:spcAft>
                <a:spcPts val="600"/>
              </a:spcAft>
              <a:buBlip>
                <a:blip r:embed="rId2"/>
              </a:buBlip>
            </a:pPr>
            <a:r>
              <a:rPr lang="en-ZA" sz="1600" b="1" dirty="0">
                <a:cs typeface="Times New Roman" panose="02020603050405020304" pitchFamily="18" charset="0"/>
              </a:rPr>
              <a:t>Available reserves:  R864 million (but includes COE contingency pending court case) </a:t>
            </a:r>
          </a:p>
        </p:txBody>
      </p:sp>
      <p:sp>
        <p:nvSpPr>
          <p:cNvPr id="6" name="Footer Placeholder 3">
            <a:extLst>
              <a:ext uri="{FF2B5EF4-FFF2-40B4-BE49-F238E27FC236}">
                <a16:creationId xmlns:a16="http://schemas.microsoft.com/office/drawing/2014/main" id="{AF0B41EB-BB51-428A-974F-C51A0F4BAADD}"/>
              </a:ext>
            </a:extLst>
          </p:cNvPr>
          <p:cNvSpPr>
            <a:spLocks noGrp="1"/>
          </p:cNvSpPr>
          <p:nvPr>
            <p:ph type="ftr" sz="quarter" idx="3"/>
          </p:nvPr>
        </p:nvSpPr>
        <p:spPr>
          <a:xfrm>
            <a:off x="4043363" y="6467475"/>
            <a:ext cx="4138612" cy="231775"/>
          </a:xfrm>
        </p:spPr>
        <p:txBody>
          <a:bodyPr/>
          <a:lstStyle/>
          <a:p>
            <a:r>
              <a:rPr lang="en-GB"/>
              <a:t>Budget Committee Presentation </a:t>
            </a:r>
            <a:endParaRPr lang="en-GB" dirty="0"/>
          </a:p>
        </p:txBody>
      </p:sp>
      <p:sp>
        <p:nvSpPr>
          <p:cNvPr id="4" name="Slide Number Placeholder 3">
            <a:extLst>
              <a:ext uri="{FF2B5EF4-FFF2-40B4-BE49-F238E27FC236}">
                <a16:creationId xmlns:a16="http://schemas.microsoft.com/office/drawing/2014/main" id="{99E5B2B7-4682-4083-8267-BC7CFB54F059}"/>
              </a:ext>
            </a:extLst>
          </p:cNvPr>
          <p:cNvSpPr>
            <a:spLocks noGrp="1"/>
          </p:cNvSpPr>
          <p:nvPr>
            <p:ph type="sldNum" sz="quarter" idx="4"/>
          </p:nvPr>
        </p:nvSpPr>
        <p:spPr/>
        <p:txBody>
          <a:bodyPr/>
          <a:lstStyle/>
          <a:p>
            <a:fld id="{8406839F-D7A4-4E5D-B93D-768AD4D1DB36}" type="slidenum">
              <a:rPr lang="en-ZA" smtClean="0">
                <a:solidFill>
                  <a:srgbClr val="003399"/>
                </a:solidFill>
              </a:rPr>
              <a:pPr/>
              <a:t>30</a:t>
            </a:fld>
            <a:endParaRPr lang="en-ZA" dirty="0">
              <a:solidFill>
                <a:srgbClr val="003399"/>
              </a:solidFill>
            </a:endParaRPr>
          </a:p>
        </p:txBody>
      </p:sp>
    </p:spTree>
    <p:extLst>
      <p:ext uri="{BB962C8B-B14F-4D97-AF65-F5344CB8AC3E}">
        <p14:creationId xmlns:p14="http://schemas.microsoft.com/office/powerpoint/2010/main" val="1241080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FBA-D99A-4A93-A3C1-781F1B6B8BDC}"/>
              </a:ext>
            </a:extLst>
          </p:cNvPr>
          <p:cNvSpPr>
            <a:spLocks noGrp="1"/>
          </p:cNvSpPr>
          <p:nvPr>
            <p:ph type="title"/>
          </p:nvPr>
        </p:nvSpPr>
        <p:spPr/>
        <p:txBody>
          <a:bodyPr/>
          <a:lstStyle/>
          <a:p>
            <a:r>
              <a:rPr lang="en-US" dirty="0">
                <a:solidFill>
                  <a:srgbClr val="001489"/>
                </a:solidFill>
              </a:rPr>
              <a:t>2020 2</a:t>
            </a:r>
            <a:r>
              <a:rPr lang="en-US" baseline="30000" dirty="0">
                <a:solidFill>
                  <a:srgbClr val="001489"/>
                </a:solidFill>
              </a:rPr>
              <a:t>nd</a:t>
            </a:r>
            <a:r>
              <a:rPr lang="en-US" dirty="0">
                <a:solidFill>
                  <a:srgbClr val="001489"/>
                </a:solidFill>
              </a:rPr>
              <a:t> Adjustments Budget Allocations</a:t>
            </a:r>
          </a:p>
        </p:txBody>
      </p:sp>
      <p:sp>
        <p:nvSpPr>
          <p:cNvPr id="6" name="Footer Placeholder 3">
            <a:extLst>
              <a:ext uri="{FF2B5EF4-FFF2-40B4-BE49-F238E27FC236}">
                <a16:creationId xmlns:a16="http://schemas.microsoft.com/office/drawing/2014/main" id="{6A537B86-976B-4FC9-9339-AD5476A1E4ED}"/>
              </a:ext>
            </a:extLst>
          </p:cNvPr>
          <p:cNvSpPr>
            <a:spLocks noGrp="1"/>
          </p:cNvSpPr>
          <p:nvPr>
            <p:ph type="ftr" sz="quarter" idx="3"/>
          </p:nvPr>
        </p:nvSpPr>
        <p:spPr>
          <a:xfrm>
            <a:off x="4043363" y="6467475"/>
            <a:ext cx="4138612" cy="231775"/>
          </a:xfrm>
        </p:spPr>
        <p:txBody>
          <a:bodyPr/>
          <a:lstStyle/>
          <a:p>
            <a:r>
              <a:rPr lang="en-GB">
                <a:solidFill>
                  <a:srgbClr val="998F86"/>
                </a:solidFill>
              </a:rPr>
              <a:t>Budget Committee Presentation </a:t>
            </a:r>
            <a:endParaRPr lang="en-GB" dirty="0">
              <a:solidFill>
                <a:srgbClr val="998F86"/>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35461256"/>
              </p:ext>
            </p:extLst>
          </p:nvPr>
        </p:nvGraphicFramePr>
        <p:xfrm>
          <a:off x="611188" y="1054100"/>
          <a:ext cx="8281987" cy="5122863"/>
        </p:xfrm>
        <a:graphic>
          <a:graphicData uri="http://schemas.openxmlformats.org/presentationml/2006/ole">
            <mc:AlternateContent xmlns:mc="http://schemas.openxmlformats.org/markup-compatibility/2006">
              <mc:Choice xmlns:v="urn:schemas-microsoft-com:vml" Requires="v">
                <p:oleObj spid="_x0000_s20483" name="Worksheet" r:id="rId3" imgW="6305587" imgH="6057820" progId="Excel.Sheet.12">
                  <p:embed/>
                </p:oleObj>
              </mc:Choice>
              <mc:Fallback>
                <p:oleObj name="Worksheet" r:id="rId3" imgW="6305587" imgH="6057820" progId="Excel.Sheet.12">
                  <p:embed/>
                  <p:pic>
                    <p:nvPicPr>
                      <p:cNvPr id="4" name="Object 3"/>
                      <p:cNvPicPr/>
                      <p:nvPr/>
                    </p:nvPicPr>
                    <p:blipFill>
                      <a:blip r:embed="rId4"/>
                      <a:stretch>
                        <a:fillRect/>
                      </a:stretch>
                    </p:blipFill>
                    <p:spPr>
                      <a:xfrm>
                        <a:off x="611188" y="1054100"/>
                        <a:ext cx="8281987" cy="5122863"/>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0A7ABEC5-96BC-4138-A771-A94C13452124}"/>
              </a:ext>
            </a:extLst>
          </p:cNvPr>
          <p:cNvSpPr>
            <a:spLocks noGrp="1"/>
          </p:cNvSpPr>
          <p:nvPr>
            <p:ph type="sldNum" sz="quarter" idx="4"/>
          </p:nvPr>
        </p:nvSpPr>
        <p:spPr/>
        <p:txBody>
          <a:bodyPr/>
          <a:lstStyle/>
          <a:p>
            <a:fld id="{8406839F-D7A4-4E5D-B93D-768AD4D1DB36}" type="slidenum">
              <a:rPr lang="en-ZA" smtClean="0">
                <a:solidFill>
                  <a:srgbClr val="003399"/>
                </a:solidFill>
              </a:rPr>
              <a:pPr/>
              <a:t>31</a:t>
            </a:fld>
            <a:endParaRPr lang="en-ZA" dirty="0">
              <a:solidFill>
                <a:srgbClr val="003399"/>
              </a:solidFill>
            </a:endParaRPr>
          </a:p>
        </p:txBody>
      </p:sp>
    </p:spTree>
    <p:extLst>
      <p:ext uri="{BB962C8B-B14F-4D97-AF65-F5344CB8AC3E}">
        <p14:creationId xmlns:p14="http://schemas.microsoft.com/office/powerpoint/2010/main" val="1506639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54E8-8576-4DE9-B0E1-7FE5B625AF53}"/>
              </a:ext>
            </a:extLst>
          </p:cNvPr>
          <p:cNvSpPr>
            <a:spLocks noGrp="1"/>
          </p:cNvSpPr>
          <p:nvPr>
            <p:ph type="title"/>
          </p:nvPr>
        </p:nvSpPr>
        <p:spPr/>
        <p:txBody>
          <a:bodyPr/>
          <a:lstStyle/>
          <a:p>
            <a:r>
              <a:rPr lang="en-ZA" dirty="0">
                <a:cs typeface="Times New Roman" panose="02020603050405020304" pitchFamily="18" charset="0"/>
              </a:rPr>
              <a:t>2020 2</a:t>
            </a:r>
            <a:r>
              <a:rPr lang="en-ZA" baseline="30000" dirty="0">
                <a:cs typeface="Times New Roman" panose="02020603050405020304" pitchFamily="18" charset="0"/>
              </a:rPr>
              <a:t>nd</a:t>
            </a:r>
            <a:r>
              <a:rPr lang="en-ZA" dirty="0">
                <a:cs typeface="Times New Roman" panose="02020603050405020304" pitchFamily="18" charset="0"/>
              </a:rPr>
              <a:t> Adjusted Budget in context</a:t>
            </a:r>
            <a:endParaRPr lang="en-US" dirty="0">
              <a:solidFill>
                <a:srgbClr val="FF0000"/>
              </a:solidFill>
            </a:endParaRPr>
          </a:p>
        </p:txBody>
      </p:sp>
      <p:sp>
        <p:nvSpPr>
          <p:cNvPr id="3" name="Slide Number Placeholder 2">
            <a:extLst>
              <a:ext uri="{FF2B5EF4-FFF2-40B4-BE49-F238E27FC236}">
                <a16:creationId xmlns:a16="http://schemas.microsoft.com/office/drawing/2014/main" id="{08830CEC-617D-4B40-8FA1-4B1A72792B5F}"/>
              </a:ext>
            </a:extLst>
          </p:cNvPr>
          <p:cNvSpPr>
            <a:spLocks noGrp="1"/>
          </p:cNvSpPr>
          <p:nvPr>
            <p:ph type="sldNum" sz="quarter" idx="4"/>
          </p:nvPr>
        </p:nvSpPr>
        <p:spPr/>
        <p:txBody>
          <a:bodyPr/>
          <a:lstStyle/>
          <a:p>
            <a:fld id="{8406839F-D7A4-4E5D-B93D-768AD4D1DB36}" type="slidenum">
              <a:rPr lang="en-ZA" smtClean="0"/>
              <a:pPr/>
              <a:t>32</a:t>
            </a:fld>
            <a:endParaRPr lang="en-ZA" dirty="0"/>
          </a:p>
        </p:txBody>
      </p:sp>
      <p:sp>
        <p:nvSpPr>
          <p:cNvPr id="6" name="Footer Placeholder 3">
            <a:extLst>
              <a:ext uri="{FF2B5EF4-FFF2-40B4-BE49-F238E27FC236}">
                <a16:creationId xmlns:a16="http://schemas.microsoft.com/office/drawing/2014/main" id="{AF0B41EB-BB51-428A-974F-C51A0F4BAADD}"/>
              </a:ext>
            </a:extLst>
          </p:cNvPr>
          <p:cNvSpPr>
            <a:spLocks noGrp="1"/>
          </p:cNvSpPr>
          <p:nvPr>
            <p:ph type="ftr" sz="quarter" idx="3"/>
          </p:nvPr>
        </p:nvSpPr>
        <p:spPr>
          <a:xfrm>
            <a:off x="4043363" y="6467475"/>
            <a:ext cx="4138612" cy="231775"/>
          </a:xfrm>
        </p:spPr>
        <p:txBody>
          <a:bodyPr/>
          <a:lstStyle/>
          <a:p>
            <a:r>
              <a:rPr lang="en-GB"/>
              <a:t>Budget Committee Presentation</a:t>
            </a:r>
            <a:endParaRPr lang="en-GB" dirty="0"/>
          </a:p>
        </p:txBody>
      </p:sp>
      <p:graphicFrame>
        <p:nvGraphicFramePr>
          <p:cNvPr id="4" name="Object 3"/>
          <p:cNvGraphicFramePr>
            <a:graphicFrameLocks noChangeAspect="1"/>
          </p:cNvGraphicFramePr>
          <p:nvPr/>
        </p:nvGraphicFramePr>
        <p:xfrm>
          <a:off x="899592" y="1371606"/>
          <a:ext cx="5365586" cy="4464495"/>
        </p:xfrm>
        <a:graphic>
          <a:graphicData uri="http://schemas.openxmlformats.org/presentationml/2006/ole">
            <mc:AlternateContent xmlns:mc="http://schemas.openxmlformats.org/markup-compatibility/2006">
              <mc:Choice xmlns:v="urn:schemas-microsoft-com:vml" Requires="v">
                <p:oleObj spid="_x0000_s21507" name="Worksheet" r:id="rId3" imgW="3743172" imgH="3114587" progId="Excel.Sheet.12">
                  <p:embed/>
                </p:oleObj>
              </mc:Choice>
              <mc:Fallback>
                <p:oleObj name="Worksheet" r:id="rId3" imgW="3743172" imgH="3114587" progId="Excel.Sheet.12">
                  <p:embed/>
                  <p:pic>
                    <p:nvPicPr>
                      <p:cNvPr id="4" name="Object 3"/>
                      <p:cNvPicPr/>
                      <p:nvPr/>
                    </p:nvPicPr>
                    <p:blipFill>
                      <a:blip r:embed="rId4"/>
                      <a:stretch>
                        <a:fillRect/>
                      </a:stretch>
                    </p:blipFill>
                    <p:spPr>
                      <a:xfrm>
                        <a:off x="899592" y="1371606"/>
                        <a:ext cx="5365586" cy="4464495"/>
                      </a:xfrm>
                      <a:prstGeom prst="rect">
                        <a:avLst/>
                      </a:prstGeom>
                    </p:spPr>
                  </p:pic>
                </p:oleObj>
              </mc:Fallback>
            </mc:AlternateContent>
          </a:graphicData>
        </a:graphic>
      </p:graphicFrame>
      <p:cxnSp>
        <p:nvCxnSpPr>
          <p:cNvPr id="9" name="Straight Connector 8"/>
          <p:cNvCxnSpPr/>
          <p:nvPr/>
        </p:nvCxnSpPr>
        <p:spPr>
          <a:xfrm flipV="1">
            <a:off x="6876256" y="2348880"/>
            <a:ext cx="0" cy="144016"/>
          </a:xfrm>
          <a:prstGeom prst="line">
            <a:avLst/>
          </a:prstGeom>
          <a:ln w="25400"/>
        </p:spPr>
        <p:style>
          <a:lnRef idx="1">
            <a:schemeClr val="dk1"/>
          </a:lnRef>
          <a:fillRef idx="0">
            <a:schemeClr val="dk1"/>
          </a:fillRef>
          <a:effectRef idx="0">
            <a:schemeClr val="dk1"/>
          </a:effectRef>
          <a:fontRef idx="minor">
            <a:schemeClr val="tx1"/>
          </a:fontRef>
        </p:style>
      </p:cxnSp>
      <p:grpSp>
        <p:nvGrpSpPr>
          <p:cNvPr id="18" name="Group 17"/>
          <p:cNvGrpSpPr/>
          <p:nvPr/>
        </p:nvGrpSpPr>
        <p:grpSpPr>
          <a:xfrm>
            <a:off x="6265178" y="2132856"/>
            <a:ext cx="2771318" cy="654989"/>
            <a:chOff x="6265178" y="2159278"/>
            <a:chExt cx="2771318" cy="654989"/>
          </a:xfrm>
        </p:grpSpPr>
        <p:cxnSp>
          <p:nvCxnSpPr>
            <p:cNvPr id="7" name="Straight Connector 6"/>
            <p:cNvCxnSpPr/>
            <p:nvPr/>
          </p:nvCxnSpPr>
          <p:spPr>
            <a:xfrm>
              <a:off x="6265178" y="2492896"/>
              <a:ext cx="6110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76256" y="2375302"/>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76256" y="2636912"/>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76256" y="2501280"/>
              <a:ext cx="0" cy="144016"/>
            </a:xfrm>
            <a:prstGeom prst="line">
              <a:avLst/>
            </a:prstGeom>
            <a:ln w="25400"/>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164288" y="2159278"/>
              <a:ext cx="1872208" cy="261610"/>
            </a:xfrm>
            <a:prstGeom prst="rect">
              <a:avLst/>
            </a:prstGeom>
            <a:noFill/>
            <a:ln w="28575">
              <a:solidFill>
                <a:srgbClr val="B5121B"/>
              </a:solidFill>
            </a:ln>
          </p:spPr>
          <p:txBody>
            <a:bodyPr wrap="square" rtlCol="0">
              <a:spAutoFit/>
            </a:bodyPr>
            <a:lstStyle/>
            <a:p>
              <a:r>
                <a:rPr lang="en-ZA" sz="1100" dirty="0"/>
                <a:t>National: R875.6 million </a:t>
              </a:r>
            </a:p>
          </p:txBody>
        </p:sp>
        <p:sp>
          <p:nvSpPr>
            <p:cNvPr id="17" name="TextBox 16"/>
            <p:cNvSpPr txBox="1"/>
            <p:nvPr/>
          </p:nvSpPr>
          <p:spPr>
            <a:xfrm>
              <a:off x="7164288" y="2552657"/>
              <a:ext cx="1872208" cy="261610"/>
            </a:xfrm>
            <a:prstGeom prst="rect">
              <a:avLst/>
            </a:prstGeom>
            <a:noFill/>
            <a:ln w="28575">
              <a:solidFill>
                <a:srgbClr val="003399"/>
              </a:solidFill>
            </a:ln>
          </p:spPr>
          <p:txBody>
            <a:bodyPr wrap="square" rtlCol="0">
              <a:spAutoFit/>
            </a:bodyPr>
            <a:lstStyle/>
            <a:p>
              <a:r>
                <a:rPr lang="en-ZA" sz="1100" dirty="0"/>
                <a:t>Provincial: R276.7 million </a:t>
              </a:r>
            </a:p>
          </p:txBody>
        </p:sp>
      </p:grpSp>
      <p:grpSp>
        <p:nvGrpSpPr>
          <p:cNvPr id="28" name="Group 27"/>
          <p:cNvGrpSpPr/>
          <p:nvPr/>
        </p:nvGrpSpPr>
        <p:grpSpPr>
          <a:xfrm>
            <a:off x="6265178" y="2990035"/>
            <a:ext cx="2771318" cy="654989"/>
            <a:chOff x="6265178" y="2907538"/>
            <a:chExt cx="2771318" cy="654989"/>
          </a:xfrm>
        </p:grpSpPr>
        <p:grpSp>
          <p:nvGrpSpPr>
            <p:cNvPr id="19" name="Group 18"/>
            <p:cNvGrpSpPr/>
            <p:nvPr/>
          </p:nvGrpSpPr>
          <p:grpSpPr>
            <a:xfrm>
              <a:off x="6265178" y="2907538"/>
              <a:ext cx="2771318" cy="654989"/>
              <a:chOff x="6265178" y="2159278"/>
              <a:chExt cx="2771318" cy="654989"/>
            </a:xfrm>
          </p:grpSpPr>
          <p:cxnSp>
            <p:nvCxnSpPr>
              <p:cNvPr id="20" name="Straight Connector 19"/>
              <p:cNvCxnSpPr/>
              <p:nvPr/>
            </p:nvCxnSpPr>
            <p:spPr>
              <a:xfrm>
                <a:off x="6265178" y="2492896"/>
                <a:ext cx="6110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76256" y="2348880"/>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76256" y="2649759"/>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876256" y="2501280"/>
                <a:ext cx="0" cy="144016"/>
              </a:xfrm>
              <a:prstGeom prst="line">
                <a:avLst/>
              </a:prstGeom>
              <a:ln w="25400"/>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164288" y="2159278"/>
                <a:ext cx="1872208" cy="261610"/>
              </a:xfrm>
              <a:prstGeom prst="rect">
                <a:avLst/>
              </a:prstGeom>
              <a:noFill/>
              <a:ln w="28575">
                <a:solidFill>
                  <a:srgbClr val="B5121B"/>
                </a:solidFill>
              </a:ln>
            </p:spPr>
            <p:txBody>
              <a:bodyPr wrap="square" rtlCol="0">
                <a:spAutoFit/>
              </a:bodyPr>
              <a:lstStyle/>
              <a:p>
                <a:r>
                  <a:rPr lang="en-ZA" sz="1100" dirty="0"/>
                  <a:t>National: 133.5 million </a:t>
                </a:r>
              </a:p>
            </p:txBody>
          </p:sp>
          <p:sp>
            <p:nvSpPr>
              <p:cNvPr id="25" name="TextBox 24"/>
              <p:cNvSpPr txBox="1"/>
              <p:nvPr/>
            </p:nvSpPr>
            <p:spPr>
              <a:xfrm>
                <a:off x="7164288" y="2552657"/>
                <a:ext cx="1872208" cy="261610"/>
              </a:xfrm>
              <a:prstGeom prst="rect">
                <a:avLst/>
              </a:prstGeom>
              <a:noFill/>
              <a:ln w="28575">
                <a:solidFill>
                  <a:srgbClr val="003399"/>
                </a:solidFill>
              </a:ln>
            </p:spPr>
            <p:txBody>
              <a:bodyPr wrap="square" rtlCol="0">
                <a:spAutoFit/>
              </a:bodyPr>
              <a:lstStyle/>
              <a:p>
                <a:r>
                  <a:rPr lang="en-ZA" sz="1100" dirty="0"/>
                  <a:t>Provincial: R38.7 million </a:t>
                </a:r>
              </a:p>
            </p:txBody>
          </p:sp>
        </p:grpSp>
        <p:cxnSp>
          <p:nvCxnSpPr>
            <p:cNvPr id="27" name="Straight Connector 26"/>
            <p:cNvCxnSpPr/>
            <p:nvPr/>
          </p:nvCxnSpPr>
          <p:spPr>
            <a:xfrm flipV="1">
              <a:off x="6876256" y="3097140"/>
              <a:ext cx="0"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7183224" y="4221088"/>
            <a:ext cx="1872208" cy="769441"/>
          </a:xfrm>
          <a:prstGeom prst="rect">
            <a:avLst/>
          </a:prstGeom>
          <a:noFill/>
          <a:ln w="28575">
            <a:solidFill>
              <a:srgbClr val="5C8727"/>
            </a:solidFill>
          </a:ln>
        </p:spPr>
        <p:txBody>
          <a:bodyPr wrap="square" rtlCol="0">
            <a:spAutoFit/>
          </a:bodyPr>
          <a:lstStyle/>
          <a:p>
            <a:r>
              <a:rPr lang="en-ZA" sz="1100" dirty="0"/>
              <a:t>Total reduction R2.4 billion – difference from </a:t>
            </a:r>
            <a:r>
              <a:rPr lang="en-ZA" sz="1100" dirty="0" err="1"/>
              <a:t>fiscus</a:t>
            </a:r>
            <a:r>
              <a:rPr lang="en-ZA" sz="1100" dirty="0"/>
              <a:t> </a:t>
            </a:r>
            <a:r>
              <a:rPr lang="en-ZA" sz="1100" b="1" dirty="0"/>
              <a:t>R539 million – further discussion with NT </a:t>
            </a:r>
          </a:p>
        </p:txBody>
      </p:sp>
      <p:cxnSp>
        <p:nvCxnSpPr>
          <p:cNvPr id="30" name="Straight Connector 29"/>
          <p:cNvCxnSpPr>
            <a:endCxn id="29" idx="1"/>
          </p:cNvCxnSpPr>
          <p:nvPr/>
        </p:nvCxnSpPr>
        <p:spPr>
          <a:xfrm>
            <a:off x="6265178" y="4604565"/>
            <a:ext cx="918046" cy="12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242208" y="4881335"/>
            <a:ext cx="936104" cy="711696"/>
            <a:chOff x="6228184" y="4869160"/>
            <a:chExt cx="936104" cy="711696"/>
          </a:xfrm>
        </p:grpSpPr>
        <p:cxnSp>
          <p:nvCxnSpPr>
            <p:cNvPr id="32" name="Straight Connector 31"/>
            <p:cNvCxnSpPr/>
            <p:nvPr/>
          </p:nvCxnSpPr>
          <p:spPr>
            <a:xfrm>
              <a:off x="6228184" y="4869160"/>
              <a:ext cx="6026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830006" y="4869160"/>
              <a:ext cx="0" cy="7116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30006" y="5580856"/>
              <a:ext cx="3342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7164288" y="5374377"/>
            <a:ext cx="1872208" cy="430887"/>
          </a:xfrm>
          <a:prstGeom prst="rect">
            <a:avLst/>
          </a:prstGeom>
          <a:noFill/>
          <a:ln w="28575">
            <a:solidFill>
              <a:srgbClr val="5C8727"/>
            </a:solidFill>
          </a:ln>
        </p:spPr>
        <p:txBody>
          <a:bodyPr wrap="square" rtlCol="0">
            <a:spAutoFit/>
          </a:bodyPr>
          <a:lstStyle/>
          <a:p>
            <a:r>
              <a:rPr lang="en-ZA" sz="1100" dirty="0"/>
              <a:t>Contribution to SAA bailout </a:t>
            </a:r>
            <a:r>
              <a:rPr lang="en-ZA" sz="1100" b="1" dirty="0"/>
              <a:t> </a:t>
            </a:r>
          </a:p>
        </p:txBody>
      </p:sp>
    </p:spTree>
    <p:extLst>
      <p:ext uri="{BB962C8B-B14F-4D97-AF65-F5344CB8AC3E}">
        <p14:creationId xmlns:p14="http://schemas.microsoft.com/office/powerpoint/2010/main" val="4186746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560" y="2276872"/>
            <a:ext cx="8281291" cy="1728192"/>
          </a:xfrm>
        </p:spPr>
        <p:txBody>
          <a:bodyPr>
            <a:noAutofit/>
          </a:bodyPr>
          <a:lstStyle/>
          <a:p>
            <a:r>
              <a:rPr lang="en-GB" b="1" dirty="0"/>
              <a:t>In-year changes (2):</a:t>
            </a:r>
          </a:p>
          <a:p>
            <a:r>
              <a:rPr lang="en-GB" b="1" dirty="0"/>
              <a:t>Overview of Adjusted Provincial and Municipal Infrastructure Investment</a:t>
            </a:r>
            <a:endParaRPr lang="en-GB" dirty="0"/>
          </a:p>
        </p:txBody>
      </p:sp>
    </p:spTree>
    <p:custDataLst>
      <p:tags r:id="rId1"/>
    </p:custDataLst>
    <p:extLst>
      <p:ext uri="{BB962C8B-B14F-4D97-AF65-F5344CB8AC3E}">
        <p14:creationId xmlns:p14="http://schemas.microsoft.com/office/powerpoint/2010/main" val="4233995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33049"/>
            <a:ext cx="8597205" cy="559256"/>
          </a:xfrm>
        </p:spPr>
        <p:txBody>
          <a:bodyPr>
            <a:normAutofit/>
          </a:bodyPr>
          <a:lstStyle/>
          <a:p>
            <a:r>
              <a:rPr lang="en-ZA" dirty="0">
                <a:solidFill>
                  <a:srgbClr val="001489"/>
                </a:solidFill>
              </a:rPr>
              <a:t>Summary of adjusted provincial infrastructure by category </a:t>
            </a:r>
            <a:endParaRPr lang="en-GB" dirty="0">
              <a:solidFill>
                <a:srgbClr val="001489"/>
              </a:solidFill>
            </a:endParaRPr>
          </a:p>
        </p:txBody>
      </p:sp>
      <p:sp>
        <p:nvSpPr>
          <p:cNvPr id="8" name="Footer Placeholder 7"/>
          <p:cNvSpPr>
            <a:spLocks noGrp="1"/>
          </p:cNvSpPr>
          <p:nvPr>
            <p:ph type="ftr" sz="quarter" idx="3"/>
          </p:nvPr>
        </p:nvSpPr>
        <p:spPr/>
        <p:txBody>
          <a:bodyPr/>
          <a:lstStyle/>
          <a:p>
            <a:r>
              <a:rPr lang="en-ZA"/>
              <a:t>Budget Committee Presentation </a:t>
            </a:r>
            <a:endParaRPr lang="en-GB" dirty="0"/>
          </a:p>
        </p:txBody>
      </p:sp>
      <p:sp>
        <p:nvSpPr>
          <p:cNvPr id="5" name="Rectangle 4"/>
          <p:cNvSpPr>
            <a:spLocks noChangeArrowheads="1"/>
          </p:cNvSpPr>
          <p:nvPr/>
        </p:nvSpPr>
        <p:spPr bwMode="auto">
          <a:xfrm>
            <a:off x="539551" y="1484783"/>
            <a:ext cx="122882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295275" y="5040406"/>
            <a:ext cx="8741221" cy="1328505"/>
          </a:xfrm>
          <a:prstGeom prst="rect">
            <a:avLst/>
          </a:prstGeom>
          <a:noFill/>
        </p:spPr>
        <p:txBody>
          <a:bodyPr wrap="square" rtlCol="0">
            <a:spAutoFit/>
          </a:bodyPr>
          <a:lstStyle/>
          <a:p>
            <a:pPr marL="280988" lvl="2" indent="-280988">
              <a:lnSpc>
                <a:spcPct val="110000"/>
              </a:lnSpc>
              <a:spcBef>
                <a:spcPts val="600"/>
              </a:spcBef>
              <a:spcAft>
                <a:spcPts val="600"/>
              </a:spcAft>
              <a:buBlip>
                <a:blip r:embed="rId4"/>
              </a:buBlip>
            </a:pPr>
            <a:r>
              <a:rPr lang="en-ZA" sz="1300" b="1" dirty="0">
                <a:solidFill>
                  <a:prstClr val="black"/>
                </a:solidFill>
                <a:ea typeface="Calibri" panose="020F0502020204030204" pitchFamily="34" charset="0"/>
                <a:cs typeface="Times New Roman" panose="02020603050405020304" pitchFamily="18" charset="0"/>
              </a:rPr>
              <a:t>Upgrading &amp; </a:t>
            </a:r>
            <a:r>
              <a:rPr lang="en-US" sz="1300" b="1" dirty="0">
                <a:solidFill>
                  <a:prstClr val="black"/>
                </a:solidFill>
                <a:ea typeface="Calibri" panose="020F0502020204030204" pitchFamily="34" charset="0"/>
                <a:cs typeface="Times New Roman" panose="02020603050405020304" pitchFamily="18" charset="0"/>
              </a:rPr>
              <a:t>addition</a:t>
            </a:r>
            <a:r>
              <a:rPr lang="en-US" sz="1300" dirty="0">
                <a:solidFill>
                  <a:prstClr val="black"/>
                </a:solidFill>
                <a:ea typeface="Calibri" panose="020F0502020204030204" pitchFamily="34" charset="0"/>
                <a:cs typeface="Times New Roman" panose="02020603050405020304" pitchFamily="18" charset="0"/>
              </a:rPr>
              <a:t>s: Education R192.550 million to accelerate maintenance, fencing and additional ablutions (jobs, safety and dignity) at schools in support of the WCG’s Economic Recovery Plan</a:t>
            </a:r>
          </a:p>
          <a:p>
            <a:pPr marL="280988" lvl="2" indent="-280988">
              <a:lnSpc>
                <a:spcPct val="110000"/>
              </a:lnSpc>
              <a:spcBef>
                <a:spcPts val="600"/>
              </a:spcBef>
              <a:spcAft>
                <a:spcPts val="600"/>
              </a:spcAft>
              <a:buBlip>
                <a:blip r:embed="rId4"/>
              </a:buBlip>
            </a:pPr>
            <a:r>
              <a:rPr lang="en-US" sz="1300" b="1" dirty="0">
                <a:solidFill>
                  <a:prstClr val="black"/>
                </a:solidFill>
                <a:ea typeface="Calibri" panose="020F0502020204030204" pitchFamily="34" charset="0"/>
                <a:cs typeface="Times New Roman" panose="02020603050405020304" pitchFamily="18" charset="0"/>
              </a:rPr>
              <a:t>Refurbishment &amp; Rehabilitation</a:t>
            </a:r>
            <a:r>
              <a:rPr lang="en-US" sz="1300" dirty="0">
                <a:solidFill>
                  <a:prstClr val="black"/>
                </a:solidFill>
                <a:ea typeface="Calibri" panose="020F0502020204030204" pitchFamily="34" charset="0"/>
                <a:cs typeface="Times New Roman" panose="02020603050405020304" pitchFamily="18" charset="0"/>
              </a:rPr>
              <a:t>: TPW R80 million reduction due to a projected under recovery on motor vehicle </a:t>
            </a:r>
            <a:r>
              <a:rPr lang="en-US" sz="1300" dirty="0" err="1">
                <a:solidFill>
                  <a:prstClr val="black"/>
                </a:solidFill>
                <a:ea typeface="Calibri" panose="020F0502020204030204" pitchFamily="34" charset="0"/>
                <a:cs typeface="Times New Roman" panose="02020603050405020304" pitchFamily="18" charset="0"/>
              </a:rPr>
              <a:t>licence</a:t>
            </a:r>
            <a:r>
              <a:rPr lang="en-US" sz="1300" dirty="0">
                <a:solidFill>
                  <a:prstClr val="black"/>
                </a:solidFill>
                <a:ea typeface="Calibri" panose="020F0502020204030204" pitchFamily="34" charset="0"/>
                <a:cs typeface="Times New Roman" panose="02020603050405020304" pitchFamily="18" charset="0"/>
              </a:rPr>
              <a:t> fees and leases. R112.664 million reallocated to 2021/22 due to slower than expected spending on infrastructure projects</a:t>
            </a:r>
            <a:endParaRPr lang="en-ZA" sz="1300" dirty="0">
              <a:solidFill>
                <a:prstClr val="black"/>
              </a:solidFill>
              <a:ea typeface="Calibri" panose="020F0502020204030204" pitchFamily="34"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7E14DD51-8C56-46A8-9935-E6D29AC6B710}"/>
              </a:ext>
            </a:extLst>
          </p:cNvPr>
          <p:cNvGraphicFramePr>
            <a:graphicFrameLocks noChangeAspect="1"/>
          </p:cNvGraphicFramePr>
          <p:nvPr/>
        </p:nvGraphicFramePr>
        <p:xfrm>
          <a:off x="1249232" y="1120893"/>
          <a:ext cx="6269168" cy="3820274"/>
        </p:xfrm>
        <a:graphic>
          <a:graphicData uri="http://schemas.openxmlformats.org/presentationml/2006/ole">
            <mc:AlternateContent xmlns:mc="http://schemas.openxmlformats.org/markup-compatibility/2006">
              <mc:Choice xmlns:v="urn:schemas-microsoft-com:vml" Requires="v">
                <p:oleObj spid="_x0000_s22531" name="Macro-Enabled Worksheet" r:id="rId5" imgW="5892159" imgH="3590594" progId="Excel.SheetMacroEnabled.12">
                  <p:embed/>
                </p:oleObj>
              </mc:Choice>
              <mc:Fallback>
                <p:oleObj name="Macro-Enabled Worksheet" r:id="rId5" imgW="5892159" imgH="3590594" progId="Excel.SheetMacroEnabled.12">
                  <p:embed/>
                  <p:pic>
                    <p:nvPicPr>
                      <p:cNvPr id="3" name="Object 2">
                        <a:extLst>
                          <a:ext uri="{FF2B5EF4-FFF2-40B4-BE49-F238E27FC236}">
                            <a16:creationId xmlns:a16="http://schemas.microsoft.com/office/drawing/2014/main" id="{7E14DD51-8C56-46A8-9935-E6D29AC6B710}"/>
                          </a:ext>
                        </a:extLst>
                      </p:cNvPr>
                      <p:cNvPicPr/>
                      <p:nvPr/>
                    </p:nvPicPr>
                    <p:blipFill>
                      <a:blip r:embed="rId6"/>
                      <a:stretch>
                        <a:fillRect/>
                      </a:stretch>
                    </p:blipFill>
                    <p:spPr>
                      <a:xfrm>
                        <a:off x="1249232" y="1120893"/>
                        <a:ext cx="6269168" cy="3820274"/>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399C73A6-C0D7-451C-9702-7EA7FA34D411}"/>
              </a:ext>
            </a:extLst>
          </p:cNvPr>
          <p:cNvSpPr>
            <a:spLocks noGrp="1"/>
          </p:cNvSpPr>
          <p:nvPr>
            <p:ph type="sldNum" sz="quarter" idx="4"/>
          </p:nvPr>
        </p:nvSpPr>
        <p:spPr/>
        <p:txBody>
          <a:bodyPr/>
          <a:lstStyle/>
          <a:p>
            <a:fld id="{8406839F-D7A4-4E5D-B93D-768AD4D1DB36}" type="slidenum">
              <a:rPr lang="en-ZA" smtClean="0">
                <a:solidFill>
                  <a:srgbClr val="003399"/>
                </a:solidFill>
              </a:rPr>
              <a:pPr/>
              <a:t>34</a:t>
            </a:fld>
            <a:endParaRPr lang="en-ZA" dirty="0">
              <a:solidFill>
                <a:srgbClr val="003399"/>
              </a:solidFill>
            </a:endParaRPr>
          </a:p>
        </p:txBody>
      </p:sp>
    </p:spTree>
    <p:custDataLst>
      <p:tags r:id="rId2"/>
    </p:custDataLst>
    <p:extLst>
      <p:ext uri="{BB962C8B-B14F-4D97-AF65-F5344CB8AC3E}">
        <p14:creationId xmlns:p14="http://schemas.microsoft.com/office/powerpoint/2010/main" val="3629069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165823"/>
            <a:ext cx="8597205" cy="773463"/>
          </a:xfrm>
        </p:spPr>
        <p:txBody>
          <a:bodyPr>
            <a:normAutofit/>
          </a:bodyPr>
          <a:lstStyle/>
          <a:p>
            <a:r>
              <a:rPr lang="en-ZA" dirty="0"/>
              <a:t>Total provincial &amp; municipal infrastructure estimates (20/21)</a:t>
            </a:r>
            <a:endParaRPr lang="en-GB" sz="2000" dirty="0">
              <a:solidFill>
                <a:srgbClr val="001489"/>
              </a:solidFill>
            </a:endParaRPr>
          </a:p>
        </p:txBody>
      </p:sp>
      <p:sp>
        <p:nvSpPr>
          <p:cNvPr id="11" name="Footer Placeholder 10"/>
          <p:cNvSpPr>
            <a:spLocks noGrp="1"/>
          </p:cNvSpPr>
          <p:nvPr>
            <p:ph type="ftr" sz="quarter" idx="3"/>
          </p:nvPr>
        </p:nvSpPr>
        <p:spPr/>
        <p:txBody>
          <a:bodyPr/>
          <a:lstStyle/>
          <a:p>
            <a:r>
              <a:rPr lang="en-ZA"/>
              <a:t>Budget Committee Presentation </a:t>
            </a:r>
            <a:endParaRPr lang="en-GB" dirty="0"/>
          </a:p>
        </p:txBody>
      </p:sp>
      <p:sp>
        <p:nvSpPr>
          <p:cNvPr id="5" name="Rectangle 2"/>
          <p:cNvSpPr>
            <a:spLocks noChangeArrowheads="1"/>
          </p:cNvSpPr>
          <p:nvPr/>
        </p:nvSpPr>
        <p:spPr bwMode="auto">
          <a:xfrm>
            <a:off x="467544" y="1124743"/>
            <a:ext cx="12240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Object 1">
            <a:extLst>
              <a:ext uri="{FF2B5EF4-FFF2-40B4-BE49-F238E27FC236}">
                <a16:creationId xmlns:a16="http://schemas.microsoft.com/office/drawing/2014/main" id="{90F4ED31-D133-4DFD-AEF8-D5364AD936AE}"/>
              </a:ext>
            </a:extLst>
          </p:cNvPr>
          <p:cNvGraphicFramePr>
            <a:graphicFrameLocks noChangeAspect="1"/>
          </p:cNvGraphicFramePr>
          <p:nvPr/>
        </p:nvGraphicFramePr>
        <p:xfrm>
          <a:off x="532673" y="1199337"/>
          <a:ext cx="8146127" cy="4704224"/>
        </p:xfrm>
        <a:graphic>
          <a:graphicData uri="http://schemas.openxmlformats.org/presentationml/2006/ole">
            <mc:AlternateContent xmlns:mc="http://schemas.openxmlformats.org/markup-compatibility/2006">
              <mc:Choice xmlns:v="urn:schemas-microsoft-com:vml" Requires="v">
                <p:oleObj spid="_x0000_s23555" name="Worksheet" r:id="rId4" imgW="5920988" imgH="3419253" progId="Excel.Sheet.12">
                  <p:embed/>
                </p:oleObj>
              </mc:Choice>
              <mc:Fallback>
                <p:oleObj name="Worksheet" r:id="rId4" imgW="5920988" imgH="3419253" progId="Excel.Sheet.12">
                  <p:embed/>
                  <p:pic>
                    <p:nvPicPr>
                      <p:cNvPr id="2" name="Object 1">
                        <a:extLst>
                          <a:ext uri="{FF2B5EF4-FFF2-40B4-BE49-F238E27FC236}">
                            <a16:creationId xmlns:a16="http://schemas.microsoft.com/office/drawing/2014/main" id="{90F4ED31-D133-4DFD-AEF8-D5364AD936AE}"/>
                          </a:ext>
                        </a:extLst>
                      </p:cNvPr>
                      <p:cNvPicPr/>
                      <p:nvPr/>
                    </p:nvPicPr>
                    <p:blipFill>
                      <a:blip r:embed="rId5"/>
                      <a:stretch>
                        <a:fillRect/>
                      </a:stretch>
                    </p:blipFill>
                    <p:spPr>
                      <a:xfrm>
                        <a:off x="532673" y="1199337"/>
                        <a:ext cx="8146127" cy="4704224"/>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8860458A-648F-4F60-A587-96ECAF4C5373}"/>
              </a:ext>
            </a:extLst>
          </p:cNvPr>
          <p:cNvSpPr>
            <a:spLocks noGrp="1"/>
          </p:cNvSpPr>
          <p:nvPr>
            <p:ph type="sldNum" sz="quarter" idx="4"/>
          </p:nvPr>
        </p:nvSpPr>
        <p:spPr/>
        <p:txBody>
          <a:bodyPr/>
          <a:lstStyle/>
          <a:p>
            <a:fld id="{8406839F-D7A4-4E5D-B93D-768AD4D1DB36}" type="slidenum">
              <a:rPr lang="en-ZA" smtClean="0">
                <a:solidFill>
                  <a:srgbClr val="003399"/>
                </a:solidFill>
              </a:rPr>
              <a:pPr/>
              <a:t>35</a:t>
            </a:fld>
            <a:endParaRPr lang="en-ZA" dirty="0">
              <a:solidFill>
                <a:srgbClr val="003399"/>
              </a:solidFill>
            </a:endParaRPr>
          </a:p>
        </p:txBody>
      </p:sp>
    </p:spTree>
    <p:custDataLst>
      <p:tags r:id="rId2"/>
    </p:custDataLst>
    <p:extLst>
      <p:ext uri="{BB962C8B-B14F-4D97-AF65-F5344CB8AC3E}">
        <p14:creationId xmlns:p14="http://schemas.microsoft.com/office/powerpoint/2010/main" val="3258696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solidFill>
                  <a:srgbClr val="001489"/>
                </a:solidFill>
              </a:rPr>
              <a:t>Municipal Infrastructure Spend: Key Observations</a:t>
            </a:r>
            <a:endParaRPr lang="en-GB" sz="2000" dirty="0">
              <a:solidFill>
                <a:srgbClr val="001489"/>
              </a:solidFill>
            </a:endParaRPr>
          </a:p>
        </p:txBody>
      </p:sp>
      <p:sp>
        <p:nvSpPr>
          <p:cNvPr id="11" name="Footer Placeholder 10"/>
          <p:cNvSpPr>
            <a:spLocks noGrp="1"/>
          </p:cNvSpPr>
          <p:nvPr>
            <p:ph type="ftr" sz="quarter" idx="3"/>
          </p:nvPr>
        </p:nvSpPr>
        <p:spPr/>
        <p:txBody>
          <a:bodyPr/>
          <a:lstStyle/>
          <a:p>
            <a:r>
              <a:rPr lang="en-ZA"/>
              <a:t>Budget Committee Presentation </a:t>
            </a:r>
            <a:endParaRPr lang="en-GB" dirty="0"/>
          </a:p>
        </p:txBody>
      </p:sp>
      <p:sp>
        <p:nvSpPr>
          <p:cNvPr id="5" name="Rectangle 2"/>
          <p:cNvSpPr>
            <a:spLocks noChangeArrowheads="1"/>
          </p:cNvSpPr>
          <p:nvPr/>
        </p:nvSpPr>
        <p:spPr bwMode="auto">
          <a:xfrm>
            <a:off x="467544" y="1124743"/>
            <a:ext cx="12240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439511" y="1116316"/>
            <a:ext cx="122721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Content Placeholder 3"/>
          <p:cNvSpPr txBox="1">
            <a:spLocks/>
          </p:cNvSpPr>
          <p:nvPr/>
        </p:nvSpPr>
        <p:spPr>
          <a:xfrm>
            <a:off x="5394982" y="1170463"/>
            <a:ext cx="3425490" cy="2474562"/>
          </a:xfrm>
          <a:prstGeom prst="rect">
            <a:avLst/>
          </a:prstGeom>
        </p:spPr>
        <p:txBody>
          <a:bodyPr>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defRPr/>
            </a:pPr>
            <a:r>
              <a:rPr lang="en-US" sz="1200" b="1" dirty="0">
                <a:solidFill>
                  <a:srgbClr val="00329B"/>
                </a:solidFill>
              </a:rPr>
              <a:t>2019/20 preliminary audit outcomes vs 2020/21 adopted budgets: </a:t>
            </a:r>
            <a:r>
              <a:rPr lang="en-US" sz="1200" dirty="0">
                <a:solidFill>
                  <a:srgbClr val="000000"/>
                </a:solidFill>
              </a:rPr>
              <a:t>Against expectations, notable increase in capital expenditure</a:t>
            </a:r>
          </a:p>
          <a:p>
            <a:pPr lvl="1">
              <a:spcBef>
                <a:spcPts val="1200"/>
              </a:spcBef>
              <a:defRPr/>
            </a:pPr>
            <a:r>
              <a:rPr lang="en-US" sz="1200" b="1" dirty="0">
                <a:solidFill>
                  <a:srgbClr val="00329B"/>
                </a:solidFill>
              </a:rPr>
              <a:t>Allocations towards Economic and Environmental Services and Trading Services </a:t>
            </a:r>
          </a:p>
          <a:p>
            <a:pPr lvl="1">
              <a:spcBef>
                <a:spcPts val="1200"/>
              </a:spcBef>
              <a:defRPr/>
            </a:pPr>
            <a:r>
              <a:rPr lang="en-US" sz="1200" dirty="0" err="1">
                <a:solidFill>
                  <a:srgbClr val="000000"/>
                </a:solidFill>
              </a:rPr>
              <a:t>Prioritised</a:t>
            </a:r>
            <a:r>
              <a:rPr lang="en-US" sz="1200" dirty="0">
                <a:solidFill>
                  <a:srgbClr val="000000"/>
                </a:solidFill>
              </a:rPr>
              <a:t> humanitarian relief efforts (strong increase towards water and sanitation), while upholding service level standards and reducing backlogs</a:t>
            </a:r>
          </a:p>
        </p:txBody>
      </p:sp>
      <p:graphicFrame>
        <p:nvGraphicFramePr>
          <p:cNvPr id="7" name="Table 6"/>
          <p:cNvGraphicFramePr>
            <a:graphicFrameLocks noGrp="1"/>
          </p:cNvGraphicFramePr>
          <p:nvPr/>
        </p:nvGraphicFramePr>
        <p:xfrm>
          <a:off x="463962" y="1092055"/>
          <a:ext cx="4900125" cy="2450265"/>
        </p:xfrm>
        <a:graphic>
          <a:graphicData uri="http://schemas.openxmlformats.org/drawingml/2006/table">
            <a:tbl>
              <a:tblPr/>
              <a:tblGrid>
                <a:gridCol w="2103932">
                  <a:extLst>
                    <a:ext uri="{9D8B030D-6E8A-4147-A177-3AD203B41FA5}">
                      <a16:colId xmlns:a16="http://schemas.microsoft.com/office/drawing/2014/main" val="3030606779"/>
                    </a:ext>
                  </a:extLst>
                </a:gridCol>
                <a:gridCol w="814425">
                  <a:extLst>
                    <a:ext uri="{9D8B030D-6E8A-4147-A177-3AD203B41FA5}">
                      <a16:colId xmlns:a16="http://schemas.microsoft.com/office/drawing/2014/main" val="3978723020"/>
                    </a:ext>
                  </a:extLst>
                </a:gridCol>
                <a:gridCol w="990884">
                  <a:extLst>
                    <a:ext uri="{9D8B030D-6E8A-4147-A177-3AD203B41FA5}">
                      <a16:colId xmlns:a16="http://schemas.microsoft.com/office/drawing/2014/main" val="2363766371"/>
                    </a:ext>
                  </a:extLst>
                </a:gridCol>
                <a:gridCol w="990884">
                  <a:extLst>
                    <a:ext uri="{9D8B030D-6E8A-4147-A177-3AD203B41FA5}">
                      <a16:colId xmlns:a16="http://schemas.microsoft.com/office/drawing/2014/main" val="4043688997"/>
                    </a:ext>
                  </a:extLst>
                </a:gridCol>
              </a:tblGrid>
              <a:tr h="339313">
                <a:tc rowSpan="2">
                  <a:txBody>
                    <a:bodyPr/>
                    <a:lstStyle/>
                    <a:p>
                      <a:pPr algn="l" fontAlgn="b"/>
                      <a:r>
                        <a:rPr lang="en-ZA" sz="800" b="1" i="0" u="none" strike="noStrike">
                          <a:solidFill>
                            <a:srgbClr val="FFFFFF"/>
                          </a:solidFill>
                          <a:effectLst/>
                          <a:latin typeface="Arial Narrow" panose="020B0606020202030204" pitchFamily="34" charset="0"/>
                        </a:rPr>
                        <a:t>Sector</a:t>
                      </a:r>
                    </a:p>
                  </a:txBody>
                  <a:tcPr marL="9525" marR="9525" marT="9525" marB="0" anchor="b">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dirty="0">
                          <a:solidFill>
                            <a:srgbClr val="FFFFFF"/>
                          </a:solidFill>
                          <a:effectLst/>
                          <a:latin typeface="Arial Narrow" panose="020B0606020202030204" pitchFamily="34" charset="0"/>
                        </a:rPr>
                        <a:t>Preliminary Audit Outcomes</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dirty="0">
                          <a:solidFill>
                            <a:srgbClr val="FFFFFF"/>
                          </a:solidFill>
                          <a:effectLst/>
                          <a:latin typeface="Arial Narrow" panose="020B0606020202030204" pitchFamily="34" charset="0"/>
                        </a:rPr>
                        <a:t>Original Budget</a:t>
                      </a:r>
                    </a:p>
                    <a:p>
                      <a:pPr algn="ctr" fontAlgn="ctr"/>
                      <a:r>
                        <a:rPr lang="en-ZA" sz="800" b="1" i="0" u="none" strike="noStrike" dirty="0">
                          <a:solidFill>
                            <a:srgbClr val="FFFFFF"/>
                          </a:solidFill>
                          <a:effectLst/>
                          <a:latin typeface="Arial Narrow" panose="020B0606020202030204" pitchFamily="34" charset="0"/>
                        </a:rPr>
                        <a:t>[Adopted May/June 2020]</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dirty="0">
                          <a:solidFill>
                            <a:srgbClr val="FFFFFF"/>
                          </a:solidFill>
                          <a:effectLst/>
                          <a:latin typeface="Arial Narrow" panose="020B0606020202030204" pitchFamily="34" charset="0"/>
                        </a:rPr>
                        <a:t>Adjustment Budget</a:t>
                      </a:r>
                    </a:p>
                    <a:p>
                      <a:pPr algn="ctr" fontAlgn="ctr"/>
                      <a:r>
                        <a:rPr lang="en-ZA" sz="800" b="1" i="0" u="none" strike="noStrike" dirty="0">
                          <a:solidFill>
                            <a:srgbClr val="FFFFFF"/>
                          </a:solidFill>
                          <a:effectLst/>
                          <a:latin typeface="Arial Narrow" panose="020B0606020202030204" pitchFamily="34" charset="0"/>
                        </a:rPr>
                        <a:t>[August]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003399"/>
                    </a:solidFill>
                  </a:tcPr>
                </a:tc>
                <a:extLst>
                  <a:ext uri="{0D108BD9-81ED-4DB2-BD59-A6C34878D82A}">
                    <a16:rowId xmlns:a16="http://schemas.microsoft.com/office/drawing/2014/main" val="630186717"/>
                  </a:ext>
                </a:extLst>
              </a:tr>
              <a:tr h="172915">
                <a:tc vMerge="1">
                  <a:txBody>
                    <a:bodyPr/>
                    <a:lstStyle/>
                    <a:p>
                      <a:endParaRPr lang="en-ZA"/>
                    </a:p>
                  </a:txBody>
                  <a:tcPr/>
                </a:tc>
                <a:tc>
                  <a:txBody>
                    <a:bodyPr/>
                    <a:lstStyle/>
                    <a:p>
                      <a:pPr algn="ctr" fontAlgn="ctr"/>
                      <a:r>
                        <a:rPr lang="en-ZA" sz="800" b="1" i="0" u="none" strike="noStrike">
                          <a:solidFill>
                            <a:srgbClr val="FFFFFF"/>
                          </a:solidFill>
                          <a:effectLst/>
                          <a:latin typeface="Arial Narrow" panose="020B0606020202030204" pitchFamily="34" charset="0"/>
                        </a:rPr>
                        <a:t>2019/20</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a:solidFill>
                            <a:srgbClr val="FFFFFF"/>
                          </a:solidFill>
                          <a:effectLst/>
                          <a:latin typeface="Arial Narrow" panose="020B0606020202030204" pitchFamily="34" charset="0"/>
                        </a:rPr>
                        <a:t>2020/21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dirty="0">
                          <a:solidFill>
                            <a:srgbClr val="FFFFFF"/>
                          </a:solidFill>
                          <a:effectLst/>
                          <a:latin typeface="Arial Narrow" panose="020B0606020202030204" pitchFamily="34" charset="0"/>
                        </a:rPr>
                        <a:t>2020/21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99"/>
                    </a:solidFill>
                  </a:tcPr>
                </a:tc>
                <a:extLst>
                  <a:ext uri="{0D108BD9-81ED-4DB2-BD59-A6C34878D82A}">
                    <a16:rowId xmlns:a16="http://schemas.microsoft.com/office/drawing/2014/main" val="2693188987"/>
                  </a:ext>
                </a:extLst>
              </a:tr>
              <a:tr h="172915">
                <a:tc>
                  <a:txBody>
                    <a:bodyPr/>
                    <a:lstStyle/>
                    <a:p>
                      <a:pPr algn="l" fontAlgn="ctr"/>
                      <a:r>
                        <a:rPr lang="en-ZA" sz="800" b="1" i="0" u="none" strike="noStrike">
                          <a:effectLst/>
                          <a:latin typeface="Arial Narrow" panose="020B0606020202030204" pitchFamily="34" charset="0"/>
                        </a:rPr>
                        <a:t>Capital Expenditure - Standard</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gridSpan="3">
                  <a:txBody>
                    <a:bodyPr/>
                    <a:lstStyle/>
                    <a:p>
                      <a:pPr algn="ctr" fontAlgn="ctr"/>
                      <a:r>
                        <a:rPr lang="en-ZA" sz="800" b="1" i="0" u="none" strike="noStrike" dirty="0">
                          <a:effectLst/>
                          <a:latin typeface="Arial Narrow" panose="020B0606020202030204" pitchFamily="34" charset="0"/>
                        </a:rPr>
                        <a:t>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68945838"/>
                  </a:ext>
                </a:extLst>
              </a:tr>
              <a:tr h="172915">
                <a:tc>
                  <a:txBody>
                    <a:bodyPr/>
                    <a:lstStyle/>
                    <a:p>
                      <a:pPr algn="l" fontAlgn="ctr"/>
                      <a:r>
                        <a:rPr lang="en-ZA" sz="800" b="1" i="0" u="none" strike="noStrike" dirty="0">
                          <a:effectLst/>
                          <a:latin typeface="Arial Narrow" panose="020B0606020202030204" pitchFamily="34" charset="0"/>
                        </a:rPr>
                        <a:t>  Governance and Administration</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1" i="0" u="none" strike="noStrike" dirty="0">
                          <a:effectLst/>
                          <a:latin typeface="Arial Narrow" panose="020B0606020202030204" pitchFamily="34" charset="0"/>
                        </a:rPr>
                        <a:t>1 342 907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1" i="0" u="none" strike="noStrike" dirty="0">
                          <a:effectLst/>
                          <a:latin typeface="Arial Narrow" panose="020B0606020202030204" pitchFamily="34" charset="0"/>
                        </a:rPr>
                        <a:t>1 581 404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1" i="0" u="none" strike="noStrike" dirty="0">
                          <a:effectLst/>
                          <a:latin typeface="Arial Narrow" panose="020B0606020202030204" pitchFamily="34" charset="0"/>
                        </a:rPr>
                        <a:t>1 718 571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32146625"/>
                  </a:ext>
                </a:extLst>
              </a:tr>
              <a:tr h="172915">
                <a:tc>
                  <a:txBody>
                    <a:bodyPr/>
                    <a:lstStyle/>
                    <a:p>
                      <a:pPr algn="l" fontAlgn="ctr"/>
                      <a:r>
                        <a:rPr lang="en-ZA" sz="800" b="1" i="0" u="none" strike="noStrike" dirty="0">
                          <a:effectLst/>
                          <a:latin typeface="Arial Narrow" panose="020B0606020202030204" pitchFamily="34" charset="0"/>
                        </a:rPr>
                        <a:t>  Community and Public Safety</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1" i="0" u="none" strike="noStrike" dirty="0">
                          <a:effectLst/>
                          <a:latin typeface="Arial Narrow" panose="020B0606020202030204" pitchFamily="34" charset="0"/>
                        </a:rPr>
                        <a:t>1 729 883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1" i="0" u="none" strike="noStrike" dirty="0">
                          <a:effectLst/>
                          <a:latin typeface="Arial Narrow" panose="020B0606020202030204" pitchFamily="34" charset="0"/>
                        </a:rPr>
                        <a:t>2 190 963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1" i="0" u="none" strike="noStrike" dirty="0">
                          <a:effectLst/>
                          <a:latin typeface="Arial Narrow" panose="020B0606020202030204" pitchFamily="34" charset="0"/>
                        </a:rPr>
                        <a:t>2 203 141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74938354"/>
                  </a:ext>
                </a:extLst>
              </a:tr>
              <a:tr h="172915">
                <a:tc>
                  <a:txBody>
                    <a:bodyPr/>
                    <a:lstStyle/>
                    <a:p>
                      <a:pPr algn="l" fontAlgn="ctr"/>
                      <a:r>
                        <a:rPr lang="en-ZA" sz="800" b="1" i="0" u="none" strike="noStrike" dirty="0">
                          <a:effectLst/>
                          <a:latin typeface="Arial Narrow" panose="020B0606020202030204" pitchFamily="34" charset="0"/>
                        </a:rPr>
                        <a:t>  Economic and Environmental Services</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1" i="0" u="none" strike="noStrike" dirty="0">
                          <a:effectLst/>
                          <a:latin typeface="Arial Narrow" panose="020B0606020202030204" pitchFamily="34" charset="0"/>
                        </a:rPr>
                        <a:t>1 576 623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1" i="0" u="none" strike="noStrike" dirty="0">
                          <a:effectLst/>
                          <a:latin typeface="Arial Narrow" panose="020B0606020202030204" pitchFamily="34" charset="0"/>
                        </a:rPr>
                        <a:t>2 797 466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1" i="0" u="none" strike="noStrike" dirty="0">
                          <a:effectLst/>
                          <a:latin typeface="Arial Narrow" panose="020B0606020202030204" pitchFamily="34" charset="0"/>
                        </a:rPr>
                        <a:t>2 058 357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39200713"/>
                  </a:ext>
                </a:extLst>
              </a:tr>
              <a:tr h="172915">
                <a:tc>
                  <a:txBody>
                    <a:bodyPr/>
                    <a:lstStyle/>
                    <a:p>
                      <a:pPr algn="l" fontAlgn="ctr"/>
                      <a:r>
                        <a:rPr lang="en-ZA" sz="800" b="1" i="0" u="none" strike="noStrike" dirty="0">
                          <a:effectLst/>
                          <a:latin typeface="Arial Narrow" panose="020B0606020202030204" pitchFamily="34" charset="0"/>
                        </a:rPr>
                        <a:t>  Trading Services</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1" i="0" u="none" strike="noStrike" dirty="0">
                          <a:effectLst/>
                          <a:latin typeface="Arial Narrow" panose="020B0606020202030204" pitchFamily="34" charset="0"/>
                        </a:rPr>
                        <a:t>4 036 194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1" i="0" u="none" strike="noStrike" dirty="0">
                          <a:effectLst/>
                          <a:latin typeface="Arial Narrow" panose="020B0606020202030204" pitchFamily="34" charset="0"/>
                        </a:rPr>
                        <a:t>6 278 433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1" i="0" u="none" strike="noStrike" dirty="0">
                          <a:effectLst/>
                          <a:latin typeface="Arial Narrow" panose="020B0606020202030204" pitchFamily="34" charset="0"/>
                        </a:rPr>
                        <a:t>6 454 694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59169676"/>
                  </a:ext>
                </a:extLst>
              </a:tr>
              <a:tr h="172915">
                <a:tc>
                  <a:txBody>
                    <a:bodyPr/>
                    <a:lstStyle/>
                    <a:p>
                      <a:pPr algn="l" fontAlgn="ctr"/>
                      <a:r>
                        <a:rPr lang="en-ZA" sz="800" b="0" i="0" u="none" strike="noStrike" dirty="0">
                          <a:effectLst/>
                          <a:latin typeface="Arial Narrow" panose="020B0606020202030204" pitchFamily="34" charset="0"/>
                        </a:rPr>
                        <a:t>     Electricity</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dirty="0">
                          <a:effectLst/>
                          <a:latin typeface="Arial Narrow" panose="020B0606020202030204" pitchFamily="34" charset="0"/>
                        </a:rPr>
                        <a:t>951 682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1 459 420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1 474 706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1351388"/>
                  </a:ext>
                </a:extLst>
              </a:tr>
              <a:tr h="172915">
                <a:tc>
                  <a:txBody>
                    <a:bodyPr/>
                    <a:lstStyle/>
                    <a:p>
                      <a:pPr algn="l" fontAlgn="ctr"/>
                      <a:r>
                        <a:rPr lang="en-ZA" sz="800" b="0" i="0" u="none" strike="noStrike" dirty="0">
                          <a:effectLst/>
                          <a:latin typeface="Arial Narrow" panose="020B0606020202030204" pitchFamily="34" charset="0"/>
                        </a:rPr>
                        <a:t>     Water</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dirty="0">
                          <a:effectLst/>
                          <a:latin typeface="Arial Narrow" panose="020B0606020202030204" pitchFamily="34" charset="0"/>
                        </a:rPr>
                        <a:t>1 441 082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1 943 515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2 084 283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07464148"/>
                  </a:ext>
                </a:extLst>
              </a:tr>
              <a:tr h="172915">
                <a:tc>
                  <a:txBody>
                    <a:bodyPr/>
                    <a:lstStyle/>
                    <a:p>
                      <a:pPr algn="l" fontAlgn="ctr"/>
                      <a:r>
                        <a:rPr lang="en-ZA" sz="800" b="0" i="0" u="none" strike="noStrike" dirty="0">
                          <a:effectLst/>
                          <a:latin typeface="Arial Narrow" panose="020B0606020202030204" pitchFamily="34" charset="0"/>
                        </a:rPr>
                        <a:t>     Waste Water Management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dirty="0">
                          <a:effectLst/>
                          <a:latin typeface="Arial Narrow" panose="020B0606020202030204" pitchFamily="34" charset="0"/>
                        </a:rPr>
                        <a:t>1 295 229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2 189 015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2 149 982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30398294"/>
                  </a:ext>
                </a:extLst>
              </a:tr>
              <a:tr h="172915">
                <a:tc>
                  <a:txBody>
                    <a:bodyPr/>
                    <a:lstStyle/>
                    <a:p>
                      <a:pPr algn="l" fontAlgn="ctr"/>
                      <a:r>
                        <a:rPr lang="en-ZA" sz="800" b="0" i="0" u="none" strike="noStrike" dirty="0">
                          <a:effectLst/>
                          <a:latin typeface="Arial Narrow" panose="020B0606020202030204" pitchFamily="34" charset="0"/>
                        </a:rPr>
                        <a:t>     Waste Management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dirty="0">
                          <a:effectLst/>
                          <a:latin typeface="Arial Narrow" panose="020B0606020202030204" pitchFamily="34" charset="0"/>
                        </a:rPr>
                        <a:t>348 201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686 483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745 723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19814505"/>
                  </a:ext>
                </a:extLst>
              </a:tr>
              <a:tr h="172915">
                <a:tc>
                  <a:txBody>
                    <a:bodyPr/>
                    <a:lstStyle/>
                    <a:p>
                      <a:pPr algn="l" fontAlgn="ctr"/>
                      <a:r>
                        <a:rPr lang="en-ZA" sz="800" b="1" i="0" u="none" strike="noStrike" dirty="0">
                          <a:effectLst/>
                          <a:latin typeface="Arial Narrow" panose="020B0606020202030204" pitchFamily="34" charset="0"/>
                        </a:rPr>
                        <a:t>  Other</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dirty="0">
                          <a:effectLst/>
                          <a:latin typeface="Arial Narrow" panose="020B0606020202030204" pitchFamily="34" charset="0"/>
                        </a:rPr>
                        <a:t>59 034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95 573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106 511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50725060"/>
                  </a:ext>
                </a:extLst>
              </a:tr>
              <a:tr h="172915">
                <a:tc>
                  <a:txBody>
                    <a:bodyPr/>
                    <a:lstStyle/>
                    <a:p>
                      <a:pPr marL="0" algn="l" defTabSz="914400" rtl="0" eaLnBrk="1" fontAlgn="ctr" latinLnBrk="0" hangingPunct="1"/>
                      <a:r>
                        <a:rPr lang="en-ZA" sz="800" b="1" i="0" u="none" strike="noStrike" kern="1200" dirty="0">
                          <a:solidFill>
                            <a:schemeClr val="tx1"/>
                          </a:solidFill>
                          <a:effectLst/>
                          <a:latin typeface="Arial Narrow" panose="020B0606020202030204" pitchFamily="34" charset="0"/>
                          <a:ea typeface="+mn-ea"/>
                          <a:cs typeface="+mn-cs"/>
                        </a:rPr>
                        <a:t>  Capital Expenditure – Standard</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65000"/>
                      </a:schemeClr>
                    </a:solidFill>
                  </a:tcPr>
                </a:tc>
                <a:tc>
                  <a:txBody>
                    <a:bodyPr/>
                    <a:lstStyle/>
                    <a:p>
                      <a:pPr marL="0" algn="ctr" defTabSz="914400" rtl="0" eaLnBrk="1" fontAlgn="ctr" latinLnBrk="0" hangingPunct="1"/>
                      <a:r>
                        <a:rPr lang="en-ZA" sz="800" b="1" i="0" u="none" strike="noStrike" kern="1200" dirty="0">
                          <a:solidFill>
                            <a:schemeClr val="tx1"/>
                          </a:solidFill>
                          <a:effectLst/>
                          <a:latin typeface="Arial Narrow" panose="020B0606020202030204" pitchFamily="34" charset="0"/>
                          <a:ea typeface="+mn-ea"/>
                          <a:cs typeface="+mn-cs"/>
                        </a:rPr>
                        <a:t>8 744 642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65000"/>
                      </a:schemeClr>
                    </a:solidFill>
                  </a:tcPr>
                </a:tc>
                <a:tc>
                  <a:txBody>
                    <a:bodyPr/>
                    <a:lstStyle/>
                    <a:p>
                      <a:pPr marL="0" algn="ctr" defTabSz="914400" rtl="0" eaLnBrk="1" fontAlgn="ctr" latinLnBrk="0" hangingPunct="1"/>
                      <a:r>
                        <a:rPr lang="en-ZA" sz="800" b="1" i="0" u="none" strike="noStrike" kern="1200" dirty="0">
                          <a:solidFill>
                            <a:schemeClr val="tx1"/>
                          </a:solidFill>
                          <a:effectLst/>
                          <a:latin typeface="Arial Narrow" panose="020B0606020202030204" pitchFamily="34" charset="0"/>
                          <a:ea typeface="+mn-ea"/>
                          <a:cs typeface="+mn-cs"/>
                        </a:rPr>
                        <a:t>12 943 839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65000"/>
                      </a:schemeClr>
                    </a:solidFill>
                  </a:tcPr>
                </a:tc>
                <a:tc>
                  <a:txBody>
                    <a:bodyPr/>
                    <a:lstStyle/>
                    <a:p>
                      <a:pPr marL="0" algn="ctr" defTabSz="914400" rtl="0" eaLnBrk="1" fontAlgn="ctr" latinLnBrk="0" hangingPunct="1"/>
                      <a:r>
                        <a:rPr lang="en-ZA" sz="800" b="1" i="0" u="none" strike="noStrike" kern="1200" dirty="0">
                          <a:solidFill>
                            <a:schemeClr val="tx1"/>
                          </a:solidFill>
                          <a:effectLst/>
                          <a:latin typeface="Arial Narrow" panose="020B0606020202030204" pitchFamily="34" charset="0"/>
                          <a:ea typeface="+mn-ea"/>
                          <a:cs typeface="+mn-cs"/>
                        </a:rPr>
                        <a:t>12 541 274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917750666"/>
                  </a:ext>
                </a:extLst>
              </a:tr>
            </a:tbl>
          </a:graphicData>
        </a:graphic>
      </p:graphicFrame>
      <p:sp>
        <p:nvSpPr>
          <p:cNvPr id="14" name="Content Placeholder 3"/>
          <p:cNvSpPr txBox="1">
            <a:spLocks/>
          </p:cNvSpPr>
          <p:nvPr/>
        </p:nvSpPr>
        <p:spPr>
          <a:xfrm>
            <a:off x="429997" y="3670740"/>
            <a:ext cx="8455414" cy="860578"/>
          </a:xfrm>
          <a:prstGeom prst="rect">
            <a:avLst/>
          </a:prstGeom>
        </p:spPr>
        <p:txBody>
          <a:bodyPr>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defRPr/>
            </a:pPr>
            <a:r>
              <a:rPr lang="en-US" sz="1200" b="1" dirty="0">
                <a:solidFill>
                  <a:srgbClr val="00329B"/>
                </a:solidFill>
              </a:rPr>
              <a:t>Downward revision towards August: </a:t>
            </a:r>
            <a:r>
              <a:rPr lang="en-US" sz="1200" dirty="0"/>
              <a:t>Clear reprioritization amidst easing of lockdown restrictions, adjustments to National and Provincial Budgets and subsequent support to municipalities, roll-overs</a:t>
            </a:r>
          </a:p>
          <a:p>
            <a:pPr lvl="1">
              <a:spcBef>
                <a:spcPts val="1200"/>
              </a:spcBef>
              <a:defRPr/>
            </a:pPr>
            <a:r>
              <a:rPr lang="en-US" sz="1200" dirty="0"/>
              <a:t>Decrease in Provincial grants and transfers reflect WCG policy position and Three-Phase Budget Approach</a:t>
            </a:r>
          </a:p>
        </p:txBody>
      </p:sp>
      <p:graphicFrame>
        <p:nvGraphicFramePr>
          <p:cNvPr id="15" name="Table 14"/>
          <p:cNvGraphicFramePr>
            <a:graphicFrameLocks noGrp="1"/>
          </p:cNvGraphicFramePr>
          <p:nvPr/>
        </p:nvGraphicFramePr>
        <p:xfrm>
          <a:off x="463962" y="4529187"/>
          <a:ext cx="4381500" cy="1728271"/>
        </p:xfrm>
        <a:graphic>
          <a:graphicData uri="http://schemas.openxmlformats.org/drawingml/2006/table">
            <a:tbl>
              <a:tblPr/>
              <a:tblGrid>
                <a:gridCol w="1881253">
                  <a:extLst>
                    <a:ext uri="{9D8B030D-6E8A-4147-A177-3AD203B41FA5}">
                      <a16:colId xmlns:a16="http://schemas.microsoft.com/office/drawing/2014/main" val="2867801394"/>
                    </a:ext>
                  </a:extLst>
                </a:gridCol>
                <a:gridCol w="728227">
                  <a:extLst>
                    <a:ext uri="{9D8B030D-6E8A-4147-A177-3AD203B41FA5}">
                      <a16:colId xmlns:a16="http://schemas.microsoft.com/office/drawing/2014/main" val="2474522460"/>
                    </a:ext>
                  </a:extLst>
                </a:gridCol>
                <a:gridCol w="886010">
                  <a:extLst>
                    <a:ext uri="{9D8B030D-6E8A-4147-A177-3AD203B41FA5}">
                      <a16:colId xmlns:a16="http://schemas.microsoft.com/office/drawing/2014/main" val="2462663843"/>
                    </a:ext>
                  </a:extLst>
                </a:gridCol>
                <a:gridCol w="886010">
                  <a:extLst>
                    <a:ext uri="{9D8B030D-6E8A-4147-A177-3AD203B41FA5}">
                      <a16:colId xmlns:a16="http://schemas.microsoft.com/office/drawing/2014/main" val="2033035196"/>
                    </a:ext>
                  </a:extLst>
                </a:gridCol>
              </a:tblGrid>
              <a:tr h="111294">
                <a:tc rowSpan="2">
                  <a:txBody>
                    <a:bodyPr/>
                    <a:lstStyle/>
                    <a:p>
                      <a:pPr algn="l" fontAlgn="ctr"/>
                      <a:r>
                        <a:rPr lang="en-ZA" sz="800" b="1" i="0" u="none" strike="noStrike" dirty="0">
                          <a:solidFill>
                            <a:srgbClr val="FFFFFF"/>
                          </a:solidFill>
                          <a:effectLst/>
                          <a:latin typeface="Arial Narrow" panose="020B0606020202030204" pitchFamily="34" charset="0"/>
                        </a:rPr>
                        <a:t>Sector</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a:solidFill>
                            <a:srgbClr val="FFFFFF"/>
                          </a:solidFill>
                          <a:effectLst/>
                          <a:latin typeface="Arial Narrow" panose="020B0606020202030204" pitchFamily="34" charset="0"/>
                        </a:rPr>
                        <a:t>Audit Outcome</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a:solidFill>
                            <a:srgbClr val="FFFFFF"/>
                          </a:solidFill>
                          <a:effectLst/>
                          <a:latin typeface="Arial Narrow" panose="020B0606020202030204" pitchFamily="34" charset="0"/>
                        </a:rPr>
                        <a:t>Original Budget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a:solidFill>
                            <a:srgbClr val="FFFFFF"/>
                          </a:solidFill>
                          <a:effectLst/>
                          <a:latin typeface="Arial Narrow" panose="020B0606020202030204" pitchFamily="34" charset="0"/>
                        </a:rPr>
                        <a:t>Adjustment Budget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003399"/>
                    </a:solidFill>
                  </a:tcPr>
                </a:tc>
                <a:extLst>
                  <a:ext uri="{0D108BD9-81ED-4DB2-BD59-A6C34878D82A}">
                    <a16:rowId xmlns:a16="http://schemas.microsoft.com/office/drawing/2014/main" val="2926017895"/>
                  </a:ext>
                </a:extLst>
              </a:tr>
              <a:tr h="145166">
                <a:tc vMerge="1">
                  <a:txBody>
                    <a:bodyPr/>
                    <a:lstStyle/>
                    <a:p>
                      <a:endParaRPr lang="en-ZA"/>
                    </a:p>
                  </a:txBody>
                  <a:tcPr/>
                </a:tc>
                <a:tc>
                  <a:txBody>
                    <a:bodyPr/>
                    <a:lstStyle/>
                    <a:p>
                      <a:pPr algn="ctr" fontAlgn="ctr"/>
                      <a:r>
                        <a:rPr lang="en-ZA" sz="800" b="1" i="0" u="none" strike="noStrike">
                          <a:solidFill>
                            <a:srgbClr val="FFFFFF"/>
                          </a:solidFill>
                          <a:effectLst/>
                          <a:latin typeface="Arial Narrow" panose="020B0606020202030204" pitchFamily="34" charset="0"/>
                        </a:rPr>
                        <a:t>2019/20</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a:solidFill>
                            <a:srgbClr val="FFFFFF"/>
                          </a:solidFill>
                          <a:effectLst/>
                          <a:latin typeface="Arial Narrow" panose="020B0606020202030204" pitchFamily="34" charset="0"/>
                        </a:rPr>
                        <a:t>2020/21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1" i="0" u="none" strike="noStrike">
                          <a:solidFill>
                            <a:srgbClr val="FFFFFF"/>
                          </a:solidFill>
                          <a:effectLst/>
                          <a:latin typeface="Arial Narrow" panose="020B0606020202030204" pitchFamily="34" charset="0"/>
                        </a:rPr>
                        <a:t>2020/21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99"/>
                    </a:solidFill>
                  </a:tcPr>
                </a:tc>
                <a:extLst>
                  <a:ext uri="{0D108BD9-81ED-4DB2-BD59-A6C34878D82A}">
                    <a16:rowId xmlns:a16="http://schemas.microsoft.com/office/drawing/2014/main" val="1427510376"/>
                  </a:ext>
                </a:extLst>
              </a:tr>
              <a:tr h="145166">
                <a:tc>
                  <a:txBody>
                    <a:bodyPr/>
                    <a:lstStyle/>
                    <a:p>
                      <a:pPr algn="l" fontAlgn="ctr"/>
                      <a:r>
                        <a:rPr lang="en-ZA" sz="800" b="1" i="0" u="none" strike="noStrike">
                          <a:effectLst/>
                          <a:latin typeface="Arial Narrow" panose="020B0606020202030204" pitchFamily="34" charset="0"/>
                        </a:rPr>
                        <a:t>Funded by:</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a:effectLst/>
                          <a:latin typeface="Arial Narrow" panose="020B0606020202030204" pitchFamily="34" charset="0"/>
                        </a:rPr>
                        <a:t> </a:t>
                      </a:r>
                    </a:p>
                  </a:txBody>
                  <a:tcPr marL="9525" marR="9525" marT="9525"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a:effectLst/>
                          <a:latin typeface="Arial Narrow" panose="020B0606020202030204" pitchFamily="34" charset="0"/>
                        </a:rPr>
                        <a:t> </a:t>
                      </a:r>
                    </a:p>
                  </a:txBody>
                  <a:tcPr marL="9525" marR="9525" marT="9525"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a:effectLst/>
                          <a:latin typeface="Arial Narrow" panose="020B0606020202030204" pitchFamily="34" charset="0"/>
                        </a:rPr>
                        <a:t> </a:t>
                      </a:r>
                    </a:p>
                  </a:txBody>
                  <a:tcPr marL="9525" marR="9525" marT="9525"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437860871"/>
                  </a:ext>
                </a:extLst>
              </a:tr>
              <a:tr h="145166">
                <a:tc>
                  <a:txBody>
                    <a:bodyPr/>
                    <a:lstStyle/>
                    <a:p>
                      <a:pPr algn="l" fontAlgn="ctr"/>
                      <a:r>
                        <a:rPr lang="en-ZA" sz="800" b="0" i="0" u="none" strike="noStrike">
                          <a:effectLst/>
                          <a:latin typeface="Arial Narrow" panose="020B0606020202030204" pitchFamily="34" charset="0"/>
                        </a:rPr>
                        <a:t>    National Government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ZA" sz="800" b="0" i="0" u="none" strike="noStrike" dirty="0">
                          <a:effectLst/>
                          <a:latin typeface="Arial Narrow" panose="020B0606020202030204" pitchFamily="34" charset="0"/>
                        </a:rPr>
                        <a:t>2 587 337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3 734 033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2 286 715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8934336"/>
                  </a:ext>
                </a:extLst>
              </a:tr>
              <a:tr h="145166">
                <a:tc>
                  <a:txBody>
                    <a:bodyPr/>
                    <a:lstStyle/>
                    <a:p>
                      <a:pPr algn="l" fontAlgn="ctr"/>
                      <a:r>
                        <a:rPr lang="en-ZA" sz="800" b="0" i="0" u="none" strike="noStrike">
                          <a:effectLst/>
                          <a:latin typeface="Arial Narrow" panose="020B0606020202030204" pitchFamily="34" charset="0"/>
                        </a:rPr>
                        <a:t>    Provincial Government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ZA" sz="800" b="0" i="0" u="none" strike="noStrike" dirty="0">
                          <a:effectLst/>
                          <a:latin typeface="Arial Narrow" panose="020B0606020202030204" pitchFamily="34" charset="0"/>
                        </a:rPr>
                        <a:t>477 593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383 412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446 805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66153500"/>
                  </a:ext>
                </a:extLst>
              </a:tr>
              <a:tr h="145166">
                <a:tc>
                  <a:txBody>
                    <a:bodyPr/>
                    <a:lstStyle/>
                    <a:p>
                      <a:pPr algn="l" fontAlgn="ctr"/>
                      <a:r>
                        <a:rPr lang="en-ZA" sz="800" b="0" i="0" u="none" strike="noStrike">
                          <a:effectLst/>
                          <a:latin typeface="Arial Narrow" panose="020B0606020202030204" pitchFamily="34" charset="0"/>
                        </a:rPr>
                        <a:t>    District Municipality</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ZA" sz="800" b="0" i="0" u="none" strike="noStrike" dirty="0">
                          <a:effectLst/>
                          <a:latin typeface="Arial Narrow" panose="020B0606020202030204" pitchFamily="34" charset="0"/>
                        </a:rPr>
                        <a:t>904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724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920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34733838"/>
                  </a:ext>
                </a:extLst>
              </a:tr>
              <a:tr h="145166">
                <a:tc>
                  <a:txBody>
                    <a:bodyPr/>
                    <a:lstStyle/>
                    <a:p>
                      <a:pPr algn="l" fontAlgn="ctr"/>
                      <a:r>
                        <a:rPr lang="en-ZA" sz="800" b="0" i="0" u="none" strike="noStrike">
                          <a:effectLst/>
                          <a:latin typeface="Arial Narrow" panose="020B0606020202030204" pitchFamily="34" charset="0"/>
                        </a:rPr>
                        <a:t>    Other transfers and grants</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ZA" sz="800" b="0" i="0" u="none" strike="noStrike" dirty="0">
                          <a:effectLst/>
                          <a:latin typeface="Arial Narrow" panose="020B0606020202030204" pitchFamily="34" charset="0"/>
                        </a:rPr>
                        <a:t>71 547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157 872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161 682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83560545"/>
                  </a:ext>
                </a:extLst>
              </a:tr>
              <a:tr h="145166">
                <a:tc>
                  <a:txBody>
                    <a:bodyPr/>
                    <a:lstStyle/>
                    <a:p>
                      <a:pPr algn="l" fontAlgn="ctr"/>
                      <a:r>
                        <a:rPr lang="en-ZA" sz="800" b="1" i="0" u="none" strike="noStrike">
                          <a:effectLst/>
                          <a:latin typeface="Arial Narrow" panose="020B0606020202030204" pitchFamily="34" charset="0"/>
                        </a:rPr>
                        <a:t>Transfers recognised - capital</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a:effectLst/>
                          <a:latin typeface="Arial Narrow" panose="020B0606020202030204" pitchFamily="34" charset="0"/>
                        </a:rPr>
                        <a:t>         3 137 381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4 276 042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2 896 121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54386413"/>
                  </a:ext>
                </a:extLst>
              </a:tr>
              <a:tr h="145166">
                <a:tc>
                  <a:txBody>
                    <a:bodyPr/>
                    <a:lstStyle/>
                    <a:p>
                      <a:pPr algn="l" fontAlgn="ctr"/>
                      <a:r>
                        <a:rPr lang="en-ZA" sz="800" b="1" i="0" u="none" strike="noStrike">
                          <a:effectLst/>
                          <a:latin typeface="Arial Narrow" panose="020B0606020202030204" pitchFamily="34" charset="0"/>
                        </a:rPr>
                        <a:t>Public contributions and donations</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a:effectLst/>
                          <a:latin typeface="Arial Narrow" panose="020B0606020202030204" pitchFamily="34" charset="0"/>
                        </a:rPr>
                        <a:t>                   -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                 -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                          -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27005329"/>
                  </a:ext>
                </a:extLst>
              </a:tr>
              <a:tr h="145166">
                <a:tc>
                  <a:txBody>
                    <a:bodyPr/>
                    <a:lstStyle/>
                    <a:p>
                      <a:pPr algn="l" fontAlgn="ctr"/>
                      <a:r>
                        <a:rPr lang="en-ZA" sz="800" b="1" i="0" u="none" strike="noStrike">
                          <a:effectLst/>
                          <a:latin typeface="Arial Narrow" panose="020B0606020202030204" pitchFamily="34" charset="0"/>
                        </a:rPr>
                        <a:t>Borrowing</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dirty="0">
                          <a:effectLst/>
                          <a:latin typeface="Arial Narrow" panose="020B0606020202030204" pitchFamily="34" charset="0"/>
                        </a:rPr>
                        <a:t>1 461 974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       3 319 075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3 363 815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97058044"/>
                  </a:ext>
                </a:extLst>
              </a:tr>
              <a:tr h="145166">
                <a:tc>
                  <a:txBody>
                    <a:bodyPr/>
                    <a:lstStyle/>
                    <a:p>
                      <a:pPr algn="l" fontAlgn="ctr"/>
                      <a:r>
                        <a:rPr lang="en-ZA" sz="800" b="1" i="0" u="none" strike="noStrike">
                          <a:effectLst/>
                          <a:latin typeface="Arial Narrow" panose="020B0606020202030204" pitchFamily="34" charset="0"/>
                        </a:rPr>
                        <a:t>Internally generated funds</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ZA" sz="800" b="0" i="0" u="none" strike="noStrike" dirty="0">
                          <a:effectLst/>
                          <a:latin typeface="Arial Narrow" panose="020B0606020202030204" pitchFamily="34" charset="0"/>
                        </a:rPr>
                        <a:t>3 887 050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    5 340 292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6 133 008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9143572"/>
                  </a:ext>
                </a:extLst>
              </a:tr>
              <a:tr h="145166">
                <a:tc>
                  <a:txBody>
                    <a:bodyPr/>
                    <a:lstStyle/>
                    <a:p>
                      <a:pPr algn="l" fontAlgn="ctr"/>
                      <a:r>
                        <a:rPr lang="en-ZA" sz="800" b="1" i="0" u="none" strike="noStrike">
                          <a:solidFill>
                            <a:srgbClr val="FFFFFF"/>
                          </a:solidFill>
                          <a:effectLst/>
                          <a:latin typeface="Arial Narrow" panose="020B0606020202030204" pitchFamily="34" charset="0"/>
                        </a:rPr>
                        <a:t>TOTAL CAPITAL FUNDING</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99"/>
                    </a:solidFill>
                  </a:tcPr>
                </a:tc>
                <a:tc>
                  <a:txBody>
                    <a:bodyPr/>
                    <a:lstStyle/>
                    <a:p>
                      <a:pPr algn="ctr" fontAlgn="ctr"/>
                      <a:r>
                        <a:rPr lang="en-ZA" sz="800" b="0" i="0" u="none" strike="noStrike" dirty="0">
                          <a:effectLst/>
                          <a:latin typeface="Arial Narrow" panose="020B0606020202030204" pitchFamily="34" charset="0"/>
                        </a:rPr>
                        <a:t>     8 486 405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12 935 409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ZA" sz="800" b="0" i="0" u="none" strike="noStrike" dirty="0">
                          <a:effectLst/>
                          <a:latin typeface="Arial Narrow" panose="020B0606020202030204" pitchFamily="34" charset="0"/>
                        </a:rPr>
                        <a:t>12 392 944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30955981"/>
                  </a:ext>
                </a:extLst>
              </a:tr>
            </a:tbl>
          </a:graphicData>
        </a:graphic>
      </p:graphicFrame>
      <p:sp>
        <p:nvSpPr>
          <p:cNvPr id="16" name="Content Placeholder 3"/>
          <p:cNvSpPr txBox="1">
            <a:spLocks/>
          </p:cNvSpPr>
          <p:nvPr/>
        </p:nvSpPr>
        <p:spPr>
          <a:xfrm>
            <a:off x="4960759" y="4618574"/>
            <a:ext cx="3859713" cy="860578"/>
          </a:xfrm>
          <a:prstGeom prst="rect">
            <a:avLst/>
          </a:prstGeom>
        </p:spPr>
        <p:txBody>
          <a:bodyPr>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defRPr/>
            </a:pPr>
            <a:r>
              <a:rPr lang="en-US" sz="1200" b="1" dirty="0">
                <a:solidFill>
                  <a:srgbClr val="00329B"/>
                </a:solidFill>
              </a:rPr>
              <a:t>Grants and transfers (as % of total CAPEX) decrease: </a:t>
            </a:r>
            <a:r>
              <a:rPr lang="en-US" sz="1200" dirty="0"/>
              <a:t>Shift towards additional revenue streams. Uptake of loans commended, but emphasis on responsible borrowing cognizant of gearing ratios and ability to repay amidst dwindling revenue collection</a:t>
            </a:r>
          </a:p>
          <a:p>
            <a:pPr lvl="1">
              <a:spcBef>
                <a:spcPts val="1200"/>
              </a:spcBef>
              <a:defRPr/>
            </a:pPr>
            <a:r>
              <a:rPr lang="en-US" sz="1200" b="1" dirty="0">
                <a:solidFill>
                  <a:srgbClr val="00329B"/>
                </a:solidFill>
              </a:rPr>
              <a:t>Diversification of own-revenue streams </a:t>
            </a:r>
            <a:r>
              <a:rPr lang="en-US" sz="1200" dirty="0"/>
              <a:t>remain key to ensure financial sustainability </a:t>
            </a:r>
          </a:p>
        </p:txBody>
      </p:sp>
      <p:sp>
        <p:nvSpPr>
          <p:cNvPr id="2" name="Slide Number Placeholder 1">
            <a:extLst>
              <a:ext uri="{FF2B5EF4-FFF2-40B4-BE49-F238E27FC236}">
                <a16:creationId xmlns:a16="http://schemas.microsoft.com/office/drawing/2014/main" id="{C6BC1AB9-98D0-4242-93CB-CF2891679020}"/>
              </a:ext>
            </a:extLst>
          </p:cNvPr>
          <p:cNvSpPr>
            <a:spLocks noGrp="1"/>
          </p:cNvSpPr>
          <p:nvPr>
            <p:ph type="sldNum" sz="quarter" idx="4"/>
          </p:nvPr>
        </p:nvSpPr>
        <p:spPr/>
        <p:txBody>
          <a:bodyPr/>
          <a:lstStyle/>
          <a:p>
            <a:fld id="{8406839F-D7A4-4E5D-B93D-768AD4D1DB36}" type="slidenum">
              <a:rPr lang="en-ZA" smtClean="0">
                <a:solidFill>
                  <a:srgbClr val="003399"/>
                </a:solidFill>
              </a:rPr>
              <a:pPr/>
              <a:t>36</a:t>
            </a:fld>
            <a:endParaRPr lang="en-ZA" dirty="0">
              <a:solidFill>
                <a:srgbClr val="003399"/>
              </a:solidFill>
            </a:endParaRPr>
          </a:p>
        </p:txBody>
      </p:sp>
    </p:spTree>
    <p:custDataLst>
      <p:tags r:id="rId1"/>
    </p:custDataLst>
    <p:extLst>
      <p:ext uri="{BB962C8B-B14F-4D97-AF65-F5344CB8AC3E}">
        <p14:creationId xmlns:p14="http://schemas.microsoft.com/office/powerpoint/2010/main" val="630719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560" y="2276872"/>
            <a:ext cx="8281291" cy="1728192"/>
          </a:xfrm>
        </p:spPr>
        <p:txBody>
          <a:bodyPr>
            <a:noAutofit/>
          </a:bodyPr>
          <a:lstStyle/>
          <a:p>
            <a:r>
              <a:rPr lang="en-US" b="1" dirty="0"/>
              <a:t>In-year adjustments (3):</a:t>
            </a:r>
          </a:p>
          <a:p>
            <a:r>
              <a:rPr lang="en-US" b="1" dirty="0"/>
              <a:t>Provincial transfers to municipalities</a:t>
            </a:r>
            <a:endParaRPr lang="en-GB" b="1" dirty="0"/>
          </a:p>
        </p:txBody>
      </p:sp>
    </p:spTree>
    <p:custDataLst>
      <p:tags r:id="rId1"/>
    </p:custDataLst>
    <p:extLst>
      <p:ext uri="{BB962C8B-B14F-4D97-AF65-F5344CB8AC3E}">
        <p14:creationId xmlns:p14="http://schemas.microsoft.com/office/powerpoint/2010/main" val="2896659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E44D7F-9787-4E5B-AEC0-FD79794AECD4}"/>
              </a:ext>
            </a:extLst>
          </p:cNvPr>
          <p:cNvSpPr>
            <a:spLocks noGrp="1"/>
          </p:cNvSpPr>
          <p:nvPr>
            <p:ph type="title"/>
          </p:nvPr>
        </p:nvSpPr>
        <p:spPr/>
        <p:txBody>
          <a:bodyPr/>
          <a:lstStyle/>
          <a:p>
            <a:r>
              <a:rPr lang="en-US" dirty="0">
                <a:solidFill>
                  <a:srgbClr val="001489"/>
                </a:solidFill>
              </a:rPr>
              <a:t>Changes in provincial transfers to municipalities</a:t>
            </a:r>
          </a:p>
        </p:txBody>
      </p:sp>
      <p:sp>
        <p:nvSpPr>
          <p:cNvPr id="4" name="Footer Placeholder 3">
            <a:extLst>
              <a:ext uri="{FF2B5EF4-FFF2-40B4-BE49-F238E27FC236}">
                <a16:creationId xmlns:a16="http://schemas.microsoft.com/office/drawing/2014/main" id="{CD3E9610-2630-413A-BCE3-622A8BA7117E}"/>
              </a:ext>
            </a:extLst>
          </p:cNvPr>
          <p:cNvSpPr>
            <a:spLocks noGrp="1"/>
          </p:cNvSpPr>
          <p:nvPr>
            <p:ph type="ftr" sz="quarter" idx="3"/>
          </p:nvPr>
        </p:nvSpPr>
        <p:spPr/>
        <p:txBody>
          <a:bodyPr/>
          <a:lstStyle/>
          <a:p>
            <a:r>
              <a:rPr lang="en-GB">
                <a:solidFill>
                  <a:srgbClr val="998F86"/>
                </a:solidFill>
              </a:rPr>
              <a:t>Budget Committee Presentation </a:t>
            </a:r>
            <a:endParaRPr lang="en-GB" dirty="0">
              <a:solidFill>
                <a:srgbClr val="998F86"/>
              </a:solidFill>
            </a:endParaRPr>
          </a:p>
        </p:txBody>
      </p:sp>
      <p:sp>
        <p:nvSpPr>
          <p:cNvPr id="8" name="Text Placeholder 7">
            <a:extLst>
              <a:ext uri="{FF2B5EF4-FFF2-40B4-BE49-F238E27FC236}">
                <a16:creationId xmlns:a16="http://schemas.microsoft.com/office/drawing/2014/main" id="{CE64B921-EE30-411D-A572-103A6D7AE18E}"/>
              </a:ext>
            </a:extLst>
          </p:cNvPr>
          <p:cNvSpPr>
            <a:spLocks noGrp="1"/>
          </p:cNvSpPr>
          <p:nvPr>
            <p:ph type="body" sz="quarter" idx="10"/>
          </p:nvPr>
        </p:nvSpPr>
        <p:spPr>
          <a:xfrm>
            <a:off x="295275" y="1017768"/>
            <a:ext cx="8597205" cy="5450382"/>
          </a:xfrm>
        </p:spPr>
        <p:txBody>
          <a:bodyPr>
            <a:noAutofit/>
          </a:bodyPr>
          <a:lstStyle/>
          <a:p>
            <a:pPr marL="280988" lvl="1" indent="-280988" algn="just">
              <a:spcBef>
                <a:spcPts val="600"/>
              </a:spcBef>
              <a:buClrTx/>
              <a:buBlip>
                <a:blip r:embed="rId2"/>
              </a:buBlip>
            </a:pPr>
            <a:r>
              <a:rPr lang="en-US" sz="1400" dirty="0">
                <a:solidFill>
                  <a:srgbClr val="000000"/>
                </a:solidFill>
                <a:cs typeface="Arial" panose="020B0604020202020204" pitchFamily="34" charset="0"/>
              </a:rPr>
              <a:t>Adjustment gazette includes multiple small changes to provincial transfers to municipalities including the allocation of previously unallocated funds and some new allocations. In a</a:t>
            </a:r>
            <a:r>
              <a:rPr lang="en-ZA" sz="1400" dirty="0">
                <a:solidFill>
                  <a:srgbClr val="000000"/>
                </a:solidFill>
                <a:cs typeface="Arial" panose="020B0604020202020204" pitchFamily="34" charset="0"/>
              </a:rPr>
              <a:t>aggregate, transfers to municipalities increase by R99.72 million</a:t>
            </a:r>
          </a:p>
          <a:p>
            <a:pPr marL="280988" lvl="1" indent="-280988" algn="just">
              <a:spcBef>
                <a:spcPts val="600"/>
              </a:spcBef>
              <a:buClrTx/>
              <a:buBlip>
                <a:blip r:embed="rId2"/>
              </a:buBlip>
            </a:pPr>
            <a:r>
              <a:rPr lang="en-ZA" sz="1400" dirty="0">
                <a:solidFill>
                  <a:srgbClr val="000000"/>
                </a:solidFill>
                <a:cs typeface="Arial" panose="020B0604020202020204" pitchFamily="34" charset="0"/>
              </a:rPr>
              <a:t>Notable increases include: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574675" lvl="2" indent="-192088">
              <a:spcBef>
                <a:spcPts val="600"/>
              </a:spcBef>
              <a:buSzPts val="800"/>
              <a:buFontTx/>
              <a:buChar char="–"/>
            </a:pPr>
            <a:r>
              <a:rPr lang="en-US" sz="1400" dirty="0">
                <a:solidFill>
                  <a:srgbClr val="000000"/>
                </a:solidFill>
                <a:cs typeface="Arial" panose="020B0604020202020204" pitchFamily="34" charset="0"/>
              </a:rPr>
              <a:t>HIV/AIDS: New allocation of R4.4 million for City of Cape Town.</a:t>
            </a:r>
          </a:p>
          <a:p>
            <a:pPr marL="574675" lvl="2" indent="-192088">
              <a:spcBef>
                <a:spcPts val="600"/>
              </a:spcBef>
              <a:buSzPts val="800"/>
              <a:buFontTx/>
              <a:buChar char="–"/>
            </a:pPr>
            <a:r>
              <a:rPr lang="en-ZA" sz="1400" dirty="0">
                <a:solidFill>
                  <a:srgbClr val="000000"/>
                </a:solidFill>
                <a:cs typeface="Arial" panose="020B0604020202020204" pitchFamily="34" charset="0"/>
              </a:rPr>
              <a:t>Provincial contribution towards the acceleration of housing delivery: New allocations of R19 million</a:t>
            </a:r>
          </a:p>
          <a:p>
            <a:pPr marL="574675" lvl="2" indent="-192088">
              <a:spcBef>
                <a:spcPts val="600"/>
              </a:spcBef>
              <a:buSzPts val="800"/>
              <a:buFontTx/>
              <a:buChar char="–"/>
            </a:pPr>
            <a:r>
              <a:rPr lang="en-US" sz="1400" dirty="0">
                <a:solidFill>
                  <a:srgbClr val="000000"/>
                </a:solidFill>
                <a:cs typeface="Arial" panose="020B0604020202020204" pitchFamily="34" charset="0"/>
              </a:rPr>
              <a:t>Roads projects : R5.7 million for Saldanha Bay, R332 000 for </a:t>
            </a:r>
            <a:r>
              <a:rPr lang="en-US" sz="1400" dirty="0" err="1">
                <a:solidFill>
                  <a:srgbClr val="000000"/>
                </a:solidFill>
                <a:cs typeface="Arial" panose="020B0604020202020204" pitchFamily="34" charset="0"/>
              </a:rPr>
              <a:t>Witzenberg</a:t>
            </a:r>
            <a:r>
              <a:rPr lang="en-US" sz="1400" dirty="0">
                <a:solidFill>
                  <a:srgbClr val="000000"/>
                </a:solidFill>
                <a:cs typeface="Arial" panose="020B0604020202020204" pitchFamily="34" charset="0"/>
              </a:rPr>
              <a:t> and R1.9 million for Mossel Bay municipalities</a:t>
            </a:r>
          </a:p>
          <a:p>
            <a:pPr marL="574675" lvl="2" indent="-192088">
              <a:spcBef>
                <a:spcPts val="600"/>
              </a:spcBef>
              <a:buSzPts val="800"/>
              <a:buFontTx/>
              <a:buChar char="–"/>
            </a:pPr>
            <a:r>
              <a:rPr lang="en-US" sz="1400" dirty="0">
                <a:solidFill>
                  <a:srgbClr val="000000"/>
                </a:solidFill>
                <a:cs typeface="Arial" panose="020B0604020202020204" pitchFamily="34" charset="0"/>
              </a:rPr>
              <a:t>Public Transport: George Integrated Public Transport Network-Operations: R30.5 million and R2 million for Rail Safety for City of Cape Town.</a:t>
            </a:r>
          </a:p>
          <a:p>
            <a:pPr marL="574675" lvl="2" indent="-192088">
              <a:spcBef>
                <a:spcPts val="600"/>
              </a:spcBef>
              <a:buSzPts val="800"/>
              <a:buFontTx/>
              <a:buChar char="–"/>
            </a:pPr>
            <a:r>
              <a:rPr lang="en-ZA" sz="1400" dirty="0">
                <a:solidFill>
                  <a:srgbClr val="000000"/>
                </a:solidFill>
                <a:ea typeface="Times New Roman" panose="02020603050405020304" pitchFamily="18" charset="0"/>
                <a:cs typeface="Arial" panose="020B0604020202020204" pitchFamily="34" charset="0"/>
              </a:rPr>
              <a:t>Community Library Services Grant: New allocation of R7.7 million to support identified municipalities that have been identified.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574675" lvl="2" indent="-192088">
              <a:spcBef>
                <a:spcPts val="600"/>
              </a:spcBef>
              <a:buSzPts val="800"/>
              <a:buFontTx/>
              <a:buChar char="–"/>
            </a:pPr>
            <a:r>
              <a:rPr lang="en-ZA" sz="1400" dirty="0">
                <a:solidFill>
                  <a:srgbClr val="000000"/>
                </a:solidFill>
                <a:cs typeface="Arial" panose="020B0604020202020204" pitchFamily="34" charset="0"/>
              </a:rPr>
              <a:t>Development of Sport and Recreation Facilities: New allocation of R3 million, split among identified municipalities.</a:t>
            </a:r>
          </a:p>
          <a:p>
            <a:pPr marL="574675" lvl="2" indent="-192088">
              <a:spcBef>
                <a:spcPts val="600"/>
              </a:spcBef>
              <a:buSzPts val="800"/>
              <a:buFontTx/>
              <a:buChar char="–"/>
            </a:pPr>
            <a:r>
              <a:rPr lang="en-US" sz="1400" dirty="0">
                <a:solidFill>
                  <a:srgbClr val="000000"/>
                </a:solidFill>
                <a:cs typeface="Arial" panose="020B0604020202020204" pitchFamily="34" charset="0"/>
              </a:rPr>
              <a:t>Western Cape Municipal Interventions Grant: New allocation of R3.6 million to Kannaland Municipality</a:t>
            </a:r>
          </a:p>
          <a:p>
            <a:pPr marL="280988" lvl="1" indent="-280988" algn="just">
              <a:spcBef>
                <a:spcPts val="600"/>
              </a:spcBef>
              <a:buClrTx/>
              <a:buBlip>
                <a:blip r:embed="rId2"/>
              </a:buBlip>
            </a:pPr>
            <a:r>
              <a:rPr lang="en-US" sz="1400" dirty="0">
                <a:solidFill>
                  <a:srgbClr val="000000"/>
                </a:solidFill>
                <a:cs typeface="Arial" panose="020B0604020202020204" pitchFamily="34" charset="0"/>
              </a:rPr>
              <a:t>Most municipalities received small decreases as a result of a reduction of R1.521 million from Western Cape Financial Management Capacity Building Grant, as Provincial Treasury is still in the process of reviewing the grant model</a:t>
            </a:r>
          </a:p>
        </p:txBody>
      </p:sp>
      <p:sp>
        <p:nvSpPr>
          <p:cNvPr id="2" name="Slide Number Placeholder 1">
            <a:extLst>
              <a:ext uri="{FF2B5EF4-FFF2-40B4-BE49-F238E27FC236}">
                <a16:creationId xmlns:a16="http://schemas.microsoft.com/office/drawing/2014/main" id="{1E14D5D7-CD8C-4C5F-93D7-95217C44F147}"/>
              </a:ext>
            </a:extLst>
          </p:cNvPr>
          <p:cNvSpPr>
            <a:spLocks noGrp="1"/>
          </p:cNvSpPr>
          <p:nvPr>
            <p:ph type="sldNum" sz="quarter" idx="4"/>
          </p:nvPr>
        </p:nvSpPr>
        <p:spPr/>
        <p:txBody>
          <a:bodyPr/>
          <a:lstStyle/>
          <a:p>
            <a:fld id="{8406839F-D7A4-4E5D-B93D-768AD4D1DB36}" type="slidenum">
              <a:rPr lang="en-ZA" smtClean="0">
                <a:solidFill>
                  <a:srgbClr val="003399"/>
                </a:solidFill>
              </a:rPr>
              <a:pPr/>
              <a:t>38</a:t>
            </a:fld>
            <a:endParaRPr lang="en-ZA" dirty="0">
              <a:solidFill>
                <a:srgbClr val="003399"/>
              </a:solidFill>
            </a:endParaRPr>
          </a:p>
        </p:txBody>
      </p:sp>
    </p:spTree>
    <p:extLst>
      <p:ext uri="{BB962C8B-B14F-4D97-AF65-F5344CB8AC3E}">
        <p14:creationId xmlns:p14="http://schemas.microsoft.com/office/powerpoint/2010/main" val="158199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8E6B-BEF2-428E-ADF3-01EFADE0CDC9}"/>
              </a:ext>
            </a:extLst>
          </p:cNvPr>
          <p:cNvSpPr>
            <a:spLocks noGrp="1"/>
          </p:cNvSpPr>
          <p:nvPr>
            <p:ph type="title"/>
          </p:nvPr>
        </p:nvSpPr>
        <p:spPr/>
        <p:txBody>
          <a:bodyPr/>
          <a:lstStyle/>
          <a:p>
            <a:r>
              <a:rPr lang="en-US" dirty="0">
                <a:solidFill>
                  <a:srgbClr val="001489"/>
                </a:solidFill>
              </a:rPr>
              <a:t>Change in provincial transfers per municipality</a:t>
            </a:r>
          </a:p>
        </p:txBody>
      </p:sp>
      <p:pic>
        <p:nvPicPr>
          <p:cNvPr id="9" name="Picture 8">
            <a:extLst>
              <a:ext uri="{FF2B5EF4-FFF2-40B4-BE49-F238E27FC236}">
                <a16:creationId xmlns:a16="http://schemas.microsoft.com/office/drawing/2014/main" id="{A3A10B35-4428-444B-BB52-A379F2B85E63}"/>
              </a:ext>
            </a:extLst>
          </p:cNvPr>
          <p:cNvPicPr>
            <a:picLocks noChangeAspect="1"/>
          </p:cNvPicPr>
          <p:nvPr/>
        </p:nvPicPr>
        <p:blipFill>
          <a:blip r:embed="rId2"/>
          <a:stretch>
            <a:fillRect/>
          </a:stretch>
        </p:blipFill>
        <p:spPr>
          <a:xfrm>
            <a:off x="295275" y="5351090"/>
            <a:ext cx="8597204" cy="1036406"/>
          </a:xfrm>
          <a:prstGeom prst="rect">
            <a:avLst/>
          </a:prstGeom>
        </p:spPr>
      </p:pic>
      <p:sp>
        <p:nvSpPr>
          <p:cNvPr id="4" name="Footer Placeholder 3">
            <a:extLst>
              <a:ext uri="{FF2B5EF4-FFF2-40B4-BE49-F238E27FC236}">
                <a16:creationId xmlns:a16="http://schemas.microsoft.com/office/drawing/2014/main" id="{86737FB7-C188-42AF-96DC-1AF0C9D35AB9}"/>
              </a:ext>
            </a:extLst>
          </p:cNvPr>
          <p:cNvSpPr>
            <a:spLocks noGrp="1"/>
          </p:cNvSpPr>
          <p:nvPr>
            <p:ph type="ftr" sz="quarter" idx="3"/>
          </p:nvPr>
        </p:nvSpPr>
        <p:spPr/>
        <p:txBody>
          <a:bodyPr/>
          <a:lstStyle/>
          <a:p>
            <a:r>
              <a:rPr lang="en-GB" dirty="0">
                <a:solidFill>
                  <a:srgbClr val="998F86"/>
                </a:solidFill>
              </a:rPr>
              <a:t>Budget Committee Presentation </a:t>
            </a:r>
          </a:p>
        </p:txBody>
      </p:sp>
      <p:pic>
        <p:nvPicPr>
          <p:cNvPr id="7" name="Picture 6">
            <a:extLst>
              <a:ext uri="{FF2B5EF4-FFF2-40B4-BE49-F238E27FC236}">
                <a16:creationId xmlns:a16="http://schemas.microsoft.com/office/drawing/2014/main" id="{F8173AD3-EF76-4C3D-9E6E-08601E25D34F}"/>
              </a:ext>
            </a:extLst>
          </p:cNvPr>
          <p:cNvPicPr>
            <a:picLocks noChangeAspect="1"/>
          </p:cNvPicPr>
          <p:nvPr/>
        </p:nvPicPr>
        <p:blipFill>
          <a:blip r:embed="rId3"/>
          <a:stretch>
            <a:fillRect/>
          </a:stretch>
        </p:blipFill>
        <p:spPr>
          <a:xfrm>
            <a:off x="330490" y="1055036"/>
            <a:ext cx="3953478" cy="4246172"/>
          </a:xfrm>
          <a:prstGeom prst="rect">
            <a:avLst/>
          </a:prstGeom>
        </p:spPr>
      </p:pic>
      <p:pic>
        <p:nvPicPr>
          <p:cNvPr id="8" name="Picture 7">
            <a:extLst>
              <a:ext uri="{FF2B5EF4-FFF2-40B4-BE49-F238E27FC236}">
                <a16:creationId xmlns:a16="http://schemas.microsoft.com/office/drawing/2014/main" id="{17376207-650D-43BC-9460-56CFB9F0C89E}"/>
              </a:ext>
            </a:extLst>
          </p:cNvPr>
          <p:cNvPicPr>
            <a:picLocks noChangeAspect="1"/>
          </p:cNvPicPr>
          <p:nvPr/>
        </p:nvPicPr>
        <p:blipFill>
          <a:blip r:embed="rId4"/>
          <a:stretch>
            <a:fillRect/>
          </a:stretch>
        </p:blipFill>
        <p:spPr>
          <a:xfrm>
            <a:off x="4875534" y="1055036"/>
            <a:ext cx="4016946" cy="4246172"/>
          </a:xfrm>
          <a:prstGeom prst="rect">
            <a:avLst/>
          </a:prstGeom>
        </p:spPr>
      </p:pic>
      <p:sp>
        <p:nvSpPr>
          <p:cNvPr id="3" name="Slide Number Placeholder 2">
            <a:extLst>
              <a:ext uri="{FF2B5EF4-FFF2-40B4-BE49-F238E27FC236}">
                <a16:creationId xmlns:a16="http://schemas.microsoft.com/office/drawing/2014/main" id="{A213218F-504B-4F5B-B021-6E9E2341FF63}"/>
              </a:ext>
            </a:extLst>
          </p:cNvPr>
          <p:cNvSpPr>
            <a:spLocks noGrp="1"/>
          </p:cNvSpPr>
          <p:nvPr>
            <p:ph type="sldNum" sz="quarter" idx="4"/>
          </p:nvPr>
        </p:nvSpPr>
        <p:spPr/>
        <p:txBody>
          <a:bodyPr/>
          <a:lstStyle/>
          <a:p>
            <a:fld id="{8406839F-D7A4-4E5D-B93D-768AD4D1DB36}" type="slidenum">
              <a:rPr lang="en-ZA" smtClean="0">
                <a:solidFill>
                  <a:srgbClr val="003399"/>
                </a:solidFill>
              </a:rPr>
              <a:pPr/>
              <a:t>39</a:t>
            </a:fld>
            <a:endParaRPr lang="en-ZA" dirty="0">
              <a:solidFill>
                <a:srgbClr val="003399"/>
              </a:solidFill>
            </a:endParaRPr>
          </a:p>
        </p:txBody>
      </p:sp>
    </p:spTree>
    <p:extLst>
      <p:ext uri="{BB962C8B-B14F-4D97-AF65-F5344CB8AC3E}">
        <p14:creationId xmlns:p14="http://schemas.microsoft.com/office/powerpoint/2010/main" val="222816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2625" y="205919"/>
            <a:ext cx="8597205" cy="559256"/>
          </a:xfrm>
        </p:spPr>
        <p:txBody>
          <a:bodyPr>
            <a:normAutofit/>
          </a:bodyPr>
          <a:lstStyle/>
          <a:p>
            <a:r>
              <a:rPr lang="en-GB" sz="2200" dirty="0">
                <a:solidFill>
                  <a:srgbClr val="001489"/>
                </a:solidFill>
              </a:rPr>
              <a:t>Looking back: the 1st Adjusted Budget</a:t>
            </a:r>
          </a:p>
        </p:txBody>
      </p:sp>
      <p:sp>
        <p:nvSpPr>
          <p:cNvPr id="4" name="Text Placeholder 3"/>
          <p:cNvSpPr>
            <a:spLocks noGrp="1"/>
          </p:cNvSpPr>
          <p:nvPr>
            <p:ph type="body" sz="quarter" idx="10"/>
          </p:nvPr>
        </p:nvSpPr>
        <p:spPr/>
        <p:txBody>
          <a:bodyPr/>
          <a:lstStyle/>
          <a:p>
            <a:r>
              <a:rPr lang="en-US" dirty="0"/>
              <a:t>  </a:t>
            </a:r>
            <a:endParaRPr lang="en-GB" dirty="0"/>
          </a:p>
        </p:txBody>
      </p:sp>
      <p:sp>
        <p:nvSpPr>
          <p:cNvPr id="8" name="Footer Placeholder 7"/>
          <p:cNvSpPr>
            <a:spLocks noGrp="1"/>
          </p:cNvSpPr>
          <p:nvPr>
            <p:ph type="ftr" sz="quarter" idx="3"/>
          </p:nvPr>
        </p:nvSpPr>
        <p:spPr/>
        <p:txBody>
          <a:bodyPr/>
          <a:lstStyle/>
          <a:p>
            <a:r>
              <a:rPr lang="en-US">
                <a:solidFill>
                  <a:srgbClr val="998F86"/>
                </a:solidFill>
              </a:rPr>
              <a:t>Budget Committee Presentation </a:t>
            </a:r>
            <a:endParaRPr lang="en-GB" dirty="0">
              <a:solidFill>
                <a:srgbClr val="998F86"/>
              </a:solidFill>
            </a:endParaRPr>
          </a:p>
        </p:txBody>
      </p:sp>
      <p:sp>
        <p:nvSpPr>
          <p:cNvPr id="10" name="Rectangle 6"/>
          <p:cNvSpPr>
            <a:spLocks noChangeArrowheads="1"/>
          </p:cNvSpPr>
          <p:nvPr/>
        </p:nvSpPr>
        <p:spPr bwMode="auto">
          <a:xfrm>
            <a:off x="-684584" y="7047915"/>
            <a:ext cx="11682581" cy="57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solidFill>
                <a:prstClr val="black"/>
              </a:solidFill>
            </a:endParaRPr>
          </a:p>
        </p:txBody>
      </p:sp>
      <p:sp>
        <p:nvSpPr>
          <p:cNvPr id="2" name="Rectangle 8"/>
          <p:cNvSpPr>
            <a:spLocks noChangeArrowheads="1"/>
          </p:cNvSpPr>
          <p:nvPr/>
        </p:nvSpPr>
        <p:spPr bwMode="auto">
          <a:xfrm>
            <a:off x="1691680" y="634222"/>
            <a:ext cx="9421396" cy="47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95488954"/>
              </p:ext>
            </p:extLst>
          </p:nvPr>
        </p:nvGraphicFramePr>
        <p:xfrm>
          <a:off x="782625" y="1104236"/>
          <a:ext cx="7622504" cy="3553261"/>
        </p:xfrm>
        <a:graphic>
          <a:graphicData uri="http://schemas.openxmlformats.org/presentationml/2006/ole">
            <mc:AlternateContent xmlns:mc="http://schemas.openxmlformats.org/markup-compatibility/2006">
              <mc:Choice xmlns:v="urn:schemas-microsoft-com:vml" Requires="v">
                <p:oleObj spid="_x0000_s16387" name="Worksheet" r:id="rId5" imgW="8620151" imgH="5753167" progId="Excel.Sheet.12">
                  <p:embed/>
                </p:oleObj>
              </mc:Choice>
              <mc:Fallback>
                <p:oleObj name="Worksheet" r:id="rId5" imgW="8620151" imgH="5753167" progId="Excel.Sheet.12">
                  <p:embed/>
                  <p:pic>
                    <p:nvPicPr>
                      <p:cNvPr id="3" name="Object 2"/>
                      <p:cNvPicPr>
                        <a:picLocks noChangeAspect="1" noChangeArrowheads="1"/>
                      </p:cNvPicPr>
                      <p:nvPr/>
                    </p:nvPicPr>
                    <p:blipFill>
                      <a:blip r:embed="rId6"/>
                      <a:srcRect/>
                      <a:stretch>
                        <a:fillRect/>
                      </a:stretch>
                    </p:blipFill>
                    <p:spPr bwMode="auto">
                      <a:xfrm>
                        <a:off x="782625" y="1104236"/>
                        <a:ext cx="7622504" cy="3553261"/>
                      </a:xfrm>
                      <a:prstGeom prst="rect">
                        <a:avLst/>
                      </a:prstGeom>
                      <a:noFill/>
                    </p:spPr>
                  </p:pic>
                </p:oleObj>
              </mc:Fallback>
            </mc:AlternateContent>
          </a:graphicData>
        </a:graphic>
      </p:graphicFrame>
      <p:sp>
        <p:nvSpPr>
          <p:cNvPr id="7" name="Slide Number Placeholder 6">
            <a:extLst>
              <a:ext uri="{FF2B5EF4-FFF2-40B4-BE49-F238E27FC236}">
                <a16:creationId xmlns:a16="http://schemas.microsoft.com/office/drawing/2014/main" id="{09558C0D-4CE8-4A7E-BA7C-F93567D9A9F5}"/>
              </a:ext>
            </a:extLst>
          </p:cNvPr>
          <p:cNvSpPr>
            <a:spLocks noGrp="1"/>
          </p:cNvSpPr>
          <p:nvPr>
            <p:ph type="sldNum" sz="quarter" idx="4"/>
          </p:nvPr>
        </p:nvSpPr>
        <p:spPr/>
        <p:txBody>
          <a:bodyPr/>
          <a:lstStyle/>
          <a:p>
            <a:fld id="{8406839F-D7A4-4E5D-B93D-768AD4D1DB36}" type="slidenum">
              <a:rPr lang="en-ZA" smtClean="0">
                <a:solidFill>
                  <a:srgbClr val="003399"/>
                </a:solidFill>
              </a:rPr>
              <a:pPr/>
              <a:t>4</a:t>
            </a:fld>
            <a:endParaRPr lang="en-ZA" dirty="0">
              <a:solidFill>
                <a:srgbClr val="003399"/>
              </a:solidFill>
            </a:endParaRPr>
          </a:p>
        </p:txBody>
      </p:sp>
      <p:sp>
        <p:nvSpPr>
          <p:cNvPr id="9" name="Oval 8">
            <a:extLst>
              <a:ext uri="{FF2B5EF4-FFF2-40B4-BE49-F238E27FC236}">
                <a16:creationId xmlns:a16="http://schemas.microsoft.com/office/drawing/2014/main" id="{DC5E0CD8-31BE-4980-867B-A068E77A1B92}"/>
              </a:ext>
            </a:extLst>
          </p:cNvPr>
          <p:cNvSpPr/>
          <p:nvPr/>
        </p:nvSpPr>
        <p:spPr>
          <a:xfrm>
            <a:off x="7668344" y="4280168"/>
            <a:ext cx="826964" cy="4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noFill/>
            </a:endParaRPr>
          </a:p>
        </p:txBody>
      </p:sp>
      <p:sp>
        <p:nvSpPr>
          <p:cNvPr id="11" name="Text Placeholder 4">
            <a:extLst>
              <a:ext uri="{FF2B5EF4-FFF2-40B4-BE49-F238E27FC236}">
                <a16:creationId xmlns:a16="http://schemas.microsoft.com/office/drawing/2014/main" id="{17C18BD8-47F0-4E0E-A406-FA036A4DFA15}"/>
              </a:ext>
            </a:extLst>
          </p:cNvPr>
          <p:cNvSpPr txBox="1">
            <a:spLocks/>
          </p:cNvSpPr>
          <p:nvPr/>
        </p:nvSpPr>
        <p:spPr>
          <a:xfrm>
            <a:off x="539552" y="4581127"/>
            <a:ext cx="8712968" cy="1511697"/>
          </a:xfrm>
          <a:prstGeom prst="rect">
            <a:avLst/>
          </a:prstGeom>
        </p:spPr>
        <p:txBody>
          <a:bodyPr vert="horz" lIns="72000" tIns="72000" rIns="72000" bIns="72000" rtlCol="0">
            <a:normAutofit lnSpcReduction="10000"/>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2300" lvl="1" indent="-349250">
              <a:lnSpc>
                <a:spcPct val="150000"/>
              </a:lnSpc>
              <a:tabLst>
                <a:tab pos="457200" algn="l"/>
              </a:tabLst>
            </a:pPr>
            <a:r>
              <a:rPr lang="en-US" sz="1500" b="1" dirty="0"/>
              <a:t>Revenue under-collection uncertainties</a:t>
            </a:r>
          </a:p>
          <a:p>
            <a:pPr marL="622300" lvl="1" indent="-349250">
              <a:lnSpc>
                <a:spcPct val="150000"/>
              </a:lnSpc>
              <a:tabLst>
                <a:tab pos="457200" algn="l"/>
              </a:tabLst>
            </a:pPr>
            <a:r>
              <a:rPr lang="en-US" sz="1500" dirty="0"/>
              <a:t>Managing an </a:t>
            </a:r>
            <a:r>
              <a:rPr lang="en-US" sz="1500" b="1" dirty="0"/>
              <a:t>evolving pandemic</a:t>
            </a:r>
            <a:r>
              <a:rPr lang="en-US" sz="1500" dirty="0"/>
              <a:t>: </a:t>
            </a:r>
          </a:p>
          <a:p>
            <a:pPr marL="982300" lvl="3" indent="-349250">
              <a:lnSpc>
                <a:spcPct val="150000"/>
              </a:lnSpc>
              <a:tabLst>
                <a:tab pos="457200" algn="l"/>
              </a:tabLst>
            </a:pPr>
            <a:r>
              <a:rPr lang="en-US" sz="1500" dirty="0"/>
              <a:t>infection dynamics, resumption of other critical health and education services</a:t>
            </a:r>
          </a:p>
          <a:p>
            <a:pPr marL="622300" lvl="1" indent="-349250">
              <a:lnSpc>
                <a:spcPct val="150000"/>
              </a:lnSpc>
              <a:tabLst>
                <a:tab pos="457200" algn="l"/>
              </a:tabLst>
            </a:pPr>
            <a:r>
              <a:rPr lang="en-US" sz="1500" dirty="0"/>
              <a:t>Supporting provincial </a:t>
            </a:r>
            <a:r>
              <a:rPr lang="en-US" sz="1500" b="1" dirty="0"/>
              <a:t>Recovery Plan</a:t>
            </a:r>
            <a:endParaRPr lang="en-ZA" dirty="0"/>
          </a:p>
        </p:txBody>
      </p:sp>
    </p:spTree>
    <p:custDataLst>
      <p:tags r:id="rId2"/>
    </p:custDataLst>
    <p:extLst>
      <p:ext uri="{BB962C8B-B14F-4D97-AF65-F5344CB8AC3E}">
        <p14:creationId xmlns:p14="http://schemas.microsoft.com/office/powerpoint/2010/main" val="263827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AD8F-859E-47FD-8703-3FC21D07D998}"/>
              </a:ext>
            </a:extLst>
          </p:cNvPr>
          <p:cNvSpPr>
            <a:spLocks noGrp="1"/>
          </p:cNvSpPr>
          <p:nvPr>
            <p:ph type="title"/>
          </p:nvPr>
        </p:nvSpPr>
        <p:spPr>
          <a:xfrm>
            <a:off x="273397" y="161282"/>
            <a:ext cx="8597205" cy="559256"/>
          </a:xfrm>
        </p:spPr>
        <p:txBody>
          <a:bodyPr/>
          <a:lstStyle/>
          <a:p>
            <a:r>
              <a:rPr lang="en-US" sz="2000" dirty="0">
                <a:solidFill>
                  <a:srgbClr val="001489"/>
                </a:solidFill>
              </a:rPr>
              <a:t>Changes in national transfers to Western Cape municipalities</a:t>
            </a:r>
          </a:p>
        </p:txBody>
      </p:sp>
      <p:sp>
        <p:nvSpPr>
          <p:cNvPr id="3" name="Footer Placeholder 2">
            <a:extLst>
              <a:ext uri="{FF2B5EF4-FFF2-40B4-BE49-F238E27FC236}">
                <a16:creationId xmlns:a16="http://schemas.microsoft.com/office/drawing/2014/main" id="{6E7A7F98-D19B-4F23-A1C1-23DB1710DA87}"/>
              </a:ext>
            </a:extLst>
          </p:cNvPr>
          <p:cNvSpPr>
            <a:spLocks noGrp="1"/>
          </p:cNvSpPr>
          <p:nvPr>
            <p:ph type="ftr" sz="quarter" idx="3"/>
          </p:nvPr>
        </p:nvSpPr>
        <p:spPr/>
        <p:txBody>
          <a:bodyPr/>
          <a:lstStyle/>
          <a:p>
            <a:r>
              <a:rPr lang="en-GB">
                <a:solidFill>
                  <a:srgbClr val="998F86"/>
                </a:solidFill>
              </a:rPr>
              <a:t>Budget Committee Presentation </a:t>
            </a:r>
            <a:endParaRPr lang="en-GB" dirty="0">
              <a:solidFill>
                <a:srgbClr val="998F86"/>
              </a:solidFill>
            </a:endParaRPr>
          </a:p>
        </p:txBody>
      </p:sp>
      <p:sp>
        <p:nvSpPr>
          <p:cNvPr id="6" name="Slide Number Placeholder 5">
            <a:extLst>
              <a:ext uri="{FF2B5EF4-FFF2-40B4-BE49-F238E27FC236}">
                <a16:creationId xmlns:a16="http://schemas.microsoft.com/office/drawing/2014/main" id="{61A65ED5-451A-404C-9A50-58F239FE1C20}"/>
              </a:ext>
            </a:extLst>
          </p:cNvPr>
          <p:cNvSpPr>
            <a:spLocks noGrp="1"/>
          </p:cNvSpPr>
          <p:nvPr>
            <p:ph type="sldNum" sz="quarter" idx="4"/>
          </p:nvPr>
        </p:nvSpPr>
        <p:spPr/>
        <p:txBody>
          <a:bodyPr/>
          <a:lstStyle/>
          <a:p>
            <a:fld id="{8406839F-D7A4-4E5D-B93D-768AD4D1DB36}" type="slidenum">
              <a:rPr lang="en-ZA" smtClean="0">
                <a:solidFill>
                  <a:srgbClr val="003399"/>
                </a:solidFill>
              </a:rPr>
              <a:pPr/>
              <a:t>40</a:t>
            </a:fld>
            <a:endParaRPr lang="en-ZA" dirty="0">
              <a:solidFill>
                <a:srgbClr val="003399"/>
              </a:solidFill>
            </a:endParaRPr>
          </a:p>
        </p:txBody>
      </p:sp>
      <p:graphicFrame>
        <p:nvGraphicFramePr>
          <p:cNvPr id="4" name="Object 3">
            <a:extLst>
              <a:ext uri="{FF2B5EF4-FFF2-40B4-BE49-F238E27FC236}">
                <a16:creationId xmlns:a16="http://schemas.microsoft.com/office/drawing/2014/main" id="{5CF46AA2-BE31-4AAA-ABB9-7A9477AC1962}"/>
              </a:ext>
            </a:extLst>
          </p:cNvPr>
          <p:cNvGraphicFramePr>
            <a:graphicFrameLocks noChangeAspect="1"/>
          </p:cNvGraphicFramePr>
          <p:nvPr>
            <p:extLst>
              <p:ext uri="{D42A27DB-BD31-4B8C-83A1-F6EECF244321}">
                <p14:modId xmlns:p14="http://schemas.microsoft.com/office/powerpoint/2010/main" val="511378634"/>
              </p:ext>
            </p:extLst>
          </p:nvPr>
        </p:nvGraphicFramePr>
        <p:xfrm>
          <a:off x="392983" y="1052736"/>
          <a:ext cx="8477619" cy="5286273"/>
        </p:xfrm>
        <a:graphic>
          <a:graphicData uri="http://schemas.openxmlformats.org/presentationml/2006/ole">
            <mc:AlternateContent xmlns:mc="http://schemas.openxmlformats.org/markup-compatibility/2006">
              <mc:Choice xmlns:v="urn:schemas-microsoft-com:vml" Requires="v">
                <p:oleObj spid="_x0000_s24579" name="Worksheet" r:id="rId3" imgW="8953268" imgH="5914996" progId="Excel.Sheet.12">
                  <p:embed/>
                </p:oleObj>
              </mc:Choice>
              <mc:Fallback>
                <p:oleObj name="Worksheet" r:id="rId3" imgW="8953268" imgH="5914996" progId="Excel.Sheet.12">
                  <p:embed/>
                  <p:pic>
                    <p:nvPicPr>
                      <p:cNvPr id="4" name="Object 3">
                        <a:extLst>
                          <a:ext uri="{FF2B5EF4-FFF2-40B4-BE49-F238E27FC236}">
                            <a16:creationId xmlns:a16="http://schemas.microsoft.com/office/drawing/2014/main" id="{5CF46AA2-BE31-4AAA-ABB9-7A9477AC1962}"/>
                          </a:ext>
                        </a:extLst>
                      </p:cNvPr>
                      <p:cNvPicPr/>
                      <p:nvPr/>
                    </p:nvPicPr>
                    <p:blipFill>
                      <a:blip r:embed="rId4"/>
                      <a:stretch>
                        <a:fillRect/>
                      </a:stretch>
                    </p:blipFill>
                    <p:spPr>
                      <a:xfrm>
                        <a:off x="392983" y="1052736"/>
                        <a:ext cx="8477619" cy="5286273"/>
                      </a:xfrm>
                      <a:prstGeom prst="rect">
                        <a:avLst/>
                      </a:prstGeom>
                    </p:spPr>
                  </p:pic>
                </p:oleObj>
              </mc:Fallback>
            </mc:AlternateContent>
          </a:graphicData>
        </a:graphic>
      </p:graphicFrame>
    </p:spTree>
    <p:extLst>
      <p:ext uri="{BB962C8B-B14F-4D97-AF65-F5344CB8AC3E}">
        <p14:creationId xmlns:p14="http://schemas.microsoft.com/office/powerpoint/2010/main" val="2803976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560" y="2276872"/>
            <a:ext cx="8281291" cy="1728192"/>
          </a:xfrm>
        </p:spPr>
        <p:txBody>
          <a:bodyPr>
            <a:noAutofit/>
          </a:bodyPr>
          <a:lstStyle/>
          <a:p>
            <a:r>
              <a:rPr lang="en-GB" b="1" dirty="0"/>
              <a:t>Medium Term:</a:t>
            </a:r>
          </a:p>
          <a:p>
            <a:r>
              <a:rPr lang="en-GB" b="1" dirty="0"/>
              <a:t>2021 Fiscal Framework</a:t>
            </a:r>
            <a:endParaRPr lang="en-GB" dirty="0"/>
          </a:p>
        </p:txBody>
      </p:sp>
    </p:spTree>
    <p:custDataLst>
      <p:tags r:id="rId1"/>
    </p:custDataLst>
    <p:extLst>
      <p:ext uri="{BB962C8B-B14F-4D97-AF65-F5344CB8AC3E}">
        <p14:creationId xmlns:p14="http://schemas.microsoft.com/office/powerpoint/2010/main" val="2059006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22540"/>
            <a:ext cx="8597205" cy="693779"/>
          </a:xfrm>
        </p:spPr>
        <p:txBody>
          <a:bodyPr/>
          <a:lstStyle/>
          <a:p>
            <a:r>
              <a:rPr lang="en-US" dirty="0">
                <a:solidFill>
                  <a:srgbClr val="001489"/>
                </a:solidFill>
              </a:rPr>
              <a:t>Western Cape 2021 MTEF provisional fiscal framework</a:t>
            </a:r>
            <a:endParaRPr lang="en-ZA" dirty="0">
              <a:solidFill>
                <a:srgbClr val="001489"/>
              </a:solidFill>
            </a:endParaRPr>
          </a:p>
        </p:txBody>
      </p:sp>
      <p:sp>
        <p:nvSpPr>
          <p:cNvPr id="2" name="Footer Placeholder 1"/>
          <p:cNvSpPr>
            <a:spLocks noGrp="1"/>
          </p:cNvSpPr>
          <p:nvPr>
            <p:ph type="ftr" sz="quarter" idx="3"/>
          </p:nvPr>
        </p:nvSpPr>
        <p:spPr>
          <a:xfrm>
            <a:off x="4043080" y="6468150"/>
            <a:ext cx="4561368" cy="230832"/>
          </a:xfrm>
        </p:spPr>
        <p:txBody>
          <a:bodyPr/>
          <a:lstStyle/>
          <a:p>
            <a:r>
              <a:rPr lang="en-ZA">
                <a:solidFill>
                  <a:srgbClr val="998F86"/>
                </a:solidFill>
              </a:rPr>
              <a:t>Budget Committee Presentation </a:t>
            </a:r>
            <a:endParaRPr lang="en-GB" dirty="0">
              <a:solidFill>
                <a:srgbClr val="998F86"/>
              </a:solidFill>
            </a:endParaRPr>
          </a:p>
        </p:txBody>
      </p:sp>
      <p:sp>
        <p:nvSpPr>
          <p:cNvPr id="6" name="Rectangle 2">
            <a:extLst>
              <a:ext uri="{FF2B5EF4-FFF2-40B4-BE49-F238E27FC236}">
                <a16:creationId xmlns:a16="http://schemas.microsoft.com/office/drawing/2014/main" id="{D59FCB60-A862-4095-8B1B-8891CE1D785C}"/>
              </a:ext>
            </a:extLst>
          </p:cNvPr>
          <p:cNvSpPr>
            <a:spLocks noChangeArrowheads="1"/>
          </p:cNvSpPr>
          <p:nvPr/>
        </p:nvSpPr>
        <p:spPr bwMode="auto">
          <a:xfrm>
            <a:off x="899592" y="922089"/>
            <a:ext cx="105664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2" name="Table 11">
            <a:extLst>
              <a:ext uri="{FF2B5EF4-FFF2-40B4-BE49-F238E27FC236}">
                <a16:creationId xmlns:a16="http://schemas.microsoft.com/office/drawing/2014/main" id="{E86F864F-01D7-4826-83F7-B37F24B67F60}"/>
              </a:ext>
            </a:extLst>
          </p:cNvPr>
          <p:cNvGraphicFramePr>
            <a:graphicFrameLocks noGrp="1"/>
          </p:cNvGraphicFramePr>
          <p:nvPr>
            <p:extLst>
              <p:ext uri="{D42A27DB-BD31-4B8C-83A1-F6EECF244321}">
                <p14:modId xmlns:p14="http://schemas.microsoft.com/office/powerpoint/2010/main" val="30724110"/>
              </p:ext>
            </p:extLst>
          </p:nvPr>
        </p:nvGraphicFramePr>
        <p:xfrm>
          <a:off x="539552" y="1036154"/>
          <a:ext cx="8352929" cy="5273171"/>
        </p:xfrm>
        <a:graphic>
          <a:graphicData uri="http://schemas.openxmlformats.org/drawingml/2006/table">
            <a:tbl>
              <a:tblPr firstRow="1" firstCol="1" bandRow="1"/>
              <a:tblGrid>
                <a:gridCol w="2523905">
                  <a:extLst>
                    <a:ext uri="{9D8B030D-6E8A-4147-A177-3AD203B41FA5}">
                      <a16:colId xmlns:a16="http://schemas.microsoft.com/office/drawing/2014/main" val="2789397243"/>
                    </a:ext>
                  </a:extLst>
                </a:gridCol>
                <a:gridCol w="1642542">
                  <a:extLst>
                    <a:ext uri="{9D8B030D-6E8A-4147-A177-3AD203B41FA5}">
                      <a16:colId xmlns:a16="http://schemas.microsoft.com/office/drawing/2014/main" val="3470860196"/>
                    </a:ext>
                  </a:extLst>
                </a:gridCol>
                <a:gridCol w="881365">
                  <a:extLst>
                    <a:ext uri="{9D8B030D-6E8A-4147-A177-3AD203B41FA5}">
                      <a16:colId xmlns:a16="http://schemas.microsoft.com/office/drawing/2014/main" val="2334432892"/>
                    </a:ext>
                  </a:extLst>
                </a:gridCol>
                <a:gridCol w="881365">
                  <a:extLst>
                    <a:ext uri="{9D8B030D-6E8A-4147-A177-3AD203B41FA5}">
                      <a16:colId xmlns:a16="http://schemas.microsoft.com/office/drawing/2014/main" val="1201668117"/>
                    </a:ext>
                  </a:extLst>
                </a:gridCol>
                <a:gridCol w="1211876">
                  <a:extLst>
                    <a:ext uri="{9D8B030D-6E8A-4147-A177-3AD203B41FA5}">
                      <a16:colId xmlns:a16="http://schemas.microsoft.com/office/drawing/2014/main" val="1827821449"/>
                    </a:ext>
                  </a:extLst>
                </a:gridCol>
                <a:gridCol w="1211876">
                  <a:extLst>
                    <a:ext uri="{9D8B030D-6E8A-4147-A177-3AD203B41FA5}">
                      <a16:colId xmlns:a16="http://schemas.microsoft.com/office/drawing/2014/main" val="2192832271"/>
                    </a:ext>
                  </a:extLst>
                </a:gridCol>
              </a:tblGrid>
              <a:tr h="292891">
                <a:tc rowSpan="2">
                  <a:txBody>
                    <a:bodyPr/>
                    <a:lstStyle/>
                    <a:p>
                      <a:pPr marL="0" marR="0" algn="ctr">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R'000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1489"/>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lgn="ctr">
                        <a:spcBef>
                          <a:spcPts val="300"/>
                        </a:spcBef>
                        <a:spcAft>
                          <a:spcPts val="0"/>
                        </a:spcAft>
                      </a:pPr>
                      <a:r>
                        <a:rPr lang="en-ZA" sz="900" b="1">
                          <a:solidFill>
                            <a:srgbClr val="000000"/>
                          </a:solidFill>
                          <a:effectLst/>
                          <a:latin typeface="Arial" panose="020B0604020202020204" pitchFamily="34" charset="0"/>
                          <a:ea typeface="Times New Roman" panose="02020603050405020304" pitchFamily="18" charset="0"/>
                        </a:rPr>
                        <a:t>Adjusted Estimate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001489"/>
                      </a:solidFill>
                      <a:prstDash val="solid"/>
                      <a:round/>
                      <a:headEnd type="none" w="med" len="med"/>
                      <a:tailEnd type="none" w="med" len="med"/>
                    </a:lnT>
                    <a:lnB>
                      <a:noFill/>
                    </a:lnB>
                    <a:solidFill>
                      <a:srgbClr val="FFFFFF"/>
                    </a:solidFill>
                  </a:tcPr>
                </a:tc>
                <a:tc gridSpan="3">
                  <a:txBody>
                    <a:bodyPr/>
                    <a:lstStyle/>
                    <a:p>
                      <a:pPr marL="0" marR="0" algn="ctr">
                        <a:spcBef>
                          <a:spcPts val="300"/>
                        </a:spcBef>
                        <a:spcAft>
                          <a:spcPts val="0"/>
                        </a:spcAft>
                      </a:pPr>
                      <a:r>
                        <a:rPr lang="en-ZA" sz="900" b="1">
                          <a:solidFill>
                            <a:srgbClr val="000000"/>
                          </a:solidFill>
                          <a:effectLst/>
                          <a:latin typeface="Arial" panose="020B0604020202020204" pitchFamily="34" charset="0"/>
                          <a:ea typeface="Times New Roman" panose="02020603050405020304" pitchFamily="18" charset="0"/>
                        </a:rPr>
                        <a:t>Medium term estimate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1489"/>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0"/>
                        </a:spcAft>
                      </a:pPr>
                      <a:r>
                        <a:rPr lang="en-ZA" sz="900" b="1">
                          <a:solidFill>
                            <a:srgbClr val="000000"/>
                          </a:solidFill>
                          <a:effectLst/>
                          <a:latin typeface="Arial" panose="020B0604020202020204" pitchFamily="34" charset="0"/>
                          <a:ea typeface="Times New Roman" panose="02020603050405020304" pitchFamily="18" charset="0"/>
                        </a:rPr>
                        <a:t>Total</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00148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08332330"/>
                  </a:ext>
                </a:extLst>
              </a:tr>
              <a:tr h="147581">
                <a:tc vMerge="1">
                  <a:txBody>
                    <a:bodyPr/>
                    <a:lstStyle/>
                    <a:p>
                      <a:endParaRPr lang="en-US"/>
                    </a:p>
                  </a:txBody>
                  <a:tcPr/>
                </a:tc>
                <a:tc>
                  <a:txBody>
                    <a:bodyPr/>
                    <a:lstStyle/>
                    <a:p>
                      <a:pPr marL="0" marR="0" algn="ctr">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2020/21</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2021/22</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2022/23</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2023/24</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2021 MTEF</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73609074"/>
                  </a:ext>
                </a:extLst>
              </a:tr>
              <a:tr h="29289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Transfers from National</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66 266 507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67 013 844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68 786 036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69 924 783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205 724 663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803261251"/>
                  </a:ext>
                </a:extLst>
              </a:tr>
              <a:tr h="292891">
                <a:tc>
                  <a:txBody>
                    <a:bodyPr/>
                    <a:lstStyle/>
                    <a:p>
                      <a:pPr marL="0" marR="0" indent="101600">
                        <a:spcBef>
                          <a:spcPts val="0"/>
                        </a:spcBef>
                        <a:spcAft>
                          <a:spcPts val="0"/>
                        </a:spcAft>
                      </a:pPr>
                      <a:r>
                        <a:rPr lang="en-ZA" sz="900">
                          <a:solidFill>
                            <a:srgbClr val="000000"/>
                          </a:solidFill>
                          <a:effectLst/>
                          <a:latin typeface="Arial" panose="020B0604020202020204" pitchFamily="34" charset="0"/>
                          <a:ea typeface="Times New Roman" panose="02020603050405020304" pitchFamily="18" charset="0"/>
                        </a:rPr>
                        <a:t>Equitable share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53 038 519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53 437 884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54 656 157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55 159 059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163 253 100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76046815"/>
                  </a:ext>
                </a:extLst>
              </a:tr>
              <a:tr h="292891">
                <a:tc>
                  <a:txBody>
                    <a:bodyPr/>
                    <a:lstStyle/>
                    <a:p>
                      <a:pPr marL="0" marR="0" indent="10160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Conditional grants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13 212 595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13 575 960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14 129 879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14 765 724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42 471 563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50420999"/>
                  </a:ext>
                </a:extLst>
              </a:tr>
              <a:tr h="228821">
                <a:tc>
                  <a:txBody>
                    <a:bodyPr/>
                    <a:lstStyle/>
                    <a:p>
                      <a:pPr marL="0" marR="0" indent="101600">
                        <a:spcBef>
                          <a:spcPts val="0"/>
                        </a:spcBef>
                        <a:spcAft>
                          <a:spcPts val="0"/>
                        </a:spcAft>
                      </a:pPr>
                      <a:r>
                        <a:rPr lang="en-ZA" sz="900">
                          <a:solidFill>
                            <a:srgbClr val="000000"/>
                          </a:solidFill>
                          <a:effectLst/>
                          <a:latin typeface="Arial" panose="020B0604020202020204" pitchFamily="34" charset="0"/>
                          <a:ea typeface="Times New Roman" panose="02020603050405020304" pitchFamily="18" charset="0"/>
                        </a:rPr>
                        <a:t>Conditional grants rollover</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15 393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22251520"/>
                  </a:ext>
                </a:extLst>
              </a:tr>
              <a:tr h="22882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Own receipts</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2 503 207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2 624 526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2 636 541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2 755 185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8 016 252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41674598"/>
                  </a:ext>
                </a:extLst>
              </a:tr>
              <a:tr h="22882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Asset Financing Reserve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674 730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594 211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324 439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329 175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1 247 825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76740233"/>
                  </a:ext>
                </a:extLst>
              </a:tr>
              <a:tr h="228821">
                <a:tc>
                  <a:txBody>
                    <a:bodyPr/>
                    <a:lstStyle/>
                    <a:p>
                      <a:pPr marL="0" marR="0">
                        <a:spcBef>
                          <a:spcPts val="0"/>
                        </a:spcBef>
                        <a:spcAft>
                          <a:spcPts val="0"/>
                        </a:spcAft>
                      </a:pPr>
                      <a:r>
                        <a:rPr lang="en-ZA" sz="900" b="1" dirty="0">
                          <a:solidFill>
                            <a:srgbClr val="000000"/>
                          </a:solidFill>
                          <a:effectLst/>
                          <a:latin typeface="Arial" panose="020B0604020202020204" pitchFamily="34" charset="0"/>
                          <a:ea typeface="Times New Roman" panose="02020603050405020304" pitchFamily="18" charset="0"/>
                        </a:rPr>
                        <a:t>PRF Financing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1 638 492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1 071 910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797 025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810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1 869 745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19294603"/>
                  </a:ext>
                </a:extLst>
              </a:tr>
              <a:tr h="34323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Provincial Revenue Fund (Tax receipts)</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410 812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37 233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39 020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40 776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117 029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099203830"/>
                  </a:ext>
                </a:extLst>
              </a:tr>
              <a:tr h="29289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Total</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71 493 748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71 341 724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72 583 061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73 050 729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216 975 514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extLst>
                  <a:ext uri="{0D108BD9-81ED-4DB2-BD59-A6C34878D82A}">
                    <a16:rowId xmlns:a16="http://schemas.microsoft.com/office/drawing/2014/main" val="2386159399"/>
                  </a:ext>
                </a:extLst>
              </a:tr>
              <a:tr h="22882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Percentages</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1489"/>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001489"/>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001489"/>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1489"/>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001489"/>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00148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37592305"/>
                  </a:ext>
                </a:extLst>
              </a:tr>
              <a:tr h="22882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Transfers from National</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92.69%</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93.93%</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94.77%</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95.72%</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94.81%</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8553365"/>
                  </a:ext>
                </a:extLst>
              </a:tr>
              <a:tr h="228821">
                <a:tc>
                  <a:txBody>
                    <a:bodyPr/>
                    <a:lstStyle/>
                    <a:p>
                      <a:pPr marL="0" marR="0" indent="101600">
                        <a:spcBef>
                          <a:spcPts val="0"/>
                        </a:spcBef>
                        <a:spcAft>
                          <a:spcPts val="0"/>
                        </a:spcAft>
                      </a:pPr>
                      <a:r>
                        <a:rPr lang="en-ZA" sz="900">
                          <a:solidFill>
                            <a:srgbClr val="000000"/>
                          </a:solidFill>
                          <a:effectLst/>
                          <a:latin typeface="Arial" panose="020B0604020202020204" pitchFamily="34" charset="0"/>
                          <a:ea typeface="Times New Roman" panose="02020603050405020304" pitchFamily="18" charset="0"/>
                        </a:rPr>
                        <a:t>Equitable share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74.19%</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74.90%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75.30%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75.51%</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75.24%</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6333913"/>
                  </a:ext>
                </a:extLst>
              </a:tr>
              <a:tr h="228821">
                <a:tc>
                  <a:txBody>
                    <a:bodyPr/>
                    <a:lstStyle/>
                    <a:p>
                      <a:pPr marL="0" marR="0" indent="101600">
                        <a:spcBef>
                          <a:spcPts val="0"/>
                        </a:spcBef>
                        <a:spcAft>
                          <a:spcPts val="0"/>
                        </a:spcAft>
                      </a:pPr>
                      <a:r>
                        <a:rPr lang="en-ZA" sz="900">
                          <a:solidFill>
                            <a:srgbClr val="000000"/>
                          </a:solidFill>
                          <a:effectLst/>
                          <a:latin typeface="Arial" panose="020B0604020202020204" pitchFamily="34" charset="0"/>
                          <a:ea typeface="Times New Roman" panose="02020603050405020304" pitchFamily="18" charset="0"/>
                        </a:rPr>
                        <a:t>Conditional grants</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18.48%</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19.03%</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19.47%</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19.57%</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69627297"/>
                  </a:ext>
                </a:extLst>
              </a:tr>
              <a:tr h="228821">
                <a:tc>
                  <a:txBody>
                    <a:bodyPr/>
                    <a:lstStyle/>
                    <a:p>
                      <a:pPr marL="0" marR="0" indent="101600">
                        <a:spcBef>
                          <a:spcPts val="0"/>
                        </a:spcBef>
                        <a:spcAft>
                          <a:spcPts val="0"/>
                        </a:spcAft>
                      </a:pPr>
                      <a:r>
                        <a:rPr lang="en-ZA" sz="900">
                          <a:solidFill>
                            <a:srgbClr val="000000"/>
                          </a:solidFill>
                          <a:effectLst/>
                          <a:latin typeface="Arial" panose="020B0604020202020204" pitchFamily="34" charset="0"/>
                          <a:ea typeface="Times New Roman" panose="02020603050405020304" pitchFamily="18" charset="0"/>
                        </a:rPr>
                        <a:t>Conditional grants rollover</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0.02%</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80130623"/>
                  </a:ext>
                </a:extLst>
              </a:tr>
              <a:tr h="22882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Own receipts</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3.68%</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3.63%</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3.77%</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3.69%</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74512624"/>
                  </a:ext>
                </a:extLst>
              </a:tr>
              <a:tr h="22882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Asset Financing Reserve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0.94%</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0.83%</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0.45%</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0.45%</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0.58%</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1473215"/>
                  </a:ext>
                </a:extLst>
              </a:tr>
              <a:tr h="22882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PRF Financing </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2.29%</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0.86%</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3847092"/>
                  </a:ext>
                </a:extLst>
              </a:tr>
              <a:tr h="34323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Provincial Revenue Fund (Tax receipts)</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0.57%</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0.05%</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0.05%</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0.06%</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0.05%</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52981429"/>
                  </a:ext>
                </a:extLst>
              </a:tr>
              <a:tr h="228821">
                <a:tc>
                  <a:txBody>
                    <a:bodyPr/>
                    <a:lstStyle/>
                    <a:p>
                      <a:pPr marL="0" marR="0">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rPr>
                        <a:t>Total</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ZA" sz="9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1489"/>
                      </a:solidFill>
                      <a:prstDash val="solid"/>
                      <a:round/>
                      <a:headEnd type="none" w="med" len="med"/>
                      <a:tailEnd type="none" w="med" len="med"/>
                    </a:lnB>
                    <a:solidFill>
                      <a:srgbClr val="FFFFFF"/>
                    </a:solidFill>
                  </a:tcPr>
                </a:tc>
                <a:extLst>
                  <a:ext uri="{0D108BD9-81ED-4DB2-BD59-A6C34878D82A}">
                    <a16:rowId xmlns:a16="http://schemas.microsoft.com/office/drawing/2014/main" val="2677815809"/>
                  </a:ext>
                </a:extLst>
              </a:tr>
            </a:tbl>
          </a:graphicData>
        </a:graphic>
      </p:graphicFrame>
      <p:sp>
        <p:nvSpPr>
          <p:cNvPr id="4" name="Slide Number Placeholder 3">
            <a:extLst>
              <a:ext uri="{FF2B5EF4-FFF2-40B4-BE49-F238E27FC236}">
                <a16:creationId xmlns:a16="http://schemas.microsoft.com/office/drawing/2014/main" id="{D8294FD3-42DF-44FA-B6B9-71474A5976DF}"/>
              </a:ext>
            </a:extLst>
          </p:cNvPr>
          <p:cNvSpPr>
            <a:spLocks noGrp="1"/>
          </p:cNvSpPr>
          <p:nvPr>
            <p:ph type="sldNum" sz="quarter" idx="4"/>
          </p:nvPr>
        </p:nvSpPr>
        <p:spPr/>
        <p:txBody>
          <a:bodyPr/>
          <a:lstStyle/>
          <a:p>
            <a:fld id="{8406839F-D7A4-4E5D-B93D-768AD4D1DB36}" type="slidenum">
              <a:rPr lang="en-ZA" smtClean="0">
                <a:solidFill>
                  <a:srgbClr val="003399"/>
                </a:solidFill>
              </a:rPr>
              <a:pPr/>
              <a:t>42</a:t>
            </a:fld>
            <a:endParaRPr lang="en-ZA" dirty="0">
              <a:solidFill>
                <a:srgbClr val="003399"/>
              </a:solidFill>
            </a:endParaRPr>
          </a:p>
        </p:txBody>
      </p:sp>
    </p:spTree>
    <p:extLst>
      <p:ext uri="{BB962C8B-B14F-4D97-AF65-F5344CB8AC3E}">
        <p14:creationId xmlns:p14="http://schemas.microsoft.com/office/powerpoint/2010/main" val="1187404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the Preliminary 2021 MTEF Fiscal Framework</a:t>
            </a:r>
          </a:p>
        </p:txBody>
      </p:sp>
      <p:sp>
        <p:nvSpPr>
          <p:cNvPr id="4" name="Footer Placeholder 3"/>
          <p:cNvSpPr>
            <a:spLocks noGrp="1"/>
          </p:cNvSpPr>
          <p:nvPr>
            <p:ph type="ftr" sz="quarter" idx="3"/>
          </p:nvPr>
        </p:nvSpPr>
        <p:spPr/>
        <p:txBody>
          <a:bodyPr/>
          <a:lstStyle/>
          <a:p>
            <a:endParaRPr lang="en-GB" dirty="0">
              <a:solidFill>
                <a:srgbClr val="998F86"/>
              </a:solidFill>
            </a:endParaRPr>
          </a:p>
        </p:txBody>
      </p:sp>
      <p:graphicFrame>
        <p:nvGraphicFramePr>
          <p:cNvPr id="11" name="Object 10">
            <a:extLst>
              <a:ext uri="{FF2B5EF4-FFF2-40B4-BE49-F238E27FC236}">
                <a16:creationId xmlns:a16="http://schemas.microsoft.com/office/drawing/2014/main" id="{B71C04E6-B74F-4F93-9F19-82EF563A6AB6}"/>
              </a:ext>
            </a:extLst>
          </p:cNvPr>
          <p:cNvGraphicFramePr>
            <a:graphicFrameLocks noChangeAspect="1"/>
          </p:cNvGraphicFramePr>
          <p:nvPr>
            <p:extLst>
              <p:ext uri="{D42A27DB-BD31-4B8C-83A1-F6EECF244321}">
                <p14:modId xmlns:p14="http://schemas.microsoft.com/office/powerpoint/2010/main" val="1238695524"/>
              </p:ext>
            </p:extLst>
          </p:nvPr>
        </p:nvGraphicFramePr>
        <p:xfrm>
          <a:off x="191639" y="1340768"/>
          <a:ext cx="8917433" cy="4229245"/>
        </p:xfrm>
        <a:graphic>
          <a:graphicData uri="http://schemas.openxmlformats.org/presentationml/2006/ole">
            <mc:AlternateContent xmlns:mc="http://schemas.openxmlformats.org/markup-compatibility/2006">
              <mc:Choice xmlns:v="urn:schemas-microsoft-com:vml" Requires="v">
                <p:oleObj spid="_x0000_s25603" name="Worksheet" r:id="rId3" imgW="11125418" imgH="5276698" progId="Excel.Sheet.12">
                  <p:embed/>
                </p:oleObj>
              </mc:Choice>
              <mc:Fallback>
                <p:oleObj name="Worksheet" r:id="rId3" imgW="11125418" imgH="5276698" progId="Excel.Sheet.12">
                  <p:embed/>
                  <p:pic>
                    <p:nvPicPr>
                      <p:cNvPr id="11" name="Object 10">
                        <a:extLst>
                          <a:ext uri="{FF2B5EF4-FFF2-40B4-BE49-F238E27FC236}">
                            <a16:creationId xmlns:a16="http://schemas.microsoft.com/office/drawing/2014/main" id="{B71C04E6-B74F-4F93-9F19-82EF563A6AB6}"/>
                          </a:ext>
                        </a:extLst>
                      </p:cNvPr>
                      <p:cNvPicPr/>
                      <p:nvPr/>
                    </p:nvPicPr>
                    <p:blipFill>
                      <a:blip r:embed="rId4"/>
                      <a:stretch>
                        <a:fillRect/>
                      </a:stretch>
                    </p:blipFill>
                    <p:spPr>
                      <a:xfrm>
                        <a:off x="191639" y="1340768"/>
                        <a:ext cx="8917433" cy="4229245"/>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391D1B4E-239B-4F83-8CBA-C81B8F245492}"/>
              </a:ext>
            </a:extLst>
          </p:cNvPr>
          <p:cNvSpPr/>
          <p:nvPr/>
        </p:nvSpPr>
        <p:spPr>
          <a:xfrm>
            <a:off x="8316416" y="2348880"/>
            <a:ext cx="792656" cy="473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noFill/>
            </a:endParaRPr>
          </a:p>
        </p:txBody>
      </p:sp>
    </p:spTree>
    <p:extLst>
      <p:ext uri="{BB962C8B-B14F-4D97-AF65-F5344CB8AC3E}">
        <p14:creationId xmlns:p14="http://schemas.microsoft.com/office/powerpoint/2010/main" val="1328940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7675" y="1066800"/>
            <a:ext cx="4279327" cy="51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
        <p:nvSpPr>
          <p:cNvPr id="2" name="Title 1"/>
          <p:cNvSpPr>
            <a:spLocks noGrp="1"/>
          </p:cNvSpPr>
          <p:nvPr>
            <p:ph type="title"/>
          </p:nvPr>
        </p:nvSpPr>
        <p:spPr/>
        <p:txBody>
          <a:bodyPr/>
          <a:lstStyle/>
          <a:p>
            <a:r>
              <a:rPr lang="en-ZA" dirty="0">
                <a:solidFill>
                  <a:srgbClr val="001489"/>
                </a:solidFill>
              </a:rPr>
              <a:t>Transitional support to strengthen service delivery</a:t>
            </a:r>
          </a:p>
        </p:txBody>
      </p:sp>
      <p:sp>
        <p:nvSpPr>
          <p:cNvPr id="5" name="Text Placeholder 4"/>
          <p:cNvSpPr>
            <a:spLocks noGrp="1"/>
          </p:cNvSpPr>
          <p:nvPr>
            <p:ph type="body" sz="quarter" idx="10"/>
          </p:nvPr>
        </p:nvSpPr>
        <p:spPr>
          <a:xfrm>
            <a:off x="228600" y="1066800"/>
            <a:ext cx="8597205" cy="5257800"/>
          </a:xfrm>
          <a:ln w="28575">
            <a:noFill/>
          </a:ln>
        </p:spPr>
        <p:txBody>
          <a:bodyPr>
            <a:noAutofit/>
          </a:bodyPr>
          <a:lstStyle/>
          <a:p>
            <a:pPr lvl="0" algn="just">
              <a:spcBef>
                <a:spcPts val="600"/>
              </a:spcBef>
            </a:pPr>
            <a:r>
              <a:rPr lang="en-ZA" sz="1500" dirty="0">
                <a:solidFill>
                  <a:srgbClr val="5C8727"/>
                </a:solidFill>
                <a:ea typeface="Calibri" panose="020F0502020204030204" pitchFamily="34" charset="0"/>
                <a:cs typeface="Times New Roman" panose="02020603050405020304" pitchFamily="18" charset="0"/>
              </a:rPr>
              <a:t>Fiscal Transition Support Facility</a:t>
            </a:r>
          </a:p>
          <a:p>
            <a:pPr marL="338138" lvl="0" indent="-276225">
              <a:spcBef>
                <a:spcPts val="600"/>
              </a:spcBef>
              <a:buBlip>
                <a:blip r:embed="rId2"/>
              </a:buBlip>
            </a:pPr>
            <a:r>
              <a:rPr lang="en-ZA" sz="1500" dirty="0">
                <a:solidFill>
                  <a:prstClr val="black"/>
                </a:solidFill>
                <a:ea typeface="Calibri" panose="020F0502020204030204" pitchFamily="34" charset="0"/>
                <a:cs typeface="Times New Roman" panose="02020603050405020304" pitchFamily="18" charset="0"/>
              </a:rPr>
              <a:t>20 per cent of  WCG reserves </a:t>
            </a:r>
            <a:r>
              <a:rPr lang="en-ZA" sz="1500" b="0" dirty="0">
                <a:solidFill>
                  <a:prstClr val="black"/>
                </a:solidFill>
                <a:ea typeface="Calibri" panose="020F0502020204030204" pitchFamily="34" charset="0"/>
                <a:cs typeface="Times New Roman" panose="02020603050405020304" pitchFamily="18" charset="0"/>
              </a:rPr>
              <a:t>to provide votes with fiscal transition support -  reducing potential negative impact of spending reductions and </a:t>
            </a:r>
            <a:r>
              <a:rPr lang="en-ZA" sz="1500" dirty="0">
                <a:solidFill>
                  <a:prstClr val="black"/>
                </a:solidFill>
                <a:ea typeface="Calibri" panose="020F0502020204030204" pitchFamily="34" charset="0"/>
                <a:cs typeface="Times New Roman" panose="02020603050405020304" pitchFamily="18" charset="0"/>
              </a:rPr>
              <a:t>an opportunity </a:t>
            </a:r>
            <a:r>
              <a:rPr lang="en-ZA" sz="1500" b="0" dirty="0">
                <a:solidFill>
                  <a:prstClr val="black"/>
                </a:solidFill>
                <a:ea typeface="Calibri" panose="020F0502020204030204" pitchFamily="34" charset="0"/>
                <a:cs typeface="Times New Roman" panose="02020603050405020304" pitchFamily="18" charset="0"/>
              </a:rPr>
              <a:t>to obtain funding to support improved service delivery outcomes and savings over the long term </a:t>
            </a:r>
          </a:p>
          <a:p>
            <a:pPr marL="338138" lvl="0" indent="-276225">
              <a:spcBef>
                <a:spcPts val="600"/>
              </a:spcBef>
              <a:buBlip>
                <a:blip r:embed="rId2"/>
              </a:buBlip>
            </a:pPr>
            <a:r>
              <a:rPr lang="en-US" sz="1500" b="0" dirty="0">
                <a:solidFill>
                  <a:prstClr val="black"/>
                </a:solidFill>
                <a:cs typeface="Arial" panose="020B0604020202020204" pitchFamily="34" charset="0"/>
              </a:rPr>
              <a:t>Specific focus placed on providing evidence of </a:t>
            </a:r>
            <a:r>
              <a:rPr lang="en-US" sz="1500" dirty="0">
                <a:solidFill>
                  <a:prstClr val="black"/>
                </a:solidFill>
                <a:cs typeface="Arial" panose="020B0604020202020204" pitchFamily="34" charset="0"/>
              </a:rPr>
              <a:t>immutable spending pressures</a:t>
            </a:r>
            <a:r>
              <a:rPr lang="en-US" sz="1500" b="0" dirty="0">
                <a:solidFill>
                  <a:prstClr val="black"/>
                </a:solidFill>
                <a:cs typeface="Arial" panose="020B0604020202020204" pitchFamily="34" charset="0"/>
              </a:rPr>
              <a:t>, likely </a:t>
            </a:r>
            <a:r>
              <a:rPr lang="en-US" sz="1500" dirty="0">
                <a:solidFill>
                  <a:prstClr val="black"/>
                </a:solidFill>
                <a:cs typeface="Arial" panose="020B0604020202020204" pitchFamily="34" charset="0"/>
              </a:rPr>
              <a:t>development outcomes </a:t>
            </a:r>
            <a:r>
              <a:rPr lang="en-US" sz="1500" b="0" dirty="0">
                <a:solidFill>
                  <a:prstClr val="black"/>
                </a:solidFill>
                <a:cs typeface="Arial" panose="020B0604020202020204" pitchFamily="34" charset="0"/>
              </a:rPr>
              <a:t>and </a:t>
            </a:r>
            <a:r>
              <a:rPr lang="en-US" sz="1500" dirty="0">
                <a:solidFill>
                  <a:prstClr val="black"/>
                </a:solidFill>
                <a:cs typeface="Arial" panose="020B0604020202020204" pitchFamily="34" charset="0"/>
              </a:rPr>
              <a:t>fiscal impacts </a:t>
            </a:r>
            <a:r>
              <a:rPr lang="en-US" sz="1500" b="0" dirty="0">
                <a:solidFill>
                  <a:prstClr val="black"/>
                </a:solidFill>
                <a:cs typeface="Arial" panose="020B0604020202020204" pitchFamily="34" charset="0"/>
              </a:rPr>
              <a:t>of Votes’ strategy to </a:t>
            </a:r>
            <a:r>
              <a:rPr lang="en-US" sz="1500" dirty="0">
                <a:solidFill>
                  <a:prstClr val="black"/>
                </a:solidFill>
                <a:cs typeface="Arial" panose="020B0604020202020204" pitchFamily="34" charset="0"/>
              </a:rPr>
              <a:t>restructure expenditures </a:t>
            </a:r>
            <a:r>
              <a:rPr lang="en-US" sz="1500" b="0" dirty="0">
                <a:solidFill>
                  <a:prstClr val="black"/>
                </a:solidFill>
                <a:cs typeface="Arial" panose="020B0604020202020204" pitchFamily="34" charset="0"/>
              </a:rPr>
              <a:t>to achieve </a:t>
            </a:r>
            <a:r>
              <a:rPr lang="en-US" sz="1500" dirty="0">
                <a:solidFill>
                  <a:prstClr val="black"/>
                </a:solidFill>
                <a:cs typeface="Arial" panose="020B0604020202020204" pitchFamily="34" charset="0"/>
              </a:rPr>
              <a:t>long-term savings </a:t>
            </a:r>
            <a:endParaRPr lang="en-US" sz="1500" b="0" dirty="0">
              <a:ea typeface="Calibri" panose="020F0502020204030204" pitchFamily="34" charset="0"/>
              <a:cs typeface="Times New Roman" panose="02020603050405020304" pitchFamily="18" charset="0"/>
            </a:endParaRPr>
          </a:p>
          <a:p>
            <a:pPr marL="338138" lvl="0" indent="-276225">
              <a:spcBef>
                <a:spcPts val="600"/>
              </a:spcBef>
              <a:buBlip>
                <a:blip r:embed="rId2"/>
              </a:buBlip>
            </a:pPr>
            <a:r>
              <a:rPr lang="en-US" sz="1500" b="0" dirty="0">
                <a:solidFill>
                  <a:prstClr val="black"/>
                </a:solidFill>
                <a:cs typeface="Times New Roman" panose="02020603050405020304" pitchFamily="18" charset="0"/>
              </a:rPr>
              <a:t>Departments to be provided an opportunity to submit proposals and to be assessed as part of PG MTEC2</a:t>
            </a:r>
          </a:p>
          <a:p>
            <a:pPr marL="338138" lvl="1" indent="-276225">
              <a:spcBef>
                <a:spcPts val="600"/>
              </a:spcBef>
              <a:buBlip>
                <a:blip r:embed="rId2"/>
              </a:buBlip>
            </a:pPr>
            <a:r>
              <a:rPr lang="en-US" sz="1500" dirty="0" err="1">
                <a:solidFill>
                  <a:prstClr val="black"/>
                </a:solidFill>
                <a:cs typeface="Times New Roman" panose="02020603050405020304" pitchFamily="18" charset="0"/>
              </a:rPr>
              <a:t>DotP</a:t>
            </a:r>
            <a:r>
              <a:rPr lang="en-US" sz="1500" dirty="0">
                <a:solidFill>
                  <a:prstClr val="black"/>
                </a:solidFill>
                <a:cs typeface="Times New Roman" panose="02020603050405020304" pitchFamily="18" charset="0"/>
              </a:rPr>
              <a:t> initiative to provide tools for compensation reductions</a:t>
            </a:r>
            <a:endParaRPr lang="en-ZA" sz="1500" dirty="0"/>
          </a:p>
        </p:txBody>
      </p:sp>
      <p:sp>
        <p:nvSpPr>
          <p:cNvPr id="7" name="TextBox 6"/>
          <p:cNvSpPr txBox="1"/>
          <p:nvPr/>
        </p:nvSpPr>
        <p:spPr>
          <a:xfrm>
            <a:off x="228600" y="3913792"/>
            <a:ext cx="6740792" cy="2395528"/>
          </a:xfrm>
          <a:prstGeom prst="rect">
            <a:avLst/>
          </a:prstGeom>
          <a:solidFill>
            <a:srgbClr val="003399"/>
          </a:solidFill>
          <a:ln w="28575">
            <a:solidFill>
              <a:srgbClr val="5C8727"/>
            </a:solidFill>
          </a:ln>
        </p:spPr>
        <p:txBody>
          <a:bodyPr wrap="square" rtlCol="0">
            <a:spAutoFit/>
          </a:bodyPr>
          <a:lstStyle/>
          <a:p>
            <a:pPr algn="just">
              <a:spcBef>
                <a:spcPts val="1000"/>
              </a:spcBef>
            </a:pPr>
            <a:r>
              <a:rPr lang="en-US" sz="1200" dirty="0">
                <a:solidFill>
                  <a:prstClr val="white"/>
                </a:solidFill>
              </a:rPr>
              <a:t>Assessment criteria: </a:t>
            </a:r>
          </a:p>
          <a:p>
            <a:pPr marL="285750" indent="-285750">
              <a:spcBef>
                <a:spcPts val="1000"/>
              </a:spcBef>
              <a:buFont typeface="Arial" panose="020B0604020202020204" pitchFamily="34" charset="0"/>
              <a:buChar char="•"/>
            </a:pPr>
            <a:r>
              <a:rPr lang="en-US" sz="1200" dirty="0">
                <a:solidFill>
                  <a:prstClr val="white"/>
                </a:solidFill>
              </a:rPr>
              <a:t>Evidence of innovative service delivery mechanisms &amp; models to achieve long-term savings</a:t>
            </a:r>
          </a:p>
          <a:p>
            <a:pPr marL="285750" indent="-285750">
              <a:spcBef>
                <a:spcPts val="1000"/>
              </a:spcBef>
              <a:buFont typeface="Arial" panose="020B0604020202020204" pitchFamily="34" charset="0"/>
              <a:buChar char="•"/>
            </a:pPr>
            <a:r>
              <a:rPr lang="en-US" sz="1200" dirty="0">
                <a:solidFill>
                  <a:prstClr val="white"/>
                </a:solidFill>
              </a:rPr>
              <a:t>The extent of expenditure pressures</a:t>
            </a:r>
          </a:p>
          <a:p>
            <a:pPr marL="285750" indent="-285750">
              <a:spcBef>
                <a:spcPts val="1000"/>
              </a:spcBef>
              <a:buFont typeface="Arial" panose="020B0604020202020204" pitchFamily="34" charset="0"/>
              <a:buChar char="•"/>
            </a:pPr>
            <a:r>
              <a:rPr lang="en-US" sz="1200" dirty="0">
                <a:solidFill>
                  <a:prstClr val="white"/>
                </a:solidFill>
              </a:rPr>
              <a:t>The scale of risks to service delivery given mandates</a:t>
            </a:r>
          </a:p>
          <a:p>
            <a:pPr marL="285750" indent="-285750">
              <a:spcBef>
                <a:spcPts val="1000"/>
              </a:spcBef>
              <a:buFont typeface="Arial" panose="020B0604020202020204" pitchFamily="34" charset="0"/>
              <a:buChar char="•"/>
            </a:pPr>
            <a:r>
              <a:rPr lang="en-US" sz="1200" dirty="0">
                <a:solidFill>
                  <a:prstClr val="white"/>
                </a:solidFill>
              </a:rPr>
              <a:t>The expected impact of delivery risks on performance outcomes over the medium term</a:t>
            </a:r>
          </a:p>
          <a:p>
            <a:pPr marL="285750" indent="-285750">
              <a:spcBef>
                <a:spcPts val="1000"/>
              </a:spcBef>
              <a:buFont typeface="Arial" panose="020B0604020202020204" pitchFamily="34" charset="0"/>
              <a:buChar char="•"/>
            </a:pPr>
            <a:r>
              <a:rPr lang="en-US" sz="1200" dirty="0">
                <a:solidFill>
                  <a:prstClr val="white"/>
                </a:solidFill>
              </a:rPr>
              <a:t>Evidence of a strategy to restructure expenditures to drive impact within a framework of fiscal consolidation.</a:t>
            </a:r>
            <a:endParaRPr lang="en-ZA" sz="1200" dirty="0">
              <a:solidFill>
                <a:prstClr val="white"/>
              </a:solidFill>
            </a:endParaRPr>
          </a:p>
        </p:txBody>
      </p:sp>
      <p:graphicFrame>
        <p:nvGraphicFramePr>
          <p:cNvPr id="8" name="Diagram 7"/>
          <p:cNvGraphicFramePr/>
          <p:nvPr>
            <p:extLst>
              <p:ext uri="{D42A27DB-BD31-4B8C-83A1-F6EECF244321}">
                <p14:modId xmlns:p14="http://schemas.microsoft.com/office/powerpoint/2010/main" val="1412201373"/>
              </p:ext>
            </p:extLst>
          </p:nvPr>
        </p:nvGraphicFramePr>
        <p:xfrm>
          <a:off x="7207696" y="4560352"/>
          <a:ext cx="1828800" cy="1748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188467" y="3836948"/>
            <a:ext cx="1848029" cy="600164"/>
          </a:xfrm>
          <a:prstGeom prst="rect">
            <a:avLst/>
          </a:prstGeom>
          <a:noFill/>
        </p:spPr>
        <p:txBody>
          <a:bodyPr wrap="square" rtlCol="0">
            <a:spAutoFit/>
          </a:bodyPr>
          <a:lstStyle/>
          <a:p>
            <a:r>
              <a:rPr lang="en-ZA" sz="1100" b="1" dirty="0">
                <a:solidFill>
                  <a:prstClr val="black"/>
                </a:solidFill>
              </a:rPr>
              <a:t>Determining the fiscal and service delivery trajectory</a:t>
            </a:r>
          </a:p>
        </p:txBody>
      </p:sp>
      <p:sp>
        <p:nvSpPr>
          <p:cNvPr id="4" name="Footer Placeholder 3">
            <a:extLst>
              <a:ext uri="{FF2B5EF4-FFF2-40B4-BE49-F238E27FC236}">
                <a16:creationId xmlns:a16="http://schemas.microsoft.com/office/drawing/2014/main" id="{EDC39FF4-39A8-4F54-ACAE-4785C7821505}"/>
              </a:ext>
            </a:extLst>
          </p:cNvPr>
          <p:cNvSpPr>
            <a:spLocks noGrp="1"/>
          </p:cNvSpPr>
          <p:nvPr>
            <p:ph type="ftr" sz="quarter" idx="3"/>
          </p:nvPr>
        </p:nvSpPr>
        <p:spPr/>
        <p:txBody>
          <a:bodyPr/>
          <a:lstStyle/>
          <a:p>
            <a:r>
              <a:rPr lang="en-GB">
                <a:solidFill>
                  <a:srgbClr val="998F86"/>
                </a:solidFill>
              </a:rPr>
              <a:t>Budget Committee Presentation </a:t>
            </a:r>
            <a:endParaRPr lang="en-GB" dirty="0">
              <a:solidFill>
                <a:srgbClr val="998F86"/>
              </a:solidFill>
            </a:endParaRPr>
          </a:p>
        </p:txBody>
      </p:sp>
      <p:sp>
        <p:nvSpPr>
          <p:cNvPr id="10" name="Slide Number Placeholder 9">
            <a:extLst>
              <a:ext uri="{FF2B5EF4-FFF2-40B4-BE49-F238E27FC236}">
                <a16:creationId xmlns:a16="http://schemas.microsoft.com/office/drawing/2014/main" id="{56DF82A9-0F1D-45DE-B6C9-76EB48AE91E8}"/>
              </a:ext>
            </a:extLst>
          </p:cNvPr>
          <p:cNvSpPr>
            <a:spLocks noGrp="1"/>
          </p:cNvSpPr>
          <p:nvPr>
            <p:ph type="sldNum" sz="quarter" idx="4"/>
          </p:nvPr>
        </p:nvSpPr>
        <p:spPr/>
        <p:txBody>
          <a:bodyPr/>
          <a:lstStyle/>
          <a:p>
            <a:fld id="{8406839F-D7A4-4E5D-B93D-768AD4D1DB36}" type="slidenum">
              <a:rPr lang="en-ZA" smtClean="0">
                <a:solidFill>
                  <a:srgbClr val="003399"/>
                </a:solidFill>
              </a:rPr>
              <a:pPr/>
              <a:t>44</a:t>
            </a:fld>
            <a:endParaRPr lang="en-ZA" dirty="0">
              <a:solidFill>
                <a:srgbClr val="003399"/>
              </a:solidFill>
            </a:endParaRPr>
          </a:p>
        </p:txBody>
      </p:sp>
    </p:spTree>
    <p:extLst>
      <p:ext uri="{BB962C8B-B14F-4D97-AF65-F5344CB8AC3E}">
        <p14:creationId xmlns:p14="http://schemas.microsoft.com/office/powerpoint/2010/main" val="3170864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560" y="2276872"/>
            <a:ext cx="8281291" cy="1728192"/>
          </a:xfrm>
        </p:spPr>
        <p:txBody>
          <a:bodyPr>
            <a:noAutofit/>
          </a:bodyPr>
          <a:lstStyle/>
          <a:p>
            <a:r>
              <a:rPr lang="en-GB" b="1"/>
              <a:t>Conclusion</a:t>
            </a:r>
            <a:endParaRPr lang="en-GB" dirty="0"/>
          </a:p>
        </p:txBody>
      </p:sp>
    </p:spTree>
    <p:custDataLst>
      <p:tags r:id="rId1"/>
    </p:custDataLst>
    <p:extLst>
      <p:ext uri="{BB962C8B-B14F-4D97-AF65-F5344CB8AC3E}">
        <p14:creationId xmlns:p14="http://schemas.microsoft.com/office/powerpoint/2010/main" val="1557469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BF70-2559-444F-9719-531A69A2E98A}"/>
              </a:ext>
            </a:extLst>
          </p:cNvPr>
          <p:cNvSpPr>
            <a:spLocks noGrp="1"/>
          </p:cNvSpPr>
          <p:nvPr>
            <p:ph type="title"/>
          </p:nvPr>
        </p:nvSpPr>
        <p:spPr/>
        <p:txBody>
          <a:bodyPr/>
          <a:lstStyle/>
          <a:p>
            <a:r>
              <a:rPr lang="en-US" dirty="0">
                <a:solidFill>
                  <a:srgbClr val="001489"/>
                </a:solidFill>
              </a:rPr>
              <a:t>Going forward</a:t>
            </a:r>
          </a:p>
        </p:txBody>
      </p:sp>
      <p:sp>
        <p:nvSpPr>
          <p:cNvPr id="4" name="Footer Placeholder 3">
            <a:extLst>
              <a:ext uri="{FF2B5EF4-FFF2-40B4-BE49-F238E27FC236}">
                <a16:creationId xmlns:a16="http://schemas.microsoft.com/office/drawing/2014/main" id="{405F242C-956B-47B6-8A60-F1C81EB39E0D}"/>
              </a:ext>
            </a:extLst>
          </p:cNvPr>
          <p:cNvSpPr>
            <a:spLocks noGrp="1"/>
          </p:cNvSpPr>
          <p:nvPr>
            <p:ph type="ftr" sz="quarter" idx="3"/>
          </p:nvPr>
        </p:nvSpPr>
        <p:spPr/>
        <p:txBody>
          <a:bodyPr/>
          <a:lstStyle/>
          <a:p>
            <a:r>
              <a:rPr lang="en-GB"/>
              <a:t>Budget Committee Presentation </a:t>
            </a:r>
            <a:endParaRPr lang="en-GB" dirty="0"/>
          </a:p>
        </p:txBody>
      </p:sp>
      <p:sp>
        <p:nvSpPr>
          <p:cNvPr id="5" name="Text Placeholder 4">
            <a:extLst>
              <a:ext uri="{FF2B5EF4-FFF2-40B4-BE49-F238E27FC236}">
                <a16:creationId xmlns:a16="http://schemas.microsoft.com/office/drawing/2014/main" id="{D67A7C16-46B2-49F1-9C23-7FD83FAE1FCA}"/>
              </a:ext>
            </a:extLst>
          </p:cNvPr>
          <p:cNvSpPr>
            <a:spLocks noGrp="1"/>
          </p:cNvSpPr>
          <p:nvPr>
            <p:ph type="body" sz="quarter" idx="10"/>
          </p:nvPr>
        </p:nvSpPr>
        <p:spPr>
          <a:xfrm>
            <a:off x="304800" y="914400"/>
            <a:ext cx="8597205" cy="4896073"/>
          </a:xfrm>
        </p:spPr>
        <p:txBody>
          <a:bodyPr/>
          <a:lstStyle/>
          <a:p>
            <a:endParaRPr lang="en-US" b="0" dirty="0"/>
          </a:p>
          <a:p>
            <a:pPr marL="228600" lvl="1" indent="-228600" algn="just">
              <a:lnSpc>
                <a:spcPct val="120000"/>
              </a:lnSpc>
              <a:spcBef>
                <a:spcPts val="600"/>
              </a:spcBef>
              <a:spcAft>
                <a:spcPts val="800"/>
              </a:spcAft>
            </a:pPr>
            <a:r>
              <a:rPr lang="en-US" sz="1500" dirty="0">
                <a:latin typeface="+mj-lt"/>
                <a:cs typeface="Times New Roman" panose="02020603050405020304" pitchFamily="18" charset="0"/>
              </a:rPr>
              <a:t>Outcome of wage agreement could impact the fiscal framework </a:t>
            </a:r>
          </a:p>
          <a:p>
            <a:pPr marL="228600" lvl="1" indent="-228600" algn="just">
              <a:lnSpc>
                <a:spcPct val="120000"/>
              </a:lnSpc>
              <a:spcBef>
                <a:spcPts val="600"/>
              </a:spcBef>
              <a:spcAft>
                <a:spcPts val="800"/>
              </a:spcAft>
            </a:pPr>
            <a:r>
              <a:rPr lang="en-US" sz="1500" dirty="0">
                <a:latin typeface="+mj-lt"/>
                <a:cs typeface="Times New Roman" panose="02020603050405020304" pitchFamily="18" charset="0"/>
              </a:rPr>
              <a:t>National engagements on compensation approach: ongoing</a:t>
            </a:r>
          </a:p>
          <a:p>
            <a:pPr marL="228600" lvl="1" indent="-228600" algn="just">
              <a:lnSpc>
                <a:spcPct val="120000"/>
              </a:lnSpc>
              <a:spcBef>
                <a:spcPts val="600"/>
              </a:spcBef>
              <a:spcAft>
                <a:spcPts val="800"/>
              </a:spcAft>
            </a:pPr>
            <a:r>
              <a:rPr lang="en-US" sz="1500" dirty="0">
                <a:latin typeface="+mj-lt"/>
                <a:cs typeface="Times New Roman" panose="02020603050405020304" pitchFamily="18" charset="0"/>
              </a:rPr>
              <a:t>Hard discussions on Compensation, Way of Work and Service Delivery Models</a:t>
            </a:r>
          </a:p>
          <a:p>
            <a:pPr marL="228600" lvl="1" indent="-228600" algn="just">
              <a:lnSpc>
                <a:spcPct val="120000"/>
              </a:lnSpc>
              <a:spcBef>
                <a:spcPts val="600"/>
              </a:spcBef>
              <a:spcAft>
                <a:spcPts val="800"/>
              </a:spcAft>
            </a:pPr>
            <a:r>
              <a:rPr lang="en-US" sz="1500" dirty="0">
                <a:latin typeface="+mj-lt"/>
                <a:cs typeface="Times New Roman" panose="02020603050405020304" pitchFamily="18" charset="0"/>
              </a:rPr>
              <a:t>Policy priorities to be prioritized</a:t>
            </a:r>
          </a:p>
          <a:p>
            <a:pPr marL="228600" lvl="1" indent="-228600" algn="just">
              <a:lnSpc>
                <a:spcPct val="120000"/>
              </a:lnSpc>
              <a:spcBef>
                <a:spcPts val="600"/>
              </a:spcBef>
              <a:spcAft>
                <a:spcPts val="800"/>
              </a:spcAft>
            </a:pPr>
            <a:r>
              <a:rPr lang="en-US" sz="1500" dirty="0">
                <a:cs typeface="Times New Roman" panose="02020603050405020304" pitchFamily="18" charset="0"/>
              </a:rPr>
              <a:t>Fiscal Transition Support Facility to be appropriated as part of 2021 Main Budget</a:t>
            </a:r>
          </a:p>
          <a:p>
            <a:pPr marL="228600" lvl="1" indent="-228600" algn="just">
              <a:lnSpc>
                <a:spcPct val="120000"/>
              </a:lnSpc>
              <a:spcBef>
                <a:spcPts val="600"/>
              </a:spcBef>
              <a:spcAft>
                <a:spcPts val="800"/>
              </a:spcAft>
            </a:pPr>
            <a:r>
              <a:rPr lang="en-US" sz="1500" dirty="0">
                <a:latin typeface="+mj-lt"/>
                <a:cs typeface="Times New Roman" panose="02020603050405020304" pitchFamily="18" charset="0"/>
              </a:rPr>
              <a:t>Zero-based budgeting process (pilots):</a:t>
            </a:r>
          </a:p>
          <a:p>
            <a:pPr marL="457200" lvl="2" indent="-228600" algn="just">
              <a:lnSpc>
                <a:spcPct val="120000"/>
              </a:lnSpc>
              <a:spcBef>
                <a:spcPts val="600"/>
              </a:spcBef>
              <a:spcAft>
                <a:spcPts val="800"/>
              </a:spcAft>
            </a:pPr>
            <a:r>
              <a:rPr lang="en-US" sz="1500" dirty="0">
                <a:latin typeface="+mj-lt"/>
                <a:cs typeface="Times New Roman" panose="02020603050405020304" pitchFamily="18" charset="0"/>
              </a:rPr>
              <a:t>cluster, classification, vote, </a:t>
            </a:r>
            <a:r>
              <a:rPr lang="en-US" sz="1500" dirty="0" err="1">
                <a:latin typeface="+mj-lt"/>
                <a:cs typeface="Times New Roman" panose="02020603050405020304" pitchFamily="18" charset="0"/>
              </a:rPr>
              <a:t>programme</a:t>
            </a:r>
            <a:r>
              <a:rPr lang="en-US" sz="1500" dirty="0">
                <a:latin typeface="+mj-lt"/>
                <a:cs typeface="Times New Roman" panose="02020603050405020304" pitchFamily="18" charset="0"/>
              </a:rPr>
              <a:t> and sub-</a:t>
            </a:r>
            <a:r>
              <a:rPr lang="en-US" sz="1500" dirty="0" err="1">
                <a:latin typeface="+mj-lt"/>
                <a:cs typeface="Times New Roman" panose="02020603050405020304" pitchFamily="18" charset="0"/>
              </a:rPr>
              <a:t>programme</a:t>
            </a:r>
            <a:endParaRPr lang="en-US" sz="1500" dirty="0">
              <a:latin typeface="+mj-lt"/>
              <a:cs typeface="Times New Roman" panose="02020603050405020304" pitchFamily="18" charset="0"/>
            </a:endParaRPr>
          </a:p>
          <a:p>
            <a:pPr marL="228600" lvl="1" indent="-228600" algn="just">
              <a:lnSpc>
                <a:spcPct val="120000"/>
              </a:lnSpc>
              <a:spcBef>
                <a:spcPts val="600"/>
              </a:spcBef>
              <a:spcAft>
                <a:spcPts val="800"/>
              </a:spcAft>
            </a:pPr>
            <a:r>
              <a:rPr lang="en-US" sz="1500" dirty="0">
                <a:latin typeface="+mj-lt"/>
                <a:cs typeface="Times New Roman" panose="02020603050405020304" pitchFamily="18" charset="0"/>
              </a:rPr>
              <a:t>Review of contractual commitments and risks</a:t>
            </a:r>
          </a:p>
          <a:p>
            <a:pPr marL="228600" lvl="1" indent="-228600" algn="just">
              <a:lnSpc>
                <a:spcPct val="120000"/>
              </a:lnSpc>
              <a:spcBef>
                <a:spcPts val="600"/>
              </a:spcBef>
              <a:spcAft>
                <a:spcPts val="800"/>
              </a:spcAft>
            </a:pPr>
            <a:r>
              <a:rPr lang="en-US" sz="1500" dirty="0">
                <a:latin typeface="+mj-lt"/>
                <a:cs typeface="Times New Roman" panose="02020603050405020304" pitchFamily="18" charset="0"/>
              </a:rPr>
              <a:t>Budget process continues: PG MTECs in January 2021 and tabling of 2021 Budget:</a:t>
            </a:r>
            <a:br>
              <a:rPr lang="en-US" sz="1500" dirty="0">
                <a:latin typeface="+mj-lt"/>
                <a:cs typeface="Times New Roman" panose="02020603050405020304" pitchFamily="18" charset="0"/>
              </a:rPr>
            </a:br>
            <a:r>
              <a:rPr lang="en-US" sz="1500" dirty="0">
                <a:latin typeface="+mj-lt"/>
                <a:cs typeface="Times New Roman" panose="02020603050405020304" pitchFamily="18" charset="0"/>
              </a:rPr>
              <a:t>4 March 2021</a:t>
            </a:r>
          </a:p>
          <a:p>
            <a:pPr marL="0" lvl="1" indent="0" algn="just">
              <a:lnSpc>
                <a:spcPct val="105000"/>
              </a:lnSpc>
              <a:spcBef>
                <a:spcPts val="600"/>
              </a:spcBef>
              <a:spcAft>
                <a:spcPts val="800"/>
              </a:spcAft>
              <a:buNone/>
            </a:pPr>
            <a:endParaRPr lang="en-US" sz="1500" dirty="0">
              <a:latin typeface="+mj-lt"/>
              <a:cs typeface="Times New Roman" panose="02020603050405020304" pitchFamily="18" charset="0"/>
            </a:endParaRPr>
          </a:p>
          <a:p>
            <a:pPr marL="228600" lvl="1" indent="-228600" algn="just">
              <a:lnSpc>
                <a:spcPct val="105000"/>
              </a:lnSpc>
              <a:spcBef>
                <a:spcPts val="600"/>
              </a:spcBef>
              <a:spcAft>
                <a:spcPts val="800"/>
              </a:spcAft>
            </a:pPr>
            <a:endParaRPr lang="en-US" sz="15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D64475CB-C5FB-4C29-9CF6-94D7FBDAD28A}"/>
              </a:ext>
            </a:extLst>
          </p:cNvPr>
          <p:cNvSpPr>
            <a:spLocks noGrp="1"/>
          </p:cNvSpPr>
          <p:nvPr>
            <p:ph type="sldNum" sz="quarter" idx="4"/>
          </p:nvPr>
        </p:nvSpPr>
        <p:spPr/>
        <p:txBody>
          <a:bodyPr/>
          <a:lstStyle/>
          <a:p>
            <a:fld id="{8406839F-D7A4-4E5D-B93D-768AD4D1DB36}" type="slidenum">
              <a:rPr lang="en-ZA" smtClean="0">
                <a:solidFill>
                  <a:srgbClr val="003399"/>
                </a:solidFill>
              </a:rPr>
              <a:pPr/>
              <a:t>46</a:t>
            </a:fld>
            <a:endParaRPr lang="en-ZA" dirty="0">
              <a:solidFill>
                <a:srgbClr val="003399"/>
              </a:solidFill>
            </a:endParaRPr>
          </a:p>
        </p:txBody>
      </p:sp>
    </p:spTree>
    <p:extLst>
      <p:ext uri="{BB962C8B-B14F-4D97-AF65-F5344CB8AC3E}">
        <p14:creationId xmlns:p14="http://schemas.microsoft.com/office/powerpoint/2010/main" val="3929784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0135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560" y="2276872"/>
            <a:ext cx="8281291" cy="1728192"/>
          </a:xfrm>
        </p:spPr>
        <p:txBody>
          <a:bodyPr>
            <a:noAutofit/>
          </a:bodyPr>
          <a:lstStyle/>
          <a:p>
            <a:r>
              <a:rPr lang="en-GB" b="1" dirty="0"/>
              <a:t>Since then: Economic &amp; Fiscal Context for 2</a:t>
            </a:r>
            <a:r>
              <a:rPr lang="en-GB" b="1" baseline="30000" dirty="0"/>
              <a:t>nd</a:t>
            </a:r>
            <a:r>
              <a:rPr lang="en-GB" b="1" dirty="0"/>
              <a:t> Adjusted Budget &amp; 2020 WC MTBPS</a:t>
            </a:r>
          </a:p>
        </p:txBody>
      </p:sp>
    </p:spTree>
    <p:custDataLst>
      <p:tags r:id="rId1"/>
    </p:custDataLst>
    <p:extLst>
      <p:ext uri="{BB962C8B-B14F-4D97-AF65-F5344CB8AC3E}">
        <p14:creationId xmlns:p14="http://schemas.microsoft.com/office/powerpoint/2010/main" val="6755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67" y="229035"/>
            <a:ext cx="8597205" cy="559256"/>
          </a:xfrm>
        </p:spPr>
        <p:txBody>
          <a:bodyPr/>
          <a:lstStyle/>
          <a:p>
            <a:r>
              <a:rPr lang="en-US" dirty="0">
                <a:solidFill>
                  <a:srgbClr val="001489"/>
                </a:solidFill>
              </a:rPr>
              <a:t>Historical deceleration and decoupling</a:t>
            </a:r>
          </a:p>
        </p:txBody>
      </p:sp>
      <p:sp>
        <p:nvSpPr>
          <p:cNvPr id="4" name="Footer Placeholder 3"/>
          <p:cNvSpPr>
            <a:spLocks noGrp="1"/>
          </p:cNvSpPr>
          <p:nvPr>
            <p:ph type="ftr" sz="quarter" idx="3"/>
          </p:nvPr>
        </p:nvSpPr>
        <p:spPr/>
        <p:txBody>
          <a:bodyPr/>
          <a:lstStyle/>
          <a:p>
            <a:r>
              <a:rPr lang="en-ZA">
                <a:solidFill>
                  <a:srgbClr val="998F86"/>
                </a:solidFill>
              </a:rPr>
              <a:t>Budget Committee Presentation </a:t>
            </a:r>
            <a:endParaRPr lang="en-GB" dirty="0">
              <a:solidFill>
                <a:srgbClr val="998F86"/>
              </a:solidFill>
            </a:endParaRPr>
          </a:p>
        </p:txBody>
      </p:sp>
      <p:sp>
        <p:nvSpPr>
          <p:cNvPr id="12" name="TextBox 11"/>
          <p:cNvSpPr txBox="1"/>
          <p:nvPr/>
        </p:nvSpPr>
        <p:spPr>
          <a:xfrm>
            <a:off x="6832559" y="6224323"/>
            <a:ext cx="2284843" cy="230832"/>
          </a:xfrm>
          <a:prstGeom prst="rect">
            <a:avLst/>
          </a:prstGeom>
          <a:noFill/>
        </p:spPr>
        <p:txBody>
          <a:bodyPr wrap="square" rtlCol="0">
            <a:spAutoFit/>
          </a:bodyPr>
          <a:lstStyle/>
          <a:p>
            <a:pPr defTabSz="457200"/>
            <a:r>
              <a:rPr lang="en-US" sz="900" dirty="0">
                <a:solidFill>
                  <a:prstClr val="black"/>
                </a:solidFill>
              </a:rPr>
              <a:t>Source: IMF, Stats SA, BER, 2019 </a:t>
            </a:r>
          </a:p>
        </p:txBody>
      </p:sp>
      <p:pic>
        <p:nvPicPr>
          <p:cNvPr id="3" name="Picture 2"/>
          <p:cNvPicPr>
            <a:picLocks noChangeAspect="1"/>
          </p:cNvPicPr>
          <p:nvPr/>
        </p:nvPicPr>
        <p:blipFill>
          <a:blip r:embed="rId3"/>
          <a:stretch>
            <a:fillRect/>
          </a:stretch>
        </p:blipFill>
        <p:spPr>
          <a:xfrm>
            <a:off x="411119" y="1196752"/>
            <a:ext cx="8283711" cy="3382072"/>
          </a:xfrm>
          <a:prstGeom prst="rect">
            <a:avLst/>
          </a:prstGeom>
          <a:ln>
            <a:solidFill>
              <a:schemeClr val="bg1">
                <a:lumMod val="75000"/>
              </a:schemeClr>
            </a:solidFill>
          </a:ln>
        </p:spPr>
      </p:pic>
      <p:sp>
        <p:nvSpPr>
          <p:cNvPr id="7" name="TextBox 6"/>
          <p:cNvSpPr txBox="1"/>
          <p:nvPr/>
        </p:nvSpPr>
        <p:spPr>
          <a:xfrm>
            <a:off x="411119" y="4728451"/>
            <a:ext cx="8597205" cy="1420325"/>
          </a:xfrm>
          <a:prstGeom prst="rect">
            <a:avLst/>
          </a:prstGeom>
          <a:noFill/>
        </p:spPr>
        <p:txBody>
          <a:bodyPr wrap="square" rtlCol="0">
            <a:spAutoFit/>
          </a:bodyPr>
          <a:lstStyle/>
          <a:p>
            <a:pPr marL="228600" lvl="1" indent="-228600" algn="just">
              <a:lnSpc>
                <a:spcPct val="115000"/>
              </a:lnSpc>
              <a:spcBef>
                <a:spcPts val="600"/>
              </a:spcBef>
              <a:spcAft>
                <a:spcPts val="800"/>
              </a:spcAft>
              <a:buClr>
                <a:srgbClr val="002060"/>
              </a:buClr>
              <a:buFontTx/>
              <a:buBlip>
                <a:blip r:embed="rId4"/>
              </a:buBlip>
            </a:pPr>
            <a:r>
              <a:rPr lang="en-US" sz="1400" kern="0" dirty="0">
                <a:solidFill>
                  <a:prstClr val="black"/>
                </a:solidFill>
              </a:rPr>
              <a:t>SA was already increasingly underperforming its EM peers before current crisis</a:t>
            </a:r>
          </a:p>
          <a:p>
            <a:pPr marL="228600" lvl="1" indent="-228600" algn="just">
              <a:lnSpc>
                <a:spcPct val="115000"/>
              </a:lnSpc>
              <a:spcBef>
                <a:spcPts val="600"/>
              </a:spcBef>
              <a:spcAft>
                <a:spcPts val="800"/>
              </a:spcAft>
              <a:buClr>
                <a:srgbClr val="002060"/>
              </a:buClr>
              <a:buFontTx/>
              <a:buBlip>
                <a:blip r:embed="rId4"/>
              </a:buBlip>
            </a:pPr>
            <a:r>
              <a:rPr lang="en-US" sz="1400" kern="0" dirty="0">
                <a:solidFill>
                  <a:prstClr val="black"/>
                </a:solidFill>
              </a:rPr>
              <a:t>Illustrates long-run structural weaknesses rather than purely cyclical downturn</a:t>
            </a:r>
          </a:p>
          <a:p>
            <a:pPr marL="539750" lvl="1" indent="-285750" algn="just">
              <a:lnSpc>
                <a:spcPct val="115000"/>
              </a:lnSpc>
              <a:spcBef>
                <a:spcPts val="600"/>
              </a:spcBef>
              <a:spcAft>
                <a:spcPts val="800"/>
              </a:spcAft>
              <a:buClr>
                <a:srgbClr val="002060"/>
              </a:buClr>
              <a:buFont typeface="Arial" panose="020B0604020202020204" pitchFamily="34" charset="0"/>
              <a:buChar char="•"/>
            </a:pPr>
            <a:r>
              <a:rPr lang="en-US" sz="1400" kern="0" dirty="0">
                <a:solidFill>
                  <a:prstClr val="black"/>
                </a:solidFill>
              </a:rPr>
              <a:t>While important in the short term, counter-cyclical measures will have limited impact unless structural constraint are decisively addressed (</a:t>
            </a:r>
            <a:r>
              <a:rPr lang="en-US" sz="1400" kern="0" dirty="0" err="1">
                <a:solidFill>
                  <a:prstClr val="black"/>
                </a:solidFill>
              </a:rPr>
              <a:t>eg</a:t>
            </a:r>
            <a:r>
              <a:rPr lang="en-US" sz="1400" kern="0" dirty="0">
                <a:solidFill>
                  <a:prstClr val="black"/>
                </a:solidFill>
              </a:rPr>
              <a:t> energy security)</a:t>
            </a:r>
          </a:p>
        </p:txBody>
      </p:sp>
      <p:sp>
        <p:nvSpPr>
          <p:cNvPr id="5" name="Slide Number Placeholder 4">
            <a:extLst>
              <a:ext uri="{FF2B5EF4-FFF2-40B4-BE49-F238E27FC236}">
                <a16:creationId xmlns:a16="http://schemas.microsoft.com/office/drawing/2014/main" id="{C73784BF-8296-4CFB-AEBC-CFA6955F6E5E}"/>
              </a:ext>
            </a:extLst>
          </p:cNvPr>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Tree>
    <p:extLst>
      <p:ext uri="{BB962C8B-B14F-4D97-AF65-F5344CB8AC3E}">
        <p14:creationId xmlns:p14="http://schemas.microsoft.com/office/powerpoint/2010/main" val="204556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revenue estimates continue to be revised down</a:t>
            </a:r>
            <a:endParaRPr lang="en-ZA" dirty="0"/>
          </a:p>
        </p:txBody>
      </p:sp>
      <p:sp>
        <p:nvSpPr>
          <p:cNvPr id="4" name="Footer Placeholder 3"/>
          <p:cNvSpPr>
            <a:spLocks noGrp="1"/>
          </p:cNvSpPr>
          <p:nvPr>
            <p:ph type="ftr" sz="quarter" idx="3"/>
          </p:nvPr>
        </p:nvSpPr>
        <p:spPr/>
        <p:txBody>
          <a:bodyPr/>
          <a:lstStyle/>
          <a:p>
            <a:r>
              <a:rPr lang="en-US">
                <a:solidFill>
                  <a:srgbClr val="998F86"/>
                </a:solidFill>
              </a:rPr>
              <a:t>Budget Committee Presentation </a:t>
            </a:r>
            <a:endParaRPr lang="en-GB" dirty="0">
              <a:solidFill>
                <a:srgbClr val="998F86"/>
              </a:solidFill>
            </a:endParaRPr>
          </a:p>
        </p:txBody>
      </p:sp>
      <p:pic>
        <p:nvPicPr>
          <p:cNvPr id="6" name="Picture 5"/>
          <p:cNvPicPr>
            <a:picLocks noChangeAspect="1"/>
          </p:cNvPicPr>
          <p:nvPr/>
        </p:nvPicPr>
        <p:blipFill>
          <a:blip r:embed="rId2"/>
          <a:stretch>
            <a:fillRect/>
          </a:stretch>
        </p:blipFill>
        <p:spPr>
          <a:xfrm>
            <a:off x="295275" y="1535371"/>
            <a:ext cx="8381181" cy="2873111"/>
          </a:xfrm>
          <a:prstGeom prst="rect">
            <a:avLst/>
          </a:prstGeom>
          <a:ln>
            <a:solidFill>
              <a:schemeClr val="bg1">
                <a:lumMod val="75000"/>
              </a:schemeClr>
            </a:solidFill>
          </a:ln>
        </p:spPr>
      </p:pic>
      <p:sp>
        <p:nvSpPr>
          <p:cNvPr id="5" name="Text Placeholder 4"/>
          <p:cNvSpPr>
            <a:spLocks noGrp="1"/>
          </p:cNvSpPr>
          <p:nvPr>
            <p:ph type="body" sz="quarter" idx="10"/>
          </p:nvPr>
        </p:nvSpPr>
        <p:spPr>
          <a:xfrm>
            <a:off x="295275" y="1119117"/>
            <a:ext cx="8597205" cy="2770496"/>
          </a:xfrm>
        </p:spPr>
        <p:txBody>
          <a:bodyPr/>
          <a:lstStyle/>
          <a:p>
            <a:r>
              <a:rPr lang="en-US" dirty="0"/>
              <a:t>Revised revenue projections</a:t>
            </a:r>
            <a:endParaRPr lang="en-ZA" dirty="0"/>
          </a:p>
        </p:txBody>
      </p:sp>
      <p:sp>
        <p:nvSpPr>
          <p:cNvPr id="7" name="TextBox 6"/>
          <p:cNvSpPr txBox="1"/>
          <p:nvPr/>
        </p:nvSpPr>
        <p:spPr>
          <a:xfrm>
            <a:off x="402609" y="4570056"/>
            <a:ext cx="8188941" cy="1097032"/>
          </a:xfrm>
          <a:prstGeom prst="rect">
            <a:avLst/>
          </a:prstGeom>
          <a:noFill/>
        </p:spPr>
        <p:txBody>
          <a:bodyPr wrap="square" rtlCol="0">
            <a:spAutoFit/>
          </a:bodyPr>
          <a:lstStyle/>
          <a:p>
            <a:pPr marL="228600" lvl="1" indent="-228600" algn="just">
              <a:lnSpc>
                <a:spcPct val="115000"/>
              </a:lnSpc>
              <a:spcBef>
                <a:spcPts val="600"/>
              </a:spcBef>
              <a:spcAft>
                <a:spcPts val="800"/>
              </a:spcAft>
              <a:buClr>
                <a:srgbClr val="002060"/>
              </a:buClr>
              <a:buFontTx/>
              <a:buBlip>
                <a:blip r:embed="rId3"/>
              </a:buBlip>
            </a:pPr>
            <a:r>
              <a:rPr lang="en-US" sz="1600" dirty="0">
                <a:solidFill>
                  <a:prstClr val="black"/>
                </a:solidFill>
                <a:ea typeface="Calibri" panose="020F0502020204030204" pitchFamily="34" charset="0"/>
                <a:cs typeface="Times New Roman" panose="02020603050405020304" pitchFamily="18" charset="0"/>
              </a:rPr>
              <a:t>Extraordinary shock to economic output in 2020/21 translates into large revenue shortfalls that will persist over the medium term. </a:t>
            </a:r>
          </a:p>
          <a:p>
            <a:pPr marL="228600" lvl="1" indent="-228600" algn="just">
              <a:lnSpc>
                <a:spcPct val="115000"/>
              </a:lnSpc>
              <a:spcBef>
                <a:spcPts val="600"/>
              </a:spcBef>
              <a:spcAft>
                <a:spcPts val="800"/>
              </a:spcAft>
              <a:buClr>
                <a:srgbClr val="002060"/>
              </a:buClr>
              <a:buFontTx/>
              <a:buBlip>
                <a:blip r:embed="rId3"/>
              </a:buBlip>
            </a:pPr>
            <a:r>
              <a:rPr lang="en-US" sz="1600" dirty="0">
                <a:solidFill>
                  <a:prstClr val="black"/>
                </a:solidFill>
                <a:ea typeface="Calibri" panose="020F0502020204030204" pitchFamily="34" charset="0"/>
                <a:cs typeface="Times New Roman" panose="02020603050405020304" pitchFamily="18" charset="0"/>
              </a:rPr>
              <a:t>Tax‐to‐GDP ratio only likely to recover to the 2019/20 level by 2027/28.</a:t>
            </a:r>
            <a:endParaRPr lang="en-ZA" sz="1600" dirty="0">
              <a:solidFill>
                <a:prstClr val="black"/>
              </a:solidFill>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C9F22651-5B2B-44C5-B08D-074E3AE9CEAF}"/>
              </a:ext>
            </a:extLst>
          </p:cNvPr>
          <p:cNvSpPr>
            <a:spLocks noGrp="1"/>
          </p:cNvSpPr>
          <p:nvPr>
            <p:ph type="sldNum" sz="quarter" idx="4"/>
          </p:nvPr>
        </p:nvSpPr>
        <p:spPr/>
        <p:txBody>
          <a:bodyPr/>
          <a:lstStyle/>
          <a:p>
            <a:fld id="{8406839F-D7A4-4E5D-B93D-768AD4D1DB36}" type="slidenum">
              <a:rPr lang="en-ZA" smtClean="0">
                <a:solidFill>
                  <a:srgbClr val="003399"/>
                </a:solidFill>
              </a:rPr>
              <a:pPr/>
              <a:t>7</a:t>
            </a:fld>
            <a:endParaRPr lang="en-ZA" dirty="0">
              <a:solidFill>
                <a:srgbClr val="003399"/>
              </a:solidFill>
            </a:endParaRPr>
          </a:p>
        </p:txBody>
      </p:sp>
    </p:spTree>
    <p:extLst>
      <p:ext uri="{BB962C8B-B14F-4D97-AF65-F5344CB8AC3E}">
        <p14:creationId xmlns:p14="http://schemas.microsoft.com/office/powerpoint/2010/main" val="340012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0976"/>
            <a:ext cx="8597205" cy="559256"/>
          </a:xfrm>
        </p:spPr>
        <p:txBody>
          <a:bodyPr/>
          <a:lstStyle/>
          <a:p>
            <a:r>
              <a:rPr lang="en-US" dirty="0"/>
              <a:t>A debt crisis is looming</a:t>
            </a:r>
            <a:endParaRPr lang="en-ZA" dirty="0"/>
          </a:p>
        </p:txBody>
      </p:sp>
      <p:sp>
        <p:nvSpPr>
          <p:cNvPr id="5" name="Text Placeholder 4"/>
          <p:cNvSpPr>
            <a:spLocks noGrp="1"/>
          </p:cNvSpPr>
          <p:nvPr>
            <p:ph type="body" sz="quarter" idx="10"/>
          </p:nvPr>
        </p:nvSpPr>
        <p:spPr>
          <a:xfrm>
            <a:off x="448305" y="1083820"/>
            <a:ext cx="8597205" cy="5064216"/>
          </a:xfrm>
        </p:spPr>
        <p:txBody>
          <a:bodyPr>
            <a:normAutofit/>
          </a:bodyPr>
          <a:lstStyle/>
          <a:p>
            <a:pPr marL="0" lvl="1" indent="0" algn="just">
              <a:lnSpc>
                <a:spcPct val="115000"/>
              </a:lnSpc>
              <a:spcBef>
                <a:spcPts val="600"/>
              </a:spcBef>
              <a:spcAft>
                <a:spcPts val="800"/>
              </a:spcAft>
              <a:buNone/>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6" name="Footer Placeholder 5"/>
          <p:cNvSpPr>
            <a:spLocks noGrp="1"/>
          </p:cNvSpPr>
          <p:nvPr>
            <p:ph type="ftr" sz="quarter" idx="3"/>
          </p:nvPr>
        </p:nvSpPr>
        <p:spPr/>
        <p:txBody>
          <a:bodyPr/>
          <a:lstStyle/>
          <a:p>
            <a:r>
              <a:rPr lang="en-GB">
                <a:solidFill>
                  <a:srgbClr val="998F86"/>
                </a:solidFill>
              </a:rPr>
              <a:t>Budget Committee Presentation </a:t>
            </a:r>
            <a:endParaRPr lang="en-GB" dirty="0">
              <a:solidFill>
                <a:srgbClr val="998F86"/>
              </a:solidFill>
            </a:endParaRPr>
          </a:p>
        </p:txBody>
      </p:sp>
      <p:pic>
        <p:nvPicPr>
          <p:cNvPr id="10" name="Picture 9"/>
          <p:cNvPicPr preferRelativeResize="0">
            <a:picLocks/>
          </p:cNvPicPr>
          <p:nvPr/>
        </p:nvPicPr>
        <p:blipFill>
          <a:blip r:embed="rId2"/>
          <a:stretch>
            <a:fillRect/>
          </a:stretch>
        </p:blipFill>
        <p:spPr>
          <a:xfrm>
            <a:off x="161942" y="1390373"/>
            <a:ext cx="4391767" cy="2814173"/>
          </a:xfrm>
          <a:prstGeom prst="rect">
            <a:avLst/>
          </a:prstGeom>
          <a:ln w="9525">
            <a:solidFill>
              <a:schemeClr val="tx1"/>
            </a:solidFill>
          </a:ln>
        </p:spPr>
      </p:pic>
      <p:sp>
        <p:nvSpPr>
          <p:cNvPr id="12" name="Rectangle 11"/>
          <p:cNvSpPr>
            <a:spLocks noChangeArrowheads="1"/>
          </p:cNvSpPr>
          <p:nvPr/>
        </p:nvSpPr>
        <p:spPr bwMode="auto">
          <a:xfrm>
            <a:off x="2199" y="1069461"/>
            <a:ext cx="16024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b="1">
                <a:solidFill>
                  <a:schemeClr val="tx1"/>
                </a:solidFill>
                <a:latin typeface="Arial" panose="020B0604020202020204" pitchFamily="34" charset="0"/>
              </a:defRPr>
            </a:lvl1pPr>
            <a:lvl2pPr marL="742950" indent="-285750">
              <a:spcBef>
                <a:spcPct val="20000"/>
              </a:spcBef>
              <a:buChar char="–"/>
              <a:defRPr sz="1500" b="1">
                <a:solidFill>
                  <a:schemeClr val="tx1"/>
                </a:solidFill>
                <a:latin typeface="Arial" panose="020B0604020202020204" pitchFamily="34" charset="0"/>
              </a:defRPr>
            </a:lvl2pPr>
            <a:lvl3pPr marL="1143000" indent="-228600">
              <a:spcBef>
                <a:spcPct val="20000"/>
              </a:spcBef>
              <a:buChar char="•"/>
              <a:defRPr sz="16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defRPr>
            </a:lvl9pPr>
          </a:lstStyle>
          <a:p>
            <a:pPr>
              <a:spcBef>
                <a:spcPct val="0"/>
              </a:spcBef>
              <a:buFontTx/>
              <a:buNone/>
            </a:pPr>
            <a:r>
              <a:rPr lang="en-GB" altLang="en-US" sz="1800" dirty="0">
                <a:solidFill>
                  <a:prstClr val="black"/>
                </a:solidFill>
                <a:latin typeface="Calibri" panose="020F0502020204030204" pitchFamily="34" charset="0"/>
                <a:ea typeface="Batang" pitchFamily="18" charset="-127"/>
                <a:cs typeface="Calibri" panose="020F0502020204030204" pitchFamily="34" charset="0"/>
              </a:rPr>
              <a:t>Debt dynamics</a:t>
            </a:r>
            <a:endParaRPr lang="en-ZA" altLang="en-US" sz="1800" b="0" dirty="0">
              <a:solidFill>
                <a:prstClr val="black"/>
              </a:solidFill>
              <a:latin typeface="Calibri" panose="020F0502020204030204" pitchFamily="34" charset="0"/>
              <a:ea typeface="Batang" pitchFamily="18" charset="-127"/>
              <a:cs typeface="Calibri" panose="020F0502020204030204" pitchFamily="34" charset="0"/>
            </a:endParaRPr>
          </a:p>
        </p:txBody>
      </p:sp>
      <p:sp>
        <p:nvSpPr>
          <p:cNvPr id="14" name="Content Placeholder 2">
            <a:extLst>
              <a:ext uri="{FF2B5EF4-FFF2-40B4-BE49-F238E27FC236}">
                <a16:creationId xmlns:a16="http://schemas.microsoft.com/office/drawing/2014/main" id="{A82422BA-FAC5-7549-AA7F-3AA31648937F}"/>
              </a:ext>
            </a:extLst>
          </p:cNvPr>
          <p:cNvSpPr txBox="1">
            <a:spLocks/>
          </p:cNvSpPr>
          <p:nvPr/>
        </p:nvSpPr>
        <p:spPr>
          <a:xfrm>
            <a:off x="236297" y="4365104"/>
            <a:ext cx="8809213" cy="2088157"/>
          </a:xfrm>
          <a:prstGeom prst="rect">
            <a:avLst/>
          </a:prstGeom>
        </p:spPr>
        <p:txBody>
          <a:bodyPr>
            <a:normAutofit fontScale="92500" lnSpcReduction="10000"/>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algn="just" defTabSz="457200">
              <a:lnSpc>
                <a:spcPct val="115000"/>
              </a:lnSpc>
              <a:spcBef>
                <a:spcPts val="600"/>
              </a:spcBef>
              <a:defRPr/>
            </a:pPr>
            <a:r>
              <a:rPr lang="en-ZA" dirty="0">
                <a:solidFill>
                  <a:prstClr val="black"/>
                </a:solidFill>
                <a:latin typeface="Century Gothic"/>
                <a:ea typeface="Calibri" panose="020F0502020204030204" pitchFamily="34" charset="0"/>
                <a:cs typeface="Times New Roman" panose="02020603050405020304" pitchFamily="18" charset="0"/>
              </a:rPr>
              <a:t>Globally, South Africa has one of the largest projected increases in debt over the next three years</a:t>
            </a:r>
          </a:p>
          <a:p>
            <a:pPr marL="228600" lvl="1" indent="-228600" algn="just" defTabSz="457200">
              <a:lnSpc>
                <a:spcPct val="115000"/>
              </a:lnSpc>
              <a:spcBef>
                <a:spcPts val="600"/>
              </a:spcBef>
              <a:defRPr/>
            </a:pPr>
            <a:r>
              <a:rPr lang="en-US" dirty="0">
                <a:solidFill>
                  <a:prstClr val="black"/>
                </a:solidFill>
                <a:latin typeface="Century Gothic"/>
              </a:rPr>
              <a:t>The fiscal position is a risk to the outlook: higher long-term borrowing costs and risk premiums have started to affect the broader economy.</a:t>
            </a:r>
            <a:endParaRPr lang="en-ZA" dirty="0">
              <a:solidFill>
                <a:prstClr val="black"/>
              </a:solidFill>
              <a:latin typeface="Century Gothic"/>
              <a:ea typeface="Calibri" panose="020F0502020204030204" pitchFamily="34" charset="0"/>
              <a:cs typeface="Times New Roman" panose="02020603050405020304" pitchFamily="18" charset="0"/>
            </a:endParaRPr>
          </a:p>
          <a:p>
            <a:pPr marL="228600" lvl="1" indent="-228600" algn="just" defTabSz="457200">
              <a:lnSpc>
                <a:spcPct val="115000"/>
              </a:lnSpc>
              <a:spcBef>
                <a:spcPts val="600"/>
              </a:spcBef>
              <a:defRPr/>
            </a:pPr>
            <a:r>
              <a:rPr lang="en-ZA" dirty="0">
                <a:solidFill>
                  <a:prstClr val="black"/>
                </a:solidFill>
                <a:latin typeface="Century Gothic"/>
                <a:ea typeface="Calibri" panose="020F0502020204030204" pitchFamily="34" charset="0"/>
                <a:cs typeface="Times New Roman" panose="02020603050405020304" pitchFamily="18" charset="0"/>
              </a:rPr>
              <a:t>Probability of default is at all-time highs</a:t>
            </a:r>
          </a:p>
          <a:p>
            <a:pPr marL="228600" lvl="1" indent="-228600" algn="just">
              <a:lnSpc>
                <a:spcPct val="115000"/>
              </a:lnSpc>
              <a:spcBef>
                <a:spcPts val="600"/>
              </a:spcBef>
              <a:defRPr/>
            </a:pPr>
            <a:r>
              <a:rPr lang="en-ZA" dirty="0">
                <a:solidFill>
                  <a:prstClr val="black"/>
                </a:solidFill>
                <a:latin typeface="Century Gothic"/>
                <a:ea typeface="Calibri" panose="020F0502020204030204" pitchFamily="34" charset="0"/>
                <a:cs typeface="Times New Roman" panose="02020603050405020304" pitchFamily="18" charset="0"/>
              </a:rPr>
              <a:t>Failure to arrest the debt trajectory will see debt-service costs consume around 31% of main budget revenue by 2024/25</a:t>
            </a:r>
          </a:p>
          <a:p>
            <a:endParaRPr lang="en-ZA" dirty="0">
              <a:solidFill>
                <a:prstClr val="black"/>
              </a:solidFill>
            </a:endParaRPr>
          </a:p>
        </p:txBody>
      </p:sp>
      <p:pic>
        <p:nvPicPr>
          <p:cNvPr id="4" name="Picture 3"/>
          <p:cNvPicPr>
            <a:picLocks noChangeAspect="1"/>
          </p:cNvPicPr>
          <p:nvPr/>
        </p:nvPicPr>
        <p:blipFill>
          <a:blip r:embed="rId4"/>
          <a:stretch>
            <a:fillRect/>
          </a:stretch>
        </p:blipFill>
        <p:spPr>
          <a:xfrm>
            <a:off x="4650583" y="1141595"/>
            <a:ext cx="4298053" cy="3384377"/>
          </a:xfrm>
          <a:prstGeom prst="rect">
            <a:avLst/>
          </a:prstGeom>
        </p:spPr>
      </p:pic>
      <p:sp>
        <p:nvSpPr>
          <p:cNvPr id="7" name="Slide Number Placeholder 6">
            <a:extLst>
              <a:ext uri="{FF2B5EF4-FFF2-40B4-BE49-F238E27FC236}">
                <a16:creationId xmlns:a16="http://schemas.microsoft.com/office/drawing/2014/main" id="{3F8BFB9C-B929-49AF-9689-80CE8417E4A9}"/>
              </a:ext>
            </a:extLst>
          </p:cNvPr>
          <p:cNvSpPr>
            <a:spLocks noGrp="1"/>
          </p:cNvSpPr>
          <p:nvPr>
            <p:ph type="sldNum" sz="quarter" idx="4"/>
          </p:nvPr>
        </p:nvSpPr>
        <p:spPr/>
        <p:txBody>
          <a:bodyPr/>
          <a:lstStyle/>
          <a:p>
            <a:fld id="{8406839F-D7A4-4E5D-B93D-768AD4D1DB36}" type="slidenum">
              <a:rPr lang="en-ZA" smtClean="0">
                <a:solidFill>
                  <a:srgbClr val="003399"/>
                </a:solidFill>
              </a:rPr>
              <a:pPr/>
              <a:t>8</a:t>
            </a:fld>
            <a:endParaRPr lang="en-ZA" dirty="0">
              <a:solidFill>
                <a:srgbClr val="003399"/>
              </a:solidFill>
            </a:endParaRPr>
          </a:p>
        </p:txBody>
      </p:sp>
    </p:spTree>
    <p:extLst>
      <p:ext uri="{BB962C8B-B14F-4D97-AF65-F5344CB8AC3E}">
        <p14:creationId xmlns:p14="http://schemas.microsoft.com/office/powerpoint/2010/main" val="161539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97" y="209573"/>
            <a:ext cx="8597205" cy="727743"/>
          </a:xfrm>
        </p:spPr>
        <p:txBody>
          <a:bodyPr/>
          <a:lstStyle/>
          <a:p>
            <a:r>
              <a:rPr lang="en-ZA" dirty="0">
                <a:solidFill>
                  <a:srgbClr val="001489"/>
                </a:solidFill>
              </a:rPr>
              <a:t>Underlying driver: public sector </a:t>
            </a:r>
            <a:r>
              <a:rPr lang="en-US" dirty="0">
                <a:solidFill>
                  <a:srgbClr val="001489"/>
                </a:solidFill>
              </a:rPr>
              <a:t>compensation growth </a:t>
            </a:r>
            <a:br>
              <a:rPr lang="en-US" dirty="0">
                <a:solidFill>
                  <a:srgbClr val="001489"/>
                </a:solidFill>
              </a:rPr>
            </a:br>
            <a:r>
              <a:rPr lang="en-US" dirty="0">
                <a:solidFill>
                  <a:srgbClr val="001489"/>
                </a:solidFill>
              </a:rPr>
              <a:t>has crowded out other expenditures</a:t>
            </a:r>
            <a:endParaRPr lang="en-US" dirty="0"/>
          </a:p>
        </p:txBody>
      </p:sp>
      <p:sp>
        <p:nvSpPr>
          <p:cNvPr id="4" name="Footer Placeholder 3"/>
          <p:cNvSpPr>
            <a:spLocks noGrp="1"/>
          </p:cNvSpPr>
          <p:nvPr>
            <p:ph type="ftr" sz="quarter" idx="3"/>
          </p:nvPr>
        </p:nvSpPr>
        <p:spPr/>
        <p:txBody>
          <a:bodyPr/>
          <a:lstStyle/>
          <a:p>
            <a:r>
              <a:rPr lang="en-US">
                <a:solidFill>
                  <a:srgbClr val="998F86"/>
                </a:solidFill>
              </a:rPr>
              <a:t>Budget Committee Presentation </a:t>
            </a:r>
            <a:endParaRPr lang="en-GB" dirty="0">
              <a:solidFill>
                <a:srgbClr val="998F86"/>
              </a:solidFill>
            </a:endParaRPr>
          </a:p>
        </p:txBody>
      </p:sp>
      <p:pic>
        <p:nvPicPr>
          <p:cNvPr id="6" name="Picture 5"/>
          <p:cNvPicPr>
            <a:picLocks noChangeAspect="1"/>
          </p:cNvPicPr>
          <p:nvPr/>
        </p:nvPicPr>
        <p:blipFill rotWithShape="1">
          <a:blip r:embed="rId2"/>
          <a:srcRect t="6249" b="1563"/>
          <a:stretch/>
        </p:blipFill>
        <p:spPr>
          <a:xfrm>
            <a:off x="0" y="1124744"/>
            <a:ext cx="9144000" cy="4968551"/>
          </a:xfrm>
          <a:prstGeom prst="rect">
            <a:avLst/>
          </a:prstGeom>
        </p:spPr>
      </p:pic>
      <p:sp>
        <p:nvSpPr>
          <p:cNvPr id="7" name="Slide Number Placeholder 6">
            <a:extLst>
              <a:ext uri="{FF2B5EF4-FFF2-40B4-BE49-F238E27FC236}">
                <a16:creationId xmlns:a16="http://schemas.microsoft.com/office/drawing/2014/main" id="{EB3590D3-4CC8-416E-AE48-DE1240ED1F00}"/>
              </a:ext>
            </a:extLst>
          </p:cNvPr>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spTree>
    <p:extLst>
      <p:ext uri="{BB962C8B-B14F-4D97-AF65-F5344CB8AC3E}">
        <p14:creationId xmlns:p14="http://schemas.microsoft.com/office/powerpoint/2010/main" val="22172680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6.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697.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698.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699.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0.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701.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702.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703.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704.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705.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706.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707.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708.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709.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0.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711.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7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8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9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3.xml><?xml version="1.0" encoding="utf-8"?>
<a:theme xmlns:a="http://schemas.openxmlformats.org/drawingml/2006/main" name="10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1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1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Western Cape Government Master Template">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6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WCG-New PPT Master-01112012</Template>
  <TotalTime>7168</TotalTime>
  <Words>3945</Words>
  <Application>Microsoft Office PowerPoint</Application>
  <PresentationFormat>On-screen Show (4:3)</PresentationFormat>
  <Paragraphs>711</Paragraphs>
  <Slides>47</Slides>
  <Notes>7</Notes>
  <HiddenSlides>0</HiddenSlides>
  <MMClips>0</MMClips>
  <ScaleCrop>false</ScaleCrop>
  <HeadingPairs>
    <vt:vector size="8" baseType="variant">
      <vt:variant>
        <vt:lpstr>Fonts Used</vt:lpstr>
      </vt:variant>
      <vt:variant>
        <vt:i4>5</vt:i4>
      </vt:variant>
      <vt:variant>
        <vt:lpstr>Theme</vt:lpstr>
      </vt:variant>
      <vt:variant>
        <vt:i4>15</vt:i4>
      </vt:variant>
      <vt:variant>
        <vt:lpstr>Embedded OLE Servers</vt:lpstr>
      </vt:variant>
      <vt:variant>
        <vt:i4>3</vt:i4>
      </vt:variant>
      <vt:variant>
        <vt:lpstr>Slide Titles</vt:lpstr>
      </vt:variant>
      <vt:variant>
        <vt:i4>47</vt:i4>
      </vt:variant>
    </vt:vector>
  </HeadingPairs>
  <TitlesOfParts>
    <vt:vector size="70" baseType="lpstr">
      <vt:lpstr>Arial</vt:lpstr>
      <vt:lpstr>Arial Narrow</vt:lpstr>
      <vt:lpstr>Calibri</vt:lpstr>
      <vt:lpstr>Century Gothic</vt:lpstr>
      <vt:lpstr>Times New Roman</vt:lpstr>
      <vt:lpstr>WCG-PPT Master-121022-amc</vt:lpstr>
      <vt:lpstr>1_WCG-PPT Master-121022-amc</vt:lpstr>
      <vt:lpstr>2_WCG-Provincial Treasury-New PPT Master-01112012</vt:lpstr>
      <vt:lpstr>2_WCG-PPT Master-121022-amc</vt:lpstr>
      <vt:lpstr>3_WCG-PPT Master-121022-amc</vt:lpstr>
      <vt:lpstr>4_WCG-PPT Master-121022-amc</vt:lpstr>
      <vt:lpstr>Western Cape Government Master Template</vt:lpstr>
      <vt:lpstr>5_WCG-PPT Master-121022-amc</vt:lpstr>
      <vt:lpstr>6_WCG-PPT Master-121022-amc</vt:lpstr>
      <vt:lpstr>7_WCG-PPT Master-121022-amc</vt:lpstr>
      <vt:lpstr>8_WCG-PPT Master-121022-amc</vt:lpstr>
      <vt:lpstr>9_WCG-PPT Master-121022-amc</vt:lpstr>
      <vt:lpstr>10_WCG-PPT Master-121022-amc</vt:lpstr>
      <vt:lpstr>11_WCG-PPT Master-121022-amc</vt:lpstr>
      <vt:lpstr>13_WCG-PPT Master-121022-amc</vt:lpstr>
      <vt:lpstr>think-cell Slide</vt:lpstr>
      <vt:lpstr>Worksheet</vt:lpstr>
      <vt:lpstr>Macro-Enabled Worksheet</vt:lpstr>
      <vt:lpstr>2020 MEDIUM TERM BUDGET POLICY STATEMENT 2020 2ND ADJUSTED ESTIMATES OF PROVINCIAL  Revenue and EXPENDITURE </vt:lpstr>
      <vt:lpstr>Outline</vt:lpstr>
      <vt:lpstr>PowerPoint Presentation</vt:lpstr>
      <vt:lpstr>Looking back: the 1st Adjusted Budget</vt:lpstr>
      <vt:lpstr>PowerPoint Presentation</vt:lpstr>
      <vt:lpstr>Historical deceleration and decoupling</vt:lpstr>
      <vt:lpstr>National revenue estimates continue to be revised down</vt:lpstr>
      <vt:lpstr>A debt crisis is looming</vt:lpstr>
      <vt:lpstr>Underlying driver: public sector compensation growth  has crowded out other expenditures</vt:lpstr>
      <vt:lpstr>National Treasury has set out a consolidation path</vt:lpstr>
      <vt:lpstr>Reductions will fall heavily on provinces…</vt:lpstr>
      <vt:lpstr>In summary…</vt:lpstr>
      <vt:lpstr>PowerPoint Presentation</vt:lpstr>
      <vt:lpstr>Summary of complex dynamics (lots going on, rapidly!)</vt:lpstr>
      <vt:lpstr>Overall, large PES revisions over MTEF</vt:lpstr>
      <vt:lpstr>WC preliminary compensation estimates (20/21 to 23/24)</vt:lpstr>
      <vt:lpstr>Budgetary and service delivery risks facing the Province</vt:lpstr>
      <vt:lpstr>PowerPoint Presentation</vt:lpstr>
      <vt:lpstr>The Western Cape Fiscal Strategy maintains sustainability</vt:lpstr>
      <vt:lpstr>2021 MTEF budget spending plans and priorities </vt:lpstr>
      <vt:lpstr>Transversal response over the medium term</vt:lpstr>
      <vt:lpstr>PowerPoint Presentation</vt:lpstr>
      <vt:lpstr>Western Cape Government 2020 Budget Approach</vt:lpstr>
      <vt:lpstr>Provincial Expenditure as at 30 September 2020</vt:lpstr>
      <vt:lpstr>Second Adjustments Budget</vt:lpstr>
      <vt:lpstr>Principles informing Second Adjustments Budget</vt:lpstr>
      <vt:lpstr>Financing the 2020 2nd Adjustments Budget</vt:lpstr>
      <vt:lpstr>For Adjustments Budget 2, created a short-term facility </vt:lpstr>
      <vt:lpstr>Allocations of Policy-based Funding Facility (additional) </vt:lpstr>
      <vt:lpstr>COVID preparedness 2020/21</vt:lpstr>
      <vt:lpstr>2020 2nd Adjustments Budget Allocations</vt:lpstr>
      <vt:lpstr>2020 2nd Adjusted Budget in context</vt:lpstr>
      <vt:lpstr>PowerPoint Presentation</vt:lpstr>
      <vt:lpstr>Summary of adjusted provincial infrastructure by category </vt:lpstr>
      <vt:lpstr>Total provincial &amp; municipal infrastructure estimates (20/21)</vt:lpstr>
      <vt:lpstr>Municipal Infrastructure Spend: Key Observations</vt:lpstr>
      <vt:lpstr>PowerPoint Presentation</vt:lpstr>
      <vt:lpstr>Changes in provincial transfers to municipalities</vt:lpstr>
      <vt:lpstr>Change in provincial transfers per municipality</vt:lpstr>
      <vt:lpstr>Changes in national transfers to Western Cape municipalities</vt:lpstr>
      <vt:lpstr>PowerPoint Presentation</vt:lpstr>
      <vt:lpstr>Western Cape 2021 MTEF provisional fiscal framework</vt:lpstr>
      <vt:lpstr>Changes to the Preliminary 2021 MTEF Fiscal Framework</vt:lpstr>
      <vt:lpstr>Transitional support to strengthen service delivery</vt:lpstr>
      <vt:lpstr>PowerPoint Presentation</vt:lpstr>
      <vt:lpstr>Going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Sylvanus du Plessis</dc:creator>
  <cp:keywords>POTX</cp:keywords>
  <cp:lastModifiedBy>Paul Pienaar</cp:lastModifiedBy>
  <cp:revision>355</cp:revision>
  <cp:lastPrinted>2019-11-25T15:56:59Z</cp:lastPrinted>
  <dcterms:created xsi:type="dcterms:W3CDTF">2017-07-31T06:28:37Z</dcterms:created>
  <dcterms:modified xsi:type="dcterms:W3CDTF">2020-11-26T08:49:02Z</dcterms:modified>
  <cp:category>CI</cp:category>
</cp:coreProperties>
</file>